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handoutMasterIdLst>
    <p:handoutMasterId r:id="rId20"/>
  </p:handoutMasterIdLst>
  <p:sldIdLst>
    <p:sldId id="1592" r:id="rId2"/>
    <p:sldId id="1628" r:id="rId3"/>
    <p:sldId id="1629" r:id="rId4"/>
    <p:sldId id="1631" r:id="rId5"/>
    <p:sldId id="1632" r:id="rId6"/>
    <p:sldId id="1633" r:id="rId7"/>
    <p:sldId id="1630" r:id="rId8"/>
    <p:sldId id="1634" r:id="rId9"/>
    <p:sldId id="1635" r:id="rId10"/>
    <p:sldId id="1636" r:id="rId11"/>
    <p:sldId id="1637" r:id="rId12"/>
    <p:sldId id="1638" r:id="rId13"/>
    <p:sldId id="1639" r:id="rId14"/>
    <p:sldId id="1640" r:id="rId15"/>
    <p:sldId id="1641" r:id="rId16"/>
    <p:sldId id="1610" r:id="rId17"/>
    <p:sldId id="1642" r:id="rId18"/>
  </p:sldIdLst>
  <p:sldSz cx="12192000" cy="6858000"/>
  <p:notesSz cx="6858000" cy="9144000"/>
  <p:embeddedFontLst>
    <p:embeddedFont>
      <p:font typeface="Raleway Heavy" panose="020B0604020202020204" charset="0"/>
      <p:bold r:id="rId21"/>
    </p:embeddedFont>
    <p:embeddedFont>
      <p:font typeface="Verdana" panose="020B0604030504040204" pitchFamily="34" charset="0"/>
      <p:regular r:id="rId22"/>
      <p:bold r:id="rId23"/>
      <p:italic r:id="rId24"/>
      <p:boldItalic r:id="rId25"/>
    </p:embeddedFont>
    <p:embeddedFont>
      <p:font typeface="Raleway SemiBold" panose="020B0604020202020204" charset="0"/>
      <p:bold r:id="rId26"/>
      <p:boldItalic r:id="rId27"/>
    </p:embeddedFont>
    <p:embeddedFont>
      <p:font typeface="Arial Narrow" panose="020B0606020202030204" pitchFamily="34" charset="0"/>
      <p:regular r:id="rId28"/>
      <p:bold r:id="rId29"/>
      <p:italic r:id="rId30"/>
      <p:boldItalic r:id="rId31"/>
    </p:embeddedFont>
    <p:embeddedFont>
      <p:font typeface="Arial Black" panose="020B0A04020102020204" pitchFamily="34" charset="0"/>
      <p:bold r:id="rId32"/>
    </p:embeddedFont>
    <p:embeddedFont>
      <p:font typeface="Raleway" panose="020B0604020202020204" charset="0"/>
      <p:regular r:id="rId33"/>
      <p:bold r:id="rId34"/>
      <p:italic r:id="rId35"/>
      <p:boldItalic r:id="rId36"/>
    </p:embeddedFont>
    <p:embeddedFont>
      <p:font typeface="MS PGothic" panose="020B0600070205080204" pitchFamily="34" charset="-128"/>
      <p:regular r:id="rId37"/>
    </p:embeddedFont>
    <p:embeddedFont>
      <p:font typeface="Segoe UI" panose="020B0502040204020203" pitchFamily="34" charset="0"/>
      <p:regular r:id="rId38"/>
      <p:bold r:id="rId39"/>
      <p:italic r:id="rId40"/>
      <p:boldItalic r:id="rId41"/>
    </p:embeddedFont>
    <p:embeddedFont>
      <p:font typeface="Calibri" panose="020F0502020204030204" pitchFamily="34" charset="0"/>
      <p:regular r:id="rId42"/>
      <p:bold r:id="rId43"/>
      <p:italic r:id="rId44"/>
      <p:boldItalic r:id="rId45"/>
    </p:embeddedFont>
  </p:embeddedFontLst>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ACD45"/>
    <a:srgbClr val="A3D869"/>
    <a:srgbClr val="FF7F41"/>
    <a:srgbClr val="24323D"/>
    <a:srgbClr val="456075"/>
    <a:srgbClr val="343131"/>
    <a:srgbClr val="4C5257"/>
    <a:srgbClr val="2A3A47"/>
    <a:srgbClr val="FFFFFF"/>
    <a:srgbClr val="668E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00" autoAdjust="0"/>
    <p:restoredTop sz="99884" autoAdjust="0"/>
  </p:normalViewPr>
  <p:slideViewPr>
    <p:cSldViewPr snapToGrid="0">
      <p:cViewPr varScale="1">
        <p:scale>
          <a:sx n="115" d="100"/>
          <a:sy n="115" d="100"/>
        </p:scale>
        <p:origin x="648" y="10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19" d="100"/>
          <a:sy n="119" d="100"/>
        </p:scale>
        <p:origin x="421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41"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1.fntdata"/><Relationship Id="rId44"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theme" Target="theme/theme1.xml"/><Relationship Id="rId8" Type="http://schemas.openxmlformats.org/officeDocument/2006/relationships/slide" Target="slides/slide7.xml"/></Relationships>
</file>

<file path=ppt/diagrams/_rels/data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image" Target="../media/image58.png"/><Relationship Id="rId5" Type="http://schemas.openxmlformats.org/officeDocument/2006/relationships/image" Target="../media/image62.png"/><Relationship Id="rId4" Type="http://schemas.openxmlformats.org/officeDocument/2006/relationships/image" Target="../media/image61.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image" Target="../media/image58.png"/><Relationship Id="rId5" Type="http://schemas.openxmlformats.org/officeDocument/2006/relationships/image" Target="../media/image62.png"/><Relationship Id="rId4" Type="http://schemas.openxmlformats.org/officeDocument/2006/relationships/image" Target="../media/image6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4896DB-5290-4E6C-B2C1-1278CB5D1FBC}"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EB2BDA09-84ED-4A01-935D-2F43DE238FE0}">
      <dgm:prSet/>
      <dgm:spPr/>
      <dgm:t>
        <a:bodyPr/>
        <a:lstStyle/>
        <a:p>
          <a:pPr rtl="0"/>
          <a:r>
            <a:rPr lang="en-US" b="0" dirty="0" err="1" smtClean="0"/>
            <a:t>TrueCommerce</a:t>
          </a:r>
          <a:r>
            <a:rPr lang="en-US" b="0" dirty="0" smtClean="0"/>
            <a:t> At A Glance</a:t>
          </a:r>
          <a:endParaRPr lang="en-US" dirty="0"/>
        </a:p>
      </dgm:t>
    </dgm:pt>
    <dgm:pt modelId="{BD5CAFB1-1168-4509-B18A-A60357349454}" type="parTrans" cxnId="{89203A32-639A-43E5-9D20-A6CEE2B2E314}">
      <dgm:prSet/>
      <dgm:spPr/>
      <dgm:t>
        <a:bodyPr/>
        <a:lstStyle/>
        <a:p>
          <a:endParaRPr lang="en-US"/>
        </a:p>
      </dgm:t>
    </dgm:pt>
    <dgm:pt modelId="{4D128E5C-3878-4392-BF1A-CF5749C61D36}" type="sibTrans" cxnId="{89203A32-639A-43E5-9D20-A6CEE2B2E314}">
      <dgm:prSet/>
      <dgm:spPr/>
      <dgm:t>
        <a:bodyPr/>
        <a:lstStyle/>
        <a:p>
          <a:endParaRPr lang="en-US"/>
        </a:p>
      </dgm:t>
    </dgm:pt>
    <dgm:pt modelId="{5260AF02-A1E6-4D18-947D-A1F812B71559}">
      <dgm:prSet/>
      <dgm:spPr/>
      <dgm:t>
        <a:bodyPr/>
        <a:lstStyle/>
        <a:p>
          <a:pPr rtl="0"/>
          <a:r>
            <a:rPr lang="en-US" b="0" smtClean="0"/>
            <a:t>Technology and Architecture</a:t>
          </a:r>
          <a:endParaRPr lang="en-US"/>
        </a:p>
      </dgm:t>
    </dgm:pt>
    <dgm:pt modelId="{A29F4326-093C-43B5-A858-F364171D1D28}" type="parTrans" cxnId="{AEC4C93F-DD3F-4C4B-A463-602CC204FA3E}">
      <dgm:prSet/>
      <dgm:spPr/>
      <dgm:t>
        <a:bodyPr/>
        <a:lstStyle/>
        <a:p>
          <a:endParaRPr lang="en-US"/>
        </a:p>
      </dgm:t>
    </dgm:pt>
    <dgm:pt modelId="{A10FA0C4-474B-4941-808B-152AF070081B}" type="sibTrans" cxnId="{AEC4C93F-DD3F-4C4B-A463-602CC204FA3E}">
      <dgm:prSet/>
      <dgm:spPr/>
      <dgm:t>
        <a:bodyPr/>
        <a:lstStyle/>
        <a:p>
          <a:endParaRPr lang="en-US"/>
        </a:p>
      </dgm:t>
    </dgm:pt>
    <dgm:pt modelId="{C50CAF94-07C7-4C44-889B-5891D8C1DCB3}">
      <dgm:prSet/>
      <dgm:spPr/>
      <dgm:t>
        <a:bodyPr/>
        <a:lstStyle/>
        <a:p>
          <a:pPr rtl="0"/>
          <a:r>
            <a:rPr lang="en-US" b="0" dirty="0" err="1" smtClean="0"/>
            <a:t>TrueCommerce</a:t>
          </a:r>
          <a:r>
            <a:rPr lang="en-US" b="0" dirty="0" smtClean="0"/>
            <a:t> Platform for Microsoft Dynamics NAV</a:t>
          </a:r>
          <a:endParaRPr lang="en-US" dirty="0"/>
        </a:p>
      </dgm:t>
    </dgm:pt>
    <dgm:pt modelId="{FD76C629-F685-419E-A2EC-2E35EE78A9BF}" type="parTrans" cxnId="{E298F95B-853C-4C1B-BCD2-F87D061338E4}">
      <dgm:prSet/>
      <dgm:spPr/>
      <dgm:t>
        <a:bodyPr/>
        <a:lstStyle/>
        <a:p>
          <a:endParaRPr lang="en-US"/>
        </a:p>
      </dgm:t>
    </dgm:pt>
    <dgm:pt modelId="{D837CC45-3BB6-48E9-92AA-258C2A85E6E6}" type="sibTrans" cxnId="{E298F95B-853C-4C1B-BCD2-F87D061338E4}">
      <dgm:prSet/>
      <dgm:spPr/>
      <dgm:t>
        <a:bodyPr/>
        <a:lstStyle/>
        <a:p>
          <a:endParaRPr lang="en-US"/>
        </a:p>
      </dgm:t>
    </dgm:pt>
    <dgm:pt modelId="{62A934C3-65CA-4E07-98C6-1CB7D1F9DE71}">
      <dgm:prSet/>
      <dgm:spPr/>
      <dgm:t>
        <a:bodyPr/>
        <a:lstStyle/>
        <a:p>
          <a:pPr rtl="0"/>
          <a:r>
            <a:rPr lang="en-US" b="0" dirty="0" err="1" smtClean="0"/>
            <a:t>TrueCommerce</a:t>
          </a:r>
          <a:r>
            <a:rPr lang="en-US" b="0" dirty="0" smtClean="0"/>
            <a:t> Implementation and Support </a:t>
          </a:r>
          <a:endParaRPr lang="en-US" dirty="0"/>
        </a:p>
      </dgm:t>
    </dgm:pt>
    <dgm:pt modelId="{044153C1-F8A3-454E-9CA7-06DA2F0A8D8D}" type="parTrans" cxnId="{B69B7AC6-185A-4A4D-948D-863D249185E4}">
      <dgm:prSet/>
      <dgm:spPr/>
      <dgm:t>
        <a:bodyPr/>
        <a:lstStyle/>
        <a:p>
          <a:endParaRPr lang="en-US"/>
        </a:p>
      </dgm:t>
    </dgm:pt>
    <dgm:pt modelId="{4F9AE1DD-36DF-4464-9449-66A32829388B}" type="sibTrans" cxnId="{B69B7AC6-185A-4A4D-948D-863D249185E4}">
      <dgm:prSet/>
      <dgm:spPr/>
      <dgm:t>
        <a:bodyPr/>
        <a:lstStyle/>
        <a:p>
          <a:endParaRPr lang="en-US"/>
        </a:p>
      </dgm:t>
    </dgm:pt>
    <dgm:pt modelId="{D6478E76-7995-4A42-AC5D-17BC3603635F}" type="pres">
      <dgm:prSet presAssocID="{654896DB-5290-4E6C-B2C1-1278CB5D1FBC}" presName="Name0" presStyleCnt="0">
        <dgm:presLayoutVars>
          <dgm:dir/>
          <dgm:animLvl val="lvl"/>
          <dgm:resizeHandles val="exact"/>
        </dgm:presLayoutVars>
      </dgm:prSet>
      <dgm:spPr/>
      <dgm:t>
        <a:bodyPr/>
        <a:lstStyle/>
        <a:p>
          <a:endParaRPr lang="en-US"/>
        </a:p>
      </dgm:t>
    </dgm:pt>
    <dgm:pt modelId="{34DDA690-E576-4253-BBD8-AB3228807EA6}" type="pres">
      <dgm:prSet presAssocID="{62A934C3-65CA-4E07-98C6-1CB7D1F9DE71}" presName="boxAndChildren" presStyleCnt="0"/>
      <dgm:spPr/>
    </dgm:pt>
    <dgm:pt modelId="{AB6B67DE-D708-47CC-ADD3-76FBE7B7F98E}" type="pres">
      <dgm:prSet presAssocID="{62A934C3-65CA-4E07-98C6-1CB7D1F9DE71}" presName="parentTextBox" presStyleLbl="node1" presStyleIdx="0" presStyleCnt="4"/>
      <dgm:spPr/>
      <dgm:t>
        <a:bodyPr/>
        <a:lstStyle/>
        <a:p>
          <a:endParaRPr lang="en-US"/>
        </a:p>
      </dgm:t>
    </dgm:pt>
    <dgm:pt modelId="{BC650578-B838-4861-8741-262C1D3245EA}" type="pres">
      <dgm:prSet presAssocID="{D837CC45-3BB6-48E9-92AA-258C2A85E6E6}" presName="sp" presStyleCnt="0"/>
      <dgm:spPr/>
    </dgm:pt>
    <dgm:pt modelId="{2D9632A1-7920-4F43-9B41-D963717EDF19}" type="pres">
      <dgm:prSet presAssocID="{C50CAF94-07C7-4C44-889B-5891D8C1DCB3}" presName="arrowAndChildren" presStyleCnt="0"/>
      <dgm:spPr/>
    </dgm:pt>
    <dgm:pt modelId="{B11943A3-77C6-43ED-8278-3BD751EAE94D}" type="pres">
      <dgm:prSet presAssocID="{C50CAF94-07C7-4C44-889B-5891D8C1DCB3}" presName="parentTextArrow" presStyleLbl="node1" presStyleIdx="1" presStyleCnt="4"/>
      <dgm:spPr/>
      <dgm:t>
        <a:bodyPr/>
        <a:lstStyle/>
        <a:p>
          <a:endParaRPr lang="en-US"/>
        </a:p>
      </dgm:t>
    </dgm:pt>
    <dgm:pt modelId="{1D735005-170D-4BFD-A94D-DD2856E0052D}" type="pres">
      <dgm:prSet presAssocID="{A10FA0C4-474B-4941-808B-152AF070081B}" presName="sp" presStyleCnt="0"/>
      <dgm:spPr/>
    </dgm:pt>
    <dgm:pt modelId="{D87B9D48-EDC0-4942-9BB9-7082E50509DA}" type="pres">
      <dgm:prSet presAssocID="{5260AF02-A1E6-4D18-947D-A1F812B71559}" presName="arrowAndChildren" presStyleCnt="0"/>
      <dgm:spPr/>
    </dgm:pt>
    <dgm:pt modelId="{9FFDBF6F-F2DF-4D5F-9081-BFEFF4C782D5}" type="pres">
      <dgm:prSet presAssocID="{5260AF02-A1E6-4D18-947D-A1F812B71559}" presName="parentTextArrow" presStyleLbl="node1" presStyleIdx="2" presStyleCnt="4"/>
      <dgm:spPr/>
      <dgm:t>
        <a:bodyPr/>
        <a:lstStyle/>
        <a:p>
          <a:endParaRPr lang="en-US"/>
        </a:p>
      </dgm:t>
    </dgm:pt>
    <dgm:pt modelId="{C5FB5F1E-0D8D-4A79-B537-3B8B0126FBC4}" type="pres">
      <dgm:prSet presAssocID="{4D128E5C-3878-4392-BF1A-CF5749C61D36}" presName="sp" presStyleCnt="0"/>
      <dgm:spPr/>
    </dgm:pt>
    <dgm:pt modelId="{32A9C16B-743A-43FF-97F0-415959515DE5}" type="pres">
      <dgm:prSet presAssocID="{EB2BDA09-84ED-4A01-935D-2F43DE238FE0}" presName="arrowAndChildren" presStyleCnt="0"/>
      <dgm:spPr/>
    </dgm:pt>
    <dgm:pt modelId="{4FEEDFC1-622B-40F4-B493-DA0253915C97}" type="pres">
      <dgm:prSet presAssocID="{EB2BDA09-84ED-4A01-935D-2F43DE238FE0}" presName="parentTextArrow" presStyleLbl="node1" presStyleIdx="3" presStyleCnt="4"/>
      <dgm:spPr/>
      <dgm:t>
        <a:bodyPr/>
        <a:lstStyle/>
        <a:p>
          <a:endParaRPr lang="en-US"/>
        </a:p>
      </dgm:t>
    </dgm:pt>
  </dgm:ptLst>
  <dgm:cxnLst>
    <dgm:cxn modelId="{4165F22B-A8EE-44CC-B049-239CCBD3D293}" type="presOf" srcId="{654896DB-5290-4E6C-B2C1-1278CB5D1FBC}" destId="{D6478E76-7995-4A42-AC5D-17BC3603635F}" srcOrd="0" destOrd="0" presId="urn:microsoft.com/office/officeart/2005/8/layout/process4"/>
    <dgm:cxn modelId="{BB85F24B-D85A-4758-B3F4-F8391781CECF}" type="presOf" srcId="{5260AF02-A1E6-4D18-947D-A1F812B71559}" destId="{9FFDBF6F-F2DF-4D5F-9081-BFEFF4C782D5}" srcOrd="0" destOrd="0" presId="urn:microsoft.com/office/officeart/2005/8/layout/process4"/>
    <dgm:cxn modelId="{B69B7AC6-185A-4A4D-948D-863D249185E4}" srcId="{654896DB-5290-4E6C-B2C1-1278CB5D1FBC}" destId="{62A934C3-65CA-4E07-98C6-1CB7D1F9DE71}" srcOrd="3" destOrd="0" parTransId="{044153C1-F8A3-454E-9CA7-06DA2F0A8D8D}" sibTransId="{4F9AE1DD-36DF-4464-9449-66A32829388B}"/>
    <dgm:cxn modelId="{E298F95B-853C-4C1B-BCD2-F87D061338E4}" srcId="{654896DB-5290-4E6C-B2C1-1278CB5D1FBC}" destId="{C50CAF94-07C7-4C44-889B-5891D8C1DCB3}" srcOrd="2" destOrd="0" parTransId="{FD76C629-F685-419E-A2EC-2E35EE78A9BF}" sibTransId="{D837CC45-3BB6-48E9-92AA-258C2A85E6E6}"/>
    <dgm:cxn modelId="{F8AD7D1E-9201-441A-9E80-23BAF6E29DE7}" type="presOf" srcId="{EB2BDA09-84ED-4A01-935D-2F43DE238FE0}" destId="{4FEEDFC1-622B-40F4-B493-DA0253915C97}" srcOrd="0" destOrd="0" presId="urn:microsoft.com/office/officeart/2005/8/layout/process4"/>
    <dgm:cxn modelId="{0620EBD5-F079-4375-B778-44D70A0253A8}" type="presOf" srcId="{62A934C3-65CA-4E07-98C6-1CB7D1F9DE71}" destId="{AB6B67DE-D708-47CC-ADD3-76FBE7B7F98E}" srcOrd="0" destOrd="0" presId="urn:microsoft.com/office/officeart/2005/8/layout/process4"/>
    <dgm:cxn modelId="{4F01DBF5-E148-4E6A-B86F-02B4141F779D}" type="presOf" srcId="{C50CAF94-07C7-4C44-889B-5891D8C1DCB3}" destId="{B11943A3-77C6-43ED-8278-3BD751EAE94D}" srcOrd="0" destOrd="0" presId="urn:microsoft.com/office/officeart/2005/8/layout/process4"/>
    <dgm:cxn modelId="{89203A32-639A-43E5-9D20-A6CEE2B2E314}" srcId="{654896DB-5290-4E6C-B2C1-1278CB5D1FBC}" destId="{EB2BDA09-84ED-4A01-935D-2F43DE238FE0}" srcOrd="0" destOrd="0" parTransId="{BD5CAFB1-1168-4509-B18A-A60357349454}" sibTransId="{4D128E5C-3878-4392-BF1A-CF5749C61D36}"/>
    <dgm:cxn modelId="{AEC4C93F-DD3F-4C4B-A463-602CC204FA3E}" srcId="{654896DB-5290-4E6C-B2C1-1278CB5D1FBC}" destId="{5260AF02-A1E6-4D18-947D-A1F812B71559}" srcOrd="1" destOrd="0" parTransId="{A29F4326-093C-43B5-A858-F364171D1D28}" sibTransId="{A10FA0C4-474B-4941-808B-152AF070081B}"/>
    <dgm:cxn modelId="{168CB1CC-FE64-406E-B5AE-ACDDABA948BC}" type="presParOf" srcId="{D6478E76-7995-4A42-AC5D-17BC3603635F}" destId="{34DDA690-E576-4253-BBD8-AB3228807EA6}" srcOrd="0" destOrd="0" presId="urn:microsoft.com/office/officeart/2005/8/layout/process4"/>
    <dgm:cxn modelId="{89AB19F4-9407-4A0C-A181-F19466823D0B}" type="presParOf" srcId="{34DDA690-E576-4253-BBD8-AB3228807EA6}" destId="{AB6B67DE-D708-47CC-ADD3-76FBE7B7F98E}" srcOrd="0" destOrd="0" presId="urn:microsoft.com/office/officeart/2005/8/layout/process4"/>
    <dgm:cxn modelId="{100C5984-D0FC-44AA-BA14-4589DAFD26BC}" type="presParOf" srcId="{D6478E76-7995-4A42-AC5D-17BC3603635F}" destId="{BC650578-B838-4861-8741-262C1D3245EA}" srcOrd="1" destOrd="0" presId="urn:microsoft.com/office/officeart/2005/8/layout/process4"/>
    <dgm:cxn modelId="{CDFB3C39-4FE6-44F7-AD7B-E7B090049657}" type="presParOf" srcId="{D6478E76-7995-4A42-AC5D-17BC3603635F}" destId="{2D9632A1-7920-4F43-9B41-D963717EDF19}" srcOrd="2" destOrd="0" presId="urn:microsoft.com/office/officeart/2005/8/layout/process4"/>
    <dgm:cxn modelId="{126B5237-80A0-44EC-B3D6-A830F489B9E9}" type="presParOf" srcId="{2D9632A1-7920-4F43-9B41-D963717EDF19}" destId="{B11943A3-77C6-43ED-8278-3BD751EAE94D}" srcOrd="0" destOrd="0" presId="urn:microsoft.com/office/officeart/2005/8/layout/process4"/>
    <dgm:cxn modelId="{2A9E9EC2-B33E-4794-8CBE-E892B64225B4}" type="presParOf" srcId="{D6478E76-7995-4A42-AC5D-17BC3603635F}" destId="{1D735005-170D-4BFD-A94D-DD2856E0052D}" srcOrd="3" destOrd="0" presId="urn:microsoft.com/office/officeart/2005/8/layout/process4"/>
    <dgm:cxn modelId="{D6E14812-F733-476A-8FD5-5F3C335C4C84}" type="presParOf" srcId="{D6478E76-7995-4A42-AC5D-17BC3603635F}" destId="{D87B9D48-EDC0-4942-9BB9-7082E50509DA}" srcOrd="4" destOrd="0" presId="urn:microsoft.com/office/officeart/2005/8/layout/process4"/>
    <dgm:cxn modelId="{A144EC52-50C8-4271-972F-6EF7B5BA457D}" type="presParOf" srcId="{D87B9D48-EDC0-4942-9BB9-7082E50509DA}" destId="{9FFDBF6F-F2DF-4D5F-9081-BFEFF4C782D5}" srcOrd="0" destOrd="0" presId="urn:microsoft.com/office/officeart/2005/8/layout/process4"/>
    <dgm:cxn modelId="{83282CA9-E998-4F48-8A97-F2481F1E9BA0}" type="presParOf" srcId="{D6478E76-7995-4A42-AC5D-17BC3603635F}" destId="{C5FB5F1E-0D8D-4A79-B537-3B8B0126FBC4}" srcOrd="5" destOrd="0" presId="urn:microsoft.com/office/officeart/2005/8/layout/process4"/>
    <dgm:cxn modelId="{D9AD0ADA-A923-40C1-884E-E5AF56332E6E}" type="presParOf" srcId="{D6478E76-7995-4A42-AC5D-17BC3603635F}" destId="{32A9C16B-743A-43FF-97F0-415959515DE5}" srcOrd="6" destOrd="0" presId="urn:microsoft.com/office/officeart/2005/8/layout/process4"/>
    <dgm:cxn modelId="{5939747F-BB0E-43D9-9497-D5C20BBF4C8B}" type="presParOf" srcId="{32A9C16B-743A-43FF-97F0-415959515DE5}" destId="{4FEEDFC1-622B-40F4-B493-DA0253915C97}"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AB3770-C717-4B94-9FD2-742943B8C1E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8925B40-2994-42F7-86A8-16CA7ECB531F}">
      <dgm:prSet custT="1"/>
      <dgm:spPr/>
      <dgm:t>
        <a:bodyPr/>
        <a:lstStyle/>
        <a:p>
          <a:pPr rtl="0"/>
          <a:r>
            <a:rPr lang="en-US" sz="1800" dirty="0" smtClean="0"/>
            <a:t>Microsoft Gold Certified Partner</a:t>
          </a:r>
          <a:endParaRPr lang="en-US" sz="1800" dirty="0"/>
        </a:p>
      </dgm:t>
    </dgm:pt>
    <dgm:pt modelId="{F29FFB7C-36E0-41DA-B859-3F50074D1C86}" type="parTrans" cxnId="{D00A11E1-ABB5-44E9-AA50-AB98BC66E241}">
      <dgm:prSet/>
      <dgm:spPr/>
      <dgm:t>
        <a:bodyPr/>
        <a:lstStyle/>
        <a:p>
          <a:endParaRPr lang="en-US"/>
        </a:p>
      </dgm:t>
    </dgm:pt>
    <dgm:pt modelId="{E6A3C5D7-7F20-4E2D-8A8A-43119F466F7F}" type="sibTrans" cxnId="{D00A11E1-ABB5-44E9-AA50-AB98BC66E241}">
      <dgm:prSet/>
      <dgm:spPr/>
      <dgm:t>
        <a:bodyPr/>
        <a:lstStyle/>
        <a:p>
          <a:endParaRPr lang="en-US"/>
        </a:p>
      </dgm:t>
    </dgm:pt>
    <dgm:pt modelId="{E82E91D4-F99A-46AE-9DD0-3D815852095B}">
      <dgm:prSet custT="1"/>
      <dgm:spPr/>
      <dgm:t>
        <a:bodyPr/>
        <a:lstStyle/>
        <a:p>
          <a:pPr rtl="0"/>
          <a:r>
            <a:rPr lang="en-US" sz="1800" dirty="0" smtClean="0"/>
            <a:t>Certified for Microsoft Dynamics NAV</a:t>
          </a:r>
          <a:endParaRPr lang="en-US" sz="1800" dirty="0"/>
        </a:p>
      </dgm:t>
    </dgm:pt>
    <dgm:pt modelId="{CE5A4DD8-4184-4F47-B079-E2C89681E7A8}" type="parTrans" cxnId="{E3656285-E78D-485D-99CD-102FD1B188B8}">
      <dgm:prSet/>
      <dgm:spPr/>
      <dgm:t>
        <a:bodyPr/>
        <a:lstStyle/>
        <a:p>
          <a:endParaRPr lang="en-US"/>
        </a:p>
      </dgm:t>
    </dgm:pt>
    <dgm:pt modelId="{E7E718F3-38E9-4B5D-B155-659AF981AA1A}" type="sibTrans" cxnId="{E3656285-E78D-485D-99CD-102FD1B188B8}">
      <dgm:prSet/>
      <dgm:spPr/>
      <dgm:t>
        <a:bodyPr/>
        <a:lstStyle/>
        <a:p>
          <a:endParaRPr lang="en-US"/>
        </a:p>
      </dgm:t>
    </dgm:pt>
    <dgm:pt modelId="{F8DCAA48-50C2-4D0C-BA18-A903923B099F}">
      <dgm:prSet custT="1"/>
      <dgm:spPr/>
      <dgm:t>
        <a:bodyPr/>
        <a:lstStyle/>
        <a:p>
          <a:pPr rtl="0"/>
          <a:r>
            <a:rPr lang="en-US" sz="1800" dirty="0" smtClean="0"/>
            <a:t>Member of NAVUG Community</a:t>
          </a:r>
          <a:endParaRPr lang="en-US" sz="1800" dirty="0"/>
        </a:p>
      </dgm:t>
    </dgm:pt>
    <dgm:pt modelId="{AD88395F-8045-4498-BB7B-CE57EF2558C0}" type="parTrans" cxnId="{67D62A56-D409-484D-ACC8-5697C19AEB3C}">
      <dgm:prSet/>
      <dgm:spPr/>
      <dgm:t>
        <a:bodyPr/>
        <a:lstStyle/>
        <a:p>
          <a:endParaRPr lang="en-US"/>
        </a:p>
      </dgm:t>
    </dgm:pt>
    <dgm:pt modelId="{383FB322-0F1D-440F-880D-EBB01697FA4A}" type="sibTrans" cxnId="{67D62A56-D409-484D-ACC8-5697C19AEB3C}">
      <dgm:prSet/>
      <dgm:spPr/>
      <dgm:t>
        <a:bodyPr/>
        <a:lstStyle/>
        <a:p>
          <a:endParaRPr lang="en-US"/>
        </a:p>
      </dgm:t>
    </dgm:pt>
    <dgm:pt modelId="{0E0F8609-F0C6-4DDB-AAB5-9A9BE1684AF9}">
      <dgm:prSet custT="1"/>
      <dgm:spPr/>
      <dgm:t>
        <a:bodyPr/>
        <a:lstStyle/>
        <a:p>
          <a:pPr rtl="0"/>
          <a:r>
            <a:rPr lang="en-US" sz="1800" dirty="0" smtClean="0"/>
            <a:t>Supports NAV 2009 through Current Release</a:t>
          </a:r>
        </a:p>
      </dgm:t>
    </dgm:pt>
    <dgm:pt modelId="{078E39AB-32A6-492A-BF90-63C0CC1651D4}" type="parTrans" cxnId="{B62083AF-8634-47C6-9A76-15D60A1E95B1}">
      <dgm:prSet/>
      <dgm:spPr/>
      <dgm:t>
        <a:bodyPr/>
        <a:lstStyle/>
        <a:p>
          <a:endParaRPr lang="en-US"/>
        </a:p>
      </dgm:t>
    </dgm:pt>
    <dgm:pt modelId="{2E26CAD7-2881-4601-902F-9E0F216386E3}" type="sibTrans" cxnId="{B62083AF-8634-47C6-9A76-15D60A1E95B1}">
      <dgm:prSet/>
      <dgm:spPr/>
      <dgm:t>
        <a:bodyPr/>
        <a:lstStyle/>
        <a:p>
          <a:endParaRPr lang="en-US"/>
        </a:p>
      </dgm:t>
    </dgm:pt>
    <dgm:pt modelId="{AEE2F574-172E-4C83-AC27-AAEC462DA43B}">
      <dgm:prSet custT="1"/>
      <dgm:spPr/>
      <dgm:t>
        <a:bodyPr/>
        <a:lstStyle/>
        <a:p>
          <a:pPr rtl="0"/>
          <a:r>
            <a:rPr lang="en-US" sz="1800" dirty="0" smtClean="0"/>
            <a:t>Member of the Microsoft Development Council</a:t>
          </a:r>
          <a:endParaRPr lang="en-US" sz="1800" dirty="0"/>
        </a:p>
      </dgm:t>
    </dgm:pt>
    <dgm:pt modelId="{EE077D36-01BD-4104-837C-A7C473E3DFAC}" type="parTrans" cxnId="{7558A9B9-B6EE-4650-BD30-F1CCD35C5F44}">
      <dgm:prSet/>
      <dgm:spPr/>
      <dgm:t>
        <a:bodyPr/>
        <a:lstStyle/>
        <a:p>
          <a:endParaRPr lang="en-US"/>
        </a:p>
      </dgm:t>
    </dgm:pt>
    <dgm:pt modelId="{9FF425D0-255C-45F7-85B9-AD224480D0B9}" type="sibTrans" cxnId="{7558A9B9-B6EE-4650-BD30-F1CCD35C5F44}">
      <dgm:prSet/>
      <dgm:spPr/>
      <dgm:t>
        <a:bodyPr/>
        <a:lstStyle/>
        <a:p>
          <a:endParaRPr lang="en-US"/>
        </a:p>
      </dgm:t>
    </dgm:pt>
    <dgm:pt modelId="{973BB9D1-453D-455D-8313-FFBFE3E2CE9A}" type="pres">
      <dgm:prSet presAssocID="{A9AB3770-C717-4B94-9FD2-742943B8C1E8}" presName="linear" presStyleCnt="0">
        <dgm:presLayoutVars>
          <dgm:dir/>
          <dgm:animLvl val="lvl"/>
          <dgm:resizeHandles val="exact"/>
        </dgm:presLayoutVars>
      </dgm:prSet>
      <dgm:spPr/>
      <dgm:t>
        <a:bodyPr/>
        <a:lstStyle/>
        <a:p>
          <a:endParaRPr lang="en-US"/>
        </a:p>
      </dgm:t>
    </dgm:pt>
    <dgm:pt modelId="{C1F9A64C-BA31-4DE1-B956-4EBEC5E5F385}" type="pres">
      <dgm:prSet presAssocID="{98925B40-2994-42F7-86A8-16CA7ECB531F}" presName="parentLin" presStyleCnt="0"/>
      <dgm:spPr/>
    </dgm:pt>
    <dgm:pt modelId="{FDD03979-2AC3-4C29-A2DE-F2C915AB06F1}" type="pres">
      <dgm:prSet presAssocID="{98925B40-2994-42F7-86A8-16CA7ECB531F}" presName="parentLeftMargin" presStyleLbl="node1" presStyleIdx="0" presStyleCnt="5"/>
      <dgm:spPr/>
      <dgm:t>
        <a:bodyPr/>
        <a:lstStyle/>
        <a:p>
          <a:endParaRPr lang="en-US"/>
        </a:p>
      </dgm:t>
    </dgm:pt>
    <dgm:pt modelId="{3E78C84B-DD82-4DFB-8DEE-A8C6058E3E1D}" type="pres">
      <dgm:prSet presAssocID="{98925B40-2994-42F7-86A8-16CA7ECB531F}" presName="parentText" presStyleLbl="node1" presStyleIdx="0" presStyleCnt="5" custScaleX="110868" custLinFactNeighborX="2913" custLinFactNeighborY="525">
        <dgm:presLayoutVars>
          <dgm:chMax val="0"/>
          <dgm:bulletEnabled val="1"/>
        </dgm:presLayoutVars>
      </dgm:prSet>
      <dgm:spPr/>
      <dgm:t>
        <a:bodyPr/>
        <a:lstStyle/>
        <a:p>
          <a:endParaRPr lang="en-US"/>
        </a:p>
      </dgm:t>
    </dgm:pt>
    <dgm:pt modelId="{4BC77293-C04A-42F7-B65C-5A1D7CDE33D6}" type="pres">
      <dgm:prSet presAssocID="{98925B40-2994-42F7-86A8-16CA7ECB531F}" presName="negativeSpace" presStyleCnt="0"/>
      <dgm:spPr/>
    </dgm:pt>
    <dgm:pt modelId="{97D7E7F6-FE35-4C14-955E-F51840E7F793}" type="pres">
      <dgm:prSet presAssocID="{98925B40-2994-42F7-86A8-16CA7ECB531F}" presName="childText" presStyleLbl="conFgAcc1" presStyleIdx="0" presStyleCnt="5">
        <dgm:presLayoutVars>
          <dgm:bulletEnabled val="1"/>
        </dgm:presLayoutVars>
      </dgm:prSet>
      <dgm:spPr/>
    </dgm:pt>
    <dgm:pt modelId="{009B7C4A-9729-4419-98B6-349AA5A58324}" type="pres">
      <dgm:prSet presAssocID="{E6A3C5D7-7F20-4E2D-8A8A-43119F466F7F}" presName="spaceBetweenRectangles" presStyleCnt="0"/>
      <dgm:spPr/>
    </dgm:pt>
    <dgm:pt modelId="{2B3A34FE-7196-4E77-AD4E-6F78920928AA}" type="pres">
      <dgm:prSet presAssocID="{E82E91D4-F99A-46AE-9DD0-3D815852095B}" presName="parentLin" presStyleCnt="0"/>
      <dgm:spPr/>
    </dgm:pt>
    <dgm:pt modelId="{F93639E5-B0CF-4923-9FC4-4381365D54E1}" type="pres">
      <dgm:prSet presAssocID="{E82E91D4-F99A-46AE-9DD0-3D815852095B}" presName="parentLeftMargin" presStyleLbl="node1" presStyleIdx="0" presStyleCnt="5"/>
      <dgm:spPr/>
      <dgm:t>
        <a:bodyPr/>
        <a:lstStyle/>
        <a:p>
          <a:endParaRPr lang="en-US"/>
        </a:p>
      </dgm:t>
    </dgm:pt>
    <dgm:pt modelId="{2E032389-4FF7-4DBC-B5EA-C24318D68032}" type="pres">
      <dgm:prSet presAssocID="{E82E91D4-F99A-46AE-9DD0-3D815852095B}" presName="parentText" presStyleLbl="node1" presStyleIdx="1" presStyleCnt="5" custScaleX="110868">
        <dgm:presLayoutVars>
          <dgm:chMax val="0"/>
          <dgm:bulletEnabled val="1"/>
        </dgm:presLayoutVars>
      </dgm:prSet>
      <dgm:spPr/>
      <dgm:t>
        <a:bodyPr/>
        <a:lstStyle/>
        <a:p>
          <a:endParaRPr lang="en-US"/>
        </a:p>
      </dgm:t>
    </dgm:pt>
    <dgm:pt modelId="{E7A1CBB8-177F-4143-A533-31E2C2612090}" type="pres">
      <dgm:prSet presAssocID="{E82E91D4-F99A-46AE-9DD0-3D815852095B}" presName="negativeSpace" presStyleCnt="0"/>
      <dgm:spPr/>
    </dgm:pt>
    <dgm:pt modelId="{4F34D354-3675-44E5-8E60-30D614919C1A}" type="pres">
      <dgm:prSet presAssocID="{E82E91D4-F99A-46AE-9DD0-3D815852095B}" presName="childText" presStyleLbl="conFgAcc1" presStyleIdx="1" presStyleCnt="5">
        <dgm:presLayoutVars>
          <dgm:bulletEnabled val="1"/>
        </dgm:presLayoutVars>
      </dgm:prSet>
      <dgm:spPr/>
    </dgm:pt>
    <dgm:pt modelId="{28C870BE-B3D1-42AD-8B98-ABED00975E68}" type="pres">
      <dgm:prSet presAssocID="{E7E718F3-38E9-4B5D-B155-659AF981AA1A}" presName="spaceBetweenRectangles" presStyleCnt="0"/>
      <dgm:spPr/>
    </dgm:pt>
    <dgm:pt modelId="{F996510C-F7BC-43EE-96A8-E6591D12A1BF}" type="pres">
      <dgm:prSet presAssocID="{F8DCAA48-50C2-4D0C-BA18-A903923B099F}" presName="parentLin" presStyleCnt="0"/>
      <dgm:spPr/>
    </dgm:pt>
    <dgm:pt modelId="{7AC14CDE-969E-489B-9B9C-A1FDF8905D4E}" type="pres">
      <dgm:prSet presAssocID="{F8DCAA48-50C2-4D0C-BA18-A903923B099F}" presName="parentLeftMargin" presStyleLbl="node1" presStyleIdx="1" presStyleCnt="5"/>
      <dgm:spPr/>
      <dgm:t>
        <a:bodyPr/>
        <a:lstStyle/>
        <a:p>
          <a:endParaRPr lang="en-US"/>
        </a:p>
      </dgm:t>
    </dgm:pt>
    <dgm:pt modelId="{173E56C0-6062-4D8C-815C-5D9A260E578B}" type="pres">
      <dgm:prSet presAssocID="{F8DCAA48-50C2-4D0C-BA18-A903923B099F}" presName="parentText" presStyleLbl="node1" presStyleIdx="2" presStyleCnt="5" custScaleX="110868">
        <dgm:presLayoutVars>
          <dgm:chMax val="0"/>
          <dgm:bulletEnabled val="1"/>
        </dgm:presLayoutVars>
      </dgm:prSet>
      <dgm:spPr/>
      <dgm:t>
        <a:bodyPr/>
        <a:lstStyle/>
        <a:p>
          <a:endParaRPr lang="en-US"/>
        </a:p>
      </dgm:t>
    </dgm:pt>
    <dgm:pt modelId="{FD531000-2BE2-485A-A6E5-5E467A0C9081}" type="pres">
      <dgm:prSet presAssocID="{F8DCAA48-50C2-4D0C-BA18-A903923B099F}" presName="negativeSpace" presStyleCnt="0"/>
      <dgm:spPr/>
    </dgm:pt>
    <dgm:pt modelId="{B7A77108-A807-4054-BCAD-DA88CDC436AC}" type="pres">
      <dgm:prSet presAssocID="{F8DCAA48-50C2-4D0C-BA18-A903923B099F}" presName="childText" presStyleLbl="conFgAcc1" presStyleIdx="2" presStyleCnt="5">
        <dgm:presLayoutVars>
          <dgm:bulletEnabled val="1"/>
        </dgm:presLayoutVars>
      </dgm:prSet>
      <dgm:spPr/>
    </dgm:pt>
    <dgm:pt modelId="{23929D00-FF99-4F56-B695-C79493376BFB}" type="pres">
      <dgm:prSet presAssocID="{383FB322-0F1D-440F-880D-EBB01697FA4A}" presName="spaceBetweenRectangles" presStyleCnt="0"/>
      <dgm:spPr/>
    </dgm:pt>
    <dgm:pt modelId="{BA7C5709-EEEF-4D56-8100-D982815F021E}" type="pres">
      <dgm:prSet presAssocID="{AEE2F574-172E-4C83-AC27-AAEC462DA43B}" presName="parentLin" presStyleCnt="0"/>
      <dgm:spPr/>
    </dgm:pt>
    <dgm:pt modelId="{EBB1C1AD-B5BE-45F6-AB6F-FEF77AD7F7AE}" type="pres">
      <dgm:prSet presAssocID="{AEE2F574-172E-4C83-AC27-AAEC462DA43B}" presName="parentLeftMargin" presStyleLbl="node1" presStyleIdx="2" presStyleCnt="5"/>
      <dgm:spPr/>
      <dgm:t>
        <a:bodyPr/>
        <a:lstStyle/>
        <a:p>
          <a:endParaRPr lang="en-US"/>
        </a:p>
      </dgm:t>
    </dgm:pt>
    <dgm:pt modelId="{D8BFE9B6-B01E-48C7-8015-6575102E9D1B}" type="pres">
      <dgm:prSet presAssocID="{AEE2F574-172E-4C83-AC27-AAEC462DA43B}" presName="parentText" presStyleLbl="node1" presStyleIdx="3" presStyleCnt="5" custScaleX="111937">
        <dgm:presLayoutVars>
          <dgm:chMax val="0"/>
          <dgm:bulletEnabled val="1"/>
        </dgm:presLayoutVars>
      </dgm:prSet>
      <dgm:spPr/>
      <dgm:t>
        <a:bodyPr/>
        <a:lstStyle/>
        <a:p>
          <a:endParaRPr lang="en-US"/>
        </a:p>
      </dgm:t>
    </dgm:pt>
    <dgm:pt modelId="{29250871-D847-4397-A8B1-C38CB0A69ACD}" type="pres">
      <dgm:prSet presAssocID="{AEE2F574-172E-4C83-AC27-AAEC462DA43B}" presName="negativeSpace" presStyleCnt="0"/>
      <dgm:spPr/>
    </dgm:pt>
    <dgm:pt modelId="{DC8DBD69-D2FE-48A5-A4B1-CAA8AD4A21B0}" type="pres">
      <dgm:prSet presAssocID="{AEE2F574-172E-4C83-AC27-AAEC462DA43B}" presName="childText" presStyleLbl="conFgAcc1" presStyleIdx="3" presStyleCnt="5">
        <dgm:presLayoutVars>
          <dgm:bulletEnabled val="1"/>
        </dgm:presLayoutVars>
      </dgm:prSet>
      <dgm:spPr/>
    </dgm:pt>
    <dgm:pt modelId="{AF8598B4-8586-4676-BE80-ADA6A7C170FD}" type="pres">
      <dgm:prSet presAssocID="{9FF425D0-255C-45F7-85B9-AD224480D0B9}" presName="spaceBetweenRectangles" presStyleCnt="0"/>
      <dgm:spPr/>
    </dgm:pt>
    <dgm:pt modelId="{E90B8633-15F4-48F1-B1DF-565A3A6666BA}" type="pres">
      <dgm:prSet presAssocID="{0E0F8609-F0C6-4DDB-AAB5-9A9BE1684AF9}" presName="parentLin" presStyleCnt="0"/>
      <dgm:spPr/>
    </dgm:pt>
    <dgm:pt modelId="{47133716-363F-4E7B-AC28-6DC1B1BADED1}" type="pres">
      <dgm:prSet presAssocID="{0E0F8609-F0C6-4DDB-AAB5-9A9BE1684AF9}" presName="parentLeftMargin" presStyleLbl="node1" presStyleIdx="3" presStyleCnt="5"/>
      <dgm:spPr/>
      <dgm:t>
        <a:bodyPr/>
        <a:lstStyle/>
        <a:p>
          <a:endParaRPr lang="en-US"/>
        </a:p>
      </dgm:t>
    </dgm:pt>
    <dgm:pt modelId="{30E7B719-9735-44B8-9BFA-40CC1E31344D}" type="pres">
      <dgm:prSet presAssocID="{0E0F8609-F0C6-4DDB-AAB5-9A9BE1684AF9}" presName="parentText" presStyleLbl="node1" presStyleIdx="4" presStyleCnt="5" custScaleX="110868">
        <dgm:presLayoutVars>
          <dgm:chMax val="0"/>
          <dgm:bulletEnabled val="1"/>
        </dgm:presLayoutVars>
      </dgm:prSet>
      <dgm:spPr/>
      <dgm:t>
        <a:bodyPr/>
        <a:lstStyle/>
        <a:p>
          <a:endParaRPr lang="en-US"/>
        </a:p>
      </dgm:t>
    </dgm:pt>
    <dgm:pt modelId="{9B99E381-17CE-45BE-A106-33D6574E0A86}" type="pres">
      <dgm:prSet presAssocID="{0E0F8609-F0C6-4DDB-AAB5-9A9BE1684AF9}" presName="negativeSpace" presStyleCnt="0"/>
      <dgm:spPr/>
    </dgm:pt>
    <dgm:pt modelId="{D930FD78-2DD9-45C1-AF17-BEE834647881}" type="pres">
      <dgm:prSet presAssocID="{0E0F8609-F0C6-4DDB-AAB5-9A9BE1684AF9}" presName="childText" presStyleLbl="conFgAcc1" presStyleIdx="4" presStyleCnt="5">
        <dgm:presLayoutVars>
          <dgm:bulletEnabled val="1"/>
        </dgm:presLayoutVars>
      </dgm:prSet>
      <dgm:spPr/>
      <dgm:t>
        <a:bodyPr/>
        <a:lstStyle/>
        <a:p>
          <a:endParaRPr lang="en-US"/>
        </a:p>
      </dgm:t>
    </dgm:pt>
  </dgm:ptLst>
  <dgm:cxnLst>
    <dgm:cxn modelId="{B62083AF-8634-47C6-9A76-15D60A1E95B1}" srcId="{A9AB3770-C717-4B94-9FD2-742943B8C1E8}" destId="{0E0F8609-F0C6-4DDB-AAB5-9A9BE1684AF9}" srcOrd="4" destOrd="0" parTransId="{078E39AB-32A6-492A-BF90-63C0CC1651D4}" sibTransId="{2E26CAD7-2881-4601-902F-9E0F216386E3}"/>
    <dgm:cxn modelId="{C7B9B43C-7856-41E6-8059-D99C2E43432C}" type="presOf" srcId="{AEE2F574-172E-4C83-AC27-AAEC462DA43B}" destId="{EBB1C1AD-B5BE-45F6-AB6F-FEF77AD7F7AE}" srcOrd="0" destOrd="0" presId="urn:microsoft.com/office/officeart/2005/8/layout/list1"/>
    <dgm:cxn modelId="{8B7EECE8-E0E4-4EF6-BC87-C029069A1387}" type="presOf" srcId="{F8DCAA48-50C2-4D0C-BA18-A903923B099F}" destId="{7AC14CDE-969E-489B-9B9C-A1FDF8905D4E}" srcOrd="0" destOrd="0" presId="urn:microsoft.com/office/officeart/2005/8/layout/list1"/>
    <dgm:cxn modelId="{5A990054-931C-4937-AC87-BC11118E9CDC}" type="presOf" srcId="{0E0F8609-F0C6-4DDB-AAB5-9A9BE1684AF9}" destId="{47133716-363F-4E7B-AC28-6DC1B1BADED1}" srcOrd="0" destOrd="0" presId="urn:microsoft.com/office/officeart/2005/8/layout/list1"/>
    <dgm:cxn modelId="{9B64DD8E-3456-4741-84E7-1E38609BDBF4}" type="presOf" srcId="{E82E91D4-F99A-46AE-9DD0-3D815852095B}" destId="{2E032389-4FF7-4DBC-B5EA-C24318D68032}" srcOrd="1" destOrd="0" presId="urn:microsoft.com/office/officeart/2005/8/layout/list1"/>
    <dgm:cxn modelId="{37D7FC42-6D46-4640-90BB-C5D7105B1FE7}" type="presOf" srcId="{F8DCAA48-50C2-4D0C-BA18-A903923B099F}" destId="{173E56C0-6062-4D8C-815C-5D9A260E578B}" srcOrd="1" destOrd="0" presId="urn:microsoft.com/office/officeart/2005/8/layout/list1"/>
    <dgm:cxn modelId="{EF509746-9D20-439A-AC91-93C40CB457CD}" type="presOf" srcId="{E82E91D4-F99A-46AE-9DD0-3D815852095B}" destId="{F93639E5-B0CF-4923-9FC4-4381365D54E1}" srcOrd="0" destOrd="0" presId="urn:microsoft.com/office/officeart/2005/8/layout/list1"/>
    <dgm:cxn modelId="{D00A11E1-ABB5-44E9-AA50-AB98BC66E241}" srcId="{A9AB3770-C717-4B94-9FD2-742943B8C1E8}" destId="{98925B40-2994-42F7-86A8-16CA7ECB531F}" srcOrd="0" destOrd="0" parTransId="{F29FFB7C-36E0-41DA-B859-3F50074D1C86}" sibTransId="{E6A3C5D7-7F20-4E2D-8A8A-43119F466F7F}"/>
    <dgm:cxn modelId="{E3656285-E78D-485D-99CD-102FD1B188B8}" srcId="{A9AB3770-C717-4B94-9FD2-742943B8C1E8}" destId="{E82E91D4-F99A-46AE-9DD0-3D815852095B}" srcOrd="1" destOrd="0" parTransId="{CE5A4DD8-4184-4F47-B079-E2C89681E7A8}" sibTransId="{E7E718F3-38E9-4B5D-B155-659AF981AA1A}"/>
    <dgm:cxn modelId="{32C7D0B3-9D3A-476A-99DE-D5CBE884CB75}" type="presOf" srcId="{AEE2F574-172E-4C83-AC27-AAEC462DA43B}" destId="{D8BFE9B6-B01E-48C7-8015-6575102E9D1B}" srcOrd="1" destOrd="0" presId="urn:microsoft.com/office/officeart/2005/8/layout/list1"/>
    <dgm:cxn modelId="{B4F1C325-0201-439B-B158-9B7D8CB1DD55}" type="presOf" srcId="{0E0F8609-F0C6-4DDB-AAB5-9A9BE1684AF9}" destId="{30E7B719-9735-44B8-9BFA-40CC1E31344D}" srcOrd="1" destOrd="0" presId="urn:microsoft.com/office/officeart/2005/8/layout/list1"/>
    <dgm:cxn modelId="{67D62A56-D409-484D-ACC8-5697C19AEB3C}" srcId="{A9AB3770-C717-4B94-9FD2-742943B8C1E8}" destId="{F8DCAA48-50C2-4D0C-BA18-A903923B099F}" srcOrd="2" destOrd="0" parTransId="{AD88395F-8045-4498-BB7B-CE57EF2558C0}" sibTransId="{383FB322-0F1D-440F-880D-EBB01697FA4A}"/>
    <dgm:cxn modelId="{7DA5AC4A-BC22-4816-924D-50EC845ED59D}" type="presOf" srcId="{A9AB3770-C717-4B94-9FD2-742943B8C1E8}" destId="{973BB9D1-453D-455D-8313-FFBFE3E2CE9A}" srcOrd="0" destOrd="0" presId="urn:microsoft.com/office/officeart/2005/8/layout/list1"/>
    <dgm:cxn modelId="{7558A9B9-B6EE-4650-BD30-F1CCD35C5F44}" srcId="{A9AB3770-C717-4B94-9FD2-742943B8C1E8}" destId="{AEE2F574-172E-4C83-AC27-AAEC462DA43B}" srcOrd="3" destOrd="0" parTransId="{EE077D36-01BD-4104-837C-A7C473E3DFAC}" sibTransId="{9FF425D0-255C-45F7-85B9-AD224480D0B9}"/>
    <dgm:cxn modelId="{65C35C24-8612-4EE5-B765-2148B37691F8}" type="presOf" srcId="{98925B40-2994-42F7-86A8-16CA7ECB531F}" destId="{FDD03979-2AC3-4C29-A2DE-F2C915AB06F1}" srcOrd="0" destOrd="0" presId="urn:microsoft.com/office/officeart/2005/8/layout/list1"/>
    <dgm:cxn modelId="{A04ECD00-7D5B-4038-BF62-D92F7F781ADB}" type="presOf" srcId="{98925B40-2994-42F7-86A8-16CA7ECB531F}" destId="{3E78C84B-DD82-4DFB-8DEE-A8C6058E3E1D}" srcOrd="1" destOrd="0" presId="urn:microsoft.com/office/officeart/2005/8/layout/list1"/>
    <dgm:cxn modelId="{7B71C9E6-F893-4617-B9F9-7608C08D1D80}" type="presParOf" srcId="{973BB9D1-453D-455D-8313-FFBFE3E2CE9A}" destId="{C1F9A64C-BA31-4DE1-B956-4EBEC5E5F385}" srcOrd="0" destOrd="0" presId="urn:microsoft.com/office/officeart/2005/8/layout/list1"/>
    <dgm:cxn modelId="{791C60F3-8B65-4E8E-8AE6-3EA858EB946D}" type="presParOf" srcId="{C1F9A64C-BA31-4DE1-B956-4EBEC5E5F385}" destId="{FDD03979-2AC3-4C29-A2DE-F2C915AB06F1}" srcOrd="0" destOrd="0" presId="urn:microsoft.com/office/officeart/2005/8/layout/list1"/>
    <dgm:cxn modelId="{1D7FA8B0-4D6F-4AC7-AD81-57D7EAB524DA}" type="presParOf" srcId="{C1F9A64C-BA31-4DE1-B956-4EBEC5E5F385}" destId="{3E78C84B-DD82-4DFB-8DEE-A8C6058E3E1D}" srcOrd="1" destOrd="0" presId="urn:microsoft.com/office/officeart/2005/8/layout/list1"/>
    <dgm:cxn modelId="{05B4BDCF-D33F-4509-A169-DFD881E950DC}" type="presParOf" srcId="{973BB9D1-453D-455D-8313-FFBFE3E2CE9A}" destId="{4BC77293-C04A-42F7-B65C-5A1D7CDE33D6}" srcOrd="1" destOrd="0" presId="urn:microsoft.com/office/officeart/2005/8/layout/list1"/>
    <dgm:cxn modelId="{BFE78C41-E9DC-4C44-A9FC-2C5899D176BB}" type="presParOf" srcId="{973BB9D1-453D-455D-8313-FFBFE3E2CE9A}" destId="{97D7E7F6-FE35-4C14-955E-F51840E7F793}" srcOrd="2" destOrd="0" presId="urn:microsoft.com/office/officeart/2005/8/layout/list1"/>
    <dgm:cxn modelId="{07D622DB-70D4-4CC8-9080-0BBDC6A60210}" type="presParOf" srcId="{973BB9D1-453D-455D-8313-FFBFE3E2CE9A}" destId="{009B7C4A-9729-4419-98B6-349AA5A58324}" srcOrd="3" destOrd="0" presId="urn:microsoft.com/office/officeart/2005/8/layout/list1"/>
    <dgm:cxn modelId="{0288E614-A92E-44A7-9AB1-1B5AFF322A38}" type="presParOf" srcId="{973BB9D1-453D-455D-8313-FFBFE3E2CE9A}" destId="{2B3A34FE-7196-4E77-AD4E-6F78920928AA}" srcOrd="4" destOrd="0" presId="urn:microsoft.com/office/officeart/2005/8/layout/list1"/>
    <dgm:cxn modelId="{2B1F86FE-9E0F-45A3-A3B2-3EDCD06500AB}" type="presParOf" srcId="{2B3A34FE-7196-4E77-AD4E-6F78920928AA}" destId="{F93639E5-B0CF-4923-9FC4-4381365D54E1}" srcOrd="0" destOrd="0" presId="urn:microsoft.com/office/officeart/2005/8/layout/list1"/>
    <dgm:cxn modelId="{CCBEA75F-60B3-4BFF-9D7E-792D898D57E8}" type="presParOf" srcId="{2B3A34FE-7196-4E77-AD4E-6F78920928AA}" destId="{2E032389-4FF7-4DBC-B5EA-C24318D68032}" srcOrd="1" destOrd="0" presId="urn:microsoft.com/office/officeart/2005/8/layout/list1"/>
    <dgm:cxn modelId="{73A6C9C2-0590-420B-B4E5-5A011B4226A6}" type="presParOf" srcId="{973BB9D1-453D-455D-8313-FFBFE3E2CE9A}" destId="{E7A1CBB8-177F-4143-A533-31E2C2612090}" srcOrd="5" destOrd="0" presId="urn:microsoft.com/office/officeart/2005/8/layout/list1"/>
    <dgm:cxn modelId="{6224AE35-2D17-4089-AD15-21A1AC4A6DCA}" type="presParOf" srcId="{973BB9D1-453D-455D-8313-FFBFE3E2CE9A}" destId="{4F34D354-3675-44E5-8E60-30D614919C1A}" srcOrd="6" destOrd="0" presId="urn:microsoft.com/office/officeart/2005/8/layout/list1"/>
    <dgm:cxn modelId="{2A99346F-7FC5-420B-8CA7-CB524F327DBC}" type="presParOf" srcId="{973BB9D1-453D-455D-8313-FFBFE3E2CE9A}" destId="{28C870BE-B3D1-42AD-8B98-ABED00975E68}" srcOrd="7" destOrd="0" presId="urn:microsoft.com/office/officeart/2005/8/layout/list1"/>
    <dgm:cxn modelId="{28D07286-DF53-4C46-B106-5C0ADF9068DD}" type="presParOf" srcId="{973BB9D1-453D-455D-8313-FFBFE3E2CE9A}" destId="{F996510C-F7BC-43EE-96A8-E6591D12A1BF}" srcOrd="8" destOrd="0" presId="urn:microsoft.com/office/officeart/2005/8/layout/list1"/>
    <dgm:cxn modelId="{8AD771E1-CB14-4233-9B10-058C308669E7}" type="presParOf" srcId="{F996510C-F7BC-43EE-96A8-E6591D12A1BF}" destId="{7AC14CDE-969E-489B-9B9C-A1FDF8905D4E}" srcOrd="0" destOrd="0" presId="urn:microsoft.com/office/officeart/2005/8/layout/list1"/>
    <dgm:cxn modelId="{0EC01303-1BD0-490D-B862-DEE47D764B47}" type="presParOf" srcId="{F996510C-F7BC-43EE-96A8-E6591D12A1BF}" destId="{173E56C0-6062-4D8C-815C-5D9A260E578B}" srcOrd="1" destOrd="0" presId="urn:microsoft.com/office/officeart/2005/8/layout/list1"/>
    <dgm:cxn modelId="{DB4874C2-8EB3-4A36-BF5B-14C81840CD55}" type="presParOf" srcId="{973BB9D1-453D-455D-8313-FFBFE3E2CE9A}" destId="{FD531000-2BE2-485A-A6E5-5E467A0C9081}" srcOrd="9" destOrd="0" presId="urn:microsoft.com/office/officeart/2005/8/layout/list1"/>
    <dgm:cxn modelId="{39425114-E9C6-425B-B465-FB843302D53B}" type="presParOf" srcId="{973BB9D1-453D-455D-8313-FFBFE3E2CE9A}" destId="{B7A77108-A807-4054-BCAD-DA88CDC436AC}" srcOrd="10" destOrd="0" presId="urn:microsoft.com/office/officeart/2005/8/layout/list1"/>
    <dgm:cxn modelId="{CC90D2F4-102F-4D78-9E4D-FE41DF11B414}" type="presParOf" srcId="{973BB9D1-453D-455D-8313-FFBFE3E2CE9A}" destId="{23929D00-FF99-4F56-B695-C79493376BFB}" srcOrd="11" destOrd="0" presId="urn:microsoft.com/office/officeart/2005/8/layout/list1"/>
    <dgm:cxn modelId="{D513E772-50F9-4D23-85FE-1AFA3C543A1A}" type="presParOf" srcId="{973BB9D1-453D-455D-8313-FFBFE3E2CE9A}" destId="{BA7C5709-EEEF-4D56-8100-D982815F021E}" srcOrd="12" destOrd="0" presId="urn:microsoft.com/office/officeart/2005/8/layout/list1"/>
    <dgm:cxn modelId="{9DFDD88B-55D4-4CAD-A4C4-60D8D0FC188C}" type="presParOf" srcId="{BA7C5709-EEEF-4D56-8100-D982815F021E}" destId="{EBB1C1AD-B5BE-45F6-AB6F-FEF77AD7F7AE}" srcOrd="0" destOrd="0" presId="urn:microsoft.com/office/officeart/2005/8/layout/list1"/>
    <dgm:cxn modelId="{A12151E0-3845-4044-8016-45B3085B2607}" type="presParOf" srcId="{BA7C5709-EEEF-4D56-8100-D982815F021E}" destId="{D8BFE9B6-B01E-48C7-8015-6575102E9D1B}" srcOrd="1" destOrd="0" presId="urn:microsoft.com/office/officeart/2005/8/layout/list1"/>
    <dgm:cxn modelId="{F54C8A8C-0029-43C0-B47C-333D20CF18DE}" type="presParOf" srcId="{973BB9D1-453D-455D-8313-FFBFE3E2CE9A}" destId="{29250871-D847-4397-A8B1-C38CB0A69ACD}" srcOrd="13" destOrd="0" presId="urn:microsoft.com/office/officeart/2005/8/layout/list1"/>
    <dgm:cxn modelId="{3B1DE3E0-090D-4ECF-8F30-B066104408FD}" type="presParOf" srcId="{973BB9D1-453D-455D-8313-FFBFE3E2CE9A}" destId="{DC8DBD69-D2FE-48A5-A4B1-CAA8AD4A21B0}" srcOrd="14" destOrd="0" presId="urn:microsoft.com/office/officeart/2005/8/layout/list1"/>
    <dgm:cxn modelId="{ED1DF132-165C-4DE0-9048-F154C4DE9C63}" type="presParOf" srcId="{973BB9D1-453D-455D-8313-FFBFE3E2CE9A}" destId="{AF8598B4-8586-4676-BE80-ADA6A7C170FD}" srcOrd="15" destOrd="0" presId="urn:microsoft.com/office/officeart/2005/8/layout/list1"/>
    <dgm:cxn modelId="{AF86FFFF-7BD8-40DC-8262-4923B55D7974}" type="presParOf" srcId="{973BB9D1-453D-455D-8313-FFBFE3E2CE9A}" destId="{E90B8633-15F4-48F1-B1DF-565A3A6666BA}" srcOrd="16" destOrd="0" presId="urn:microsoft.com/office/officeart/2005/8/layout/list1"/>
    <dgm:cxn modelId="{078E8CEA-F5F6-48D4-9424-3BA20753CDD1}" type="presParOf" srcId="{E90B8633-15F4-48F1-B1DF-565A3A6666BA}" destId="{47133716-363F-4E7B-AC28-6DC1B1BADED1}" srcOrd="0" destOrd="0" presId="urn:microsoft.com/office/officeart/2005/8/layout/list1"/>
    <dgm:cxn modelId="{AE52A795-F460-48BC-80A9-56380D59776F}" type="presParOf" srcId="{E90B8633-15F4-48F1-B1DF-565A3A6666BA}" destId="{30E7B719-9735-44B8-9BFA-40CC1E31344D}" srcOrd="1" destOrd="0" presId="urn:microsoft.com/office/officeart/2005/8/layout/list1"/>
    <dgm:cxn modelId="{35CDD5DE-0761-4A5E-BD76-C68980808497}" type="presParOf" srcId="{973BB9D1-453D-455D-8313-FFBFE3E2CE9A}" destId="{9B99E381-17CE-45BE-A106-33D6574E0A86}" srcOrd="17" destOrd="0" presId="urn:microsoft.com/office/officeart/2005/8/layout/list1"/>
    <dgm:cxn modelId="{96F30C85-E2B4-44BC-9363-80DD02BCAC55}" type="presParOf" srcId="{973BB9D1-453D-455D-8313-FFBFE3E2CE9A}" destId="{D930FD78-2DD9-45C1-AF17-BEE834647881}"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3F976F-D4BE-40FB-A52B-85CE3B018746}"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CEF05F97-7520-4681-BA15-8F5B221F771A}">
      <dgm:prSet/>
      <dgm:spPr/>
      <dgm:t>
        <a:bodyPr/>
        <a:lstStyle/>
        <a:p>
          <a:pPr rtl="0"/>
          <a:r>
            <a:rPr lang="en-US" dirty="0" smtClean="0"/>
            <a:t>Internal Management of Network Connections</a:t>
          </a:r>
          <a:endParaRPr lang="en-US" dirty="0"/>
        </a:p>
      </dgm:t>
    </dgm:pt>
    <dgm:pt modelId="{47704744-96A9-4606-93D6-C487AF83A5BB}" type="parTrans" cxnId="{E12AB772-EAC1-4F54-A336-F772976D4165}">
      <dgm:prSet/>
      <dgm:spPr/>
      <dgm:t>
        <a:bodyPr/>
        <a:lstStyle/>
        <a:p>
          <a:endParaRPr lang="en-US"/>
        </a:p>
      </dgm:t>
    </dgm:pt>
    <dgm:pt modelId="{735102AC-1F2D-47BA-8739-3D9B04F2D12B}" type="sibTrans" cxnId="{E12AB772-EAC1-4F54-A336-F772976D4165}">
      <dgm:prSet/>
      <dgm:spPr/>
      <dgm:t>
        <a:bodyPr/>
        <a:lstStyle/>
        <a:p>
          <a:endParaRPr lang="en-US"/>
        </a:p>
      </dgm:t>
    </dgm:pt>
    <dgm:pt modelId="{40B572BC-DB40-4C3B-93EA-385880A0CF09}">
      <dgm:prSet/>
      <dgm:spPr/>
      <dgm:t>
        <a:bodyPr/>
        <a:lstStyle/>
        <a:p>
          <a:pPr rtl="0"/>
          <a:r>
            <a:rPr lang="en-US" dirty="0" smtClean="0"/>
            <a:t>IT Resources Internally</a:t>
          </a:r>
          <a:endParaRPr lang="en-US" dirty="0"/>
        </a:p>
      </dgm:t>
    </dgm:pt>
    <dgm:pt modelId="{ADA9676F-8BBA-4677-8C05-B4929C8658EA}" type="parTrans" cxnId="{7BFEE0CB-43FA-49BE-8AFB-015D8049568A}">
      <dgm:prSet/>
      <dgm:spPr/>
      <dgm:t>
        <a:bodyPr/>
        <a:lstStyle/>
        <a:p>
          <a:endParaRPr lang="en-US"/>
        </a:p>
      </dgm:t>
    </dgm:pt>
    <dgm:pt modelId="{378377B9-8732-4DAF-A616-2E6212F6D7BC}" type="sibTrans" cxnId="{7BFEE0CB-43FA-49BE-8AFB-015D8049568A}">
      <dgm:prSet/>
      <dgm:spPr/>
      <dgm:t>
        <a:bodyPr/>
        <a:lstStyle/>
        <a:p>
          <a:endParaRPr lang="en-US"/>
        </a:p>
      </dgm:t>
    </dgm:pt>
    <dgm:pt modelId="{561C6CE2-2748-474E-8C40-1CCD052536AB}">
      <dgm:prSet/>
      <dgm:spPr/>
      <dgm:t>
        <a:bodyPr/>
        <a:lstStyle/>
        <a:p>
          <a:pPr rtl="0"/>
          <a:r>
            <a:rPr lang="en-US" dirty="0" smtClean="0"/>
            <a:t>In-House</a:t>
          </a:r>
        </a:p>
        <a:p>
          <a:pPr rtl="0"/>
          <a:r>
            <a:rPr lang="en-US" dirty="0" smtClean="0"/>
            <a:t>Translator</a:t>
          </a:r>
          <a:endParaRPr lang="en-US" dirty="0"/>
        </a:p>
      </dgm:t>
    </dgm:pt>
    <dgm:pt modelId="{5B943B4D-DA69-438C-8F04-F3892A1B2257}" type="parTrans" cxnId="{2D64D9C8-6CA5-4F7D-B675-CB551D278F40}">
      <dgm:prSet/>
      <dgm:spPr/>
      <dgm:t>
        <a:bodyPr/>
        <a:lstStyle/>
        <a:p>
          <a:endParaRPr lang="en-US"/>
        </a:p>
      </dgm:t>
    </dgm:pt>
    <dgm:pt modelId="{E37C33C2-AC06-4F05-A43A-75B5AECC1F7B}" type="sibTrans" cxnId="{2D64D9C8-6CA5-4F7D-B675-CB551D278F40}">
      <dgm:prSet/>
      <dgm:spPr/>
      <dgm:t>
        <a:bodyPr/>
        <a:lstStyle/>
        <a:p>
          <a:endParaRPr lang="en-US"/>
        </a:p>
      </dgm:t>
    </dgm:pt>
    <dgm:pt modelId="{81420C0B-9E3B-4DB6-B082-245435DBE7CE}">
      <dgm:prSet/>
      <dgm:spPr/>
      <dgm:t>
        <a:bodyPr/>
        <a:lstStyle/>
        <a:p>
          <a:r>
            <a:rPr lang="en-US" dirty="0" smtClean="0"/>
            <a:t>In House Trading Partner &amp; Integration Mapping Capabilities</a:t>
          </a:r>
          <a:endParaRPr lang="en-US" dirty="0"/>
        </a:p>
      </dgm:t>
    </dgm:pt>
    <dgm:pt modelId="{3CC5B8F3-2E41-4EDB-BDE7-0C4C33FF14E6}" type="parTrans" cxnId="{113101A3-4EB9-4FBA-A0C5-EE3AC3C844EC}">
      <dgm:prSet/>
      <dgm:spPr/>
      <dgm:t>
        <a:bodyPr/>
        <a:lstStyle/>
        <a:p>
          <a:endParaRPr lang="en-US"/>
        </a:p>
      </dgm:t>
    </dgm:pt>
    <dgm:pt modelId="{4652A0C4-B491-4703-8F52-00A36403E730}" type="sibTrans" cxnId="{113101A3-4EB9-4FBA-A0C5-EE3AC3C844EC}">
      <dgm:prSet/>
      <dgm:spPr/>
      <dgm:t>
        <a:bodyPr/>
        <a:lstStyle/>
        <a:p>
          <a:endParaRPr lang="en-US"/>
        </a:p>
      </dgm:t>
    </dgm:pt>
    <dgm:pt modelId="{2E15600C-F4D0-4F9A-B258-EEECFE0E104C}" type="pres">
      <dgm:prSet presAssocID="{EF3F976F-D4BE-40FB-A52B-85CE3B018746}" presName="matrix" presStyleCnt="0">
        <dgm:presLayoutVars>
          <dgm:chMax val="1"/>
          <dgm:dir/>
          <dgm:resizeHandles val="exact"/>
        </dgm:presLayoutVars>
      </dgm:prSet>
      <dgm:spPr/>
      <dgm:t>
        <a:bodyPr/>
        <a:lstStyle/>
        <a:p>
          <a:endParaRPr lang="en-US"/>
        </a:p>
      </dgm:t>
    </dgm:pt>
    <dgm:pt modelId="{A89161FF-1219-4A36-AFC6-592815EC18EB}" type="pres">
      <dgm:prSet presAssocID="{EF3F976F-D4BE-40FB-A52B-85CE3B018746}" presName="diamond" presStyleLbl="bgShp" presStyleIdx="0" presStyleCnt="1"/>
      <dgm:spPr/>
    </dgm:pt>
    <dgm:pt modelId="{B3530649-A6F6-4CF5-835E-149588357B88}" type="pres">
      <dgm:prSet presAssocID="{EF3F976F-D4BE-40FB-A52B-85CE3B018746}" presName="quad1" presStyleLbl="node1" presStyleIdx="0" presStyleCnt="4">
        <dgm:presLayoutVars>
          <dgm:chMax val="0"/>
          <dgm:chPref val="0"/>
          <dgm:bulletEnabled val="1"/>
        </dgm:presLayoutVars>
      </dgm:prSet>
      <dgm:spPr/>
      <dgm:t>
        <a:bodyPr/>
        <a:lstStyle/>
        <a:p>
          <a:endParaRPr lang="en-US"/>
        </a:p>
      </dgm:t>
    </dgm:pt>
    <dgm:pt modelId="{411EA5FC-C657-42ED-A503-5F1337999124}" type="pres">
      <dgm:prSet presAssocID="{EF3F976F-D4BE-40FB-A52B-85CE3B018746}" presName="quad2" presStyleLbl="node1" presStyleIdx="1" presStyleCnt="4">
        <dgm:presLayoutVars>
          <dgm:chMax val="0"/>
          <dgm:chPref val="0"/>
          <dgm:bulletEnabled val="1"/>
        </dgm:presLayoutVars>
      </dgm:prSet>
      <dgm:spPr/>
      <dgm:t>
        <a:bodyPr/>
        <a:lstStyle/>
        <a:p>
          <a:endParaRPr lang="en-US"/>
        </a:p>
      </dgm:t>
    </dgm:pt>
    <dgm:pt modelId="{0CD8B1CD-9E0B-4B28-B82B-C85FCC7179A4}" type="pres">
      <dgm:prSet presAssocID="{EF3F976F-D4BE-40FB-A52B-85CE3B018746}" presName="quad3" presStyleLbl="node1" presStyleIdx="2" presStyleCnt="4">
        <dgm:presLayoutVars>
          <dgm:chMax val="0"/>
          <dgm:chPref val="0"/>
          <dgm:bulletEnabled val="1"/>
        </dgm:presLayoutVars>
      </dgm:prSet>
      <dgm:spPr/>
      <dgm:t>
        <a:bodyPr/>
        <a:lstStyle/>
        <a:p>
          <a:endParaRPr lang="en-US"/>
        </a:p>
      </dgm:t>
    </dgm:pt>
    <dgm:pt modelId="{6E59573E-34F0-40D8-B148-BFC57281354C}" type="pres">
      <dgm:prSet presAssocID="{EF3F976F-D4BE-40FB-A52B-85CE3B018746}" presName="quad4" presStyleLbl="node1" presStyleIdx="3" presStyleCnt="4">
        <dgm:presLayoutVars>
          <dgm:chMax val="0"/>
          <dgm:chPref val="0"/>
          <dgm:bulletEnabled val="1"/>
        </dgm:presLayoutVars>
      </dgm:prSet>
      <dgm:spPr/>
      <dgm:t>
        <a:bodyPr/>
        <a:lstStyle/>
        <a:p>
          <a:endParaRPr lang="en-US"/>
        </a:p>
      </dgm:t>
    </dgm:pt>
  </dgm:ptLst>
  <dgm:cxnLst>
    <dgm:cxn modelId="{51B583C2-DCA8-49C8-9882-45BCAAD0D4A6}" type="presOf" srcId="{561C6CE2-2748-474E-8C40-1CCD052536AB}" destId="{B3530649-A6F6-4CF5-835E-149588357B88}" srcOrd="0" destOrd="0" presId="urn:microsoft.com/office/officeart/2005/8/layout/matrix3"/>
    <dgm:cxn modelId="{7BFEE0CB-43FA-49BE-8AFB-015D8049568A}" srcId="{EF3F976F-D4BE-40FB-A52B-85CE3B018746}" destId="{40B572BC-DB40-4C3B-93EA-385880A0CF09}" srcOrd="2" destOrd="0" parTransId="{ADA9676F-8BBA-4677-8C05-B4929C8658EA}" sibTransId="{378377B9-8732-4DAF-A616-2E6212F6D7BC}"/>
    <dgm:cxn modelId="{867E56B2-1A6D-49E7-A92B-2084C38832AC}" type="presOf" srcId="{81420C0B-9E3B-4DB6-B082-245435DBE7CE}" destId="{6E59573E-34F0-40D8-B148-BFC57281354C}" srcOrd="0" destOrd="0" presId="urn:microsoft.com/office/officeart/2005/8/layout/matrix3"/>
    <dgm:cxn modelId="{113101A3-4EB9-4FBA-A0C5-EE3AC3C844EC}" srcId="{EF3F976F-D4BE-40FB-A52B-85CE3B018746}" destId="{81420C0B-9E3B-4DB6-B082-245435DBE7CE}" srcOrd="3" destOrd="0" parTransId="{3CC5B8F3-2E41-4EDB-BDE7-0C4C33FF14E6}" sibTransId="{4652A0C4-B491-4703-8F52-00A36403E730}"/>
    <dgm:cxn modelId="{2D64D9C8-6CA5-4F7D-B675-CB551D278F40}" srcId="{EF3F976F-D4BE-40FB-A52B-85CE3B018746}" destId="{561C6CE2-2748-474E-8C40-1CCD052536AB}" srcOrd="0" destOrd="0" parTransId="{5B943B4D-DA69-438C-8F04-F3892A1B2257}" sibTransId="{E37C33C2-AC06-4F05-A43A-75B5AECC1F7B}"/>
    <dgm:cxn modelId="{E12AB772-EAC1-4F54-A336-F772976D4165}" srcId="{EF3F976F-D4BE-40FB-A52B-85CE3B018746}" destId="{CEF05F97-7520-4681-BA15-8F5B221F771A}" srcOrd="1" destOrd="0" parTransId="{47704744-96A9-4606-93D6-C487AF83A5BB}" sibTransId="{735102AC-1F2D-47BA-8739-3D9B04F2D12B}"/>
    <dgm:cxn modelId="{33D6A6E2-2732-441E-A9E1-4535A0089982}" type="presOf" srcId="{CEF05F97-7520-4681-BA15-8F5B221F771A}" destId="{411EA5FC-C657-42ED-A503-5F1337999124}" srcOrd="0" destOrd="0" presId="urn:microsoft.com/office/officeart/2005/8/layout/matrix3"/>
    <dgm:cxn modelId="{0649A768-6A3A-42A0-BB1F-BCEEAE5BAE7E}" type="presOf" srcId="{EF3F976F-D4BE-40FB-A52B-85CE3B018746}" destId="{2E15600C-F4D0-4F9A-B258-EEECFE0E104C}" srcOrd="0" destOrd="0" presId="urn:microsoft.com/office/officeart/2005/8/layout/matrix3"/>
    <dgm:cxn modelId="{4B734620-BF07-4B19-8171-E9C64422129A}" type="presOf" srcId="{40B572BC-DB40-4C3B-93EA-385880A0CF09}" destId="{0CD8B1CD-9E0B-4B28-B82B-C85FCC7179A4}" srcOrd="0" destOrd="0" presId="urn:microsoft.com/office/officeart/2005/8/layout/matrix3"/>
    <dgm:cxn modelId="{D07F726C-7C59-47D4-A8EA-8563AB9530F5}" type="presParOf" srcId="{2E15600C-F4D0-4F9A-B258-EEECFE0E104C}" destId="{A89161FF-1219-4A36-AFC6-592815EC18EB}" srcOrd="0" destOrd="0" presId="urn:microsoft.com/office/officeart/2005/8/layout/matrix3"/>
    <dgm:cxn modelId="{B65CBA85-D73F-495D-9DB6-3B704197A3E3}" type="presParOf" srcId="{2E15600C-F4D0-4F9A-B258-EEECFE0E104C}" destId="{B3530649-A6F6-4CF5-835E-149588357B88}" srcOrd="1" destOrd="0" presId="urn:microsoft.com/office/officeart/2005/8/layout/matrix3"/>
    <dgm:cxn modelId="{941AF75D-4250-401A-B1D7-5647BD97D540}" type="presParOf" srcId="{2E15600C-F4D0-4F9A-B258-EEECFE0E104C}" destId="{411EA5FC-C657-42ED-A503-5F1337999124}" srcOrd="2" destOrd="0" presId="urn:microsoft.com/office/officeart/2005/8/layout/matrix3"/>
    <dgm:cxn modelId="{D41533A1-43F1-4C2E-80D3-047EC3C1EBCB}" type="presParOf" srcId="{2E15600C-F4D0-4F9A-B258-EEECFE0E104C}" destId="{0CD8B1CD-9E0B-4B28-B82B-C85FCC7179A4}" srcOrd="3" destOrd="0" presId="urn:microsoft.com/office/officeart/2005/8/layout/matrix3"/>
    <dgm:cxn modelId="{59A05FB9-2A4E-4521-9126-7E2466FAF902}" type="presParOf" srcId="{2E15600C-F4D0-4F9A-B258-EEECFE0E104C}" destId="{6E59573E-34F0-40D8-B148-BFC57281354C}"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03A68E-348A-4BF3-B2CD-61962A317FCA}"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CE39E243-226F-41D3-B6D3-E6A1BEEB4CA9}">
      <dgm:prSet/>
      <dgm:spPr/>
      <dgm:t>
        <a:bodyPr/>
        <a:lstStyle/>
        <a:p>
          <a:pPr rtl="0"/>
          <a:r>
            <a:rPr lang="en-US" dirty="0" smtClean="0"/>
            <a:t>Hosted Application</a:t>
          </a:r>
          <a:endParaRPr lang="en-US" dirty="0"/>
        </a:p>
      </dgm:t>
    </dgm:pt>
    <dgm:pt modelId="{D4FC44B0-F50B-46A3-B365-0C7C86553034}" type="parTrans" cxnId="{4EDFA1CB-5ED8-47AF-9644-7EFE81FFA11A}">
      <dgm:prSet/>
      <dgm:spPr/>
      <dgm:t>
        <a:bodyPr/>
        <a:lstStyle/>
        <a:p>
          <a:endParaRPr lang="en-US"/>
        </a:p>
      </dgm:t>
    </dgm:pt>
    <dgm:pt modelId="{28620C4C-0221-46D3-8D7E-F5B5D780DDE0}" type="sibTrans" cxnId="{4EDFA1CB-5ED8-47AF-9644-7EFE81FFA11A}">
      <dgm:prSet/>
      <dgm:spPr/>
      <dgm:t>
        <a:bodyPr/>
        <a:lstStyle/>
        <a:p>
          <a:endParaRPr lang="en-US"/>
        </a:p>
      </dgm:t>
    </dgm:pt>
    <dgm:pt modelId="{939384BD-99BD-49C6-A4A8-C89678258429}">
      <dgm:prSet/>
      <dgm:spPr/>
      <dgm:t>
        <a:bodyPr/>
        <a:lstStyle/>
        <a:p>
          <a:pPr rtl="0"/>
          <a:r>
            <a:rPr lang="en-US" dirty="0" smtClean="0"/>
            <a:t>Managed Facility &amp; Backups</a:t>
          </a:r>
          <a:endParaRPr lang="en-US" dirty="0"/>
        </a:p>
      </dgm:t>
    </dgm:pt>
    <dgm:pt modelId="{B6F101A5-DE9F-4EC1-96D7-8D3BF46C0987}" type="parTrans" cxnId="{6D577958-CA0F-4C8E-B708-F46BC6309481}">
      <dgm:prSet/>
      <dgm:spPr/>
      <dgm:t>
        <a:bodyPr/>
        <a:lstStyle/>
        <a:p>
          <a:endParaRPr lang="en-US"/>
        </a:p>
      </dgm:t>
    </dgm:pt>
    <dgm:pt modelId="{131F5E66-8628-4A22-9326-2F007C056C58}" type="sibTrans" cxnId="{6D577958-CA0F-4C8E-B708-F46BC6309481}">
      <dgm:prSet/>
      <dgm:spPr/>
      <dgm:t>
        <a:bodyPr/>
        <a:lstStyle/>
        <a:p>
          <a:endParaRPr lang="en-US"/>
        </a:p>
      </dgm:t>
    </dgm:pt>
    <dgm:pt modelId="{C3C4979B-D698-41C7-BBB7-F03D1DA74C55}">
      <dgm:prSet/>
      <dgm:spPr/>
      <dgm:t>
        <a:bodyPr/>
        <a:lstStyle/>
        <a:p>
          <a:pPr rtl="0"/>
          <a:r>
            <a:rPr lang="en-US" dirty="0" smtClean="0"/>
            <a:t>Auto Deployed Mappings</a:t>
          </a:r>
          <a:endParaRPr lang="en-US" dirty="0"/>
        </a:p>
      </dgm:t>
    </dgm:pt>
    <dgm:pt modelId="{5BE6A759-9B78-4615-A8E1-E1D12CA2E8E5}" type="parTrans" cxnId="{16014805-5837-4A9B-8270-2B9C4BC6E025}">
      <dgm:prSet/>
      <dgm:spPr/>
      <dgm:t>
        <a:bodyPr/>
        <a:lstStyle/>
        <a:p>
          <a:endParaRPr lang="en-US"/>
        </a:p>
      </dgm:t>
    </dgm:pt>
    <dgm:pt modelId="{E8F3FC59-B3AB-434D-8AB6-699F79853729}" type="sibTrans" cxnId="{16014805-5837-4A9B-8270-2B9C4BC6E025}">
      <dgm:prSet/>
      <dgm:spPr/>
      <dgm:t>
        <a:bodyPr/>
        <a:lstStyle/>
        <a:p>
          <a:endParaRPr lang="en-US"/>
        </a:p>
      </dgm:t>
    </dgm:pt>
    <dgm:pt modelId="{486D7740-6D5C-4D7C-968B-7B1E078A6099}">
      <dgm:prSet/>
      <dgm:spPr/>
      <dgm:t>
        <a:bodyPr/>
        <a:lstStyle/>
        <a:p>
          <a:pPr rtl="0"/>
          <a:r>
            <a:rPr lang="en-US" dirty="0" smtClean="0"/>
            <a:t>Fully Managed Network &amp; Connections </a:t>
          </a:r>
          <a:endParaRPr lang="en-US" dirty="0"/>
        </a:p>
      </dgm:t>
    </dgm:pt>
    <dgm:pt modelId="{F5862A97-D294-4188-B1E1-638186BBCA2D}" type="parTrans" cxnId="{670847CE-BEDC-4C67-B5F1-62C1982D4823}">
      <dgm:prSet/>
      <dgm:spPr/>
      <dgm:t>
        <a:bodyPr/>
        <a:lstStyle/>
        <a:p>
          <a:endParaRPr lang="en-US"/>
        </a:p>
      </dgm:t>
    </dgm:pt>
    <dgm:pt modelId="{179014E8-AC1D-4EE3-B6A5-749B365A2444}" type="sibTrans" cxnId="{670847CE-BEDC-4C67-B5F1-62C1982D4823}">
      <dgm:prSet/>
      <dgm:spPr/>
      <dgm:t>
        <a:bodyPr/>
        <a:lstStyle/>
        <a:p>
          <a:endParaRPr lang="en-US"/>
        </a:p>
      </dgm:t>
    </dgm:pt>
    <dgm:pt modelId="{434D624C-B199-4AC3-AABA-5A1AD8F041B0}" type="pres">
      <dgm:prSet presAssocID="{4103A68E-348A-4BF3-B2CD-61962A317FCA}" presName="matrix" presStyleCnt="0">
        <dgm:presLayoutVars>
          <dgm:chMax val="1"/>
          <dgm:dir/>
          <dgm:resizeHandles val="exact"/>
        </dgm:presLayoutVars>
      </dgm:prSet>
      <dgm:spPr/>
      <dgm:t>
        <a:bodyPr/>
        <a:lstStyle/>
        <a:p>
          <a:endParaRPr lang="en-US"/>
        </a:p>
      </dgm:t>
    </dgm:pt>
    <dgm:pt modelId="{8880E804-E889-42D4-8E01-0081F319784E}" type="pres">
      <dgm:prSet presAssocID="{4103A68E-348A-4BF3-B2CD-61962A317FCA}" presName="diamond" presStyleLbl="bgShp" presStyleIdx="0" presStyleCnt="1"/>
      <dgm:spPr/>
    </dgm:pt>
    <dgm:pt modelId="{E455C160-12E4-48DF-97C8-F2B1A67C785A}" type="pres">
      <dgm:prSet presAssocID="{4103A68E-348A-4BF3-B2CD-61962A317FCA}" presName="quad1" presStyleLbl="node1" presStyleIdx="0" presStyleCnt="4">
        <dgm:presLayoutVars>
          <dgm:chMax val="0"/>
          <dgm:chPref val="0"/>
          <dgm:bulletEnabled val="1"/>
        </dgm:presLayoutVars>
      </dgm:prSet>
      <dgm:spPr/>
      <dgm:t>
        <a:bodyPr/>
        <a:lstStyle/>
        <a:p>
          <a:endParaRPr lang="en-US"/>
        </a:p>
      </dgm:t>
    </dgm:pt>
    <dgm:pt modelId="{DCE8C1CF-23B4-4731-ADFA-983EB9F1E65F}" type="pres">
      <dgm:prSet presAssocID="{4103A68E-348A-4BF3-B2CD-61962A317FCA}" presName="quad2" presStyleLbl="node1" presStyleIdx="1" presStyleCnt="4">
        <dgm:presLayoutVars>
          <dgm:chMax val="0"/>
          <dgm:chPref val="0"/>
          <dgm:bulletEnabled val="1"/>
        </dgm:presLayoutVars>
      </dgm:prSet>
      <dgm:spPr/>
      <dgm:t>
        <a:bodyPr/>
        <a:lstStyle/>
        <a:p>
          <a:endParaRPr lang="en-US"/>
        </a:p>
      </dgm:t>
    </dgm:pt>
    <dgm:pt modelId="{AD510E54-2371-4021-95BA-BFB6F6102FC5}" type="pres">
      <dgm:prSet presAssocID="{4103A68E-348A-4BF3-B2CD-61962A317FCA}" presName="quad3" presStyleLbl="node1" presStyleIdx="2" presStyleCnt="4">
        <dgm:presLayoutVars>
          <dgm:chMax val="0"/>
          <dgm:chPref val="0"/>
          <dgm:bulletEnabled val="1"/>
        </dgm:presLayoutVars>
      </dgm:prSet>
      <dgm:spPr/>
      <dgm:t>
        <a:bodyPr/>
        <a:lstStyle/>
        <a:p>
          <a:endParaRPr lang="en-US"/>
        </a:p>
      </dgm:t>
    </dgm:pt>
    <dgm:pt modelId="{714A6547-0C59-4C9E-B3C0-CD601D0AFF9B}" type="pres">
      <dgm:prSet presAssocID="{4103A68E-348A-4BF3-B2CD-61962A317FCA}" presName="quad4" presStyleLbl="node1" presStyleIdx="3" presStyleCnt="4">
        <dgm:presLayoutVars>
          <dgm:chMax val="0"/>
          <dgm:chPref val="0"/>
          <dgm:bulletEnabled val="1"/>
        </dgm:presLayoutVars>
      </dgm:prSet>
      <dgm:spPr/>
      <dgm:t>
        <a:bodyPr/>
        <a:lstStyle/>
        <a:p>
          <a:endParaRPr lang="en-US"/>
        </a:p>
      </dgm:t>
    </dgm:pt>
  </dgm:ptLst>
  <dgm:cxnLst>
    <dgm:cxn modelId="{79D74DBC-9466-4E36-A608-4169E0BC6CB7}" type="presOf" srcId="{4103A68E-348A-4BF3-B2CD-61962A317FCA}" destId="{434D624C-B199-4AC3-AABA-5A1AD8F041B0}" srcOrd="0" destOrd="0" presId="urn:microsoft.com/office/officeart/2005/8/layout/matrix3"/>
    <dgm:cxn modelId="{3E781615-7230-4C9A-A245-F6DAF16042F4}" type="presOf" srcId="{C3C4979B-D698-41C7-BBB7-F03D1DA74C55}" destId="{AD510E54-2371-4021-95BA-BFB6F6102FC5}" srcOrd="0" destOrd="0" presId="urn:microsoft.com/office/officeart/2005/8/layout/matrix3"/>
    <dgm:cxn modelId="{A9CEC7B7-E545-4423-8E5B-C3AA8A3579FB}" type="presOf" srcId="{486D7740-6D5C-4D7C-968B-7B1E078A6099}" destId="{714A6547-0C59-4C9E-B3C0-CD601D0AFF9B}" srcOrd="0" destOrd="0" presId="urn:microsoft.com/office/officeart/2005/8/layout/matrix3"/>
    <dgm:cxn modelId="{4EDFA1CB-5ED8-47AF-9644-7EFE81FFA11A}" srcId="{4103A68E-348A-4BF3-B2CD-61962A317FCA}" destId="{CE39E243-226F-41D3-B6D3-E6A1BEEB4CA9}" srcOrd="0" destOrd="0" parTransId="{D4FC44B0-F50B-46A3-B365-0C7C86553034}" sibTransId="{28620C4C-0221-46D3-8D7E-F5B5D780DDE0}"/>
    <dgm:cxn modelId="{6D577958-CA0F-4C8E-B708-F46BC6309481}" srcId="{4103A68E-348A-4BF3-B2CD-61962A317FCA}" destId="{939384BD-99BD-49C6-A4A8-C89678258429}" srcOrd="1" destOrd="0" parTransId="{B6F101A5-DE9F-4EC1-96D7-8D3BF46C0987}" sibTransId="{131F5E66-8628-4A22-9326-2F007C056C58}"/>
    <dgm:cxn modelId="{E1532B79-4DFD-4CAC-888B-BD7F705C655A}" type="presOf" srcId="{939384BD-99BD-49C6-A4A8-C89678258429}" destId="{DCE8C1CF-23B4-4731-ADFA-983EB9F1E65F}" srcOrd="0" destOrd="0" presId="urn:microsoft.com/office/officeart/2005/8/layout/matrix3"/>
    <dgm:cxn modelId="{670847CE-BEDC-4C67-B5F1-62C1982D4823}" srcId="{4103A68E-348A-4BF3-B2CD-61962A317FCA}" destId="{486D7740-6D5C-4D7C-968B-7B1E078A6099}" srcOrd="3" destOrd="0" parTransId="{F5862A97-D294-4188-B1E1-638186BBCA2D}" sibTransId="{179014E8-AC1D-4EE3-B6A5-749B365A2444}"/>
    <dgm:cxn modelId="{16014805-5837-4A9B-8270-2B9C4BC6E025}" srcId="{4103A68E-348A-4BF3-B2CD-61962A317FCA}" destId="{C3C4979B-D698-41C7-BBB7-F03D1DA74C55}" srcOrd="2" destOrd="0" parTransId="{5BE6A759-9B78-4615-A8E1-E1D12CA2E8E5}" sibTransId="{E8F3FC59-B3AB-434D-8AB6-699F79853729}"/>
    <dgm:cxn modelId="{48FD2F9A-BEAC-46AD-ABB2-4B4B0F7DB709}" type="presOf" srcId="{CE39E243-226F-41D3-B6D3-E6A1BEEB4CA9}" destId="{E455C160-12E4-48DF-97C8-F2B1A67C785A}" srcOrd="0" destOrd="0" presId="urn:microsoft.com/office/officeart/2005/8/layout/matrix3"/>
    <dgm:cxn modelId="{E97D0CAD-65C7-4B4D-B44B-DEF0C15E1C22}" type="presParOf" srcId="{434D624C-B199-4AC3-AABA-5A1AD8F041B0}" destId="{8880E804-E889-42D4-8E01-0081F319784E}" srcOrd="0" destOrd="0" presId="urn:microsoft.com/office/officeart/2005/8/layout/matrix3"/>
    <dgm:cxn modelId="{DA4F06B5-D8DA-4797-8E88-93456D4DE045}" type="presParOf" srcId="{434D624C-B199-4AC3-AABA-5A1AD8F041B0}" destId="{E455C160-12E4-48DF-97C8-F2B1A67C785A}" srcOrd="1" destOrd="0" presId="urn:microsoft.com/office/officeart/2005/8/layout/matrix3"/>
    <dgm:cxn modelId="{92BCEC04-1719-4DA6-91DA-C27700F4F011}" type="presParOf" srcId="{434D624C-B199-4AC3-AABA-5A1AD8F041B0}" destId="{DCE8C1CF-23B4-4731-ADFA-983EB9F1E65F}" srcOrd="2" destOrd="0" presId="urn:microsoft.com/office/officeart/2005/8/layout/matrix3"/>
    <dgm:cxn modelId="{85B30EF3-ECE9-47DE-BF11-8CD9C932E182}" type="presParOf" srcId="{434D624C-B199-4AC3-AABA-5A1AD8F041B0}" destId="{AD510E54-2371-4021-95BA-BFB6F6102FC5}" srcOrd="3" destOrd="0" presId="urn:microsoft.com/office/officeart/2005/8/layout/matrix3"/>
    <dgm:cxn modelId="{C544BDE7-D608-4DD9-9D3B-B6E427D59880}" type="presParOf" srcId="{434D624C-B199-4AC3-AABA-5A1AD8F041B0}" destId="{714A6547-0C59-4C9E-B3C0-CD601D0AFF9B}" srcOrd="4" destOrd="0" presId="urn:microsoft.com/office/officeart/2005/8/layout/matrix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5D8055-EFEF-484A-BE58-EEE2B8243380}" type="doc">
      <dgm:prSet loTypeId="urn:microsoft.com/office/officeart/2005/8/layout/vList3" loCatId="list" qsTypeId="urn:microsoft.com/office/officeart/2005/8/quickstyle/3d3" qsCatId="3D" csTypeId="urn:microsoft.com/office/officeart/2005/8/colors/accent1_2" csCatId="accent1" phldr="1"/>
      <dgm:spPr/>
      <dgm:t>
        <a:bodyPr/>
        <a:lstStyle/>
        <a:p>
          <a:endParaRPr lang="en-US"/>
        </a:p>
      </dgm:t>
    </dgm:pt>
    <dgm:pt modelId="{E976A5BA-F9D5-4100-BFA8-37121A239440}">
      <dgm:prSet custT="1"/>
      <dgm:spPr/>
      <dgm:t>
        <a:bodyPr/>
        <a:lstStyle/>
        <a:p>
          <a:pPr rtl="0"/>
          <a:r>
            <a:rPr lang="en-US" sz="1500" dirty="0" smtClean="0"/>
            <a:t>Our strategy has been to deliver depth in integration in NAV using an embedded C/AL based solution</a:t>
          </a:r>
          <a:endParaRPr lang="en-US" sz="1500" dirty="0"/>
        </a:p>
      </dgm:t>
    </dgm:pt>
    <dgm:pt modelId="{BCA07835-D446-47DC-84E7-488A9405CF59}" type="parTrans" cxnId="{337D5AE9-D153-489D-AA0B-A6B3F9451BCE}">
      <dgm:prSet/>
      <dgm:spPr/>
      <dgm:t>
        <a:bodyPr/>
        <a:lstStyle/>
        <a:p>
          <a:endParaRPr lang="en-US"/>
        </a:p>
      </dgm:t>
    </dgm:pt>
    <dgm:pt modelId="{1CC0BCE4-5319-46FC-8275-61C39E085E8C}" type="sibTrans" cxnId="{337D5AE9-D153-489D-AA0B-A6B3F9451BCE}">
      <dgm:prSet/>
      <dgm:spPr/>
      <dgm:t>
        <a:bodyPr/>
        <a:lstStyle/>
        <a:p>
          <a:endParaRPr lang="en-US"/>
        </a:p>
      </dgm:t>
    </dgm:pt>
    <dgm:pt modelId="{70D5D9A9-BE72-4F33-89FB-07A903FA4D2B}">
      <dgm:prSet/>
      <dgm:spPr/>
      <dgm:t>
        <a:bodyPr/>
        <a:lstStyle/>
        <a:p>
          <a:pPr rtl="0"/>
          <a:r>
            <a:rPr lang="en-US" dirty="0" smtClean="0"/>
            <a:t>Connects to an expansive global trading network with 92,000 established trading connections</a:t>
          </a:r>
          <a:endParaRPr lang="en-US" dirty="0"/>
        </a:p>
      </dgm:t>
    </dgm:pt>
    <dgm:pt modelId="{6746E945-4BC7-41FC-AF85-0C471700AA04}" type="parTrans" cxnId="{C685552B-E785-49A0-BF7F-55396E1D3F14}">
      <dgm:prSet/>
      <dgm:spPr/>
      <dgm:t>
        <a:bodyPr/>
        <a:lstStyle/>
        <a:p>
          <a:endParaRPr lang="en-US"/>
        </a:p>
      </dgm:t>
    </dgm:pt>
    <dgm:pt modelId="{3EABB465-A7C5-49FC-8737-5795E5A3385C}" type="sibTrans" cxnId="{C685552B-E785-49A0-BF7F-55396E1D3F14}">
      <dgm:prSet/>
      <dgm:spPr/>
      <dgm:t>
        <a:bodyPr/>
        <a:lstStyle/>
        <a:p>
          <a:endParaRPr lang="en-US"/>
        </a:p>
      </dgm:t>
    </dgm:pt>
    <dgm:pt modelId="{3717EC13-495E-428D-BD01-9E089C854AFF}">
      <dgm:prSet/>
      <dgm:spPr/>
      <dgm:t>
        <a:bodyPr/>
        <a:lstStyle/>
        <a:p>
          <a:pPr rtl="0"/>
          <a:r>
            <a:rPr lang="en-US" dirty="0" err="1" smtClean="0"/>
            <a:t>TrueCommerce</a:t>
          </a:r>
          <a:r>
            <a:rPr lang="en-US" dirty="0" smtClean="0"/>
            <a:t> focuses on flexible configuration options rather than requiring custom coding</a:t>
          </a:r>
          <a:endParaRPr lang="en-US" dirty="0"/>
        </a:p>
      </dgm:t>
    </dgm:pt>
    <dgm:pt modelId="{CD1C0404-CB3F-475D-BD9C-E986B0CD4B03}" type="parTrans" cxnId="{3FDE4E6A-DEC5-4172-9F4C-B5580970D0F4}">
      <dgm:prSet/>
      <dgm:spPr/>
      <dgm:t>
        <a:bodyPr/>
        <a:lstStyle/>
        <a:p>
          <a:endParaRPr lang="en-US"/>
        </a:p>
      </dgm:t>
    </dgm:pt>
    <dgm:pt modelId="{34E9D696-35B7-41E4-8799-1A4F21630D3D}" type="sibTrans" cxnId="{3FDE4E6A-DEC5-4172-9F4C-B5580970D0F4}">
      <dgm:prSet/>
      <dgm:spPr/>
      <dgm:t>
        <a:bodyPr/>
        <a:lstStyle/>
        <a:p>
          <a:endParaRPr lang="en-US"/>
        </a:p>
      </dgm:t>
    </dgm:pt>
    <dgm:pt modelId="{9642104E-23E6-48C6-AF45-51A452F91553}">
      <dgm:prSet/>
      <dgm:spPr/>
      <dgm:t>
        <a:bodyPr/>
        <a:lstStyle/>
        <a:p>
          <a:pPr rtl="0"/>
          <a:r>
            <a:rPr lang="en-US" dirty="0" err="1" smtClean="0"/>
            <a:t>TrueCommerce</a:t>
          </a:r>
          <a:r>
            <a:rPr lang="en-US" dirty="0" smtClean="0"/>
            <a:t> uniquely provides an end-to-end managed service solution for Dynamics NAV from a single provider</a:t>
          </a:r>
          <a:endParaRPr lang="en-US" dirty="0"/>
        </a:p>
      </dgm:t>
    </dgm:pt>
    <dgm:pt modelId="{A6F57535-AF07-473A-9193-4617BDDE68EA}" type="parTrans" cxnId="{D8657EFF-73A3-434F-962E-C0D4CC8F072C}">
      <dgm:prSet/>
      <dgm:spPr/>
      <dgm:t>
        <a:bodyPr/>
        <a:lstStyle/>
        <a:p>
          <a:endParaRPr lang="en-US"/>
        </a:p>
      </dgm:t>
    </dgm:pt>
    <dgm:pt modelId="{08900B15-1633-4580-8831-528D4BF52FA0}" type="sibTrans" cxnId="{D8657EFF-73A3-434F-962E-C0D4CC8F072C}">
      <dgm:prSet/>
      <dgm:spPr/>
      <dgm:t>
        <a:bodyPr/>
        <a:lstStyle/>
        <a:p>
          <a:endParaRPr lang="en-US"/>
        </a:p>
      </dgm:t>
    </dgm:pt>
    <dgm:pt modelId="{85B10D50-92BC-448C-8CFE-B24998DD96D2}">
      <dgm:prSet/>
      <dgm:spPr/>
      <dgm:t>
        <a:bodyPr/>
        <a:lstStyle/>
        <a:p>
          <a:pPr rtl="0"/>
          <a:r>
            <a:rPr lang="en-US" dirty="0" smtClean="0"/>
            <a:t>Unlimited customer support, free software updates and no annual contracts</a:t>
          </a:r>
          <a:endParaRPr lang="en-US" dirty="0"/>
        </a:p>
      </dgm:t>
    </dgm:pt>
    <dgm:pt modelId="{F5BFF747-5D3F-4314-9E7E-F6E1D5F0723A}" type="parTrans" cxnId="{7EC7F03F-C145-4E5E-8CF5-FE5EBC0BDC15}">
      <dgm:prSet/>
      <dgm:spPr/>
      <dgm:t>
        <a:bodyPr/>
        <a:lstStyle/>
        <a:p>
          <a:endParaRPr lang="en-US"/>
        </a:p>
      </dgm:t>
    </dgm:pt>
    <dgm:pt modelId="{72115F5D-3CEF-455D-A790-F32B28694A43}" type="sibTrans" cxnId="{7EC7F03F-C145-4E5E-8CF5-FE5EBC0BDC15}">
      <dgm:prSet/>
      <dgm:spPr/>
      <dgm:t>
        <a:bodyPr/>
        <a:lstStyle/>
        <a:p>
          <a:endParaRPr lang="en-US"/>
        </a:p>
      </dgm:t>
    </dgm:pt>
    <dgm:pt modelId="{DCBC80D8-9C26-4D6A-8FC3-B2FD92FDE337}" type="pres">
      <dgm:prSet presAssocID="{725D8055-EFEF-484A-BE58-EEE2B8243380}" presName="linearFlow" presStyleCnt="0">
        <dgm:presLayoutVars>
          <dgm:dir/>
          <dgm:resizeHandles val="exact"/>
        </dgm:presLayoutVars>
      </dgm:prSet>
      <dgm:spPr/>
      <dgm:t>
        <a:bodyPr/>
        <a:lstStyle/>
        <a:p>
          <a:endParaRPr lang="en-US"/>
        </a:p>
      </dgm:t>
    </dgm:pt>
    <dgm:pt modelId="{B5CAE993-8C0A-47D3-9023-448AF87B8DFF}" type="pres">
      <dgm:prSet presAssocID="{E976A5BA-F9D5-4100-BFA8-37121A239440}" presName="composite" presStyleCnt="0"/>
      <dgm:spPr/>
    </dgm:pt>
    <dgm:pt modelId="{BFE9BBCE-672D-4E71-942C-6E518ABA8DD0}" type="pres">
      <dgm:prSet presAssocID="{E976A5BA-F9D5-4100-BFA8-37121A239440}" presName="imgShp" presStyleLbl="fgImgPlac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891BAD43-C548-4BFD-A9B6-DD5E8DEABE4E}" type="pres">
      <dgm:prSet presAssocID="{E976A5BA-F9D5-4100-BFA8-37121A239440}" presName="txShp" presStyleLbl="node1" presStyleIdx="0" presStyleCnt="5">
        <dgm:presLayoutVars>
          <dgm:bulletEnabled val="1"/>
        </dgm:presLayoutVars>
      </dgm:prSet>
      <dgm:spPr/>
      <dgm:t>
        <a:bodyPr/>
        <a:lstStyle/>
        <a:p>
          <a:endParaRPr lang="en-US"/>
        </a:p>
      </dgm:t>
    </dgm:pt>
    <dgm:pt modelId="{C891AF7B-932E-4CB1-9250-5E23D11F9CFF}" type="pres">
      <dgm:prSet presAssocID="{1CC0BCE4-5319-46FC-8275-61C39E085E8C}" presName="spacing" presStyleCnt="0"/>
      <dgm:spPr/>
    </dgm:pt>
    <dgm:pt modelId="{81143367-7AFB-4969-BEC6-4BFDD8C28654}" type="pres">
      <dgm:prSet presAssocID="{70D5D9A9-BE72-4F33-89FB-07A903FA4D2B}" presName="composite" presStyleCnt="0"/>
      <dgm:spPr/>
    </dgm:pt>
    <dgm:pt modelId="{1CB2E4C0-16F1-4688-B172-ADF3661DDFAE}" type="pres">
      <dgm:prSet presAssocID="{70D5D9A9-BE72-4F33-89FB-07A903FA4D2B}" presName="imgShp" presStyleLbl="fgImgPlac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7000" r="-7000"/>
          </a:stretch>
        </a:blipFill>
      </dgm:spPr>
      <dgm:t>
        <a:bodyPr/>
        <a:lstStyle/>
        <a:p>
          <a:endParaRPr lang="en-US"/>
        </a:p>
      </dgm:t>
    </dgm:pt>
    <dgm:pt modelId="{23F927A5-32E2-496B-9C36-17C5106FAA04}" type="pres">
      <dgm:prSet presAssocID="{70D5D9A9-BE72-4F33-89FB-07A903FA4D2B}" presName="txShp" presStyleLbl="node1" presStyleIdx="1" presStyleCnt="5">
        <dgm:presLayoutVars>
          <dgm:bulletEnabled val="1"/>
        </dgm:presLayoutVars>
      </dgm:prSet>
      <dgm:spPr/>
      <dgm:t>
        <a:bodyPr/>
        <a:lstStyle/>
        <a:p>
          <a:endParaRPr lang="en-US"/>
        </a:p>
      </dgm:t>
    </dgm:pt>
    <dgm:pt modelId="{4C5FF805-09E2-44F3-8CB8-A6568F2868CF}" type="pres">
      <dgm:prSet presAssocID="{3EABB465-A7C5-49FC-8737-5795E5A3385C}" presName="spacing" presStyleCnt="0"/>
      <dgm:spPr/>
    </dgm:pt>
    <dgm:pt modelId="{97297D68-26AB-4E28-A1A1-9F9B0A8B3887}" type="pres">
      <dgm:prSet presAssocID="{3717EC13-495E-428D-BD01-9E089C854AFF}" presName="composite" presStyleCnt="0"/>
      <dgm:spPr/>
    </dgm:pt>
    <dgm:pt modelId="{7E391848-FA57-4800-AE79-CE3B3DE83DBD}" type="pres">
      <dgm:prSet presAssocID="{3717EC13-495E-428D-BD01-9E089C854AFF}" presName="imgShp" presStyleLbl="fgImgPlac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86ADCF9F-E934-466F-8D0F-2ED1D8656C4A}" type="pres">
      <dgm:prSet presAssocID="{3717EC13-495E-428D-BD01-9E089C854AFF}" presName="txShp" presStyleLbl="node1" presStyleIdx="2" presStyleCnt="5">
        <dgm:presLayoutVars>
          <dgm:bulletEnabled val="1"/>
        </dgm:presLayoutVars>
      </dgm:prSet>
      <dgm:spPr/>
      <dgm:t>
        <a:bodyPr/>
        <a:lstStyle/>
        <a:p>
          <a:endParaRPr lang="en-US"/>
        </a:p>
      </dgm:t>
    </dgm:pt>
    <dgm:pt modelId="{95A16678-28E8-4519-B8A4-01602E0D8165}" type="pres">
      <dgm:prSet presAssocID="{34E9D696-35B7-41E4-8799-1A4F21630D3D}" presName="spacing" presStyleCnt="0"/>
      <dgm:spPr/>
    </dgm:pt>
    <dgm:pt modelId="{0B7B96EC-ADF1-43F9-A7DE-593B42AE32A5}" type="pres">
      <dgm:prSet presAssocID="{9642104E-23E6-48C6-AF45-51A452F91553}" presName="composite" presStyleCnt="0"/>
      <dgm:spPr/>
    </dgm:pt>
    <dgm:pt modelId="{D5F2CFBB-F617-42EA-8B3F-7611126BEE6E}" type="pres">
      <dgm:prSet presAssocID="{9642104E-23E6-48C6-AF45-51A452F91553}" presName="imgShp" presStyleLbl="fgImgPlac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6065FF4A-731A-4DE6-BD66-FC468F3FE30D}" type="pres">
      <dgm:prSet presAssocID="{9642104E-23E6-48C6-AF45-51A452F91553}" presName="txShp" presStyleLbl="node1" presStyleIdx="3" presStyleCnt="5">
        <dgm:presLayoutVars>
          <dgm:bulletEnabled val="1"/>
        </dgm:presLayoutVars>
      </dgm:prSet>
      <dgm:spPr/>
      <dgm:t>
        <a:bodyPr/>
        <a:lstStyle/>
        <a:p>
          <a:endParaRPr lang="en-US"/>
        </a:p>
      </dgm:t>
    </dgm:pt>
    <dgm:pt modelId="{AB11472F-DB3C-47C2-B1D9-FCF28A12C707}" type="pres">
      <dgm:prSet presAssocID="{08900B15-1633-4580-8831-528D4BF52FA0}" presName="spacing" presStyleCnt="0"/>
      <dgm:spPr/>
    </dgm:pt>
    <dgm:pt modelId="{8C51FA29-042C-4072-8B38-AFA39F721E25}" type="pres">
      <dgm:prSet presAssocID="{85B10D50-92BC-448C-8CFE-B24998DD96D2}" presName="composite" presStyleCnt="0"/>
      <dgm:spPr/>
    </dgm:pt>
    <dgm:pt modelId="{44C3C809-0A2D-4D16-9036-9548BC411415}" type="pres">
      <dgm:prSet presAssocID="{85B10D50-92BC-448C-8CFE-B24998DD96D2}" presName="imgShp" presStyleLbl="fgImgPlace1" presStyleIdx="4" presStyleCnt="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6000" r="-16000"/>
          </a:stretch>
        </a:blipFill>
      </dgm:spPr>
      <dgm:t>
        <a:bodyPr/>
        <a:lstStyle/>
        <a:p>
          <a:endParaRPr lang="en-US"/>
        </a:p>
      </dgm:t>
    </dgm:pt>
    <dgm:pt modelId="{7A02BDA8-ADF3-4DDA-9273-7698628F01E1}" type="pres">
      <dgm:prSet presAssocID="{85B10D50-92BC-448C-8CFE-B24998DD96D2}" presName="txShp" presStyleLbl="node1" presStyleIdx="4" presStyleCnt="5">
        <dgm:presLayoutVars>
          <dgm:bulletEnabled val="1"/>
        </dgm:presLayoutVars>
      </dgm:prSet>
      <dgm:spPr/>
      <dgm:t>
        <a:bodyPr/>
        <a:lstStyle/>
        <a:p>
          <a:endParaRPr lang="en-US"/>
        </a:p>
      </dgm:t>
    </dgm:pt>
  </dgm:ptLst>
  <dgm:cxnLst>
    <dgm:cxn modelId="{66743902-866D-4BE1-B255-DB9D23CCD574}" type="presOf" srcId="{70D5D9A9-BE72-4F33-89FB-07A903FA4D2B}" destId="{23F927A5-32E2-496B-9C36-17C5106FAA04}" srcOrd="0" destOrd="0" presId="urn:microsoft.com/office/officeart/2005/8/layout/vList3"/>
    <dgm:cxn modelId="{D8657EFF-73A3-434F-962E-C0D4CC8F072C}" srcId="{725D8055-EFEF-484A-BE58-EEE2B8243380}" destId="{9642104E-23E6-48C6-AF45-51A452F91553}" srcOrd="3" destOrd="0" parTransId="{A6F57535-AF07-473A-9193-4617BDDE68EA}" sibTransId="{08900B15-1633-4580-8831-528D4BF52FA0}"/>
    <dgm:cxn modelId="{7EC7F03F-C145-4E5E-8CF5-FE5EBC0BDC15}" srcId="{725D8055-EFEF-484A-BE58-EEE2B8243380}" destId="{85B10D50-92BC-448C-8CFE-B24998DD96D2}" srcOrd="4" destOrd="0" parTransId="{F5BFF747-5D3F-4314-9E7E-F6E1D5F0723A}" sibTransId="{72115F5D-3CEF-455D-A790-F32B28694A43}"/>
    <dgm:cxn modelId="{337D5AE9-D153-489D-AA0B-A6B3F9451BCE}" srcId="{725D8055-EFEF-484A-BE58-EEE2B8243380}" destId="{E976A5BA-F9D5-4100-BFA8-37121A239440}" srcOrd="0" destOrd="0" parTransId="{BCA07835-D446-47DC-84E7-488A9405CF59}" sibTransId="{1CC0BCE4-5319-46FC-8275-61C39E085E8C}"/>
    <dgm:cxn modelId="{D81B5BBD-CC87-4286-BCF8-CEC112610489}" type="presOf" srcId="{725D8055-EFEF-484A-BE58-EEE2B8243380}" destId="{DCBC80D8-9C26-4D6A-8FC3-B2FD92FDE337}" srcOrd="0" destOrd="0" presId="urn:microsoft.com/office/officeart/2005/8/layout/vList3"/>
    <dgm:cxn modelId="{C685552B-E785-49A0-BF7F-55396E1D3F14}" srcId="{725D8055-EFEF-484A-BE58-EEE2B8243380}" destId="{70D5D9A9-BE72-4F33-89FB-07A903FA4D2B}" srcOrd="1" destOrd="0" parTransId="{6746E945-4BC7-41FC-AF85-0C471700AA04}" sibTransId="{3EABB465-A7C5-49FC-8737-5795E5A3385C}"/>
    <dgm:cxn modelId="{A6A69687-2234-421B-B38F-2C54469B1C3E}" type="presOf" srcId="{85B10D50-92BC-448C-8CFE-B24998DD96D2}" destId="{7A02BDA8-ADF3-4DDA-9273-7698628F01E1}" srcOrd="0" destOrd="0" presId="urn:microsoft.com/office/officeart/2005/8/layout/vList3"/>
    <dgm:cxn modelId="{3FDE4E6A-DEC5-4172-9F4C-B5580970D0F4}" srcId="{725D8055-EFEF-484A-BE58-EEE2B8243380}" destId="{3717EC13-495E-428D-BD01-9E089C854AFF}" srcOrd="2" destOrd="0" parTransId="{CD1C0404-CB3F-475D-BD9C-E986B0CD4B03}" sibTransId="{34E9D696-35B7-41E4-8799-1A4F21630D3D}"/>
    <dgm:cxn modelId="{7EAF9F91-71E3-47A7-92E0-5FF697170E82}" type="presOf" srcId="{3717EC13-495E-428D-BD01-9E089C854AFF}" destId="{86ADCF9F-E934-466F-8D0F-2ED1D8656C4A}" srcOrd="0" destOrd="0" presId="urn:microsoft.com/office/officeart/2005/8/layout/vList3"/>
    <dgm:cxn modelId="{D1FEA87E-BD8E-4984-9D98-33AF14213BEC}" type="presOf" srcId="{9642104E-23E6-48C6-AF45-51A452F91553}" destId="{6065FF4A-731A-4DE6-BD66-FC468F3FE30D}" srcOrd="0" destOrd="0" presId="urn:microsoft.com/office/officeart/2005/8/layout/vList3"/>
    <dgm:cxn modelId="{127DDD26-416A-450F-8BF2-350D1C883B26}" type="presOf" srcId="{E976A5BA-F9D5-4100-BFA8-37121A239440}" destId="{891BAD43-C548-4BFD-A9B6-DD5E8DEABE4E}" srcOrd="0" destOrd="0" presId="urn:microsoft.com/office/officeart/2005/8/layout/vList3"/>
    <dgm:cxn modelId="{1D903BCF-70BD-4491-9A04-1D803067E7C7}" type="presParOf" srcId="{DCBC80D8-9C26-4D6A-8FC3-B2FD92FDE337}" destId="{B5CAE993-8C0A-47D3-9023-448AF87B8DFF}" srcOrd="0" destOrd="0" presId="urn:microsoft.com/office/officeart/2005/8/layout/vList3"/>
    <dgm:cxn modelId="{14B6F322-7BA6-4856-B8A0-D6EF3CEEF2DE}" type="presParOf" srcId="{B5CAE993-8C0A-47D3-9023-448AF87B8DFF}" destId="{BFE9BBCE-672D-4E71-942C-6E518ABA8DD0}" srcOrd="0" destOrd="0" presId="urn:microsoft.com/office/officeart/2005/8/layout/vList3"/>
    <dgm:cxn modelId="{F1F18866-93F3-4238-B783-774BD4F5EEA1}" type="presParOf" srcId="{B5CAE993-8C0A-47D3-9023-448AF87B8DFF}" destId="{891BAD43-C548-4BFD-A9B6-DD5E8DEABE4E}" srcOrd="1" destOrd="0" presId="urn:microsoft.com/office/officeart/2005/8/layout/vList3"/>
    <dgm:cxn modelId="{3E243431-0E73-4E6A-B1A9-60B52C261771}" type="presParOf" srcId="{DCBC80D8-9C26-4D6A-8FC3-B2FD92FDE337}" destId="{C891AF7B-932E-4CB1-9250-5E23D11F9CFF}" srcOrd="1" destOrd="0" presId="urn:microsoft.com/office/officeart/2005/8/layout/vList3"/>
    <dgm:cxn modelId="{22D9ACB4-8DB4-44E7-8C22-DC88DE4ABBE9}" type="presParOf" srcId="{DCBC80D8-9C26-4D6A-8FC3-B2FD92FDE337}" destId="{81143367-7AFB-4969-BEC6-4BFDD8C28654}" srcOrd="2" destOrd="0" presId="urn:microsoft.com/office/officeart/2005/8/layout/vList3"/>
    <dgm:cxn modelId="{F5085DD5-A819-41C0-8400-2DAB69E075B0}" type="presParOf" srcId="{81143367-7AFB-4969-BEC6-4BFDD8C28654}" destId="{1CB2E4C0-16F1-4688-B172-ADF3661DDFAE}" srcOrd="0" destOrd="0" presId="urn:microsoft.com/office/officeart/2005/8/layout/vList3"/>
    <dgm:cxn modelId="{C45339A5-3050-4F5E-8AF3-3899A0677FA6}" type="presParOf" srcId="{81143367-7AFB-4969-BEC6-4BFDD8C28654}" destId="{23F927A5-32E2-496B-9C36-17C5106FAA04}" srcOrd="1" destOrd="0" presId="urn:microsoft.com/office/officeart/2005/8/layout/vList3"/>
    <dgm:cxn modelId="{808DD9F2-06EB-406B-9794-1138950B4057}" type="presParOf" srcId="{DCBC80D8-9C26-4D6A-8FC3-B2FD92FDE337}" destId="{4C5FF805-09E2-44F3-8CB8-A6568F2868CF}" srcOrd="3" destOrd="0" presId="urn:microsoft.com/office/officeart/2005/8/layout/vList3"/>
    <dgm:cxn modelId="{B04769F9-F4D1-4F49-87EF-D78676F37420}" type="presParOf" srcId="{DCBC80D8-9C26-4D6A-8FC3-B2FD92FDE337}" destId="{97297D68-26AB-4E28-A1A1-9F9B0A8B3887}" srcOrd="4" destOrd="0" presId="urn:microsoft.com/office/officeart/2005/8/layout/vList3"/>
    <dgm:cxn modelId="{70770203-B7F8-42A5-B9A6-D13F051763A3}" type="presParOf" srcId="{97297D68-26AB-4E28-A1A1-9F9B0A8B3887}" destId="{7E391848-FA57-4800-AE79-CE3B3DE83DBD}" srcOrd="0" destOrd="0" presId="urn:microsoft.com/office/officeart/2005/8/layout/vList3"/>
    <dgm:cxn modelId="{8AEF3CF4-0122-46D9-9ED5-9DE8C9B0B376}" type="presParOf" srcId="{97297D68-26AB-4E28-A1A1-9F9B0A8B3887}" destId="{86ADCF9F-E934-466F-8D0F-2ED1D8656C4A}" srcOrd="1" destOrd="0" presId="urn:microsoft.com/office/officeart/2005/8/layout/vList3"/>
    <dgm:cxn modelId="{B1088BAF-2D5E-401B-A762-E8D26F4737BE}" type="presParOf" srcId="{DCBC80D8-9C26-4D6A-8FC3-B2FD92FDE337}" destId="{95A16678-28E8-4519-B8A4-01602E0D8165}" srcOrd="5" destOrd="0" presId="urn:microsoft.com/office/officeart/2005/8/layout/vList3"/>
    <dgm:cxn modelId="{34829B2F-31E4-4C35-9B9E-01371CEFDB18}" type="presParOf" srcId="{DCBC80D8-9C26-4D6A-8FC3-B2FD92FDE337}" destId="{0B7B96EC-ADF1-43F9-A7DE-593B42AE32A5}" srcOrd="6" destOrd="0" presId="urn:microsoft.com/office/officeart/2005/8/layout/vList3"/>
    <dgm:cxn modelId="{9FD3D79C-E138-4069-9F8B-0206C5E8B164}" type="presParOf" srcId="{0B7B96EC-ADF1-43F9-A7DE-593B42AE32A5}" destId="{D5F2CFBB-F617-42EA-8B3F-7611126BEE6E}" srcOrd="0" destOrd="0" presId="urn:microsoft.com/office/officeart/2005/8/layout/vList3"/>
    <dgm:cxn modelId="{AB84A136-8F1E-4AEF-B442-A6DCFA9B4DB2}" type="presParOf" srcId="{0B7B96EC-ADF1-43F9-A7DE-593B42AE32A5}" destId="{6065FF4A-731A-4DE6-BD66-FC468F3FE30D}" srcOrd="1" destOrd="0" presId="urn:microsoft.com/office/officeart/2005/8/layout/vList3"/>
    <dgm:cxn modelId="{A7E46A59-4FE7-4F75-A4C3-0FD388653FEE}" type="presParOf" srcId="{DCBC80D8-9C26-4D6A-8FC3-B2FD92FDE337}" destId="{AB11472F-DB3C-47C2-B1D9-FCF28A12C707}" srcOrd="7" destOrd="0" presId="urn:microsoft.com/office/officeart/2005/8/layout/vList3"/>
    <dgm:cxn modelId="{30B2F553-ABDB-4D99-9668-48298A3ACA91}" type="presParOf" srcId="{DCBC80D8-9C26-4D6A-8FC3-B2FD92FDE337}" destId="{8C51FA29-042C-4072-8B38-AFA39F721E25}" srcOrd="8" destOrd="0" presId="urn:microsoft.com/office/officeart/2005/8/layout/vList3"/>
    <dgm:cxn modelId="{B6A71383-BDA8-4ADA-97B0-DF43FA511F8E}" type="presParOf" srcId="{8C51FA29-042C-4072-8B38-AFA39F721E25}" destId="{44C3C809-0A2D-4D16-9036-9548BC411415}" srcOrd="0" destOrd="0" presId="urn:microsoft.com/office/officeart/2005/8/layout/vList3"/>
    <dgm:cxn modelId="{33FF546A-25A0-4A71-982B-DE0F5E2C58EA}" type="presParOf" srcId="{8C51FA29-042C-4072-8B38-AFA39F721E25}" destId="{7A02BDA8-ADF3-4DDA-9273-7698628F01E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9D639B-26F8-4A75-B560-E64BC1BE53E6}"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DC560DC8-BDB4-45A2-950B-6D2B48E54216}">
      <dgm:prSet/>
      <dgm:spPr/>
      <dgm:t>
        <a:bodyPr/>
        <a:lstStyle/>
        <a:p>
          <a:pPr rtl="0"/>
          <a:r>
            <a:rPr lang="en-US" b="1" dirty="0" smtClean="0"/>
            <a:t>Completely Embedded Solution</a:t>
          </a:r>
          <a:endParaRPr lang="en-US" b="1" dirty="0"/>
        </a:p>
      </dgm:t>
    </dgm:pt>
    <dgm:pt modelId="{122E3A43-13C6-445F-A463-AE9BCD7F8A03}" type="parTrans" cxnId="{6015B18A-E7AB-478F-8632-EA287FD42829}">
      <dgm:prSet/>
      <dgm:spPr/>
      <dgm:t>
        <a:bodyPr/>
        <a:lstStyle/>
        <a:p>
          <a:endParaRPr lang="en-US"/>
        </a:p>
      </dgm:t>
    </dgm:pt>
    <dgm:pt modelId="{364B54F2-E35C-4C5E-9615-87C302287EF4}" type="sibTrans" cxnId="{6015B18A-E7AB-478F-8632-EA287FD42829}">
      <dgm:prSet/>
      <dgm:spPr/>
      <dgm:t>
        <a:bodyPr/>
        <a:lstStyle/>
        <a:p>
          <a:endParaRPr lang="en-US"/>
        </a:p>
      </dgm:t>
    </dgm:pt>
    <dgm:pt modelId="{61548C08-7306-4A09-9BC8-93951958EA0E}">
      <dgm:prSet/>
      <dgm:spPr/>
      <dgm:t>
        <a:bodyPr/>
        <a:lstStyle/>
        <a:p>
          <a:pPr rtl="0"/>
          <a:r>
            <a:rPr lang="en-US" b="1" dirty="0" smtClean="0"/>
            <a:t>Multi-Company Support</a:t>
          </a:r>
          <a:endParaRPr lang="en-US" b="1" dirty="0"/>
        </a:p>
      </dgm:t>
    </dgm:pt>
    <dgm:pt modelId="{AD3750D5-349E-482D-844F-61D3F1F4D965}" type="parTrans" cxnId="{69F7DA17-DA13-46F2-9905-D93D8E55BE0A}">
      <dgm:prSet/>
      <dgm:spPr/>
      <dgm:t>
        <a:bodyPr/>
        <a:lstStyle/>
        <a:p>
          <a:endParaRPr lang="en-US"/>
        </a:p>
      </dgm:t>
    </dgm:pt>
    <dgm:pt modelId="{1628FB6F-A637-47BC-B518-A1C0737A1B02}" type="sibTrans" cxnId="{69F7DA17-DA13-46F2-9905-D93D8E55BE0A}">
      <dgm:prSet/>
      <dgm:spPr/>
      <dgm:t>
        <a:bodyPr/>
        <a:lstStyle/>
        <a:p>
          <a:endParaRPr lang="en-US"/>
        </a:p>
      </dgm:t>
    </dgm:pt>
    <dgm:pt modelId="{75260977-1A26-455E-8D7D-5CFA5E8D7BCA}">
      <dgm:prSet/>
      <dgm:spPr/>
      <dgm:t>
        <a:bodyPr/>
        <a:lstStyle/>
        <a:p>
          <a:pPr rtl="0"/>
          <a:r>
            <a:rPr lang="en-US" b="1" dirty="0" smtClean="0"/>
            <a:t>ASN API for Third Party WMS Solutions</a:t>
          </a:r>
          <a:endParaRPr lang="en-US" b="1" dirty="0"/>
        </a:p>
      </dgm:t>
    </dgm:pt>
    <dgm:pt modelId="{2112FED0-0DCF-4DB5-B9D8-3CAC3F03EFEE}" type="parTrans" cxnId="{8E9843EA-C9E9-4305-B940-2F5DFC031A05}">
      <dgm:prSet/>
      <dgm:spPr/>
      <dgm:t>
        <a:bodyPr/>
        <a:lstStyle/>
        <a:p>
          <a:endParaRPr lang="en-US"/>
        </a:p>
      </dgm:t>
    </dgm:pt>
    <dgm:pt modelId="{EB0A8EDA-284A-467E-B40B-B98EE3036ECA}" type="sibTrans" cxnId="{8E9843EA-C9E9-4305-B940-2F5DFC031A05}">
      <dgm:prSet/>
      <dgm:spPr/>
      <dgm:t>
        <a:bodyPr/>
        <a:lstStyle/>
        <a:p>
          <a:endParaRPr lang="en-US"/>
        </a:p>
      </dgm:t>
    </dgm:pt>
    <dgm:pt modelId="{6407ABAA-1314-493A-A61A-2E05E1A691AB}">
      <dgm:prSet/>
      <dgm:spPr/>
      <dgm:t>
        <a:bodyPr/>
        <a:lstStyle/>
        <a:p>
          <a:pPr rtl="0"/>
          <a:r>
            <a:rPr lang="en-US" b="1" dirty="0" smtClean="0"/>
            <a:t>Lot Number and Serial Support</a:t>
          </a:r>
          <a:endParaRPr lang="en-US" b="1" dirty="0"/>
        </a:p>
      </dgm:t>
    </dgm:pt>
    <dgm:pt modelId="{7C98B63E-EC31-4E8E-B802-81D78B716090}" type="parTrans" cxnId="{41EB5944-85EA-44A4-BD44-B1D44FFCBC1C}">
      <dgm:prSet/>
      <dgm:spPr/>
      <dgm:t>
        <a:bodyPr/>
        <a:lstStyle/>
        <a:p>
          <a:endParaRPr lang="en-US"/>
        </a:p>
      </dgm:t>
    </dgm:pt>
    <dgm:pt modelId="{3AC7EC77-E649-46DB-A8DC-2E400269B1F7}" type="sibTrans" cxnId="{41EB5944-85EA-44A4-BD44-B1D44FFCBC1C}">
      <dgm:prSet/>
      <dgm:spPr/>
      <dgm:t>
        <a:bodyPr/>
        <a:lstStyle/>
        <a:p>
          <a:endParaRPr lang="en-US"/>
        </a:p>
      </dgm:t>
    </dgm:pt>
    <dgm:pt modelId="{2BCC206B-65B3-43C5-976F-4423E1C162BF}">
      <dgm:prSet/>
      <dgm:spPr/>
      <dgm:t>
        <a:bodyPr/>
        <a:lstStyle/>
        <a:p>
          <a:pPr rtl="0"/>
          <a:r>
            <a:rPr lang="en-US" b="1" dirty="0" smtClean="0"/>
            <a:t>UCC128/GS1 Label Printing</a:t>
          </a:r>
          <a:endParaRPr lang="en-US" b="1" dirty="0"/>
        </a:p>
      </dgm:t>
    </dgm:pt>
    <dgm:pt modelId="{7690A65B-D32F-40FF-9FAE-552C7890CD69}" type="parTrans" cxnId="{48C34C6A-8820-4295-BC12-CEDD934173CB}">
      <dgm:prSet/>
      <dgm:spPr/>
      <dgm:t>
        <a:bodyPr/>
        <a:lstStyle/>
        <a:p>
          <a:endParaRPr lang="en-US"/>
        </a:p>
      </dgm:t>
    </dgm:pt>
    <dgm:pt modelId="{F032A747-CF2F-4AA0-A8CA-4D588091A29D}" type="sibTrans" cxnId="{48C34C6A-8820-4295-BC12-CEDD934173CB}">
      <dgm:prSet/>
      <dgm:spPr/>
      <dgm:t>
        <a:bodyPr/>
        <a:lstStyle/>
        <a:p>
          <a:endParaRPr lang="en-US"/>
        </a:p>
      </dgm:t>
    </dgm:pt>
    <dgm:pt modelId="{241AD301-C060-4230-BAB0-453FFA8F289E}" type="pres">
      <dgm:prSet presAssocID="{539D639B-26F8-4A75-B560-E64BC1BE53E6}" presName="Name0" presStyleCnt="0">
        <dgm:presLayoutVars>
          <dgm:dir/>
          <dgm:animLvl val="lvl"/>
          <dgm:resizeHandles val="exact"/>
        </dgm:presLayoutVars>
      </dgm:prSet>
      <dgm:spPr/>
      <dgm:t>
        <a:bodyPr/>
        <a:lstStyle/>
        <a:p>
          <a:endParaRPr lang="en-US"/>
        </a:p>
      </dgm:t>
    </dgm:pt>
    <dgm:pt modelId="{01F7F12F-93FD-4968-A0D5-F32D38BE6884}" type="pres">
      <dgm:prSet presAssocID="{2BCC206B-65B3-43C5-976F-4423E1C162BF}" presName="boxAndChildren" presStyleCnt="0"/>
      <dgm:spPr/>
    </dgm:pt>
    <dgm:pt modelId="{0081C091-6DE3-4077-88F7-4D3ACD6AF199}" type="pres">
      <dgm:prSet presAssocID="{2BCC206B-65B3-43C5-976F-4423E1C162BF}" presName="parentTextBox" presStyleLbl="node1" presStyleIdx="0" presStyleCnt="5"/>
      <dgm:spPr/>
      <dgm:t>
        <a:bodyPr/>
        <a:lstStyle/>
        <a:p>
          <a:endParaRPr lang="en-US"/>
        </a:p>
      </dgm:t>
    </dgm:pt>
    <dgm:pt modelId="{D2EC5026-233B-46E4-A2F1-9FBE4B08938F}" type="pres">
      <dgm:prSet presAssocID="{3AC7EC77-E649-46DB-A8DC-2E400269B1F7}" presName="sp" presStyleCnt="0"/>
      <dgm:spPr/>
    </dgm:pt>
    <dgm:pt modelId="{7849F580-4A4A-4AC3-841A-A534BF3313EC}" type="pres">
      <dgm:prSet presAssocID="{6407ABAA-1314-493A-A61A-2E05E1A691AB}" presName="arrowAndChildren" presStyleCnt="0"/>
      <dgm:spPr/>
    </dgm:pt>
    <dgm:pt modelId="{8A3B51DC-E46A-42C3-85ED-F102248401C1}" type="pres">
      <dgm:prSet presAssocID="{6407ABAA-1314-493A-A61A-2E05E1A691AB}" presName="parentTextArrow" presStyleLbl="node1" presStyleIdx="1" presStyleCnt="5"/>
      <dgm:spPr/>
      <dgm:t>
        <a:bodyPr/>
        <a:lstStyle/>
        <a:p>
          <a:endParaRPr lang="en-US"/>
        </a:p>
      </dgm:t>
    </dgm:pt>
    <dgm:pt modelId="{F7F9B7B8-68E6-4F98-9AA9-8AA9D15CD183}" type="pres">
      <dgm:prSet presAssocID="{EB0A8EDA-284A-467E-B40B-B98EE3036ECA}" presName="sp" presStyleCnt="0"/>
      <dgm:spPr/>
    </dgm:pt>
    <dgm:pt modelId="{648BAF42-2A59-4AFD-8996-03B0E88BF5D2}" type="pres">
      <dgm:prSet presAssocID="{75260977-1A26-455E-8D7D-5CFA5E8D7BCA}" presName="arrowAndChildren" presStyleCnt="0"/>
      <dgm:spPr/>
    </dgm:pt>
    <dgm:pt modelId="{ECE8BD88-B4D6-45D8-BEE7-FA8C3D8D0B20}" type="pres">
      <dgm:prSet presAssocID="{75260977-1A26-455E-8D7D-5CFA5E8D7BCA}" presName="parentTextArrow" presStyleLbl="node1" presStyleIdx="2" presStyleCnt="5"/>
      <dgm:spPr/>
      <dgm:t>
        <a:bodyPr/>
        <a:lstStyle/>
        <a:p>
          <a:endParaRPr lang="en-US"/>
        </a:p>
      </dgm:t>
    </dgm:pt>
    <dgm:pt modelId="{963443A5-A579-441B-BEA8-9E15187BD3F9}" type="pres">
      <dgm:prSet presAssocID="{1628FB6F-A637-47BC-B518-A1C0737A1B02}" presName="sp" presStyleCnt="0"/>
      <dgm:spPr/>
    </dgm:pt>
    <dgm:pt modelId="{59C7E160-2D1C-424C-9C92-12F0F601FA34}" type="pres">
      <dgm:prSet presAssocID="{61548C08-7306-4A09-9BC8-93951958EA0E}" presName="arrowAndChildren" presStyleCnt="0"/>
      <dgm:spPr/>
    </dgm:pt>
    <dgm:pt modelId="{BE8E664F-6107-486B-8138-A0B0382CF3DF}" type="pres">
      <dgm:prSet presAssocID="{61548C08-7306-4A09-9BC8-93951958EA0E}" presName="parentTextArrow" presStyleLbl="node1" presStyleIdx="3" presStyleCnt="5"/>
      <dgm:spPr/>
      <dgm:t>
        <a:bodyPr/>
        <a:lstStyle/>
        <a:p>
          <a:endParaRPr lang="en-US"/>
        </a:p>
      </dgm:t>
    </dgm:pt>
    <dgm:pt modelId="{5A324E67-9F5B-4BC8-8E34-7ED6615B1BBC}" type="pres">
      <dgm:prSet presAssocID="{364B54F2-E35C-4C5E-9615-87C302287EF4}" presName="sp" presStyleCnt="0"/>
      <dgm:spPr/>
    </dgm:pt>
    <dgm:pt modelId="{2023FABA-0B30-4CDC-A7D3-39D850D2498D}" type="pres">
      <dgm:prSet presAssocID="{DC560DC8-BDB4-45A2-950B-6D2B48E54216}" presName="arrowAndChildren" presStyleCnt="0"/>
      <dgm:spPr/>
    </dgm:pt>
    <dgm:pt modelId="{ED073446-945C-4268-B25E-3214CA4A86EC}" type="pres">
      <dgm:prSet presAssocID="{DC560DC8-BDB4-45A2-950B-6D2B48E54216}" presName="parentTextArrow" presStyleLbl="node1" presStyleIdx="4" presStyleCnt="5"/>
      <dgm:spPr/>
      <dgm:t>
        <a:bodyPr/>
        <a:lstStyle/>
        <a:p>
          <a:endParaRPr lang="en-US"/>
        </a:p>
      </dgm:t>
    </dgm:pt>
  </dgm:ptLst>
  <dgm:cxnLst>
    <dgm:cxn modelId="{0C71814B-376A-4D61-A387-B7AB1E1DBBCA}" type="presOf" srcId="{6407ABAA-1314-493A-A61A-2E05E1A691AB}" destId="{8A3B51DC-E46A-42C3-85ED-F102248401C1}" srcOrd="0" destOrd="0" presId="urn:microsoft.com/office/officeart/2005/8/layout/process4"/>
    <dgm:cxn modelId="{82D872E9-4244-4946-A027-CA7B28B69445}" type="presOf" srcId="{539D639B-26F8-4A75-B560-E64BC1BE53E6}" destId="{241AD301-C060-4230-BAB0-453FFA8F289E}" srcOrd="0" destOrd="0" presId="urn:microsoft.com/office/officeart/2005/8/layout/process4"/>
    <dgm:cxn modelId="{8E9843EA-C9E9-4305-B940-2F5DFC031A05}" srcId="{539D639B-26F8-4A75-B560-E64BC1BE53E6}" destId="{75260977-1A26-455E-8D7D-5CFA5E8D7BCA}" srcOrd="2" destOrd="0" parTransId="{2112FED0-0DCF-4DB5-B9D8-3CAC3F03EFEE}" sibTransId="{EB0A8EDA-284A-467E-B40B-B98EE3036ECA}"/>
    <dgm:cxn modelId="{6015B18A-E7AB-478F-8632-EA287FD42829}" srcId="{539D639B-26F8-4A75-B560-E64BC1BE53E6}" destId="{DC560DC8-BDB4-45A2-950B-6D2B48E54216}" srcOrd="0" destOrd="0" parTransId="{122E3A43-13C6-445F-A463-AE9BCD7F8A03}" sibTransId="{364B54F2-E35C-4C5E-9615-87C302287EF4}"/>
    <dgm:cxn modelId="{41EB5944-85EA-44A4-BD44-B1D44FFCBC1C}" srcId="{539D639B-26F8-4A75-B560-E64BC1BE53E6}" destId="{6407ABAA-1314-493A-A61A-2E05E1A691AB}" srcOrd="3" destOrd="0" parTransId="{7C98B63E-EC31-4E8E-B802-81D78B716090}" sibTransId="{3AC7EC77-E649-46DB-A8DC-2E400269B1F7}"/>
    <dgm:cxn modelId="{629D0356-FAF2-4A33-B4FA-8EA8CB5D9DEA}" type="presOf" srcId="{2BCC206B-65B3-43C5-976F-4423E1C162BF}" destId="{0081C091-6DE3-4077-88F7-4D3ACD6AF199}" srcOrd="0" destOrd="0" presId="urn:microsoft.com/office/officeart/2005/8/layout/process4"/>
    <dgm:cxn modelId="{935BA9AC-534E-4717-AF4F-0E58D65C3936}" type="presOf" srcId="{DC560DC8-BDB4-45A2-950B-6D2B48E54216}" destId="{ED073446-945C-4268-B25E-3214CA4A86EC}" srcOrd="0" destOrd="0" presId="urn:microsoft.com/office/officeart/2005/8/layout/process4"/>
    <dgm:cxn modelId="{58B6C5D8-6497-4882-8562-F198512F5971}" type="presOf" srcId="{75260977-1A26-455E-8D7D-5CFA5E8D7BCA}" destId="{ECE8BD88-B4D6-45D8-BEE7-FA8C3D8D0B20}" srcOrd="0" destOrd="0" presId="urn:microsoft.com/office/officeart/2005/8/layout/process4"/>
    <dgm:cxn modelId="{48C34C6A-8820-4295-BC12-CEDD934173CB}" srcId="{539D639B-26F8-4A75-B560-E64BC1BE53E6}" destId="{2BCC206B-65B3-43C5-976F-4423E1C162BF}" srcOrd="4" destOrd="0" parTransId="{7690A65B-D32F-40FF-9FAE-552C7890CD69}" sibTransId="{F032A747-CF2F-4AA0-A8CA-4D588091A29D}"/>
    <dgm:cxn modelId="{0E8446E6-C2FC-44AA-8B3D-E211E458F4AB}" type="presOf" srcId="{61548C08-7306-4A09-9BC8-93951958EA0E}" destId="{BE8E664F-6107-486B-8138-A0B0382CF3DF}" srcOrd="0" destOrd="0" presId="urn:microsoft.com/office/officeart/2005/8/layout/process4"/>
    <dgm:cxn modelId="{69F7DA17-DA13-46F2-9905-D93D8E55BE0A}" srcId="{539D639B-26F8-4A75-B560-E64BC1BE53E6}" destId="{61548C08-7306-4A09-9BC8-93951958EA0E}" srcOrd="1" destOrd="0" parTransId="{AD3750D5-349E-482D-844F-61D3F1F4D965}" sibTransId="{1628FB6F-A637-47BC-B518-A1C0737A1B02}"/>
    <dgm:cxn modelId="{DCB34CBD-0736-4994-B4E4-3939C386231B}" type="presParOf" srcId="{241AD301-C060-4230-BAB0-453FFA8F289E}" destId="{01F7F12F-93FD-4968-A0D5-F32D38BE6884}" srcOrd="0" destOrd="0" presId="urn:microsoft.com/office/officeart/2005/8/layout/process4"/>
    <dgm:cxn modelId="{B5B828A6-2954-4C6E-A6FF-4099D8FF5C0F}" type="presParOf" srcId="{01F7F12F-93FD-4968-A0D5-F32D38BE6884}" destId="{0081C091-6DE3-4077-88F7-4D3ACD6AF199}" srcOrd="0" destOrd="0" presId="urn:microsoft.com/office/officeart/2005/8/layout/process4"/>
    <dgm:cxn modelId="{A480F318-0E2E-4905-99C6-4A3D23EBB067}" type="presParOf" srcId="{241AD301-C060-4230-BAB0-453FFA8F289E}" destId="{D2EC5026-233B-46E4-A2F1-9FBE4B08938F}" srcOrd="1" destOrd="0" presId="urn:microsoft.com/office/officeart/2005/8/layout/process4"/>
    <dgm:cxn modelId="{0D9B4E13-87A4-4B63-A365-75896222F2A0}" type="presParOf" srcId="{241AD301-C060-4230-BAB0-453FFA8F289E}" destId="{7849F580-4A4A-4AC3-841A-A534BF3313EC}" srcOrd="2" destOrd="0" presId="urn:microsoft.com/office/officeart/2005/8/layout/process4"/>
    <dgm:cxn modelId="{C6556996-4965-4887-91B9-1926B64DB6EC}" type="presParOf" srcId="{7849F580-4A4A-4AC3-841A-A534BF3313EC}" destId="{8A3B51DC-E46A-42C3-85ED-F102248401C1}" srcOrd="0" destOrd="0" presId="urn:microsoft.com/office/officeart/2005/8/layout/process4"/>
    <dgm:cxn modelId="{D0786C1F-95BA-4C33-A238-8ACE3DDD262C}" type="presParOf" srcId="{241AD301-C060-4230-BAB0-453FFA8F289E}" destId="{F7F9B7B8-68E6-4F98-9AA9-8AA9D15CD183}" srcOrd="3" destOrd="0" presId="urn:microsoft.com/office/officeart/2005/8/layout/process4"/>
    <dgm:cxn modelId="{174ACC16-8271-4236-B868-DD21EDFF69E8}" type="presParOf" srcId="{241AD301-C060-4230-BAB0-453FFA8F289E}" destId="{648BAF42-2A59-4AFD-8996-03B0E88BF5D2}" srcOrd="4" destOrd="0" presId="urn:microsoft.com/office/officeart/2005/8/layout/process4"/>
    <dgm:cxn modelId="{03BD3AD7-8EEC-45EF-808C-E5DCFFB43201}" type="presParOf" srcId="{648BAF42-2A59-4AFD-8996-03B0E88BF5D2}" destId="{ECE8BD88-B4D6-45D8-BEE7-FA8C3D8D0B20}" srcOrd="0" destOrd="0" presId="urn:microsoft.com/office/officeart/2005/8/layout/process4"/>
    <dgm:cxn modelId="{E68F019C-9F7C-4127-926B-784BFF8536CD}" type="presParOf" srcId="{241AD301-C060-4230-BAB0-453FFA8F289E}" destId="{963443A5-A579-441B-BEA8-9E15187BD3F9}" srcOrd="5" destOrd="0" presId="urn:microsoft.com/office/officeart/2005/8/layout/process4"/>
    <dgm:cxn modelId="{AF1AAAEE-4CF2-4A97-970B-68A7A8192120}" type="presParOf" srcId="{241AD301-C060-4230-BAB0-453FFA8F289E}" destId="{59C7E160-2D1C-424C-9C92-12F0F601FA34}" srcOrd="6" destOrd="0" presId="urn:microsoft.com/office/officeart/2005/8/layout/process4"/>
    <dgm:cxn modelId="{AD9D38E4-EF02-48F4-A20E-21127E5593A2}" type="presParOf" srcId="{59C7E160-2D1C-424C-9C92-12F0F601FA34}" destId="{BE8E664F-6107-486B-8138-A0B0382CF3DF}" srcOrd="0" destOrd="0" presId="urn:microsoft.com/office/officeart/2005/8/layout/process4"/>
    <dgm:cxn modelId="{F02501B7-5CAA-447F-A38C-A789EAD7F7B8}" type="presParOf" srcId="{241AD301-C060-4230-BAB0-453FFA8F289E}" destId="{5A324E67-9F5B-4BC8-8E34-7ED6615B1BBC}" srcOrd="7" destOrd="0" presId="urn:microsoft.com/office/officeart/2005/8/layout/process4"/>
    <dgm:cxn modelId="{68155961-6ECF-4470-A620-EA4D3E4B5622}" type="presParOf" srcId="{241AD301-C060-4230-BAB0-453FFA8F289E}" destId="{2023FABA-0B30-4CDC-A7D3-39D850D2498D}" srcOrd="8" destOrd="0" presId="urn:microsoft.com/office/officeart/2005/8/layout/process4"/>
    <dgm:cxn modelId="{4D658371-0361-4473-835D-2628292BE2C5}" type="presParOf" srcId="{2023FABA-0B30-4CDC-A7D3-39D850D2498D}" destId="{ED073446-945C-4268-B25E-3214CA4A86EC}"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6B67DE-D708-47CC-ADD3-76FBE7B7F98E}">
      <dsp:nvSpPr>
        <dsp:cNvPr id="0" name=""/>
        <dsp:cNvSpPr/>
      </dsp:nvSpPr>
      <dsp:spPr>
        <a:xfrm>
          <a:off x="0" y="3350571"/>
          <a:ext cx="10601739" cy="73302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rtl="0">
            <a:lnSpc>
              <a:spcPct val="90000"/>
            </a:lnSpc>
            <a:spcBef>
              <a:spcPct val="0"/>
            </a:spcBef>
            <a:spcAft>
              <a:spcPct val="35000"/>
            </a:spcAft>
          </a:pPr>
          <a:r>
            <a:rPr lang="en-US" sz="2600" b="0" kern="1200" dirty="0" err="1" smtClean="0"/>
            <a:t>TrueCommerce</a:t>
          </a:r>
          <a:r>
            <a:rPr lang="en-US" sz="2600" b="0" kern="1200" dirty="0" smtClean="0"/>
            <a:t> Implementation and Support </a:t>
          </a:r>
          <a:endParaRPr lang="en-US" sz="2600" kern="1200" dirty="0"/>
        </a:p>
      </dsp:txBody>
      <dsp:txXfrm>
        <a:off x="0" y="3350571"/>
        <a:ext cx="10601739" cy="733023"/>
      </dsp:txXfrm>
    </dsp:sp>
    <dsp:sp modelId="{B11943A3-77C6-43ED-8278-3BD751EAE94D}">
      <dsp:nvSpPr>
        <dsp:cNvPr id="0" name=""/>
        <dsp:cNvSpPr/>
      </dsp:nvSpPr>
      <dsp:spPr>
        <a:xfrm rot="10800000">
          <a:off x="0" y="2234177"/>
          <a:ext cx="10601739" cy="1127389"/>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rtl="0">
            <a:lnSpc>
              <a:spcPct val="90000"/>
            </a:lnSpc>
            <a:spcBef>
              <a:spcPct val="0"/>
            </a:spcBef>
            <a:spcAft>
              <a:spcPct val="35000"/>
            </a:spcAft>
          </a:pPr>
          <a:r>
            <a:rPr lang="en-US" sz="2600" b="0" kern="1200" dirty="0" err="1" smtClean="0"/>
            <a:t>TrueCommerce</a:t>
          </a:r>
          <a:r>
            <a:rPr lang="en-US" sz="2600" b="0" kern="1200" dirty="0" smtClean="0"/>
            <a:t> Platform for Microsoft Dynamics NAV</a:t>
          </a:r>
          <a:endParaRPr lang="en-US" sz="2600" kern="1200" dirty="0"/>
        </a:p>
      </dsp:txBody>
      <dsp:txXfrm rot="10800000">
        <a:off x="0" y="2234177"/>
        <a:ext cx="10601739" cy="732544"/>
      </dsp:txXfrm>
    </dsp:sp>
    <dsp:sp modelId="{9FFDBF6F-F2DF-4D5F-9081-BFEFF4C782D5}">
      <dsp:nvSpPr>
        <dsp:cNvPr id="0" name=""/>
        <dsp:cNvSpPr/>
      </dsp:nvSpPr>
      <dsp:spPr>
        <a:xfrm rot="10800000">
          <a:off x="0" y="1117782"/>
          <a:ext cx="10601739" cy="1127389"/>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rtl="0">
            <a:lnSpc>
              <a:spcPct val="90000"/>
            </a:lnSpc>
            <a:spcBef>
              <a:spcPct val="0"/>
            </a:spcBef>
            <a:spcAft>
              <a:spcPct val="35000"/>
            </a:spcAft>
          </a:pPr>
          <a:r>
            <a:rPr lang="en-US" sz="2600" b="0" kern="1200" smtClean="0"/>
            <a:t>Technology and Architecture</a:t>
          </a:r>
          <a:endParaRPr lang="en-US" sz="2600" kern="1200"/>
        </a:p>
      </dsp:txBody>
      <dsp:txXfrm rot="10800000">
        <a:off x="0" y="1117782"/>
        <a:ext cx="10601739" cy="732544"/>
      </dsp:txXfrm>
    </dsp:sp>
    <dsp:sp modelId="{4FEEDFC1-622B-40F4-B493-DA0253915C97}">
      <dsp:nvSpPr>
        <dsp:cNvPr id="0" name=""/>
        <dsp:cNvSpPr/>
      </dsp:nvSpPr>
      <dsp:spPr>
        <a:xfrm rot="10800000">
          <a:off x="0" y="1388"/>
          <a:ext cx="10601739" cy="1127389"/>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rtl="0">
            <a:lnSpc>
              <a:spcPct val="90000"/>
            </a:lnSpc>
            <a:spcBef>
              <a:spcPct val="0"/>
            </a:spcBef>
            <a:spcAft>
              <a:spcPct val="35000"/>
            </a:spcAft>
          </a:pPr>
          <a:r>
            <a:rPr lang="en-US" sz="2600" b="0" kern="1200" dirty="0" err="1" smtClean="0"/>
            <a:t>TrueCommerce</a:t>
          </a:r>
          <a:r>
            <a:rPr lang="en-US" sz="2600" b="0" kern="1200" dirty="0" smtClean="0"/>
            <a:t> At A Glance</a:t>
          </a:r>
          <a:endParaRPr lang="en-US" sz="2600" kern="1200" dirty="0"/>
        </a:p>
      </dsp:txBody>
      <dsp:txXfrm rot="10800000">
        <a:off x="0" y="1388"/>
        <a:ext cx="10601739" cy="7325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D7E7F6-FE35-4C14-955E-F51840E7F793}">
      <dsp:nvSpPr>
        <dsp:cNvPr id="0" name=""/>
        <dsp:cNvSpPr/>
      </dsp:nvSpPr>
      <dsp:spPr>
        <a:xfrm>
          <a:off x="0" y="358115"/>
          <a:ext cx="6539054" cy="50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78C84B-DD82-4DFB-8DEE-A8C6058E3E1D}">
      <dsp:nvSpPr>
        <dsp:cNvPr id="0" name=""/>
        <dsp:cNvSpPr/>
      </dsp:nvSpPr>
      <dsp:spPr>
        <a:xfrm>
          <a:off x="336476" y="66015"/>
          <a:ext cx="5074802"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3012" tIns="0" rIns="173012" bIns="0" numCol="1" spcCol="1270" anchor="ctr" anchorCtr="0">
          <a:noAutofit/>
        </a:bodyPr>
        <a:lstStyle/>
        <a:p>
          <a:pPr lvl="0" algn="l" defTabSz="800100" rtl="0">
            <a:lnSpc>
              <a:spcPct val="90000"/>
            </a:lnSpc>
            <a:spcBef>
              <a:spcPct val="0"/>
            </a:spcBef>
            <a:spcAft>
              <a:spcPct val="35000"/>
            </a:spcAft>
          </a:pPr>
          <a:r>
            <a:rPr lang="en-US" sz="1800" kern="1200" dirty="0" smtClean="0"/>
            <a:t>Microsoft Gold Certified Partner</a:t>
          </a:r>
          <a:endParaRPr lang="en-US" sz="1800" kern="1200" dirty="0"/>
        </a:p>
      </dsp:txBody>
      <dsp:txXfrm>
        <a:off x="365297" y="94836"/>
        <a:ext cx="5017160" cy="532758"/>
      </dsp:txXfrm>
    </dsp:sp>
    <dsp:sp modelId="{4F34D354-3675-44E5-8E60-30D614919C1A}">
      <dsp:nvSpPr>
        <dsp:cNvPr id="0" name=""/>
        <dsp:cNvSpPr/>
      </dsp:nvSpPr>
      <dsp:spPr>
        <a:xfrm>
          <a:off x="0" y="1265316"/>
          <a:ext cx="6539054" cy="50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32389-4FF7-4DBC-B5EA-C24318D68032}">
      <dsp:nvSpPr>
        <dsp:cNvPr id="0" name=""/>
        <dsp:cNvSpPr/>
      </dsp:nvSpPr>
      <dsp:spPr>
        <a:xfrm>
          <a:off x="326952" y="970115"/>
          <a:ext cx="5074802"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3012" tIns="0" rIns="173012" bIns="0" numCol="1" spcCol="1270" anchor="ctr" anchorCtr="0">
          <a:noAutofit/>
        </a:bodyPr>
        <a:lstStyle/>
        <a:p>
          <a:pPr lvl="0" algn="l" defTabSz="800100" rtl="0">
            <a:lnSpc>
              <a:spcPct val="90000"/>
            </a:lnSpc>
            <a:spcBef>
              <a:spcPct val="0"/>
            </a:spcBef>
            <a:spcAft>
              <a:spcPct val="35000"/>
            </a:spcAft>
          </a:pPr>
          <a:r>
            <a:rPr lang="en-US" sz="1800" kern="1200" dirty="0" smtClean="0"/>
            <a:t>Certified for Microsoft Dynamics NAV</a:t>
          </a:r>
          <a:endParaRPr lang="en-US" sz="1800" kern="1200" dirty="0"/>
        </a:p>
      </dsp:txBody>
      <dsp:txXfrm>
        <a:off x="355773" y="998936"/>
        <a:ext cx="5017160" cy="532758"/>
      </dsp:txXfrm>
    </dsp:sp>
    <dsp:sp modelId="{B7A77108-A807-4054-BCAD-DA88CDC436AC}">
      <dsp:nvSpPr>
        <dsp:cNvPr id="0" name=""/>
        <dsp:cNvSpPr/>
      </dsp:nvSpPr>
      <dsp:spPr>
        <a:xfrm>
          <a:off x="0" y="2172516"/>
          <a:ext cx="6539054" cy="50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E56C0-6062-4D8C-815C-5D9A260E578B}">
      <dsp:nvSpPr>
        <dsp:cNvPr id="0" name=""/>
        <dsp:cNvSpPr/>
      </dsp:nvSpPr>
      <dsp:spPr>
        <a:xfrm>
          <a:off x="326952" y="1877316"/>
          <a:ext cx="5074802"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3012" tIns="0" rIns="173012" bIns="0" numCol="1" spcCol="1270" anchor="ctr" anchorCtr="0">
          <a:noAutofit/>
        </a:bodyPr>
        <a:lstStyle/>
        <a:p>
          <a:pPr lvl="0" algn="l" defTabSz="800100" rtl="0">
            <a:lnSpc>
              <a:spcPct val="90000"/>
            </a:lnSpc>
            <a:spcBef>
              <a:spcPct val="0"/>
            </a:spcBef>
            <a:spcAft>
              <a:spcPct val="35000"/>
            </a:spcAft>
          </a:pPr>
          <a:r>
            <a:rPr lang="en-US" sz="1800" kern="1200" dirty="0" smtClean="0"/>
            <a:t>Member of NAVUG Community</a:t>
          </a:r>
          <a:endParaRPr lang="en-US" sz="1800" kern="1200" dirty="0"/>
        </a:p>
      </dsp:txBody>
      <dsp:txXfrm>
        <a:off x="355773" y="1906137"/>
        <a:ext cx="5017160" cy="532758"/>
      </dsp:txXfrm>
    </dsp:sp>
    <dsp:sp modelId="{DC8DBD69-D2FE-48A5-A4B1-CAA8AD4A21B0}">
      <dsp:nvSpPr>
        <dsp:cNvPr id="0" name=""/>
        <dsp:cNvSpPr/>
      </dsp:nvSpPr>
      <dsp:spPr>
        <a:xfrm>
          <a:off x="0" y="3079716"/>
          <a:ext cx="6539054" cy="50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BFE9B6-B01E-48C7-8015-6575102E9D1B}">
      <dsp:nvSpPr>
        <dsp:cNvPr id="0" name=""/>
        <dsp:cNvSpPr/>
      </dsp:nvSpPr>
      <dsp:spPr>
        <a:xfrm>
          <a:off x="326952" y="2784516"/>
          <a:ext cx="5123734"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3012" tIns="0" rIns="173012" bIns="0" numCol="1" spcCol="1270" anchor="ctr" anchorCtr="0">
          <a:noAutofit/>
        </a:bodyPr>
        <a:lstStyle/>
        <a:p>
          <a:pPr lvl="0" algn="l" defTabSz="800100" rtl="0">
            <a:lnSpc>
              <a:spcPct val="90000"/>
            </a:lnSpc>
            <a:spcBef>
              <a:spcPct val="0"/>
            </a:spcBef>
            <a:spcAft>
              <a:spcPct val="35000"/>
            </a:spcAft>
          </a:pPr>
          <a:r>
            <a:rPr lang="en-US" sz="1800" kern="1200" dirty="0" smtClean="0"/>
            <a:t>Member of the Microsoft Development Council</a:t>
          </a:r>
          <a:endParaRPr lang="en-US" sz="1800" kern="1200" dirty="0"/>
        </a:p>
      </dsp:txBody>
      <dsp:txXfrm>
        <a:off x="355773" y="2813337"/>
        <a:ext cx="5066092" cy="532758"/>
      </dsp:txXfrm>
    </dsp:sp>
    <dsp:sp modelId="{D930FD78-2DD9-45C1-AF17-BEE834647881}">
      <dsp:nvSpPr>
        <dsp:cNvPr id="0" name=""/>
        <dsp:cNvSpPr/>
      </dsp:nvSpPr>
      <dsp:spPr>
        <a:xfrm>
          <a:off x="0" y="3986916"/>
          <a:ext cx="6539054" cy="50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E7B719-9735-44B8-9BFA-40CC1E31344D}">
      <dsp:nvSpPr>
        <dsp:cNvPr id="0" name=""/>
        <dsp:cNvSpPr/>
      </dsp:nvSpPr>
      <dsp:spPr>
        <a:xfrm>
          <a:off x="326952" y="3691716"/>
          <a:ext cx="5074802"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3012" tIns="0" rIns="173012" bIns="0" numCol="1" spcCol="1270" anchor="ctr" anchorCtr="0">
          <a:noAutofit/>
        </a:bodyPr>
        <a:lstStyle/>
        <a:p>
          <a:pPr lvl="0" algn="l" defTabSz="800100" rtl="0">
            <a:lnSpc>
              <a:spcPct val="90000"/>
            </a:lnSpc>
            <a:spcBef>
              <a:spcPct val="0"/>
            </a:spcBef>
            <a:spcAft>
              <a:spcPct val="35000"/>
            </a:spcAft>
          </a:pPr>
          <a:r>
            <a:rPr lang="en-US" sz="1800" kern="1200" dirty="0" smtClean="0"/>
            <a:t>Supports NAV 2009 through Current Release</a:t>
          </a:r>
        </a:p>
      </dsp:txBody>
      <dsp:txXfrm>
        <a:off x="355773" y="3720537"/>
        <a:ext cx="5017160" cy="532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161FF-1219-4A36-AFC6-592815EC18EB}">
      <dsp:nvSpPr>
        <dsp:cNvPr id="0" name=""/>
        <dsp:cNvSpPr/>
      </dsp:nvSpPr>
      <dsp:spPr>
        <a:xfrm>
          <a:off x="44450" y="0"/>
          <a:ext cx="3951288" cy="3951288"/>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530649-A6F6-4CF5-835E-149588357B88}">
      <dsp:nvSpPr>
        <dsp:cNvPr id="0" name=""/>
        <dsp:cNvSpPr/>
      </dsp:nvSpPr>
      <dsp:spPr>
        <a:xfrm>
          <a:off x="419822" y="375372"/>
          <a:ext cx="1541002" cy="15410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In-House</a:t>
          </a:r>
        </a:p>
        <a:p>
          <a:pPr lvl="0" algn="ctr" defTabSz="711200" rtl="0">
            <a:lnSpc>
              <a:spcPct val="90000"/>
            </a:lnSpc>
            <a:spcBef>
              <a:spcPct val="0"/>
            </a:spcBef>
            <a:spcAft>
              <a:spcPct val="35000"/>
            </a:spcAft>
          </a:pPr>
          <a:r>
            <a:rPr lang="en-US" sz="1600" kern="1200" dirty="0" smtClean="0"/>
            <a:t>Translator</a:t>
          </a:r>
          <a:endParaRPr lang="en-US" sz="1600" kern="1200" dirty="0"/>
        </a:p>
      </dsp:txBody>
      <dsp:txXfrm>
        <a:off x="495048" y="450598"/>
        <a:ext cx="1390550" cy="1390550"/>
      </dsp:txXfrm>
    </dsp:sp>
    <dsp:sp modelId="{411EA5FC-C657-42ED-A503-5F1337999124}">
      <dsp:nvSpPr>
        <dsp:cNvPr id="0" name=""/>
        <dsp:cNvSpPr/>
      </dsp:nvSpPr>
      <dsp:spPr>
        <a:xfrm>
          <a:off x="2079363" y="375372"/>
          <a:ext cx="1541002" cy="15410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Internal Management of Network Connections</a:t>
          </a:r>
          <a:endParaRPr lang="en-US" sz="1600" kern="1200" dirty="0"/>
        </a:p>
      </dsp:txBody>
      <dsp:txXfrm>
        <a:off x="2154589" y="450598"/>
        <a:ext cx="1390550" cy="1390550"/>
      </dsp:txXfrm>
    </dsp:sp>
    <dsp:sp modelId="{0CD8B1CD-9E0B-4B28-B82B-C85FCC7179A4}">
      <dsp:nvSpPr>
        <dsp:cNvPr id="0" name=""/>
        <dsp:cNvSpPr/>
      </dsp:nvSpPr>
      <dsp:spPr>
        <a:xfrm>
          <a:off x="419822" y="2034913"/>
          <a:ext cx="1541002" cy="15410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IT Resources Internally</a:t>
          </a:r>
          <a:endParaRPr lang="en-US" sz="1600" kern="1200" dirty="0"/>
        </a:p>
      </dsp:txBody>
      <dsp:txXfrm>
        <a:off x="495048" y="2110139"/>
        <a:ext cx="1390550" cy="1390550"/>
      </dsp:txXfrm>
    </dsp:sp>
    <dsp:sp modelId="{6E59573E-34F0-40D8-B148-BFC57281354C}">
      <dsp:nvSpPr>
        <dsp:cNvPr id="0" name=""/>
        <dsp:cNvSpPr/>
      </dsp:nvSpPr>
      <dsp:spPr>
        <a:xfrm>
          <a:off x="2079363" y="2034913"/>
          <a:ext cx="1541002" cy="15410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In House Trading Partner &amp; Integration Mapping Capabilities</a:t>
          </a:r>
          <a:endParaRPr lang="en-US" sz="1600" kern="1200" dirty="0"/>
        </a:p>
      </dsp:txBody>
      <dsp:txXfrm>
        <a:off x="2154589" y="2110139"/>
        <a:ext cx="1390550" cy="13905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0E804-E889-42D4-8E01-0081F319784E}">
      <dsp:nvSpPr>
        <dsp:cNvPr id="0" name=""/>
        <dsp:cNvSpPr/>
      </dsp:nvSpPr>
      <dsp:spPr>
        <a:xfrm>
          <a:off x="45243" y="0"/>
          <a:ext cx="3951288" cy="3951288"/>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55C160-12E4-48DF-97C8-F2B1A67C785A}">
      <dsp:nvSpPr>
        <dsp:cNvPr id="0" name=""/>
        <dsp:cNvSpPr/>
      </dsp:nvSpPr>
      <dsp:spPr>
        <a:xfrm>
          <a:off x="420615" y="375372"/>
          <a:ext cx="1541002" cy="15410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Hosted Application</a:t>
          </a:r>
          <a:endParaRPr lang="en-US" sz="1700" kern="1200" dirty="0"/>
        </a:p>
      </dsp:txBody>
      <dsp:txXfrm>
        <a:off x="495841" y="450598"/>
        <a:ext cx="1390550" cy="1390550"/>
      </dsp:txXfrm>
    </dsp:sp>
    <dsp:sp modelId="{DCE8C1CF-23B4-4731-ADFA-983EB9F1E65F}">
      <dsp:nvSpPr>
        <dsp:cNvPr id="0" name=""/>
        <dsp:cNvSpPr/>
      </dsp:nvSpPr>
      <dsp:spPr>
        <a:xfrm>
          <a:off x="2080156" y="375372"/>
          <a:ext cx="1541002" cy="15410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Managed Facility &amp; Backups</a:t>
          </a:r>
          <a:endParaRPr lang="en-US" sz="1700" kern="1200" dirty="0"/>
        </a:p>
      </dsp:txBody>
      <dsp:txXfrm>
        <a:off x="2155382" y="450598"/>
        <a:ext cx="1390550" cy="1390550"/>
      </dsp:txXfrm>
    </dsp:sp>
    <dsp:sp modelId="{AD510E54-2371-4021-95BA-BFB6F6102FC5}">
      <dsp:nvSpPr>
        <dsp:cNvPr id="0" name=""/>
        <dsp:cNvSpPr/>
      </dsp:nvSpPr>
      <dsp:spPr>
        <a:xfrm>
          <a:off x="420615" y="2034913"/>
          <a:ext cx="1541002" cy="15410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Auto Deployed Mappings</a:t>
          </a:r>
          <a:endParaRPr lang="en-US" sz="1700" kern="1200" dirty="0"/>
        </a:p>
      </dsp:txBody>
      <dsp:txXfrm>
        <a:off x="495841" y="2110139"/>
        <a:ext cx="1390550" cy="1390550"/>
      </dsp:txXfrm>
    </dsp:sp>
    <dsp:sp modelId="{714A6547-0C59-4C9E-B3C0-CD601D0AFF9B}">
      <dsp:nvSpPr>
        <dsp:cNvPr id="0" name=""/>
        <dsp:cNvSpPr/>
      </dsp:nvSpPr>
      <dsp:spPr>
        <a:xfrm>
          <a:off x="2080156" y="2034913"/>
          <a:ext cx="1541002" cy="15410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Fully Managed Network &amp; Connections </a:t>
          </a:r>
          <a:endParaRPr lang="en-US" sz="1700" kern="1200" dirty="0"/>
        </a:p>
      </dsp:txBody>
      <dsp:txXfrm>
        <a:off x="2155382" y="2110139"/>
        <a:ext cx="1390550" cy="13905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1BAD43-C548-4BFD-A9B6-DD5E8DEABE4E}">
      <dsp:nvSpPr>
        <dsp:cNvPr id="0" name=""/>
        <dsp:cNvSpPr/>
      </dsp:nvSpPr>
      <dsp:spPr>
        <a:xfrm rot="10800000">
          <a:off x="1671773" y="3744"/>
          <a:ext cx="5884402" cy="758449"/>
        </a:xfrm>
        <a:prstGeom prst="homePlat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34455" tIns="57150" rIns="106680" bIns="57150" numCol="1" spcCol="1270" anchor="ctr" anchorCtr="0">
          <a:noAutofit/>
        </a:bodyPr>
        <a:lstStyle/>
        <a:p>
          <a:pPr lvl="0" algn="ctr" defTabSz="666750" rtl="0">
            <a:lnSpc>
              <a:spcPct val="90000"/>
            </a:lnSpc>
            <a:spcBef>
              <a:spcPct val="0"/>
            </a:spcBef>
            <a:spcAft>
              <a:spcPct val="35000"/>
            </a:spcAft>
          </a:pPr>
          <a:r>
            <a:rPr lang="en-US" sz="1500" kern="1200" dirty="0" smtClean="0"/>
            <a:t>Our strategy has been to deliver depth in integration in NAV using an embedded C/AL based solution</a:t>
          </a:r>
          <a:endParaRPr lang="en-US" sz="1500" kern="1200" dirty="0"/>
        </a:p>
      </dsp:txBody>
      <dsp:txXfrm rot="10800000">
        <a:off x="1861385" y="3744"/>
        <a:ext cx="5694790" cy="758449"/>
      </dsp:txXfrm>
    </dsp:sp>
    <dsp:sp modelId="{BFE9BBCE-672D-4E71-942C-6E518ABA8DD0}">
      <dsp:nvSpPr>
        <dsp:cNvPr id="0" name=""/>
        <dsp:cNvSpPr/>
      </dsp:nvSpPr>
      <dsp:spPr>
        <a:xfrm>
          <a:off x="1292548" y="3744"/>
          <a:ext cx="758449" cy="75844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23F927A5-32E2-496B-9C36-17C5106FAA04}">
      <dsp:nvSpPr>
        <dsp:cNvPr id="0" name=""/>
        <dsp:cNvSpPr/>
      </dsp:nvSpPr>
      <dsp:spPr>
        <a:xfrm rot="10800000">
          <a:off x="1671773" y="988597"/>
          <a:ext cx="5884402" cy="758449"/>
        </a:xfrm>
        <a:prstGeom prst="homePlat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34455" tIns="60960" rIns="113792" bIns="60960" numCol="1" spcCol="1270" anchor="ctr" anchorCtr="0">
          <a:noAutofit/>
        </a:bodyPr>
        <a:lstStyle/>
        <a:p>
          <a:pPr lvl="0" algn="ctr" defTabSz="711200" rtl="0">
            <a:lnSpc>
              <a:spcPct val="90000"/>
            </a:lnSpc>
            <a:spcBef>
              <a:spcPct val="0"/>
            </a:spcBef>
            <a:spcAft>
              <a:spcPct val="35000"/>
            </a:spcAft>
          </a:pPr>
          <a:r>
            <a:rPr lang="en-US" sz="1600" kern="1200" dirty="0" smtClean="0"/>
            <a:t>Connects to an expansive global trading network with 92,000 established trading connections</a:t>
          </a:r>
          <a:endParaRPr lang="en-US" sz="1600" kern="1200" dirty="0"/>
        </a:p>
      </dsp:txBody>
      <dsp:txXfrm rot="10800000">
        <a:off x="1861385" y="988597"/>
        <a:ext cx="5694790" cy="758449"/>
      </dsp:txXfrm>
    </dsp:sp>
    <dsp:sp modelId="{1CB2E4C0-16F1-4688-B172-ADF3661DDFAE}">
      <dsp:nvSpPr>
        <dsp:cNvPr id="0" name=""/>
        <dsp:cNvSpPr/>
      </dsp:nvSpPr>
      <dsp:spPr>
        <a:xfrm>
          <a:off x="1292548" y="988597"/>
          <a:ext cx="758449" cy="758449"/>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7000" r="-7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6ADCF9F-E934-466F-8D0F-2ED1D8656C4A}">
      <dsp:nvSpPr>
        <dsp:cNvPr id="0" name=""/>
        <dsp:cNvSpPr/>
      </dsp:nvSpPr>
      <dsp:spPr>
        <a:xfrm rot="10800000">
          <a:off x="1671773" y="1973450"/>
          <a:ext cx="5884402" cy="758449"/>
        </a:xfrm>
        <a:prstGeom prst="homePlat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34455" tIns="60960" rIns="113792" bIns="60960" numCol="1" spcCol="1270" anchor="ctr" anchorCtr="0">
          <a:noAutofit/>
        </a:bodyPr>
        <a:lstStyle/>
        <a:p>
          <a:pPr lvl="0" algn="ctr" defTabSz="711200" rtl="0">
            <a:lnSpc>
              <a:spcPct val="90000"/>
            </a:lnSpc>
            <a:spcBef>
              <a:spcPct val="0"/>
            </a:spcBef>
            <a:spcAft>
              <a:spcPct val="35000"/>
            </a:spcAft>
          </a:pPr>
          <a:r>
            <a:rPr lang="en-US" sz="1600" kern="1200" dirty="0" err="1" smtClean="0"/>
            <a:t>TrueCommerce</a:t>
          </a:r>
          <a:r>
            <a:rPr lang="en-US" sz="1600" kern="1200" dirty="0" smtClean="0"/>
            <a:t> focuses on flexible configuration options rather than requiring custom coding</a:t>
          </a:r>
          <a:endParaRPr lang="en-US" sz="1600" kern="1200" dirty="0"/>
        </a:p>
      </dsp:txBody>
      <dsp:txXfrm rot="10800000">
        <a:off x="1861385" y="1973450"/>
        <a:ext cx="5694790" cy="758449"/>
      </dsp:txXfrm>
    </dsp:sp>
    <dsp:sp modelId="{7E391848-FA57-4800-AE79-CE3B3DE83DBD}">
      <dsp:nvSpPr>
        <dsp:cNvPr id="0" name=""/>
        <dsp:cNvSpPr/>
      </dsp:nvSpPr>
      <dsp:spPr>
        <a:xfrm>
          <a:off x="1292548" y="1973450"/>
          <a:ext cx="758449" cy="758449"/>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6065FF4A-731A-4DE6-BD66-FC468F3FE30D}">
      <dsp:nvSpPr>
        <dsp:cNvPr id="0" name=""/>
        <dsp:cNvSpPr/>
      </dsp:nvSpPr>
      <dsp:spPr>
        <a:xfrm rot="10800000">
          <a:off x="1671773" y="2958302"/>
          <a:ext cx="5884402" cy="758449"/>
        </a:xfrm>
        <a:prstGeom prst="homePlat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34455" tIns="60960" rIns="113792" bIns="60960" numCol="1" spcCol="1270" anchor="ctr" anchorCtr="0">
          <a:noAutofit/>
        </a:bodyPr>
        <a:lstStyle/>
        <a:p>
          <a:pPr lvl="0" algn="ctr" defTabSz="711200" rtl="0">
            <a:lnSpc>
              <a:spcPct val="90000"/>
            </a:lnSpc>
            <a:spcBef>
              <a:spcPct val="0"/>
            </a:spcBef>
            <a:spcAft>
              <a:spcPct val="35000"/>
            </a:spcAft>
          </a:pPr>
          <a:r>
            <a:rPr lang="en-US" sz="1600" kern="1200" dirty="0" err="1" smtClean="0"/>
            <a:t>TrueCommerce</a:t>
          </a:r>
          <a:r>
            <a:rPr lang="en-US" sz="1600" kern="1200" dirty="0" smtClean="0"/>
            <a:t> uniquely provides an end-to-end managed service solution for Dynamics NAV from a single provider</a:t>
          </a:r>
          <a:endParaRPr lang="en-US" sz="1600" kern="1200" dirty="0"/>
        </a:p>
      </dsp:txBody>
      <dsp:txXfrm rot="10800000">
        <a:off x="1861385" y="2958302"/>
        <a:ext cx="5694790" cy="758449"/>
      </dsp:txXfrm>
    </dsp:sp>
    <dsp:sp modelId="{D5F2CFBB-F617-42EA-8B3F-7611126BEE6E}">
      <dsp:nvSpPr>
        <dsp:cNvPr id="0" name=""/>
        <dsp:cNvSpPr/>
      </dsp:nvSpPr>
      <dsp:spPr>
        <a:xfrm>
          <a:off x="1292548" y="2958302"/>
          <a:ext cx="758449" cy="758449"/>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A02BDA8-ADF3-4DDA-9273-7698628F01E1}">
      <dsp:nvSpPr>
        <dsp:cNvPr id="0" name=""/>
        <dsp:cNvSpPr/>
      </dsp:nvSpPr>
      <dsp:spPr>
        <a:xfrm rot="10800000">
          <a:off x="1671773" y="3943155"/>
          <a:ext cx="5884402" cy="758449"/>
        </a:xfrm>
        <a:prstGeom prst="homePlat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34455" tIns="60960" rIns="113792" bIns="60960" numCol="1" spcCol="1270" anchor="ctr" anchorCtr="0">
          <a:noAutofit/>
        </a:bodyPr>
        <a:lstStyle/>
        <a:p>
          <a:pPr lvl="0" algn="ctr" defTabSz="711200" rtl="0">
            <a:lnSpc>
              <a:spcPct val="90000"/>
            </a:lnSpc>
            <a:spcBef>
              <a:spcPct val="0"/>
            </a:spcBef>
            <a:spcAft>
              <a:spcPct val="35000"/>
            </a:spcAft>
          </a:pPr>
          <a:r>
            <a:rPr lang="en-US" sz="1600" kern="1200" dirty="0" smtClean="0"/>
            <a:t>Unlimited customer support, free software updates and no annual contracts</a:t>
          </a:r>
          <a:endParaRPr lang="en-US" sz="1600" kern="1200" dirty="0"/>
        </a:p>
      </dsp:txBody>
      <dsp:txXfrm rot="10800000">
        <a:off x="1861385" y="3943155"/>
        <a:ext cx="5694790" cy="758449"/>
      </dsp:txXfrm>
    </dsp:sp>
    <dsp:sp modelId="{44C3C809-0A2D-4D16-9036-9548BC411415}">
      <dsp:nvSpPr>
        <dsp:cNvPr id="0" name=""/>
        <dsp:cNvSpPr/>
      </dsp:nvSpPr>
      <dsp:spPr>
        <a:xfrm>
          <a:off x="1292548" y="3943155"/>
          <a:ext cx="758449" cy="758449"/>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16000" r="-16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81C091-6DE3-4077-88F7-4D3ACD6AF199}">
      <dsp:nvSpPr>
        <dsp:cNvPr id="0" name=""/>
        <dsp:cNvSpPr/>
      </dsp:nvSpPr>
      <dsp:spPr>
        <a:xfrm>
          <a:off x="0" y="3886230"/>
          <a:ext cx="8229600" cy="6375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rtl="0">
            <a:lnSpc>
              <a:spcPct val="90000"/>
            </a:lnSpc>
            <a:spcBef>
              <a:spcPct val="0"/>
            </a:spcBef>
            <a:spcAft>
              <a:spcPct val="35000"/>
            </a:spcAft>
          </a:pPr>
          <a:r>
            <a:rPr lang="en-US" sz="2300" b="1" kern="1200" dirty="0" smtClean="0"/>
            <a:t>UCC128/GS1 Label Printing</a:t>
          </a:r>
          <a:endParaRPr lang="en-US" sz="2300" b="1" kern="1200" dirty="0"/>
        </a:p>
      </dsp:txBody>
      <dsp:txXfrm>
        <a:off x="0" y="3886230"/>
        <a:ext cx="8229600" cy="637568"/>
      </dsp:txXfrm>
    </dsp:sp>
    <dsp:sp modelId="{8A3B51DC-E46A-42C3-85ED-F102248401C1}">
      <dsp:nvSpPr>
        <dsp:cNvPr id="0" name=""/>
        <dsp:cNvSpPr/>
      </dsp:nvSpPr>
      <dsp:spPr>
        <a:xfrm rot="10800000">
          <a:off x="0" y="2915214"/>
          <a:ext cx="8229600" cy="980580"/>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rtl="0">
            <a:lnSpc>
              <a:spcPct val="90000"/>
            </a:lnSpc>
            <a:spcBef>
              <a:spcPct val="0"/>
            </a:spcBef>
            <a:spcAft>
              <a:spcPct val="35000"/>
            </a:spcAft>
          </a:pPr>
          <a:r>
            <a:rPr lang="en-US" sz="2300" b="1" kern="1200" dirty="0" smtClean="0"/>
            <a:t>Lot Number and Serial Support</a:t>
          </a:r>
          <a:endParaRPr lang="en-US" sz="2300" b="1" kern="1200" dirty="0"/>
        </a:p>
      </dsp:txBody>
      <dsp:txXfrm rot="10800000">
        <a:off x="0" y="2915214"/>
        <a:ext cx="8229600" cy="637151"/>
      </dsp:txXfrm>
    </dsp:sp>
    <dsp:sp modelId="{ECE8BD88-B4D6-45D8-BEE7-FA8C3D8D0B20}">
      <dsp:nvSpPr>
        <dsp:cNvPr id="0" name=""/>
        <dsp:cNvSpPr/>
      </dsp:nvSpPr>
      <dsp:spPr>
        <a:xfrm rot="10800000">
          <a:off x="0" y="1944197"/>
          <a:ext cx="8229600" cy="980580"/>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rtl="0">
            <a:lnSpc>
              <a:spcPct val="90000"/>
            </a:lnSpc>
            <a:spcBef>
              <a:spcPct val="0"/>
            </a:spcBef>
            <a:spcAft>
              <a:spcPct val="35000"/>
            </a:spcAft>
          </a:pPr>
          <a:r>
            <a:rPr lang="en-US" sz="2300" b="1" kern="1200" dirty="0" smtClean="0"/>
            <a:t>ASN API for Third Party WMS Solutions</a:t>
          </a:r>
          <a:endParaRPr lang="en-US" sz="2300" b="1" kern="1200" dirty="0"/>
        </a:p>
      </dsp:txBody>
      <dsp:txXfrm rot="10800000">
        <a:off x="0" y="1944197"/>
        <a:ext cx="8229600" cy="637151"/>
      </dsp:txXfrm>
    </dsp:sp>
    <dsp:sp modelId="{BE8E664F-6107-486B-8138-A0B0382CF3DF}">
      <dsp:nvSpPr>
        <dsp:cNvPr id="0" name=""/>
        <dsp:cNvSpPr/>
      </dsp:nvSpPr>
      <dsp:spPr>
        <a:xfrm rot="10800000">
          <a:off x="0" y="973180"/>
          <a:ext cx="8229600" cy="980580"/>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rtl="0">
            <a:lnSpc>
              <a:spcPct val="90000"/>
            </a:lnSpc>
            <a:spcBef>
              <a:spcPct val="0"/>
            </a:spcBef>
            <a:spcAft>
              <a:spcPct val="35000"/>
            </a:spcAft>
          </a:pPr>
          <a:r>
            <a:rPr lang="en-US" sz="2300" b="1" kern="1200" dirty="0" smtClean="0"/>
            <a:t>Multi-Company Support</a:t>
          </a:r>
          <a:endParaRPr lang="en-US" sz="2300" b="1" kern="1200" dirty="0"/>
        </a:p>
      </dsp:txBody>
      <dsp:txXfrm rot="10800000">
        <a:off x="0" y="973180"/>
        <a:ext cx="8229600" cy="637151"/>
      </dsp:txXfrm>
    </dsp:sp>
    <dsp:sp modelId="{ED073446-945C-4268-B25E-3214CA4A86EC}">
      <dsp:nvSpPr>
        <dsp:cNvPr id="0" name=""/>
        <dsp:cNvSpPr/>
      </dsp:nvSpPr>
      <dsp:spPr>
        <a:xfrm rot="10800000">
          <a:off x="0" y="2163"/>
          <a:ext cx="8229600" cy="980580"/>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rtl="0">
            <a:lnSpc>
              <a:spcPct val="90000"/>
            </a:lnSpc>
            <a:spcBef>
              <a:spcPct val="0"/>
            </a:spcBef>
            <a:spcAft>
              <a:spcPct val="35000"/>
            </a:spcAft>
          </a:pPr>
          <a:r>
            <a:rPr lang="en-US" sz="2300" b="1" kern="1200" dirty="0" smtClean="0"/>
            <a:t>Completely Embedded Solution</a:t>
          </a:r>
          <a:endParaRPr lang="en-US" sz="2300" b="1" kern="1200" dirty="0"/>
        </a:p>
      </dsp:txBody>
      <dsp:txXfrm rot="10800000">
        <a:off x="0" y="2163"/>
        <a:ext cx="8229600" cy="637151"/>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62385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55331"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229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5333"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5334"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55335"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pPr>
              <a:defRPr/>
            </a:pPr>
            <a:fld id="{D6469227-8A69-4BF2-A9CA-7765A4C648B1}" type="slidenum">
              <a:rPr lang="en-US"/>
              <a:pPr>
                <a:defRPr/>
              </a:pPr>
              <a:t>‹#›</a:t>
            </a:fld>
            <a:endParaRPr lang="en-US"/>
          </a:p>
        </p:txBody>
      </p:sp>
    </p:spTree>
    <p:extLst>
      <p:ext uri="{BB962C8B-B14F-4D97-AF65-F5344CB8AC3E}">
        <p14:creationId xmlns:p14="http://schemas.microsoft.com/office/powerpoint/2010/main" val="226770016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83424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B8C0D30-7FD3-46AB-B544-C3969ED16723}" type="slidenum">
              <a:rPr lang="en-US" smtClean="0"/>
              <a:t>14</a:t>
            </a:fld>
            <a:endParaRPr lang="en-US" dirty="0"/>
          </a:p>
        </p:txBody>
      </p:sp>
    </p:spTree>
    <p:extLst>
      <p:ext uri="{BB962C8B-B14F-4D97-AF65-F5344CB8AC3E}">
        <p14:creationId xmlns:p14="http://schemas.microsoft.com/office/powerpoint/2010/main" val="3125829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a:t>
            </a:r>
            <a:r>
              <a:rPr lang="en-US" baseline="0" dirty="0" smtClean="0"/>
              <a:t>Add stories – volume and TP’s for companies like Century or Lifetime – What’s the best story(</a:t>
            </a:r>
            <a:r>
              <a:rPr lang="en-US" baseline="0" dirty="0" err="1" smtClean="0"/>
              <a:t>ies</a:t>
            </a:r>
            <a:r>
              <a:rPr lang="en-US" baseline="0" dirty="0" smtClean="0"/>
              <a:t>) to tell?</a:t>
            </a:r>
          </a:p>
        </p:txBody>
      </p:sp>
      <p:sp>
        <p:nvSpPr>
          <p:cNvPr id="4" name="Slide Number Placeholder 3"/>
          <p:cNvSpPr>
            <a:spLocks noGrp="1"/>
          </p:cNvSpPr>
          <p:nvPr>
            <p:ph type="sldNum" sz="quarter" idx="10"/>
          </p:nvPr>
        </p:nvSpPr>
        <p:spPr/>
        <p:txBody>
          <a:bodyPr/>
          <a:lstStyle/>
          <a:p>
            <a:fld id="{DD6360CC-C94E-49E3-B3FF-6AEF55B08F5B}" type="slidenum">
              <a:rPr lang="en-US" smtClean="0"/>
              <a:t>15</a:t>
            </a:fld>
            <a:endParaRPr lang="en-US"/>
          </a:p>
        </p:txBody>
      </p:sp>
    </p:spTree>
    <p:extLst>
      <p:ext uri="{BB962C8B-B14F-4D97-AF65-F5344CB8AC3E}">
        <p14:creationId xmlns:p14="http://schemas.microsoft.com/office/powerpoint/2010/main" val="2617327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2E80CF-06AF-40F1-A192-533CB47F4D2F}" type="slidenum">
              <a:rPr lang="en-US" smtClean="0"/>
              <a:pPr/>
              <a:t>17</a:t>
            </a:fld>
            <a:endParaRPr lang="en-US" dirty="0"/>
          </a:p>
        </p:txBody>
      </p:sp>
    </p:spTree>
    <p:extLst>
      <p:ext uri="{BB962C8B-B14F-4D97-AF65-F5344CB8AC3E}">
        <p14:creationId xmlns:p14="http://schemas.microsoft.com/office/powerpoint/2010/main" val="2646092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process of getting </a:t>
            </a:r>
            <a:r>
              <a:rPr lang="en-US" dirty="0" err="1" smtClean="0"/>
              <a:t>CfMD</a:t>
            </a:r>
            <a:r>
              <a:rPr lang="en-US" dirty="0" smtClean="0"/>
              <a:t>…worked</a:t>
            </a:r>
            <a:r>
              <a:rPr lang="en-US" baseline="0" dirty="0" smtClean="0"/>
              <a:t> with Microsoft to co-develop</a:t>
            </a:r>
            <a:endParaRPr lang="en-US" dirty="0" smtClean="0"/>
          </a:p>
          <a:p>
            <a:endParaRPr lang="en-US" dirty="0"/>
          </a:p>
        </p:txBody>
      </p:sp>
      <p:sp>
        <p:nvSpPr>
          <p:cNvPr id="4" name="Slide Number Placeholder 3"/>
          <p:cNvSpPr>
            <a:spLocks noGrp="1"/>
          </p:cNvSpPr>
          <p:nvPr>
            <p:ph type="sldNum" sz="quarter" idx="10"/>
          </p:nvPr>
        </p:nvSpPr>
        <p:spPr/>
        <p:txBody>
          <a:bodyPr/>
          <a:lstStyle/>
          <a:p>
            <a:fld id="{A99C9205-A764-44D7-92DD-C597CB972AC3}" type="slidenum">
              <a:rPr lang="en-US" smtClean="0"/>
              <a:t>5</a:t>
            </a:fld>
            <a:endParaRPr lang="en-US" dirty="0"/>
          </a:p>
        </p:txBody>
      </p:sp>
    </p:spTree>
    <p:extLst>
      <p:ext uri="{BB962C8B-B14F-4D97-AF65-F5344CB8AC3E}">
        <p14:creationId xmlns:p14="http://schemas.microsoft.com/office/powerpoint/2010/main" val="804370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Anyone doing EDI? Anyone communicating</a:t>
            </a:r>
            <a:r>
              <a:rPr lang="en-US" baseline="0" dirty="0" smtClean="0"/>
              <a:t> electronically (web portals, XML, etc.)? (Show of hands)</a:t>
            </a:r>
          </a:p>
          <a:p>
            <a:endParaRPr lang="en-US" dirty="0" smtClean="0"/>
          </a:p>
          <a:p>
            <a:r>
              <a:rPr lang="en-US" dirty="0" smtClean="0"/>
              <a:t>Vendor, Warehouse, Customer</a:t>
            </a:r>
          </a:p>
          <a:p>
            <a:endParaRPr lang="en-US" dirty="0" smtClean="0"/>
          </a:p>
          <a:p>
            <a:r>
              <a:rPr lang="en-US" dirty="0" smtClean="0"/>
              <a:t>How EDI Helps:</a:t>
            </a:r>
          </a:p>
          <a:p>
            <a:endParaRPr lang="en-US" dirty="0" smtClean="0"/>
          </a:p>
          <a:p>
            <a:r>
              <a:rPr lang="en-US" dirty="0" smtClean="0"/>
              <a:t>Vendor:</a:t>
            </a:r>
            <a:r>
              <a:rPr lang="en-US" baseline="0" dirty="0" smtClean="0"/>
              <a:t> Extended product receiving time, ordering accuracy, notification of backorder items, standardizing vendor ordering processes, etc.</a:t>
            </a:r>
            <a:endParaRPr lang="en-US" dirty="0" smtClean="0"/>
          </a:p>
          <a:p>
            <a:endParaRPr lang="en-US" dirty="0" smtClean="0"/>
          </a:p>
          <a:p>
            <a:r>
              <a:rPr lang="en-US" dirty="0" smtClean="0"/>
              <a:t>Warehouse: Inventory</a:t>
            </a:r>
            <a:r>
              <a:rPr lang="en-US" baseline="0" dirty="0" smtClean="0"/>
              <a:t> count issues, when did my 3PL actually ship the product, do I have lot/serial requirements with my 3PL, advising trading partner what shipped in which box</a:t>
            </a:r>
            <a:endParaRPr lang="en-US" dirty="0" smtClean="0"/>
          </a:p>
          <a:p>
            <a:endParaRPr lang="en-US" dirty="0" smtClean="0"/>
          </a:p>
          <a:p>
            <a:r>
              <a:rPr lang="en-US" dirty="0" smtClean="0"/>
              <a:t>Customer: Order entry</a:t>
            </a:r>
            <a:r>
              <a:rPr lang="en-US" baseline="0" dirty="0" smtClean="0"/>
              <a:t> error, early notification of pricing error or shipping date changes, </a:t>
            </a:r>
            <a:r>
              <a:rPr lang="en-US" baseline="0" dirty="0" err="1" smtClean="0"/>
              <a:t>scorecarding</a:t>
            </a:r>
            <a:r>
              <a:rPr lang="en-US" baseline="0" dirty="0" smtClean="0"/>
              <a:t>, label compliance</a:t>
            </a:r>
            <a:endParaRPr lang="en-US" dirty="0" smtClean="0"/>
          </a:p>
          <a:p>
            <a:endParaRPr lang="en-US" dirty="0"/>
          </a:p>
        </p:txBody>
      </p:sp>
      <p:sp>
        <p:nvSpPr>
          <p:cNvPr id="4" name="Slide Number Placeholder 3"/>
          <p:cNvSpPr>
            <a:spLocks noGrp="1"/>
          </p:cNvSpPr>
          <p:nvPr>
            <p:ph type="sldNum" sz="quarter" idx="10"/>
          </p:nvPr>
        </p:nvSpPr>
        <p:spPr/>
        <p:txBody>
          <a:bodyPr/>
          <a:lstStyle/>
          <a:p>
            <a:fld id="{7B8C0D30-7FD3-46AB-B544-C3969ED16723}" type="slidenum">
              <a:rPr lang="en-US" smtClean="0"/>
              <a:t>6</a:t>
            </a:fld>
            <a:endParaRPr lang="en-US" dirty="0"/>
          </a:p>
        </p:txBody>
      </p:sp>
    </p:spTree>
    <p:extLst>
      <p:ext uri="{BB962C8B-B14F-4D97-AF65-F5344CB8AC3E}">
        <p14:creationId xmlns:p14="http://schemas.microsoft.com/office/powerpoint/2010/main" val="2089793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9F223-64A2-4713-8D4F-57B45B4AFB9F}" type="slidenum">
              <a:rPr lang="en-US" smtClean="0"/>
              <a:t>7</a:t>
            </a:fld>
            <a:endParaRPr lang="en-US" dirty="0"/>
          </a:p>
        </p:txBody>
      </p:sp>
    </p:spTree>
    <p:extLst>
      <p:ext uri="{BB962C8B-B14F-4D97-AF65-F5344CB8AC3E}">
        <p14:creationId xmlns:p14="http://schemas.microsoft.com/office/powerpoint/2010/main" val="978880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B8C0D30-7FD3-46AB-B544-C3969ED16723}" type="slidenum">
              <a:rPr lang="en-US" smtClean="0"/>
              <a:t>8</a:t>
            </a:fld>
            <a:endParaRPr lang="en-US" dirty="0"/>
          </a:p>
        </p:txBody>
      </p:sp>
    </p:spTree>
    <p:extLst>
      <p:ext uri="{BB962C8B-B14F-4D97-AF65-F5344CB8AC3E}">
        <p14:creationId xmlns:p14="http://schemas.microsoft.com/office/powerpoint/2010/main" val="1427672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4A3870-EE4B-421B-86BD-1449257F82D7}" type="slidenum">
              <a:rPr lang="en-US" smtClean="0"/>
              <a:t>9</a:t>
            </a:fld>
            <a:endParaRPr lang="en-US"/>
          </a:p>
        </p:txBody>
      </p:sp>
    </p:spTree>
    <p:extLst>
      <p:ext uri="{BB962C8B-B14F-4D97-AF65-F5344CB8AC3E}">
        <p14:creationId xmlns:p14="http://schemas.microsoft.com/office/powerpoint/2010/main" val="219921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managed service offering not only benefits our clients by proactively monitoring and updating mapping/communications, but as I’m sure you are aware with most cloud services, we eliminate the need to manage expensive hardware. Our footprint has shrank to the point where if you are managing GP, AX, NAV, then you are managing our solution as well. We do have small windows service that needs to run in order to connect the ERP integration to Transaction Manager…</a:t>
            </a:r>
            <a:endParaRPr lang="en-US" dirty="0"/>
          </a:p>
        </p:txBody>
      </p:sp>
      <p:sp>
        <p:nvSpPr>
          <p:cNvPr id="4" name="Slide Number Placeholder 3"/>
          <p:cNvSpPr>
            <a:spLocks noGrp="1"/>
          </p:cNvSpPr>
          <p:nvPr>
            <p:ph type="sldNum" sz="quarter" idx="10"/>
          </p:nvPr>
        </p:nvSpPr>
        <p:spPr/>
        <p:txBody>
          <a:bodyPr/>
          <a:lstStyle/>
          <a:p>
            <a:fld id="{60C191DE-4303-49EE-BC45-88CBB2BA572C}" type="slidenum">
              <a:rPr lang="en-US" smtClean="0"/>
              <a:t>11</a:t>
            </a:fld>
            <a:endParaRPr lang="en-US" dirty="0"/>
          </a:p>
        </p:txBody>
      </p:sp>
    </p:spTree>
    <p:extLst>
      <p:ext uri="{BB962C8B-B14F-4D97-AF65-F5344CB8AC3E}">
        <p14:creationId xmlns:p14="http://schemas.microsoft.com/office/powerpoint/2010/main" val="3566954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C0D30-7FD3-46AB-B544-C3969ED16723}" type="slidenum">
              <a:rPr lang="en-US" smtClean="0"/>
              <a:t>12</a:t>
            </a:fld>
            <a:endParaRPr lang="en-US" dirty="0"/>
          </a:p>
        </p:txBody>
      </p:sp>
    </p:spTree>
    <p:extLst>
      <p:ext uri="{BB962C8B-B14F-4D97-AF65-F5344CB8AC3E}">
        <p14:creationId xmlns:p14="http://schemas.microsoft.com/office/powerpoint/2010/main" val="159793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NPS Score and explain</a:t>
            </a:r>
            <a:endParaRPr lang="en-US" dirty="0"/>
          </a:p>
        </p:txBody>
      </p:sp>
      <p:sp>
        <p:nvSpPr>
          <p:cNvPr id="4" name="Slide Number Placeholder 3"/>
          <p:cNvSpPr>
            <a:spLocks noGrp="1"/>
          </p:cNvSpPr>
          <p:nvPr>
            <p:ph type="sldNum" sz="quarter" idx="10"/>
          </p:nvPr>
        </p:nvSpPr>
        <p:spPr/>
        <p:txBody>
          <a:bodyPr/>
          <a:lstStyle/>
          <a:p>
            <a:fld id="{7B8C0D30-7FD3-46AB-B544-C3969ED16723}" type="slidenum">
              <a:rPr lang="en-US" smtClean="0"/>
              <a:t>13</a:t>
            </a:fld>
            <a:endParaRPr lang="en-US" dirty="0"/>
          </a:p>
        </p:txBody>
      </p:sp>
    </p:spTree>
    <p:extLst>
      <p:ext uri="{BB962C8B-B14F-4D97-AF65-F5344CB8AC3E}">
        <p14:creationId xmlns:p14="http://schemas.microsoft.com/office/powerpoint/2010/main" val="29935938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2072" b="14293"/>
          <a:stretch/>
        </p:blipFill>
        <p:spPr>
          <a:xfrm>
            <a:off x="1" y="2467877"/>
            <a:ext cx="12192000" cy="4382219"/>
          </a:xfrm>
          <a:prstGeom prst="rect">
            <a:avLst/>
          </a:prstGeom>
        </p:spPr>
      </p:pic>
      <p:sp>
        <p:nvSpPr>
          <p:cNvPr id="7" name="Rectangle 6"/>
          <p:cNvSpPr/>
          <p:nvPr userDrawn="1"/>
        </p:nvSpPr>
        <p:spPr>
          <a:xfrm>
            <a:off x="9906000" y="0"/>
            <a:ext cx="2286000" cy="596900"/>
          </a:xfrm>
          <a:prstGeom prst="rect">
            <a:avLst/>
          </a:prstGeom>
          <a:solidFill>
            <a:srgbClr val="EB4E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aleway" panose="020B0003030101060003" pitchFamily="34" charset="0"/>
              <a:ea typeface="Verdana" panose="020B0604030504040204" pitchFamily="34" charset="0"/>
              <a:cs typeface="Verdana" panose="020B0604030504040204"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5000" y="936822"/>
            <a:ext cx="4023360" cy="611550"/>
          </a:xfrm>
          <a:prstGeom prst="rect">
            <a:avLst/>
          </a:prstGeom>
        </p:spPr>
      </p:pic>
      <p:sp>
        <p:nvSpPr>
          <p:cNvPr id="12" name="TextBox 11"/>
          <p:cNvSpPr txBox="1"/>
          <p:nvPr userDrawn="1"/>
        </p:nvSpPr>
        <p:spPr>
          <a:xfrm>
            <a:off x="6549656" y="1583032"/>
            <a:ext cx="5409592" cy="400110"/>
          </a:xfrm>
          <a:prstGeom prst="rect">
            <a:avLst/>
          </a:prstGeom>
          <a:noFill/>
        </p:spPr>
        <p:txBody>
          <a:bodyPr wrap="square" rtlCol="0">
            <a:spAutoFit/>
          </a:bodyPr>
          <a:lstStyle/>
          <a:p>
            <a:pPr algn="r"/>
            <a:r>
              <a:rPr lang="en-US" sz="2000" i="1" kern="1200" dirty="0">
                <a:solidFill>
                  <a:schemeClr val="tx1"/>
                </a:solidFill>
                <a:latin typeface="Raleway"/>
                <a:ea typeface="+mn-ea"/>
                <a:cs typeface="Raleway"/>
              </a:rPr>
              <a:t>Connect. Integrate. Accelerate.</a:t>
            </a:r>
            <a:endParaRPr lang="en-US" sz="2000" i="1" dirty="0">
              <a:latin typeface="Raleway"/>
              <a:cs typeface="Raleway"/>
            </a:endParaRPr>
          </a:p>
        </p:txBody>
      </p:sp>
      <p:sp>
        <p:nvSpPr>
          <p:cNvPr id="4" name="Rectangle 3"/>
          <p:cNvSpPr/>
          <p:nvPr userDrawn="1"/>
        </p:nvSpPr>
        <p:spPr>
          <a:xfrm>
            <a:off x="0" y="3180272"/>
            <a:ext cx="7867291" cy="3358551"/>
          </a:xfrm>
          <a:prstGeom prst="rect">
            <a:avLst/>
          </a:prstGeom>
          <a:solidFill>
            <a:srgbClr val="B4CED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Rectangle 2"/>
          <p:cNvSpPr>
            <a:spLocks noGrp="1" noChangeArrowheads="1"/>
          </p:cNvSpPr>
          <p:nvPr>
            <p:ph type="ctrTitle" hasCustomPrompt="1"/>
          </p:nvPr>
        </p:nvSpPr>
        <p:spPr>
          <a:xfrm>
            <a:off x="647700" y="3654064"/>
            <a:ext cx="5956300" cy="1552936"/>
          </a:xfrm>
          <a:prstGeom prst="rect">
            <a:avLst/>
          </a:prstGeom>
        </p:spPr>
        <p:txBody>
          <a:bodyPr anchor="t"/>
          <a:lstStyle>
            <a:lvl1pPr>
              <a:defRPr sz="4000" b="0" i="0" cap="all">
                <a:solidFill>
                  <a:schemeClr val="bg1"/>
                </a:solidFill>
                <a:latin typeface="Raleway Heavy"/>
                <a:cs typeface="Raleway Heavy"/>
              </a:defRPr>
            </a:lvl1pPr>
          </a:lstStyle>
          <a:p>
            <a:pPr lvl="0"/>
            <a:r>
              <a:rPr lang="en-US" noProof="0" dirty="0" smtClean="0"/>
              <a:t>title </a:t>
            </a:r>
            <a:r>
              <a:rPr lang="en-US" noProof="0" dirty="0"/>
              <a:t>edit template</a:t>
            </a:r>
            <a:endParaRPr lang="ru-RU" noProof="0" dirty="0"/>
          </a:p>
        </p:txBody>
      </p:sp>
      <p:sp>
        <p:nvSpPr>
          <p:cNvPr id="11" name="Content Placeholder 10"/>
          <p:cNvSpPr>
            <a:spLocks noGrp="1"/>
          </p:cNvSpPr>
          <p:nvPr>
            <p:ph sz="quarter" idx="10"/>
          </p:nvPr>
        </p:nvSpPr>
        <p:spPr>
          <a:xfrm>
            <a:off x="635000" y="5181600"/>
            <a:ext cx="6019800" cy="914400"/>
          </a:xfrm>
        </p:spPr>
        <p:txBody>
          <a:bodyPr/>
          <a:lstStyle>
            <a:lvl1pPr>
              <a:buNone/>
              <a:defRPr sz="2500" i="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38641626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68420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985" y="133035"/>
            <a:ext cx="9991116" cy="984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US" dirty="0"/>
            </a:lvl1pPr>
          </a:lstStyle>
          <a:p>
            <a:pPr lvl="0" eaLnBrk="1" hangingPunct="1"/>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2626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7342717" y="549275"/>
            <a:ext cx="2207683" cy="5614988"/>
          </a:xfrm>
          <a:prstGeom prst="rect">
            <a:avLst/>
          </a:prstGeo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719669" y="549275"/>
            <a:ext cx="6419851" cy="56149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5657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032001" y="310442"/>
            <a:ext cx="9220200" cy="648375"/>
          </a:xfrm>
          <a:prstGeom prst="rect">
            <a:avLst/>
          </a:prstGeom>
        </p:spPr>
        <p:txBody>
          <a:bodyPr vert="horz"/>
          <a:lstStyle>
            <a:lvl1pPr algn="l">
              <a:defRPr sz="4000" b="0">
                <a:solidFill>
                  <a:schemeClr val="bg1"/>
                </a:solidFill>
              </a:defRPr>
            </a:lvl1pPr>
          </a:lstStyle>
          <a:p>
            <a:r>
              <a:rPr lang="en-US" dirty="0" smtClean="0"/>
              <a:t>CLICK TO EDIT MASTER TITLE STYLE</a:t>
            </a:r>
            <a:endParaRPr lang="en-US" dirty="0"/>
          </a:p>
        </p:txBody>
      </p:sp>
      <p:sp>
        <p:nvSpPr>
          <p:cNvPr id="6" name="Content Placeholder 5"/>
          <p:cNvSpPr>
            <a:spLocks noGrp="1"/>
          </p:cNvSpPr>
          <p:nvPr>
            <p:ph sz="quarter" idx="10"/>
          </p:nvPr>
        </p:nvSpPr>
        <p:spPr>
          <a:xfrm>
            <a:off x="575733" y="1756834"/>
            <a:ext cx="11006667" cy="4356100"/>
          </a:xfrm>
          <a:prstGeom prst="rect">
            <a:avLst/>
          </a:prstGeom>
        </p:spPr>
        <p:txBody>
          <a:bodyPr vert="horz"/>
          <a:lstStyle>
            <a:lvl1pPr>
              <a:defRPr sz="3733">
                <a:solidFill>
                  <a:schemeClr val="tx2"/>
                </a:solidFill>
              </a:defRPr>
            </a:lvl1pPr>
            <a:lvl2pPr>
              <a:defRPr sz="3200" baseline="0">
                <a:solidFill>
                  <a:srgbClr val="1F497D"/>
                </a:solidFill>
              </a:defRPr>
            </a:lvl2pPr>
            <a:lvl3pPr>
              <a:defRPr sz="2667">
                <a:solidFill>
                  <a:srgbClr val="1F497D"/>
                </a:solidFill>
              </a:defRPr>
            </a:lvl3pPr>
            <a:lvl4pPr>
              <a:defRPr>
                <a:solidFill>
                  <a:srgbClr val="1F497D"/>
                </a:solidFill>
              </a:defRPr>
            </a:lvl4pPr>
            <a:lvl5pPr>
              <a:defRPr>
                <a:solidFill>
                  <a:srgbClr val="1F497D"/>
                </a:solidFill>
              </a:defRPr>
            </a:lvl5pPr>
          </a:lstStyle>
          <a:p>
            <a:pPr lvl="0"/>
            <a:r>
              <a:rPr lang="en-US" dirty="0"/>
              <a:t>Click to edit Master text styles</a:t>
            </a:r>
          </a:p>
          <a:p>
            <a:pPr lvl="1"/>
            <a:r>
              <a:rPr lang="en-US" dirty="0"/>
              <a:t>Second level</a:t>
            </a:r>
          </a:p>
          <a:p>
            <a:pPr lvl="1"/>
            <a:r>
              <a:rPr lang="en-US" dirty="0"/>
              <a:t>Second level</a:t>
            </a:r>
          </a:p>
          <a:p>
            <a:pPr lvl="2"/>
            <a:r>
              <a:rPr lang="en-US" dirty="0"/>
              <a:t>Third level</a:t>
            </a:r>
          </a:p>
        </p:txBody>
      </p:sp>
    </p:spTree>
    <p:extLst>
      <p:ext uri="{BB962C8B-B14F-4D97-AF65-F5344CB8AC3E}">
        <p14:creationId xmlns:p14="http://schemas.microsoft.com/office/powerpoint/2010/main" val="1976314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3180448" y="373486"/>
            <a:ext cx="8603323" cy="648375"/>
          </a:xfrm>
          <a:prstGeom prst="rect">
            <a:avLst/>
          </a:prstGeom>
        </p:spPr>
        <p:txBody>
          <a:bodyPr vert="horz"/>
          <a:lstStyle>
            <a:lvl1pPr algn="l">
              <a:defRPr sz="3333" b="1" i="0">
                <a:solidFill>
                  <a:schemeClr val="bg1"/>
                </a:solidFill>
                <a:latin typeface="Arial"/>
                <a:cs typeface="Arial"/>
              </a:defRPr>
            </a:lvl1pPr>
          </a:lstStyle>
          <a:p>
            <a:r>
              <a:rPr lang="en-US" dirty="0" smtClean="0"/>
              <a:t>CLICK TO EDIT MASTER TITLE STYLE</a:t>
            </a:r>
            <a:endParaRPr lang="en-US" dirty="0"/>
          </a:p>
        </p:txBody>
      </p:sp>
      <p:sp>
        <p:nvSpPr>
          <p:cNvPr id="6" name="Content Placeholder 5"/>
          <p:cNvSpPr>
            <a:spLocks noGrp="1"/>
          </p:cNvSpPr>
          <p:nvPr>
            <p:ph sz="quarter" idx="10"/>
          </p:nvPr>
        </p:nvSpPr>
        <p:spPr>
          <a:xfrm>
            <a:off x="575733" y="1438298"/>
            <a:ext cx="11006667" cy="4356100"/>
          </a:xfrm>
          <a:prstGeom prst="rect">
            <a:avLst/>
          </a:prstGeom>
        </p:spPr>
        <p:txBody>
          <a:bodyPr vert="horz"/>
          <a:lstStyle>
            <a:lvl1pPr>
              <a:defRPr sz="3200">
                <a:solidFill>
                  <a:schemeClr val="tx2"/>
                </a:solidFill>
              </a:defRPr>
            </a:lvl1pPr>
            <a:lvl2pPr>
              <a:defRPr sz="2400" baseline="0">
                <a:solidFill>
                  <a:srgbClr val="1F497D"/>
                </a:solidFill>
              </a:defRPr>
            </a:lvl2pPr>
            <a:lvl3pPr>
              <a:defRPr sz="2400">
                <a:solidFill>
                  <a:srgbClr val="1F497D"/>
                </a:solidFill>
              </a:defRPr>
            </a:lvl3pPr>
            <a:lvl4pPr>
              <a:defRPr>
                <a:solidFill>
                  <a:srgbClr val="1F497D"/>
                </a:solidFill>
              </a:defRPr>
            </a:lvl4pPr>
            <a:lvl5pPr>
              <a:defRPr>
                <a:solidFill>
                  <a:srgbClr val="1F497D"/>
                </a:solidFill>
              </a:defRPr>
            </a:lvl5pPr>
          </a:lstStyle>
          <a:p>
            <a:pPr lvl="0"/>
            <a:r>
              <a:rPr lang="en-US" dirty="0"/>
              <a:t>Click to edit Master text styles</a:t>
            </a:r>
          </a:p>
          <a:p>
            <a:pPr lvl="1"/>
            <a:r>
              <a:rPr lang="en-US" dirty="0"/>
              <a:t>Second level</a:t>
            </a:r>
          </a:p>
          <a:p>
            <a:pPr lvl="1"/>
            <a:r>
              <a:rPr lang="en-US" dirty="0"/>
              <a:t>Second level</a:t>
            </a:r>
          </a:p>
          <a:p>
            <a:pPr lvl="2"/>
            <a:r>
              <a:rPr lang="en-US" dirty="0"/>
              <a:t>Third level</a:t>
            </a:r>
          </a:p>
        </p:txBody>
      </p:sp>
    </p:spTree>
    <p:extLst>
      <p:ext uri="{BB962C8B-B14F-4D97-AF65-F5344CB8AC3E}">
        <p14:creationId xmlns:p14="http://schemas.microsoft.com/office/powerpoint/2010/main" val="3836331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lvl1pPr algn="l">
              <a:buFont typeface="Arial"/>
              <a:buChar char="•"/>
              <a:defRPr sz="2200">
                <a:solidFill>
                  <a:srgbClr val="1F497D"/>
                </a:solidFill>
              </a:defRPr>
            </a:lvl1pPr>
            <a:lvl2pPr>
              <a:buFont typeface="Arial"/>
              <a:buChar char="•"/>
              <a:defRPr sz="2000">
                <a:solidFill>
                  <a:srgbClr val="1F497D"/>
                </a:solidFill>
              </a:defRPr>
            </a:lvl2pPr>
            <a:lvl3pPr>
              <a:defRPr sz="1800">
                <a:solidFill>
                  <a:srgbClr val="1F497D"/>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12" name="Title 11"/>
          <p:cNvSpPr>
            <a:spLocks noGrp="1"/>
          </p:cNvSpPr>
          <p:nvPr>
            <p:ph type="title"/>
          </p:nvPr>
        </p:nvSpPr>
        <p:spPr>
          <a:xfrm>
            <a:off x="609600" y="0"/>
            <a:ext cx="10972800" cy="1003300"/>
          </a:xfrm>
          <a:prstGeom prst="rect">
            <a:avLst/>
          </a:prstGeom>
        </p:spPr>
        <p:txBody>
          <a:bodyPr>
            <a:normAutofit/>
          </a:bodyPr>
          <a:lstStyle>
            <a:lvl1pPr algn="l">
              <a:defRPr sz="3200" b="1">
                <a:solidFill>
                  <a:srgbClr val="FFFFF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788285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609600" y="190500"/>
            <a:ext cx="10972800" cy="1143000"/>
          </a:xfrm>
          <a:prstGeom prst="rect">
            <a:avLst/>
          </a:prstGeom>
        </p:spPr>
        <p:txBody>
          <a:bodyPr vert="horz"/>
          <a:lstStyle>
            <a:lvl1pPr algn="l">
              <a:defRPr sz="3200" b="1">
                <a:solidFill>
                  <a:schemeClr val="bg1"/>
                </a:solidFill>
              </a:defRPr>
            </a:lvl1pPr>
          </a:lstStyle>
          <a:p>
            <a:r>
              <a:rPr lang="en-US" dirty="0" smtClean="0"/>
              <a:t>Click to edit Master title style</a:t>
            </a:r>
            <a:endParaRPr lang="en-US" dirty="0"/>
          </a:p>
        </p:txBody>
      </p:sp>
      <p:sp>
        <p:nvSpPr>
          <p:cNvPr id="6" name="Content Placeholder 5"/>
          <p:cNvSpPr>
            <a:spLocks noGrp="1"/>
          </p:cNvSpPr>
          <p:nvPr>
            <p:ph sz="quarter" idx="10"/>
          </p:nvPr>
        </p:nvSpPr>
        <p:spPr>
          <a:xfrm>
            <a:off x="575733" y="1587500"/>
            <a:ext cx="11006667" cy="4356100"/>
          </a:xfrm>
          <a:prstGeom prst="rect">
            <a:avLst/>
          </a:prstGeom>
        </p:spPr>
        <p:txBody>
          <a:bodyPr vert="horz"/>
          <a:lstStyle>
            <a:lvl1pPr>
              <a:defRPr sz="2800">
                <a:solidFill>
                  <a:schemeClr val="tx2"/>
                </a:solidFill>
              </a:defRPr>
            </a:lvl1pPr>
            <a:lvl2pPr>
              <a:defRPr sz="2400" baseline="0">
                <a:solidFill>
                  <a:srgbClr val="1F497D"/>
                </a:solidFill>
              </a:defRPr>
            </a:lvl2pPr>
            <a:lvl3pPr>
              <a:defRPr sz="2000">
                <a:solidFill>
                  <a:srgbClr val="1F497D"/>
                </a:solidFill>
              </a:defRPr>
            </a:lvl3pPr>
            <a:lvl4pPr>
              <a:defRPr>
                <a:solidFill>
                  <a:srgbClr val="1F497D"/>
                </a:solidFill>
              </a:defRPr>
            </a:lvl4pPr>
            <a:lvl5pPr>
              <a:defRPr>
                <a:solidFill>
                  <a:srgbClr val="1F497D"/>
                </a:solidFill>
              </a:defRPr>
            </a:lvl5pPr>
          </a:lstStyle>
          <a:p>
            <a:pPr lvl="0"/>
            <a:r>
              <a:rPr lang="en-US" dirty="0" smtClean="0"/>
              <a:t>Click to edit Master text styles</a:t>
            </a:r>
          </a:p>
          <a:p>
            <a:pPr lvl="1"/>
            <a:r>
              <a:rPr lang="en-US" dirty="0" smtClean="0"/>
              <a:t>Second level</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586559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Content Placeholder 2"/>
          <p:cNvSpPr>
            <a:spLocks noGrp="1"/>
          </p:cNvSpPr>
          <p:nvPr>
            <p:ph idx="1"/>
          </p:nvPr>
        </p:nvSpPr>
        <p:spPr>
          <a:xfrm>
            <a:off x="587984" y="1437262"/>
            <a:ext cx="11096017" cy="4782205"/>
          </a:xfrm>
        </p:spPr>
        <p:txBody>
          <a:bodyPr/>
          <a:lstStyle>
            <a:lvl1pPr>
              <a:buNone/>
              <a:defRPr>
                <a:solidFill>
                  <a:srgbClr val="2D3D79"/>
                </a:solidFill>
              </a:defRPr>
            </a:lvl1pPr>
            <a:lvl2pPr>
              <a:defRPr>
                <a:solidFill>
                  <a:srgbClr val="26B3E8"/>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hasCustomPrompt="1"/>
          </p:nvPr>
        </p:nvSpPr>
        <p:spPr>
          <a:xfrm>
            <a:off x="587985" y="133035"/>
            <a:ext cx="9991116" cy="984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US" dirty="0"/>
            </a:lvl1pPr>
          </a:lstStyle>
          <a:p>
            <a:pPr lvl="0" eaLnBrk="1" hangingPunct="1"/>
            <a:r>
              <a:rPr lang="en-US" smtClean="0"/>
              <a:t>CLICK TO EDIT MASTER TITLE STYLE</a:t>
            </a:r>
            <a:endParaRPr lang="en-US" dirty="0"/>
          </a:p>
        </p:txBody>
      </p:sp>
    </p:spTree>
    <p:extLst>
      <p:ext uri="{BB962C8B-B14F-4D97-AF65-F5344CB8AC3E}">
        <p14:creationId xmlns:p14="http://schemas.microsoft.com/office/powerpoint/2010/main" val="242088591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HJ-Template-Image-100px-blur-header-large.jpg"/>
          <p:cNvPicPr>
            <a:picLocks noChangeAspect="1"/>
          </p:cNvPicPr>
          <p:nvPr userDrawn="1"/>
        </p:nvPicPr>
        <p:blipFill>
          <a:blip r:embed="rId2">
            <a:duotone>
              <a:prstClr val="black"/>
              <a:schemeClr val="accent1">
                <a:tint val="45000"/>
                <a:satMod val="400000"/>
              </a:schemeClr>
            </a:duotone>
          </a:blip>
          <a:stretch>
            <a:fillRect/>
          </a:stretch>
        </p:blipFill>
        <p:spPr>
          <a:xfrm>
            <a:off x="0" y="0"/>
            <a:ext cx="12192000" cy="5080000"/>
          </a:xfrm>
          <a:prstGeom prst="rect">
            <a:avLst/>
          </a:prstGeom>
        </p:spPr>
      </p:pic>
      <p:sp>
        <p:nvSpPr>
          <p:cNvPr id="2" name="Title 1"/>
          <p:cNvSpPr>
            <a:spLocks noGrp="1"/>
          </p:cNvSpPr>
          <p:nvPr>
            <p:ph type="title" hasCustomPrompt="1"/>
          </p:nvPr>
        </p:nvSpPr>
        <p:spPr>
          <a:xfrm>
            <a:off x="963084" y="2755905"/>
            <a:ext cx="10363200" cy="1362075"/>
          </a:xfrm>
          <a:prstGeom prst="rect">
            <a:avLst/>
          </a:prstGeom>
        </p:spPr>
        <p:txBody>
          <a:bodyPr anchor="t"/>
          <a:lstStyle>
            <a:lvl1pPr algn="l">
              <a:defRPr sz="2800" b="0" i="0" cap="none" baseline="0">
                <a:solidFill>
                  <a:srgbClr val="FFFFFF"/>
                </a:solidFill>
                <a:latin typeface="Raleway SemiBold"/>
                <a:cs typeface="Raleway SemiBold"/>
              </a:defRPr>
            </a:lvl1pPr>
          </a:lstStyle>
          <a:p>
            <a:r>
              <a:rPr lang="en-US" dirty="0"/>
              <a:t>to edit Master title style</a:t>
            </a:r>
          </a:p>
        </p:txBody>
      </p:sp>
      <p:sp>
        <p:nvSpPr>
          <p:cNvPr id="3" name="Text Placeholder 2"/>
          <p:cNvSpPr>
            <a:spLocks noGrp="1"/>
          </p:cNvSpPr>
          <p:nvPr>
            <p:ph type="body" idx="1"/>
          </p:nvPr>
        </p:nvSpPr>
        <p:spPr>
          <a:xfrm>
            <a:off x="963084" y="1255713"/>
            <a:ext cx="10363200" cy="1500187"/>
          </a:xfrm>
        </p:spPr>
        <p:txBody>
          <a:bodyPr anchor="b"/>
          <a:lstStyle>
            <a:lvl1pPr marL="0" indent="0">
              <a:buNone/>
              <a:defRPr sz="4400" b="0" i="0" cap="all" baseline="0">
                <a:solidFill>
                  <a:schemeClr val="bg1"/>
                </a:solidFill>
                <a:latin typeface="Raleway Heavy"/>
                <a:cs typeface="Raleway Heavy"/>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315292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985" y="133035"/>
            <a:ext cx="9991116" cy="984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US" dirty="0"/>
            </a:lvl1pPr>
          </a:lstStyle>
          <a:p>
            <a:pPr lvl="0" eaLnBrk="1" hangingPunct="1"/>
            <a:r>
              <a:rPr lang="en-US" dirty="0" smtClean="0"/>
              <a:t>CLICK TO EDIT MASTER TITLE STYLE</a:t>
            </a:r>
            <a:endParaRPr lang="en-US" dirty="0"/>
          </a:p>
        </p:txBody>
      </p:sp>
      <p:sp>
        <p:nvSpPr>
          <p:cNvPr id="5" name="Content Placeholder 3"/>
          <p:cNvSpPr>
            <a:spLocks noGrp="1"/>
          </p:cNvSpPr>
          <p:nvPr>
            <p:ph sz="half" idx="10"/>
          </p:nvPr>
        </p:nvSpPr>
        <p:spPr>
          <a:xfrm>
            <a:off x="660400" y="1509713"/>
            <a:ext cx="5334000" cy="3976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p:cNvSpPr>
            <a:spLocks noGrp="1"/>
          </p:cNvSpPr>
          <p:nvPr>
            <p:ph sz="half" idx="11"/>
          </p:nvPr>
        </p:nvSpPr>
        <p:spPr>
          <a:xfrm>
            <a:off x="6400800" y="1509713"/>
            <a:ext cx="5334000" cy="3976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4327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hasCustomPrompt="1"/>
          </p:nvPr>
        </p:nvSpPr>
        <p:spPr>
          <a:xfrm>
            <a:off x="587985" y="133035"/>
            <a:ext cx="9991116" cy="984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US" dirty="0"/>
            </a:lvl1pPr>
          </a:lstStyle>
          <a:p>
            <a:pPr lvl="0" eaLnBrk="1" hangingPunct="1"/>
            <a:r>
              <a:rPr lang="en-US" dirty="0" smtClean="0"/>
              <a:t>CLICK TO EDIT MASTER TITLE STYLE</a:t>
            </a:r>
            <a:endParaRPr lang="en-US" dirty="0"/>
          </a:p>
        </p:txBody>
      </p:sp>
      <p:cxnSp>
        <p:nvCxnSpPr>
          <p:cNvPr id="9" name="Straight Connector 8"/>
          <p:cNvCxnSpPr/>
          <p:nvPr userDrawn="1"/>
        </p:nvCxnSpPr>
        <p:spPr>
          <a:xfrm rot="5400000">
            <a:off x="3714750" y="3841750"/>
            <a:ext cx="4610100" cy="1588"/>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4630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985" y="133035"/>
            <a:ext cx="9991116" cy="984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US" dirty="0"/>
            </a:lvl1pPr>
          </a:lstStyle>
          <a:p>
            <a:pPr lvl="0" eaLnBrk="1" hangingPunct="1"/>
            <a:r>
              <a:rPr lang="en-US" dirty="0" smtClean="0"/>
              <a:t>CLICK TO EDIT MASTER TITLE STYLE</a:t>
            </a:r>
            <a:endParaRPr lang="en-US" dirty="0"/>
          </a:p>
        </p:txBody>
      </p:sp>
    </p:spTree>
    <p:extLst>
      <p:ext uri="{BB962C8B-B14F-4D97-AF65-F5344CB8AC3E}">
        <p14:creationId xmlns:p14="http://schemas.microsoft.com/office/powerpoint/2010/main" val="265171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0" y="0"/>
            <a:ext cx="12192000" cy="13081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38787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985" y="133035"/>
            <a:ext cx="9991116" cy="984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US" dirty="0"/>
            </a:lvl1pPr>
          </a:lstStyle>
          <a:p>
            <a:pPr lvl="0" eaLnBrk="1" hangingPunct="1"/>
            <a:r>
              <a:rPr lang="en-US" dirty="0" smtClean="0"/>
              <a:t>CLICK TO EDIT MASTER TITLE STYLE</a:t>
            </a:r>
            <a:endParaRPr lang="en-US" dirty="0"/>
          </a:p>
        </p:txBody>
      </p:sp>
      <p:sp>
        <p:nvSpPr>
          <p:cNvPr id="6" name="Text Placeholder 2"/>
          <p:cNvSpPr>
            <a:spLocks noGrp="1"/>
          </p:cNvSpPr>
          <p:nvPr>
            <p:ph type="body" idx="1"/>
          </p:nvPr>
        </p:nvSpPr>
        <p:spPr>
          <a:xfrm>
            <a:off x="2475628" y="2906713"/>
            <a:ext cx="8850656" cy="1500187"/>
          </a:xfrm>
        </p:spPr>
        <p:txBody>
          <a:bodyPr anchor="b"/>
          <a:lstStyle>
            <a:lvl1pPr marL="0" indent="0">
              <a:buNone/>
              <a:defRPr sz="4000">
                <a:solidFill>
                  <a:schemeClr val="accent2">
                    <a:lumMod val="75000"/>
                  </a:schemeClr>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684705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3" y="273050"/>
            <a:ext cx="4011084" cy="993042"/>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83261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HJ-Template-Image-100px-blur-header.jpg"/>
          <p:cNvPicPr>
            <a:picLocks noChangeAspect="1"/>
          </p:cNvPicPr>
          <p:nvPr userDrawn="1"/>
        </p:nvPicPr>
        <p:blipFill>
          <a:blip r:embed="rId18">
            <a:duotone>
              <a:prstClr val="black"/>
              <a:schemeClr val="accent1">
                <a:tint val="45000"/>
                <a:satMod val="400000"/>
              </a:schemeClr>
            </a:duotone>
          </a:blip>
          <a:stretch>
            <a:fillRect/>
          </a:stretch>
        </p:blipFill>
        <p:spPr>
          <a:xfrm>
            <a:off x="0" y="0"/>
            <a:ext cx="12192000" cy="1270000"/>
          </a:xfrm>
          <a:prstGeom prst="rect">
            <a:avLst/>
          </a:prstGeom>
        </p:spPr>
      </p:pic>
      <p:sp>
        <p:nvSpPr>
          <p:cNvPr id="1029" name="Rectangle 3"/>
          <p:cNvSpPr>
            <a:spLocks noGrp="1" noChangeArrowheads="1"/>
          </p:cNvSpPr>
          <p:nvPr>
            <p:ph type="body" idx="1"/>
          </p:nvPr>
        </p:nvSpPr>
        <p:spPr bwMode="auto">
          <a:xfrm>
            <a:off x="587984" y="1437262"/>
            <a:ext cx="11096017" cy="474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endParaRPr lang="en-US" dirty="0"/>
          </a:p>
          <a:p>
            <a:pPr lvl="2"/>
            <a:r>
              <a:rPr lang="en-US" dirty="0"/>
              <a:t>Third </a:t>
            </a:r>
            <a:r>
              <a:rPr lang="en-US" dirty="0" smtClean="0"/>
              <a:t>level</a:t>
            </a:r>
            <a:endParaRPr lang="en-US" dirty="0"/>
          </a:p>
          <a:p>
            <a:pPr lvl="3"/>
            <a:r>
              <a:rPr lang="en-US" dirty="0"/>
              <a:t>Fourth level</a:t>
            </a:r>
          </a:p>
          <a:p>
            <a:pPr lvl="4"/>
            <a:r>
              <a:rPr lang="en-US" dirty="0"/>
              <a:t>Fifth level</a:t>
            </a:r>
            <a:endParaRPr lang="ru-RU" dirty="0"/>
          </a:p>
        </p:txBody>
      </p:sp>
      <p:pic>
        <p:nvPicPr>
          <p:cNvPr id="8" name="Picture 7" descr="HJ-Template-Image-100px-blur-2-2.jpg"/>
          <p:cNvPicPr>
            <a:picLocks noChangeAspect="1"/>
          </p:cNvPicPr>
          <p:nvPr userDrawn="1"/>
        </p:nvPicPr>
        <p:blipFill>
          <a:blip r:embed="rId19">
            <a:extLst>
              <a:ext uri="{BEBA8EAE-BF5A-486C-A8C5-ECC9F3942E4B}">
                <a14:imgProps xmlns:a14="http://schemas.microsoft.com/office/drawing/2010/main">
                  <a14:imgLayer r:embed="rId20">
                    <a14:imgEffect>
                      <a14:saturation sat="33000"/>
                    </a14:imgEffect>
                  </a14:imgLayer>
                </a14:imgProps>
              </a:ext>
            </a:extLst>
          </a:blip>
          <a:stretch>
            <a:fillRect/>
          </a:stretch>
        </p:blipFill>
        <p:spPr>
          <a:xfrm>
            <a:off x="0" y="6337300"/>
            <a:ext cx="12192000" cy="520700"/>
          </a:xfrm>
          <a:prstGeom prst="rect">
            <a:avLst/>
          </a:prstGeom>
        </p:spPr>
      </p:pic>
      <p:sp>
        <p:nvSpPr>
          <p:cNvPr id="13" name="Rectangle 2"/>
          <p:cNvSpPr>
            <a:spLocks noGrp="1" noChangeArrowheads="1"/>
          </p:cNvSpPr>
          <p:nvPr>
            <p:ph type="title"/>
          </p:nvPr>
        </p:nvSpPr>
        <p:spPr bwMode="auto">
          <a:xfrm>
            <a:off x="587985" y="133035"/>
            <a:ext cx="9991116" cy="984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eaLnBrk="1" hangingPunct="1"/>
            <a:r>
              <a:rPr lang="en-US" dirty="0" smtClean="0"/>
              <a:t>CLICK TO EDIT MASTER TITLE STYLE</a:t>
            </a:r>
            <a:endParaRPr lang="ru-RU" dirty="0"/>
          </a:p>
        </p:txBody>
      </p:sp>
      <p:pic>
        <p:nvPicPr>
          <p:cNvPr id="2" name="Picture 1"/>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87984" y="6439349"/>
            <a:ext cx="1905000" cy="289560"/>
          </a:xfrm>
          <a:prstGeom prst="rect">
            <a:avLst/>
          </a:prstGeom>
        </p:spPr>
      </p:pic>
      <p:sp>
        <p:nvSpPr>
          <p:cNvPr id="10" name="TextBox 9"/>
          <p:cNvSpPr txBox="1"/>
          <p:nvPr userDrawn="1"/>
        </p:nvSpPr>
        <p:spPr>
          <a:xfrm>
            <a:off x="8445500" y="6474538"/>
            <a:ext cx="3365500" cy="261610"/>
          </a:xfrm>
          <a:prstGeom prst="rect">
            <a:avLst/>
          </a:prstGeom>
          <a:noFill/>
        </p:spPr>
        <p:txBody>
          <a:bodyPr wrap="square" rtlCol="0">
            <a:spAutoFit/>
          </a:bodyPr>
          <a:lstStyle/>
          <a:p>
            <a:pPr algn="r"/>
            <a:r>
              <a:rPr lang="en-US" sz="1100" dirty="0" smtClean="0">
                <a:solidFill>
                  <a:schemeClr val="bg1"/>
                </a:solidFill>
                <a:latin typeface="Raleway" panose="020B0604020202020204" charset="0"/>
              </a:rPr>
              <a:t>©2017 TrueCommerce. All rights reserved.</a:t>
            </a:r>
            <a:endParaRPr lang="en-US" sz="1100" dirty="0">
              <a:solidFill>
                <a:schemeClr val="bg1"/>
              </a:solidFill>
              <a:latin typeface="Raleway" panose="020B0604020202020204" charset="0"/>
            </a:endParaRPr>
          </a:p>
        </p:txBody>
      </p:sp>
    </p:spTree>
  </p:cSld>
  <p:clrMap bg1="lt1" tx1="dk1" bg2="lt2" tx2="dk2" accent1="accent1" accent2="accent2" accent3="accent3" accent4="accent4" accent5="accent5" accent6="accent6" hlink="hlink" folHlink="folHlink"/>
  <p:sldLayoutIdLst>
    <p:sldLayoutId id="2147483692" r:id="rId1"/>
    <p:sldLayoutId id="2147483677" r:id="rId2"/>
    <p:sldLayoutId id="2147483678" r:id="rId3"/>
    <p:sldLayoutId id="2147483679" r:id="rId4"/>
    <p:sldLayoutId id="2147483680" r:id="rId5"/>
    <p:sldLayoutId id="2147483681" r:id="rId6"/>
    <p:sldLayoutId id="2147483682" r:id="rId7"/>
    <p:sldLayoutId id="2147483688" r:id="rId8"/>
    <p:sldLayoutId id="2147483683" r:id="rId9"/>
    <p:sldLayoutId id="2147483684" r:id="rId10"/>
    <p:sldLayoutId id="2147483685" r:id="rId11"/>
    <p:sldLayoutId id="2147483686" r:id="rId12"/>
    <p:sldLayoutId id="2147483697" r:id="rId13"/>
    <p:sldLayoutId id="2147483706" r:id="rId14"/>
    <p:sldLayoutId id="2147483707" r:id="rId15"/>
    <p:sldLayoutId id="2147483708" r:id="rId16"/>
  </p:sldLayoutIdLst>
  <p:timing>
    <p:tnLst>
      <p:par>
        <p:cTn id="1" dur="indefinite" restart="never" nodeType="tmRoot"/>
      </p:par>
    </p:tnLst>
  </p:timing>
  <p:hf sldNum="0" hdr="0" ftr="0" dt="0"/>
  <p:txStyles>
    <p:titleStyle>
      <a:lvl1pPr algn="l" rtl="0" eaLnBrk="0" fontAlgn="base" hangingPunct="0">
        <a:spcBef>
          <a:spcPct val="0"/>
        </a:spcBef>
        <a:spcAft>
          <a:spcPct val="0"/>
        </a:spcAft>
        <a:defRPr lang="ru-RU" sz="3600" b="0" i="0" cap="all" dirty="0">
          <a:solidFill>
            <a:srgbClr val="FFFFFF"/>
          </a:solidFill>
          <a:latin typeface="Raleway Heavy"/>
          <a:ea typeface="+mj-ea"/>
          <a:cs typeface="Raleway Heavy"/>
        </a:defRPr>
      </a:lvl1pPr>
      <a:lvl2pPr algn="l" rtl="0" eaLnBrk="0" fontAlgn="base" hangingPunct="0">
        <a:spcBef>
          <a:spcPct val="0"/>
        </a:spcBef>
        <a:spcAft>
          <a:spcPct val="0"/>
        </a:spcAft>
        <a:defRPr sz="3200" b="1">
          <a:solidFill>
            <a:schemeClr val="bg1"/>
          </a:solidFill>
          <a:latin typeface="Calibri" pitchFamily="34" charset="0"/>
          <a:cs typeface="Calibri" pitchFamily="34" charset="0"/>
        </a:defRPr>
      </a:lvl2pPr>
      <a:lvl3pPr algn="l" rtl="0" eaLnBrk="0" fontAlgn="base" hangingPunct="0">
        <a:spcBef>
          <a:spcPct val="0"/>
        </a:spcBef>
        <a:spcAft>
          <a:spcPct val="0"/>
        </a:spcAft>
        <a:defRPr sz="3200" b="1">
          <a:solidFill>
            <a:schemeClr val="bg1"/>
          </a:solidFill>
          <a:latin typeface="Calibri" pitchFamily="34" charset="0"/>
          <a:cs typeface="Calibri" pitchFamily="34" charset="0"/>
        </a:defRPr>
      </a:lvl3pPr>
      <a:lvl4pPr algn="l" rtl="0" eaLnBrk="0" fontAlgn="base" hangingPunct="0">
        <a:spcBef>
          <a:spcPct val="0"/>
        </a:spcBef>
        <a:spcAft>
          <a:spcPct val="0"/>
        </a:spcAft>
        <a:defRPr sz="3200" b="1">
          <a:solidFill>
            <a:schemeClr val="bg1"/>
          </a:solidFill>
          <a:latin typeface="Calibri" pitchFamily="34" charset="0"/>
          <a:cs typeface="Calibri" pitchFamily="34" charset="0"/>
        </a:defRPr>
      </a:lvl4pPr>
      <a:lvl5pPr algn="l" rtl="0" eaLnBrk="0" fontAlgn="base" hangingPunct="0">
        <a:spcBef>
          <a:spcPct val="0"/>
        </a:spcBef>
        <a:spcAft>
          <a:spcPct val="0"/>
        </a:spcAft>
        <a:defRPr sz="3200" b="1">
          <a:solidFill>
            <a:schemeClr val="bg1"/>
          </a:solidFill>
          <a:latin typeface="Calibri" pitchFamily="34" charset="0"/>
          <a:cs typeface="Calibri" pitchFamily="34" charset="0"/>
        </a:defRPr>
      </a:lvl5pPr>
      <a:lvl6pPr marL="457200" algn="l" rtl="0" eaLnBrk="1" fontAlgn="base" hangingPunct="1">
        <a:spcBef>
          <a:spcPct val="0"/>
        </a:spcBef>
        <a:spcAft>
          <a:spcPct val="0"/>
        </a:spcAft>
        <a:defRPr sz="3200">
          <a:solidFill>
            <a:schemeClr val="bg1"/>
          </a:solidFill>
          <a:latin typeface="Arial" charset="0"/>
        </a:defRPr>
      </a:lvl6pPr>
      <a:lvl7pPr marL="914400" algn="l" rtl="0" eaLnBrk="1" fontAlgn="base" hangingPunct="1">
        <a:spcBef>
          <a:spcPct val="0"/>
        </a:spcBef>
        <a:spcAft>
          <a:spcPct val="0"/>
        </a:spcAft>
        <a:defRPr sz="3200">
          <a:solidFill>
            <a:schemeClr val="bg1"/>
          </a:solidFill>
          <a:latin typeface="Arial" charset="0"/>
        </a:defRPr>
      </a:lvl7pPr>
      <a:lvl8pPr marL="1371600" algn="l" rtl="0" eaLnBrk="1" fontAlgn="base" hangingPunct="1">
        <a:spcBef>
          <a:spcPct val="0"/>
        </a:spcBef>
        <a:spcAft>
          <a:spcPct val="0"/>
        </a:spcAft>
        <a:defRPr sz="3200">
          <a:solidFill>
            <a:schemeClr val="bg1"/>
          </a:solidFill>
          <a:latin typeface="Arial" charset="0"/>
        </a:defRPr>
      </a:lvl8pPr>
      <a:lvl9pPr marL="1828800" algn="l" rtl="0" eaLnBrk="1" fontAlgn="base" hangingPunct="1">
        <a:spcBef>
          <a:spcPct val="0"/>
        </a:spcBef>
        <a:spcAft>
          <a:spcPct val="0"/>
        </a:spcAft>
        <a:defRPr sz="3200">
          <a:solidFill>
            <a:schemeClr val="bg1"/>
          </a:solidFill>
          <a:latin typeface="Arial" charset="0"/>
        </a:defRPr>
      </a:lvl9pPr>
    </p:titleStyle>
    <p:bodyStyle>
      <a:lvl1pPr marL="0" indent="0" algn="l" rtl="0" eaLnBrk="0" fontAlgn="base" hangingPunct="0">
        <a:spcBef>
          <a:spcPct val="20000"/>
        </a:spcBef>
        <a:spcAft>
          <a:spcPct val="0"/>
        </a:spcAft>
        <a:buNone/>
        <a:defRPr sz="2800" b="0">
          <a:solidFill>
            <a:schemeClr val="tx1"/>
          </a:solidFill>
          <a:latin typeface="Raleway"/>
          <a:ea typeface="+mn-ea"/>
          <a:cs typeface="Raleway"/>
        </a:defRPr>
      </a:lvl1pPr>
      <a:lvl2pPr marL="742950" indent="-285750" algn="l" rtl="0" eaLnBrk="0" fontAlgn="base" hangingPunct="0">
        <a:spcBef>
          <a:spcPct val="20000"/>
        </a:spcBef>
        <a:spcAft>
          <a:spcPct val="0"/>
        </a:spcAft>
        <a:buChar char="–"/>
        <a:defRPr sz="2400" b="1">
          <a:solidFill>
            <a:schemeClr val="tx1"/>
          </a:solidFill>
          <a:latin typeface="Raleway"/>
          <a:cs typeface="Raleway"/>
        </a:defRPr>
      </a:lvl2pPr>
      <a:lvl3pPr marL="1143000" indent="-228600" algn="l" rtl="0" eaLnBrk="0" fontAlgn="base" hangingPunct="0">
        <a:spcBef>
          <a:spcPct val="20000"/>
        </a:spcBef>
        <a:spcAft>
          <a:spcPct val="0"/>
        </a:spcAft>
        <a:buChar char="•"/>
        <a:defRPr sz="2400">
          <a:solidFill>
            <a:schemeClr val="tx1"/>
          </a:solidFill>
          <a:latin typeface="Raleway"/>
          <a:cs typeface="Raleway"/>
        </a:defRPr>
      </a:lvl3pPr>
      <a:lvl4pPr marL="1600200" indent="-228600" algn="l" rtl="0" eaLnBrk="0" fontAlgn="base" hangingPunct="0">
        <a:spcBef>
          <a:spcPct val="20000"/>
        </a:spcBef>
        <a:spcAft>
          <a:spcPct val="0"/>
        </a:spcAft>
        <a:buChar char="–"/>
        <a:defRPr sz="2000">
          <a:solidFill>
            <a:schemeClr val="tx1"/>
          </a:solidFill>
          <a:latin typeface="Raleway"/>
          <a:cs typeface="Raleway"/>
        </a:defRPr>
      </a:lvl4pPr>
      <a:lvl5pPr marL="2057400" indent="-228600" algn="l" rtl="0" eaLnBrk="0" fontAlgn="base" hangingPunct="0">
        <a:spcBef>
          <a:spcPct val="20000"/>
        </a:spcBef>
        <a:spcAft>
          <a:spcPct val="0"/>
        </a:spcAft>
        <a:buChar char="»"/>
        <a:defRPr sz="2000">
          <a:solidFill>
            <a:schemeClr val="tx1"/>
          </a:solidFill>
          <a:latin typeface="Raleway"/>
          <a:cs typeface="Raleway"/>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15.xml"/><Relationship Id="rId6" Type="http://schemas.openxmlformats.org/officeDocument/2006/relationships/image" Target="../media/image36.jpeg"/><Relationship Id="rId5" Type="http://schemas.openxmlformats.org/officeDocument/2006/relationships/image" Target="../media/image66.jpg"/><Relationship Id="rId4" Type="http://schemas.openxmlformats.org/officeDocument/2006/relationships/image" Target="../media/image65.png"/></Relationships>
</file>

<file path=ppt/slides/_rels/slide11.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1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6.jpe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10" Type="http://schemas.openxmlformats.org/officeDocument/2006/relationships/image" Target="../media/image15.png"/><Relationship Id="rId19" Type="http://schemas.openxmlformats.org/officeDocument/2006/relationships/image" Target="../media/image24.png"/><Relationship Id="rId31" Type="http://schemas.openxmlformats.org/officeDocument/2006/relationships/image" Target="../media/image36.jpe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44.png"/><Relationship Id="rId4" Type="http://schemas.openxmlformats.org/officeDocument/2006/relationships/diagramLayout" Target="../diagrams/layout2.xml"/><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pn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png"/><Relationship Id="rId4" Type="http://schemas.openxmlformats.org/officeDocument/2006/relationships/image" Target="../media/image47.jpeg"/><Relationship Id="rId9" Type="http://schemas.openxmlformats.org/officeDocument/2006/relationships/image" Target="../media/image52.png"/><Relationship Id="rId14" Type="http://schemas.openxmlformats.org/officeDocument/2006/relationships/image" Target="../media/image57.png"/></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sz="3200" dirty="0" smtClean="0"/>
              <a:t>EXPLORING NEXT GENERATION EDI FOR DYNAMICS NAV</a:t>
            </a:r>
            <a:endParaRPr lang="en-US" sz="3200" dirty="0"/>
          </a:p>
        </p:txBody>
      </p:sp>
      <p:sp>
        <p:nvSpPr>
          <p:cNvPr id="5" name="Content Placeholder 4"/>
          <p:cNvSpPr>
            <a:spLocks noGrp="1"/>
          </p:cNvSpPr>
          <p:nvPr>
            <p:ph sz="quarter" idx="10"/>
          </p:nvPr>
        </p:nvSpPr>
        <p:spPr>
          <a:xfrm>
            <a:off x="634999" y="5181600"/>
            <a:ext cx="7145713" cy="914400"/>
          </a:xfrm>
        </p:spPr>
        <p:txBody>
          <a:bodyPr/>
          <a:lstStyle/>
          <a:p>
            <a:r>
              <a:rPr lang="en-US" dirty="0" smtClean="0"/>
              <a:t>Steve Norris, Director of Dynamics Solutions Architecture</a:t>
            </a:r>
            <a:endParaRPr lang="en-US" dirty="0"/>
          </a:p>
        </p:txBody>
      </p:sp>
      <p:sp>
        <p:nvSpPr>
          <p:cNvPr id="3" name="TextBox 2"/>
          <p:cNvSpPr txBox="1"/>
          <p:nvPr/>
        </p:nvSpPr>
        <p:spPr>
          <a:xfrm>
            <a:off x="9914022" y="-27695"/>
            <a:ext cx="2277978" cy="646331"/>
          </a:xfrm>
          <a:prstGeom prst="rect">
            <a:avLst/>
          </a:prstGeom>
          <a:noFill/>
        </p:spPr>
        <p:txBody>
          <a:bodyPr wrap="square" tIns="182880" bIns="182880" rtlCol="0" anchor="ctr">
            <a:spAutoFit/>
          </a:bodyPr>
          <a:lstStyle/>
          <a:p>
            <a:pPr algn="ctr"/>
            <a:r>
              <a:rPr lang="en-US" dirty="0" smtClean="0">
                <a:solidFill>
                  <a:schemeClr val="bg1"/>
                </a:solidFill>
                <a:latin typeface="Raleway" panose="020B0003030101060003" pitchFamily="34" charset="0"/>
              </a:rPr>
              <a:t>April 19, 2018</a:t>
            </a:r>
            <a:endParaRPr lang="en-US" dirty="0">
              <a:solidFill>
                <a:schemeClr val="bg1"/>
              </a:solidFill>
              <a:latin typeface="Raleway" panose="020B0003030101060003" pitchFamily="34" charset="0"/>
            </a:endParaRPr>
          </a:p>
        </p:txBody>
      </p:sp>
    </p:spTree>
    <p:extLst>
      <p:ext uri="{BB962C8B-B14F-4D97-AF65-F5344CB8AC3E}">
        <p14:creationId xmlns:p14="http://schemas.microsoft.com/office/powerpoint/2010/main" val="3304200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TrueCommerce Solution Overview</a:t>
            </a:r>
            <a:endParaRPr lang="en-US" dirty="0"/>
          </a:p>
        </p:txBody>
      </p:sp>
      <p:grpSp>
        <p:nvGrpSpPr>
          <p:cNvPr id="5" name="Group 65"/>
          <p:cNvGrpSpPr>
            <a:grpSpLocks/>
          </p:cNvGrpSpPr>
          <p:nvPr/>
        </p:nvGrpSpPr>
        <p:grpSpPr bwMode="auto">
          <a:xfrm>
            <a:off x="7121330" y="4011760"/>
            <a:ext cx="1125140" cy="502537"/>
            <a:chOff x="7270824" y="1165850"/>
            <a:chExt cx="1500131" cy="670049"/>
          </a:xfrm>
          <a:solidFill>
            <a:schemeClr val="accent1">
              <a:lumMod val="75000"/>
            </a:schemeClr>
          </a:solidFill>
        </p:grpSpPr>
        <p:sp>
          <p:nvSpPr>
            <p:cNvPr id="6" name="Rounded Rectangle 5"/>
            <p:cNvSpPr/>
            <p:nvPr/>
          </p:nvSpPr>
          <p:spPr bwMode="auto">
            <a:xfrm>
              <a:off x="7307995" y="1165850"/>
              <a:ext cx="1374724" cy="493712"/>
            </a:xfrm>
            <a:prstGeom prst="roundRect">
              <a:avLst/>
            </a:prstGeom>
            <a:ln/>
            <a:extLst/>
          </p:spPr>
          <p:style>
            <a:lnRef idx="1">
              <a:schemeClr val="accent2"/>
            </a:lnRef>
            <a:fillRef idx="3">
              <a:schemeClr val="accent2"/>
            </a:fillRef>
            <a:effectRef idx="2">
              <a:schemeClr val="accent2"/>
            </a:effectRef>
            <a:fontRef idx="minor">
              <a:schemeClr val="lt1"/>
            </a:fontRef>
          </p:style>
          <p:txBody>
            <a:bodyPr lIns="175500" tIns="0" rIns="553500"/>
            <a:lstStyle/>
            <a:p>
              <a:pPr algn="r" fontAlgn="base">
                <a:spcBef>
                  <a:spcPct val="0"/>
                </a:spcBef>
                <a:spcAft>
                  <a:spcPct val="0"/>
                </a:spcAft>
                <a:defRPr/>
              </a:pPr>
              <a:endParaRPr lang="en-GB" sz="1350">
                <a:solidFill>
                  <a:prstClr val="black"/>
                </a:solidFill>
                <a:ea typeface="ＭＳ Ｐゴシック" pitchFamily="52" charset="-128"/>
              </a:endParaRPr>
            </a:p>
          </p:txBody>
        </p:sp>
        <p:sp>
          <p:nvSpPr>
            <p:cNvPr id="7" name="TextBox 67"/>
            <p:cNvSpPr txBox="1">
              <a:spLocks noChangeArrowheads="1"/>
            </p:cNvSpPr>
            <p:nvPr/>
          </p:nvSpPr>
          <p:spPr bwMode="auto">
            <a:xfrm>
              <a:off x="7270824" y="1251123"/>
              <a:ext cx="1500131" cy="584776"/>
            </a:xfrm>
            <a:prstGeom prst="rect">
              <a:avLst/>
            </a:prstGeom>
            <a:ln/>
            <a:extLst/>
          </p:spPr>
          <p:style>
            <a:lnRef idx="1">
              <a:schemeClr val="accent2"/>
            </a:lnRef>
            <a:fillRef idx="3">
              <a:schemeClr val="accent2"/>
            </a:fillRef>
            <a:effectRef idx="2">
              <a:schemeClr val="accent2"/>
            </a:effectRef>
            <a:fontRef idx="minor">
              <a:schemeClr val="lt1"/>
            </a:fontRef>
          </p:style>
          <p:txBody>
            <a:bodyPr>
              <a:spAutoFit/>
            </a:bodyPr>
            <a:lstStyle>
              <a:lvl1pPr marL="285750" indent="-285750">
                <a:spcBef>
                  <a:spcPct val="20000"/>
                </a:spcBef>
                <a:buFont typeface="Arial" panose="020B0604020202020204" pitchFamily="34" charset="0"/>
                <a:buChar char="•"/>
                <a:defRPr>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fontAlgn="base">
                <a:spcBef>
                  <a:spcPct val="0"/>
                </a:spcBef>
                <a:spcAft>
                  <a:spcPct val="0"/>
                </a:spcAft>
                <a:buFont typeface="Wingdings" panose="05000000000000000000" pitchFamily="2" charset="2"/>
                <a:buChar char="v"/>
              </a:pPr>
              <a:r>
                <a:rPr lang="en-GB" altLang="en-US" sz="1125" dirty="0" smtClean="0">
                  <a:solidFill>
                    <a:prstClr val="white"/>
                  </a:solidFill>
                  <a:ea typeface="ＭＳ Ｐゴシック" panose="020B0600070205080204" pitchFamily="34" charset="-128"/>
                </a:rPr>
                <a:t>Integrated Supplier</a:t>
              </a:r>
              <a:endParaRPr lang="en-GB" altLang="en-US" sz="1125" dirty="0">
                <a:solidFill>
                  <a:prstClr val="white"/>
                </a:solidFill>
                <a:ea typeface="ＭＳ Ｐゴシック" panose="020B0600070205080204" pitchFamily="34" charset="-128"/>
              </a:endParaRPr>
            </a:p>
          </p:txBody>
        </p:sp>
      </p:grpSp>
      <p:grpSp>
        <p:nvGrpSpPr>
          <p:cNvPr id="8" name="Group 60"/>
          <p:cNvGrpSpPr>
            <a:grpSpLocks/>
          </p:cNvGrpSpPr>
          <p:nvPr/>
        </p:nvGrpSpPr>
        <p:grpSpPr bwMode="auto">
          <a:xfrm>
            <a:off x="7142406" y="4583578"/>
            <a:ext cx="1125141" cy="505649"/>
            <a:chOff x="7281009" y="1179337"/>
            <a:chExt cx="1500131" cy="674199"/>
          </a:xfrm>
          <a:solidFill>
            <a:schemeClr val="accent1">
              <a:lumMod val="75000"/>
            </a:schemeClr>
          </a:solidFill>
        </p:grpSpPr>
        <p:sp>
          <p:nvSpPr>
            <p:cNvPr id="9" name="Rounded Rectangle 8"/>
            <p:cNvSpPr/>
            <p:nvPr/>
          </p:nvSpPr>
          <p:spPr bwMode="auto">
            <a:xfrm>
              <a:off x="7307996" y="1179337"/>
              <a:ext cx="1374723" cy="493712"/>
            </a:xfrm>
            <a:prstGeom prst="roundRect">
              <a:avLst/>
            </a:prstGeom>
            <a:ln/>
            <a:extLst/>
          </p:spPr>
          <p:style>
            <a:lnRef idx="1">
              <a:schemeClr val="dk1"/>
            </a:lnRef>
            <a:fillRef idx="3">
              <a:schemeClr val="dk1"/>
            </a:fillRef>
            <a:effectRef idx="2">
              <a:schemeClr val="dk1"/>
            </a:effectRef>
            <a:fontRef idx="minor">
              <a:schemeClr val="lt1"/>
            </a:fontRef>
          </p:style>
          <p:txBody>
            <a:bodyPr lIns="175500" tIns="0" rIns="553500"/>
            <a:lstStyle/>
            <a:p>
              <a:pPr algn="r" fontAlgn="base">
                <a:spcBef>
                  <a:spcPct val="0"/>
                </a:spcBef>
                <a:spcAft>
                  <a:spcPct val="0"/>
                </a:spcAft>
                <a:defRPr/>
              </a:pPr>
              <a:endParaRPr lang="en-GB" sz="1350">
                <a:solidFill>
                  <a:prstClr val="black"/>
                </a:solidFill>
                <a:ea typeface="ＭＳ Ｐゴシック" pitchFamily="52" charset="-128"/>
              </a:endParaRPr>
            </a:p>
          </p:txBody>
        </p:sp>
        <p:sp>
          <p:nvSpPr>
            <p:cNvPr id="10" name="TextBox 62"/>
            <p:cNvSpPr txBox="1">
              <a:spLocks noChangeArrowheads="1"/>
            </p:cNvSpPr>
            <p:nvPr/>
          </p:nvSpPr>
          <p:spPr bwMode="auto">
            <a:xfrm>
              <a:off x="7281009" y="1268760"/>
              <a:ext cx="1500131" cy="584776"/>
            </a:xfrm>
            <a:prstGeom prst="rect">
              <a:avLst/>
            </a:prstGeom>
            <a:ln/>
            <a:extLst/>
          </p:spPr>
          <p:style>
            <a:lnRef idx="1">
              <a:schemeClr val="dk1"/>
            </a:lnRef>
            <a:fillRef idx="3">
              <a:schemeClr val="dk1"/>
            </a:fillRef>
            <a:effectRef idx="2">
              <a:schemeClr val="dk1"/>
            </a:effectRef>
            <a:fontRef idx="minor">
              <a:schemeClr val="lt1"/>
            </a:fontRef>
          </p:style>
          <p:txBody>
            <a:bodyPr>
              <a:spAutoFit/>
            </a:bodyPr>
            <a:lstStyle>
              <a:lvl1pPr marL="285750" indent="-285750">
                <a:spcBef>
                  <a:spcPct val="20000"/>
                </a:spcBef>
                <a:buFont typeface="Arial" panose="020B0604020202020204" pitchFamily="34" charset="0"/>
                <a:buChar char="•"/>
                <a:defRPr>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fontAlgn="base">
                <a:spcBef>
                  <a:spcPct val="0"/>
                </a:spcBef>
                <a:spcAft>
                  <a:spcPct val="0"/>
                </a:spcAft>
                <a:buFont typeface="Wingdings" panose="05000000000000000000" pitchFamily="2" charset="2"/>
                <a:buChar char="v"/>
              </a:pPr>
              <a:r>
                <a:rPr lang="en-GB" altLang="en-US" sz="1125" dirty="0" smtClean="0">
                  <a:solidFill>
                    <a:prstClr val="white"/>
                  </a:solidFill>
                  <a:ea typeface="ＭＳ Ｐゴシック" panose="020B0600070205080204" pitchFamily="34" charset="-128"/>
                </a:rPr>
                <a:t>Portal Supplier</a:t>
              </a:r>
              <a:endParaRPr lang="en-GB" altLang="en-US" sz="1125" dirty="0">
                <a:solidFill>
                  <a:prstClr val="white"/>
                </a:solidFill>
                <a:ea typeface="ＭＳ Ｐゴシック" panose="020B0600070205080204" pitchFamily="34" charset="-128"/>
              </a:endParaRPr>
            </a:p>
          </p:txBody>
        </p:sp>
      </p:grpSp>
      <p:sp>
        <p:nvSpPr>
          <p:cNvPr id="12" name="Rectangle 14341"/>
          <p:cNvSpPr>
            <a:spLocks noChangeArrowheads="1"/>
          </p:cNvSpPr>
          <p:nvPr/>
        </p:nvSpPr>
        <p:spPr bwMode="auto">
          <a:xfrm>
            <a:off x="1961605" y="2899632"/>
            <a:ext cx="1032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fontAlgn="base">
              <a:spcBef>
                <a:spcPct val="0"/>
              </a:spcBef>
              <a:spcAft>
                <a:spcPct val="0"/>
              </a:spcAft>
              <a:buFontTx/>
              <a:buNone/>
            </a:pPr>
            <a:r>
              <a:rPr lang="en-GB" altLang="en-US" sz="1200" b="1" dirty="0">
                <a:solidFill>
                  <a:prstClr val="black"/>
                </a:solidFill>
                <a:ea typeface="ＭＳ Ｐゴシック" panose="020B0600070205080204" pitchFamily="34" charset="-128"/>
              </a:rPr>
              <a:t>Single </a:t>
            </a:r>
          </a:p>
          <a:p>
            <a:pPr algn="ctr" fontAlgn="base">
              <a:spcBef>
                <a:spcPct val="0"/>
              </a:spcBef>
              <a:spcAft>
                <a:spcPct val="0"/>
              </a:spcAft>
              <a:buFontTx/>
              <a:buNone/>
            </a:pPr>
            <a:r>
              <a:rPr lang="en-GB" altLang="en-US" sz="1200" b="1" dirty="0">
                <a:solidFill>
                  <a:prstClr val="black"/>
                </a:solidFill>
                <a:ea typeface="ＭＳ Ｐゴシック" panose="020B0600070205080204" pitchFamily="34" charset="-128"/>
              </a:rPr>
              <a:t>Connection</a:t>
            </a:r>
          </a:p>
        </p:txBody>
      </p:sp>
      <p:grpSp>
        <p:nvGrpSpPr>
          <p:cNvPr id="15" name="Group 24"/>
          <p:cNvGrpSpPr>
            <a:grpSpLocks/>
          </p:cNvGrpSpPr>
          <p:nvPr/>
        </p:nvGrpSpPr>
        <p:grpSpPr bwMode="auto">
          <a:xfrm>
            <a:off x="7109907" y="5201308"/>
            <a:ext cx="1136563" cy="371370"/>
            <a:chOff x="7268864" y="1573124"/>
            <a:chExt cx="1515359" cy="495159"/>
          </a:xfrm>
          <a:solidFill>
            <a:schemeClr val="accent1">
              <a:lumMod val="75000"/>
            </a:schemeClr>
          </a:solidFill>
        </p:grpSpPr>
        <p:sp>
          <p:nvSpPr>
            <p:cNvPr id="16" name="Rounded Rectangle 15"/>
            <p:cNvSpPr/>
            <p:nvPr/>
          </p:nvSpPr>
          <p:spPr bwMode="auto">
            <a:xfrm>
              <a:off x="7268864" y="1574571"/>
              <a:ext cx="1374723" cy="493712"/>
            </a:xfrm>
            <a:prstGeom prst="roundRect">
              <a:avLst/>
            </a:prstGeom>
            <a:ln/>
            <a:extLst/>
          </p:spPr>
          <p:style>
            <a:lnRef idx="0">
              <a:schemeClr val="accent4"/>
            </a:lnRef>
            <a:fillRef idx="3">
              <a:schemeClr val="accent4"/>
            </a:fillRef>
            <a:effectRef idx="3">
              <a:schemeClr val="accent4"/>
            </a:effectRef>
            <a:fontRef idx="minor">
              <a:schemeClr val="lt1"/>
            </a:fontRef>
          </p:style>
          <p:txBody>
            <a:bodyPr lIns="175500" tIns="0" rIns="553500"/>
            <a:lstStyle/>
            <a:p>
              <a:pPr algn="r" fontAlgn="base">
                <a:spcBef>
                  <a:spcPct val="0"/>
                </a:spcBef>
                <a:spcAft>
                  <a:spcPct val="0"/>
                </a:spcAft>
                <a:defRPr/>
              </a:pPr>
              <a:endParaRPr lang="en-GB" sz="1350">
                <a:solidFill>
                  <a:prstClr val="black"/>
                </a:solidFill>
                <a:ea typeface="ＭＳ Ｐゴシック" pitchFamily="52" charset="-128"/>
              </a:endParaRPr>
            </a:p>
          </p:txBody>
        </p:sp>
        <p:sp>
          <p:nvSpPr>
            <p:cNvPr id="17" name="TextBox 22"/>
            <p:cNvSpPr txBox="1">
              <a:spLocks noChangeArrowheads="1"/>
            </p:cNvSpPr>
            <p:nvPr/>
          </p:nvSpPr>
          <p:spPr bwMode="auto">
            <a:xfrm>
              <a:off x="7284091" y="1573124"/>
              <a:ext cx="1500132" cy="353942"/>
            </a:xfrm>
            <a:prstGeom prst="rect">
              <a:avLst/>
            </a:prstGeom>
            <a:ln/>
            <a:extLst/>
          </p:spPr>
          <p:style>
            <a:lnRef idx="0">
              <a:schemeClr val="accent4"/>
            </a:lnRef>
            <a:fillRef idx="3">
              <a:schemeClr val="accent4"/>
            </a:fillRef>
            <a:effectRef idx="3">
              <a:schemeClr val="accent4"/>
            </a:effectRef>
            <a:fontRef idx="minor">
              <a:schemeClr val="lt1"/>
            </a:fontRef>
          </p:style>
          <p:txBody>
            <a:bodyPr>
              <a:spAutoFit/>
            </a:bodyPr>
            <a:lstStyle>
              <a:lvl1pPr marL="285750" indent="-285750">
                <a:spcBef>
                  <a:spcPct val="20000"/>
                </a:spcBef>
                <a:buFont typeface="Arial" panose="020B0604020202020204" pitchFamily="34" charset="0"/>
                <a:buChar char="•"/>
                <a:defRPr>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fontAlgn="base">
                <a:spcBef>
                  <a:spcPct val="0"/>
                </a:spcBef>
                <a:spcAft>
                  <a:spcPct val="0"/>
                </a:spcAft>
                <a:buFont typeface="Wingdings" panose="05000000000000000000" pitchFamily="2" charset="2"/>
                <a:buChar char="v"/>
              </a:pPr>
              <a:r>
                <a:rPr lang="en-GB" altLang="en-US" sz="1125" dirty="0">
                  <a:solidFill>
                    <a:prstClr val="white"/>
                  </a:solidFill>
                  <a:ea typeface="ＭＳ Ｐゴシック" panose="020B0600070205080204" pitchFamily="34" charset="-128"/>
                </a:rPr>
                <a:t>3PL</a:t>
              </a:r>
            </a:p>
          </p:txBody>
        </p:sp>
      </p:grpSp>
      <p:cxnSp>
        <p:nvCxnSpPr>
          <p:cNvPr id="32" name="Straight Arrow Connector 31"/>
          <p:cNvCxnSpPr/>
          <p:nvPr/>
        </p:nvCxnSpPr>
        <p:spPr bwMode="auto">
          <a:xfrm>
            <a:off x="1845497" y="3472982"/>
            <a:ext cx="1169784" cy="9601"/>
          </a:xfrm>
          <a:prstGeom prst="straightConnector1">
            <a:avLst/>
          </a:prstGeom>
          <a:solidFill>
            <a:srgbClr val="DD5D0D"/>
          </a:solidFill>
          <a:ln w="9525" cap="flat" cmpd="sng" algn="ctr">
            <a:solidFill>
              <a:srgbClr val="004528"/>
            </a:solidFill>
            <a:prstDash val="solid"/>
            <a:round/>
            <a:headEnd type="triangle" w="lg" len="lg"/>
            <a:tailEnd type="triangle" w="lg" len="lg"/>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76" name="Rectangle 14341"/>
          <p:cNvSpPr>
            <a:spLocks noChangeArrowheads="1"/>
          </p:cNvSpPr>
          <p:nvPr/>
        </p:nvSpPr>
        <p:spPr bwMode="auto">
          <a:xfrm>
            <a:off x="8383189" y="3876224"/>
            <a:ext cx="212539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fontAlgn="base">
              <a:spcBef>
                <a:spcPct val="0"/>
              </a:spcBef>
              <a:spcAft>
                <a:spcPct val="0"/>
              </a:spcAft>
              <a:buFontTx/>
              <a:buNone/>
            </a:pPr>
            <a:r>
              <a:rPr lang="en-GB" altLang="en-US" b="1" dirty="0" smtClean="0">
                <a:solidFill>
                  <a:prstClr val="black"/>
                </a:solidFill>
                <a:ea typeface="ＭＳ Ｐゴシック" panose="020B0600070205080204" pitchFamily="34" charset="-128"/>
              </a:rPr>
              <a:t>Suppliers &amp; 3PL’s</a:t>
            </a:r>
            <a:endParaRPr lang="en-GB" altLang="en-US" b="1" dirty="0">
              <a:solidFill>
                <a:prstClr val="black"/>
              </a:solidFill>
              <a:ea typeface="ＭＳ Ｐゴシック" panose="020B0600070205080204" pitchFamily="34" charset="-128"/>
            </a:endParaRPr>
          </a:p>
          <a:p>
            <a:pPr algn="ctr" fontAlgn="base">
              <a:spcBef>
                <a:spcPct val="0"/>
              </a:spcBef>
              <a:spcAft>
                <a:spcPct val="0"/>
              </a:spcAft>
              <a:buFontTx/>
              <a:buNone/>
            </a:pPr>
            <a:endParaRPr lang="en-GB" altLang="en-US" sz="900" dirty="0">
              <a:solidFill>
                <a:srgbClr val="004528"/>
              </a:solidFill>
              <a:ea typeface="ＭＳ Ｐゴシック" panose="020B0600070205080204" pitchFamily="34" charset="-128"/>
            </a:endParaRPr>
          </a:p>
        </p:txBody>
      </p:sp>
      <p:sp>
        <p:nvSpPr>
          <p:cNvPr id="77" name="Rectangle 14341"/>
          <p:cNvSpPr>
            <a:spLocks noChangeArrowheads="1"/>
          </p:cNvSpPr>
          <p:nvPr/>
        </p:nvSpPr>
        <p:spPr bwMode="auto">
          <a:xfrm>
            <a:off x="8314157" y="1291572"/>
            <a:ext cx="139012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fontAlgn="base">
              <a:spcBef>
                <a:spcPct val="0"/>
              </a:spcBef>
              <a:spcAft>
                <a:spcPct val="0"/>
              </a:spcAft>
              <a:buFontTx/>
              <a:buNone/>
            </a:pPr>
            <a:r>
              <a:rPr lang="en-GB" altLang="en-US" b="1" dirty="0" smtClean="0">
                <a:solidFill>
                  <a:prstClr val="black"/>
                </a:solidFill>
                <a:ea typeface="ＭＳ Ｐゴシック" panose="020B0600070205080204" pitchFamily="34" charset="-128"/>
              </a:rPr>
              <a:t>Customers</a:t>
            </a:r>
            <a:endParaRPr lang="en-GB" altLang="en-US" b="1" dirty="0">
              <a:solidFill>
                <a:prstClr val="black"/>
              </a:solidFill>
              <a:ea typeface="ＭＳ Ｐゴシック" panose="020B0600070205080204" pitchFamily="34" charset="-128"/>
            </a:endParaRPr>
          </a:p>
          <a:p>
            <a:pPr algn="ctr" fontAlgn="base">
              <a:spcBef>
                <a:spcPct val="0"/>
              </a:spcBef>
              <a:spcAft>
                <a:spcPct val="0"/>
              </a:spcAft>
              <a:buFontTx/>
              <a:buNone/>
            </a:pPr>
            <a:endParaRPr lang="en-GB" altLang="en-US" sz="900" dirty="0">
              <a:solidFill>
                <a:srgbClr val="004528"/>
              </a:solidFill>
              <a:ea typeface="ＭＳ Ｐゴシック" panose="020B0600070205080204" pitchFamily="34" charset="-128"/>
            </a:endParaRPr>
          </a:p>
        </p:txBody>
      </p:sp>
      <p:cxnSp>
        <p:nvCxnSpPr>
          <p:cNvPr id="93" name="Straight Connector 92"/>
          <p:cNvCxnSpPr/>
          <p:nvPr/>
        </p:nvCxnSpPr>
        <p:spPr>
          <a:xfrm>
            <a:off x="6353093" y="4294697"/>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6672489" y="4752638"/>
            <a:ext cx="464197" cy="16040"/>
          </a:xfrm>
          <a:prstGeom prst="line">
            <a:avLst/>
          </a:prstGeom>
        </p:spPr>
        <p:style>
          <a:lnRef idx="2">
            <a:schemeClr val="accent3"/>
          </a:lnRef>
          <a:fillRef idx="0">
            <a:schemeClr val="accent3"/>
          </a:fillRef>
          <a:effectRef idx="1">
            <a:schemeClr val="accent3"/>
          </a:effectRef>
          <a:fontRef idx="minor">
            <a:schemeClr val="tx1"/>
          </a:fontRef>
        </p:style>
      </p:cxnSp>
      <p:cxnSp>
        <p:nvCxnSpPr>
          <p:cNvPr id="109" name="Straight Connector 108"/>
          <p:cNvCxnSpPr/>
          <p:nvPr/>
        </p:nvCxnSpPr>
        <p:spPr>
          <a:xfrm flipH="1">
            <a:off x="6692303" y="4193575"/>
            <a:ext cx="407583" cy="6296"/>
          </a:xfrm>
          <a:prstGeom prst="line">
            <a:avLst/>
          </a:prstGeom>
        </p:spPr>
        <p:style>
          <a:lnRef idx="2">
            <a:schemeClr val="accent3"/>
          </a:lnRef>
          <a:fillRef idx="0">
            <a:schemeClr val="accent3"/>
          </a:fillRef>
          <a:effectRef idx="1">
            <a:schemeClr val="accent3"/>
          </a:effectRef>
          <a:fontRef idx="minor">
            <a:schemeClr val="tx1"/>
          </a:fontRef>
        </p:style>
      </p:cxnSp>
      <p:cxnSp>
        <p:nvCxnSpPr>
          <p:cNvPr id="115" name="Elbow Connector 114"/>
          <p:cNvCxnSpPr/>
          <p:nvPr/>
        </p:nvCxnSpPr>
        <p:spPr>
          <a:xfrm rot="10800000" flipV="1">
            <a:off x="6663707" y="2102573"/>
            <a:ext cx="911235" cy="1505083"/>
          </a:xfrm>
          <a:prstGeom prst="bentConnector2">
            <a:avLst/>
          </a:prstGeom>
        </p:spPr>
        <p:style>
          <a:lnRef idx="2">
            <a:schemeClr val="dk1"/>
          </a:lnRef>
          <a:fillRef idx="0">
            <a:schemeClr val="dk1"/>
          </a:fillRef>
          <a:effectRef idx="1">
            <a:schemeClr val="dk1"/>
          </a:effectRef>
          <a:fontRef idx="minor">
            <a:schemeClr val="tx1"/>
          </a:fontRef>
        </p:style>
      </p:cxnSp>
      <p:cxnSp>
        <p:nvCxnSpPr>
          <p:cNvPr id="117" name="Elbow Connector 116"/>
          <p:cNvCxnSpPr/>
          <p:nvPr/>
        </p:nvCxnSpPr>
        <p:spPr>
          <a:xfrm rot="10800000">
            <a:off x="6677567" y="3868380"/>
            <a:ext cx="475752" cy="1508729"/>
          </a:xfrm>
          <a:prstGeom prst="bentConnector2">
            <a:avLst/>
          </a:prstGeom>
        </p:spPr>
        <p:style>
          <a:lnRef idx="2">
            <a:schemeClr val="accent3"/>
          </a:lnRef>
          <a:fillRef idx="0">
            <a:schemeClr val="accent3"/>
          </a:fillRef>
          <a:effectRef idx="1">
            <a:schemeClr val="accent3"/>
          </a:effectRef>
          <a:fontRef idx="minor">
            <a:schemeClr val="tx1"/>
          </a:fontRef>
        </p:style>
      </p:cxnSp>
      <p:cxnSp>
        <p:nvCxnSpPr>
          <p:cNvPr id="119" name="Straight Connector 118"/>
          <p:cNvCxnSpPr/>
          <p:nvPr/>
        </p:nvCxnSpPr>
        <p:spPr>
          <a:xfrm flipH="1" flipV="1">
            <a:off x="6250925" y="3865420"/>
            <a:ext cx="426643" cy="2957"/>
          </a:xfrm>
          <a:prstGeom prst="line">
            <a:avLst/>
          </a:prstGeom>
        </p:spPr>
        <p:style>
          <a:lnRef idx="2">
            <a:schemeClr val="accent3"/>
          </a:lnRef>
          <a:fillRef idx="0">
            <a:schemeClr val="accent3"/>
          </a:fillRef>
          <a:effectRef idx="1">
            <a:schemeClr val="accent3"/>
          </a:effectRef>
          <a:fontRef idx="minor">
            <a:schemeClr val="tx1"/>
          </a:fontRef>
        </p:style>
      </p:cxnSp>
      <p:cxnSp>
        <p:nvCxnSpPr>
          <p:cNvPr id="126" name="Straight Connector 125"/>
          <p:cNvCxnSpPr/>
          <p:nvPr/>
        </p:nvCxnSpPr>
        <p:spPr>
          <a:xfrm>
            <a:off x="6682450" y="2640830"/>
            <a:ext cx="852773" cy="0"/>
          </a:xfrm>
          <a:prstGeom prst="line">
            <a:avLst/>
          </a:prstGeom>
        </p:spPr>
        <p:style>
          <a:lnRef idx="2">
            <a:schemeClr val="dk1"/>
          </a:lnRef>
          <a:fillRef idx="0">
            <a:schemeClr val="dk1"/>
          </a:fillRef>
          <a:effectRef idx="1">
            <a:schemeClr val="dk1"/>
          </a:effectRef>
          <a:fontRef idx="minor">
            <a:schemeClr val="tx1"/>
          </a:fontRef>
        </p:style>
      </p:cxnSp>
      <p:cxnSp>
        <p:nvCxnSpPr>
          <p:cNvPr id="130" name="Straight Connector 129"/>
          <p:cNvCxnSpPr/>
          <p:nvPr/>
        </p:nvCxnSpPr>
        <p:spPr>
          <a:xfrm flipV="1">
            <a:off x="6690143" y="3264758"/>
            <a:ext cx="858365" cy="6275"/>
          </a:xfrm>
          <a:prstGeom prst="line">
            <a:avLst/>
          </a:prstGeom>
        </p:spPr>
        <p:style>
          <a:lnRef idx="2">
            <a:schemeClr val="dk1"/>
          </a:lnRef>
          <a:fillRef idx="0">
            <a:schemeClr val="dk1"/>
          </a:fillRef>
          <a:effectRef idx="1">
            <a:schemeClr val="dk1"/>
          </a:effectRef>
          <a:fontRef idx="minor">
            <a:schemeClr val="tx1"/>
          </a:fontRef>
        </p:style>
      </p:cxnSp>
      <p:grpSp>
        <p:nvGrpSpPr>
          <p:cNvPr id="2" name="Group 1"/>
          <p:cNvGrpSpPr/>
          <p:nvPr/>
        </p:nvGrpSpPr>
        <p:grpSpPr>
          <a:xfrm>
            <a:off x="397261" y="1759347"/>
            <a:ext cx="1406431" cy="3427273"/>
            <a:chOff x="397261" y="1759347"/>
            <a:chExt cx="1406431" cy="3427273"/>
          </a:xfrm>
        </p:grpSpPr>
        <p:sp>
          <p:nvSpPr>
            <p:cNvPr id="4" name="Rectangle 38"/>
            <p:cNvSpPr>
              <a:spLocks noChangeArrowheads="1"/>
            </p:cNvSpPr>
            <p:nvPr/>
          </p:nvSpPr>
          <p:spPr bwMode="auto">
            <a:xfrm>
              <a:off x="397261" y="1759347"/>
              <a:ext cx="1372790" cy="3427273"/>
            </a:xfrm>
            <a:prstGeom prst="rect">
              <a:avLst/>
            </a:prstGeom>
            <a:solidFill>
              <a:schemeClr val="bg1">
                <a:lumMod val="75000"/>
              </a:schemeClr>
            </a:solidFill>
            <a:ln>
              <a:noFill/>
            </a:ln>
          </p:spPr>
          <p:txBody>
            <a:bodyPr lIns="175500" tIns="0" rIns="553500"/>
            <a:lstStyle>
              <a:lvl1pPr>
                <a:spcBef>
                  <a:spcPct val="20000"/>
                </a:spcBef>
                <a:buFont typeface="Arial" panose="020B0604020202020204" pitchFamily="34" charset="0"/>
                <a:buChar char="•"/>
                <a:defRPr>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fontAlgn="base">
                <a:spcBef>
                  <a:spcPct val="0"/>
                </a:spcBef>
                <a:spcAft>
                  <a:spcPct val="0"/>
                </a:spcAft>
                <a:buFontTx/>
                <a:buNone/>
                <a:defRPr/>
              </a:pPr>
              <a:endParaRPr lang="en-GB" altLang="en-US" sz="1350">
                <a:solidFill>
                  <a:prstClr val="white"/>
                </a:solidFill>
                <a:ea typeface="ＭＳ Ｐゴシック" panose="020B0600070205080204" pitchFamily="34" charset="-128"/>
              </a:endParaRPr>
            </a:p>
          </p:txBody>
        </p:sp>
        <p:cxnSp>
          <p:nvCxnSpPr>
            <p:cNvPr id="11" name="Straight Connector 113"/>
            <p:cNvCxnSpPr>
              <a:cxnSpLocks noChangeShapeType="1"/>
            </p:cNvCxnSpPr>
            <p:nvPr/>
          </p:nvCxnSpPr>
          <p:spPr bwMode="auto">
            <a:xfrm flipH="1">
              <a:off x="1791143" y="1767287"/>
              <a:ext cx="12549" cy="3419333"/>
            </a:xfrm>
            <a:prstGeom prst="line">
              <a:avLst/>
            </a:prstGeom>
            <a:noFill/>
            <a:ln w="50800" algn="ctr">
              <a:solidFill>
                <a:srgbClr val="CC0000">
                  <a:alpha val="49803"/>
                </a:srgbClr>
              </a:solidFill>
              <a:prstDash val="sysDash"/>
              <a:round/>
              <a:headEnd/>
              <a:tailEnd/>
            </a:ln>
            <a:extLst>
              <a:ext uri="{909E8E84-426E-40DD-AFC4-6F175D3DCCD1}">
                <a14:hiddenFill xmlns:a14="http://schemas.microsoft.com/office/drawing/2010/main">
                  <a:noFill/>
                </a14:hiddenFill>
              </a:ext>
            </a:extLst>
          </p:spPr>
        </p:cxnSp>
      </p:grpSp>
      <p:sp>
        <p:nvSpPr>
          <p:cNvPr id="157" name="Rectangle 14341"/>
          <p:cNvSpPr>
            <a:spLocks noChangeArrowheads="1"/>
          </p:cNvSpPr>
          <p:nvPr/>
        </p:nvSpPr>
        <p:spPr bwMode="auto">
          <a:xfrm>
            <a:off x="5685903" y="3567543"/>
            <a:ext cx="617751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fontAlgn="base">
              <a:spcBef>
                <a:spcPct val="0"/>
              </a:spcBef>
              <a:spcAft>
                <a:spcPct val="0"/>
              </a:spcAft>
              <a:buFontTx/>
              <a:buNone/>
            </a:pPr>
            <a:r>
              <a:rPr lang="en-GB" altLang="en-US" sz="1350" b="1" dirty="0" smtClean="0">
                <a:solidFill>
                  <a:srgbClr val="C00000"/>
                </a:solidFill>
                <a:ea typeface="ＭＳ Ｐゴシック" panose="020B0600070205080204" pitchFamily="34" charset="-128"/>
              </a:rPr>
              <a:t>--------------------------------------------------------------------------------------------------</a:t>
            </a:r>
            <a:endParaRPr lang="en-GB" altLang="en-US" sz="900" dirty="0">
              <a:solidFill>
                <a:srgbClr val="004528"/>
              </a:solidFill>
              <a:ea typeface="ＭＳ Ｐゴシック" panose="020B0600070205080204" pitchFamily="34" charset="-128"/>
            </a:endParaRPr>
          </a:p>
        </p:txBody>
      </p:sp>
      <p:pic>
        <p:nvPicPr>
          <p:cNvPr id="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7159" y="4539414"/>
            <a:ext cx="2060843" cy="11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4185" y="3045741"/>
            <a:ext cx="1673066" cy="613307"/>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5944" y="1833580"/>
            <a:ext cx="1917434" cy="453363"/>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4275" y="2439703"/>
            <a:ext cx="1641157" cy="468902"/>
          </a:xfrm>
          <a:prstGeom prst="rect">
            <a:avLst/>
          </a:prstGeom>
        </p:spPr>
      </p:pic>
      <p:cxnSp>
        <p:nvCxnSpPr>
          <p:cNvPr id="62" name="Straight Connector 61"/>
          <p:cNvCxnSpPr/>
          <p:nvPr/>
        </p:nvCxnSpPr>
        <p:spPr>
          <a:xfrm flipV="1">
            <a:off x="6250925" y="3605732"/>
            <a:ext cx="421564" cy="4884"/>
          </a:xfrm>
          <a:prstGeom prst="line">
            <a:avLst/>
          </a:prstGeom>
        </p:spPr>
        <p:style>
          <a:lnRef idx="2">
            <a:schemeClr val="dk1"/>
          </a:lnRef>
          <a:fillRef idx="0">
            <a:schemeClr val="dk1"/>
          </a:fillRef>
          <a:effectRef idx="1">
            <a:schemeClr val="dk1"/>
          </a:effectRef>
          <a:fontRef idx="minor">
            <a:schemeClr val="tx1"/>
          </a:fontRef>
        </p:style>
      </p:cxnSp>
      <p:sp>
        <p:nvSpPr>
          <p:cNvPr id="37" name="Cloud 36"/>
          <p:cNvSpPr/>
          <p:nvPr/>
        </p:nvSpPr>
        <p:spPr>
          <a:xfrm>
            <a:off x="3057087" y="2729354"/>
            <a:ext cx="3004514" cy="1487257"/>
          </a:xfrm>
          <a:prstGeom prst="cloud">
            <a:avLst/>
          </a:prstGeom>
          <a:solidFill>
            <a:schemeClr val="bg1"/>
          </a:solidFill>
          <a:ln>
            <a:solidFill>
              <a:srgbClr val="007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36" name="Picture 10" descr="http://www.omnilogicsolutions.com/wp-content/uploads/2016/01/MicrosoftdynamicsNAV1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788" y="2915061"/>
            <a:ext cx="1163399" cy="96968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820CCD82-49A0-48B9-AC33-38D30D2882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58382" y="2851492"/>
            <a:ext cx="1291191" cy="1096819"/>
          </a:xfrm>
          <a:prstGeom prst="rect">
            <a:avLst/>
          </a:prstGeom>
        </p:spPr>
      </p:pic>
    </p:spTree>
    <p:extLst>
      <p:ext uri="{BB962C8B-B14F-4D97-AF65-F5344CB8AC3E}">
        <p14:creationId xmlns:p14="http://schemas.microsoft.com/office/powerpoint/2010/main" val="21110841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i.telegraph.co.uk/multimedia/archive/02588/facebook-one_2588746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738" y="3778854"/>
            <a:ext cx="4107250" cy="2565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3" name="Content Placeholder 5"/>
          <p:cNvSpPr>
            <a:spLocks noGrp="1"/>
          </p:cNvSpPr>
          <p:nvPr>
            <p:ph idx="1"/>
          </p:nvPr>
        </p:nvSpPr>
        <p:spPr>
          <a:xfrm>
            <a:off x="391646" y="814078"/>
            <a:ext cx="8759825" cy="3387725"/>
          </a:xfrm>
          <a:prstGeom prst="rect">
            <a:avLst/>
          </a:prstGeom>
        </p:spPr>
        <p:txBody>
          <a:bodyPr/>
          <a:lstStyle/>
          <a:p>
            <a:pPr marL="342900" lvl="1" indent="-342900"/>
            <a:endParaRPr lang="en-US" sz="1600" dirty="0">
              <a:solidFill>
                <a:schemeClr val="tx2"/>
              </a:solidFill>
            </a:endParaRPr>
          </a:p>
          <a:p>
            <a:pPr marL="342900" lvl="1" indent="-342900"/>
            <a:endParaRPr lang="en-US" sz="1600" dirty="0">
              <a:solidFill>
                <a:schemeClr val="tx2"/>
              </a:solidFill>
            </a:endParaRPr>
          </a:p>
          <a:p>
            <a:pPr marL="342900" lvl="1" indent="-342900"/>
            <a:endParaRPr lang="en-US" sz="1600" dirty="0">
              <a:solidFill>
                <a:schemeClr val="tx2"/>
              </a:solidFill>
            </a:endParaRPr>
          </a:p>
          <a:p>
            <a:pPr marL="342900" lvl="1" indent="-342900"/>
            <a:r>
              <a:rPr lang="en-US" sz="2400" b="0" dirty="0"/>
              <a:t>Monitored Managed Network </a:t>
            </a:r>
          </a:p>
          <a:p>
            <a:r>
              <a:rPr lang="en-US" sz="2400" dirty="0" smtClean="0"/>
              <a:t>Hosted </a:t>
            </a:r>
            <a:r>
              <a:rPr lang="en-US" sz="2400" dirty="0"/>
              <a:t>application</a:t>
            </a:r>
          </a:p>
          <a:p>
            <a:r>
              <a:rPr lang="en-US" sz="2400" dirty="0" smtClean="0"/>
              <a:t>Tier 3 Data Center</a:t>
            </a:r>
            <a:endParaRPr lang="en-US" sz="2400" dirty="0"/>
          </a:p>
          <a:p>
            <a:r>
              <a:rPr lang="en-US" sz="2400" dirty="0" smtClean="0"/>
              <a:t>Full Disaster Recovery 2</a:t>
            </a:r>
            <a:r>
              <a:rPr lang="en-US" sz="2400" baseline="30000" dirty="0" smtClean="0"/>
              <a:t>nd</a:t>
            </a:r>
            <a:r>
              <a:rPr lang="en-US" sz="2400" dirty="0" smtClean="0"/>
              <a:t> Site</a:t>
            </a:r>
            <a:endParaRPr lang="en-US" sz="2400" dirty="0"/>
          </a:p>
          <a:p>
            <a:pPr marL="342900" lvl="1" indent="-342900"/>
            <a:endParaRPr lang="en-US" sz="1600" dirty="0">
              <a:solidFill>
                <a:schemeClr val="tx2"/>
              </a:solidFill>
            </a:endParaRPr>
          </a:p>
          <a:p>
            <a:pPr marL="342900" lvl="1" indent="-342900"/>
            <a:endParaRPr lang="en-US" sz="1600" dirty="0">
              <a:solidFill>
                <a:schemeClr val="tx2"/>
              </a:solidFill>
            </a:endParaRPr>
          </a:p>
          <a:p>
            <a:endParaRPr lang="en-US" sz="1200" dirty="0"/>
          </a:p>
          <a:p>
            <a:endParaRPr lang="en-US" sz="1800" dirty="0"/>
          </a:p>
        </p:txBody>
      </p:sp>
      <p:sp>
        <p:nvSpPr>
          <p:cNvPr id="2" name="Title 1"/>
          <p:cNvSpPr>
            <a:spLocks noGrp="1"/>
          </p:cNvSpPr>
          <p:nvPr>
            <p:ph type="title"/>
          </p:nvPr>
        </p:nvSpPr>
        <p:spPr>
          <a:xfrm>
            <a:off x="150982" y="180649"/>
            <a:ext cx="8229600" cy="838056"/>
          </a:xfrm>
        </p:spPr>
        <p:txBody>
          <a:bodyPr>
            <a:normAutofit/>
          </a:bodyPr>
          <a:lstStyle/>
          <a:p>
            <a:r>
              <a:rPr lang="en-US" sz="3600" dirty="0">
                <a:ea typeface="Helvetica Neue Bold Condensed"/>
                <a:cs typeface="Helvetica Neue Bold Condensed"/>
              </a:rPr>
              <a:t>Technology &amp; Architecture</a:t>
            </a:r>
            <a:endParaRPr lang="en-US" sz="3600" dirty="0"/>
          </a:p>
        </p:txBody>
      </p:sp>
      <p:sp>
        <p:nvSpPr>
          <p:cNvPr id="7" name="Text Placeholder 2"/>
          <p:cNvSpPr txBox="1">
            <a:spLocks/>
          </p:cNvSpPr>
          <p:nvPr/>
        </p:nvSpPr>
        <p:spPr>
          <a:xfrm>
            <a:off x="1698625" y="1223331"/>
            <a:ext cx="4040188" cy="6397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schemeClr val="tx2"/>
                </a:solidFill>
              </a:rPr>
              <a:t>	</a:t>
            </a:r>
          </a:p>
        </p:txBody>
      </p:sp>
      <p:sp>
        <p:nvSpPr>
          <p:cNvPr id="14" name="Text Placeholder 4"/>
          <p:cNvSpPr txBox="1">
            <a:spLocks/>
          </p:cNvSpPr>
          <p:nvPr/>
        </p:nvSpPr>
        <p:spPr>
          <a:xfrm>
            <a:off x="1872464" y="1105378"/>
            <a:ext cx="3093237" cy="6397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pic>
        <p:nvPicPr>
          <p:cNvPr id="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6723" y="4888765"/>
            <a:ext cx="1124748" cy="82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00" y="4888765"/>
            <a:ext cx="1074665" cy="88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4"/>
          <p:cNvSpPr txBox="1">
            <a:spLocks/>
          </p:cNvSpPr>
          <p:nvPr/>
        </p:nvSpPr>
        <p:spPr>
          <a:xfrm>
            <a:off x="442640" y="1202345"/>
            <a:ext cx="5561649" cy="48471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u="sng" dirty="0" smtClean="0">
                <a:solidFill>
                  <a:schemeClr val="tx2"/>
                </a:solidFill>
                <a:latin typeface="Raleway Heavy" panose="020B0604020202020204" charset="0"/>
                <a:cs typeface="Raleway Heavy" panose="020B0604020202020204" charset="0"/>
              </a:rPr>
              <a:t>Transaction Manager Online</a:t>
            </a:r>
            <a:endParaRPr lang="en-US" b="1" u="sng" dirty="0">
              <a:latin typeface="Raleway Heavy" panose="020B0604020202020204" charset="0"/>
              <a:cs typeface="Raleway Heavy" panose="020B0604020202020204" charset="0"/>
            </a:endParaRPr>
          </a:p>
        </p:txBody>
      </p:sp>
      <p:pic>
        <p:nvPicPr>
          <p:cNvPr id="3" name="Picture 2"/>
          <p:cNvPicPr>
            <a:picLocks noChangeAspect="1"/>
          </p:cNvPicPr>
          <p:nvPr/>
        </p:nvPicPr>
        <p:blipFill>
          <a:blip r:embed="rId6"/>
          <a:stretch>
            <a:fillRect/>
          </a:stretch>
        </p:blipFill>
        <p:spPr>
          <a:xfrm>
            <a:off x="1905463" y="5794856"/>
            <a:ext cx="1447800" cy="395627"/>
          </a:xfrm>
          <a:prstGeom prst="rect">
            <a:avLst/>
          </a:prstGeom>
          <a:ln>
            <a:noFill/>
          </a:ln>
          <a:effectLst>
            <a:outerShdw blurRad="190500" algn="tl" rotWithShape="0">
              <a:srgbClr val="000000">
                <a:alpha val="70000"/>
              </a:srgbClr>
            </a:outerShdw>
          </a:effec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1295400"/>
            <a:ext cx="5341280" cy="33872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0305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12665" y="299238"/>
            <a:ext cx="8636950" cy="754944"/>
          </a:xfrm>
        </p:spPr>
        <p:txBody>
          <a:bodyPr>
            <a:normAutofit/>
          </a:bodyPr>
          <a:lstStyle/>
          <a:p>
            <a:r>
              <a:rPr lang="en-US" dirty="0"/>
              <a:t>Implementation </a:t>
            </a:r>
            <a:r>
              <a:rPr lang="en-US" dirty="0" smtClean="0"/>
              <a:t>Approach</a:t>
            </a:r>
            <a:endParaRPr lang="en-US" dirty="0"/>
          </a:p>
        </p:txBody>
      </p:sp>
      <p:sp>
        <p:nvSpPr>
          <p:cNvPr id="4" name="Rectangle 3"/>
          <p:cNvSpPr/>
          <p:nvPr/>
        </p:nvSpPr>
        <p:spPr>
          <a:xfrm>
            <a:off x="8445900" y="3833542"/>
            <a:ext cx="2080283" cy="815608"/>
          </a:xfrm>
          <a:prstGeom prst="rect">
            <a:avLst/>
          </a:prstGeom>
        </p:spPr>
        <p:txBody>
          <a:bodyPr wrap="square">
            <a:spAutoFit/>
          </a:bodyPr>
          <a:lstStyle/>
          <a:p>
            <a:pPr marL="228600" indent="-228600">
              <a:spcBef>
                <a:spcPts val="600"/>
              </a:spcBef>
              <a:buClr>
                <a:srgbClr val="00749C"/>
              </a:buClr>
              <a:buFont typeface="Arial" panose="020B0604020202020204" pitchFamily="34" charset="0"/>
              <a:buChar char="•"/>
            </a:pPr>
            <a:r>
              <a:rPr lang="en-US" sz="1400" dirty="0"/>
              <a:t>Move from Test to Production</a:t>
            </a:r>
          </a:p>
          <a:p>
            <a:pPr marL="228600" indent="-228600">
              <a:spcBef>
                <a:spcPts val="600"/>
              </a:spcBef>
              <a:buClr>
                <a:srgbClr val="00749C"/>
              </a:buClr>
              <a:buFont typeface="Arial" panose="020B0604020202020204" pitchFamily="34" charset="0"/>
              <a:buChar char="•"/>
            </a:pPr>
            <a:r>
              <a:rPr lang="en-US" sz="1400" dirty="0"/>
              <a:t>Handoff to Support</a:t>
            </a:r>
          </a:p>
        </p:txBody>
      </p:sp>
      <p:sp>
        <p:nvSpPr>
          <p:cNvPr id="5" name="Rectangle 4"/>
          <p:cNvSpPr/>
          <p:nvPr/>
        </p:nvSpPr>
        <p:spPr>
          <a:xfrm>
            <a:off x="5882456" y="3837128"/>
            <a:ext cx="2510130" cy="2123658"/>
          </a:xfrm>
          <a:prstGeom prst="rect">
            <a:avLst/>
          </a:prstGeom>
        </p:spPr>
        <p:txBody>
          <a:bodyPr wrap="square">
            <a:spAutoFit/>
          </a:bodyPr>
          <a:lstStyle/>
          <a:p>
            <a:pPr marL="228600" indent="-228600">
              <a:spcBef>
                <a:spcPts val="600"/>
              </a:spcBef>
              <a:buClr>
                <a:srgbClr val="00749C"/>
              </a:buClr>
              <a:buFont typeface="Arial" panose="020B0604020202020204" pitchFamily="34" charset="0"/>
              <a:buChar char="•"/>
            </a:pPr>
            <a:r>
              <a:rPr lang="en-US" sz="1400" dirty="0"/>
              <a:t>Mapping of New EDI Documents and Partner</a:t>
            </a:r>
          </a:p>
          <a:p>
            <a:pPr marL="228600" indent="-228600">
              <a:spcBef>
                <a:spcPts val="600"/>
              </a:spcBef>
              <a:buClr>
                <a:srgbClr val="00749C"/>
              </a:buClr>
              <a:buFont typeface="Arial" panose="020B0604020202020204" pitchFamily="34" charset="0"/>
              <a:buChar char="•"/>
            </a:pPr>
            <a:r>
              <a:rPr lang="en-US" sz="1400" dirty="0"/>
              <a:t>Item, Address, Lookup Tables </a:t>
            </a:r>
          </a:p>
          <a:p>
            <a:pPr marL="228600" indent="-228600">
              <a:spcBef>
                <a:spcPts val="600"/>
              </a:spcBef>
              <a:buClr>
                <a:srgbClr val="00749C"/>
              </a:buClr>
              <a:buFont typeface="Arial" panose="020B0604020202020204" pitchFamily="34" charset="0"/>
              <a:buChar char="•"/>
            </a:pPr>
            <a:r>
              <a:rPr lang="en-US" sz="1400" dirty="0"/>
              <a:t>Business System Testing</a:t>
            </a:r>
          </a:p>
          <a:p>
            <a:pPr marL="228600" indent="-228600">
              <a:spcBef>
                <a:spcPts val="600"/>
              </a:spcBef>
              <a:buClr>
                <a:srgbClr val="00749C"/>
              </a:buClr>
              <a:buFont typeface="Arial" panose="020B0604020202020204" pitchFamily="34" charset="0"/>
              <a:buChar char="•"/>
            </a:pPr>
            <a:r>
              <a:rPr lang="en-US" sz="1400" dirty="0"/>
              <a:t>Trading Partner Testing</a:t>
            </a:r>
          </a:p>
          <a:p>
            <a:pPr marL="228600" indent="-228600">
              <a:spcBef>
                <a:spcPts val="600"/>
              </a:spcBef>
              <a:buClr>
                <a:srgbClr val="00749C"/>
              </a:buClr>
              <a:buFont typeface="Arial" panose="020B0604020202020204" pitchFamily="34" charset="0"/>
              <a:buChar char="•"/>
            </a:pPr>
            <a:r>
              <a:rPr lang="en-US" sz="1400" dirty="0"/>
              <a:t>Label &amp; Packing Slip Testing</a:t>
            </a:r>
          </a:p>
        </p:txBody>
      </p:sp>
      <p:sp>
        <p:nvSpPr>
          <p:cNvPr id="6" name="Rectangle 5"/>
          <p:cNvSpPr/>
          <p:nvPr/>
        </p:nvSpPr>
        <p:spPr>
          <a:xfrm>
            <a:off x="3733789" y="3844831"/>
            <a:ext cx="2022017" cy="1754326"/>
          </a:xfrm>
          <a:prstGeom prst="rect">
            <a:avLst/>
          </a:prstGeom>
        </p:spPr>
        <p:txBody>
          <a:bodyPr wrap="square">
            <a:spAutoFit/>
          </a:bodyPr>
          <a:lstStyle/>
          <a:p>
            <a:pPr marL="228600" indent="-228600">
              <a:spcBef>
                <a:spcPts val="600"/>
              </a:spcBef>
              <a:buClr>
                <a:srgbClr val="00749C"/>
              </a:buClr>
              <a:buFont typeface="Arial" panose="020B0604020202020204" pitchFamily="34" charset="0"/>
              <a:buChar char="•"/>
            </a:pPr>
            <a:r>
              <a:rPr lang="en-US" sz="1400" dirty="0"/>
              <a:t>One-on-One Training</a:t>
            </a:r>
          </a:p>
          <a:p>
            <a:pPr marL="228600" indent="-228600">
              <a:spcBef>
                <a:spcPts val="600"/>
              </a:spcBef>
              <a:buClr>
                <a:srgbClr val="00749C"/>
              </a:buClr>
              <a:buFont typeface="Arial" panose="020B0604020202020204" pitchFamily="34" charset="0"/>
              <a:buChar char="•"/>
            </a:pPr>
            <a:r>
              <a:rPr lang="en-US" sz="1400" dirty="0"/>
              <a:t>Online Training Material/ Downloaded Materials</a:t>
            </a:r>
          </a:p>
          <a:p>
            <a:pPr marL="228600" indent="-228600">
              <a:spcBef>
                <a:spcPts val="600"/>
              </a:spcBef>
              <a:buClr>
                <a:srgbClr val="00749C"/>
              </a:buClr>
              <a:buFont typeface="Arial" panose="020B0604020202020204" pitchFamily="34" charset="0"/>
              <a:buChar char="•"/>
            </a:pPr>
            <a:r>
              <a:rPr lang="en-US" sz="1400" dirty="0"/>
              <a:t>Training Videos</a:t>
            </a:r>
          </a:p>
        </p:txBody>
      </p:sp>
      <p:sp>
        <p:nvSpPr>
          <p:cNvPr id="7" name="Rectangle 6"/>
          <p:cNvSpPr/>
          <p:nvPr/>
        </p:nvSpPr>
        <p:spPr>
          <a:xfrm>
            <a:off x="1620541" y="3826340"/>
            <a:ext cx="2049297" cy="1538883"/>
          </a:xfrm>
          <a:prstGeom prst="rect">
            <a:avLst/>
          </a:prstGeom>
        </p:spPr>
        <p:txBody>
          <a:bodyPr wrap="square">
            <a:spAutoFit/>
          </a:bodyPr>
          <a:lstStyle/>
          <a:p>
            <a:pPr marL="228600" indent="-228600">
              <a:spcBef>
                <a:spcPts val="600"/>
              </a:spcBef>
              <a:buClr>
                <a:srgbClr val="00749C"/>
              </a:buClr>
              <a:buFont typeface="Arial" panose="020B0604020202020204" pitchFamily="34" charset="0"/>
              <a:buChar char="•"/>
            </a:pPr>
            <a:r>
              <a:rPr lang="en-US" sz="1400" dirty="0"/>
              <a:t>Network Profile Created</a:t>
            </a:r>
          </a:p>
          <a:p>
            <a:pPr marL="228600" indent="-228600">
              <a:spcBef>
                <a:spcPts val="600"/>
              </a:spcBef>
              <a:buClr>
                <a:srgbClr val="00749C"/>
              </a:buClr>
              <a:buFont typeface="Arial" panose="020B0604020202020204" pitchFamily="34" charset="0"/>
              <a:buChar char="•"/>
            </a:pPr>
            <a:r>
              <a:rPr lang="en-US" sz="1400" dirty="0"/>
              <a:t>Kickoff Call/Project Plan</a:t>
            </a:r>
          </a:p>
          <a:p>
            <a:pPr marL="228600" indent="-228600">
              <a:spcBef>
                <a:spcPts val="600"/>
              </a:spcBef>
              <a:buClr>
                <a:srgbClr val="00749C"/>
              </a:buClr>
              <a:buFont typeface="Arial" panose="020B0604020202020204" pitchFamily="34" charset="0"/>
              <a:buChar char="•"/>
            </a:pPr>
            <a:r>
              <a:rPr lang="en-US" sz="1400" dirty="0"/>
              <a:t>Business Process Review</a:t>
            </a:r>
          </a:p>
        </p:txBody>
      </p:sp>
      <p:grpSp>
        <p:nvGrpSpPr>
          <p:cNvPr id="8" name="Group 7"/>
          <p:cNvGrpSpPr/>
          <p:nvPr/>
        </p:nvGrpSpPr>
        <p:grpSpPr>
          <a:xfrm>
            <a:off x="5914932" y="3178017"/>
            <a:ext cx="2240588" cy="511996"/>
            <a:chOff x="6324600" y="1442297"/>
            <a:chExt cx="2993571" cy="614841"/>
          </a:xfrm>
        </p:grpSpPr>
        <p:sp>
          <p:nvSpPr>
            <p:cNvPr id="9" name="Rounded Rectangle 8"/>
            <p:cNvSpPr/>
            <p:nvPr/>
          </p:nvSpPr>
          <p:spPr>
            <a:xfrm>
              <a:off x="6324600" y="1442297"/>
              <a:ext cx="2993571" cy="614841"/>
            </a:xfrm>
            <a:prstGeom prst="roundRect">
              <a:avLst>
                <a:gd name="adj" fmla="val 103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r>
                <a:rPr lang="en-US" sz="1200" b="1" dirty="0"/>
                <a:t>	</a:t>
              </a:r>
              <a:r>
                <a:rPr lang="en-US" sz="1400" b="1" dirty="0"/>
                <a:t>Configuration &amp; Testing</a:t>
              </a:r>
            </a:p>
          </p:txBody>
        </p:sp>
        <p:sp>
          <p:nvSpPr>
            <p:cNvPr id="10" name="Right Arrow 9"/>
            <p:cNvSpPr/>
            <p:nvPr/>
          </p:nvSpPr>
          <p:spPr>
            <a:xfrm>
              <a:off x="6332115" y="1566535"/>
              <a:ext cx="454708" cy="319523"/>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dirty="0"/>
            </a:p>
          </p:txBody>
        </p:sp>
      </p:grpSp>
      <p:sp>
        <p:nvSpPr>
          <p:cNvPr id="11" name="Rounded Rectangle 10"/>
          <p:cNvSpPr/>
          <p:nvPr/>
        </p:nvSpPr>
        <p:spPr>
          <a:xfrm>
            <a:off x="1589555" y="3178018"/>
            <a:ext cx="2080282" cy="511997"/>
          </a:xfrm>
          <a:prstGeom prst="roundRect">
            <a:avLst>
              <a:gd name="adj" fmla="val 103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r>
              <a:rPr lang="en-US" sz="1400" b="1" dirty="0"/>
              <a:t>	Planning</a:t>
            </a:r>
          </a:p>
        </p:txBody>
      </p:sp>
      <p:sp>
        <p:nvSpPr>
          <p:cNvPr id="12" name="Right Arrow 11"/>
          <p:cNvSpPr/>
          <p:nvPr/>
        </p:nvSpPr>
        <p:spPr>
          <a:xfrm>
            <a:off x="1566003" y="3287344"/>
            <a:ext cx="359473" cy="266076"/>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Rounded Rectangle 12"/>
          <p:cNvSpPr/>
          <p:nvPr/>
        </p:nvSpPr>
        <p:spPr>
          <a:xfrm>
            <a:off x="3834213" y="3178018"/>
            <a:ext cx="1921593" cy="511997"/>
          </a:xfrm>
          <a:prstGeom prst="roundRect">
            <a:avLst>
              <a:gd name="adj" fmla="val 103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r>
              <a:rPr lang="en-US" sz="1400" b="1" dirty="0"/>
              <a:t>	Training</a:t>
            </a:r>
          </a:p>
        </p:txBody>
      </p:sp>
      <p:sp>
        <p:nvSpPr>
          <p:cNvPr id="14" name="Right Arrow 13"/>
          <p:cNvSpPr/>
          <p:nvPr/>
        </p:nvSpPr>
        <p:spPr>
          <a:xfrm>
            <a:off x="3849631" y="3287344"/>
            <a:ext cx="359473" cy="266076"/>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Rounded Rectangle 14"/>
          <p:cNvSpPr/>
          <p:nvPr/>
        </p:nvSpPr>
        <p:spPr>
          <a:xfrm>
            <a:off x="8392586" y="3178018"/>
            <a:ext cx="1960404" cy="511997"/>
          </a:xfrm>
          <a:prstGeom prst="roundRect">
            <a:avLst>
              <a:gd name="adj" fmla="val 103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r>
              <a:rPr lang="en-US" sz="1400" b="1" dirty="0"/>
              <a:t>	Production</a:t>
            </a:r>
          </a:p>
        </p:txBody>
      </p:sp>
      <p:sp>
        <p:nvSpPr>
          <p:cNvPr id="16" name="Right Arrow 15"/>
          <p:cNvSpPr/>
          <p:nvPr/>
        </p:nvSpPr>
        <p:spPr>
          <a:xfrm>
            <a:off x="8400830" y="3268294"/>
            <a:ext cx="359473" cy="266076"/>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17" name="Group 16"/>
          <p:cNvGrpSpPr/>
          <p:nvPr/>
        </p:nvGrpSpPr>
        <p:grpSpPr>
          <a:xfrm>
            <a:off x="1630245" y="1600201"/>
            <a:ext cx="1990781" cy="1339890"/>
            <a:chOff x="539646" y="1124263"/>
            <a:chExt cx="2233533" cy="1503274"/>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215" y="1139252"/>
              <a:ext cx="1697294" cy="1488285"/>
            </a:xfrm>
            <a:prstGeom prst="rect">
              <a:avLst/>
            </a:prstGeom>
            <a:noFill/>
            <a:ln>
              <a:noFill/>
            </a:ln>
          </p:spPr>
        </p:pic>
        <p:sp>
          <p:nvSpPr>
            <p:cNvPr id="19" name="Rounded Rectangle 18"/>
            <p:cNvSpPr>
              <a:spLocks noChangeAspect="1"/>
            </p:cNvSpPr>
            <p:nvPr/>
          </p:nvSpPr>
          <p:spPr bwMode="auto">
            <a:xfrm>
              <a:off x="539646" y="1124263"/>
              <a:ext cx="2233533" cy="1499016"/>
            </a:xfrm>
            <a:prstGeom prst="roundRect">
              <a:avLst>
                <a:gd name="adj" fmla="val 4736"/>
              </a:avLst>
            </a:prstGeom>
            <a:noFill/>
            <a:ln w="9525" cap="flat" cmpd="sng" algn="ctr">
              <a:solidFill>
                <a:srgbClr val="0D89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sz="2000" dirty="0">
                <a:solidFill>
                  <a:srgbClr val="000000"/>
                </a:solidFill>
                <a:ea typeface="ＭＳ Ｐゴシック" charset="0"/>
                <a:cs typeface="Arial" pitchFamily="34" charset="0"/>
              </a:endParaRPr>
            </a:p>
          </p:txBody>
        </p:sp>
      </p:grpSp>
      <p:grpSp>
        <p:nvGrpSpPr>
          <p:cNvPr id="20" name="Group 19"/>
          <p:cNvGrpSpPr/>
          <p:nvPr/>
        </p:nvGrpSpPr>
        <p:grpSpPr>
          <a:xfrm>
            <a:off x="3807167" y="1600200"/>
            <a:ext cx="2007554" cy="1347352"/>
            <a:chOff x="539646" y="1124263"/>
            <a:chExt cx="2233533" cy="1499016"/>
          </a:xfrm>
        </p:grpSpPr>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646" y="1187226"/>
              <a:ext cx="2233533" cy="1324308"/>
            </a:xfrm>
            <a:prstGeom prst="rect">
              <a:avLst/>
            </a:prstGeom>
            <a:noFill/>
            <a:ln>
              <a:noFill/>
            </a:ln>
          </p:spPr>
        </p:pic>
        <p:sp>
          <p:nvSpPr>
            <p:cNvPr id="22" name="Rounded Rectangle 21"/>
            <p:cNvSpPr>
              <a:spLocks noChangeAspect="1"/>
            </p:cNvSpPr>
            <p:nvPr/>
          </p:nvSpPr>
          <p:spPr bwMode="auto">
            <a:xfrm>
              <a:off x="539646" y="1124263"/>
              <a:ext cx="2233533" cy="1499016"/>
            </a:xfrm>
            <a:prstGeom prst="roundRect">
              <a:avLst>
                <a:gd name="adj" fmla="val 4736"/>
              </a:avLst>
            </a:prstGeom>
            <a:noFill/>
            <a:ln w="9525" cap="flat" cmpd="sng" algn="ctr">
              <a:solidFill>
                <a:srgbClr val="0D89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sz="2000" dirty="0">
                <a:solidFill>
                  <a:srgbClr val="000000"/>
                </a:solidFill>
                <a:ea typeface="ＭＳ Ｐゴシック" charset="0"/>
                <a:cs typeface="Arial" pitchFamily="34" charset="0"/>
              </a:endParaRPr>
            </a:p>
          </p:txBody>
        </p:sp>
      </p:grpSp>
      <p:grpSp>
        <p:nvGrpSpPr>
          <p:cNvPr id="23" name="Group 22"/>
          <p:cNvGrpSpPr/>
          <p:nvPr/>
        </p:nvGrpSpPr>
        <p:grpSpPr>
          <a:xfrm>
            <a:off x="6116294" y="1600201"/>
            <a:ext cx="2016485" cy="1353346"/>
            <a:chOff x="539646" y="1124263"/>
            <a:chExt cx="2233533" cy="1499016"/>
          </a:xfrm>
        </p:grpSpPr>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91" y="1186946"/>
              <a:ext cx="2217087" cy="1318443"/>
            </a:xfrm>
            <a:prstGeom prst="rect">
              <a:avLst/>
            </a:prstGeom>
            <a:noFill/>
            <a:ln>
              <a:noFill/>
            </a:ln>
          </p:spPr>
        </p:pic>
        <p:sp>
          <p:nvSpPr>
            <p:cNvPr id="25" name="Rounded Rectangle 24"/>
            <p:cNvSpPr>
              <a:spLocks noChangeAspect="1"/>
            </p:cNvSpPr>
            <p:nvPr/>
          </p:nvSpPr>
          <p:spPr bwMode="auto">
            <a:xfrm>
              <a:off x="539646" y="1124263"/>
              <a:ext cx="2233533" cy="1499016"/>
            </a:xfrm>
            <a:prstGeom prst="roundRect">
              <a:avLst>
                <a:gd name="adj" fmla="val 4736"/>
              </a:avLst>
            </a:prstGeom>
            <a:noFill/>
            <a:ln w="9525" cap="flat" cmpd="sng" algn="ctr">
              <a:solidFill>
                <a:srgbClr val="0D89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sz="2000" dirty="0">
                <a:solidFill>
                  <a:srgbClr val="000000"/>
                </a:solidFill>
                <a:ea typeface="ＭＳ Ｐゴシック" charset="0"/>
                <a:cs typeface="Arial" pitchFamily="34" charset="0"/>
              </a:endParaRPr>
            </a:p>
          </p:txBody>
        </p:sp>
      </p:grpSp>
      <p:grpSp>
        <p:nvGrpSpPr>
          <p:cNvPr id="26" name="Group 25"/>
          <p:cNvGrpSpPr/>
          <p:nvPr/>
        </p:nvGrpSpPr>
        <p:grpSpPr>
          <a:xfrm>
            <a:off x="8324837" y="1600201"/>
            <a:ext cx="2007554" cy="1351179"/>
            <a:chOff x="539646" y="1124263"/>
            <a:chExt cx="2233533" cy="1503274"/>
          </a:xfrm>
        </p:grpSpPr>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326" y="1139251"/>
              <a:ext cx="1789072" cy="1488286"/>
            </a:xfrm>
            <a:prstGeom prst="rect">
              <a:avLst/>
            </a:prstGeom>
            <a:noFill/>
            <a:ln>
              <a:noFill/>
            </a:ln>
          </p:spPr>
        </p:pic>
        <p:sp>
          <p:nvSpPr>
            <p:cNvPr id="28" name="Rounded Rectangle 27"/>
            <p:cNvSpPr>
              <a:spLocks noChangeAspect="1"/>
            </p:cNvSpPr>
            <p:nvPr/>
          </p:nvSpPr>
          <p:spPr bwMode="auto">
            <a:xfrm>
              <a:off x="539646" y="1124263"/>
              <a:ext cx="2233533" cy="1499016"/>
            </a:xfrm>
            <a:prstGeom prst="roundRect">
              <a:avLst>
                <a:gd name="adj" fmla="val 4736"/>
              </a:avLst>
            </a:prstGeom>
            <a:noFill/>
            <a:ln w="9525" cap="flat" cmpd="sng" algn="ctr">
              <a:solidFill>
                <a:srgbClr val="0D89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sz="2000" dirty="0">
                <a:solidFill>
                  <a:srgbClr val="000000"/>
                </a:solidFill>
                <a:ea typeface="ＭＳ Ｐゴシック" charset="0"/>
                <a:cs typeface="Arial" pitchFamily="34" charset="0"/>
              </a:endParaRPr>
            </a:p>
          </p:txBody>
        </p:sp>
      </p:grpSp>
    </p:spTree>
    <p:extLst>
      <p:ext uri="{BB962C8B-B14F-4D97-AF65-F5344CB8AC3E}">
        <p14:creationId xmlns:p14="http://schemas.microsoft.com/office/powerpoint/2010/main" val="2459791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48356"/>
            <a:ext cx="8229600" cy="754944"/>
          </a:xfrm>
        </p:spPr>
        <p:txBody>
          <a:bodyPr>
            <a:normAutofit fontScale="90000"/>
          </a:bodyPr>
          <a:lstStyle/>
          <a:p>
            <a:r>
              <a:rPr lang="en-US" dirty="0" smtClean="0"/>
              <a:t>HighJump TrueCommerce </a:t>
            </a:r>
            <a:r>
              <a:rPr lang="en-US" dirty="0"/>
              <a:t>Customer Support</a:t>
            </a:r>
          </a:p>
        </p:txBody>
      </p:sp>
      <p:sp>
        <p:nvSpPr>
          <p:cNvPr id="4" name="TextBox 3"/>
          <p:cNvSpPr txBox="1"/>
          <p:nvPr/>
        </p:nvSpPr>
        <p:spPr>
          <a:xfrm>
            <a:off x="6653539" y="2405233"/>
            <a:ext cx="3621562" cy="523220"/>
          </a:xfrm>
          <a:prstGeom prst="rect">
            <a:avLst/>
          </a:prstGeom>
          <a:noFill/>
        </p:spPr>
        <p:txBody>
          <a:bodyPr wrap="square" rtlCol="0">
            <a:spAutoFit/>
          </a:bodyPr>
          <a:lstStyle/>
          <a:p>
            <a:pPr marL="228600" indent="-228600" defTabSz="577850">
              <a:spcAft>
                <a:spcPct val="35000"/>
              </a:spcAft>
              <a:buClr>
                <a:srgbClr val="00749C"/>
              </a:buClr>
              <a:buFont typeface="Arial" panose="020B0604020202020204" pitchFamily="34" charset="0"/>
              <a:buChar char="•"/>
            </a:pPr>
            <a:r>
              <a:rPr lang="en-US" sz="1400" dirty="0"/>
              <a:t>Phone, email, and online support included</a:t>
            </a:r>
          </a:p>
        </p:txBody>
      </p:sp>
      <p:sp>
        <p:nvSpPr>
          <p:cNvPr id="5" name="TextBox 4"/>
          <p:cNvSpPr txBox="1"/>
          <p:nvPr/>
        </p:nvSpPr>
        <p:spPr>
          <a:xfrm>
            <a:off x="1981200" y="2394720"/>
            <a:ext cx="3648526" cy="814069"/>
          </a:xfrm>
          <a:prstGeom prst="rect">
            <a:avLst/>
          </a:prstGeom>
          <a:noFill/>
        </p:spPr>
        <p:txBody>
          <a:bodyPr wrap="square" rtlCol="0">
            <a:spAutoFit/>
          </a:bodyPr>
          <a:lstStyle/>
          <a:p>
            <a:pPr marL="228600" indent="-228600" defTabSz="577850">
              <a:spcAft>
                <a:spcPct val="35000"/>
              </a:spcAft>
              <a:buClr>
                <a:srgbClr val="00749C"/>
              </a:buClr>
              <a:buFont typeface="Arial" panose="020B0604020202020204" pitchFamily="34" charset="0"/>
              <a:buChar char="•"/>
            </a:pPr>
            <a:r>
              <a:rPr lang="en-US" sz="1400" dirty="0"/>
              <a:t>24 - hour access for case  submission / status</a:t>
            </a:r>
          </a:p>
          <a:p>
            <a:pPr marL="228600" indent="-228600" defTabSz="577850">
              <a:spcAft>
                <a:spcPct val="35000"/>
              </a:spcAft>
              <a:buClr>
                <a:srgbClr val="00749C"/>
              </a:buClr>
              <a:buFont typeface="Arial" panose="020B0604020202020204" pitchFamily="34" charset="0"/>
              <a:buChar char="•"/>
            </a:pPr>
            <a:endParaRPr lang="en-US" sz="1400" dirty="0"/>
          </a:p>
        </p:txBody>
      </p:sp>
      <p:sp>
        <p:nvSpPr>
          <p:cNvPr id="6" name="TextBox 5"/>
          <p:cNvSpPr txBox="1"/>
          <p:nvPr/>
        </p:nvSpPr>
        <p:spPr>
          <a:xfrm>
            <a:off x="1981200" y="4199525"/>
            <a:ext cx="3648526" cy="1244956"/>
          </a:xfrm>
          <a:prstGeom prst="rect">
            <a:avLst/>
          </a:prstGeom>
          <a:noFill/>
        </p:spPr>
        <p:txBody>
          <a:bodyPr wrap="square" rtlCol="0">
            <a:spAutoFit/>
          </a:bodyPr>
          <a:lstStyle/>
          <a:p>
            <a:pPr marL="228600" indent="-228600" defTabSz="577850">
              <a:spcAft>
                <a:spcPct val="35000"/>
              </a:spcAft>
              <a:buClr>
                <a:srgbClr val="00749C"/>
              </a:buClr>
              <a:buFont typeface="Arial" panose="020B0604020202020204" pitchFamily="34" charset="0"/>
              <a:buChar char="•"/>
            </a:pPr>
            <a:r>
              <a:rPr lang="en-US" sz="1400" dirty="0"/>
              <a:t>Responding to customer calls within targeted guidelines</a:t>
            </a:r>
          </a:p>
          <a:p>
            <a:pPr marL="228600" indent="-228600" defTabSz="577850">
              <a:spcAft>
                <a:spcPct val="35000"/>
              </a:spcAft>
              <a:buClr>
                <a:srgbClr val="00749C"/>
              </a:buClr>
              <a:buFont typeface="Arial" panose="020B0604020202020204" pitchFamily="34" charset="0"/>
              <a:buChar char="•"/>
            </a:pPr>
            <a:r>
              <a:rPr lang="en-US" sz="1400" dirty="0"/>
              <a:t>Providing ongoing communication to our customers regarding current status of their issue(s) through problem resolution</a:t>
            </a:r>
          </a:p>
        </p:txBody>
      </p:sp>
      <p:sp>
        <p:nvSpPr>
          <p:cNvPr id="7" name="Rounded Rectangle 6"/>
          <p:cNvSpPr/>
          <p:nvPr/>
        </p:nvSpPr>
        <p:spPr>
          <a:xfrm>
            <a:off x="6653539" y="1563528"/>
            <a:ext cx="3621562" cy="832619"/>
          </a:xfrm>
          <a:prstGeom prst="roundRect">
            <a:avLst>
              <a:gd name="adj" fmla="val 10329"/>
            </a:avLst>
          </a:prstGeom>
          <a:ln/>
        </p:spPr>
        <p:style>
          <a:lnRef idx="3">
            <a:schemeClr val="lt1"/>
          </a:lnRef>
          <a:fillRef idx="1">
            <a:schemeClr val="accent1"/>
          </a:fillRef>
          <a:effectRef idx="1">
            <a:schemeClr val="accent1"/>
          </a:effectRef>
          <a:fontRef idx="minor">
            <a:schemeClr val="lt1"/>
          </a:fontRef>
        </p:style>
        <p:txBody>
          <a:bodyPr rtlCol="0" anchor="ctr"/>
          <a:lstStyle/>
          <a:p>
            <a:pPr marL="225425" indent="-225425" algn="ctr"/>
            <a:r>
              <a:rPr lang="en-US" sz="2000" b="1" dirty="0" smtClean="0"/>
              <a:t>Support: 8AM </a:t>
            </a:r>
            <a:r>
              <a:rPr lang="en-US" sz="2000" b="1" dirty="0"/>
              <a:t>to </a:t>
            </a:r>
            <a:r>
              <a:rPr lang="en-US" sz="2000" b="1" dirty="0" smtClean="0"/>
              <a:t>8PM </a:t>
            </a:r>
            <a:r>
              <a:rPr lang="en-US" sz="2000" b="1" dirty="0"/>
              <a:t>ET Weekdays</a:t>
            </a:r>
          </a:p>
        </p:txBody>
      </p:sp>
      <p:sp>
        <p:nvSpPr>
          <p:cNvPr id="8" name="Rounded Rectangle 7"/>
          <p:cNvSpPr/>
          <p:nvPr/>
        </p:nvSpPr>
        <p:spPr>
          <a:xfrm>
            <a:off x="2008164" y="1562101"/>
            <a:ext cx="3621562" cy="832619"/>
          </a:xfrm>
          <a:prstGeom prst="roundRect">
            <a:avLst>
              <a:gd name="adj" fmla="val 10329"/>
            </a:avLst>
          </a:prstGeom>
          <a:ln/>
        </p:spPr>
        <p:style>
          <a:lnRef idx="3">
            <a:schemeClr val="lt1"/>
          </a:lnRef>
          <a:fillRef idx="1">
            <a:schemeClr val="accent1"/>
          </a:fillRef>
          <a:effectRef idx="1">
            <a:schemeClr val="accent1"/>
          </a:effectRef>
          <a:fontRef idx="minor">
            <a:schemeClr val="lt1"/>
          </a:fontRef>
        </p:style>
        <p:txBody>
          <a:bodyPr rtlCol="0" anchor="ctr"/>
          <a:lstStyle/>
          <a:p>
            <a:pPr marL="225425" indent="-225425" algn="ctr"/>
            <a:r>
              <a:rPr lang="en-US" sz="2000" b="1" dirty="0"/>
              <a:t>24/7 Emergency Support</a:t>
            </a:r>
          </a:p>
        </p:txBody>
      </p:sp>
      <p:sp>
        <p:nvSpPr>
          <p:cNvPr id="9" name="Rounded Rectangle 8"/>
          <p:cNvSpPr/>
          <p:nvPr/>
        </p:nvSpPr>
        <p:spPr>
          <a:xfrm>
            <a:off x="6653539" y="3357820"/>
            <a:ext cx="3621562" cy="832619"/>
          </a:xfrm>
          <a:prstGeom prst="roundRect">
            <a:avLst>
              <a:gd name="adj" fmla="val 10329"/>
            </a:avLst>
          </a:prstGeom>
          <a:ln/>
        </p:spPr>
        <p:style>
          <a:lnRef idx="3">
            <a:schemeClr val="lt1"/>
          </a:lnRef>
          <a:fillRef idx="1">
            <a:schemeClr val="accent1"/>
          </a:fillRef>
          <a:effectRef idx="1">
            <a:schemeClr val="accent1"/>
          </a:effectRef>
          <a:fontRef idx="minor">
            <a:schemeClr val="lt1"/>
          </a:fontRef>
        </p:style>
        <p:txBody>
          <a:bodyPr rtlCol="0" anchor="ctr"/>
          <a:lstStyle/>
          <a:p>
            <a:pPr marL="225425" indent="-225425" algn="ctr"/>
            <a:r>
              <a:rPr lang="en-US" sz="2000" b="1" dirty="0"/>
              <a:t>Dedicated Integration</a:t>
            </a:r>
          </a:p>
          <a:p>
            <a:pPr marL="225425" indent="-225425" algn="ctr"/>
            <a:r>
              <a:rPr lang="en-US" sz="2000" b="1" dirty="0"/>
              <a:t>Support Team</a:t>
            </a:r>
          </a:p>
        </p:txBody>
      </p:sp>
      <p:sp>
        <p:nvSpPr>
          <p:cNvPr id="10" name="TextBox 9"/>
          <p:cNvSpPr txBox="1"/>
          <p:nvPr/>
        </p:nvSpPr>
        <p:spPr>
          <a:xfrm>
            <a:off x="6589238" y="4286023"/>
            <a:ext cx="3621562" cy="814069"/>
          </a:xfrm>
          <a:prstGeom prst="rect">
            <a:avLst/>
          </a:prstGeom>
          <a:noFill/>
        </p:spPr>
        <p:txBody>
          <a:bodyPr wrap="square" rtlCol="0">
            <a:spAutoFit/>
          </a:bodyPr>
          <a:lstStyle/>
          <a:p>
            <a:pPr marL="228600" indent="-228600" defTabSz="577850">
              <a:spcAft>
                <a:spcPct val="35000"/>
              </a:spcAft>
              <a:buClr>
                <a:srgbClr val="00749C"/>
              </a:buClr>
              <a:buFont typeface="Arial" panose="020B0604020202020204" pitchFamily="34" charset="0"/>
              <a:buChar char="•"/>
            </a:pPr>
            <a:r>
              <a:rPr lang="en-US" sz="1400" dirty="0"/>
              <a:t>Focused on Dynamics NAV</a:t>
            </a:r>
          </a:p>
          <a:p>
            <a:pPr marL="228600" indent="-228600" defTabSz="577850">
              <a:spcAft>
                <a:spcPct val="35000"/>
              </a:spcAft>
              <a:buClr>
                <a:srgbClr val="00749C"/>
              </a:buClr>
              <a:buFont typeface="Arial" panose="020B0604020202020204" pitchFamily="34" charset="0"/>
              <a:buChar char="•"/>
            </a:pPr>
            <a:r>
              <a:rPr lang="en-US" sz="1400" dirty="0"/>
              <a:t>NPS Score: 8.4</a:t>
            </a:r>
            <a:br>
              <a:rPr lang="en-US" sz="1400" dirty="0"/>
            </a:br>
            <a:endParaRPr lang="en-US" sz="1400" dirty="0"/>
          </a:p>
        </p:txBody>
      </p:sp>
      <p:sp>
        <p:nvSpPr>
          <p:cNvPr id="11" name="Rounded Rectangle 10"/>
          <p:cNvSpPr/>
          <p:nvPr/>
        </p:nvSpPr>
        <p:spPr>
          <a:xfrm>
            <a:off x="2008164" y="3357820"/>
            <a:ext cx="3621562" cy="832619"/>
          </a:xfrm>
          <a:prstGeom prst="roundRect">
            <a:avLst>
              <a:gd name="adj" fmla="val 10329"/>
            </a:avLst>
          </a:prstGeom>
          <a:ln/>
        </p:spPr>
        <p:style>
          <a:lnRef idx="3">
            <a:schemeClr val="lt1"/>
          </a:lnRef>
          <a:fillRef idx="1">
            <a:schemeClr val="accent1"/>
          </a:fillRef>
          <a:effectRef idx="1">
            <a:schemeClr val="accent1"/>
          </a:effectRef>
          <a:fontRef idx="minor">
            <a:schemeClr val="lt1"/>
          </a:fontRef>
        </p:style>
        <p:txBody>
          <a:bodyPr rtlCol="0" anchor="ctr"/>
          <a:lstStyle/>
          <a:p>
            <a:pPr marL="225425" indent="-225425" algn="ctr"/>
            <a:r>
              <a:rPr lang="en-US" sz="2000" b="1" dirty="0"/>
              <a:t>Support Team Goals</a:t>
            </a:r>
          </a:p>
        </p:txBody>
      </p:sp>
    </p:spTree>
    <p:extLst>
      <p:ext uri="{BB962C8B-B14F-4D97-AF65-F5344CB8AC3E}">
        <p14:creationId xmlns:p14="http://schemas.microsoft.com/office/powerpoint/2010/main" val="3258510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212574" y="1491855"/>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1981200" y="211015"/>
            <a:ext cx="8229600" cy="792285"/>
          </a:xfrm>
        </p:spPr>
        <p:txBody>
          <a:bodyPr/>
          <a:lstStyle/>
          <a:p>
            <a:r>
              <a:rPr lang="en-US" dirty="0" smtClean="0"/>
              <a:t>Depth of Integration</a:t>
            </a:r>
            <a:endParaRPr lang="en-US" dirty="0"/>
          </a:p>
        </p:txBody>
      </p:sp>
    </p:spTree>
    <p:extLst>
      <p:ext uri="{BB962C8B-B14F-4D97-AF65-F5344CB8AC3E}">
        <p14:creationId xmlns:p14="http://schemas.microsoft.com/office/powerpoint/2010/main" val="2565722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dirty="0" err="1" smtClean="0"/>
              <a:t>TrueCommerce</a:t>
            </a:r>
            <a:r>
              <a:rPr lang="en-US" smtClean="0"/>
              <a:t> NAV </a:t>
            </a:r>
            <a:r>
              <a:rPr lang="en-US" dirty="0" smtClean="0"/>
              <a:t>Customer Community</a:t>
            </a:r>
            <a:endParaRPr lang="en-US" dirty="0"/>
          </a:p>
        </p:txBody>
      </p:sp>
      <p:pic>
        <p:nvPicPr>
          <p:cNvPr id="2052" name="Picture 4" descr="Image result for saniflo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262" y="1836570"/>
            <a:ext cx="2955236" cy="7388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new french bake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3939" y="1404730"/>
            <a:ext cx="2124129" cy="205306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eposeidon.com/media/brands/thumbnail/265/logo-brands-super-lube-300x30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0446" y="3570546"/>
            <a:ext cx="1911113" cy="19111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supplyfor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262" y="3041936"/>
            <a:ext cx="3048000" cy="73342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goliath gam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8704" y="4138013"/>
            <a:ext cx="1689321" cy="1675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8841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Any questions?</a:t>
            </a:r>
          </a:p>
        </p:txBody>
      </p:sp>
      <p:pic>
        <p:nvPicPr>
          <p:cNvPr id="6" name="Picture 5" descr="questions.jpg"/>
          <p:cNvPicPr>
            <a:picLocks noChangeAspect="1"/>
          </p:cNvPicPr>
          <p:nvPr/>
        </p:nvPicPr>
        <p:blipFill>
          <a:blip r:embed="rId2"/>
          <a:stretch>
            <a:fillRect/>
          </a:stretch>
        </p:blipFill>
        <p:spPr>
          <a:xfrm>
            <a:off x="1951654" y="1587023"/>
            <a:ext cx="7730377" cy="4477199"/>
          </a:xfrm>
          <a:prstGeom prst="rect">
            <a:avLst/>
          </a:prstGeom>
        </p:spPr>
      </p:pic>
    </p:spTree>
    <p:extLst>
      <p:ext uri="{BB962C8B-B14F-4D97-AF65-F5344CB8AC3E}">
        <p14:creationId xmlns:p14="http://schemas.microsoft.com/office/powerpoint/2010/main" val="2087594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190750" y="2381252"/>
            <a:ext cx="7772400" cy="716279"/>
          </a:xfrm>
        </p:spPr>
        <p:txBody>
          <a:bodyPr/>
          <a:lstStyle/>
          <a:p>
            <a:pPr algn="ctr"/>
            <a:r>
              <a:rPr lang="en-US" b="1" dirty="0">
                <a:latin typeface="Arial Black" panose="020B0A04020102020204" pitchFamily="34" charset="0"/>
              </a:rPr>
              <a:t> </a:t>
            </a:r>
            <a:r>
              <a:rPr lang="en-US" sz="3200" b="1" dirty="0">
                <a:latin typeface="Arial Black" panose="020B0A04020102020204" pitchFamily="34" charset="0"/>
              </a:rPr>
              <a:t>THANK YOU!</a:t>
            </a:r>
          </a:p>
        </p:txBody>
      </p:sp>
      <p:sp>
        <p:nvSpPr>
          <p:cNvPr id="2" name="TextBox 1"/>
          <p:cNvSpPr txBox="1"/>
          <p:nvPr/>
        </p:nvSpPr>
        <p:spPr>
          <a:xfrm>
            <a:off x="626992" y="5304914"/>
            <a:ext cx="4594363" cy="1200329"/>
          </a:xfrm>
          <a:prstGeom prst="rect">
            <a:avLst/>
          </a:prstGeom>
          <a:noFill/>
        </p:spPr>
        <p:txBody>
          <a:bodyPr wrap="square" rtlCol="0">
            <a:spAutoFit/>
          </a:bodyPr>
          <a:lstStyle/>
          <a:p>
            <a:r>
              <a:rPr lang="en-US" dirty="0" smtClean="0"/>
              <a:t>Steve Norris</a:t>
            </a:r>
          </a:p>
          <a:p>
            <a:r>
              <a:rPr lang="en-US" dirty="0" smtClean="0"/>
              <a:t>Director, Dynamics Solutions Architecture</a:t>
            </a:r>
          </a:p>
          <a:p>
            <a:r>
              <a:rPr lang="en-US" dirty="0" smtClean="0"/>
              <a:t>Steve.Norris@truecommerce.com</a:t>
            </a:r>
            <a:endParaRPr lang="en-US" dirty="0"/>
          </a:p>
          <a:p>
            <a:endParaRPr lang="en-US" dirty="0"/>
          </a:p>
        </p:txBody>
      </p:sp>
    </p:spTree>
    <p:extLst>
      <p:ext uri="{BB962C8B-B14F-4D97-AF65-F5344CB8AC3E}">
        <p14:creationId xmlns:p14="http://schemas.microsoft.com/office/powerpoint/2010/main" val="554530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890906905"/>
              </p:ext>
            </p:extLst>
          </p:nvPr>
        </p:nvGraphicFramePr>
        <p:xfrm>
          <a:off x="609600" y="1600200"/>
          <a:ext cx="10601739" cy="4084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5"/>
          <p:cNvSpPr>
            <a:spLocks noGrp="1"/>
          </p:cNvSpPr>
          <p:nvPr>
            <p:ph type="title"/>
          </p:nvPr>
        </p:nvSpPr>
        <p:spPr/>
        <p:txBody>
          <a:bodyPr/>
          <a:lstStyle/>
          <a:p>
            <a:r>
              <a:rPr lang="en-US" dirty="0" smtClean="0"/>
              <a:t>Agenda</a:t>
            </a:r>
            <a:endParaRPr lang="en-US" dirty="0"/>
          </a:p>
        </p:txBody>
      </p:sp>
    </p:spTree>
    <p:extLst>
      <p:ext uri="{BB962C8B-B14F-4D97-AF65-F5344CB8AC3E}">
        <p14:creationId xmlns:p14="http://schemas.microsoft.com/office/powerpoint/2010/main" val="24778363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396" y="141174"/>
            <a:ext cx="11286317" cy="1085391"/>
          </a:xfrm>
        </p:spPr>
        <p:txBody>
          <a:bodyPr>
            <a:normAutofit/>
          </a:bodyPr>
          <a:lstStyle/>
          <a:p>
            <a:r>
              <a:rPr lang="en-US" sz="3200" dirty="0"/>
              <a:t>Connecting</a:t>
            </a:r>
            <a:r>
              <a:rPr lang="en-US" dirty="0"/>
              <a:t> </a:t>
            </a:r>
            <a:r>
              <a:rPr lang="en-US" sz="3200" dirty="0"/>
              <a:t>to a Global Ecosystem…</a:t>
            </a:r>
          </a:p>
        </p:txBody>
      </p:sp>
      <p:pic>
        <p:nvPicPr>
          <p:cNvPr id="6" name="Picture 5">
            <a:extLst>
              <a:ext uri="{FF2B5EF4-FFF2-40B4-BE49-F238E27FC236}">
                <a16:creationId xmlns:a16="http://schemas.microsoft.com/office/drawing/2014/main" id="{ABC205B2-8B71-46C9-95CF-CB4102992B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7663"/>
          <a:stretch/>
        </p:blipFill>
        <p:spPr>
          <a:xfrm>
            <a:off x="3513315" y="2729571"/>
            <a:ext cx="5212823" cy="3485075"/>
          </a:xfrm>
          <a:prstGeom prst="rect">
            <a:avLst/>
          </a:prstGeom>
        </p:spPr>
      </p:pic>
      <p:pic>
        <p:nvPicPr>
          <p:cNvPr id="17" name="Picture 16">
            <a:extLst>
              <a:ext uri="{FF2B5EF4-FFF2-40B4-BE49-F238E27FC236}">
                <a16:creationId xmlns:a16="http://schemas.microsoft.com/office/drawing/2014/main" id="{354E50A4-BBC1-42D2-B7C7-46CC42C4C5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7311" y="5081715"/>
            <a:ext cx="822960" cy="822960"/>
          </a:xfrm>
          <a:prstGeom prst="rect">
            <a:avLst/>
          </a:prstGeom>
        </p:spPr>
      </p:pic>
      <p:pic>
        <p:nvPicPr>
          <p:cNvPr id="19" name="Picture 18">
            <a:extLst>
              <a:ext uri="{FF2B5EF4-FFF2-40B4-BE49-F238E27FC236}">
                <a16:creationId xmlns:a16="http://schemas.microsoft.com/office/drawing/2014/main" id="{AD0B7252-CC66-4777-B594-73E7B0AC91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9607" y="5081715"/>
            <a:ext cx="822960" cy="822960"/>
          </a:xfrm>
          <a:prstGeom prst="rect">
            <a:avLst/>
          </a:prstGeom>
        </p:spPr>
      </p:pic>
      <p:pic>
        <p:nvPicPr>
          <p:cNvPr id="21" name="Picture 20">
            <a:extLst>
              <a:ext uri="{FF2B5EF4-FFF2-40B4-BE49-F238E27FC236}">
                <a16:creationId xmlns:a16="http://schemas.microsoft.com/office/drawing/2014/main" id="{D14A11A0-C0B1-42C0-AAB3-7F88D5105B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5176" y="5081715"/>
            <a:ext cx="822960" cy="822960"/>
          </a:xfrm>
          <a:prstGeom prst="rect">
            <a:avLst/>
          </a:prstGeom>
        </p:spPr>
      </p:pic>
      <p:pic>
        <p:nvPicPr>
          <p:cNvPr id="5" name="Picture 4">
            <a:extLst>
              <a:ext uri="{FF2B5EF4-FFF2-40B4-BE49-F238E27FC236}">
                <a16:creationId xmlns:a16="http://schemas.microsoft.com/office/drawing/2014/main" id="{7F43162E-F1E6-45F5-B28F-6FC2FA6B0709}"/>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36600" y="2395739"/>
            <a:ext cx="4826624" cy="1690208"/>
          </a:xfrm>
          <a:prstGeom prst="rect">
            <a:avLst/>
          </a:prstGeom>
        </p:spPr>
      </p:pic>
      <p:sp>
        <p:nvSpPr>
          <p:cNvPr id="22" name="TextBox 21">
            <a:extLst>
              <a:ext uri="{FF2B5EF4-FFF2-40B4-BE49-F238E27FC236}">
                <a16:creationId xmlns:a16="http://schemas.microsoft.com/office/drawing/2014/main" id="{B3934FC4-567A-4E98-BF10-38E43CA0DF02}"/>
              </a:ext>
            </a:extLst>
          </p:cNvPr>
          <p:cNvSpPr txBox="1"/>
          <p:nvPr/>
        </p:nvSpPr>
        <p:spPr>
          <a:xfrm>
            <a:off x="7337555" y="2505721"/>
            <a:ext cx="1372412" cy="276999"/>
          </a:xfrm>
          <a:prstGeom prst="rect">
            <a:avLst/>
          </a:prstGeom>
          <a:noFill/>
        </p:spPr>
        <p:txBody>
          <a:bodyPr wrap="square" rtlCol="0">
            <a:spAutoFit/>
          </a:bodyPr>
          <a:lstStyle/>
          <a:p>
            <a:r>
              <a:rPr lang="en-US" sz="1200" dirty="0">
                <a:latin typeface="Raleway" panose="020B0604020202020204" charset="0"/>
              </a:rPr>
              <a:t>Major Retailers</a:t>
            </a:r>
          </a:p>
        </p:txBody>
      </p:sp>
      <p:sp>
        <p:nvSpPr>
          <p:cNvPr id="23" name="TextBox 22">
            <a:extLst>
              <a:ext uri="{FF2B5EF4-FFF2-40B4-BE49-F238E27FC236}">
                <a16:creationId xmlns:a16="http://schemas.microsoft.com/office/drawing/2014/main" id="{54DE5933-A8B2-4D79-9A34-BA603A9F8F72}"/>
              </a:ext>
            </a:extLst>
          </p:cNvPr>
          <p:cNvSpPr txBox="1"/>
          <p:nvPr/>
        </p:nvSpPr>
        <p:spPr>
          <a:xfrm>
            <a:off x="3065676" y="3719308"/>
            <a:ext cx="937019" cy="276999"/>
          </a:xfrm>
          <a:prstGeom prst="rect">
            <a:avLst/>
          </a:prstGeom>
          <a:noFill/>
        </p:spPr>
        <p:txBody>
          <a:bodyPr wrap="square" rtlCol="0">
            <a:spAutoFit/>
          </a:bodyPr>
          <a:lstStyle/>
          <a:p>
            <a:pPr algn="r"/>
            <a:r>
              <a:rPr lang="en-US" sz="1200" dirty="0">
                <a:latin typeface="Raleway" panose="020B0604020202020204" charset="0"/>
              </a:rPr>
              <a:t>Services</a:t>
            </a:r>
          </a:p>
        </p:txBody>
      </p:sp>
      <p:pic>
        <p:nvPicPr>
          <p:cNvPr id="31" name="Picture 30">
            <a:extLst>
              <a:ext uri="{FF2B5EF4-FFF2-40B4-BE49-F238E27FC236}">
                <a16:creationId xmlns:a16="http://schemas.microsoft.com/office/drawing/2014/main" id="{3A285614-DF92-48A4-A199-E6E71C8640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5676" y="1555383"/>
            <a:ext cx="731520" cy="152400"/>
          </a:xfrm>
          <a:prstGeom prst="rect">
            <a:avLst/>
          </a:prstGeom>
        </p:spPr>
      </p:pic>
      <p:pic>
        <p:nvPicPr>
          <p:cNvPr id="32" name="Picture 31">
            <a:extLst>
              <a:ext uri="{FF2B5EF4-FFF2-40B4-BE49-F238E27FC236}">
                <a16:creationId xmlns:a16="http://schemas.microsoft.com/office/drawing/2014/main" id="{B6947B9F-BCA7-4FFA-BB5E-3B44892715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4176" y="1516425"/>
            <a:ext cx="731520" cy="230315"/>
          </a:xfrm>
          <a:prstGeom prst="rect">
            <a:avLst/>
          </a:prstGeom>
        </p:spPr>
      </p:pic>
      <p:pic>
        <p:nvPicPr>
          <p:cNvPr id="33" name="Picture 32">
            <a:extLst>
              <a:ext uri="{FF2B5EF4-FFF2-40B4-BE49-F238E27FC236}">
                <a16:creationId xmlns:a16="http://schemas.microsoft.com/office/drawing/2014/main" id="{D52FEFB7-E266-4E09-8ED3-8D63E591C04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2668" t="65205"/>
          <a:stretch/>
        </p:blipFill>
        <p:spPr>
          <a:xfrm>
            <a:off x="2014176" y="1882670"/>
            <a:ext cx="731520" cy="125839"/>
          </a:xfrm>
          <a:prstGeom prst="rect">
            <a:avLst/>
          </a:prstGeom>
        </p:spPr>
      </p:pic>
      <p:pic>
        <p:nvPicPr>
          <p:cNvPr id="34" name="Picture 30" descr="Image result for walmart.com logo transparent">
            <a:extLst>
              <a:ext uri="{FF2B5EF4-FFF2-40B4-BE49-F238E27FC236}">
                <a16:creationId xmlns:a16="http://schemas.microsoft.com/office/drawing/2014/main" id="{E6319C80-0901-4F22-AED2-EC3DCF8EEF3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35412" y="1867731"/>
            <a:ext cx="731520" cy="18288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Image result for jet.com logo transparent">
            <a:extLst>
              <a:ext uri="{FF2B5EF4-FFF2-40B4-BE49-F238E27FC236}">
                <a16:creationId xmlns:a16="http://schemas.microsoft.com/office/drawing/2014/main" id="{1ED208C9-A288-4B7B-8467-81A490BAA3C7}"/>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81386" y="2161027"/>
            <a:ext cx="530301" cy="23461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Image result for microsoft translator logo">
            <a:extLst>
              <a:ext uri="{FF2B5EF4-FFF2-40B4-BE49-F238E27FC236}">
                <a16:creationId xmlns:a16="http://schemas.microsoft.com/office/drawing/2014/main" id="{6BAE7E1D-3EFE-49EE-A8D1-54A31DAFC14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61568" y="3463366"/>
            <a:ext cx="731520" cy="27775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Image result for dns made easy logo">
            <a:extLst>
              <a:ext uri="{FF2B5EF4-FFF2-40B4-BE49-F238E27FC236}">
                <a16:creationId xmlns:a16="http://schemas.microsoft.com/office/drawing/2014/main" id="{5477FDB5-27DB-48A0-B3DF-E59BBA9F551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16703" y="3904340"/>
            <a:ext cx="731520" cy="13081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Image result for cydyne logo">
            <a:extLst>
              <a:ext uri="{FF2B5EF4-FFF2-40B4-BE49-F238E27FC236}">
                <a16:creationId xmlns:a16="http://schemas.microsoft.com/office/drawing/2014/main" id="{218033B0-C616-4035-93CF-0BFA325D7FDE}"/>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46101"/>
          <a:stretch/>
        </p:blipFill>
        <p:spPr bwMode="auto">
          <a:xfrm>
            <a:off x="1361568" y="3206131"/>
            <a:ext cx="731520" cy="10448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Image result for avalara logo">
            <a:extLst>
              <a:ext uri="{FF2B5EF4-FFF2-40B4-BE49-F238E27FC236}">
                <a16:creationId xmlns:a16="http://schemas.microsoft.com/office/drawing/2014/main" id="{4DFB42BA-7DA9-47CF-A140-CF870A3D22A0}"/>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2537" t="31718" r="11916" b="33266"/>
          <a:stretch/>
        </p:blipFill>
        <p:spPr bwMode="auto">
          <a:xfrm>
            <a:off x="2306641" y="3859024"/>
            <a:ext cx="731520" cy="20968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Image result for easypost logo transparent">
            <a:extLst>
              <a:ext uri="{FF2B5EF4-FFF2-40B4-BE49-F238E27FC236}">
                <a16:creationId xmlns:a16="http://schemas.microsoft.com/office/drawing/2014/main" id="{0E7F5FDC-246D-41EA-86FF-2072597B455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306641" y="3170516"/>
            <a:ext cx="731520" cy="18470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Image result for macy's logo transparent">
            <a:extLst>
              <a:ext uri="{FF2B5EF4-FFF2-40B4-BE49-F238E27FC236}">
                <a16:creationId xmlns:a16="http://schemas.microsoft.com/office/drawing/2014/main" id="{ECAD93A2-C04E-4EA5-BD37-805457FE0B6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504584" y="1561045"/>
            <a:ext cx="731520" cy="19402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Image result for kohls logo transparent">
            <a:extLst>
              <a:ext uri="{FF2B5EF4-FFF2-40B4-BE49-F238E27FC236}">
                <a16:creationId xmlns:a16="http://schemas.microsoft.com/office/drawing/2014/main" id="{031A271E-3342-4D05-BC2F-1CADB9F4D05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504584" y="1898849"/>
            <a:ext cx="731520" cy="12182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Image result for nordstrom logo transparent">
            <a:extLst>
              <a:ext uri="{FF2B5EF4-FFF2-40B4-BE49-F238E27FC236}">
                <a16:creationId xmlns:a16="http://schemas.microsoft.com/office/drawing/2014/main" id="{5EBCC261-9868-4DF3-B0DE-E622910EDA58}"/>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653096" y="1589676"/>
            <a:ext cx="731520" cy="11810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Image result for bed bath and beyond logo transparent">
            <a:extLst>
              <a:ext uri="{FF2B5EF4-FFF2-40B4-BE49-F238E27FC236}">
                <a16:creationId xmlns:a16="http://schemas.microsoft.com/office/drawing/2014/main" id="{D5E12987-3CD7-486A-B65A-59EB02FC23C4}"/>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504584" y="2173119"/>
            <a:ext cx="731520" cy="25222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Image result for costco logo transparent">
            <a:extLst>
              <a:ext uri="{FF2B5EF4-FFF2-40B4-BE49-F238E27FC236}">
                <a16:creationId xmlns:a16="http://schemas.microsoft.com/office/drawing/2014/main" id="{86E15B7E-101E-46D5-9759-F6B099E4351A}"/>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653096" y="2135522"/>
            <a:ext cx="731520" cy="26127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4" descr="Image result for target logo transparent">
            <a:extLst>
              <a:ext uri="{FF2B5EF4-FFF2-40B4-BE49-F238E27FC236}">
                <a16:creationId xmlns:a16="http://schemas.microsoft.com/office/drawing/2014/main" id="{9FAF7947-8EA7-4ED2-A042-B09E9DD982C0}"/>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653096" y="1851513"/>
            <a:ext cx="731520" cy="173547"/>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26C4FFA2-C4C2-495B-95FA-6F0E995F4CEB}"/>
              </a:ext>
            </a:extLst>
          </p:cNvPr>
          <p:cNvSpPr txBox="1"/>
          <p:nvPr/>
        </p:nvSpPr>
        <p:spPr>
          <a:xfrm>
            <a:off x="2578996" y="2534753"/>
            <a:ext cx="2437285" cy="276999"/>
          </a:xfrm>
          <a:prstGeom prst="rect">
            <a:avLst/>
          </a:prstGeom>
          <a:noFill/>
        </p:spPr>
        <p:txBody>
          <a:bodyPr wrap="square" rtlCol="0">
            <a:spAutoFit/>
          </a:bodyPr>
          <a:lstStyle/>
          <a:p>
            <a:pPr algn="r"/>
            <a:r>
              <a:rPr lang="en-US" sz="1200" dirty="0">
                <a:latin typeface="Raleway" panose="020B0604020202020204" charset="0"/>
              </a:rPr>
              <a:t>Storefronts and Marketplaces</a:t>
            </a:r>
          </a:p>
        </p:txBody>
      </p:sp>
      <p:pic>
        <p:nvPicPr>
          <p:cNvPr id="2052" name="Picture 4" descr="Image result for houzz logo transparent">
            <a:extLst>
              <a:ext uri="{FF2B5EF4-FFF2-40B4-BE49-F238E27FC236}">
                <a16:creationId xmlns:a16="http://schemas.microsoft.com/office/drawing/2014/main" id="{4E158460-FE1E-4AF2-A10F-19F50944A2DF}"/>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150028" y="1512901"/>
            <a:ext cx="731520" cy="2373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chewy.com logo transparent">
            <a:extLst>
              <a:ext uri="{FF2B5EF4-FFF2-40B4-BE49-F238E27FC236}">
                <a16:creationId xmlns:a16="http://schemas.microsoft.com/office/drawing/2014/main" id="{9077E676-CD96-4A09-A692-90614A7487E2}"/>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150028" y="1857218"/>
            <a:ext cx="731520" cy="16573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ebay logo transparent">
            <a:extLst>
              <a:ext uri="{FF2B5EF4-FFF2-40B4-BE49-F238E27FC236}">
                <a16:creationId xmlns:a16="http://schemas.microsoft.com/office/drawing/2014/main" id="{14F3C4A8-8ACF-4F41-BBF2-321C5E2211B4}"/>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106479" y="2136645"/>
            <a:ext cx="731520" cy="31920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magento logo transparent">
            <a:extLst>
              <a:ext uri="{FF2B5EF4-FFF2-40B4-BE49-F238E27FC236}">
                <a16:creationId xmlns:a16="http://schemas.microsoft.com/office/drawing/2014/main" id="{189B292D-CFBD-4E8F-A55C-19365E2F9D5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014176" y="2190188"/>
            <a:ext cx="731520" cy="21212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891C82DA-AD13-4E9E-BB2B-95F0E5CC24AF}"/>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306641" y="3555032"/>
            <a:ext cx="731520" cy="156755"/>
          </a:xfrm>
          <a:prstGeom prst="rect">
            <a:avLst/>
          </a:prstGeom>
        </p:spPr>
      </p:pic>
      <p:pic>
        <p:nvPicPr>
          <p:cNvPr id="49" name="Picture 30" descr="Image result for walmart.com logo transparent">
            <a:extLst>
              <a:ext uri="{FF2B5EF4-FFF2-40B4-BE49-F238E27FC236}">
                <a16:creationId xmlns:a16="http://schemas.microsoft.com/office/drawing/2014/main" id="{932BA272-31BD-40BC-BCCB-F59A2E27DCA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805120" y="1540143"/>
            <a:ext cx="731520" cy="18288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518C9006-070F-4F4E-A87D-CE8481ED2D58}"/>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464112" y="2035556"/>
            <a:ext cx="1371600" cy="331241"/>
          </a:xfrm>
          <a:prstGeom prst="rect">
            <a:avLst/>
          </a:prstGeom>
        </p:spPr>
      </p:pic>
      <p:pic>
        <p:nvPicPr>
          <p:cNvPr id="51" name="Picture 50">
            <a:extLst>
              <a:ext uri="{FF2B5EF4-FFF2-40B4-BE49-F238E27FC236}">
                <a16:creationId xmlns:a16="http://schemas.microsoft.com/office/drawing/2014/main" id="{820CCD82-49A0-48B9-AC33-38D30D288284}"/>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299519" y="2913696"/>
            <a:ext cx="1700787" cy="1444755"/>
          </a:xfrm>
          <a:prstGeom prst="rect">
            <a:avLst/>
          </a:prstGeom>
        </p:spPr>
      </p:pic>
      <p:pic>
        <p:nvPicPr>
          <p:cNvPr id="52" name="Picture 51">
            <a:extLst>
              <a:ext uri="{FF2B5EF4-FFF2-40B4-BE49-F238E27FC236}">
                <a16:creationId xmlns:a16="http://schemas.microsoft.com/office/drawing/2014/main" id="{109A0A9B-671E-4C19-8418-7EB1145DED22}"/>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319588" y="5078108"/>
            <a:ext cx="822960" cy="822960"/>
          </a:xfrm>
          <a:prstGeom prst="rect">
            <a:avLst/>
          </a:prstGeom>
        </p:spPr>
      </p:pic>
      <p:pic>
        <p:nvPicPr>
          <p:cNvPr id="53" name="Picture 10" descr="http://www.omnilogicsolutions.com/wp-content/uploads/2016/01/MicrosoftdynamicsNAV12.jp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8640002" y="3240843"/>
            <a:ext cx="1709426" cy="1424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17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839" y="260058"/>
            <a:ext cx="10972800" cy="666456"/>
          </a:xfrm>
        </p:spPr>
        <p:txBody>
          <a:bodyPr/>
          <a:lstStyle/>
          <a:p>
            <a:r>
              <a:rPr lang="en-US" dirty="0" err="1" smtClean="0"/>
              <a:t>TrueCommerce</a:t>
            </a:r>
            <a:r>
              <a:rPr lang="en-US" dirty="0" smtClean="0"/>
              <a:t> Overview</a:t>
            </a:r>
            <a:endParaRPr lang="en-US" dirty="0"/>
          </a:p>
        </p:txBody>
      </p:sp>
      <p:graphicFrame>
        <p:nvGraphicFramePr>
          <p:cNvPr id="5" name="Group 16"/>
          <p:cNvGraphicFramePr>
            <a:graphicFrameLocks noGrp="1"/>
          </p:cNvGraphicFramePr>
          <p:nvPr>
            <p:extLst/>
          </p:nvPr>
        </p:nvGraphicFramePr>
        <p:xfrm>
          <a:off x="188073" y="1607056"/>
          <a:ext cx="5748154" cy="3590544"/>
        </p:xfrm>
        <a:graphic>
          <a:graphicData uri="http://schemas.openxmlformats.org/drawingml/2006/table">
            <a:tbl>
              <a:tblPr/>
              <a:tblGrid>
                <a:gridCol w="2322229">
                  <a:extLst>
                    <a:ext uri="{9D8B030D-6E8A-4147-A177-3AD203B41FA5}">
                      <a16:colId xmlns:a16="http://schemas.microsoft.com/office/drawing/2014/main" val="20000"/>
                    </a:ext>
                  </a:extLst>
                </a:gridCol>
                <a:gridCol w="3425925">
                  <a:extLst>
                    <a:ext uri="{9D8B030D-6E8A-4147-A177-3AD203B41FA5}">
                      <a16:colId xmlns:a16="http://schemas.microsoft.com/office/drawing/2014/main" val="20001"/>
                    </a:ext>
                  </a:extLst>
                </a:gridCol>
              </a:tblGrid>
              <a:tr h="291504">
                <a:tc>
                  <a:txBody>
                    <a:bodyPr/>
                    <a:lstStyle/>
                    <a:p>
                      <a:pPr marL="0" marR="0" lvl="0" indent="0" algn="l" defTabSz="914400" rtl="0" eaLnBrk="1" fontAlgn="base" latinLnBrk="0" hangingPunct="1">
                        <a:lnSpc>
                          <a:spcPct val="80000"/>
                        </a:lnSpc>
                        <a:spcBef>
                          <a:spcPct val="50000"/>
                        </a:spcBef>
                        <a:spcAft>
                          <a:spcPct val="0"/>
                        </a:spcAft>
                        <a:buClrTx/>
                        <a:buSzPct val="80000"/>
                        <a:buFontTx/>
                        <a:buNone/>
                        <a:tabLst/>
                      </a:pPr>
                      <a:r>
                        <a:rPr kumimoji="0" lang="en-US" sz="1600" b="1" i="0" u="none" strike="noStrike" cap="none" normalizeH="0" baseline="0" dirty="0" smtClean="0">
                          <a:ln>
                            <a:noFill/>
                          </a:ln>
                          <a:solidFill>
                            <a:srgbClr val="FFFFFF"/>
                          </a:solidFill>
                          <a:effectLst/>
                          <a:latin typeface="Arial Narrow" pitchFamily="34" charset="0"/>
                        </a:rPr>
                        <a:t>Founded</a:t>
                      </a:r>
                    </a:p>
                  </a:txBody>
                  <a:tcPr anchor="ctr" horzOverflow="overflow">
                    <a:lnL w="6350" cap="flat" cmpd="sng" algn="ctr">
                      <a:solidFill>
                        <a:srgbClr val="FFFFFF">
                          <a:lumMod val="85000"/>
                        </a:srgbClr>
                      </a:solidFill>
                      <a:prstDash val="solid"/>
                      <a:round/>
                      <a:headEnd type="none" w="med" len="med"/>
                      <a:tailEnd type="none" w="med" len="med"/>
                    </a:lnL>
                    <a:lnR w="6350" cap="flat" cmpd="sng" algn="ctr">
                      <a:solidFill>
                        <a:srgbClr val="FFFFFF">
                          <a:lumMod val="85000"/>
                        </a:srgbClr>
                      </a:solidFill>
                      <a:prstDash val="solid"/>
                      <a:round/>
                      <a:headEnd type="none" w="med" len="med"/>
                      <a:tailEnd type="none" w="med" len="med"/>
                    </a:lnR>
                    <a:lnT w="6350" cap="flat" cmpd="sng" algn="ctr">
                      <a:solidFill>
                        <a:srgbClr val="FFFFFF">
                          <a:lumMod val="85000"/>
                        </a:srgbClr>
                      </a:solidFill>
                      <a:prstDash val="solid"/>
                      <a:round/>
                      <a:headEnd type="none" w="med" len="med"/>
                      <a:tailEnd type="none" w="med" len="med"/>
                    </a:lnT>
                    <a:lnB w="6350" cap="flat" cmpd="sng" algn="ctr">
                      <a:solidFill>
                        <a:srgbClr val="FFFFFF">
                          <a:lumMod val="85000"/>
                        </a:srgbClr>
                      </a:solidFill>
                      <a:prstDash val="solid"/>
                      <a:round/>
                      <a:headEnd type="none" w="med" len="med"/>
                      <a:tailEnd type="none" w="med" len="med"/>
                    </a:lnB>
                    <a:lnTlToBr>
                      <a:noFill/>
                    </a:lnTlToBr>
                    <a:lnBlToTr>
                      <a:noFill/>
                    </a:lnBlToTr>
                    <a:solidFill>
                      <a:srgbClr val="456075"/>
                    </a:solidFill>
                  </a:tcPr>
                </a:tc>
                <a:tc>
                  <a:txBody>
                    <a:bodyPr/>
                    <a:lstStyle/>
                    <a:p>
                      <a:pPr marL="0" marR="0" lvl="0" indent="0" algn="l" defTabSz="914400" rtl="0" eaLnBrk="1" fontAlgn="base" latinLnBrk="0" hangingPunct="1">
                        <a:lnSpc>
                          <a:spcPct val="95000"/>
                        </a:lnSpc>
                        <a:spcBef>
                          <a:spcPct val="35000"/>
                        </a:spcBef>
                        <a:spcAft>
                          <a:spcPct val="0"/>
                        </a:spcAft>
                        <a:buClrTx/>
                        <a:buSzPct val="80000"/>
                        <a:buFontTx/>
                        <a:buNone/>
                        <a:tabLst/>
                      </a:pPr>
                      <a:r>
                        <a:rPr kumimoji="0" lang="en-US" sz="1600" b="0" i="0" u="none" strike="noStrike" cap="none" normalizeH="0" baseline="0" dirty="0" smtClean="0">
                          <a:ln>
                            <a:noFill/>
                          </a:ln>
                          <a:solidFill>
                            <a:schemeClr val="tx1"/>
                          </a:solidFill>
                          <a:effectLst/>
                          <a:latin typeface="Arial Narrow" pitchFamily="34" charset="0"/>
                        </a:rPr>
                        <a:t>1995</a:t>
                      </a:r>
                    </a:p>
                  </a:txBody>
                  <a:tcPr anchor="ctr" horzOverflow="overflow">
                    <a:lnL w="6350" cap="flat" cmpd="sng" algn="ctr">
                      <a:solidFill>
                        <a:srgbClr val="FFFFFF">
                          <a:lumMod val="85000"/>
                        </a:srgbClr>
                      </a:solidFill>
                      <a:prstDash val="solid"/>
                      <a:round/>
                      <a:headEnd type="none" w="med" len="med"/>
                      <a:tailEnd type="none" w="med" len="med"/>
                    </a:lnL>
                    <a:lnR w="6350" cap="flat" cmpd="sng" algn="ctr">
                      <a:solidFill>
                        <a:srgbClr val="FFFFFF">
                          <a:lumMod val="85000"/>
                        </a:srgbClr>
                      </a:solidFill>
                      <a:prstDash val="solid"/>
                      <a:round/>
                      <a:headEnd type="none" w="med" len="med"/>
                      <a:tailEnd type="none" w="med" len="med"/>
                    </a:lnR>
                    <a:lnT w="6350" cap="flat" cmpd="sng" algn="ctr">
                      <a:solidFill>
                        <a:srgbClr val="FFFFFF">
                          <a:lumMod val="85000"/>
                        </a:srgbClr>
                      </a:solidFill>
                      <a:prstDash val="solid"/>
                      <a:round/>
                      <a:headEnd type="none" w="med" len="med"/>
                      <a:tailEnd type="none" w="med" len="med"/>
                    </a:lnT>
                    <a:lnB w="6350" cap="flat" cmpd="sng" algn="ctr">
                      <a:solidFill>
                        <a:srgbClr val="FFFFFF">
                          <a:lumMod val="85000"/>
                        </a:srgbClr>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0"/>
                  </a:ext>
                </a:extLst>
              </a:tr>
              <a:tr h="2689535">
                <a:tc>
                  <a:txBody>
                    <a:bodyPr/>
                    <a:lstStyle/>
                    <a:p>
                      <a:pPr marL="0" marR="0" lvl="0" indent="0" algn="l" defTabSz="914400" rtl="0" eaLnBrk="1" fontAlgn="base" latinLnBrk="0" hangingPunct="1">
                        <a:lnSpc>
                          <a:spcPct val="80000"/>
                        </a:lnSpc>
                        <a:spcBef>
                          <a:spcPct val="50000"/>
                        </a:spcBef>
                        <a:spcAft>
                          <a:spcPct val="0"/>
                        </a:spcAft>
                        <a:buClrTx/>
                        <a:buSzPct val="80000"/>
                        <a:buFontTx/>
                        <a:buNone/>
                        <a:tabLst/>
                      </a:pPr>
                      <a:r>
                        <a:rPr kumimoji="0" lang="en-US" sz="1600" b="1" i="0" u="none" strike="noStrike" cap="none" normalizeH="0" baseline="0" dirty="0" smtClean="0">
                          <a:ln>
                            <a:noFill/>
                          </a:ln>
                          <a:solidFill>
                            <a:schemeClr val="bg1"/>
                          </a:solidFill>
                          <a:effectLst/>
                          <a:latin typeface="Arial Narrow" pitchFamily="34" charset="0"/>
                        </a:rPr>
                        <a:t>Offices</a:t>
                      </a:r>
                    </a:p>
                  </a:txBody>
                  <a:tcPr anchor="ctr" horzOverflow="overflow">
                    <a:lnL w="6350" cap="flat" cmpd="sng" algn="ctr">
                      <a:solidFill>
                        <a:srgbClr val="FFFFFF">
                          <a:lumMod val="85000"/>
                        </a:srgbClr>
                      </a:solidFill>
                      <a:prstDash val="solid"/>
                      <a:round/>
                      <a:headEnd type="none" w="med" len="med"/>
                      <a:tailEnd type="none" w="med" len="med"/>
                    </a:lnL>
                    <a:lnR w="6350" cap="flat" cmpd="sng" algn="ctr">
                      <a:solidFill>
                        <a:srgbClr val="FFFFFF">
                          <a:lumMod val="85000"/>
                        </a:srgbClr>
                      </a:solidFill>
                      <a:prstDash val="solid"/>
                      <a:round/>
                      <a:headEnd type="none" w="med" len="med"/>
                      <a:tailEnd type="none" w="med" len="med"/>
                    </a:lnR>
                    <a:lnT w="6350" cap="flat" cmpd="sng" algn="ctr">
                      <a:solidFill>
                        <a:srgbClr val="FFFFFF">
                          <a:lumMod val="85000"/>
                        </a:srgbClr>
                      </a:solidFill>
                      <a:prstDash val="solid"/>
                      <a:round/>
                      <a:headEnd type="none" w="med" len="med"/>
                      <a:tailEnd type="none" w="med" len="med"/>
                    </a:lnT>
                    <a:lnB w="6350" cap="flat" cmpd="sng" algn="ctr">
                      <a:solidFill>
                        <a:srgbClr val="FFFFFF">
                          <a:lumMod val="85000"/>
                        </a:srgbClr>
                      </a:solidFill>
                      <a:prstDash val="solid"/>
                      <a:round/>
                      <a:headEnd type="none" w="med" len="med"/>
                      <a:tailEnd type="none" w="med" len="med"/>
                    </a:lnB>
                    <a:lnTlToBr>
                      <a:noFill/>
                    </a:lnTlToBr>
                    <a:lnBlToTr>
                      <a:noFill/>
                    </a:lnBlToTr>
                    <a:solidFill>
                      <a:srgbClr val="456075"/>
                    </a:solidFill>
                  </a:tcPr>
                </a:tc>
                <a:tc>
                  <a:txBody>
                    <a:bodyPr/>
                    <a:lstStyle/>
                    <a:p>
                      <a:pPr marL="0" marR="0" lvl="0" indent="0" algn="l" defTabSz="914400" rtl="0" eaLnBrk="1" fontAlgn="base" latinLnBrk="0" hangingPunct="1">
                        <a:lnSpc>
                          <a:spcPct val="120000"/>
                        </a:lnSpc>
                        <a:spcBef>
                          <a:spcPct val="0"/>
                        </a:spcBef>
                        <a:spcAft>
                          <a:spcPct val="0"/>
                        </a:spcAft>
                        <a:buClrTx/>
                        <a:buSzPct val="80000"/>
                        <a:buFontTx/>
                        <a:buNone/>
                        <a:tabLst/>
                      </a:pPr>
                      <a:r>
                        <a:rPr kumimoji="0" lang="en-US" sz="1600" b="0" i="0" u="none" strike="noStrike" cap="none" normalizeH="0" baseline="0" dirty="0" smtClean="0">
                          <a:ln>
                            <a:noFill/>
                          </a:ln>
                          <a:solidFill>
                            <a:schemeClr val="tx1"/>
                          </a:solidFill>
                          <a:effectLst/>
                          <a:latin typeface="Arial Narrow" pitchFamily="34" charset="0"/>
                        </a:rPr>
                        <a:t>Seven Fields, PA (Headquarters)</a:t>
                      </a:r>
                      <a:br>
                        <a:rPr kumimoji="0" lang="en-US" sz="1600" b="0" i="0" u="none" strike="noStrike" cap="none" normalizeH="0" baseline="0" dirty="0" smtClean="0">
                          <a:ln>
                            <a:noFill/>
                          </a:ln>
                          <a:solidFill>
                            <a:schemeClr val="tx1"/>
                          </a:solidFill>
                          <a:effectLst/>
                          <a:latin typeface="Arial Narrow" pitchFamily="34" charset="0"/>
                        </a:rPr>
                      </a:br>
                      <a:r>
                        <a:rPr kumimoji="0" lang="en-US" sz="1600" b="0" i="0" u="none" strike="noStrike" cap="none" normalizeH="0" baseline="0" dirty="0" smtClean="0">
                          <a:ln>
                            <a:noFill/>
                          </a:ln>
                          <a:solidFill>
                            <a:schemeClr val="tx1"/>
                          </a:solidFill>
                          <a:effectLst/>
                          <a:latin typeface="Arial Narrow" pitchFamily="34" charset="0"/>
                        </a:rPr>
                        <a:t>Regional offices:</a:t>
                      </a:r>
                    </a:p>
                    <a:p>
                      <a:pPr marL="457200" marR="0" lvl="1" indent="0" algn="l" defTabSz="914400" rtl="0" eaLnBrk="1" fontAlgn="base" latinLnBrk="0" hangingPunct="1">
                        <a:lnSpc>
                          <a:spcPct val="120000"/>
                        </a:lnSpc>
                        <a:spcBef>
                          <a:spcPct val="0"/>
                        </a:spcBef>
                        <a:spcAft>
                          <a:spcPct val="0"/>
                        </a:spcAft>
                        <a:buClrTx/>
                        <a:buSzPct val="80000"/>
                        <a:buFontTx/>
                        <a:buNone/>
                        <a:tabLst/>
                      </a:pPr>
                      <a:r>
                        <a:rPr kumimoji="0" lang="en-US" sz="1400" b="0" i="0" u="none" strike="noStrike" cap="none" normalizeH="0" baseline="0" dirty="0" smtClean="0">
                          <a:ln>
                            <a:noFill/>
                          </a:ln>
                          <a:solidFill>
                            <a:srgbClr val="24323D"/>
                          </a:solidFill>
                          <a:effectLst/>
                          <a:latin typeface="Arial Narrow" pitchFamily="34" charset="0"/>
                        </a:rPr>
                        <a:t>Reston, VA</a:t>
                      </a:r>
                    </a:p>
                    <a:p>
                      <a:pPr marL="457200" marR="0" lvl="1" indent="0" algn="l" defTabSz="914400" rtl="0" eaLnBrk="1" fontAlgn="base" latinLnBrk="0" hangingPunct="1">
                        <a:lnSpc>
                          <a:spcPct val="120000"/>
                        </a:lnSpc>
                        <a:spcBef>
                          <a:spcPct val="0"/>
                        </a:spcBef>
                        <a:spcAft>
                          <a:spcPct val="0"/>
                        </a:spcAft>
                        <a:buClrTx/>
                        <a:buSzPct val="80000"/>
                        <a:buFontTx/>
                        <a:buNone/>
                        <a:tabLst/>
                      </a:pPr>
                      <a:r>
                        <a:rPr kumimoji="0" lang="en-US" sz="1400" b="0" i="0" u="none" strike="noStrike" cap="none" normalizeH="0" baseline="0" dirty="0" smtClean="0">
                          <a:ln>
                            <a:noFill/>
                          </a:ln>
                          <a:solidFill>
                            <a:srgbClr val="24323D"/>
                          </a:solidFill>
                          <a:effectLst/>
                          <a:latin typeface="Arial Narrow" pitchFamily="34" charset="0"/>
                        </a:rPr>
                        <a:t>Columbus, OH</a:t>
                      </a:r>
                    </a:p>
                    <a:p>
                      <a:pPr marL="457200" marR="0" lvl="1" indent="0" algn="l" defTabSz="914400" rtl="0" eaLnBrk="1" fontAlgn="base" latinLnBrk="0" hangingPunct="1">
                        <a:lnSpc>
                          <a:spcPct val="120000"/>
                        </a:lnSpc>
                        <a:spcBef>
                          <a:spcPct val="0"/>
                        </a:spcBef>
                        <a:spcAft>
                          <a:spcPct val="0"/>
                        </a:spcAft>
                        <a:buClrTx/>
                        <a:buSzPct val="80000"/>
                        <a:buFontTx/>
                        <a:buNone/>
                        <a:tabLst/>
                      </a:pPr>
                      <a:r>
                        <a:rPr kumimoji="0" lang="en-US" sz="1400" b="0" i="0" u="none" strike="noStrike" cap="none" normalizeH="0" baseline="0" dirty="0" smtClean="0">
                          <a:ln>
                            <a:noFill/>
                          </a:ln>
                          <a:solidFill>
                            <a:srgbClr val="24323D"/>
                          </a:solidFill>
                          <a:effectLst/>
                          <a:latin typeface="Arial Narrow" pitchFamily="34" charset="0"/>
                        </a:rPr>
                        <a:t>Westborough, MA</a:t>
                      </a:r>
                    </a:p>
                    <a:p>
                      <a:pPr marL="457200" marR="0" lvl="1" indent="0" algn="l" defTabSz="914400" rtl="0" eaLnBrk="1" fontAlgn="base" latinLnBrk="0" hangingPunct="1">
                        <a:lnSpc>
                          <a:spcPct val="120000"/>
                        </a:lnSpc>
                        <a:spcBef>
                          <a:spcPct val="0"/>
                        </a:spcBef>
                        <a:spcAft>
                          <a:spcPct val="0"/>
                        </a:spcAft>
                        <a:buClrTx/>
                        <a:buSzPct val="80000"/>
                        <a:buFontTx/>
                        <a:buNone/>
                        <a:tabLst/>
                      </a:pPr>
                      <a:r>
                        <a:rPr lang="en-US" sz="1400" dirty="0" smtClean="0">
                          <a:solidFill>
                            <a:srgbClr val="24323D"/>
                          </a:solidFill>
                          <a:latin typeface="Arial Narrow" panose="020B0606020202030204" pitchFamily="34" charset="0"/>
                        </a:rPr>
                        <a:t>Cincinnati, Ohio</a:t>
                      </a:r>
                    </a:p>
                    <a:p>
                      <a:pPr marL="457200" marR="0" lvl="1" indent="0" algn="l" defTabSz="914400" rtl="0" eaLnBrk="1" fontAlgn="base" latinLnBrk="0" hangingPunct="1">
                        <a:lnSpc>
                          <a:spcPct val="120000"/>
                        </a:lnSpc>
                        <a:spcBef>
                          <a:spcPct val="0"/>
                        </a:spcBef>
                        <a:spcAft>
                          <a:spcPct val="0"/>
                        </a:spcAft>
                        <a:buClrTx/>
                        <a:buSzPct val="80000"/>
                        <a:buFontTx/>
                        <a:buNone/>
                        <a:tabLst/>
                      </a:pPr>
                      <a:r>
                        <a:rPr kumimoji="0" lang="en-US" sz="1400" b="0" i="0" u="none" strike="noStrike" cap="none" normalizeH="0" baseline="0" dirty="0" smtClean="0">
                          <a:ln>
                            <a:noFill/>
                          </a:ln>
                          <a:solidFill>
                            <a:srgbClr val="24323D"/>
                          </a:solidFill>
                          <a:effectLst/>
                          <a:latin typeface="Arial Narrow" pitchFamily="34" charset="0"/>
                        </a:rPr>
                        <a:t>Carlsbad, CA</a:t>
                      </a:r>
                    </a:p>
                    <a:p>
                      <a:pPr marL="457200" marR="0" lvl="1" indent="0" algn="l" defTabSz="914400" rtl="0" eaLnBrk="1" fontAlgn="base" latinLnBrk="0" hangingPunct="1">
                        <a:lnSpc>
                          <a:spcPct val="120000"/>
                        </a:lnSpc>
                        <a:spcBef>
                          <a:spcPct val="0"/>
                        </a:spcBef>
                        <a:spcAft>
                          <a:spcPct val="0"/>
                        </a:spcAft>
                        <a:buClrTx/>
                        <a:buSzPct val="80000"/>
                        <a:buFontTx/>
                        <a:buNone/>
                        <a:tabLst/>
                      </a:pPr>
                      <a:r>
                        <a:rPr kumimoji="0" lang="en-US" sz="1400" b="0" i="0" u="none" strike="noStrike" cap="none" normalizeH="0" baseline="0" dirty="0" smtClean="0">
                          <a:ln>
                            <a:noFill/>
                          </a:ln>
                          <a:solidFill>
                            <a:srgbClr val="24323D"/>
                          </a:solidFill>
                          <a:effectLst/>
                          <a:latin typeface="Arial Narrow" pitchFamily="34" charset="0"/>
                        </a:rPr>
                        <a:t>New Canaan, CT</a:t>
                      </a:r>
                    </a:p>
                    <a:p>
                      <a:pPr marL="457200" marR="0" lvl="1" indent="0" algn="l" defTabSz="914400" rtl="0" eaLnBrk="1" fontAlgn="base" latinLnBrk="0" hangingPunct="1">
                        <a:lnSpc>
                          <a:spcPct val="120000"/>
                        </a:lnSpc>
                        <a:spcBef>
                          <a:spcPct val="0"/>
                        </a:spcBef>
                        <a:spcAft>
                          <a:spcPct val="0"/>
                        </a:spcAft>
                        <a:buClrTx/>
                        <a:buSzPct val="80000"/>
                        <a:buFontTx/>
                        <a:buNone/>
                        <a:tabLst/>
                      </a:pPr>
                      <a:r>
                        <a:rPr kumimoji="0" lang="en-US" sz="1400" b="0" i="0" u="none" strike="noStrike" cap="none" normalizeH="0" baseline="0" dirty="0" smtClean="0">
                          <a:ln>
                            <a:noFill/>
                          </a:ln>
                          <a:solidFill>
                            <a:srgbClr val="24323D"/>
                          </a:solidFill>
                          <a:effectLst/>
                          <a:latin typeface="Arial Narrow" pitchFamily="34" charset="0"/>
                        </a:rPr>
                        <a:t>Copenhagen, Denmark</a:t>
                      </a:r>
                    </a:p>
                    <a:p>
                      <a:pPr marL="457200" marR="0" lvl="1" indent="0" algn="l" defTabSz="914400" rtl="0" eaLnBrk="1" fontAlgn="base" latinLnBrk="0" hangingPunct="1">
                        <a:lnSpc>
                          <a:spcPct val="120000"/>
                        </a:lnSpc>
                        <a:spcBef>
                          <a:spcPct val="0"/>
                        </a:spcBef>
                        <a:spcAft>
                          <a:spcPct val="0"/>
                        </a:spcAft>
                        <a:buClrTx/>
                        <a:buSzPct val="80000"/>
                        <a:buFontTx/>
                        <a:buNone/>
                        <a:tabLst/>
                      </a:pPr>
                      <a:r>
                        <a:rPr kumimoji="0" lang="en-US" sz="1400" b="0" i="0" u="none" strike="noStrike" cap="none" normalizeH="0" baseline="0" dirty="0" smtClean="0">
                          <a:ln>
                            <a:noFill/>
                          </a:ln>
                          <a:solidFill>
                            <a:srgbClr val="24323D"/>
                          </a:solidFill>
                          <a:effectLst/>
                          <a:latin typeface="Arial Narrow" pitchFamily="34" charset="0"/>
                        </a:rPr>
                        <a:t>Coventry, United Kingdom</a:t>
                      </a:r>
                    </a:p>
                    <a:p>
                      <a:pPr marL="457200" marR="0" lvl="1" indent="0" algn="l" defTabSz="914400" rtl="0" eaLnBrk="1" fontAlgn="base" latinLnBrk="0" hangingPunct="1">
                        <a:lnSpc>
                          <a:spcPct val="120000"/>
                        </a:lnSpc>
                        <a:spcBef>
                          <a:spcPct val="0"/>
                        </a:spcBef>
                        <a:spcAft>
                          <a:spcPct val="0"/>
                        </a:spcAft>
                        <a:buClrTx/>
                        <a:buSzPct val="80000"/>
                        <a:buFontTx/>
                        <a:buNone/>
                        <a:tabLst/>
                      </a:pPr>
                      <a:r>
                        <a:rPr kumimoji="0" lang="en-US" sz="1400" b="0" i="0" u="none" strike="noStrike" cap="none" normalizeH="0" baseline="0" dirty="0" smtClean="0">
                          <a:ln>
                            <a:noFill/>
                          </a:ln>
                          <a:solidFill>
                            <a:srgbClr val="24323D"/>
                          </a:solidFill>
                          <a:effectLst/>
                          <a:latin typeface="Arial Narrow" pitchFamily="34" charset="0"/>
                        </a:rPr>
                        <a:t>Shanghai, China</a:t>
                      </a:r>
                    </a:p>
                  </a:txBody>
                  <a:tcPr anchor="ctr" horzOverflow="overflow">
                    <a:lnL w="6350" cap="flat" cmpd="sng" algn="ctr">
                      <a:solidFill>
                        <a:srgbClr val="FFFFFF">
                          <a:lumMod val="85000"/>
                        </a:srgbClr>
                      </a:solidFill>
                      <a:prstDash val="solid"/>
                      <a:round/>
                      <a:headEnd type="none" w="med" len="med"/>
                      <a:tailEnd type="none" w="med" len="med"/>
                    </a:lnL>
                    <a:lnR w="6350" cap="flat" cmpd="sng" algn="ctr">
                      <a:solidFill>
                        <a:srgbClr val="FFFFFF">
                          <a:lumMod val="85000"/>
                        </a:srgbClr>
                      </a:solidFill>
                      <a:prstDash val="solid"/>
                      <a:round/>
                      <a:headEnd type="none" w="med" len="med"/>
                      <a:tailEnd type="none" w="med" len="med"/>
                    </a:lnR>
                    <a:lnT w="6350" cap="flat" cmpd="sng" algn="ctr">
                      <a:solidFill>
                        <a:srgbClr val="FFFFFF">
                          <a:lumMod val="85000"/>
                        </a:srgbClr>
                      </a:solidFill>
                      <a:prstDash val="solid"/>
                      <a:round/>
                      <a:headEnd type="none" w="med" len="med"/>
                      <a:tailEnd type="none" w="med" len="med"/>
                    </a:lnT>
                    <a:lnB w="6350" cap="flat" cmpd="sng" algn="ctr">
                      <a:solidFill>
                        <a:srgbClr val="FFFFFF">
                          <a:lumMod val="85000"/>
                        </a:srgbClr>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2"/>
                  </a:ext>
                </a:extLst>
              </a:tr>
              <a:tr h="272567">
                <a:tc>
                  <a:txBody>
                    <a:bodyPr/>
                    <a:lstStyle/>
                    <a:p>
                      <a:pPr marL="0" marR="0" lvl="0" indent="0" algn="l" defTabSz="914400" rtl="0" eaLnBrk="1" fontAlgn="base" latinLnBrk="0" hangingPunct="1">
                        <a:lnSpc>
                          <a:spcPct val="80000"/>
                        </a:lnSpc>
                        <a:spcBef>
                          <a:spcPct val="50000"/>
                        </a:spcBef>
                        <a:spcAft>
                          <a:spcPct val="0"/>
                        </a:spcAft>
                        <a:buClrTx/>
                        <a:buSzPct val="80000"/>
                        <a:buFontTx/>
                        <a:buNone/>
                        <a:tabLst/>
                      </a:pPr>
                      <a:r>
                        <a:rPr kumimoji="0" lang="en-US" sz="1600" b="1" i="0" u="none" strike="noStrike" cap="none" normalizeH="0" baseline="0" dirty="0" smtClean="0">
                          <a:ln>
                            <a:noFill/>
                          </a:ln>
                          <a:solidFill>
                            <a:srgbClr val="FFFFFF"/>
                          </a:solidFill>
                          <a:effectLst/>
                          <a:latin typeface="Arial Narrow" pitchFamily="34" charset="0"/>
                        </a:rPr>
                        <a:t>Employees</a:t>
                      </a:r>
                    </a:p>
                  </a:txBody>
                  <a:tcPr anchor="ctr" horzOverflow="overflow">
                    <a:lnL w="6350" cap="flat" cmpd="sng" algn="ctr">
                      <a:solidFill>
                        <a:srgbClr val="FFFFFF">
                          <a:lumMod val="85000"/>
                        </a:srgbClr>
                      </a:solidFill>
                      <a:prstDash val="solid"/>
                      <a:round/>
                      <a:headEnd type="none" w="med" len="med"/>
                      <a:tailEnd type="none" w="med" len="med"/>
                    </a:lnL>
                    <a:lnR w="6350" cap="flat" cmpd="sng" algn="ctr">
                      <a:solidFill>
                        <a:srgbClr val="FFFFFF">
                          <a:lumMod val="85000"/>
                        </a:srgbClr>
                      </a:solidFill>
                      <a:prstDash val="solid"/>
                      <a:round/>
                      <a:headEnd type="none" w="med" len="med"/>
                      <a:tailEnd type="none" w="med" len="med"/>
                    </a:lnR>
                    <a:lnT w="6350" cap="flat" cmpd="sng" algn="ctr">
                      <a:solidFill>
                        <a:srgbClr val="FFFFFF">
                          <a:lumMod val="85000"/>
                        </a:srgbClr>
                      </a:solidFill>
                      <a:prstDash val="solid"/>
                      <a:round/>
                      <a:headEnd type="none" w="med" len="med"/>
                      <a:tailEnd type="none" w="med" len="med"/>
                    </a:lnT>
                    <a:lnB w="6350" cap="flat" cmpd="sng" algn="ctr">
                      <a:solidFill>
                        <a:srgbClr val="FFFFFF">
                          <a:lumMod val="85000"/>
                        </a:srgbClr>
                      </a:solidFill>
                      <a:prstDash val="solid"/>
                      <a:round/>
                      <a:headEnd type="none" w="med" len="med"/>
                      <a:tailEnd type="none" w="med" len="med"/>
                    </a:lnB>
                    <a:lnTlToBr>
                      <a:noFill/>
                    </a:lnTlToBr>
                    <a:lnBlToTr>
                      <a:noFill/>
                    </a:lnBlToTr>
                    <a:solidFill>
                      <a:srgbClr val="456075"/>
                    </a:solidFill>
                  </a:tcPr>
                </a:tc>
                <a:tc>
                  <a:txBody>
                    <a:bodyPr/>
                    <a:lstStyle/>
                    <a:p>
                      <a:pPr marL="0" marR="0" lvl="0" indent="0" algn="l" defTabSz="914400" rtl="0" eaLnBrk="1" fontAlgn="base" latinLnBrk="0" hangingPunct="1">
                        <a:lnSpc>
                          <a:spcPct val="80000"/>
                        </a:lnSpc>
                        <a:spcBef>
                          <a:spcPct val="50000"/>
                        </a:spcBef>
                        <a:spcAft>
                          <a:spcPct val="0"/>
                        </a:spcAft>
                        <a:buClrTx/>
                        <a:buSzPct val="80000"/>
                        <a:buFontTx/>
                        <a:buNone/>
                        <a:tabLst/>
                      </a:pPr>
                      <a:r>
                        <a:rPr kumimoji="0" lang="en-US" sz="1400" b="0" i="0" u="none" strike="noStrike" cap="none" normalizeH="0" baseline="0" dirty="0" smtClean="0">
                          <a:ln>
                            <a:noFill/>
                          </a:ln>
                          <a:solidFill>
                            <a:schemeClr val="tx1"/>
                          </a:solidFill>
                          <a:effectLst/>
                          <a:latin typeface="Arial Narrow" pitchFamily="34" charset="0"/>
                        </a:rPr>
                        <a:t>520</a:t>
                      </a:r>
                    </a:p>
                  </a:txBody>
                  <a:tcPr anchor="ctr" horzOverflow="overflow">
                    <a:lnL w="6350" cap="flat" cmpd="sng" algn="ctr">
                      <a:solidFill>
                        <a:srgbClr val="FFFFFF">
                          <a:lumMod val="85000"/>
                        </a:srgbClr>
                      </a:solidFill>
                      <a:prstDash val="solid"/>
                      <a:round/>
                      <a:headEnd type="none" w="med" len="med"/>
                      <a:tailEnd type="none" w="med" len="med"/>
                    </a:lnL>
                    <a:lnR w="6350" cap="flat" cmpd="sng" algn="ctr">
                      <a:solidFill>
                        <a:srgbClr val="FFFFFF">
                          <a:lumMod val="85000"/>
                        </a:srgbClr>
                      </a:solidFill>
                      <a:prstDash val="solid"/>
                      <a:round/>
                      <a:headEnd type="none" w="med" len="med"/>
                      <a:tailEnd type="none" w="med" len="med"/>
                    </a:lnR>
                    <a:lnT w="6350" cap="flat" cmpd="sng" algn="ctr">
                      <a:solidFill>
                        <a:srgbClr val="FFFFFF">
                          <a:lumMod val="85000"/>
                        </a:srgbClr>
                      </a:solidFill>
                      <a:prstDash val="solid"/>
                      <a:round/>
                      <a:headEnd type="none" w="med" len="med"/>
                      <a:tailEnd type="none" w="med" len="med"/>
                    </a:lnT>
                    <a:lnB w="6350" cap="flat" cmpd="sng" algn="ctr">
                      <a:solidFill>
                        <a:srgbClr val="FFFFFF">
                          <a:lumMod val="85000"/>
                        </a:srgb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27147" t="21318" r="22305" b="32448"/>
          <a:stretch/>
        </p:blipFill>
        <p:spPr>
          <a:xfrm>
            <a:off x="8789225" y="1532645"/>
            <a:ext cx="1005840" cy="1179641"/>
          </a:xfrm>
          <a:prstGeom prst="rect">
            <a:avLst/>
          </a:prstGeom>
          <a:solidFill>
            <a:srgbClr val="FFFFFF">
              <a:shade val="85000"/>
            </a:srgbClr>
          </a:solidFill>
          <a:ln w="88900" cap="sq">
            <a:solidFill>
              <a:srgbClr val="007CB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8737504" y="2873464"/>
            <a:ext cx="1260281" cy="430887"/>
          </a:xfrm>
          <a:prstGeom prst="rect">
            <a:avLst/>
          </a:prstGeom>
          <a:solidFill>
            <a:schemeClr val="bg1"/>
          </a:solidFill>
        </p:spPr>
        <p:txBody>
          <a:bodyPr wrap="none" rtlCol="0">
            <a:spAutoFit/>
          </a:bodyPr>
          <a:lstStyle/>
          <a:p>
            <a:pPr algn="ctr"/>
            <a:r>
              <a:rPr lang="en-US" sz="1100" b="1" dirty="0" smtClean="0">
                <a:latin typeface="Raleway" panose="020B0604020202020204" charset="0"/>
              </a:rPr>
              <a:t>Michael Cornell</a:t>
            </a:r>
          </a:p>
          <a:p>
            <a:pPr algn="ctr"/>
            <a:r>
              <a:rPr lang="en-US" sz="1100" dirty="0" smtClean="0">
                <a:latin typeface="Raleway" panose="020B0604020202020204" charset="0"/>
              </a:rPr>
              <a:t>CEO / Chairman</a:t>
            </a:r>
            <a:endParaRPr lang="en-US" sz="1100" dirty="0">
              <a:latin typeface="Raleway" panose="020B0604020202020204" charset="0"/>
            </a:endParaRPr>
          </a:p>
        </p:txBody>
      </p:sp>
      <p:pic>
        <p:nvPicPr>
          <p:cNvPr id="12"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t="3215" b="20276"/>
          <a:stretch/>
        </p:blipFill>
        <p:spPr>
          <a:xfrm>
            <a:off x="7130091" y="2081544"/>
            <a:ext cx="1017926" cy="1115568"/>
          </a:xfrm>
          <a:prstGeom prst="rect">
            <a:avLst/>
          </a:prstGeom>
          <a:solidFill>
            <a:srgbClr val="FFFFFF">
              <a:shade val="85000"/>
            </a:srgbClr>
          </a:solidFill>
          <a:ln w="88900" cap="sq">
            <a:solidFill>
              <a:srgbClr val="007CB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7152232" y="3402328"/>
            <a:ext cx="995785" cy="430887"/>
          </a:xfrm>
          <a:prstGeom prst="rect">
            <a:avLst/>
          </a:prstGeom>
          <a:solidFill>
            <a:schemeClr val="bg1"/>
          </a:solidFill>
        </p:spPr>
        <p:txBody>
          <a:bodyPr wrap="none" rtlCol="0">
            <a:spAutoFit/>
          </a:bodyPr>
          <a:lstStyle/>
          <a:p>
            <a:pPr algn="ctr"/>
            <a:r>
              <a:rPr lang="en-US" sz="1100" b="1" dirty="0" smtClean="0">
                <a:latin typeface="Raleway" panose="020B0604020202020204" charset="0"/>
              </a:rPr>
              <a:t>Flint Seaton</a:t>
            </a:r>
          </a:p>
          <a:p>
            <a:pPr algn="ctr"/>
            <a:r>
              <a:rPr lang="en-US" sz="1100" dirty="0" smtClean="0">
                <a:latin typeface="Raleway" panose="020B0604020202020204" charset="0"/>
              </a:rPr>
              <a:t>CFO</a:t>
            </a:r>
            <a:endParaRPr lang="en-US" sz="1100" dirty="0">
              <a:latin typeface="Raleway" panose="020B0604020202020204" charset="0"/>
            </a:endParaRPr>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b="12648"/>
          <a:stretch/>
        </p:blipFill>
        <p:spPr>
          <a:xfrm>
            <a:off x="10441156" y="2098826"/>
            <a:ext cx="1005840" cy="1098286"/>
          </a:xfrm>
          <a:prstGeom prst="rect">
            <a:avLst/>
          </a:prstGeom>
          <a:solidFill>
            <a:srgbClr val="FFFFFF">
              <a:shade val="85000"/>
            </a:srgbClr>
          </a:solidFill>
          <a:ln w="88900" cap="sq">
            <a:solidFill>
              <a:srgbClr val="007CB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p:cNvSpPr txBox="1"/>
          <p:nvPr/>
        </p:nvSpPr>
        <p:spPr>
          <a:xfrm>
            <a:off x="10463012" y="3358290"/>
            <a:ext cx="962122" cy="430887"/>
          </a:xfrm>
          <a:prstGeom prst="rect">
            <a:avLst/>
          </a:prstGeom>
          <a:solidFill>
            <a:schemeClr val="bg1"/>
          </a:solidFill>
        </p:spPr>
        <p:txBody>
          <a:bodyPr wrap="none" rtlCol="0">
            <a:spAutoFit/>
          </a:bodyPr>
          <a:lstStyle/>
          <a:p>
            <a:pPr algn="ctr"/>
            <a:r>
              <a:rPr lang="en-US" sz="1100" b="1" dirty="0" smtClean="0">
                <a:latin typeface="Raleway" panose="020B0604020202020204" charset="0"/>
              </a:rPr>
              <a:t>Ross Elliott</a:t>
            </a:r>
          </a:p>
          <a:p>
            <a:pPr algn="ctr"/>
            <a:r>
              <a:rPr lang="en-US" sz="1100" dirty="0" smtClean="0">
                <a:latin typeface="Raleway" panose="020B0604020202020204" charset="0"/>
              </a:rPr>
              <a:t>President </a:t>
            </a:r>
            <a:endParaRPr lang="en-US" sz="1100" dirty="0">
              <a:latin typeface="Raleway" panose="020B0604020202020204" charset="0"/>
            </a:endParaRPr>
          </a:p>
        </p:txBody>
      </p:sp>
      <p:sp>
        <p:nvSpPr>
          <p:cNvPr id="16" name="Rectangle 2"/>
          <p:cNvSpPr txBox="1">
            <a:spLocks noChangeArrowheads="1"/>
          </p:cNvSpPr>
          <p:nvPr/>
        </p:nvSpPr>
        <p:spPr bwMode="auto">
          <a:xfrm>
            <a:off x="6831624" y="5701143"/>
            <a:ext cx="517866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chemeClr val="tx2"/>
                </a:solidFill>
                <a:latin typeface="+mj-lt"/>
                <a:ea typeface="+mj-ea"/>
                <a:cs typeface="+mj-cs"/>
              </a:defRPr>
            </a:lvl1pPr>
            <a:lvl2pPr algn="l" rtl="0" eaLnBrk="1" fontAlgn="base" hangingPunct="1">
              <a:spcBef>
                <a:spcPct val="0"/>
              </a:spcBef>
              <a:spcAft>
                <a:spcPct val="0"/>
              </a:spcAft>
              <a:defRPr sz="2800">
                <a:solidFill>
                  <a:schemeClr val="tx2"/>
                </a:solidFill>
                <a:latin typeface="Arial" charset="0"/>
                <a:ea typeface="Geneva" pitchFamily="96" charset="-128"/>
              </a:defRPr>
            </a:lvl2pPr>
            <a:lvl3pPr algn="l" rtl="0" eaLnBrk="1" fontAlgn="base" hangingPunct="1">
              <a:spcBef>
                <a:spcPct val="0"/>
              </a:spcBef>
              <a:spcAft>
                <a:spcPct val="0"/>
              </a:spcAft>
              <a:defRPr sz="2800">
                <a:solidFill>
                  <a:schemeClr val="tx2"/>
                </a:solidFill>
                <a:latin typeface="Arial" charset="0"/>
                <a:ea typeface="Geneva" pitchFamily="96" charset="-128"/>
              </a:defRPr>
            </a:lvl3pPr>
            <a:lvl4pPr algn="l" rtl="0" eaLnBrk="1" fontAlgn="base" hangingPunct="1">
              <a:spcBef>
                <a:spcPct val="0"/>
              </a:spcBef>
              <a:spcAft>
                <a:spcPct val="0"/>
              </a:spcAft>
              <a:defRPr sz="2800">
                <a:solidFill>
                  <a:schemeClr val="tx2"/>
                </a:solidFill>
                <a:latin typeface="Arial" charset="0"/>
                <a:ea typeface="Geneva" pitchFamily="96" charset="-128"/>
              </a:defRPr>
            </a:lvl4pPr>
            <a:lvl5pPr algn="l" rtl="0" eaLnBrk="1" fontAlgn="base" hangingPunct="1">
              <a:spcBef>
                <a:spcPct val="0"/>
              </a:spcBef>
              <a:spcAft>
                <a:spcPct val="0"/>
              </a:spcAft>
              <a:defRPr sz="2800">
                <a:solidFill>
                  <a:schemeClr val="tx2"/>
                </a:solidFill>
                <a:latin typeface="Arial" charset="0"/>
                <a:ea typeface="Geneva" pitchFamily="96" charset="-128"/>
              </a:defRPr>
            </a:lvl5pPr>
            <a:lvl6pPr marL="457200" algn="l" rtl="0" eaLnBrk="1" fontAlgn="base" hangingPunct="1">
              <a:spcBef>
                <a:spcPct val="0"/>
              </a:spcBef>
              <a:spcAft>
                <a:spcPct val="0"/>
              </a:spcAft>
              <a:defRPr sz="2800">
                <a:solidFill>
                  <a:schemeClr val="tx2"/>
                </a:solidFill>
                <a:latin typeface="Arial" charset="0"/>
                <a:ea typeface="Geneva" pitchFamily="96" charset="-128"/>
              </a:defRPr>
            </a:lvl6pPr>
            <a:lvl7pPr marL="914400" algn="l" rtl="0" eaLnBrk="1" fontAlgn="base" hangingPunct="1">
              <a:spcBef>
                <a:spcPct val="0"/>
              </a:spcBef>
              <a:spcAft>
                <a:spcPct val="0"/>
              </a:spcAft>
              <a:defRPr sz="2800">
                <a:solidFill>
                  <a:schemeClr val="tx2"/>
                </a:solidFill>
                <a:latin typeface="Arial" charset="0"/>
                <a:ea typeface="Geneva" pitchFamily="96" charset="-128"/>
              </a:defRPr>
            </a:lvl7pPr>
            <a:lvl8pPr marL="1371600" algn="l" rtl="0" eaLnBrk="1" fontAlgn="base" hangingPunct="1">
              <a:spcBef>
                <a:spcPct val="0"/>
              </a:spcBef>
              <a:spcAft>
                <a:spcPct val="0"/>
              </a:spcAft>
              <a:defRPr sz="2800">
                <a:solidFill>
                  <a:schemeClr val="tx2"/>
                </a:solidFill>
                <a:latin typeface="Arial" charset="0"/>
                <a:ea typeface="Geneva" pitchFamily="96" charset="-128"/>
              </a:defRPr>
            </a:lvl8pPr>
            <a:lvl9pPr marL="1828800" algn="l" rtl="0" eaLnBrk="1" fontAlgn="base" hangingPunct="1">
              <a:spcBef>
                <a:spcPct val="0"/>
              </a:spcBef>
              <a:spcAft>
                <a:spcPct val="0"/>
              </a:spcAft>
              <a:defRPr sz="2800">
                <a:solidFill>
                  <a:schemeClr val="tx2"/>
                </a:solidFill>
                <a:latin typeface="Arial" charset="0"/>
                <a:ea typeface="Geneva" pitchFamily="96" charset="-128"/>
              </a:defRPr>
            </a:lvl9pPr>
          </a:lstStyle>
          <a:p>
            <a:pPr marL="342900" lvl="1" indent="-342900">
              <a:buClr>
                <a:schemeClr val="tx2"/>
              </a:buClr>
            </a:pPr>
            <a:r>
              <a:rPr lang="en-US" sz="1400" dirty="0">
                <a:solidFill>
                  <a:schemeClr val="tx1">
                    <a:lumMod val="75000"/>
                  </a:schemeClr>
                </a:solidFill>
                <a:latin typeface="Calibri" pitchFamily="34" charset="0"/>
              </a:rPr>
              <a:t> “Make </a:t>
            </a:r>
            <a:r>
              <a:rPr lang="en-US" sz="1400" dirty="0" smtClean="0">
                <a:solidFill>
                  <a:schemeClr val="tx1">
                    <a:lumMod val="75000"/>
                  </a:schemeClr>
                </a:solidFill>
                <a:latin typeface="Calibri" pitchFamily="34" charset="0"/>
              </a:rPr>
              <a:t>Electronic exchange </a:t>
            </a:r>
            <a:r>
              <a:rPr lang="en-US" sz="1400" dirty="0">
                <a:solidFill>
                  <a:schemeClr val="tx1">
                    <a:lumMod val="75000"/>
                  </a:schemeClr>
                </a:solidFill>
                <a:latin typeface="Calibri" pitchFamily="34" charset="0"/>
              </a:rPr>
              <a:t>painless by providing a comprehensive, end to-end solution that is easy to use, robust and affordable.”</a:t>
            </a:r>
          </a:p>
        </p:txBody>
      </p:sp>
      <p:pic>
        <p:nvPicPr>
          <p:cNvPr id="4" name="Picture 3"/>
          <p:cNvPicPr>
            <a:picLocks noChangeAspect="1"/>
          </p:cNvPicPr>
          <p:nvPr/>
        </p:nvPicPr>
        <p:blipFill>
          <a:blip r:embed="rId5"/>
          <a:stretch>
            <a:fillRect/>
          </a:stretch>
        </p:blipFill>
        <p:spPr>
          <a:xfrm>
            <a:off x="7130091" y="3850580"/>
            <a:ext cx="4305607" cy="1928427"/>
          </a:xfrm>
          <a:prstGeom prst="rect">
            <a:avLst/>
          </a:prstGeom>
        </p:spPr>
      </p:pic>
      <p:pic>
        <p:nvPicPr>
          <p:cNvPr id="2052" name="Picture 4" descr="Image result for certified for dynamics nav"/>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839" y="5385154"/>
            <a:ext cx="1207712" cy="787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9625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9269"/>
            <a:ext cx="8229600" cy="861807"/>
          </a:xfrm>
        </p:spPr>
        <p:txBody>
          <a:bodyPr/>
          <a:lstStyle/>
          <a:p>
            <a:r>
              <a:rPr lang="en-US" dirty="0" smtClean="0"/>
              <a:t>Partnership with Microsoft</a:t>
            </a:r>
            <a:endParaRPr lang="en-US" dirty="0"/>
          </a:p>
        </p:txBody>
      </p:sp>
      <p:graphicFrame>
        <p:nvGraphicFramePr>
          <p:cNvPr id="8" name="Content Placeholder 7"/>
          <p:cNvGraphicFramePr>
            <a:graphicFrameLocks noGrp="1"/>
          </p:cNvGraphicFramePr>
          <p:nvPr>
            <p:ph sz="quarter" idx="4294967295"/>
            <p:extLst/>
          </p:nvPr>
        </p:nvGraphicFramePr>
        <p:xfrm>
          <a:off x="1981200" y="1444027"/>
          <a:ext cx="6539054" cy="455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1"/>
          <p:cNvSpPr>
            <a:spLocks noChangeArrowheads="1"/>
          </p:cNvSpPr>
          <p:nvPr/>
        </p:nvSpPr>
        <p:spPr bwMode="auto">
          <a:xfrm>
            <a:off x="1524000" y="-986826"/>
            <a:ext cx="1846142" cy="2430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914112" rIns="914112" bIns="914112" numCol="1" anchor="ctr" anchorCtr="0" compatLnSpc="1">
            <a:prstTxWarp prst="textNoShape">
              <a:avLst/>
            </a:prstTxWarp>
            <a:spAutoFit/>
          </a:bodyPr>
          <a:lstStyle/>
          <a:p>
            <a:pPr eaLnBrk="0" hangingPunct="0"/>
            <a:r>
              <a:rPr lang="en-US" altLang="en-US" sz="1000" dirty="0">
                <a:solidFill>
                  <a:srgbClr val="000000"/>
                </a:solidFill>
                <a:latin typeface="Segoe UI" panose="020B0502040204020203" pitchFamily="34" charset="0"/>
                <a:cs typeface="Segoe UI" panose="020B0502040204020203" pitchFamily="34" charset="0"/>
              </a:rPr>
              <a:t/>
            </a:r>
            <a:br>
              <a:rPr lang="en-US" altLang="en-US" sz="1000" dirty="0">
                <a:solidFill>
                  <a:srgbClr val="000000"/>
                </a:solidFill>
                <a:latin typeface="Segoe UI" panose="020B0502040204020203" pitchFamily="34" charset="0"/>
                <a:cs typeface="Segoe UI" panose="020B0502040204020203" pitchFamily="34" charset="0"/>
              </a:rPr>
            </a:br>
            <a:r>
              <a:rPr lang="en-US" altLang="en-US" sz="1000" dirty="0">
                <a:solidFill>
                  <a:srgbClr val="000000"/>
                </a:solidFill>
                <a:latin typeface="Segoe UI" panose="020B0502040204020203" pitchFamily="34" charset="0"/>
                <a:cs typeface="Segoe UI" panose="020B0502040204020203" pitchFamily="34" charset="0"/>
              </a:rPr>
              <a:t/>
            </a:r>
            <a:br>
              <a:rPr lang="en-US" altLang="en-US" sz="1000" dirty="0">
                <a:solidFill>
                  <a:srgbClr val="000000"/>
                </a:solidFill>
                <a:latin typeface="Segoe UI" panose="020B0502040204020203" pitchFamily="34" charset="0"/>
                <a:cs typeface="Segoe UI" panose="020B0502040204020203" pitchFamily="34" charset="0"/>
              </a:rPr>
            </a:br>
            <a:endParaRPr lang="en-US" altLang="en-US" dirty="0">
              <a:latin typeface="Arial" panose="020B0604020202020204" pitchFamily="34" charset="0"/>
            </a:endParaRPr>
          </a:p>
        </p:txBody>
      </p:sp>
      <p:pic>
        <p:nvPicPr>
          <p:cNvPr id="9" name="Picture 8"/>
          <p:cNvPicPr>
            <a:picLocks noChangeAspect="1"/>
          </p:cNvPicPr>
          <p:nvPr/>
        </p:nvPicPr>
        <p:blipFill>
          <a:blip r:embed="rId8"/>
          <a:stretch>
            <a:fillRect/>
          </a:stretch>
        </p:blipFill>
        <p:spPr>
          <a:xfrm>
            <a:off x="8731820" y="1816303"/>
            <a:ext cx="1723688" cy="852675"/>
          </a:xfrm>
          <a:prstGeom prst="rect">
            <a:avLst/>
          </a:prstGeom>
        </p:spPr>
      </p:pic>
      <p:pic>
        <p:nvPicPr>
          <p:cNvPr id="1026" name="Picture 2" descr="Image result for CfMD Microsoft NAV"/>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77592" y="2968029"/>
            <a:ext cx="1677916" cy="10943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AVUG partner memb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77592" y="4361466"/>
            <a:ext cx="1677916" cy="1073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685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48356"/>
            <a:ext cx="8229600" cy="754944"/>
          </a:xfrm>
        </p:spPr>
        <p:txBody>
          <a:bodyPr/>
          <a:lstStyle/>
          <a:p>
            <a:r>
              <a:rPr lang="en-US" dirty="0" smtClean="0"/>
              <a:t>What is EDI?</a:t>
            </a:r>
            <a:endParaRPr lang="en-US" dirty="0"/>
          </a:p>
        </p:txBody>
      </p:sp>
      <p:sp>
        <p:nvSpPr>
          <p:cNvPr id="7" name="Rectangle 6"/>
          <p:cNvSpPr/>
          <p:nvPr/>
        </p:nvSpPr>
        <p:spPr>
          <a:xfrm>
            <a:off x="3319418" y="1447798"/>
            <a:ext cx="5878533" cy="523220"/>
          </a:xfrm>
          <a:prstGeom prst="rect">
            <a:avLst/>
          </a:prstGeom>
        </p:spPr>
        <p:txBody>
          <a:bodyPr wrap="none">
            <a:spAutoFit/>
          </a:bodyPr>
          <a:lstStyle/>
          <a:p>
            <a:pPr algn="ctr">
              <a:spcBef>
                <a:spcPct val="0"/>
              </a:spcBef>
            </a:pPr>
            <a:r>
              <a:rPr lang="en-US" sz="2800" b="1" dirty="0">
                <a:solidFill>
                  <a:srgbClr val="00749C"/>
                </a:solidFill>
                <a:ea typeface="Helvetica Neue Bold Condensed"/>
              </a:rPr>
              <a:t>Electronic Data Interchange (EDI)</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1127" y="2524588"/>
            <a:ext cx="4714191" cy="3535643"/>
          </a:xfrm>
          <a:prstGeom prst="rect">
            <a:avLst/>
          </a:prstGeom>
        </p:spPr>
      </p:pic>
      <p:sp>
        <p:nvSpPr>
          <p:cNvPr id="8" name="Rectangle 7"/>
          <p:cNvSpPr/>
          <p:nvPr/>
        </p:nvSpPr>
        <p:spPr>
          <a:xfrm>
            <a:off x="1524000" y="4191001"/>
            <a:ext cx="9144000" cy="1207463"/>
          </a:xfrm>
          <a:prstGeom prst="rect">
            <a:avLst/>
          </a:prstGeom>
          <a:solidFill>
            <a:srgbClr val="D9D9D9">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00749C"/>
                </a:solidFill>
                <a:latin typeface="Calibri" pitchFamily="34" charset="0"/>
              </a:rPr>
              <a:t>EDI provides a common “language” for a company’s computer system </a:t>
            </a:r>
          </a:p>
          <a:p>
            <a:pPr algn="ctr"/>
            <a:r>
              <a:rPr lang="en-US" sz="2400" dirty="0">
                <a:solidFill>
                  <a:srgbClr val="00749C"/>
                </a:solidFill>
                <a:latin typeface="Calibri" pitchFamily="34" charset="0"/>
              </a:rPr>
              <a:t>to “talk” to another company’s computer system</a:t>
            </a:r>
          </a:p>
        </p:txBody>
      </p:sp>
    </p:spTree>
    <p:extLst>
      <p:ext uri="{BB962C8B-B14F-4D97-AF65-F5344CB8AC3E}">
        <p14:creationId xmlns:p14="http://schemas.microsoft.com/office/powerpoint/2010/main" val="4084304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ounded Rectangle 129"/>
          <p:cNvSpPr/>
          <p:nvPr/>
        </p:nvSpPr>
        <p:spPr>
          <a:xfrm>
            <a:off x="5800894" y="1540121"/>
            <a:ext cx="1212227" cy="4503976"/>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131" name="Rounded Rectangle 130"/>
          <p:cNvSpPr/>
          <p:nvPr/>
        </p:nvSpPr>
        <p:spPr>
          <a:xfrm>
            <a:off x="3045826" y="1540121"/>
            <a:ext cx="1212227" cy="4503976"/>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132" name="Rounded Rectangle 131"/>
          <p:cNvSpPr/>
          <p:nvPr/>
        </p:nvSpPr>
        <p:spPr>
          <a:xfrm>
            <a:off x="8532203" y="1540121"/>
            <a:ext cx="1212227" cy="4503976"/>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134" name="Rounded Rectangle 133"/>
          <p:cNvSpPr/>
          <p:nvPr/>
        </p:nvSpPr>
        <p:spPr>
          <a:xfrm>
            <a:off x="7156062" y="1540121"/>
            <a:ext cx="1212227" cy="4503976"/>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22" name="Rounded Rectangle 21"/>
          <p:cNvSpPr/>
          <p:nvPr/>
        </p:nvSpPr>
        <p:spPr>
          <a:xfrm>
            <a:off x="4429058" y="1540121"/>
            <a:ext cx="1212227" cy="4503976"/>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14" name="Text Box 111"/>
          <p:cNvSpPr txBox="1">
            <a:spLocks noChangeArrowheads="1"/>
          </p:cNvSpPr>
          <p:nvPr/>
        </p:nvSpPr>
        <p:spPr bwMode="auto">
          <a:xfrm>
            <a:off x="1192723" y="2607885"/>
            <a:ext cx="1357411" cy="228600"/>
          </a:xfrm>
          <a:prstGeom prst="rect">
            <a:avLst/>
          </a:prstGeom>
          <a:noFill/>
          <a:ln>
            <a:noFill/>
          </a:ln>
          <a:effectLst>
            <a:outerShdw dist="35921" dir="2700000" algn="ctr" rotWithShape="0">
              <a:srgbClr val="EEECE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US" sz="1400" b="1" dirty="0">
                <a:solidFill>
                  <a:srgbClr val="00749C">
                    <a:lumMod val="75000"/>
                  </a:srgbClr>
                </a:solidFill>
                <a:latin typeface="Raleway" panose="020B0604020202020204" charset="0"/>
                <a:ea typeface="Geneva" pitchFamily="34" charset="0"/>
                <a:cs typeface="Geneva" pitchFamily="34" charset="0"/>
              </a:rPr>
              <a:t>Connections</a:t>
            </a:r>
          </a:p>
        </p:txBody>
      </p:sp>
      <p:sp>
        <p:nvSpPr>
          <p:cNvPr id="15" name="Text Box 114"/>
          <p:cNvSpPr txBox="1">
            <a:spLocks noChangeArrowheads="1"/>
          </p:cNvSpPr>
          <p:nvPr/>
        </p:nvSpPr>
        <p:spPr bwMode="auto">
          <a:xfrm>
            <a:off x="1238486" y="3944661"/>
            <a:ext cx="1285875" cy="228600"/>
          </a:xfrm>
          <a:prstGeom prst="rect">
            <a:avLst/>
          </a:prstGeom>
          <a:noFill/>
          <a:ln>
            <a:noFill/>
          </a:ln>
          <a:effectLst>
            <a:outerShdw dist="35921" dir="2700000" algn="ctr" rotWithShape="0">
              <a:srgbClr val="EEECE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US" sz="1400" b="1" dirty="0" smtClean="0">
                <a:solidFill>
                  <a:srgbClr val="00749C">
                    <a:lumMod val="75000"/>
                  </a:srgbClr>
                </a:solidFill>
                <a:latin typeface="Raleway" panose="020B0604020202020204" charset="0"/>
                <a:ea typeface="Geneva" pitchFamily="34" charset="0"/>
                <a:cs typeface="Geneva" pitchFamily="34" charset="0"/>
              </a:rPr>
              <a:t>System</a:t>
            </a:r>
            <a:endParaRPr lang="en-US" sz="1400" b="1" dirty="0">
              <a:solidFill>
                <a:srgbClr val="00749C">
                  <a:lumMod val="75000"/>
                </a:srgbClr>
              </a:solidFill>
              <a:latin typeface="Raleway" panose="020B0604020202020204" charset="0"/>
              <a:ea typeface="Geneva" pitchFamily="34" charset="0"/>
              <a:cs typeface="Geneva" pitchFamily="34" charset="0"/>
            </a:endParaRPr>
          </a:p>
        </p:txBody>
      </p:sp>
      <p:grpSp>
        <p:nvGrpSpPr>
          <p:cNvPr id="3" name="Group 2"/>
          <p:cNvGrpSpPr/>
          <p:nvPr/>
        </p:nvGrpSpPr>
        <p:grpSpPr>
          <a:xfrm>
            <a:off x="8773882" y="2217910"/>
            <a:ext cx="667749" cy="999404"/>
            <a:chOff x="2469299" y="1617299"/>
            <a:chExt cx="500812" cy="749553"/>
          </a:xfrm>
          <a:effectLst/>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9299" y="1617299"/>
              <a:ext cx="500812" cy="684009"/>
            </a:xfrm>
            <a:prstGeom prst="rect">
              <a:avLst/>
            </a:prstGeom>
          </p:spPr>
        </p:pic>
        <p:sp>
          <p:nvSpPr>
            <p:cNvPr id="35" name="Text Box 114"/>
            <p:cNvSpPr txBox="1">
              <a:spLocks noChangeArrowheads="1"/>
            </p:cNvSpPr>
            <p:nvPr/>
          </p:nvSpPr>
          <p:spPr bwMode="auto">
            <a:xfrm>
              <a:off x="2512921" y="2183137"/>
              <a:ext cx="413567" cy="1837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pPr algn="ctr" eaLnBrk="0" fontAlgn="base" hangingPunct="0">
                <a:spcBef>
                  <a:spcPct val="0"/>
                </a:spcBef>
                <a:spcAft>
                  <a:spcPct val="0"/>
                </a:spcAft>
              </a:pPr>
              <a:r>
                <a:rPr lang="en-US" sz="1400" dirty="0" smtClean="0">
                  <a:latin typeface="Raleway" panose="020B0604020202020204" charset="0"/>
                  <a:ea typeface="Geneva" pitchFamily="34" charset="0"/>
                  <a:cs typeface="Geneva" pitchFamily="34" charset="0"/>
                </a:rPr>
                <a:t>FTP AS2</a:t>
              </a:r>
              <a:endParaRPr lang="en-US" sz="1400" dirty="0">
                <a:latin typeface="Raleway" panose="020B0604020202020204" charset="0"/>
                <a:ea typeface="Geneva" pitchFamily="34" charset="0"/>
                <a:cs typeface="Geneva" pitchFamily="34" charset="0"/>
              </a:endParaRPr>
            </a:p>
          </p:txBody>
        </p:sp>
      </p:grpSp>
      <p:grpSp>
        <p:nvGrpSpPr>
          <p:cNvPr id="20" name="Group 19"/>
          <p:cNvGrpSpPr/>
          <p:nvPr/>
        </p:nvGrpSpPr>
        <p:grpSpPr>
          <a:xfrm>
            <a:off x="3189238" y="3596875"/>
            <a:ext cx="936261" cy="970811"/>
            <a:chOff x="2275986" y="2757860"/>
            <a:chExt cx="702196" cy="728108"/>
          </a:xfrm>
          <a:effectLst/>
        </p:grpSpPr>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0636" y="2757860"/>
              <a:ext cx="517883" cy="663330"/>
            </a:xfrm>
            <a:prstGeom prst="rect">
              <a:avLst/>
            </a:prstGeom>
          </p:spPr>
        </p:pic>
        <p:sp>
          <p:nvSpPr>
            <p:cNvPr id="33" name="Text Box 114"/>
            <p:cNvSpPr txBox="1">
              <a:spLocks noChangeArrowheads="1"/>
            </p:cNvSpPr>
            <p:nvPr/>
          </p:nvSpPr>
          <p:spPr bwMode="auto">
            <a:xfrm>
              <a:off x="2275986" y="3304688"/>
              <a:ext cx="702196" cy="181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pPr algn="ctr" eaLnBrk="0" fontAlgn="base" hangingPunct="0">
                <a:spcBef>
                  <a:spcPct val="0"/>
                </a:spcBef>
                <a:spcAft>
                  <a:spcPct val="0"/>
                </a:spcAft>
              </a:pPr>
              <a:r>
                <a:rPr lang="en-US" sz="1400" dirty="0">
                  <a:latin typeface="Raleway" panose="020B0604020202020204" charset="0"/>
                  <a:ea typeface="Geneva" pitchFamily="34" charset="0"/>
                  <a:cs typeface="Geneva" pitchFamily="34" charset="0"/>
                </a:rPr>
                <a:t>Web EDI</a:t>
              </a:r>
            </a:p>
          </p:txBody>
        </p:sp>
      </p:grpSp>
      <p:grpSp>
        <p:nvGrpSpPr>
          <p:cNvPr id="18" name="Group 17"/>
          <p:cNvGrpSpPr/>
          <p:nvPr/>
        </p:nvGrpSpPr>
        <p:grpSpPr>
          <a:xfrm>
            <a:off x="4467807" y="4863071"/>
            <a:ext cx="1034323" cy="1098067"/>
            <a:chOff x="1436360" y="3688293"/>
            <a:chExt cx="775742" cy="823550"/>
          </a:xfrm>
          <a:effectLst/>
        </p:grpSpPr>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4081" y="3688293"/>
              <a:ext cx="376828" cy="502437"/>
            </a:xfrm>
            <a:prstGeom prst="rect">
              <a:avLst/>
            </a:prstGeom>
          </p:spPr>
        </p:pic>
        <p:sp>
          <p:nvSpPr>
            <p:cNvPr id="27" name="Text Box 114"/>
            <p:cNvSpPr txBox="1">
              <a:spLocks noChangeArrowheads="1"/>
            </p:cNvSpPr>
            <p:nvPr/>
          </p:nvSpPr>
          <p:spPr bwMode="auto">
            <a:xfrm>
              <a:off x="1436360" y="4137381"/>
              <a:ext cx="775742" cy="374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pPr algn="ctr" eaLnBrk="0" fontAlgn="base" hangingPunct="0">
                <a:spcBef>
                  <a:spcPct val="0"/>
                </a:spcBef>
                <a:spcAft>
                  <a:spcPct val="0"/>
                </a:spcAft>
              </a:pPr>
              <a:r>
                <a:rPr lang="en-US" sz="1400" dirty="0">
                  <a:latin typeface="Raleway" panose="020B0604020202020204" charset="0"/>
                  <a:ea typeface="Geneva" pitchFamily="34" charset="0"/>
                  <a:cs typeface="Geneva" pitchFamily="34" charset="0"/>
                </a:rPr>
                <a:t>Manual Entry</a:t>
              </a:r>
            </a:p>
          </p:txBody>
        </p:sp>
      </p:grpSp>
      <p:sp>
        <p:nvSpPr>
          <p:cNvPr id="31" name="Text Box 114"/>
          <p:cNvSpPr txBox="1">
            <a:spLocks noChangeArrowheads="1"/>
          </p:cNvSpPr>
          <p:nvPr/>
        </p:nvSpPr>
        <p:spPr bwMode="auto">
          <a:xfrm>
            <a:off x="8621154" y="5447816"/>
            <a:ext cx="1034323" cy="4992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pPr algn="ctr" eaLnBrk="0" fontAlgn="base" hangingPunct="0">
              <a:spcBef>
                <a:spcPct val="0"/>
              </a:spcBef>
              <a:spcAft>
                <a:spcPct val="0"/>
              </a:spcAft>
            </a:pPr>
            <a:endParaRPr lang="en-US" sz="1400" dirty="0">
              <a:latin typeface="Raleway" panose="020B0604020202020204" charset="0"/>
              <a:ea typeface="Geneva" pitchFamily="34" charset="0"/>
              <a:cs typeface="Geneva" pitchFamily="34" charset="0"/>
            </a:endParaRPr>
          </a:p>
        </p:txBody>
      </p:sp>
      <p:grpSp>
        <p:nvGrpSpPr>
          <p:cNvPr id="11" name="Group 10"/>
          <p:cNvGrpSpPr/>
          <p:nvPr/>
        </p:nvGrpSpPr>
        <p:grpSpPr>
          <a:xfrm>
            <a:off x="8640132" y="3558774"/>
            <a:ext cx="983209" cy="1020441"/>
            <a:chOff x="3052832" y="2759575"/>
            <a:chExt cx="737407" cy="765331"/>
          </a:xfrm>
          <a:effectLst/>
        </p:grpSpPr>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3579" y="2759575"/>
              <a:ext cx="419945" cy="579768"/>
            </a:xfrm>
            <a:prstGeom prst="rect">
              <a:avLst/>
            </a:prstGeom>
          </p:spPr>
        </p:pic>
        <p:sp>
          <p:nvSpPr>
            <p:cNvPr id="28" name="Text Box 114"/>
            <p:cNvSpPr txBox="1">
              <a:spLocks noChangeArrowheads="1"/>
            </p:cNvSpPr>
            <p:nvPr/>
          </p:nvSpPr>
          <p:spPr bwMode="auto">
            <a:xfrm>
              <a:off x="3052832" y="3201959"/>
              <a:ext cx="737407" cy="3229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pPr algn="ctr" eaLnBrk="0" fontAlgn="base" hangingPunct="0">
                <a:spcBef>
                  <a:spcPct val="0"/>
                </a:spcBef>
                <a:spcAft>
                  <a:spcPct val="0"/>
                </a:spcAft>
              </a:pPr>
              <a:r>
                <a:rPr lang="en-US" sz="1400" dirty="0">
                  <a:latin typeface="Raleway" panose="020B0604020202020204" charset="0"/>
                  <a:ea typeface="Geneva" pitchFamily="34" charset="0"/>
                  <a:cs typeface="Geneva" pitchFamily="34" charset="0"/>
                </a:rPr>
                <a:t>XML</a:t>
              </a:r>
            </a:p>
          </p:txBody>
        </p:sp>
      </p:grpSp>
      <p:grpSp>
        <p:nvGrpSpPr>
          <p:cNvPr id="19" name="Group 18"/>
          <p:cNvGrpSpPr/>
          <p:nvPr/>
        </p:nvGrpSpPr>
        <p:grpSpPr>
          <a:xfrm>
            <a:off x="4467808" y="3555104"/>
            <a:ext cx="1121300" cy="1073107"/>
            <a:chOff x="1398013" y="2738594"/>
            <a:chExt cx="840975" cy="804830"/>
          </a:xfrm>
          <a:effectLst/>
        </p:grpSpPr>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1413" y="2738594"/>
              <a:ext cx="501881" cy="494935"/>
            </a:xfrm>
            <a:prstGeom prst="rect">
              <a:avLst/>
            </a:prstGeom>
          </p:spPr>
        </p:pic>
        <p:sp>
          <p:nvSpPr>
            <p:cNvPr id="32" name="Text Box 114"/>
            <p:cNvSpPr txBox="1">
              <a:spLocks noChangeArrowheads="1"/>
            </p:cNvSpPr>
            <p:nvPr/>
          </p:nvSpPr>
          <p:spPr bwMode="auto">
            <a:xfrm>
              <a:off x="1398013" y="3168962"/>
              <a:ext cx="840975" cy="374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pPr algn="ctr" eaLnBrk="0" fontAlgn="base" hangingPunct="0">
                <a:spcBef>
                  <a:spcPct val="0"/>
                </a:spcBef>
                <a:spcAft>
                  <a:spcPct val="0"/>
                </a:spcAft>
              </a:pPr>
              <a:r>
                <a:rPr lang="en-US" sz="1400" dirty="0">
                  <a:latin typeface="Raleway" panose="020B0604020202020204" charset="0"/>
                  <a:ea typeface="Geneva" pitchFamily="34" charset="0"/>
                  <a:cs typeface="Geneva" pitchFamily="34" charset="0"/>
                </a:rPr>
                <a:t>Vendor </a:t>
              </a:r>
              <a:r>
                <a:rPr lang="en-US" sz="1400" dirty="0" smtClean="0">
                  <a:latin typeface="Raleway" panose="020B0604020202020204" charset="0"/>
                  <a:ea typeface="Geneva" pitchFamily="34" charset="0"/>
                  <a:cs typeface="Geneva" pitchFamily="34" charset="0"/>
                </a:rPr>
                <a:t>Central/Supplier Central</a:t>
              </a:r>
              <a:endParaRPr lang="en-US" sz="1400" dirty="0">
                <a:latin typeface="Raleway" panose="020B0604020202020204" charset="0"/>
                <a:ea typeface="Geneva" pitchFamily="34" charset="0"/>
                <a:cs typeface="Geneva" pitchFamily="34" charset="0"/>
              </a:endParaRPr>
            </a:p>
          </p:txBody>
        </p:sp>
      </p:grpSp>
      <p:sp>
        <p:nvSpPr>
          <p:cNvPr id="51" name="Title 1"/>
          <p:cNvSpPr>
            <a:spLocks noGrp="1"/>
          </p:cNvSpPr>
          <p:nvPr>
            <p:ph type="title"/>
          </p:nvPr>
        </p:nvSpPr>
        <p:spPr>
          <a:xfrm>
            <a:off x="333478" y="318515"/>
            <a:ext cx="11301675" cy="648375"/>
          </a:xfrm>
          <a:effectLst/>
        </p:spPr>
        <p:txBody>
          <a:bodyPr/>
          <a:lstStyle/>
          <a:p>
            <a:r>
              <a:rPr lang="en-US" b="1" dirty="0" smtClean="0">
                <a:latin typeface="Raleway Heavy" panose="020B0604020202020204" charset="0"/>
                <a:cs typeface="Arial" panose="020B0604020202020204" pitchFamily="34" charset="0"/>
              </a:rPr>
              <a:t>Growing Pains with Multiple Solutions?</a:t>
            </a:r>
            <a:endParaRPr lang="en-US" b="1" dirty="0">
              <a:latin typeface="Raleway Heavy" panose="020B0604020202020204" charset="0"/>
              <a:cs typeface="Arial" panose="020B0604020202020204" pitchFamily="34" charset="0"/>
            </a:endParaRPr>
          </a:p>
        </p:txBody>
      </p:sp>
      <p:grpSp>
        <p:nvGrpSpPr>
          <p:cNvPr id="7" name="Group 6"/>
          <p:cNvGrpSpPr/>
          <p:nvPr/>
        </p:nvGrpSpPr>
        <p:grpSpPr>
          <a:xfrm>
            <a:off x="7417580" y="2270961"/>
            <a:ext cx="668533" cy="1026587"/>
            <a:chOff x="6022833" y="1626664"/>
            <a:chExt cx="501400" cy="769940"/>
          </a:xfrm>
          <a:effectLst/>
        </p:grpSpPr>
        <p:pic>
          <p:nvPicPr>
            <p:cNvPr id="60" name="Picture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35173" y="1626664"/>
              <a:ext cx="489060" cy="696670"/>
            </a:xfrm>
            <a:prstGeom prst="rect">
              <a:avLst/>
            </a:prstGeom>
          </p:spPr>
        </p:pic>
        <p:sp>
          <p:nvSpPr>
            <p:cNvPr id="61" name="Text Box 114"/>
            <p:cNvSpPr txBox="1">
              <a:spLocks noChangeArrowheads="1"/>
            </p:cNvSpPr>
            <p:nvPr/>
          </p:nvSpPr>
          <p:spPr bwMode="auto">
            <a:xfrm>
              <a:off x="6022833" y="2214343"/>
              <a:ext cx="482204" cy="182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pPr algn="ctr" eaLnBrk="0" fontAlgn="base" hangingPunct="0">
                <a:spcBef>
                  <a:spcPct val="0"/>
                </a:spcBef>
                <a:spcAft>
                  <a:spcPct val="0"/>
                </a:spcAft>
              </a:pPr>
              <a:r>
                <a:rPr lang="en-US" sz="1400" dirty="0">
                  <a:latin typeface="Raleway" panose="020B0604020202020204" charset="0"/>
                  <a:ea typeface="Geneva" pitchFamily="34" charset="0"/>
                  <a:cs typeface="Geneva" pitchFamily="34" charset="0"/>
                </a:rPr>
                <a:t>VAN</a:t>
              </a:r>
            </a:p>
          </p:txBody>
        </p:sp>
      </p:grpSp>
      <p:grpSp>
        <p:nvGrpSpPr>
          <p:cNvPr id="75" name="Group 74"/>
          <p:cNvGrpSpPr/>
          <p:nvPr/>
        </p:nvGrpSpPr>
        <p:grpSpPr>
          <a:xfrm>
            <a:off x="7260243" y="3590945"/>
            <a:ext cx="983209" cy="1020441"/>
            <a:chOff x="3052832" y="2759575"/>
            <a:chExt cx="737407" cy="765331"/>
          </a:xfrm>
          <a:effectLst/>
        </p:grpSpPr>
        <p:pic>
          <p:nvPicPr>
            <p:cNvPr id="76" name="Picture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3579" y="2759575"/>
              <a:ext cx="419945" cy="579768"/>
            </a:xfrm>
            <a:prstGeom prst="rect">
              <a:avLst/>
            </a:prstGeom>
          </p:spPr>
        </p:pic>
        <p:sp>
          <p:nvSpPr>
            <p:cNvPr id="77" name="Text Box 114"/>
            <p:cNvSpPr txBox="1">
              <a:spLocks noChangeArrowheads="1"/>
            </p:cNvSpPr>
            <p:nvPr/>
          </p:nvSpPr>
          <p:spPr bwMode="auto">
            <a:xfrm>
              <a:off x="3052832" y="3201959"/>
              <a:ext cx="737407" cy="3229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pPr algn="ctr" eaLnBrk="0" fontAlgn="base" hangingPunct="0">
                <a:spcBef>
                  <a:spcPct val="0"/>
                </a:spcBef>
                <a:spcAft>
                  <a:spcPct val="0"/>
                </a:spcAft>
              </a:pPr>
              <a:r>
                <a:rPr lang="en-US" sz="1400" dirty="0">
                  <a:latin typeface="Raleway" panose="020B0604020202020204" charset="0"/>
                  <a:ea typeface="Geneva" pitchFamily="34" charset="0"/>
                  <a:cs typeface="Geneva" pitchFamily="34" charset="0"/>
                </a:rPr>
                <a:t>EDI</a:t>
              </a:r>
            </a:p>
            <a:p>
              <a:pPr algn="ctr" eaLnBrk="0" fontAlgn="base" hangingPunct="0">
                <a:spcBef>
                  <a:spcPct val="0"/>
                </a:spcBef>
                <a:spcAft>
                  <a:spcPct val="0"/>
                </a:spcAft>
              </a:pPr>
              <a:r>
                <a:rPr lang="en-US" sz="1400" dirty="0">
                  <a:latin typeface="Raleway" panose="020B0604020202020204" charset="0"/>
                  <a:ea typeface="Geneva" pitchFamily="34" charset="0"/>
                  <a:cs typeface="Geneva" pitchFamily="34" charset="0"/>
                </a:rPr>
                <a:t>Translator</a:t>
              </a:r>
            </a:p>
          </p:txBody>
        </p:sp>
      </p:grpSp>
      <p:grpSp>
        <p:nvGrpSpPr>
          <p:cNvPr id="84" name="Group 83"/>
          <p:cNvGrpSpPr/>
          <p:nvPr/>
        </p:nvGrpSpPr>
        <p:grpSpPr>
          <a:xfrm>
            <a:off x="5837909" y="2225341"/>
            <a:ext cx="1121300" cy="1073107"/>
            <a:chOff x="1398013" y="2738594"/>
            <a:chExt cx="840975" cy="804830"/>
          </a:xfrm>
          <a:effectLst/>
        </p:grpSpPr>
        <p:pic>
          <p:nvPicPr>
            <p:cNvPr id="85" name="Picture 8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1413" y="2738594"/>
              <a:ext cx="501881" cy="494935"/>
            </a:xfrm>
            <a:prstGeom prst="rect">
              <a:avLst/>
            </a:prstGeom>
          </p:spPr>
        </p:pic>
        <p:sp>
          <p:nvSpPr>
            <p:cNvPr id="86" name="Text Box 114"/>
            <p:cNvSpPr txBox="1">
              <a:spLocks noChangeArrowheads="1"/>
            </p:cNvSpPr>
            <p:nvPr/>
          </p:nvSpPr>
          <p:spPr bwMode="auto">
            <a:xfrm>
              <a:off x="1398013" y="3168962"/>
              <a:ext cx="840975" cy="374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pPr algn="ctr" eaLnBrk="0" fontAlgn="base" hangingPunct="0">
                <a:spcBef>
                  <a:spcPct val="0"/>
                </a:spcBef>
                <a:spcAft>
                  <a:spcPct val="0"/>
                </a:spcAft>
              </a:pPr>
              <a:r>
                <a:rPr lang="en-US" sz="1400" dirty="0">
                  <a:latin typeface="Raleway" panose="020B0604020202020204" charset="0"/>
                  <a:ea typeface="Geneva" pitchFamily="34" charset="0"/>
                  <a:cs typeface="Geneva" pitchFamily="34" charset="0"/>
                </a:rPr>
                <a:t>Trading Partner Portal</a:t>
              </a:r>
            </a:p>
          </p:txBody>
        </p:sp>
      </p:grpSp>
      <p:grpSp>
        <p:nvGrpSpPr>
          <p:cNvPr id="93" name="Group 92"/>
          <p:cNvGrpSpPr/>
          <p:nvPr/>
        </p:nvGrpSpPr>
        <p:grpSpPr>
          <a:xfrm>
            <a:off x="5837909" y="3542251"/>
            <a:ext cx="1121300" cy="1073107"/>
            <a:chOff x="1398013" y="2738594"/>
            <a:chExt cx="840975" cy="804830"/>
          </a:xfrm>
          <a:effectLst/>
        </p:grpSpPr>
        <p:pic>
          <p:nvPicPr>
            <p:cNvPr id="94" name="Picture 9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1413" y="2738594"/>
              <a:ext cx="501881" cy="494935"/>
            </a:xfrm>
            <a:prstGeom prst="rect">
              <a:avLst/>
            </a:prstGeom>
          </p:spPr>
        </p:pic>
        <p:sp>
          <p:nvSpPr>
            <p:cNvPr id="95" name="Text Box 114"/>
            <p:cNvSpPr txBox="1">
              <a:spLocks noChangeArrowheads="1"/>
            </p:cNvSpPr>
            <p:nvPr/>
          </p:nvSpPr>
          <p:spPr bwMode="auto">
            <a:xfrm>
              <a:off x="1398013" y="3168962"/>
              <a:ext cx="840975" cy="374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pPr algn="ctr" eaLnBrk="0" fontAlgn="base" hangingPunct="0">
                <a:spcBef>
                  <a:spcPct val="0"/>
                </a:spcBef>
                <a:spcAft>
                  <a:spcPct val="0"/>
                </a:spcAft>
              </a:pPr>
              <a:r>
                <a:rPr lang="en-US" sz="1400" dirty="0">
                  <a:latin typeface="Raleway" panose="020B0604020202020204" charset="0"/>
                  <a:ea typeface="Geneva" pitchFamily="34" charset="0"/>
                  <a:cs typeface="Geneva" pitchFamily="34" charset="0"/>
                </a:rPr>
                <a:t>Retail </a:t>
              </a:r>
            </a:p>
            <a:p>
              <a:pPr algn="ctr" eaLnBrk="0" fontAlgn="base" hangingPunct="0">
                <a:spcBef>
                  <a:spcPct val="0"/>
                </a:spcBef>
                <a:spcAft>
                  <a:spcPct val="0"/>
                </a:spcAft>
              </a:pPr>
              <a:r>
                <a:rPr lang="en-US" sz="1400" dirty="0">
                  <a:latin typeface="Raleway" panose="020B0604020202020204" charset="0"/>
                  <a:ea typeface="Geneva" pitchFamily="34" charset="0"/>
                  <a:cs typeface="Geneva" pitchFamily="34" charset="0"/>
                </a:rPr>
                <a:t>Link</a:t>
              </a:r>
            </a:p>
          </p:txBody>
        </p:sp>
      </p:grpSp>
      <p:grpSp>
        <p:nvGrpSpPr>
          <p:cNvPr id="96" name="Group 95"/>
          <p:cNvGrpSpPr/>
          <p:nvPr/>
        </p:nvGrpSpPr>
        <p:grpSpPr>
          <a:xfrm>
            <a:off x="4467808" y="2238195"/>
            <a:ext cx="1121300" cy="1073107"/>
            <a:chOff x="1398013" y="2738594"/>
            <a:chExt cx="840975" cy="804830"/>
          </a:xfrm>
          <a:effectLst/>
        </p:grpSpPr>
        <p:pic>
          <p:nvPicPr>
            <p:cNvPr id="97" name="Picture 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1413" y="2738594"/>
              <a:ext cx="501881" cy="494935"/>
            </a:xfrm>
            <a:prstGeom prst="rect">
              <a:avLst/>
            </a:prstGeom>
          </p:spPr>
        </p:pic>
        <p:sp>
          <p:nvSpPr>
            <p:cNvPr id="98" name="Text Box 114"/>
            <p:cNvSpPr txBox="1">
              <a:spLocks noChangeArrowheads="1"/>
            </p:cNvSpPr>
            <p:nvPr/>
          </p:nvSpPr>
          <p:spPr bwMode="auto">
            <a:xfrm>
              <a:off x="1398013" y="3168962"/>
              <a:ext cx="840975" cy="374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pPr algn="ctr" eaLnBrk="0" fontAlgn="base" hangingPunct="0">
                <a:spcBef>
                  <a:spcPct val="0"/>
                </a:spcBef>
                <a:spcAft>
                  <a:spcPct val="0"/>
                </a:spcAft>
              </a:pPr>
              <a:r>
                <a:rPr lang="en-US" sz="1400" dirty="0">
                  <a:latin typeface="Raleway" panose="020B0604020202020204" charset="0"/>
                  <a:ea typeface="Geneva" pitchFamily="34" charset="0"/>
                  <a:cs typeface="Geneva" pitchFamily="34" charset="0"/>
                </a:rPr>
                <a:t>Trading Partner Portal</a:t>
              </a:r>
            </a:p>
          </p:txBody>
        </p:sp>
      </p:grpSp>
      <p:grpSp>
        <p:nvGrpSpPr>
          <p:cNvPr id="102" name="Group 101"/>
          <p:cNvGrpSpPr/>
          <p:nvPr/>
        </p:nvGrpSpPr>
        <p:grpSpPr>
          <a:xfrm>
            <a:off x="5837909" y="4863071"/>
            <a:ext cx="1034323" cy="1098067"/>
            <a:chOff x="1436360" y="3688293"/>
            <a:chExt cx="775742" cy="823550"/>
          </a:xfrm>
          <a:effectLst/>
        </p:grpSpPr>
        <p:pic>
          <p:nvPicPr>
            <p:cNvPr id="103" name="Picture 10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4081" y="3688293"/>
              <a:ext cx="376828" cy="502437"/>
            </a:xfrm>
            <a:prstGeom prst="rect">
              <a:avLst/>
            </a:prstGeom>
          </p:spPr>
        </p:pic>
        <p:sp>
          <p:nvSpPr>
            <p:cNvPr id="104" name="Text Box 114"/>
            <p:cNvSpPr txBox="1">
              <a:spLocks noChangeArrowheads="1"/>
            </p:cNvSpPr>
            <p:nvPr/>
          </p:nvSpPr>
          <p:spPr bwMode="auto">
            <a:xfrm>
              <a:off x="1436360" y="4137381"/>
              <a:ext cx="775742" cy="374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pPr algn="ctr" eaLnBrk="0" fontAlgn="base" hangingPunct="0">
                <a:spcBef>
                  <a:spcPct val="0"/>
                </a:spcBef>
                <a:spcAft>
                  <a:spcPct val="0"/>
                </a:spcAft>
              </a:pPr>
              <a:r>
                <a:rPr lang="en-US" sz="1400" dirty="0">
                  <a:latin typeface="Raleway" panose="020B0604020202020204" charset="0"/>
                  <a:ea typeface="Geneva" pitchFamily="34" charset="0"/>
                  <a:cs typeface="Geneva" pitchFamily="34" charset="0"/>
                </a:rPr>
                <a:t>Manual Entry</a:t>
              </a:r>
            </a:p>
          </p:txBody>
        </p:sp>
      </p:grpSp>
      <p:grpSp>
        <p:nvGrpSpPr>
          <p:cNvPr id="105" name="Group 104"/>
          <p:cNvGrpSpPr/>
          <p:nvPr/>
        </p:nvGrpSpPr>
        <p:grpSpPr>
          <a:xfrm>
            <a:off x="3120554" y="4863071"/>
            <a:ext cx="1034323" cy="1098067"/>
            <a:chOff x="1436360" y="3688293"/>
            <a:chExt cx="775742" cy="823550"/>
          </a:xfrm>
          <a:effectLst/>
        </p:grpSpPr>
        <p:pic>
          <p:nvPicPr>
            <p:cNvPr id="106" name="Picture 10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4081" y="3688293"/>
              <a:ext cx="376828" cy="502437"/>
            </a:xfrm>
            <a:prstGeom prst="rect">
              <a:avLst/>
            </a:prstGeom>
          </p:spPr>
        </p:pic>
        <p:sp>
          <p:nvSpPr>
            <p:cNvPr id="107" name="Text Box 114"/>
            <p:cNvSpPr txBox="1">
              <a:spLocks noChangeArrowheads="1"/>
            </p:cNvSpPr>
            <p:nvPr/>
          </p:nvSpPr>
          <p:spPr bwMode="auto">
            <a:xfrm>
              <a:off x="1436360" y="4137381"/>
              <a:ext cx="775742" cy="374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pPr algn="ctr" eaLnBrk="0" fontAlgn="base" hangingPunct="0">
                <a:spcBef>
                  <a:spcPct val="0"/>
                </a:spcBef>
                <a:spcAft>
                  <a:spcPct val="0"/>
                </a:spcAft>
              </a:pPr>
              <a:r>
                <a:rPr lang="en-US" sz="1400" dirty="0">
                  <a:latin typeface="Raleway" panose="020B0604020202020204" charset="0"/>
                  <a:ea typeface="Geneva" pitchFamily="34" charset="0"/>
                  <a:cs typeface="Geneva" pitchFamily="34" charset="0"/>
                </a:rPr>
                <a:t>Manual Entry</a:t>
              </a:r>
            </a:p>
          </p:txBody>
        </p:sp>
      </p:grpSp>
      <p:grpSp>
        <p:nvGrpSpPr>
          <p:cNvPr id="114" name="Group 113"/>
          <p:cNvGrpSpPr/>
          <p:nvPr/>
        </p:nvGrpSpPr>
        <p:grpSpPr>
          <a:xfrm>
            <a:off x="3179073" y="2279965"/>
            <a:ext cx="936261" cy="970811"/>
            <a:chOff x="2275986" y="2757860"/>
            <a:chExt cx="702196" cy="728108"/>
          </a:xfrm>
          <a:effectLst/>
        </p:grpSpPr>
        <p:pic>
          <p:nvPicPr>
            <p:cNvPr id="115" name="Picture 1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0636" y="2757860"/>
              <a:ext cx="517883" cy="663330"/>
            </a:xfrm>
            <a:prstGeom prst="rect">
              <a:avLst/>
            </a:prstGeom>
          </p:spPr>
        </p:pic>
        <p:sp>
          <p:nvSpPr>
            <p:cNvPr id="116" name="Text Box 114"/>
            <p:cNvSpPr txBox="1">
              <a:spLocks noChangeArrowheads="1"/>
            </p:cNvSpPr>
            <p:nvPr/>
          </p:nvSpPr>
          <p:spPr bwMode="auto">
            <a:xfrm>
              <a:off x="2275986" y="3304688"/>
              <a:ext cx="702196" cy="181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pPr algn="ctr" eaLnBrk="0" fontAlgn="base" hangingPunct="0">
                <a:spcBef>
                  <a:spcPct val="0"/>
                </a:spcBef>
                <a:spcAft>
                  <a:spcPct val="0"/>
                </a:spcAft>
              </a:pPr>
              <a:r>
                <a:rPr lang="en-US" sz="1400" dirty="0">
                  <a:latin typeface="Raleway" panose="020B0604020202020204" charset="0"/>
                  <a:ea typeface="Geneva" pitchFamily="34" charset="0"/>
                  <a:cs typeface="Geneva" pitchFamily="34" charset="0"/>
                </a:rPr>
                <a:t>Web EDI</a:t>
              </a:r>
            </a:p>
          </p:txBody>
        </p:sp>
      </p:grpSp>
      <p:sp>
        <p:nvSpPr>
          <p:cNvPr id="117" name="Text Box 114"/>
          <p:cNvSpPr txBox="1">
            <a:spLocks noChangeArrowheads="1"/>
          </p:cNvSpPr>
          <p:nvPr/>
        </p:nvSpPr>
        <p:spPr bwMode="auto">
          <a:xfrm>
            <a:off x="1238486" y="5211981"/>
            <a:ext cx="1285875" cy="228600"/>
          </a:xfrm>
          <a:prstGeom prst="rect">
            <a:avLst/>
          </a:prstGeom>
          <a:noFill/>
          <a:ln>
            <a:noFill/>
          </a:ln>
          <a:effectLst>
            <a:outerShdw dist="35921" dir="2700000" algn="ctr" rotWithShape="0">
              <a:srgbClr val="EEECE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US" sz="1400" b="1" dirty="0">
                <a:solidFill>
                  <a:srgbClr val="00749C">
                    <a:lumMod val="75000"/>
                  </a:srgbClr>
                </a:solidFill>
                <a:latin typeface="Raleway" panose="020B0604020202020204" charset="0"/>
                <a:ea typeface="Geneva" pitchFamily="34" charset="0"/>
                <a:cs typeface="Geneva" pitchFamily="34" charset="0"/>
              </a:rPr>
              <a:t>Integration</a:t>
            </a:r>
          </a:p>
        </p:txBody>
      </p:sp>
      <p:pic>
        <p:nvPicPr>
          <p:cNvPr id="125" name="Picture 124"/>
          <p:cNvPicPr>
            <a:picLocks noChangeAspect="1"/>
          </p:cNvPicPr>
          <p:nvPr/>
        </p:nvPicPr>
        <p:blipFill>
          <a:blip r:embed="rId9"/>
          <a:stretch>
            <a:fillRect/>
          </a:stretch>
        </p:blipFill>
        <p:spPr>
          <a:xfrm>
            <a:off x="5835851" y="1820521"/>
            <a:ext cx="1154155" cy="322035"/>
          </a:xfrm>
          <a:prstGeom prst="rect">
            <a:avLst/>
          </a:prstGeom>
          <a:effectLst/>
        </p:spPr>
      </p:pic>
      <p:pic>
        <p:nvPicPr>
          <p:cNvPr id="128" name="Picture 127"/>
          <p:cNvPicPr>
            <a:picLocks noChangeAspect="1"/>
          </p:cNvPicPr>
          <p:nvPr/>
        </p:nvPicPr>
        <p:blipFill>
          <a:blip r:embed="rId10"/>
          <a:stretch>
            <a:fillRect/>
          </a:stretch>
        </p:blipFill>
        <p:spPr>
          <a:xfrm>
            <a:off x="4569571" y="1821597"/>
            <a:ext cx="932559" cy="363475"/>
          </a:xfrm>
          <a:prstGeom prst="rect">
            <a:avLst/>
          </a:prstGeom>
          <a:effectLst/>
        </p:spPr>
      </p:pic>
      <p:grpSp>
        <p:nvGrpSpPr>
          <p:cNvPr id="138" name="Group 137"/>
          <p:cNvGrpSpPr/>
          <p:nvPr/>
        </p:nvGrpSpPr>
        <p:grpSpPr>
          <a:xfrm>
            <a:off x="7271698" y="4928483"/>
            <a:ext cx="960296" cy="967244"/>
            <a:chOff x="4309697" y="3724129"/>
            <a:chExt cx="720222" cy="725433"/>
          </a:xfrm>
          <a:effectLst/>
        </p:grpSpPr>
        <p:pic>
          <p:nvPicPr>
            <p:cNvPr id="139" name="Picture 1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51502" y="3724129"/>
              <a:ext cx="402274" cy="637981"/>
            </a:xfrm>
            <a:prstGeom prst="rect">
              <a:avLst/>
            </a:prstGeom>
          </p:spPr>
        </p:pic>
        <p:sp>
          <p:nvSpPr>
            <p:cNvPr id="140" name="Text Box 114"/>
            <p:cNvSpPr txBox="1">
              <a:spLocks noChangeArrowheads="1"/>
            </p:cNvSpPr>
            <p:nvPr/>
          </p:nvSpPr>
          <p:spPr bwMode="auto">
            <a:xfrm>
              <a:off x="4309697" y="4204820"/>
              <a:ext cx="720222" cy="244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pPr algn="ctr" eaLnBrk="0" fontAlgn="base" hangingPunct="0">
                <a:spcBef>
                  <a:spcPct val="0"/>
                </a:spcBef>
                <a:spcAft>
                  <a:spcPct val="0"/>
                </a:spcAft>
              </a:pPr>
              <a:r>
                <a:rPr lang="en-US" sz="1400" dirty="0">
                  <a:latin typeface="Raleway" panose="020B0604020202020204" charset="0"/>
                  <a:ea typeface="Geneva" pitchFamily="34" charset="0"/>
                  <a:cs typeface="Geneva" pitchFamily="34" charset="0"/>
                </a:rPr>
                <a:t>Data </a:t>
              </a:r>
            </a:p>
            <a:p>
              <a:pPr algn="ctr" eaLnBrk="0" fontAlgn="base" hangingPunct="0">
                <a:spcBef>
                  <a:spcPct val="0"/>
                </a:spcBef>
                <a:spcAft>
                  <a:spcPct val="0"/>
                </a:spcAft>
              </a:pPr>
              <a:r>
                <a:rPr lang="en-US" sz="1400" dirty="0">
                  <a:latin typeface="Raleway" panose="020B0604020202020204" charset="0"/>
                  <a:ea typeface="Geneva" pitchFamily="34" charset="0"/>
                  <a:cs typeface="Geneva" pitchFamily="34" charset="0"/>
                </a:rPr>
                <a:t>Import</a:t>
              </a:r>
            </a:p>
          </p:txBody>
        </p:sp>
      </p:grpSp>
      <p:pic>
        <p:nvPicPr>
          <p:cNvPr id="80" name="Picture 79"/>
          <p:cNvPicPr>
            <a:picLocks noChangeAspect="1"/>
          </p:cNvPicPr>
          <p:nvPr/>
        </p:nvPicPr>
        <p:blipFill>
          <a:blip r:embed="rId12"/>
          <a:stretch>
            <a:fillRect/>
          </a:stretch>
        </p:blipFill>
        <p:spPr>
          <a:xfrm>
            <a:off x="7490698" y="1659736"/>
            <a:ext cx="530906" cy="522567"/>
          </a:xfrm>
          <a:prstGeom prst="rect">
            <a:avLst/>
          </a:prstGeom>
          <a:effectLst/>
        </p:spPr>
      </p:pic>
      <p:pic>
        <p:nvPicPr>
          <p:cNvPr id="81" name="Picture 8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25167" y="1804232"/>
            <a:ext cx="900332" cy="259267"/>
          </a:xfrm>
          <a:prstGeom prst="rect">
            <a:avLst/>
          </a:prstGeom>
          <a:effectLst/>
        </p:spPr>
      </p:pic>
      <p:pic>
        <p:nvPicPr>
          <p:cNvPr id="87" name="Picture 8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18970" y="1493730"/>
            <a:ext cx="1777572" cy="888786"/>
          </a:xfrm>
          <a:prstGeom prst="rect">
            <a:avLst/>
          </a:prstGeom>
          <a:effectLst/>
        </p:spPr>
      </p:pic>
      <p:grpSp>
        <p:nvGrpSpPr>
          <p:cNvPr id="66" name="Group 65"/>
          <p:cNvGrpSpPr/>
          <p:nvPr/>
        </p:nvGrpSpPr>
        <p:grpSpPr>
          <a:xfrm>
            <a:off x="8658167" y="4928483"/>
            <a:ext cx="960296" cy="967244"/>
            <a:chOff x="4309697" y="3724129"/>
            <a:chExt cx="720222" cy="725433"/>
          </a:xfrm>
          <a:effectLst/>
        </p:grpSpPr>
        <p:pic>
          <p:nvPicPr>
            <p:cNvPr id="67" name="Picture 6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51502" y="3724129"/>
              <a:ext cx="402274" cy="637981"/>
            </a:xfrm>
            <a:prstGeom prst="rect">
              <a:avLst/>
            </a:prstGeom>
          </p:spPr>
        </p:pic>
        <p:sp>
          <p:nvSpPr>
            <p:cNvPr id="68" name="Text Box 114"/>
            <p:cNvSpPr txBox="1">
              <a:spLocks noChangeArrowheads="1"/>
            </p:cNvSpPr>
            <p:nvPr/>
          </p:nvSpPr>
          <p:spPr bwMode="auto">
            <a:xfrm>
              <a:off x="4309697" y="4204820"/>
              <a:ext cx="720222" cy="244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pPr algn="ctr" eaLnBrk="0" fontAlgn="base" hangingPunct="0">
                <a:spcBef>
                  <a:spcPct val="0"/>
                </a:spcBef>
                <a:spcAft>
                  <a:spcPct val="0"/>
                </a:spcAft>
              </a:pPr>
              <a:r>
                <a:rPr lang="en-US" sz="1400" dirty="0">
                  <a:latin typeface="Raleway" panose="020B0604020202020204" charset="0"/>
                  <a:ea typeface="Geneva" pitchFamily="34" charset="0"/>
                  <a:cs typeface="Geneva" pitchFamily="34" charset="0"/>
                </a:rPr>
                <a:t>Data </a:t>
              </a:r>
            </a:p>
            <a:p>
              <a:pPr algn="ctr" eaLnBrk="0" fontAlgn="base" hangingPunct="0">
                <a:spcBef>
                  <a:spcPct val="0"/>
                </a:spcBef>
                <a:spcAft>
                  <a:spcPct val="0"/>
                </a:spcAft>
              </a:pPr>
              <a:r>
                <a:rPr lang="en-US" sz="1400" dirty="0">
                  <a:latin typeface="Raleway" panose="020B0604020202020204" charset="0"/>
                  <a:ea typeface="Geneva" pitchFamily="34" charset="0"/>
                  <a:cs typeface="Geneva" pitchFamily="34" charset="0"/>
                </a:rPr>
                <a:t>Import</a:t>
              </a:r>
            </a:p>
          </p:txBody>
        </p:sp>
      </p:grpSp>
    </p:spTree>
    <p:extLst>
      <p:ext uri="{BB962C8B-B14F-4D97-AF65-F5344CB8AC3E}">
        <p14:creationId xmlns:p14="http://schemas.microsoft.com/office/powerpoint/2010/main" val="41434528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1" grpId="0" animBg="1"/>
      <p:bldP spid="132" grpId="0" animBg="1"/>
      <p:bldP spid="134"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Traditional vs. Next Generation</a:t>
            </a:r>
            <a:endParaRPr lang="en-US" dirty="0"/>
          </a:p>
        </p:txBody>
      </p:sp>
      <p:sp>
        <p:nvSpPr>
          <p:cNvPr id="4" name="Text Placeholder 3"/>
          <p:cNvSpPr>
            <a:spLocks noGrp="1"/>
          </p:cNvSpPr>
          <p:nvPr>
            <p:ph type="body" idx="1"/>
          </p:nvPr>
        </p:nvSpPr>
        <p:spPr/>
        <p:txBody>
          <a:bodyPr/>
          <a:lstStyle/>
          <a:p>
            <a:pPr algn="ctr"/>
            <a:r>
              <a:rPr lang="en-US" dirty="0" smtClean="0"/>
              <a:t>Traditional</a:t>
            </a:r>
            <a:endParaRPr lang="en-US" dirty="0"/>
          </a:p>
        </p:txBody>
      </p:sp>
      <p:graphicFrame>
        <p:nvGraphicFramePr>
          <p:cNvPr id="8" name="Content Placeholder 7"/>
          <p:cNvGraphicFramePr>
            <a:graphicFrameLocks noGrp="1"/>
          </p:cNvGraphicFramePr>
          <p:nvPr>
            <p:ph sz="half" idx="2"/>
            <p:extLst/>
          </p:nvPr>
        </p:nvGraphicFramePr>
        <p:xfrm>
          <a:off x="1282964" y="2174875"/>
          <a:ext cx="4040188" cy="395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laceholder 5"/>
          <p:cNvSpPr>
            <a:spLocks noGrp="1"/>
          </p:cNvSpPr>
          <p:nvPr>
            <p:ph type="body" sz="quarter" idx="3"/>
          </p:nvPr>
        </p:nvSpPr>
        <p:spPr/>
        <p:txBody>
          <a:bodyPr/>
          <a:lstStyle/>
          <a:p>
            <a:pPr algn="ctr"/>
            <a:r>
              <a:rPr lang="en-US" dirty="0" smtClean="0"/>
              <a:t>Next Generation</a:t>
            </a:r>
            <a:endParaRPr lang="en-US" dirty="0"/>
          </a:p>
        </p:txBody>
      </p:sp>
      <p:graphicFrame>
        <p:nvGraphicFramePr>
          <p:cNvPr id="9" name="Content Placeholder 8"/>
          <p:cNvGraphicFramePr>
            <a:graphicFrameLocks noGrp="1"/>
          </p:cNvGraphicFramePr>
          <p:nvPr>
            <p:ph sz="quarter" idx="4"/>
            <p:extLst/>
          </p:nvPr>
        </p:nvGraphicFramePr>
        <p:xfrm>
          <a:off x="6866998" y="2202898"/>
          <a:ext cx="4041775" cy="39512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527902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Graphic spid="8" grpId="0">
        <p:bldAsOne/>
      </p:bldGraphic>
      <p:bldP spid="6" grpId="0" build="p"/>
      <p:bldGraphic spid="9"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953132081"/>
              </p:ext>
            </p:extLst>
          </p:nvPr>
        </p:nvGraphicFramePr>
        <p:xfrm>
          <a:off x="1709737" y="1462571"/>
          <a:ext cx="8848725" cy="4705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2019300" y="180975"/>
            <a:ext cx="8229600" cy="1003300"/>
          </a:xfrm>
        </p:spPr>
        <p:txBody>
          <a:bodyPr>
            <a:normAutofit fontScale="90000"/>
          </a:bodyPr>
          <a:lstStyle/>
          <a:p>
            <a:r>
              <a:rPr lang="en-US" dirty="0" smtClean="0"/>
              <a:t>TrueCommerce EDI Platform for Dynamics NAV</a:t>
            </a:r>
            <a:endParaRPr lang="en-US" dirty="0"/>
          </a:p>
        </p:txBody>
      </p:sp>
    </p:spTree>
    <p:extLst>
      <p:ext uri="{BB962C8B-B14F-4D97-AF65-F5344CB8AC3E}">
        <p14:creationId xmlns:p14="http://schemas.microsoft.com/office/powerpoint/2010/main" val="177675240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plate">
  <a:themeElements>
    <a:clrScheme name="Custom 1">
      <a:dk1>
        <a:srgbClr val="007CBA"/>
      </a:dk1>
      <a:lt1>
        <a:srgbClr val="FFFFFF"/>
      </a:lt1>
      <a:dk2>
        <a:srgbClr val="2D3D79"/>
      </a:dk2>
      <a:lt2>
        <a:srgbClr val="26B3E8"/>
      </a:lt2>
      <a:accent1>
        <a:srgbClr val="007CBA"/>
      </a:accent1>
      <a:accent2>
        <a:srgbClr val="E34E35"/>
      </a:accent2>
      <a:accent3>
        <a:srgbClr val="A3D869"/>
      </a:accent3>
      <a:accent4>
        <a:srgbClr val="2D3D79"/>
      </a:accent4>
      <a:accent5>
        <a:srgbClr val="26B3E8"/>
      </a:accent5>
      <a:accent6>
        <a:srgbClr val="FDFD00"/>
      </a:accent6>
      <a:hlink>
        <a:srgbClr val="FFFFFF"/>
      </a:hlink>
      <a:folHlink>
        <a:srgbClr val="E00A81"/>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4D4D4D"/>
        </a:dk1>
        <a:lt1>
          <a:srgbClr val="FFFFFF"/>
        </a:lt1>
        <a:dk2>
          <a:srgbClr val="4D4D4D"/>
        </a:dk2>
        <a:lt2>
          <a:srgbClr val="11163C"/>
        </a:lt2>
        <a:accent1>
          <a:srgbClr val="212B53"/>
        </a:accent1>
        <a:accent2>
          <a:srgbClr val="364481"/>
        </a:accent2>
        <a:accent3>
          <a:srgbClr val="FFFFFF"/>
        </a:accent3>
        <a:accent4>
          <a:srgbClr val="404040"/>
        </a:accent4>
        <a:accent5>
          <a:srgbClr val="ABACB3"/>
        </a:accent5>
        <a:accent6>
          <a:srgbClr val="303D74"/>
        </a:accent6>
        <a:hlink>
          <a:srgbClr val="3E4985"/>
        </a:hlink>
        <a:folHlink>
          <a:srgbClr val="DDDDDD"/>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4D4D4D"/>
        </a:dk2>
        <a:lt2>
          <a:srgbClr val="0D254C"/>
        </a:lt2>
        <a:accent1>
          <a:srgbClr val="254B83"/>
        </a:accent1>
        <a:accent2>
          <a:srgbClr val="406DAA"/>
        </a:accent2>
        <a:accent3>
          <a:srgbClr val="FFFFFF"/>
        </a:accent3>
        <a:accent4>
          <a:srgbClr val="404040"/>
        </a:accent4>
        <a:accent5>
          <a:srgbClr val="ACB1C1"/>
        </a:accent5>
        <a:accent6>
          <a:srgbClr val="39629A"/>
        </a:accent6>
        <a:hlink>
          <a:srgbClr val="3267B4"/>
        </a:hlink>
        <a:folHlink>
          <a:srgbClr val="DDDDDD"/>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4D4D4D"/>
        </a:dk2>
        <a:lt2>
          <a:srgbClr val="363B45"/>
        </a:lt2>
        <a:accent1>
          <a:srgbClr val="A99D9B"/>
        </a:accent1>
        <a:accent2>
          <a:srgbClr val="565A66"/>
        </a:accent2>
        <a:accent3>
          <a:srgbClr val="FFFFFF"/>
        </a:accent3>
        <a:accent4>
          <a:srgbClr val="404040"/>
        </a:accent4>
        <a:accent5>
          <a:srgbClr val="D1CCCB"/>
        </a:accent5>
        <a:accent6>
          <a:srgbClr val="4D515C"/>
        </a:accent6>
        <a:hlink>
          <a:srgbClr val="927154"/>
        </a:hlink>
        <a:folHlink>
          <a:srgbClr val="DDDDDD"/>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4D4D4D"/>
        </a:dk2>
        <a:lt2>
          <a:srgbClr val="2E3236"/>
        </a:lt2>
        <a:accent1>
          <a:srgbClr val="B26920"/>
        </a:accent1>
        <a:accent2>
          <a:srgbClr val="6F7F8D"/>
        </a:accent2>
        <a:accent3>
          <a:srgbClr val="FFFFFF"/>
        </a:accent3>
        <a:accent4>
          <a:srgbClr val="404040"/>
        </a:accent4>
        <a:accent5>
          <a:srgbClr val="D5B9AB"/>
        </a:accent5>
        <a:accent6>
          <a:srgbClr val="64727F"/>
        </a:accent6>
        <a:hlink>
          <a:srgbClr val="EEC722"/>
        </a:hlink>
        <a:folHlink>
          <a:srgbClr val="DDDDDD"/>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4D4D4D"/>
        </a:dk2>
        <a:lt2>
          <a:srgbClr val="2E3236"/>
        </a:lt2>
        <a:accent1>
          <a:srgbClr val="9BB6EE"/>
        </a:accent1>
        <a:accent2>
          <a:srgbClr val="6F7F8D"/>
        </a:accent2>
        <a:accent3>
          <a:srgbClr val="FFFFFF"/>
        </a:accent3>
        <a:accent4>
          <a:srgbClr val="404040"/>
        </a:accent4>
        <a:accent5>
          <a:srgbClr val="CBD7F5"/>
        </a:accent5>
        <a:accent6>
          <a:srgbClr val="64727F"/>
        </a:accent6>
        <a:hlink>
          <a:srgbClr val="84AAF3"/>
        </a:hlink>
        <a:folHlink>
          <a:srgbClr val="DDDDDD"/>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4D4D4D"/>
        </a:dk2>
        <a:lt2>
          <a:srgbClr val="40494F"/>
        </a:lt2>
        <a:accent1>
          <a:srgbClr val="6D7D8A"/>
        </a:accent1>
        <a:accent2>
          <a:srgbClr val="A7A7A7"/>
        </a:accent2>
        <a:accent3>
          <a:srgbClr val="FFFFFF"/>
        </a:accent3>
        <a:accent4>
          <a:srgbClr val="404040"/>
        </a:accent4>
        <a:accent5>
          <a:srgbClr val="BABFC4"/>
        </a:accent5>
        <a:accent6>
          <a:srgbClr val="979797"/>
        </a:accent6>
        <a:hlink>
          <a:srgbClr val="7F7F7F"/>
        </a:hlink>
        <a:folHlink>
          <a:srgbClr val="DDDDDD"/>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4D4D4D"/>
        </a:dk2>
        <a:lt2>
          <a:srgbClr val="454D52"/>
        </a:lt2>
        <a:accent1>
          <a:srgbClr val="7D8B97"/>
        </a:accent1>
        <a:accent2>
          <a:srgbClr val="CBCBCB"/>
        </a:accent2>
        <a:accent3>
          <a:srgbClr val="FFFFFF"/>
        </a:accent3>
        <a:accent4>
          <a:srgbClr val="404040"/>
        </a:accent4>
        <a:accent5>
          <a:srgbClr val="BFC4C9"/>
        </a:accent5>
        <a:accent6>
          <a:srgbClr val="B8B8B8"/>
        </a:accent6>
        <a:hlink>
          <a:srgbClr val="515869"/>
        </a:hlink>
        <a:folHlink>
          <a:srgbClr val="DDDDD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4D4D4D"/>
        </a:dk2>
        <a:lt2>
          <a:srgbClr val="4F5056"/>
        </a:lt2>
        <a:accent1>
          <a:srgbClr val="7E7F8E"/>
        </a:accent1>
        <a:accent2>
          <a:srgbClr val="C0C1C5"/>
        </a:accent2>
        <a:accent3>
          <a:srgbClr val="FFFFFF"/>
        </a:accent3>
        <a:accent4>
          <a:srgbClr val="404040"/>
        </a:accent4>
        <a:accent5>
          <a:srgbClr val="C0C0C6"/>
        </a:accent5>
        <a:accent6>
          <a:srgbClr val="AEAFB2"/>
        </a:accent6>
        <a:hlink>
          <a:srgbClr val="ACAFB7"/>
        </a:hlink>
        <a:folHlink>
          <a:srgbClr val="DDDDD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4D4D4D"/>
        </a:dk2>
        <a:lt2>
          <a:srgbClr val="85978F"/>
        </a:lt2>
        <a:accent1>
          <a:srgbClr val="9DA499"/>
        </a:accent1>
        <a:accent2>
          <a:srgbClr val="A5B9BA"/>
        </a:accent2>
        <a:accent3>
          <a:srgbClr val="FFFFFF"/>
        </a:accent3>
        <a:accent4>
          <a:srgbClr val="404040"/>
        </a:accent4>
        <a:accent5>
          <a:srgbClr val="CCCFCA"/>
        </a:accent5>
        <a:accent6>
          <a:srgbClr val="95A7A8"/>
        </a:accent6>
        <a:hlink>
          <a:srgbClr val="ABB4AB"/>
        </a:hlink>
        <a:folHlink>
          <a:srgbClr val="DDDDD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4D4D4D"/>
        </a:dk2>
        <a:lt2>
          <a:srgbClr val="484847"/>
        </a:lt2>
        <a:accent1>
          <a:srgbClr val="7C7C74"/>
        </a:accent1>
        <a:accent2>
          <a:srgbClr val="AFB2AA"/>
        </a:accent2>
        <a:accent3>
          <a:srgbClr val="FFFFFF"/>
        </a:accent3>
        <a:accent4>
          <a:srgbClr val="404040"/>
        </a:accent4>
        <a:accent5>
          <a:srgbClr val="BFBFBC"/>
        </a:accent5>
        <a:accent6>
          <a:srgbClr val="9EA19A"/>
        </a:accent6>
        <a:hlink>
          <a:srgbClr val="D4D2C6"/>
        </a:hlink>
        <a:folHlink>
          <a:srgbClr val="DDDDDD"/>
        </a:folHlink>
      </a:clrScheme>
      <a:clrMap bg1="lt1" tx1="dk1" bg2="lt2" tx2="dk2" accent1="accent1" accent2="accent2" accent3="accent3" accent4="accent4" accent5="accent5" accent6="accent6" hlink="hlink" folHlink="folHlink"/>
    </a:extraClrScheme>
    <a:extraClrScheme>
      <a:clrScheme name="template 12">
        <a:dk1>
          <a:srgbClr val="4D4D4D"/>
        </a:dk1>
        <a:lt1>
          <a:srgbClr val="FFFFFF"/>
        </a:lt1>
        <a:dk2>
          <a:srgbClr val="4D4D4D"/>
        </a:dk2>
        <a:lt2>
          <a:srgbClr val="18191C"/>
        </a:lt2>
        <a:accent1>
          <a:srgbClr val="1F2229"/>
        </a:accent1>
        <a:accent2>
          <a:srgbClr val="3B4A61"/>
        </a:accent2>
        <a:accent3>
          <a:srgbClr val="FFFFFF"/>
        </a:accent3>
        <a:accent4>
          <a:srgbClr val="404040"/>
        </a:accent4>
        <a:accent5>
          <a:srgbClr val="ABABAC"/>
        </a:accent5>
        <a:accent6>
          <a:srgbClr val="354257"/>
        </a:accent6>
        <a:hlink>
          <a:srgbClr val="718CAC"/>
        </a:hlink>
        <a:folHlink>
          <a:srgbClr val="DDDDDD"/>
        </a:folHlink>
      </a:clrScheme>
      <a:clrMap bg1="lt1" tx1="dk1" bg2="lt2" tx2="dk2" accent1="accent1" accent2="accent2" accent3="accent3" accent4="accent4" accent5="accent5" accent6="accent6" hlink="hlink" folHlink="folHlink"/>
    </a:extraClrScheme>
    <a:extraClrScheme>
      <a:clrScheme name="template 13">
        <a:dk1>
          <a:srgbClr val="4D4D4D"/>
        </a:dk1>
        <a:lt1>
          <a:srgbClr val="FFFFFF"/>
        </a:lt1>
        <a:dk2>
          <a:srgbClr val="4D4D4D"/>
        </a:dk2>
        <a:lt2>
          <a:srgbClr val="3E3B55"/>
        </a:lt2>
        <a:accent1>
          <a:srgbClr val="8D8DC2"/>
        </a:accent1>
        <a:accent2>
          <a:srgbClr val="777777"/>
        </a:accent2>
        <a:accent3>
          <a:srgbClr val="FFFFFF"/>
        </a:accent3>
        <a:accent4>
          <a:srgbClr val="404040"/>
        </a:accent4>
        <a:accent5>
          <a:srgbClr val="C5C5DD"/>
        </a:accent5>
        <a:accent6>
          <a:srgbClr val="6B6B6B"/>
        </a:accent6>
        <a:hlink>
          <a:srgbClr val="C0C0C0"/>
        </a:hlink>
        <a:folHlink>
          <a:srgbClr val="DDDDDD"/>
        </a:folHlink>
      </a:clrScheme>
      <a:clrMap bg1="lt1" tx1="dk1" bg2="lt2" tx2="dk2" accent1="accent1" accent2="accent2" accent3="accent3" accent4="accent4" accent5="accent5" accent6="accent6" hlink="hlink" folHlink="folHlink"/>
    </a:extraClrScheme>
    <a:extraClrScheme>
      <a:clrScheme name="template 14">
        <a:dk1>
          <a:srgbClr val="4D4D4D"/>
        </a:dk1>
        <a:lt1>
          <a:srgbClr val="FFFFFF"/>
        </a:lt1>
        <a:dk2>
          <a:srgbClr val="4D4D4D"/>
        </a:dk2>
        <a:lt2>
          <a:srgbClr val="26231E"/>
        </a:lt2>
        <a:accent1>
          <a:srgbClr val="D69F8C"/>
        </a:accent1>
        <a:accent2>
          <a:srgbClr val="AD8D82"/>
        </a:accent2>
        <a:accent3>
          <a:srgbClr val="FFFFFF"/>
        </a:accent3>
        <a:accent4>
          <a:srgbClr val="404040"/>
        </a:accent4>
        <a:accent5>
          <a:srgbClr val="E8CDC5"/>
        </a:accent5>
        <a:accent6>
          <a:srgbClr val="9C7F75"/>
        </a:accent6>
        <a:hlink>
          <a:srgbClr val="676068"/>
        </a:hlink>
        <a:folHlink>
          <a:srgbClr val="DDDDDD"/>
        </a:folHlink>
      </a:clrScheme>
      <a:clrMap bg1="lt1" tx1="dk1" bg2="lt2" tx2="dk2" accent1="accent1" accent2="accent2" accent3="accent3" accent4="accent4" accent5="accent5" accent6="accent6" hlink="hlink" folHlink="folHlink"/>
    </a:extraClrScheme>
    <a:extraClrScheme>
      <a:clrScheme name="template 15">
        <a:dk1>
          <a:srgbClr val="4D4D4D"/>
        </a:dk1>
        <a:lt1>
          <a:srgbClr val="FFFFFF"/>
        </a:lt1>
        <a:dk2>
          <a:srgbClr val="4D4D4D"/>
        </a:dk2>
        <a:lt2>
          <a:srgbClr val="1F1111"/>
        </a:lt2>
        <a:accent1>
          <a:srgbClr val="393939"/>
        </a:accent1>
        <a:accent2>
          <a:srgbClr val="727272"/>
        </a:accent2>
        <a:accent3>
          <a:srgbClr val="FFFFFF"/>
        </a:accent3>
        <a:accent4>
          <a:srgbClr val="404040"/>
        </a:accent4>
        <a:accent5>
          <a:srgbClr val="AEAEAE"/>
        </a:accent5>
        <a:accent6>
          <a:srgbClr val="676767"/>
        </a:accent6>
        <a:hlink>
          <a:srgbClr val="D42424"/>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46929</TotalTime>
  <Words>743</Words>
  <Application>Microsoft Office PowerPoint</Application>
  <PresentationFormat>Widescreen</PresentationFormat>
  <Paragraphs>176</Paragraphs>
  <Slides>17</Slides>
  <Notes>12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17</vt:i4>
      </vt:variant>
    </vt:vector>
  </HeadingPairs>
  <TitlesOfParts>
    <vt:vector size="31" baseType="lpstr">
      <vt:lpstr>Raleway Heavy</vt:lpstr>
      <vt:lpstr>Verdana</vt:lpstr>
      <vt:lpstr>Raleway SemiBold</vt:lpstr>
      <vt:lpstr>Helvetica Neue Bold Condensed</vt:lpstr>
      <vt:lpstr>Wingdings</vt:lpstr>
      <vt:lpstr>Arial Narrow</vt:lpstr>
      <vt:lpstr>Arial Black</vt:lpstr>
      <vt:lpstr>Raleway</vt:lpstr>
      <vt:lpstr>Geneva</vt:lpstr>
      <vt:lpstr>Arial</vt:lpstr>
      <vt:lpstr>MS PGothic</vt:lpstr>
      <vt:lpstr>Segoe UI</vt:lpstr>
      <vt:lpstr>Calibri</vt:lpstr>
      <vt:lpstr>template</vt:lpstr>
      <vt:lpstr>EXPLORING NEXT GENERATION EDI FOR DYNAMICS NAV</vt:lpstr>
      <vt:lpstr>Agenda</vt:lpstr>
      <vt:lpstr>Connecting to a Global Ecosystem…</vt:lpstr>
      <vt:lpstr>TrueCommerce Overview</vt:lpstr>
      <vt:lpstr>Partnership with Microsoft</vt:lpstr>
      <vt:lpstr>What is EDI?</vt:lpstr>
      <vt:lpstr>Growing Pains with Multiple Solutions?</vt:lpstr>
      <vt:lpstr>Traditional vs. Next Generation</vt:lpstr>
      <vt:lpstr>TrueCommerce EDI Platform for Dynamics NAV</vt:lpstr>
      <vt:lpstr>TrueCommerce Solution Overview</vt:lpstr>
      <vt:lpstr>Technology &amp; Architecture</vt:lpstr>
      <vt:lpstr>Implementation Approach</vt:lpstr>
      <vt:lpstr>HighJump TrueCommerce Customer Support</vt:lpstr>
      <vt:lpstr>Depth of Integration</vt:lpstr>
      <vt:lpstr>TrueCommerce NAV Customer Community</vt:lpstr>
      <vt:lpstr>Any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dc:title>
  <dc:creator>Ross Elliott</dc:creator>
  <cp:keywords/>
  <cp:lastModifiedBy>Steve Norris</cp:lastModifiedBy>
  <cp:revision>1225</cp:revision>
  <dcterms:created xsi:type="dcterms:W3CDTF">2016-01-08T19:51:28Z</dcterms:created>
  <dcterms:modified xsi:type="dcterms:W3CDTF">2018-04-30T12:08:18Z</dcterms:modified>
</cp:coreProperties>
</file>