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Lst>
  <p:notesMasterIdLst>
    <p:notesMasterId r:id="rId46"/>
  </p:notesMasterIdLst>
  <p:sldIdLst>
    <p:sldId id="664" r:id="rId6"/>
    <p:sldId id="499" r:id="rId7"/>
    <p:sldId id="713" r:id="rId8"/>
    <p:sldId id="704" r:id="rId9"/>
    <p:sldId id="837" r:id="rId10"/>
    <p:sldId id="838" r:id="rId11"/>
    <p:sldId id="839" r:id="rId12"/>
    <p:sldId id="840" r:id="rId13"/>
    <p:sldId id="841" r:id="rId14"/>
    <p:sldId id="842" r:id="rId15"/>
    <p:sldId id="843" r:id="rId16"/>
    <p:sldId id="844" r:id="rId17"/>
    <p:sldId id="845" r:id="rId18"/>
    <p:sldId id="846" r:id="rId19"/>
    <p:sldId id="847" r:id="rId20"/>
    <p:sldId id="848" r:id="rId21"/>
    <p:sldId id="260" r:id="rId22"/>
    <p:sldId id="849" r:id="rId23"/>
    <p:sldId id="850" r:id="rId24"/>
    <p:sldId id="851" r:id="rId25"/>
    <p:sldId id="852" r:id="rId26"/>
    <p:sldId id="712" r:id="rId27"/>
    <p:sldId id="711" r:id="rId28"/>
    <p:sldId id="854" r:id="rId29"/>
    <p:sldId id="702" r:id="rId30"/>
    <p:sldId id="525" r:id="rId31"/>
    <p:sldId id="784" r:id="rId32"/>
    <p:sldId id="691" r:id="rId33"/>
    <p:sldId id="692" r:id="rId34"/>
    <p:sldId id="716" r:id="rId35"/>
    <p:sldId id="709" r:id="rId36"/>
    <p:sldId id="855" r:id="rId37"/>
    <p:sldId id="710" r:id="rId38"/>
    <p:sldId id="836" r:id="rId39"/>
    <p:sldId id="641" r:id="rId40"/>
    <p:sldId id="642" r:id="rId41"/>
    <p:sldId id="673" r:id="rId42"/>
    <p:sldId id="705" r:id="rId43"/>
    <p:sldId id="696" r:id="rId44"/>
    <p:sldId id="519" r:id="rId45"/>
  </p:sldIdLst>
  <p:sldSz cx="12192000" cy="6858000"/>
  <p:notesSz cx="6858000" cy="9144000"/>
  <p:embeddedFontLst>
    <p:embeddedFont>
      <p:font typeface="Arial Narrow" panose="020B0606020202030204" pitchFamily="34" charset="0"/>
      <p:regular r:id="rId47"/>
      <p:bold r:id="rId48"/>
      <p:italic r:id="rId49"/>
      <p:boldItalic r:id="rId50"/>
    </p:embeddedFont>
    <p:embeddedFont>
      <p:font typeface="Bebas Neue Bold" panose="020B0606020202050201" charset="0"/>
      <p:bold r:id="rId51"/>
    </p:embeddedFont>
    <p:embeddedFont>
      <p:font typeface="Bebas Neue" panose="020B0606020202050201" charset="0"/>
      <p:regular r:id="rId52"/>
    </p:embeddedFont>
    <p:embeddedFont>
      <p:font typeface="Calibri" panose="020F0502020204030204" pitchFamily="34" charset="0"/>
      <p:regular r:id="rId53"/>
      <p:bold r:id="rId54"/>
      <p:italic r:id="rId55"/>
      <p:boldItalic r:id="rId56"/>
    </p:embeddedFont>
    <p:embeddedFont>
      <p:font typeface="Bebas Neue Book" panose="00000500000000000000" charset="0"/>
      <p:regular r:id="rId57"/>
    </p:embeddedFont>
    <p:embeddedFont>
      <p:font typeface="Tw Cen MT Condensed" panose="020B0606020104020203" pitchFamily="34" charset="0"/>
      <p:regular r:id="rId58"/>
      <p:bold r:id="rId59"/>
    </p:embeddedFont>
    <p:embeddedFont>
      <p:font typeface="BentonSans Cond Regular" panose="020B0604020202020204" charset="0"/>
      <p:regular r:id="rId60"/>
      <p:bold r:id="rId6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272849-5594-452D-A694-C545E056B089}">
          <p14:sldIdLst>
            <p14:sldId id="664"/>
            <p14:sldId id="499"/>
            <p14:sldId id="713"/>
            <p14:sldId id="704"/>
            <p14:sldId id="837"/>
            <p14:sldId id="838"/>
            <p14:sldId id="839"/>
            <p14:sldId id="840"/>
            <p14:sldId id="841"/>
            <p14:sldId id="842"/>
            <p14:sldId id="843"/>
            <p14:sldId id="844"/>
            <p14:sldId id="845"/>
            <p14:sldId id="846"/>
            <p14:sldId id="847"/>
            <p14:sldId id="848"/>
            <p14:sldId id="260"/>
            <p14:sldId id="849"/>
            <p14:sldId id="850"/>
            <p14:sldId id="851"/>
            <p14:sldId id="852"/>
            <p14:sldId id="712"/>
            <p14:sldId id="711"/>
            <p14:sldId id="854"/>
            <p14:sldId id="702"/>
            <p14:sldId id="525"/>
            <p14:sldId id="784"/>
            <p14:sldId id="691"/>
            <p14:sldId id="692"/>
            <p14:sldId id="716"/>
            <p14:sldId id="709"/>
            <p14:sldId id="855"/>
            <p14:sldId id="710"/>
            <p14:sldId id="836"/>
            <p14:sldId id="641"/>
            <p14:sldId id="642"/>
            <p14:sldId id="673"/>
            <p14:sldId id="705"/>
            <p14:sldId id="696"/>
            <p14:sldId id="519"/>
          </p14:sldIdLst>
        </p14:section>
      </p14:sectionLst>
    </p:ext>
    <p:ext uri="{EFAFB233-063F-42B5-8137-9DF3F51BA10A}">
      <p15:sldGuideLst xmlns:p15="http://schemas.microsoft.com/office/powerpoint/2012/main">
        <p15:guide id="2" orient="horz" pos="2688" userDrawn="1">
          <p15:clr>
            <a:srgbClr val="A4A3A4"/>
          </p15:clr>
        </p15:guide>
        <p15:guide id="3" pos="7296" userDrawn="1">
          <p15:clr>
            <a:srgbClr val="A4A3A4"/>
          </p15:clr>
        </p15:guide>
        <p15:guide id="4" pos="1032" userDrawn="1">
          <p15:clr>
            <a:srgbClr val="A4A3A4"/>
          </p15:clr>
        </p15:guide>
        <p15:guide id="5" pos="504" userDrawn="1">
          <p15:clr>
            <a:srgbClr val="A4A3A4"/>
          </p15:clr>
        </p15:guide>
        <p15:guide id="6" orient="horz" pos="1176" userDrawn="1">
          <p15:clr>
            <a:srgbClr val="A4A3A4"/>
          </p15:clr>
        </p15:guide>
        <p15:guide id="7" pos="3456" userDrawn="1">
          <p15:clr>
            <a:srgbClr val="A4A3A4"/>
          </p15:clr>
        </p15:guide>
        <p15:guide id="8" pos="3940" userDrawn="1">
          <p15:clr>
            <a:srgbClr val="A4A3A4"/>
          </p15:clr>
        </p15:guide>
        <p15:guide id="9" pos="40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Burke" initials="SB"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C06"/>
    <a:srgbClr val="74757E"/>
    <a:srgbClr val="660217"/>
    <a:srgbClr val="F9F9F9"/>
    <a:srgbClr val="AFBAC1"/>
    <a:srgbClr val="243254"/>
    <a:srgbClr val="779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92" autoAdjust="0"/>
    <p:restoredTop sz="56961" autoAdjust="0"/>
  </p:normalViewPr>
  <p:slideViewPr>
    <p:cSldViewPr snapToGrid="0">
      <p:cViewPr>
        <p:scale>
          <a:sx n="76" d="100"/>
          <a:sy n="76" d="100"/>
        </p:scale>
        <p:origin x="1476" y="960"/>
      </p:cViewPr>
      <p:guideLst>
        <p:guide orient="horz" pos="2688"/>
        <p:guide pos="7296"/>
        <p:guide pos="1032"/>
        <p:guide pos="504"/>
        <p:guide orient="horz" pos="1176"/>
        <p:guide pos="3456"/>
        <p:guide pos="3940"/>
        <p:guide pos="4040"/>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Post" userId="3cd559a9-64a1-4d7c-9971-d13cc313ad3a" providerId="ADAL" clId="{CA9AC795-7652-4FDA-9DCA-1B9AE64D019D}"/>
    <pc:docChg chg="custSel modSld">
      <pc:chgData name="Samantha Post" userId="3cd559a9-64a1-4d7c-9971-d13cc313ad3a" providerId="ADAL" clId="{CA9AC795-7652-4FDA-9DCA-1B9AE64D019D}" dt="2019-04-12T14:22:54.294" v="0" actId="478"/>
      <pc:docMkLst>
        <pc:docMk/>
      </pc:docMkLst>
      <pc:sldChg chg="delSp">
        <pc:chgData name="Samantha Post" userId="3cd559a9-64a1-4d7c-9971-d13cc313ad3a" providerId="ADAL" clId="{CA9AC795-7652-4FDA-9DCA-1B9AE64D019D}" dt="2019-04-12T14:22:54.294" v="0" actId="478"/>
        <pc:sldMkLst>
          <pc:docMk/>
          <pc:sldMk cId="3551285625" sldId="696"/>
        </pc:sldMkLst>
        <pc:spChg chg="del">
          <ac:chgData name="Samantha Post" userId="3cd559a9-64a1-4d7c-9971-d13cc313ad3a" providerId="ADAL" clId="{CA9AC795-7652-4FDA-9DCA-1B9AE64D019D}" dt="2019-04-12T14:22:54.294" v="0" actId="478"/>
          <ac:spMkLst>
            <pc:docMk/>
            <pc:sldMk cId="3551285625" sldId="696"/>
            <ac:spMk id="3" creationId="{E662B7E4-E515-4A01-BAA7-5401C871C8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F8185-EEB1-4110-A0A2-6FD53B4AF40E}" type="datetimeFigureOut">
              <a:rPr lang="nl-NL" smtClean="0"/>
              <a:t>2-5-2019</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0C21A-563F-474E-9BDF-F996E38DBD84}" type="slidenum">
              <a:rPr lang="nl-NL" smtClean="0"/>
              <a:t>‹#›</a:t>
            </a:fld>
            <a:endParaRPr lang="nl-NL"/>
          </a:p>
        </p:txBody>
      </p:sp>
    </p:spTree>
    <p:extLst>
      <p:ext uri="{BB962C8B-B14F-4D97-AF65-F5344CB8AC3E}">
        <p14:creationId xmlns:p14="http://schemas.microsoft.com/office/powerpoint/2010/main" val="1913011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rpsoftwareblog.com/flow/post_click.php?bid=1&amp;pid=65425&amp;destination=https://www.forbes.com/sites/forbesinsights/2016/06/07/how-leading-brands-are-winning-the-direct-to-customer-conversation/#12d332494fbd/?utm_medium%3Dreferral%26utm_source%3DERPSoftwareBlog%26utm_campaign%3DAMERLGNBSCWC_ERPSoftwareBlo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erpsoftwareblog.com/flow/post_click.php?bid=1&amp;pid=65425&amp;destination=https://retail.emarketer.com/article/direct-to-consumer-brands-booming/5bb5098cb979f10740cf32f2?ecid%3DNL1014/?utm_medium%3Dreferral%26utm_source%3DERPSoftwareBlog%26utm_campaign%3DAMERLGNBSCWC_ERPSoftwareBlo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B2B businesses are all looking to dash ahead in the race to digital transformation. This shouldn't come as a surprise. Every company today, no matter their industry, understands how critical it is to embrace digitization in a seamless and scalable way.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Nonetheless, most are also challenged when it comes to executing the steps that will help them reach this goal. Data challenges, customer experience demands, and systems that are not integrated are major, and sometimes unsurpassable, roadblocks that threaten to keep businesses stagnant.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Sana, partnering with Microsoft has allowed us to leverage Dynamics 365 Business Central and maximize the potential of our clients business operations and align that with their e-commerce strategies. Business Central lives at the core of Sana's integrated approach to e-commerce, and allows us to power and optimize online operations. We make it easier to build a scalable and efficient e-commerce engine that will drive sales and delight customers (without the back-end complications that come with duplicated or fragmented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Sana's tried-and-true approach to e-commerce can help you win more business.</a:t>
            </a:r>
          </a:p>
        </p:txBody>
      </p:sp>
      <p:sp>
        <p:nvSpPr>
          <p:cNvPr id="4" name="Slide Number Placeholder 3"/>
          <p:cNvSpPr>
            <a:spLocks noGrp="1"/>
          </p:cNvSpPr>
          <p:nvPr>
            <p:ph type="sldNum" sz="quarter" idx="10"/>
          </p:nvPr>
        </p:nvSpPr>
        <p:spPr/>
        <p:txBody>
          <a:bodyPr/>
          <a:lstStyle/>
          <a:p>
            <a:fld id="{4C40C21A-563F-474E-9BDF-F996E38DBD84}" type="slidenum">
              <a:rPr lang="nl-NL" smtClean="0"/>
              <a:t>1</a:t>
            </a:fld>
            <a:endParaRPr lang="nl-NL"/>
          </a:p>
        </p:txBody>
      </p:sp>
    </p:spTree>
    <p:extLst>
      <p:ext uri="{BB962C8B-B14F-4D97-AF65-F5344CB8AC3E}">
        <p14:creationId xmlns:p14="http://schemas.microsoft.com/office/powerpoint/2010/main" val="31350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e-commerce offers more and more opportunities for revenue growth and overall business success, the competition is naturally steep. Where businesses used to have only local competitors to contend with, with e-commerce, anything goes. Today, increased competition and challenging marketplaces are the primary reason many B2B organizations are failing to meet their e-commerce goals. As we’ve seen, distributors have even more obstacles to contend with.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Distributors are (for the most part) doing their part to embrace e-commerce and remain an invaluable part of the supply chain, but as more businesses adopt and develop e-commerce platforms, it will no longer be enough just to have a web store.  Offering an attractive, high-quality, integrated web store with a stellar customer experience is becoming essential for those companies that truly want to differentiate themselves in their markets.</a:t>
            </a:r>
          </a:p>
        </p:txBody>
      </p:sp>
      <p:sp>
        <p:nvSpPr>
          <p:cNvPr id="4" name="Slide Number Placeholder 3"/>
          <p:cNvSpPr>
            <a:spLocks noGrp="1"/>
          </p:cNvSpPr>
          <p:nvPr>
            <p:ph type="sldNum" sz="quarter" idx="10"/>
          </p:nvPr>
        </p:nvSpPr>
        <p:spPr/>
        <p:txBody>
          <a:bodyPr/>
          <a:lstStyle/>
          <a:p>
            <a:fld id="{4C40C21A-563F-474E-9BDF-F996E38DBD84}" type="slidenum">
              <a:rPr lang="nl-NL" smtClean="0"/>
              <a:t>10</a:t>
            </a:fld>
            <a:endParaRPr lang="nl-NL"/>
          </a:p>
        </p:txBody>
      </p:sp>
    </p:spTree>
    <p:extLst>
      <p:ext uri="{BB962C8B-B14F-4D97-AF65-F5344CB8AC3E}">
        <p14:creationId xmlns:p14="http://schemas.microsoft.com/office/powerpoint/2010/main" val="396112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most are not tuned into what customers want or what customers are doing online. You must listen and react in order to achieve a customer-centric B2B strategy, and so far, that largely seems not to be the case.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Customer’s demands (at least the most basic ones) can be achieved pretty easily with the right data – if you know to use it. But if you’re making changes to your web store that aren’t data-driven, or if you’re not making changes at all, the success of your B2B e-commerce solution depends on a shot in the dark.  </a:t>
            </a:r>
          </a:p>
          <a:p>
            <a:endParaRPr lang="en-US" dirty="0"/>
          </a:p>
          <a:p>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12</a:t>
            </a:fld>
            <a:endParaRPr lang="nl-NL"/>
          </a:p>
        </p:txBody>
      </p:sp>
    </p:spTree>
    <p:extLst>
      <p:ext uri="{BB962C8B-B14F-4D97-AF65-F5344CB8AC3E}">
        <p14:creationId xmlns:p14="http://schemas.microsoft.com/office/powerpoint/2010/main" val="226350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B2B buyers want: </a:t>
            </a:r>
          </a:p>
          <a:p>
            <a:pPr marL="457200" indent="-457200">
              <a:buFont typeface="Arial" panose="020B0604020202020204" pitchFamily="34" charset="0"/>
              <a:buChar char="•"/>
            </a:pPr>
            <a:r>
              <a:rPr lang="en-US" sz="1200" dirty="0"/>
              <a:t>More accurate and reliable product information</a:t>
            </a:r>
          </a:p>
          <a:p>
            <a:pPr marL="457200" indent="-457200">
              <a:buFont typeface="Arial" panose="020B0604020202020204" pitchFamily="34" charset="0"/>
              <a:buChar char="•"/>
            </a:pPr>
            <a:r>
              <a:rPr lang="en-US" sz="1200" dirty="0"/>
              <a:t>Faster and more consistent web performance</a:t>
            </a:r>
          </a:p>
          <a:p>
            <a:pPr marL="457200" indent="-457200">
              <a:buFont typeface="Arial" panose="020B0604020202020204" pitchFamily="34" charset="0"/>
              <a:buChar char="•"/>
            </a:pPr>
            <a:r>
              <a:rPr lang="en-US" sz="1200" dirty="0"/>
              <a:t>easy-to-navigate web stores and product catalogs</a:t>
            </a:r>
          </a:p>
          <a:p>
            <a:pPr marL="457200" indent="-457200">
              <a:buFont typeface="Arial" panose="020B0604020202020204" pitchFamily="34" charset="0"/>
              <a:buChar char="•"/>
            </a:pPr>
            <a:r>
              <a:rPr lang="en-US" sz="1200" dirty="0"/>
              <a:t>Simplified order and payment functionality</a:t>
            </a:r>
          </a:p>
          <a:p>
            <a:pPr marL="457200" indent="-457200">
              <a:buFont typeface="Arial" panose="020B0604020202020204" pitchFamily="34" charset="0"/>
              <a:buChar char="•"/>
            </a:pPr>
            <a:endParaRPr lang="en-US" sz="1200" dirty="0"/>
          </a:p>
          <a:p>
            <a:pPr marL="0" indent="0">
              <a:buFont typeface="Arial" panose="020B0604020202020204" pitchFamily="34" charset="0"/>
              <a:buNone/>
            </a:pPr>
            <a:r>
              <a:rPr lang="en-US" sz="1200" dirty="0"/>
              <a:t>And this is just the beginning. As e-commerce technology becomes more sophisticated, customers’ demands will follow. Already, many are frustrated enough with existing experiences that they are willing to forgo a lower-priced option for one that offers a better, more robust experience. </a:t>
            </a:r>
          </a:p>
          <a:p>
            <a:endParaRPr lang="en-US" dirty="0"/>
          </a:p>
          <a:p>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13</a:t>
            </a:fld>
            <a:endParaRPr lang="nl-NL"/>
          </a:p>
        </p:txBody>
      </p:sp>
    </p:spTree>
    <p:extLst>
      <p:ext uri="{BB962C8B-B14F-4D97-AF65-F5344CB8AC3E}">
        <p14:creationId xmlns:p14="http://schemas.microsoft.com/office/powerpoint/2010/main" val="3455704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distributors, knowing how to step into the e-commerce field without squandering an investment or underwhelming customers is just as important as knowing enough to go digital at all. </a:t>
            </a:r>
          </a:p>
          <a:p>
            <a:endParaRPr lang="en-US" dirty="0"/>
          </a:p>
          <a:p>
            <a:r>
              <a:rPr lang="en-US" dirty="0"/>
              <a:t>In fact, distributors who step into the e-commerce space, but do so unsuccessfully, risk up to 4% of their yearly revenue. This means that if you’re going to do e-commerce wrong, you may as well stick to offline sales (but you </a:t>
            </a:r>
            <a:r>
              <a:rPr lang="en-US" i="1" dirty="0"/>
              <a:t>will</a:t>
            </a:r>
            <a:r>
              <a:rPr lang="en-US" dirty="0"/>
              <a:t> be missing out on the ripe and growing opportunity e-commerce is presenting).</a:t>
            </a:r>
          </a:p>
        </p:txBody>
      </p:sp>
      <p:sp>
        <p:nvSpPr>
          <p:cNvPr id="4" name="Slide Number Placeholder 3"/>
          <p:cNvSpPr>
            <a:spLocks noGrp="1"/>
          </p:cNvSpPr>
          <p:nvPr>
            <p:ph type="sldNum" sz="quarter" idx="10"/>
          </p:nvPr>
        </p:nvSpPr>
        <p:spPr/>
        <p:txBody>
          <a:bodyPr/>
          <a:lstStyle/>
          <a:p>
            <a:fld id="{4C40C21A-563F-474E-9BDF-F996E38DBD84}" type="slidenum">
              <a:rPr lang="nl-NL" smtClean="0"/>
              <a:t>14</a:t>
            </a:fld>
            <a:endParaRPr lang="nl-NL"/>
          </a:p>
        </p:txBody>
      </p:sp>
    </p:spTree>
    <p:extLst>
      <p:ext uri="{BB962C8B-B14F-4D97-AF65-F5344CB8AC3E}">
        <p14:creationId xmlns:p14="http://schemas.microsoft.com/office/powerpoint/2010/main" val="63492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Distributors are currently at a crossroads: redefine your roles, services, and value proposition, or be replaced by the innovators who will.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Ultimately, thriving in an increasingly digital age is not a question of offline versus online or price versus customer experience. </a:t>
            </a:r>
            <a:r>
              <a:rPr lang="en-US" sz="1200" b="1" i="0" kern="1200" dirty="0">
                <a:solidFill>
                  <a:schemeClr val="tx1"/>
                </a:solidFill>
                <a:effectLst/>
                <a:latin typeface="+mn-lt"/>
                <a:ea typeface="+mn-ea"/>
                <a:cs typeface="+mn-cs"/>
              </a:rPr>
              <a:t>It’s about the making your workforce more efficient and your business more streamlined </a:t>
            </a:r>
            <a:r>
              <a:rPr lang="en-US" sz="1200" b="0" i="0" kern="1200" dirty="0">
                <a:solidFill>
                  <a:schemeClr val="tx1"/>
                </a:solidFill>
                <a:effectLst/>
                <a:latin typeface="+mn-lt"/>
                <a:ea typeface="+mn-ea"/>
                <a:cs typeface="+mn-cs"/>
              </a:rPr>
              <a:t>by treating digitization as a tool rather than viewing it as a roadblock.</a:t>
            </a:r>
          </a:p>
          <a:p>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2400" b="1" dirty="0">
                <a:latin typeface="Arial Narrow" charset="0"/>
                <a:ea typeface="Arial Narrow" charset="0"/>
                <a:cs typeface="Arial Narrow" charset="0"/>
              </a:rPr>
              <a:t>Get pricing and service right</a:t>
            </a:r>
            <a:r>
              <a:rPr lang="en-US" sz="2400" dirty="0">
                <a:latin typeface="Arial Narrow" charset="0"/>
                <a:ea typeface="Arial Narrow" charset="0"/>
                <a:cs typeface="Arial Narrow" charset="0"/>
              </a:rPr>
              <a:t>: accurate, real-time pricing from their ERP, o</a:t>
            </a:r>
            <a:r>
              <a:rPr lang="nl-NL" sz="2400" dirty="0">
                <a:latin typeface="Arial Narrow" charset="0"/>
                <a:ea typeface="Arial Narrow" charset="0"/>
                <a:cs typeface="Arial Narrow" charset="0"/>
              </a:rPr>
              <a:t>nline self-service 24/7 from a web-based portal, optimzied for any device</a:t>
            </a:r>
          </a:p>
          <a:p>
            <a:pPr marL="0" indent="0">
              <a:buFont typeface="Arial" panose="020B0604020202020204" pitchFamily="34" charset="0"/>
              <a:buNone/>
            </a:pPr>
            <a:endParaRPr lang="en-US" sz="2400" b="1" dirty="0">
              <a:latin typeface="Arial Narrow" charset="0"/>
              <a:ea typeface="Arial Narrow" charset="0"/>
              <a:cs typeface="Arial Narrow" charset="0"/>
            </a:endParaRPr>
          </a:p>
          <a:p>
            <a:pPr marL="0" indent="0">
              <a:buFont typeface="Arial" panose="020B0604020202020204" pitchFamily="34" charset="0"/>
              <a:buNone/>
            </a:pPr>
            <a:r>
              <a:rPr lang="en-US" sz="2400" b="1" dirty="0">
                <a:latin typeface="Arial Narrow" charset="0"/>
                <a:ea typeface="Arial Narrow" charset="0"/>
                <a:cs typeface="Arial Narrow" charset="0"/>
              </a:rPr>
              <a:t>Use online channels to make offline processes more efficient: </a:t>
            </a:r>
            <a:r>
              <a:rPr lang="en-US" sz="2400" b="0" dirty="0">
                <a:latin typeface="Arial Narrow" charset="0"/>
                <a:ea typeface="Arial Narrow" charset="0"/>
                <a:cs typeface="Arial Narrow" charset="0"/>
              </a:rPr>
              <a:t>sync your sales channels so that your customers can buy where and when they please (and you still have a single view of their behavior).</a:t>
            </a:r>
            <a:endParaRPr lang="en-US" sz="2400" b="1" dirty="0">
              <a:latin typeface="Arial Narrow" charset="0"/>
              <a:ea typeface="Arial Narrow" charset="0"/>
              <a:cs typeface="Arial Narrow" charset="0"/>
            </a:endParaRPr>
          </a:p>
          <a:p>
            <a:pPr marL="0" indent="0">
              <a:buFont typeface="Arial" panose="020B0604020202020204" pitchFamily="34" charset="0"/>
              <a:buNone/>
            </a:pPr>
            <a:endParaRPr lang="en-US" sz="2400" b="1" dirty="0">
              <a:latin typeface="Arial Narrow" charset="0"/>
              <a:ea typeface="Arial Narrow" charset="0"/>
              <a:cs typeface="Arial Narrow" charset="0"/>
            </a:endParaRPr>
          </a:p>
          <a:p>
            <a:pPr marL="0" indent="0">
              <a:buFont typeface="Arial" panose="020B0604020202020204" pitchFamily="34" charset="0"/>
              <a:buNone/>
            </a:pPr>
            <a:r>
              <a:rPr lang="en-US" sz="2400" b="1" dirty="0">
                <a:latin typeface="Arial Narrow" charset="0"/>
                <a:ea typeface="Arial Narrow" charset="0"/>
                <a:cs typeface="Arial Narrow" charset="0"/>
              </a:rPr>
              <a:t>Room for growth and scale: </a:t>
            </a:r>
            <a:r>
              <a:rPr lang="en-US" sz="2400" b="0" dirty="0">
                <a:latin typeface="Arial Narrow" charset="0"/>
                <a:ea typeface="Arial Narrow" charset="0"/>
                <a:cs typeface="Arial Narrow" charset="0"/>
              </a:rPr>
              <a:t>success that doesn’t move forward eventually fades. Invest in a solution that will allow you to grow and scale without making major sacrifices along the way. </a:t>
            </a:r>
            <a:endParaRPr lang="en-US" sz="2400" b="1" dirty="0">
              <a:latin typeface="Arial Narrow" charset="0"/>
              <a:ea typeface="Arial Narrow" charset="0"/>
              <a:cs typeface="Arial Narrow" charset="0"/>
            </a:endParaRPr>
          </a:p>
          <a:p>
            <a:pPr marL="0" indent="0">
              <a:buFont typeface="Arial" panose="020B0604020202020204" pitchFamily="34" charset="0"/>
              <a:buNone/>
            </a:pPr>
            <a:endParaRPr lang="en-US" sz="2400" b="1" dirty="0">
              <a:latin typeface="Arial Narrow" charset="0"/>
              <a:ea typeface="Arial Narrow" charset="0"/>
              <a:cs typeface="Arial Narrow" charset="0"/>
            </a:endParaRPr>
          </a:p>
          <a:p>
            <a:pPr marL="0" indent="0">
              <a:buFont typeface="Arial" panose="020B0604020202020204" pitchFamily="34" charset="0"/>
              <a:buNone/>
            </a:pPr>
            <a:r>
              <a:rPr lang="en-US" sz="2400" b="1" dirty="0">
                <a:latin typeface="Arial Narrow" charset="0"/>
                <a:ea typeface="Arial Narrow" charset="0"/>
                <a:cs typeface="Arial Narrow" charset="0"/>
              </a:rPr>
              <a:t>How do you get there? </a:t>
            </a:r>
            <a:r>
              <a:rPr lang="en-US" sz="2400" b="1">
                <a:latin typeface="Arial Narrow" charset="0"/>
                <a:ea typeface="Arial Narrow" charset="0"/>
                <a:cs typeface="Arial Narrow" charset="0"/>
              </a:rPr>
              <a:t>Invest </a:t>
            </a:r>
            <a:r>
              <a:rPr lang="en-US" sz="2400" b="1" dirty="0">
                <a:latin typeface="Arial Narrow" charset="0"/>
                <a:ea typeface="Arial Narrow" charset="0"/>
                <a:cs typeface="Arial Narrow" charset="0"/>
              </a:rPr>
              <a:t>in : ERP Integration, Enriched data, web store design (and performance)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40C21A-563F-474E-9BDF-F996E38DBD84}" type="slidenum">
              <a:rPr lang="nl-NL" smtClean="0"/>
              <a:t>15</a:t>
            </a:fld>
            <a:endParaRPr lang="nl-NL"/>
          </a:p>
        </p:txBody>
      </p:sp>
    </p:spTree>
    <p:extLst>
      <p:ext uri="{BB962C8B-B14F-4D97-AF65-F5344CB8AC3E}">
        <p14:creationId xmlns:p14="http://schemas.microsoft.com/office/powerpoint/2010/main" val="319713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t>E-commerce is already changing the market as we know it. Our latest research indicates that nearly half of wholesalers are seeing manufacturers sell directly to end customers. It’s little wonder: e-commerce offers a fantastic opportunity for manufacturers to increase margins by cutting out the middleman.</a:t>
            </a:r>
          </a:p>
          <a:p>
            <a:pPr marL="342900" indent="-342900" fontAlgn="base">
              <a:buFont typeface="Arial" panose="020B0604020202020204" pitchFamily="34" charset="0"/>
              <a:buChar char="•"/>
            </a:pPr>
            <a:endParaRPr lang="en-US" sz="2000" b="0" i="0" dirty="0">
              <a:solidFill>
                <a:srgbClr val="333333"/>
              </a:solidFill>
              <a:effectLst/>
              <a:latin typeface="Arial" panose="020B0604020202020204" pitchFamily="34" charset="0"/>
            </a:endParaRPr>
          </a:p>
          <a:p>
            <a:pPr marL="0" indent="0" fontAlgn="base">
              <a:buFont typeface="Arial" panose="020B0604020202020204" pitchFamily="34" charset="0"/>
              <a:buNone/>
            </a:pPr>
            <a:r>
              <a:rPr lang="en-US" sz="1200" u="sng" kern="1200" dirty="0">
                <a:solidFill>
                  <a:schemeClr val="tx1"/>
                </a:solidFill>
                <a:effectLst/>
                <a:latin typeface="+mn-lt"/>
                <a:ea typeface="+mn-ea"/>
                <a:cs typeface="+mn-cs"/>
                <a:hlinkClick r:id="rId3"/>
              </a:rPr>
              <a:t>Forbes</a:t>
            </a:r>
            <a:r>
              <a:rPr lang="en-US" sz="1200" b="0" i="0" kern="1200" dirty="0">
                <a:solidFill>
                  <a:schemeClr val="tx1"/>
                </a:solidFill>
                <a:effectLst/>
                <a:latin typeface="+mn-lt"/>
                <a:ea typeface="+mn-ea"/>
                <a:cs typeface="+mn-cs"/>
              </a:rPr>
              <a:t> predicts that the number of manufacturers selling directly to consumers will grow 71% this year alone. Already, customers as well as manufacturers are benefitting from this shift.</a:t>
            </a:r>
          </a:p>
          <a:p>
            <a:pPr marL="0" indent="0" fontAlgn="base">
              <a:buFont typeface="Arial" panose="020B0604020202020204" pitchFamily="34" charset="0"/>
              <a:buNone/>
            </a:pPr>
            <a:r>
              <a:rPr lang="en-US" sz="1200" b="0" i="0" kern="1200" dirty="0">
                <a:solidFill>
                  <a:schemeClr val="tx1"/>
                </a:solidFill>
                <a:effectLst/>
                <a:latin typeface="+mn-lt"/>
                <a:ea typeface="+mn-ea"/>
                <a:cs typeface="+mn-cs"/>
              </a:rPr>
              <a:t> </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81% of US e-commerce customers expect that they’ll make at least one purchase from a D2C brand within the next five years (</a:t>
            </a:r>
            <a:r>
              <a:rPr lang="en-US" sz="1200" b="1" i="0" u="sng" kern="1200" dirty="0">
                <a:solidFill>
                  <a:schemeClr val="tx1"/>
                </a:solidFill>
                <a:effectLst/>
                <a:latin typeface="+mn-lt"/>
                <a:ea typeface="+mn-ea"/>
                <a:cs typeface="+mn-cs"/>
                <a:hlinkClick r:id="rId4"/>
              </a:rPr>
              <a:t>eMarketer</a:t>
            </a:r>
            <a:r>
              <a:rPr lang="en-US" sz="1200" b="1" i="0" kern="1200" dirty="0">
                <a:solidFill>
                  <a:schemeClr val="tx1"/>
                </a:solidFill>
                <a:effectLst/>
                <a:latin typeface="+mn-lt"/>
                <a:ea typeface="+mn-ea"/>
                <a:cs typeface="+mn-cs"/>
              </a:rPr>
              <a:t>).</a:t>
            </a:r>
          </a:p>
          <a:p>
            <a:pPr marL="0" indent="0" fontAlgn="base">
              <a:buFont typeface="Arial" panose="020B0604020202020204" pitchFamily="34" charset="0"/>
              <a:buNone/>
            </a:pPr>
            <a:endParaRPr lang="en-US" sz="1200" b="0" i="0" kern="120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dirty="0">
                <a:solidFill>
                  <a:schemeClr val="tx1"/>
                </a:solidFill>
                <a:effectLst/>
                <a:latin typeface="+mn-lt"/>
                <a:ea typeface="+mn-ea"/>
                <a:cs typeface="+mn-cs"/>
              </a:rPr>
              <a:t>But, for manufacturers this is particularly positive because: </a:t>
            </a:r>
          </a:p>
          <a:p>
            <a:pPr marL="0" indent="0" fontAlgn="base">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dirty="0">
                <a:solidFill>
                  <a:srgbClr val="333333"/>
                </a:solidFill>
                <a:latin typeface="Arial" panose="020B0604020202020204" pitchFamily="34" charset="0"/>
              </a:rPr>
              <a:t>40% of B2B buyers currently prefer buying directly from manufacturers over distributors (most cite accurate and reliable product information on many manufacturers’ web stores).</a:t>
            </a:r>
          </a:p>
          <a:p>
            <a:pPr marL="171450" indent="-171450" fontAlgn="base">
              <a:buFont typeface="Arial" panose="020B0604020202020204" pitchFamily="34" charset="0"/>
              <a:buChar char="•"/>
            </a:pPr>
            <a:r>
              <a:rPr lang="en-US" sz="1200" dirty="0">
                <a:solidFill>
                  <a:srgbClr val="333333"/>
                </a:solidFill>
                <a:latin typeface="Arial" panose="020B0604020202020204" pitchFamily="34" charset="0"/>
              </a:rPr>
              <a:t>Among this 40%, buyers are also willing to pay up to 20% more to be able to buy directly from manufacturers</a:t>
            </a:r>
          </a:p>
          <a:p>
            <a:pPr marL="171450" indent="-171450" fontAlgn="base">
              <a:buFont typeface="Arial" panose="020B0604020202020204" pitchFamily="34" charset="0"/>
              <a:buChar char="•"/>
            </a:pPr>
            <a:r>
              <a:rPr lang="en-US" sz="1200" dirty="0">
                <a:solidFill>
                  <a:srgbClr val="333333"/>
                </a:solidFill>
                <a:latin typeface="Arial" panose="020B0604020202020204" pitchFamily="34" charset="0"/>
              </a:rPr>
              <a:t>D2C sales are driving more competition between manufacturers, distributors and wholesalers but manufacturers are raking in a larger piece of the pie.</a:t>
            </a:r>
          </a:p>
          <a:p>
            <a:pPr fontAlgn="base">
              <a:buFont typeface="Arial" panose="020B0604020202020204" pitchFamily="34" charset="0"/>
              <a:buNone/>
            </a:pPr>
            <a:endParaRPr lang="en-US" sz="1200" b="0" i="0" kern="1200" dirty="0">
              <a:solidFill>
                <a:schemeClr val="tx1"/>
              </a:solidFill>
              <a:effectLst/>
              <a:latin typeface="+mn-lt"/>
              <a:ea typeface="+mn-ea"/>
              <a:cs typeface="+mn-cs"/>
            </a:endParaRPr>
          </a:p>
          <a:p>
            <a:pPr fontAlgn="base">
              <a:buFont typeface="Arial" panose="020B0604020202020204" pitchFamily="34" charset="0"/>
              <a:buNone/>
            </a:pPr>
            <a:r>
              <a:rPr lang="en-US" sz="900" b="0" i="0" kern="1200" dirty="0">
                <a:solidFill>
                  <a:schemeClr val="tx1"/>
                </a:solidFill>
                <a:effectLst/>
                <a:latin typeface="+mn-lt"/>
                <a:ea typeface="+mn-ea"/>
                <a:cs typeface="+mn-cs"/>
              </a:rPr>
              <a:t>Sources: </a:t>
            </a:r>
          </a:p>
          <a:p>
            <a:pPr fontAlgn="base">
              <a:buFont typeface="Arial" panose="020B0604020202020204" pitchFamily="34" charset="0"/>
              <a:buNone/>
            </a:pPr>
            <a:r>
              <a:rPr lang="en-US" sz="900" b="0" i="0" kern="1200" dirty="0">
                <a:solidFill>
                  <a:schemeClr val="tx1"/>
                </a:solidFill>
                <a:effectLst/>
                <a:latin typeface="+mn-lt"/>
                <a:ea typeface="+mn-ea"/>
                <a:cs typeface="+mn-cs"/>
              </a:rPr>
              <a:t>https://retail.emarketer.com/article/direct-to-consumer-brands-booming/5bb5098cb979f10740cf32f2?ecid=NL1014/</a:t>
            </a:r>
            <a:endParaRPr lang="en-US" sz="9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US" sz="900" b="0" i="0" u="none" strike="noStrike" cap="none" dirty="0">
                <a:latin typeface="Arial"/>
                <a:ea typeface="Arial"/>
                <a:cs typeface="Arial"/>
                <a:sym typeface="Arial"/>
              </a:rPr>
              <a:t>https://www.digitaldoughnut.com/articles/2018/january/b2b-sales-channels-are-changing-act-now-or-die</a:t>
            </a:r>
            <a:endParaRPr sz="900" b="0" i="0" u="none" strike="noStrike" cap="none" dirty="0">
              <a:latin typeface="Arial"/>
              <a:ea typeface="Arial"/>
              <a:cs typeface="Arial"/>
              <a:sym typeface="Arial"/>
            </a:endParaRPr>
          </a:p>
        </p:txBody>
      </p:sp>
      <p:sp>
        <p:nvSpPr>
          <p:cNvPr id="429" name="Google Shape;429;p5: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17</a:t>
            </a:fld>
            <a:endParaRPr sz="1200" b="0" i="0" u="none" strike="noStrike" cap="none">
              <a:latin typeface="Times New Roman"/>
              <a:ea typeface="Times New Roman"/>
              <a:cs typeface="Times New Roman"/>
              <a:sym typeface="Times New Roman"/>
            </a:endParaRPr>
          </a:p>
        </p:txBody>
      </p:sp>
      <p:sp>
        <p:nvSpPr>
          <p:cNvPr id="430" name="Google Shape;4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00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000" dirty="0"/>
              <a:t>For </a:t>
            </a:r>
            <a:r>
              <a:rPr lang="en-GB" sz="2000" b="0" i="0" u="none" strike="noStrike" cap="none" dirty="0">
                <a:latin typeface="Arial"/>
                <a:ea typeface="Arial"/>
                <a:cs typeface="Arial"/>
                <a:sym typeface="Arial"/>
              </a:rPr>
              <a:t>manufacturing businesses, developing technologies like IoT, 3D printing and AI</a:t>
            </a:r>
            <a:r>
              <a:rPr lang="en-GB" sz="2000" dirty="0"/>
              <a:t> are nothing new.</a:t>
            </a:r>
            <a:endParaRPr sz="20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sz="2000" dirty="0"/>
          </a:p>
          <a:p>
            <a:pPr marL="0" marR="0" lvl="0" indent="0" algn="l" rtl="0">
              <a:lnSpc>
                <a:spcPct val="100000"/>
              </a:lnSpc>
              <a:spcBef>
                <a:spcPts val="0"/>
              </a:spcBef>
              <a:spcAft>
                <a:spcPts val="0"/>
              </a:spcAft>
              <a:buNone/>
            </a:pPr>
            <a:r>
              <a:rPr lang="en-GB" sz="2000" b="0" i="0" u="none" strike="noStrike" cap="none" dirty="0">
                <a:latin typeface="Arial"/>
                <a:ea typeface="Arial"/>
                <a:cs typeface="Arial"/>
                <a:sym typeface="Arial"/>
              </a:rPr>
              <a:t>77% of companies across industries either already use machine to machine (M2M)/IoT as part of their e-commerce platform, and plan to continue to use this technology in the future. </a:t>
            </a:r>
            <a:endParaRPr sz="20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lang="en-US" sz="20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US" sz="1200" b="0" i="0" kern="1200" dirty="0">
                <a:solidFill>
                  <a:schemeClr val="tx1"/>
                </a:solidFill>
                <a:effectLst/>
                <a:latin typeface="+mn-lt"/>
                <a:ea typeface="+mn-ea"/>
                <a:cs typeface="+mn-cs"/>
              </a:rPr>
              <a:t>The list of potential disruptors —which will only make competition that much steeper— continues to grow. The adoption of modern, packaged ERPs and e-commerce play a major role, but there is also considerable disruption being caused by advances in mobile technology, VR-enabled improvements like virtual stockrooms, and IOT-driven capabilities like real-time remote inventory sensing. Manufacturers are largely ahead of the game: adopting these technologies early and strategically.</a:t>
            </a:r>
          </a:p>
          <a:p>
            <a:pPr marL="0" marR="0" lvl="0" indent="0" algn="l" rtl="0">
              <a:lnSpc>
                <a:spcPct val="100000"/>
              </a:lnSpc>
              <a:spcBef>
                <a:spcPts val="0"/>
              </a:spcBef>
              <a:spcAft>
                <a:spcPts val="0"/>
              </a:spcAft>
              <a:buNone/>
            </a:pPr>
            <a:endParaRPr lang="en-US" sz="1200" b="0" i="0" u="none" strike="noStrike" kern="1200" cap="none" dirty="0">
              <a:solidFill>
                <a:schemeClr val="tx1"/>
              </a:solidFill>
              <a:effectLst/>
              <a:latin typeface="+mn-lt"/>
              <a:ea typeface="+mn-ea"/>
              <a:cs typeface="+mn-cs"/>
              <a:sym typeface="Arial"/>
            </a:endParaRPr>
          </a:p>
          <a:p>
            <a:pPr marL="171450" marR="0" lvl="0" indent="-171450" algn="l" rtl="0">
              <a:lnSpc>
                <a:spcPct val="100000"/>
              </a:lnSpc>
              <a:spcBef>
                <a:spcPts val="0"/>
              </a:spcBef>
              <a:spcAft>
                <a:spcPts val="0"/>
              </a:spcAft>
              <a:buFont typeface="Arial" panose="020B0604020202020204" pitchFamily="34" charset="0"/>
              <a:buChar char="•"/>
            </a:pPr>
            <a:r>
              <a:rPr lang="en-US" sz="1200" b="0" i="0" u="none" strike="noStrike" kern="1200" cap="none" dirty="0">
                <a:solidFill>
                  <a:schemeClr val="tx1"/>
                </a:solidFill>
                <a:effectLst/>
                <a:latin typeface="+mn-lt"/>
                <a:ea typeface="+mn-ea"/>
                <a:cs typeface="+mn-cs"/>
                <a:sym typeface="Arial"/>
              </a:rPr>
              <a:t>54% of B2B brands think tasks like ordering spare parts completely M2M is a distinct possibility for the future. </a:t>
            </a:r>
          </a:p>
          <a:p>
            <a:pPr marL="171450" marR="0" lvl="0" indent="-171450" algn="l" rtl="0">
              <a:lnSpc>
                <a:spcPct val="100000"/>
              </a:lnSpc>
              <a:spcBef>
                <a:spcPts val="0"/>
              </a:spcBef>
              <a:spcAft>
                <a:spcPts val="0"/>
              </a:spcAft>
              <a:buFont typeface="Arial" panose="020B0604020202020204" pitchFamily="34" charset="0"/>
              <a:buChar char="•"/>
            </a:pPr>
            <a:r>
              <a:rPr lang="en-US" sz="1200" b="0" i="0" u="none" strike="noStrike" kern="1200" cap="none" dirty="0">
                <a:solidFill>
                  <a:schemeClr val="tx1"/>
                </a:solidFill>
                <a:effectLst/>
                <a:latin typeface="+mn-lt"/>
                <a:ea typeface="+mn-ea"/>
                <a:cs typeface="+mn-cs"/>
                <a:sym typeface="Arial"/>
              </a:rPr>
              <a:t>As you see here on the slide, another 67% think it will impact their approach to sales strategies and customer service. </a:t>
            </a:r>
            <a:endParaRPr sz="20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latin typeface="Arial"/>
              <a:ea typeface="Arial"/>
              <a:cs typeface="Arial"/>
              <a:sym typeface="Arial"/>
            </a:endParaRPr>
          </a:p>
        </p:txBody>
      </p:sp>
      <p:sp>
        <p:nvSpPr>
          <p:cNvPr id="429" name="Google Shape;429;p5: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18</a:t>
            </a:fld>
            <a:endParaRPr sz="1200" b="0" i="0" u="none" strike="noStrike" cap="none">
              <a:latin typeface="Times New Roman"/>
              <a:ea typeface="Times New Roman"/>
              <a:cs typeface="Times New Roman"/>
              <a:sym typeface="Times New Roman"/>
            </a:endParaRPr>
          </a:p>
        </p:txBody>
      </p:sp>
      <p:sp>
        <p:nvSpPr>
          <p:cNvPr id="430" name="Google Shape;4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423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kern="1200" dirty="0">
                <a:solidFill>
                  <a:schemeClr val="tx1"/>
                </a:solidFill>
                <a:effectLst/>
                <a:latin typeface="+mn-lt"/>
                <a:ea typeface="+mn-ea"/>
                <a:cs typeface="+mn-cs"/>
              </a:rPr>
              <a:t>There is a fundamental shift in the manufacturing industry. The speed of business is picking up, with shorter product cycles and constant iteration making it harder to stand out from the competition and maintain your competitive advantage. All the while, your customers needs are changing too. </a:t>
            </a:r>
          </a:p>
          <a:p>
            <a:pPr marL="0" marR="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marR="0" lvl="0" indent="0" algn="l" rtl="0">
              <a:spcBef>
                <a:spcPts val="0"/>
              </a:spcBef>
              <a:spcAft>
                <a:spcPts val="0"/>
              </a:spcAft>
              <a:buNone/>
            </a:pPr>
            <a:r>
              <a:rPr lang="en-US" sz="1200" b="1" i="0" kern="1200" dirty="0">
                <a:solidFill>
                  <a:schemeClr val="tx1"/>
                </a:solidFill>
                <a:effectLst/>
                <a:latin typeface="+mn-lt"/>
                <a:ea typeface="+mn-ea"/>
                <a:cs typeface="+mn-cs"/>
              </a:rPr>
              <a:t>This Is all leading to a shift in focus for manufacturers from products to strong services. </a:t>
            </a:r>
          </a:p>
          <a:p>
            <a:pPr marL="0" marR="0" lvl="0" indent="0" algn="l" rtl="0">
              <a:spcBef>
                <a:spcPts val="0"/>
              </a:spcBef>
              <a:spcAft>
                <a:spcPts val="0"/>
              </a:spcAft>
              <a:buNone/>
            </a:pPr>
            <a:endParaRPr lang="en-US" sz="1200" b="0" i="0" u="none" strike="noStrike" kern="1200" cap="none" dirty="0">
              <a:solidFill>
                <a:schemeClr val="tx1"/>
              </a:solidFill>
              <a:effectLst/>
              <a:latin typeface="+mn-lt"/>
              <a:ea typeface="+mn-ea"/>
              <a:cs typeface="+mn-cs"/>
              <a:sym typeface="Arial"/>
            </a:endParaRPr>
          </a:p>
          <a:p>
            <a:pPr marL="0" marR="0" lvl="0" indent="0" algn="l" rtl="0">
              <a:spcBef>
                <a:spcPts val="0"/>
              </a:spcBef>
              <a:spcAft>
                <a:spcPts val="0"/>
              </a:spcAft>
              <a:buNone/>
            </a:pPr>
            <a:r>
              <a:rPr lang="en-GB" sz="1200" dirty="0"/>
              <a:t>What </a:t>
            </a:r>
            <a:r>
              <a:rPr lang="en-GB" sz="1200" dirty="0" err="1"/>
              <a:t>servitization</a:t>
            </a:r>
            <a:r>
              <a:rPr lang="en-GB" sz="1200" dirty="0"/>
              <a:t> means for manufacturers is a chance to differentiate themselves. You’re no longer competing solely on price and delivery speed: it’s about the quality of services and customer experience.</a:t>
            </a:r>
          </a:p>
          <a:p>
            <a:pPr marL="0" marR="0" lvl="0" indent="0" algn="l" rtl="0">
              <a:spcBef>
                <a:spcPts val="0"/>
              </a:spcBef>
              <a:spcAft>
                <a:spcPts val="0"/>
              </a:spcAft>
              <a:buNone/>
            </a:pPr>
            <a:endParaRPr lang="en-GB" sz="1200" dirty="0"/>
          </a:p>
          <a:p>
            <a:pPr fontAlgn="base"/>
            <a:r>
              <a:rPr lang="en-US" sz="1200" b="0" i="0" kern="1200" dirty="0">
                <a:solidFill>
                  <a:schemeClr val="tx1"/>
                </a:solidFill>
                <a:effectLst/>
                <a:latin typeface="+mn-lt"/>
                <a:ea typeface="+mn-ea"/>
                <a:cs typeface="+mn-cs"/>
              </a:rPr>
              <a:t>Your web store is a great platform for these services. This is doubly true if your web store is tightly integrated with your ERP. It means: </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One-stop shop</a:t>
            </a:r>
            <a:r>
              <a:rPr lang="en-US" sz="1200" b="0" i="0" kern="1200" dirty="0">
                <a:solidFill>
                  <a:schemeClr val="tx1"/>
                </a:solidFill>
                <a:effectLst/>
                <a:latin typeface="+mn-lt"/>
                <a:ea typeface="+mn-ea"/>
                <a:cs typeface="+mn-cs"/>
              </a:rPr>
              <a:t>. Setting up a single portal for all your products and services provides clarity for your customers.</a:t>
            </a:r>
          </a:p>
          <a:p>
            <a:pPr fontAlgn="base"/>
            <a:r>
              <a:rPr lang="en-US" sz="1200" b="0" i="0" kern="1200" dirty="0">
                <a:solidFill>
                  <a:schemeClr val="tx1"/>
                </a:solidFill>
                <a:effectLst/>
                <a:latin typeface="+mn-lt"/>
                <a:ea typeface="+mn-ea"/>
                <a:cs typeface="+mn-cs"/>
              </a:rPr>
              <a:t>Increased visibility. Including services in your web store makes them more visible to existing customers and prospective clients doing online research.</a:t>
            </a:r>
          </a:p>
          <a:p>
            <a:pPr fontAlgn="base"/>
            <a:r>
              <a:rPr lang="en-US" sz="1200" b="1" i="0" kern="1200" dirty="0">
                <a:solidFill>
                  <a:schemeClr val="tx1"/>
                </a:solidFill>
                <a:effectLst/>
                <a:latin typeface="+mn-lt"/>
                <a:ea typeface="+mn-ea"/>
                <a:cs typeface="+mn-cs"/>
              </a:rPr>
              <a:t>Empowered customers</a:t>
            </a:r>
            <a:r>
              <a:rPr lang="en-US" sz="1200" b="0" i="0" kern="1200" dirty="0">
                <a:solidFill>
                  <a:schemeClr val="tx1"/>
                </a:solidFill>
                <a:effectLst/>
                <a:latin typeface="+mn-lt"/>
                <a:ea typeface="+mn-ea"/>
                <a:cs typeface="+mn-cs"/>
              </a:rPr>
              <a:t>. Offering your services online — or at least providing detailed service descriptions — lets customers do business when it suits them.</a:t>
            </a:r>
          </a:p>
          <a:p>
            <a:pPr fontAlgn="base"/>
            <a:r>
              <a:rPr lang="en-US" sz="1200" b="1" i="0" kern="1200" dirty="0">
                <a:solidFill>
                  <a:schemeClr val="tx1"/>
                </a:solidFill>
                <a:effectLst/>
                <a:latin typeface="+mn-lt"/>
                <a:ea typeface="+mn-ea"/>
                <a:cs typeface="+mn-cs"/>
              </a:rPr>
              <a:t>Speedy self-service</a:t>
            </a:r>
            <a:r>
              <a:rPr lang="en-US" sz="1200" b="0" i="0" kern="1200" dirty="0">
                <a:solidFill>
                  <a:schemeClr val="tx1"/>
                </a:solidFill>
                <a:effectLst/>
                <a:latin typeface="+mn-lt"/>
                <a:ea typeface="+mn-ea"/>
                <a:cs typeface="+mn-cs"/>
              </a:rPr>
              <a:t>. Seamless integration between the web store and the ERP lets you offer certain services, such as RMAs, directly through the web store, with no need for assistance from sales.</a:t>
            </a:r>
          </a:p>
          <a:p>
            <a:pPr marL="0" marR="0" lvl="0" indent="0" algn="l" rtl="0">
              <a:spcBef>
                <a:spcPts val="0"/>
              </a:spcBef>
              <a:spcAft>
                <a:spcPts val="0"/>
              </a:spcAft>
              <a:buNone/>
            </a:pPr>
            <a:endParaRPr lang="en-GB" sz="1200" dirty="0"/>
          </a:p>
          <a:p>
            <a:pPr marL="0" marR="0" lvl="0" indent="0" algn="l" rtl="0">
              <a:spcBef>
                <a:spcPts val="0"/>
              </a:spcBef>
              <a:spcAft>
                <a:spcPts val="0"/>
              </a:spcAft>
              <a:buNone/>
            </a:pPr>
            <a:endParaRPr sz="1200" dirty="0"/>
          </a:p>
        </p:txBody>
      </p:sp>
      <p:sp>
        <p:nvSpPr>
          <p:cNvPr id="436" name="Google Shape;436;p6: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19</a:t>
            </a:fld>
            <a:endParaRPr sz="1200" b="0" i="0" u="none" strike="noStrike" cap="none">
              <a:latin typeface="Times New Roman"/>
              <a:ea typeface="Times New Roman"/>
              <a:cs typeface="Times New Roman"/>
              <a:sym typeface="Times New Roman"/>
            </a:endParaRPr>
          </a:p>
        </p:txBody>
      </p:sp>
      <p:sp>
        <p:nvSpPr>
          <p:cNvPr id="437" name="Google Shape;4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628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kern="1200" dirty="0">
                <a:solidFill>
                  <a:schemeClr val="tx1"/>
                </a:solidFill>
                <a:effectLst/>
                <a:latin typeface="+mn-lt"/>
                <a:ea typeface="+mn-ea"/>
                <a:cs typeface="+mn-cs"/>
              </a:rPr>
              <a:t>Lean manufacturing (and lean business processes in general) are all about one thing: eliminating things that don’t add value to your customer. It’s about adding more value while using fewer resources. This can include: </a:t>
            </a:r>
          </a:p>
          <a:p>
            <a:pPr marL="0" marR="0" lvl="0" indent="0" algn="l" rtl="0">
              <a:spcBef>
                <a:spcPts val="0"/>
              </a:spcBef>
              <a:spcAft>
                <a:spcPts val="0"/>
              </a:spcAft>
              <a:buNone/>
            </a:pPr>
            <a:endParaRPr lang="en-US" sz="1200" b="0" i="0" u="none" strike="noStrike" kern="1200" cap="none" dirty="0">
              <a:solidFill>
                <a:schemeClr val="tx1"/>
              </a:solidFill>
              <a:effectLst/>
              <a:latin typeface="+mn-lt"/>
              <a:ea typeface="+mn-ea"/>
              <a:cs typeface="+mn-cs"/>
              <a:sym typeface="Arial"/>
            </a:endParaRPr>
          </a:p>
          <a:p>
            <a:r>
              <a:rPr lang="en-US" sz="1200" b="0" i="0" kern="1200" dirty="0">
                <a:solidFill>
                  <a:schemeClr val="tx1"/>
                </a:solidFill>
                <a:effectLst/>
                <a:latin typeface="+mn-lt"/>
                <a:ea typeface="+mn-ea"/>
                <a:cs typeface="+mn-cs"/>
              </a:rPr>
              <a:t>Over-production against plan</a:t>
            </a:r>
          </a:p>
          <a:p>
            <a:r>
              <a:rPr lang="en-US" sz="1200" b="0" i="0" kern="1200" dirty="0">
                <a:solidFill>
                  <a:schemeClr val="tx1"/>
                </a:solidFill>
                <a:effectLst/>
                <a:latin typeface="+mn-lt"/>
                <a:ea typeface="+mn-ea"/>
                <a:cs typeface="+mn-cs"/>
              </a:rPr>
              <a:t>Waiting time of operators and machines</a:t>
            </a:r>
          </a:p>
          <a:p>
            <a:r>
              <a:rPr lang="en-US" sz="1200" b="0" i="0" kern="1200" dirty="0">
                <a:solidFill>
                  <a:schemeClr val="tx1"/>
                </a:solidFill>
                <a:effectLst/>
                <a:latin typeface="+mn-lt"/>
                <a:ea typeface="+mn-ea"/>
                <a:cs typeface="+mn-cs"/>
              </a:rPr>
              <a:t>Unnecessary transportation</a:t>
            </a:r>
          </a:p>
          <a:p>
            <a:r>
              <a:rPr lang="en-US" sz="1200" b="0" i="0" kern="1200" dirty="0">
                <a:solidFill>
                  <a:schemeClr val="tx1"/>
                </a:solidFill>
                <a:effectLst/>
                <a:latin typeface="+mn-lt"/>
                <a:ea typeface="+mn-ea"/>
                <a:cs typeface="+mn-cs"/>
              </a:rPr>
              <a:t>Waste in the process itself</a:t>
            </a:r>
          </a:p>
          <a:p>
            <a:r>
              <a:rPr lang="en-US" sz="1200" b="0" i="0" kern="1200" dirty="0">
                <a:solidFill>
                  <a:schemeClr val="tx1"/>
                </a:solidFill>
                <a:effectLst/>
                <a:latin typeface="+mn-lt"/>
                <a:ea typeface="+mn-ea"/>
                <a:cs typeface="+mn-cs"/>
              </a:rPr>
              <a:t>Excess of stock material and components</a:t>
            </a:r>
          </a:p>
          <a:p>
            <a:r>
              <a:rPr lang="en-US" sz="1200" b="0" i="0" kern="1200" dirty="0">
                <a:solidFill>
                  <a:schemeClr val="tx1"/>
                </a:solidFill>
                <a:effectLst/>
                <a:latin typeface="+mn-lt"/>
                <a:ea typeface="+mn-ea"/>
                <a:cs typeface="+mn-cs"/>
              </a:rPr>
              <a:t>Defects in quality</a:t>
            </a:r>
          </a:p>
          <a:p>
            <a:pPr marL="0" marR="0" lvl="0" indent="0" algn="l" rtl="0">
              <a:spcBef>
                <a:spcPts val="0"/>
              </a:spcBef>
              <a:spcAft>
                <a:spcPts val="0"/>
              </a:spcAft>
              <a:buNone/>
            </a:pPr>
            <a:endParaRPr lang="en-GB" sz="12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Agile manufacturing is all about the ability to adapt quickly to customer expectations. Manufacturers are aiming to do both, to be lean </a:t>
            </a:r>
            <a:r>
              <a:rPr lang="en-GB" sz="1200" b="0" i="0" u="sng" strike="noStrike" cap="none" dirty="0">
                <a:solidFill>
                  <a:srgbClr val="000000"/>
                </a:solidFill>
                <a:latin typeface="Arial"/>
                <a:ea typeface="Arial"/>
                <a:cs typeface="Arial"/>
                <a:sym typeface="Arial"/>
              </a:rPr>
              <a:t>and</a:t>
            </a:r>
            <a:r>
              <a:rPr lang="en-GB" sz="1200" b="0" i="0" u="none" strike="noStrike" cap="none" dirty="0">
                <a:solidFill>
                  <a:srgbClr val="000000"/>
                </a:solidFill>
                <a:latin typeface="Arial"/>
                <a:ea typeface="Arial"/>
                <a:cs typeface="Arial"/>
                <a:sym typeface="Arial"/>
              </a:rPr>
              <a:t> agile to maximize efficiency and customer satisfaction.</a:t>
            </a:r>
          </a:p>
          <a:p>
            <a:pPr marL="0" marR="0" lvl="0" indent="0" algn="l" rtl="0">
              <a:spcBef>
                <a:spcPts val="0"/>
              </a:spcBef>
              <a:spcAft>
                <a:spcPts val="0"/>
              </a:spcAft>
              <a:buNone/>
            </a:pPr>
            <a:endParaRPr lang="en-GB" sz="1200" b="0" i="0" u="none" strike="noStrike" cap="none" dirty="0">
              <a:solidFill>
                <a:srgbClr val="000000"/>
              </a:solidFill>
              <a:latin typeface="Arial"/>
              <a:ea typeface="Arial"/>
              <a:cs typeface="Arial"/>
              <a:sym typeface="Arial"/>
            </a:endParaRPr>
          </a:p>
          <a:p>
            <a:r>
              <a:rPr lang="en-US" sz="1200" b="0" i="0" kern="1200" dirty="0">
                <a:solidFill>
                  <a:schemeClr val="tx1"/>
                </a:solidFill>
                <a:effectLst/>
                <a:latin typeface="+mn-lt"/>
                <a:ea typeface="+mn-ea"/>
                <a:cs typeface="+mn-cs"/>
              </a:rPr>
              <a:t>A web store is a great tool for your commercial departments to become just as agile and lean as your production silos.</a:t>
            </a:r>
          </a:p>
          <a:p>
            <a:r>
              <a:rPr lang="en-US" sz="1200" b="0" i="0" kern="1200" dirty="0">
                <a:solidFill>
                  <a:schemeClr val="tx1"/>
                </a:solidFill>
                <a:effectLst/>
                <a:latin typeface="+mn-lt"/>
                <a:ea typeface="+mn-ea"/>
                <a:cs typeface="+mn-cs"/>
              </a:rPr>
              <a:t>Digital channels like web stores are easier to update with new product iterations or new prices.</a:t>
            </a:r>
          </a:p>
          <a:p>
            <a:r>
              <a:rPr lang="en-US" sz="1200" b="0" i="0" kern="1200" dirty="0">
                <a:solidFill>
                  <a:schemeClr val="tx1"/>
                </a:solidFill>
                <a:effectLst/>
                <a:latin typeface="+mn-lt"/>
                <a:ea typeface="+mn-ea"/>
                <a:cs typeface="+mn-cs"/>
              </a:rPr>
              <a:t>A web store lets your customers directly communicate their needs, without having to go through a sales representative or account manager.</a:t>
            </a:r>
          </a:p>
          <a:p>
            <a:r>
              <a:rPr lang="en-US" sz="1200" b="0" i="0" kern="1200" dirty="0">
                <a:solidFill>
                  <a:schemeClr val="tx1"/>
                </a:solidFill>
                <a:effectLst/>
                <a:latin typeface="+mn-lt"/>
                <a:ea typeface="+mn-ea"/>
                <a:cs typeface="+mn-cs"/>
              </a:rPr>
              <a:t>Automating this type of communication also frees up a sales representative’s time to add real value instead of doing tedious administration.</a:t>
            </a: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 </a:t>
            </a:r>
            <a:endParaRPr sz="1200" b="0" i="0" u="none" strike="noStrike" cap="none" dirty="0">
              <a:latin typeface="Arial"/>
              <a:ea typeface="Arial"/>
              <a:cs typeface="Arial"/>
              <a:sym typeface="Arial"/>
            </a:endParaRPr>
          </a:p>
        </p:txBody>
      </p:sp>
      <p:sp>
        <p:nvSpPr>
          <p:cNvPr id="446" name="Google Shape;446;p7: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20</a:t>
            </a:fld>
            <a:endParaRPr sz="1200" b="0" i="0" u="none" strike="noStrike" cap="none">
              <a:latin typeface="Times New Roman"/>
              <a:ea typeface="Times New Roman"/>
              <a:cs typeface="Times New Roman"/>
              <a:sym typeface="Times New Roman"/>
            </a:endParaRPr>
          </a:p>
        </p:txBody>
      </p:sp>
      <p:sp>
        <p:nvSpPr>
          <p:cNvPr id="447" name="Google Shape;4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79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3fdf0cd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3fdf0cd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key challenges all relate to data. But why is data so important?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 our third annual Digital Transformation Report, we asked B2B companies how they use data from their e-commerce platform. This isn’t even all the answers we received, but to keep the data manageable we’ve narrowed the list down to the answers given by  more than a quarter of respondents.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As you can see, data from the web store is largely </a:t>
            </a:r>
            <a:r>
              <a:rPr lang="en-GB" i="1" dirty="0"/>
              <a:t>not</a:t>
            </a:r>
            <a:r>
              <a:rPr lang="en-GB" dirty="0"/>
              <a:t> being used to support or manage processes across the entire business ( or at least not enough). </a:t>
            </a:r>
            <a:endParaRPr dirty="0"/>
          </a:p>
          <a:p>
            <a:pPr marL="0" lvl="0" indent="0" algn="l" rtl="0">
              <a:spcBef>
                <a:spcPts val="0"/>
              </a:spcBef>
              <a:spcAft>
                <a:spcPts val="0"/>
              </a:spcAft>
              <a:buNone/>
            </a:pPr>
            <a:r>
              <a:rPr lang="en-GB" dirty="0"/>
              <a:t>But this makes sense. What a web store provides isn’t just a convenient way for you and your clients to do business. It’s also a way to build an audit trail of your customers’ needs and interests. The data from your web store is a veritable goldmine for many different silos in your business.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When it comes to e-commerce for manufacturing, the way data is managed is essential. Which is why we’re such huge proponents of ERP-integrated e-commerce. But before we dive into that, let’s take a look at why e-commerce — any kind of e-commerce — makes sense for manufacturers specifically.</a:t>
            </a:r>
            <a:endParaRPr dirty="0"/>
          </a:p>
        </p:txBody>
      </p:sp>
    </p:spTree>
    <p:extLst>
      <p:ext uri="{BB962C8B-B14F-4D97-AF65-F5344CB8AC3E}">
        <p14:creationId xmlns:p14="http://schemas.microsoft.com/office/powerpoint/2010/main" val="130811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40C21A-563F-474E-9BDF-F996E38DBD84}" type="slidenum">
              <a:rPr lang="nl-NL" smtClean="0"/>
              <a:t>2</a:t>
            </a:fld>
            <a:endParaRPr lang="nl-NL"/>
          </a:p>
        </p:txBody>
      </p:sp>
    </p:spTree>
    <p:extLst>
      <p:ext uri="{BB962C8B-B14F-4D97-AF65-F5344CB8AC3E}">
        <p14:creationId xmlns:p14="http://schemas.microsoft.com/office/powerpoint/2010/main" val="2257576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1" i="0" u="none" strike="noStrike" cap="none" dirty="0">
                <a:solidFill>
                  <a:srgbClr val="000000"/>
                </a:solidFill>
                <a:latin typeface="Arial"/>
                <a:ea typeface="Arial"/>
                <a:cs typeface="Arial"/>
                <a:sym typeface="Arial"/>
              </a:rPr>
              <a:t>Almost 80% of B2B businesses have challenges with client or product data.</a:t>
            </a:r>
          </a:p>
          <a:p>
            <a:pPr marL="0" marR="0" lvl="0" indent="0" algn="l" rtl="0">
              <a:spcBef>
                <a:spcPts val="0"/>
              </a:spcBef>
              <a:spcAft>
                <a:spcPts val="0"/>
              </a:spcAft>
              <a:buNone/>
            </a:pPr>
            <a:endParaRPr lang="en-GB" sz="1200" b="1"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GB" sz="1200" b="1" i="0" u="none" strike="noStrike" cap="none" dirty="0">
                <a:solidFill>
                  <a:srgbClr val="000000"/>
                </a:solidFill>
                <a:latin typeface="Arial"/>
                <a:ea typeface="Arial"/>
                <a:cs typeface="Arial"/>
                <a:sym typeface="Arial"/>
              </a:rPr>
              <a:t>Obstacles:</a:t>
            </a: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Complex systems and processes. </a:t>
            </a: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This can keep organization from being innovative</a:t>
            </a:r>
            <a:br>
              <a:rPr lang="en-GB" sz="1200" b="0" i="0" u="none" strike="noStrike" cap="none" dirty="0">
                <a:solidFill>
                  <a:srgbClr val="000000"/>
                </a:solidFill>
                <a:latin typeface="Arial"/>
                <a:ea typeface="Arial"/>
                <a:cs typeface="Arial"/>
                <a:sym typeface="Arial"/>
              </a:rPr>
            </a:b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1" i="0" u="none" strike="noStrike" cap="none" dirty="0">
                <a:solidFill>
                  <a:srgbClr val="000000"/>
                </a:solidFill>
                <a:latin typeface="Arial"/>
                <a:ea typeface="Arial"/>
                <a:cs typeface="Arial"/>
                <a:sym typeface="Arial"/>
              </a:rPr>
              <a:t>Solution:</a:t>
            </a: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Smart integration of systems and processes</a:t>
            </a: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ERP as single source of truth</a:t>
            </a:r>
            <a:endParaRPr sz="1200" b="0" i="0" u="none" strike="noStrike" cap="none" dirty="0">
              <a:latin typeface="Arial"/>
              <a:ea typeface="Arial"/>
              <a:cs typeface="Arial"/>
              <a:sym typeface="Arial"/>
            </a:endParaRPr>
          </a:p>
          <a:p>
            <a:pPr marL="0" marR="0" lvl="0" indent="0" algn="l" rtl="0">
              <a:spcBef>
                <a:spcPts val="0"/>
              </a:spcBef>
              <a:spcAft>
                <a:spcPts val="0"/>
              </a:spcAft>
              <a:buNone/>
            </a:pPr>
            <a:r>
              <a:rPr lang="en-GB" sz="1200" b="0" i="0" u="none" strike="noStrike" cap="none" dirty="0">
                <a:solidFill>
                  <a:srgbClr val="000000"/>
                </a:solidFill>
                <a:latin typeface="Arial"/>
                <a:ea typeface="Arial"/>
                <a:cs typeface="Arial"/>
                <a:sym typeface="Arial"/>
              </a:rPr>
              <a:t>Integration within the digital transformation of production (Industry 4.0) ensures that everything is connected and easier to optimize.</a:t>
            </a:r>
            <a:endParaRPr sz="1200" b="0" i="0" u="none" strike="noStrike" cap="none" dirty="0">
              <a:solidFill>
                <a:srgbClr val="000000"/>
              </a:solidFill>
              <a:latin typeface="Arial"/>
              <a:ea typeface="Arial"/>
              <a:cs typeface="Arial"/>
              <a:sym typeface="Arial"/>
            </a:endParaRPr>
          </a:p>
        </p:txBody>
      </p:sp>
      <p:sp>
        <p:nvSpPr>
          <p:cNvPr id="453" name="Google Shape;453;p8: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23</a:t>
            </a:fld>
            <a:endParaRPr sz="1200" b="0" i="0" u="none" strike="noStrike" cap="none">
              <a:latin typeface="Times New Roman"/>
              <a:ea typeface="Times New Roman"/>
              <a:cs typeface="Times New Roman"/>
              <a:sym typeface="Times New Roman"/>
            </a:endParaRPr>
          </a:p>
        </p:txBody>
      </p:sp>
      <p:sp>
        <p:nvSpPr>
          <p:cNvPr id="454" name="Google Shape;4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85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Embracing digital (technologies and e-commerce alike) is the common thread we’re seeing in today’s manufacturing trends. Manufacturers are making a lot of moves in the right direction: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Outpacing competitors in the supply chain with D2C sales / better e-commerce experiences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Focusing on customer-centricity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Improving efficiency and agility of processes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there are also major roadblocks that hinder manufacturers from achieving their full e-commerce potential and threaten to keep businesses stagnant from this point on. Namely: data and integration.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40C21A-563F-474E-9BDF-F996E38DBD84}" type="slidenum">
              <a:rPr lang="nl-NL" smtClean="0"/>
              <a:t>24</a:t>
            </a:fld>
            <a:endParaRPr lang="nl-NL"/>
          </a:p>
        </p:txBody>
      </p:sp>
    </p:spTree>
    <p:extLst>
      <p:ext uri="{BB962C8B-B14F-4D97-AF65-F5344CB8AC3E}">
        <p14:creationId xmlns:p14="http://schemas.microsoft.com/office/powerpoint/2010/main" val="57927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08ED1D-EEAA-4D5A-8CFF-90478E2572A4}" type="slidenum">
              <a:rPr lang="nl-NL" smtClean="0"/>
              <a:t>25</a:t>
            </a:fld>
            <a:endParaRPr lang="nl-NL"/>
          </a:p>
        </p:txBody>
      </p:sp>
    </p:spTree>
    <p:extLst>
      <p:ext uri="{BB962C8B-B14F-4D97-AF65-F5344CB8AC3E}">
        <p14:creationId xmlns:p14="http://schemas.microsoft.com/office/powerpoint/2010/main" val="2148265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entonSans Cond Regular" panose="02000506030000020004" pitchFamily="50" charset="0"/>
              </a:rPr>
              <a:t>Always on the latest version</a:t>
            </a:r>
            <a:r>
              <a:rPr lang="en-US" dirty="0">
                <a:latin typeface="BentonSans Cond Regular" panose="02000506030000020004" pitchFamily="50" charset="0"/>
              </a:rPr>
              <a:t>: Upgrades are automated and available on a regular basis, regardless of ERP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entonSans Cond Regular" panose="02000506030000020004" pitchFamily="50" charset="0"/>
              </a:rPr>
              <a:t>Security</a:t>
            </a:r>
            <a:r>
              <a:rPr lang="en-US" dirty="0">
                <a:latin typeface="BentonSans Cond Regular" panose="02000506030000020004" pitchFamily="50" charset="0"/>
              </a:rPr>
              <a:t>: Up-to-date installation that is protected against vulnerabilities by releasing regular security fixes, performance improvements, and continuous bug fixes.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entonSans Cond Regular" panose="02000506030000020004" pitchFamily="50" charset="0"/>
              </a:rPr>
              <a:t>Extensible, configurable</a:t>
            </a:r>
            <a:r>
              <a:rPr lang="en-US" dirty="0">
                <a:latin typeface="BentonSans Cond Regular" panose="02000506030000020004" pitchFamily="50" charset="0"/>
              </a:rPr>
              <a:t>: Offering a customizable SaaS solution that is extensible and configurable based on business needs results in a web store that meets each clients’ unique business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entonSans Cond Regular" panose="02000506030000020004" pitchFamily="50" charset="0"/>
              </a:rPr>
              <a:t>Fixed budget implementation</a:t>
            </a:r>
            <a:r>
              <a:rPr lang="en-US" dirty="0">
                <a:latin typeface="BentonSans Cond Regular" panose="02000506030000020004" pitchFamily="50" charset="0"/>
              </a:rPr>
              <a:t>: Monthly rate includes license, hosting,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BentonSans Cond Regular" panose="02000506030000020004" pitchFamily="50"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FDC48-EC82-4BA6-89B9-25B398929E2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88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2271549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Driving efficiency and driving sales. BC &amp; Sana SaaS: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Cloud-based, always on the latest version</a:t>
            </a:r>
          </a:p>
          <a:p>
            <a:r>
              <a:rPr lang="en-US" sz="1200" b="0" kern="1200" dirty="0">
                <a:solidFill>
                  <a:schemeClr val="tx1"/>
                </a:solidFill>
                <a:effectLst/>
                <a:latin typeface="+mn-lt"/>
                <a:ea typeface="+mn-ea"/>
                <a:cs typeface="+mn-cs"/>
              </a:rPr>
              <a:t>Security – always up to date</a:t>
            </a:r>
          </a:p>
          <a:p>
            <a:r>
              <a:rPr lang="en-US" sz="1200" b="0" kern="1200" dirty="0">
                <a:solidFill>
                  <a:schemeClr val="tx1"/>
                </a:solidFill>
                <a:effectLst/>
                <a:latin typeface="+mn-lt"/>
                <a:ea typeface="+mn-ea"/>
                <a:cs typeface="+mn-cs"/>
              </a:rPr>
              <a:t>Extensible, configurable</a:t>
            </a:r>
          </a:p>
          <a:p>
            <a:r>
              <a:rPr lang="en-US" sz="1200" b="0" kern="1200" dirty="0">
                <a:solidFill>
                  <a:schemeClr val="tx1"/>
                </a:solidFill>
                <a:effectLst/>
                <a:latin typeface="+mn-lt"/>
                <a:ea typeface="+mn-ea"/>
                <a:cs typeface="+mn-cs"/>
              </a:rPr>
              <a:t>Fixed budget implementation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are we stuck on E-Commerce 2.0? </a:t>
            </a:r>
          </a:p>
          <a:p>
            <a:r>
              <a:rPr lang="en-US" sz="1200" kern="1200" dirty="0">
                <a:solidFill>
                  <a:schemeClr val="tx1"/>
                </a:solidFill>
                <a:effectLst/>
                <a:latin typeface="+mn-lt"/>
                <a:ea typeface="+mn-ea"/>
                <a:cs typeface="+mn-cs"/>
              </a:rPr>
              <a:t>Businesses are clearly focused on making progress in their e-commerce efforts. They are upgrading their e-commerce platforms, and actively looking for solutions that will help them meet customer demand for improved functionality and a better online shopping experience.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noteworthy, however, that these areas of focus are issues that many B2C web stores overcame years ago. Where consumer-focused businesses are moving on to e-commerce 3.0, with native advertising and orchestrated customer journeys, B2B businesses are still laying the foundation for a modern e-commerce platform. </a:t>
            </a:r>
          </a:p>
        </p:txBody>
      </p:sp>
      <p:sp>
        <p:nvSpPr>
          <p:cNvPr id="4" name="Slide Number Placeholder 3"/>
          <p:cNvSpPr>
            <a:spLocks noGrp="1"/>
          </p:cNvSpPr>
          <p:nvPr>
            <p:ph type="sldNum" sz="quarter" idx="10"/>
          </p:nvPr>
        </p:nvSpPr>
        <p:spPr/>
        <p:txBody>
          <a:bodyPr/>
          <a:lstStyle/>
          <a:p>
            <a:fld id="{4C40C21A-563F-474E-9BDF-F996E38DBD84}" type="slidenum">
              <a:rPr lang="nl-NL" smtClean="0"/>
              <a:t>28</a:t>
            </a:fld>
            <a:endParaRPr lang="nl-NL"/>
          </a:p>
        </p:txBody>
      </p:sp>
    </p:spTree>
    <p:extLst>
      <p:ext uri="{BB962C8B-B14F-4D97-AF65-F5344CB8AC3E}">
        <p14:creationId xmlns:p14="http://schemas.microsoft.com/office/powerpoint/2010/main" val="1539950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does SaaS look like?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Void of heavy customizations, integrations with other 3</a:t>
            </a:r>
            <a:r>
              <a:rPr lang="en-US" baseline="30000" dirty="0"/>
              <a:t>rd</a:t>
            </a:r>
            <a:r>
              <a:rPr lang="en-US" dirty="0"/>
              <a:t> parties are standardized through extension points.</a:t>
            </a:r>
          </a:p>
          <a:p>
            <a:pPr marL="171450" indent="-171450">
              <a:buFont typeface="Arial" panose="020B0604020202020204" pitchFamily="34" charset="0"/>
              <a:buChar char="•"/>
            </a:pPr>
            <a:r>
              <a:rPr lang="en-US" dirty="0"/>
              <a:t>Add-ons can be installed / uninstalled through Sana app store.</a:t>
            </a:r>
          </a:p>
          <a:p>
            <a:pPr marL="171450" indent="-171450">
              <a:buFont typeface="Arial" panose="020B0604020202020204" pitchFamily="34" charset="0"/>
              <a:buChar char="•"/>
            </a:pPr>
            <a:r>
              <a:rPr lang="en-US" dirty="0"/>
              <a:t>Can always run on latest version of Sana, regardless of ERP version; when a feature relies on ERP version, it becomes unlocked on you upgrade to that ERP version</a:t>
            </a:r>
          </a:p>
        </p:txBody>
      </p:sp>
      <p:sp>
        <p:nvSpPr>
          <p:cNvPr id="4" name="Slide Number Placeholder 3"/>
          <p:cNvSpPr>
            <a:spLocks noGrp="1"/>
          </p:cNvSpPr>
          <p:nvPr>
            <p:ph type="sldNum" sz="quarter" idx="10"/>
          </p:nvPr>
        </p:nvSpPr>
        <p:spPr/>
        <p:txBody>
          <a:bodyPr/>
          <a:lstStyle/>
          <a:p>
            <a:fld id="{4C40C21A-563F-474E-9BDF-F996E38DBD84}" type="slidenum">
              <a:rPr lang="nl-NL" smtClean="0"/>
              <a:t>29</a:t>
            </a:fld>
            <a:endParaRPr lang="nl-NL"/>
          </a:p>
        </p:txBody>
      </p:sp>
    </p:spTree>
    <p:extLst>
      <p:ext uri="{BB962C8B-B14F-4D97-AF65-F5344CB8AC3E}">
        <p14:creationId xmlns:p14="http://schemas.microsoft.com/office/powerpoint/2010/main" val="1582992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b="1" dirty="0">
                <a:latin typeface="Arial Narrow" charset="0"/>
                <a:ea typeface="Arial Narrow" charset="0"/>
                <a:cs typeface="Arial Narrow" charset="0"/>
              </a:rPr>
              <a:t>Sana’s integrated approach to e-commerce can strengthen both your business proposition and your online customer experience. </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With our solution, we ensure that digital channels use product and pricing information taken direction from one single source of truth — Your ERP. We use your ERP to drive the features, functionality, and product information that appear in your web store, so the data is always accurate and updated in-real time. </a:t>
            </a:r>
          </a:p>
          <a:p>
            <a:endParaRPr lang="en-US" sz="2400" b="0" i="0" kern="1200" dirty="0">
              <a:solidFill>
                <a:schemeClr val="tx1"/>
              </a:solidFill>
              <a:effectLst/>
              <a:latin typeface="+mn-lt"/>
              <a:ea typeface="+mn-ea"/>
              <a:cs typeface="+mn-cs"/>
            </a:endParaRPr>
          </a:p>
          <a:p>
            <a:r>
              <a:rPr lang="en-US" sz="2400" b="1" i="0" kern="1200" dirty="0">
                <a:solidFill>
                  <a:schemeClr val="tx1"/>
                </a:solidFill>
                <a:effectLst/>
                <a:latin typeface="+mn-lt"/>
                <a:ea typeface="+mn-ea"/>
                <a:cs typeface="+mn-cs"/>
              </a:rPr>
              <a:t>And what’s the result?</a:t>
            </a:r>
          </a:p>
          <a:p>
            <a:endParaRPr lang="en-US" sz="24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40C21A-563F-474E-9BDF-F996E38DBD84}" type="slidenum">
              <a:rPr lang="nl-NL" smtClean="0"/>
              <a:t>30</a:t>
            </a:fld>
            <a:endParaRPr lang="nl-NL"/>
          </a:p>
        </p:txBody>
      </p:sp>
    </p:spTree>
    <p:extLst>
      <p:ext uri="{BB962C8B-B14F-4D97-AF65-F5344CB8AC3E}">
        <p14:creationId xmlns:p14="http://schemas.microsoft.com/office/powerpoint/2010/main" val="3197139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Zumex</a:t>
            </a:r>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31</a:t>
            </a:fld>
            <a:endParaRPr lang="nl-NL"/>
          </a:p>
        </p:txBody>
      </p:sp>
    </p:spTree>
    <p:extLst>
      <p:ext uri="{BB962C8B-B14F-4D97-AF65-F5344CB8AC3E}">
        <p14:creationId xmlns:p14="http://schemas.microsoft.com/office/powerpoint/2010/main" val="3361525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Zumex</a:t>
            </a:r>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32</a:t>
            </a:fld>
            <a:endParaRPr lang="nl-NL"/>
          </a:p>
        </p:txBody>
      </p:sp>
    </p:spTree>
    <p:extLst>
      <p:ext uri="{BB962C8B-B14F-4D97-AF65-F5344CB8AC3E}">
        <p14:creationId xmlns:p14="http://schemas.microsoft.com/office/powerpoint/2010/main" val="28900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08ED1D-EEAA-4D5A-8CFF-90478E2572A4}" type="slidenum">
              <a:rPr lang="nl-NL" smtClean="0"/>
              <a:t>3</a:t>
            </a:fld>
            <a:endParaRPr lang="nl-NL"/>
          </a:p>
        </p:txBody>
      </p:sp>
    </p:spTree>
    <p:extLst>
      <p:ext uri="{BB962C8B-B14F-4D97-AF65-F5344CB8AC3E}">
        <p14:creationId xmlns:p14="http://schemas.microsoft.com/office/powerpoint/2010/main" val="703110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rPr lang="en-US" sz="1200" b="0" i="0" kern="1200" dirty="0">
                <a:solidFill>
                  <a:schemeClr val="tx1"/>
                </a:solidFill>
                <a:effectLst/>
                <a:latin typeface="+mn-lt"/>
                <a:ea typeface="+mn-ea"/>
                <a:cs typeface="+mn-cs"/>
              </a:rPr>
              <a:t>Moto Direct is one of the leading motorcycle clothing and accessory manufacturers and distributors based in the UK. Its portfolio includes some of the market’s biggest brands. Initially a simple buy-and-sell distributor, Moto Direct grew to become a much more complex business involved in manufacturing and brand development.</a:t>
            </a:r>
          </a:p>
          <a:p>
            <a:r>
              <a:rPr lang="en-US" dirty="0"/>
              <a:t/>
            </a:r>
            <a:br>
              <a:rPr lang="en-US" dirty="0"/>
            </a:br>
            <a:r>
              <a:rPr lang="en-US" b="1" dirty="0"/>
              <a:t>Challenge</a:t>
            </a:r>
            <a:r>
              <a:rPr lang="en-US" dirty="0"/>
              <a:t>: </a:t>
            </a:r>
            <a:r>
              <a:rPr lang="en-US" sz="1200" b="0" i="0" kern="1200" dirty="0">
                <a:solidFill>
                  <a:schemeClr val="tx1"/>
                </a:solidFill>
                <a:effectLst/>
                <a:latin typeface="+mn-lt"/>
                <a:ea typeface="+mn-ea"/>
                <a:cs typeface="+mn-cs"/>
              </a:rPr>
              <a:t>As Moto Direct was experiencing rapid growth, its existing B2B e-commerce website – which was both outdated and lagging behind its competitors – was holding the business back. The company needed a new B2B web store to integrate with its Microsoft Dynamics NAV ERP system, which was due to launch at the same time.</a:t>
            </a:r>
          </a:p>
        </p:txBody>
      </p:sp>
    </p:spTree>
    <p:extLst>
      <p:ext uri="{BB962C8B-B14F-4D97-AF65-F5344CB8AC3E}">
        <p14:creationId xmlns:p14="http://schemas.microsoft.com/office/powerpoint/2010/main" val="572258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C32BE3-B5BA-4337-BA14-3BE046522632}"/>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The company’s goal was to:</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Improve the web store’s performance, design and usability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Make it easy for its B2B customers to place large, complex orders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Allow its customers to access their account and order information online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was one of the biggest projects undertaken by the company. Initially, it chose Magento as its e-commerce solution partner.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Obstacles:</a:t>
            </a:r>
          </a:p>
          <a:p>
            <a:r>
              <a:rPr lang="en-US" sz="1200" b="0" i="0" kern="1200" dirty="0">
                <a:solidFill>
                  <a:schemeClr val="tx1"/>
                </a:solidFill>
                <a:effectLst/>
                <a:latin typeface="+mn-lt"/>
                <a:ea typeface="+mn-ea"/>
                <a:cs typeface="+mn-cs"/>
              </a:rPr>
              <a:t>When implementing Magento, the main issues faced by Moto Direct included:</a:t>
            </a:r>
          </a:p>
          <a:p>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Cost of B2B customization:</a:t>
            </a:r>
            <a:r>
              <a:rPr lang="en-US" sz="1200" b="0" i="0" kern="1200" dirty="0">
                <a:solidFill>
                  <a:schemeClr val="tx1"/>
                </a:solidFill>
                <a:effectLst/>
                <a:latin typeface="+mn-lt"/>
                <a:ea typeface="+mn-ea"/>
                <a:cs typeface="+mn-cs"/>
              </a:rPr>
              <a:t> As Magento isn’t a pure B2B platform, there were many missing features. This meant additional development was needed, which added time, cost and complexity, and held the project back.</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Complexity of integrating B2B logic: </a:t>
            </a:r>
            <a:r>
              <a:rPr lang="en-US" sz="1200" b="0" i="0" kern="1200" dirty="0">
                <a:solidFill>
                  <a:schemeClr val="tx1"/>
                </a:solidFill>
                <a:effectLst/>
                <a:latin typeface="+mn-lt"/>
                <a:ea typeface="+mn-ea"/>
                <a:cs typeface="+mn-cs"/>
              </a:rPr>
              <a:t>When integrating Magento with Microsoft Dynamics NAV, the business logic and processes already stored in the ERP have to be replicated in Magento. From complex pricing to real-time, accurate inventory information, a lot of additional development and manual work was needed to synchronize the data between the NAV ERP and Magento. This would not only prove to be an issue during implementation, but would also require constant maintenance after the web store launch.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Despite having already invested a lot of time and money, Moto Direct made the difficult decision to find a new provider, and switched to Sana Commerce. Here’s what made that decision easier.</a:t>
            </a:r>
            <a:endParaRPr lang="en-US" dirty="0"/>
          </a:p>
        </p:txBody>
      </p:sp>
    </p:spTree>
    <p:extLst>
      <p:ext uri="{BB962C8B-B14F-4D97-AF65-F5344CB8AC3E}">
        <p14:creationId xmlns:p14="http://schemas.microsoft.com/office/powerpoint/2010/main" val="1882608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these clients is </a:t>
            </a:r>
            <a:r>
              <a:rPr lang="en-US" sz="1200" kern="1200" dirty="0" err="1">
                <a:solidFill>
                  <a:schemeClr val="tx1"/>
                </a:solidFill>
                <a:effectLst/>
                <a:latin typeface="+mn-lt"/>
                <a:ea typeface="+mn-ea"/>
                <a:cs typeface="+mn-cs"/>
              </a:rPr>
              <a:t>Zumex</a:t>
            </a:r>
            <a:r>
              <a:rPr lang="en-US" sz="1200" kern="1200" dirty="0">
                <a:solidFill>
                  <a:schemeClr val="tx1"/>
                </a:solidFill>
                <a:effectLst/>
                <a:latin typeface="+mn-lt"/>
                <a:ea typeface="+mn-ea"/>
                <a:cs typeface="+mn-cs"/>
              </a:rPr>
              <a:t>, who </a:t>
            </a:r>
            <a:r>
              <a:rPr lang="en-US" sz="1200" b="0" i="0" u="none" strike="noStrike" cap="none" dirty="0">
                <a:solidFill>
                  <a:srgbClr val="000000"/>
                </a:solidFill>
                <a:latin typeface="Arial"/>
                <a:ea typeface="Arial"/>
                <a:cs typeface="Arial"/>
                <a:sym typeface="Arial"/>
              </a:rPr>
              <a:t>is now live with a Sana web store serving both B2B and B2C clients in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latin typeface="Arial"/>
              <a:ea typeface="Arial"/>
              <a:cs typeface="Arial"/>
              <a:sym typeface="Arial"/>
            </a:endParaRPr>
          </a:p>
          <a:p>
            <a:r>
              <a:rPr lang="en-US" sz="1200" kern="1200" dirty="0" err="1">
                <a:solidFill>
                  <a:schemeClr val="tx1"/>
                </a:solidFill>
                <a:effectLst/>
                <a:latin typeface="+mn-lt"/>
                <a:ea typeface="+mn-ea"/>
                <a:cs typeface="+mn-cs"/>
              </a:rPr>
              <a:t>Zumex</a:t>
            </a:r>
            <a:r>
              <a:rPr lang="en-US" sz="1200" kern="1200" dirty="0">
                <a:solidFill>
                  <a:schemeClr val="tx1"/>
                </a:solidFill>
                <a:effectLst/>
                <a:latin typeface="+mn-lt"/>
                <a:ea typeface="+mn-ea"/>
                <a:cs typeface="+mn-cs"/>
              </a:rPr>
              <a:t> invests heavily in businesses processes, starting with their ERP. They find immense value in improving and automating internal processes.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them, Sana was a sustainable solution that would grow alongside their business and leveraged the investment they had already made in their ERP.</a:t>
            </a:r>
            <a:endParaRPr lang="en-US" sz="16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61955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***Additional talking points beyond the reasons they chose Sana: here are some details about what internal mechanics and customers can both do on the </a:t>
            </a:r>
            <a:r>
              <a:rPr lang="en-US" sz="1200" i="1" kern="1200" dirty="0" err="1">
                <a:solidFill>
                  <a:schemeClr val="tx1"/>
                </a:solidFill>
                <a:effectLst/>
                <a:latin typeface="+mn-lt"/>
                <a:ea typeface="+mn-ea"/>
                <a:cs typeface="+mn-cs"/>
              </a:rPr>
              <a:t>Zumex</a:t>
            </a:r>
            <a:r>
              <a:rPr lang="en-US" sz="1200" i="1" kern="1200" dirty="0">
                <a:solidFill>
                  <a:schemeClr val="tx1"/>
                </a:solidFill>
                <a:effectLst/>
                <a:latin typeface="+mn-lt"/>
                <a:ea typeface="+mn-ea"/>
                <a:cs typeface="+mn-cs"/>
              </a:rPr>
              <a:t> site. (Optional)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also have a team of mechanics that service </a:t>
            </a:r>
            <a:r>
              <a:rPr lang="en-US" sz="1200" kern="1200" dirty="0" err="1">
                <a:solidFill>
                  <a:schemeClr val="tx1"/>
                </a:solidFill>
                <a:effectLst/>
                <a:latin typeface="+mn-lt"/>
                <a:ea typeface="+mn-ea"/>
                <a:cs typeface="+mn-cs"/>
              </a:rPr>
              <a:t>Zumex</a:t>
            </a:r>
            <a:r>
              <a:rPr lang="en-US" sz="1200" kern="1200" dirty="0">
                <a:solidFill>
                  <a:schemeClr val="tx1"/>
                </a:solidFill>
                <a:effectLst/>
                <a:latin typeface="+mn-lt"/>
                <a:ea typeface="+mn-ea"/>
                <a:cs typeface="+mn-cs"/>
              </a:rPr>
              <a:t> machines across the country. These mechanics also use the web store when on site with clients. In conjunction with SOLIDWORKS, 3D CAD software, </a:t>
            </a:r>
            <a:r>
              <a:rPr lang="en-US" sz="1200" kern="1200" dirty="0" err="1">
                <a:solidFill>
                  <a:schemeClr val="tx1"/>
                </a:solidFill>
                <a:effectLst/>
                <a:latin typeface="+mn-lt"/>
                <a:ea typeface="+mn-ea"/>
                <a:cs typeface="+mn-cs"/>
              </a:rPr>
              <a:t>Zumex</a:t>
            </a:r>
            <a:r>
              <a:rPr lang="en-US" sz="1200" kern="1200" dirty="0">
                <a:solidFill>
                  <a:schemeClr val="tx1"/>
                </a:solidFill>
                <a:effectLst/>
                <a:latin typeface="+mn-lt"/>
                <a:ea typeface="+mn-ea"/>
                <a:cs typeface="+mn-cs"/>
              </a:rPr>
              <a:t> mechanics are able to locate the machine they are servicing online, find any part within a 3D drawing and place an order for the spare part the client needs to ensure any issues with their juicers can be remedied quickly.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customer side, they can: </a:t>
            </a:r>
          </a:p>
          <a:p>
            <a:pPr marL="171360" marR="0" lvl="0" indent="-171000" algn="l" rtl="0">
              <a:lnSpc>
                <a:spcPct val="100000"/>
              </a:lnSpc>
              <a:spcBef>
                <a:spcPts val="0"/>
              </a:spcBef>
              <a:spcAft>
                <a:spcPts val="0"/>
              </a:spcAft>
              <a:buClr>
                <a:srgbClr val="000000"/>
              </a:buClr>
              <a:buSzPts val="2000"/>
              <a:buFont typeface="Noto Sans Symbols"/>
              <a:buChar char="-"/>
            </a:pPr>
            <a:r>
              <a:rPr lang="en-US" sz="1600" b="0" i="0" u="none" strike="noStrike" cap="none" dirty="0">
                <a:latin typeface="Arial"/>
                <a:ea typeface="Arial"/>
                <a:cs typeface="Arial"/>
                <a:sym typeface="Arial"/>
              </a:rPr>
              <a:t>Place an order.</a:t>
            </a:r>
          </a:p>
          <a:p>
            <a:pPr marL="171360" marR="0" lvl="0" indent="-171000" algn="l" rtl="0">
              <a:lnSpc>
                <a:spcPct val="100000"/>
              </a:lnSpc>
              <a:spcBef>
                <a:spcPts val="0"/>
              </a:spcBef>
              <a:spcAft>
                <a:spcPts val="0"/>
              </a:spcAft>
              <a:buClr>
                <a:srgbClr val="000000"/>
              </a:buClr>
              <a:buSzPts val="2000"/>
              <a:buFont typeface="Noto Sans Symbols"/>
              <a:buChar char="-"/>
            </a:pPr>
            <a:r>
              <a:rPr lang="en-US" sz="1600" b="0" i="0" u="none" strike="noStrike" cap="none" dirty="0">
                <a:latin typeface="Arial"/>
                <a:ea typeface="Arial"/>
                <a:cs typeface="Arial"/>
                <a:sym typeface="Arial"/>
              </a:rPr>
              <a:t>Use the web platform to access the historic order data to find the list of products the customer ordered in the past and zoom in on the bill of materials.</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36</a:t>
            </a:fld>
            <a:endParaRPr lang="nl-NL"/>
          </a:p>
        </p:txBody>
      </p:sp>
    </p:spTree>
    <p:extLst>
      <p:ext uri="{BB962C8B-B14F-4D97-AF65-F5344CB8AC3E}">
        <p14:creationId xmlns:p14="http://schemas.microsoft.com/office/powerpoint/2010/main" val="1768517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40C21A-563F-474E-9BDF-F996E38DBD84}" type="slidenum">
              <a:rPr lang="nl-NL" smtClean="0"/>
              <a:t>38</a:t>
            </a:fld>
            <a:endParaRPr lang="nl-NL"/>
          </a:p>
        </p:txBody>
      </p:sp>
    </p:spTree>
    <p:extLst>
      <p:ext uri="{BB962C8B-B14F-4D97-AF65-F5344CB8AC3E}">
        <p14:creationId xmlns:p14="http://schemas.microsoft.com/office/powerpoint/2010/main" val="3119528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read our latest research report on the current state of e-commerce? Visit our booth.</a:t>
            </a:r>
          </a:p>
        </p:txBody>
      </p:sp>
      <p:sp>
        <p:nvSpPr>
          <p:cNvPr id="4" name="Slide Number Placeholder 3"/>
          <p:cNvSpPr>
            <a:spLocks noGrp="1"/>
          </p:cNvSpPr>
          <p:nvPr>
            <p:ph type="sldNum" sz="quarter" idx="10"/>
          </p:nvPr>
        </p:nvSpPr>
        <p:spPr/>
        <p:txBody>
          <a:bodyPr/>
          <a:lstStyle/>
          <a:p>
            <a:fld id="{4C40C21A-563F-474E-9BDF-F996E38DBD84}" type="slidenum">
              <a:rPr lang="nl-NL" smtClean="0"/>
              <a:t>39</a:t>
            </a:fld>
            <a:endParaRPr lang="nl-NL"/>
          </a:p>
        </p:txBody>
      </p:sp>
    </p:spTree>
    <p:extLst>
      <p:ext uri="{BB962C8B-B14F-4D97-AF65-F5344CB8AC3E}">
        <p14:creationId xmlns:p14="http://schemas.microsoft.com/office/powerpoint/2010/main" val="3618300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40</a:t>
            </a:fld>
            <a:endParaRPr lang="nl-NL"/>
          </a:p>
        </p:txBody>
      </p:sp>
    </p:spTree>
    <p:extLst>
      <p:ext uri="{BB962C8B-B14F-4D97-AF65-F5344CB8AC3E}">
        <p14:creationId xmlns:p14="http://schemas.microsoft.com/office/powerpoint/2010/main" val="335185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majority of B2B organizations aren't at e-commerce 3.0 yet, and those who are, are simply testing E-Commerce 3.0 features or have goals that align with E-Commerce 3.0 (without fully achieving that level of digital sophistication).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vast majority of B2B businesses have </a:t>
            </a:r>
            <a:r>
              <a:rPr lang="en-US" sz="1200" b="1" kern="1200" dirty="0">
                <a:solidFill>
                  <a:schemeClr val="tx1"/>
                </a:solidFill>
                <a:effectLst/>
                <a:latin typeface="+mn-lt"/>
                <a:ea typeface="+mn-ea"/>
                <a:cs typeface="+mn-cs"/>
              </a:rPr>
              <a:t>goals</a:t>
            </a:r>
            <a:r>
              <a:rPr lang="en-US" sz="1200" kern="1200" dirty="0">
                <a:solidFill>
                  <a:schemeClr val="tx1"/>
                </a:solidFill>
                <a:effectLst/>
                <a:latin typeface="+mn-lt"/>
                <a:ea typeface="+mn-ea"/>
                <a:cs typeface="+mn-cs"/>
              </a:rPr>
              <a:t> that align with E-Commerce 1.0, and are still in a pretty foundational phase of e-commerce. Nearly 40% are embracing sales-focused e-commerce goals by upgrading from their first-generation web store. Looking at the numbers, it’s clear that there is overlap, and that some brands are stuck somewhere between E-Commerce 1.0 and 2.0.</a:t>
            </a:r>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4</a:t>
            </a:fld>
            <a:endParaRPr lang="nl-NL"/>
          </a:p>
        </p:txBody>
      </p:sp>
    </p:spTree>
    <p:extLst>
      <p:ext uri="{BB962C8B-B14F-4D97-AF65-F5344CB8AC3E}">
        <p14:creationId xmlns:p14="http://schemas.microsoft.com/office/powerpoint/2010/main" val="204940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B2B companies that are stuck at e-commerce 1.0 and 2.0 are focused less on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they can use e-commerce as a way to structurally transform their business model, and more on </a:t>
            </a:r>
            <a:r>
              <a:rPr lang="en-US" sz="1200" i="1" kern="1200" dirty="0">
                <a:solidFill>
                  <a:schemeClr val="tx1"/>
                </a:solidFill>
                <a:effectLst/>
                <a:latin typeface="+mn-lt"/>
                <a:ea typeface="+mn-ea"/>
                <a:cs typeface="+mn-cs"/>
              </a:rPr>
              <a:t>achieving short-term targets and results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While 84% indicated that they’re currently implementing or have operated a web store, most are still focusing on e-commerce 2.0 objectives: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48% indicating that driving sales was the top priority with their B2B e-commerce solution.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Driving sales with an online sales channel turned out to be even more important for retailers in particular, with 65% indicating it was a top priority.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Besides driving sales, e-commerce initiatives also appear to be motivated by the need to improve customer experience and overall business efficiency — goals that, done well, will also lead to increased sales.</a:t>
            </a:r>
          </a:p>
        </p:txBody>
      </p:sp>
      <p:sp>
        <p:nvSpPr>
          <p:cNvPr id="4" name="Slide Number Placeholder 3"/>
          <p:cNvSpPr>
            <a:spLocks noGrp="1"/>
          </p:cNvSpPr>
          <p:nvPr>
            <p:ph type="sldNum" sz="quarter" idx="10"/>
          </p:nvPr>
        </p:nvSpPr>
        <p:spPr/>
        <p:txBody>
          <a:bodyPr/>
          <a:lstStyle/>
          <a:p>
            <a:fld id="{4C40C21A-563F-474E-9BDF-F996E38DBD84}" type="slidenum">
              <a:rPr lang="nl-NL" smtClean="0"/>
              <a:t>5</a:t>
            </a:fld>
            <a:endParaRPr lang="nl-NL"/>
          </a:p>
        </p:txBody>
      </p:sp>
    </p:spTree>
    <p:extLst>
      <p:ext uri="{BB962C8B-B14F-4D97-AF65-F5344CB8AC3E}">
        <p14:creationId xmlns:p14="http://schemas.microsoft.com/office/powerpoint/2010/main" val="116307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notion of all those buzzwords sounds great, revolutionary…but the B2B world is broad and distributors have particular pains and use cases for e-commerce. Let’s dive into what separates distributors from the B2B industry overall, how they stack up, and what specific challenges they’re facing.</a:t>
            </a:r>
          </a:p>
        </p:txBody>
      </p:sp>
      <p:sp>
        <p:nvSpPr>
          <p:cNvPr id="4" name="Slide Number Placeholder 3"/>
          <p:cNvSpPr>
            <a:spLocks noGrp="1"/>
          </p:cNvSpPr>
          <p:nvPr>
            <p:ph type="sldNum" sz="quarter" idx="10"/>
          </p:nvPr>
        </p:nvSpPr>
        <p:spPr/>
        <p:txBody>
          <a:bodyPr/>
          <a:lstStyle/>
          <a:p>
            <a:fld id="{A408ED1D-EEAA-4D5A-8CFF-90478E2572A4}" type="slidenum">
              <a:rPr lang="nl-NL" smtClean="0"/>
              <a:t>6</a:t>
            </a:fld>
            <a:endParaRPr lang="nl-NL"/>
          </a:p>
        </p:txBody>
      </p:sp>
    </p:spTree>
    <p:extLst>
      <p:ext uri="{BB962C8B-B14F-4D97-AF65-F5344CB8AC3E}">
        <p14:creationId xmlns:p14="http://schemas.microsoft.com/office/powerpoint/2010/main" val="334338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the rest of the B2B space, distributors seem to be largely in the E-Commerce 1.0 and 2.0 phase (or somewhere in between). Compared to the </a:t>
            </a:r>
            <a:r>
              <a:rPr lang="en-US" sz="1200" kern="1200" dirty="0">
                <a:solidFill>
                  <a:schemeClr val="tx1"/>
                </a:solidFill>
                <a:effectLst/>
                <a:latin typeface="+mn-lt"/>
                <a:ea typeface="+mn-ea"/>
                <a:cs typeface="+mn-cs"/>
              </a:rPr>
              <a:t>84% of B2B organizations with web stores, distributors seem to be a bit further behind (with 62%) but quickly catching on (with 80% planning to enter the e-commerce space within two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Less than 50% of B2B brands overall are leveraging e-commerce primarily to drive sales. In distribution, this number jumps to 71%, suggesting that (among those who do have a web store) there is a larger percentage of organizations in the e-commerce 2.0 phase. From this data we can draw the conclusion that fewer distributors are understanding the importance of e-commerce (compared to b2b brands), but those two do are moving beyond first-generation approaches and more focused on E-Commerce 2.0 goals.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promising, of course, but distributors’ challenges don’t stop with sales. </a:t>
            </a:r>
            <a:endParaRPr lang="en-US" dirty="0"/>
          </a:p>
          <a:p>
            <a:endParaRPr lang="en-US" dirty="0"/>
          </a:p>
          <a:p>
            <a:endParaRPr lang="en-US" dirty="0"/>
          </a:p>
          <a:p>
            <a:r>
              <a:rPr lang="en-US" dirty="0"/>
              <a:t>Source: https://www.digitalcommerce360.com/2018/07/10/infographic-distributors-get-ready-for-b2b-prime-time/</a:t>
            </a:r>
          </a:p>
          <a:p>
            <a:endParaRPr lang="en-US" dirty="0"/>
          </a:p>
          <a:p>
            <a:endParaRPr lang="en-US" dirty="0"/>
          </a:p>
        </p:txBody>
      </p:sp>
      <p:sp>
        <p:nvSpPr>
          <p:cNvPr id="4" name="Slide Number Placeholder 3"/>
          <p:cNvSpPr>
            <a:spLocks noGrp="1"/>
          </p:cNvSpPr>
          <p:nvPr>
            <p:ph type="sldNum" sz="quarter" idx="10"/>
          </p:nvPr>
        </p:nvSpPr>
        <p:spPr/>
        <p:txBody>
          <a:bodyPr/>
          <a:lstStyle/>
          <a:p>
            <a:fld id="{4C40C21A-563F-474E-9BDF-F996E38DBD84}" type="slidenum">
              <a:rPr lang="nl-NL" smtClean="0"/>
              <a:t>7</a:t>
            </a:fld>
            <a:endParaRPr lang="nl-NL"/>
          </a:p>
        </p:txBody>
      </p:sp>
    </p:spTree>
    <p:extLst>
      <p:ext uri="{BB962C8B-B14F-4D97-AF65-F5344CB8AC3E}">
        <p14:creationId xmlns:p14="http://schemas.microsoft.com/office/powerpoint/2010/main" val="299171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Many suppliers are already eliminating the need for distributors by selling directly to retailers or end-consumers, thus forcing distributors to respond by specializing their services and fighting to prove their value.</a:t>
            </a:r>
          </a:p>
          <a:p>
            <a:pPr marL="171450" indent="-171450">
              <a:buFontTx/>
              <a:buChar char="-"/>
            </a:pPr>
            <a:r>
              <a:rPr lang="en-US" sz="1200" b="0" i="0" kern="1200" dirty="0">
                <a:solidFill>
                  <a:schemeClr val="tx1"/>
                </a:solidFill>
                <a:effectLst/>
                <a:latin typeface="+mn-lt"/>
                <a:ea typeface="+mn-ea"/>
                <a:cs typeface="+mn-cs"/>
              </a:rPr>
              <a:t>However, there is a </a:t>
            </a:r>
            <a:r>
              <a:rPr lang="en-US" sz="1200" b="1" i="0" kern="1200" dirty="0">
                <a:solidFill>
                  <a:schemeClr val="tx1"/>
                </a:solidFill>
                <a:effectLst/>
                <a:latin typeface="+mn-lt"/>
                <a:ea typeface="+mn-ea"/>
                <a:cs typeface="+mn-cs"/>
              </a:rPr>
              <a:t>$ 6.6 trillion opportunity </a:t>
            </a:r>
            <a:r>
              <a:rPr lang="en-US" sz="1200" b="0" i="0" u="none" strike="noStrike" kern="1200" dirty="0">
                <a:solidFill>
                  <a:schemeClr val="tx1"/>
                </a:solidFill>
                <a:effectLst/>
                <a:latin typeface="+mn-lt"/>
                <a:ea typeface="+mn-ea"/>
                <a:cs typeface="+mn-cs"/>
              </a:rPr>
              <a:t>for distributors</a:t>
            </a:r>
            <a:r>
              <a:rPr lang="en-US" sz="1200" b="0" i="0" kern="1200" dirty="0">
                <a:solidFill>
                  <a:schemeClr val="tx1"/>
                </a:solidFill>
                <a:effectLst/>
                <a:latin typeface="+mn-lt"/>
                <a:ea typeface="+mn-ea"/>
                <a:cs typeface="+mn-cs"/>
              </a:rPr>
              <a:t> online</a:t>
            </a:r>
          </a:p>
          <a:p>
            <a:pPr marL="171450" indent="-171450">
              <a:buFontTx/>
              <a:buChar char="-"/>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So how do they add value?</a:t>
            </a:r>
          </a:p>
        </p:txBody>
      </p:sp>
      <p:sp>
        <p:nvSpPr>
          <p:cNvPr id="4" name="Slide Number Placeholder 3"/>
          <p:cNvSpPr>
            <a:spLocks noGrp="1"/>
          </p:cNvSpPr>
          <p:nvPr>
            <p:ph type="sldNum" sz="quarter" idx="10"/>
          </p:nvPr>
        </p:nvSpPr>
        <p:spPr/>
        <p:txBody>
          <a:bodyPr/>
          <a:lstStyle/>
          <a:p>
            <a:fld id="{4C40C21A-563F-474E-9BDF-F996E38DBD84}" type="slidenum">
              <a:rPr lang="nl-NL" smtClean="0"/>
              <a:t>8</a:t>
            </a:fld>
            <a:endParaRPr lang="nl-NL"/>
          </a:p>
        </p:txBody>
      </p:sp>
    </p:spTree>
    <p:extLst>
      <p:ext uri="{BB962C8B-B14F-4D97-AF65-F5344CB8AC3E}">
        <p14:creationId xmlns:p14="http://schemas.microsoft.com/office/powerpoint/2010/main" val="153526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Distributors are fighting to prove their value within a supply chain that is changing; and digital is at the center of this approach. The data tells us that as DTC sales threatens distributors’ staying power, they are largely leveraging e-commerce to position themselves as an integral cog in the supply chain machine.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Today,</a:t>
            </a:r>
            <a:r>
              <a:rPr lang="en-US" b="1" dirty="0"/>
              <a:t> 68%</a:t>
            </a:r>
            <a:r>
              <a:rPr lang="en-US" dirty="0"/>
              <a:t> of North American B2B manufacturers, distributors and/or wholesalers are starting to sell directly to end-customers.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turn, more than half of distributors are upgrading their infrastructure specifically to improve integration with their supplier’s systems. </a:t>
            </a:r>
          </a:p>
          <a:p>
            <a:endParaRPr lang="en-US" dirty="0"/>
          </a:p>
          <a:p>
            <a:r>
              <a:rPr lang="en-US" dirty="0"/>
              <a:t>We can assume, based on the data, that distributors are using e-commerce to fill more specific needs within their supply chain, rather than </a:t>
            </a:r>
            <a:r>
              <a:rPr lang="en-US" i="1" dirty="0"/>
              <a:t>just</a:t>
            </a:r>
            <a:r>
              <a:rPr lang="en-US" dirty="0"/>
              <a:t> to drive sales or improve sales efficiency. This means that while they have just as much to lose as other B2B organizations, they’re facing more challenges on the road to avoiding e-commerce failure. </a:t>
            </a:r>
          </a:p>
        </p:txBody>
      </p:sp>
      <p:sp>
        <p:nvSpPr>
          <p:cNvPr id="4" name="Slide Number Placeholder 3"/>
          <p:cNvSpPr>
            <a:spLocks noGrp="1"/>
          </p:cNvSpPr>
          <p:nvPr>
            <p:ph type="sldNum" sz="quarter" idx="10"/>
          </p:nvPr>
        </p:nvSpPr>
        <p:spPr/>
        <p:txBody>
          <a:bodyPr/>
          <a:lstStyle/>
          <a:p>
            <a:fld id="{4C40C21A-563F-474E-9BDF-F996E38DBD84}" type="slidenum">
              <a:rPr lang="nl-NL" smtClean="0"/>
              <a:t>9</a:t>
            </a:fld>
            <a:endParaRPr lang="nl-NL"/>
          </a:p>
        </p:txBody>
      </p:sp>
    </p:spTree>
    <p:extLst>
      <p:ext uri="{BB962C8B-B14F-4D97-AF65-F5344CB8AC3E}">
        <p14:creationId xmlns:p14="http://schemas.microsoft.com/office/powerpoint/2010/main" val="3942389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image4.jpeg"/>
          <p:cNvPicPr>
            <a:picLocks noChangeAspect="1"/>
          </p:cNvPicPr>
          <p:nvPr userDrawn="1"/>
        </p:nvPicPr>
        <p:blipFill>
          <a:blip r:embed="rId2">
            <a:extLst/>
          </a:blip>
          <a:srcRect t="10251" b="10251"/>
          <a:stretch>
            <a:fillRect/>
          </a:stretch>
        </p:blipFill>
        <p:spPr>
          <a:xfrm>
            <a:off x="-42761" y="-3216"/>
            <a:ext cx="12364075" cy="6948722"/>
          </a:xfrm>
          <a:prstGeom prst="rect">
            <a:avLst/>
          </a:prstGeom>
          <a:ln w="12700">
            <a:miter lim="400000"/>
          </a:ln>
        </p:spPr>
      </p:pic>
      <p:pic>
        <p:nvPicPr>
          <p:cNvPr id="9" name="image5-small.png"/>
          <p:cNvPicPr>
            <a:picLocks noChangeAspect="1"/>
          </p:cNvPicPr>
          <p:nvPr userDrawn="1"/>
        </p:nvPicPr>
        <p:blipFill>
          <a:blip r:embed="rId3">
            <a:extLst/>
          </a:blip>
          <a:stretch>
            <a:fillRect/>
          </a:stretch>
        </p:blipFill>
        <p:spPr>
          <a:xfrm>
            <a:off x="5588415" y="5836553"/>
            <a:ext cx="2285169" cy="698440"/>
          </a:xfrm>
          <a:prstGeom prst="rect">
            <a:avLst/>
          </a:prstGeom>
          <a:ln w="12700">
            <a:miter lim="400000"/>
          </a:ln>
        </p:spPr>
      </p:pic>
      <p:sp>
        <p:nvSpPr>
          <p:cNvPr id="2" name="Title 1"/>
          <p:cNvSpPr>
            <a:spLocks noGrp="1"/>
          </p:cNvSpPr>
          <p:nvPr>
            <p:ph type="ctrTitle" hasCustomPrompt="1"/>
          </p:nvPr>
        </p:nvSpPr>
        <p:spPr>
          <a:xfrm>
            <a:off x="465992" y="720532"/>
            <a:ext cx="7746023" cy="2387600"/>
          </a:xfrm>
        </p:spPr>
        <p:txBody>
          <a:bodyPr anchor="b">
            <a:noAutofit/>
          </a:bodyPr>
          <a:lstStyle>
            <a:lvl1pPr algn="l">
              <a:lnSpc>
                <a:spcPts val="7000"/>
              </a:lnSpc>
              <a:defRPr sz="7000" spc="-150">
                <a:solidFill>
                  <a:schemeClr val="bg1"/>
                </a:solidFill>
              </a:defRPr>
            </a:lvl1pPr>
          </a:lstStyle>
          <a:p>
            <a:r>
              <a:rPr lang="en-US" dirty="0"/>
              <a:t>CLICK TO EDIT MASTER TITLE STYLE</a:t>
            </a:r>
            <a:endParaRPr lang="nl-NL" dirty="0"/>
          </a:p>
        </p:txBody>
      </p:sp>
      <p:sp>
        <p:nvSpPr>
          <p:cNvPr id="3" name="Subtitle 2"/>
          <p:cNvSpPr>
            <a:spLocks noGrp="1"/>
          </p:cNvSpPr>
          <p:nvPr>
            <p:ph type="subTitle" idx="1" hasCustomPrompt="1"/>
          </p:nvPr>
        </p:nvSpPr>
        <p:spPr>
          <a:xfrm>
            <a:off x="465992" y="3540492"/>
            <a:ext cx="7746023" cy="1655762"/>
          </a:xfrm>
        </p:spPr>
        <p:txBody>
          <a:bodyPr>
            <a:normAutofit/>
          </a:bodyPr>
          <a:lstStyle>
            <a:lvl1pPr marL="0" indent="0" algn="l">
              <a:buNone/>
              <a:defRPr sz="4000" b="0" i="0" spc="-150">
                <a:solidFill>
                  <a:schemeClr val="bg1"/>
                </a:solidFill>
                <a:latin typeface="Tw Cen MT Condensed" charset="0"/>
                <a:ea typeface="Tw Cen MT Condensed" charset="0"/>
                <a:cs typeface="Tw Cen MT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Tree>
    <p:extLst>
      <p:ext uri="{BB962C8B-B14F-4D97-AF65-F5344CB8AC3E}">
        <p14:creationId xmlns:p14="http://schemas.microsoft.com/office/powerpoint/2010/main" val="15170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995" y="1123888"/>
            <a:ext cx="5400165" cy="2852737"/>
          </a:xfrm>
        </p:spPr>
        <p:txBody>
          <a:bodyPr anchor="b"/>
          <a:lstStyle>
            <a:lvl1pPr>
              <a:defRPr sz="6000" spc="0"/>
            </a:lvl1pPr>
          </a:lstStyle>
          <a:p>
            <a:r>
              <a:rPr lang="en-US" dirty="0"/>
              <a:t>CLICK TO EDIT MASTER TITLE STYLE</a:t>
            </a:r>
            <a:endParaRPr lang="nl-NL" dirty="0"/>
          </a:p>
        </p:txBody>
      </p:sp>
      <p:sp>
        <p:nvSpPr>
          <p:cNvPr id="3" name="Text Placeholder 2"/>
          <p:cNvSpPr>
            <a:spLocks noGrp="1"/>
          </p:cNvSpPr>
          <p:nvPr>
            <p:ph type="body" idx="1" hasCustomPrompt="1"/>
          </p:nvPr>
        </p:nvSpPr>
        <p:spPr>
          <a:xfrm>
            <a:off x="1150996" y="4013391"/>
            <a:ext cx="5400165" cy="1500187"/>
          </a:xfrm>
        </p:spPr>
        <p:txBody>
          <a:bodyPr>
            <a:normAutofit/>
          </a:bodyPr>
          <a:lstStyle>
            <a:lvl1pPr marL="0" indent="0">
              <a:buNone/>
              <a:defRPr sz="3000" spc="-15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6" name="Picture 5"/>
          <p:cNvPicPr preferRelativeResize="0">
            <a:picLocks noChangeAspect="1"/>
          </p:cNvPicPr>
          <p:nvPr userDrawn="1"/>
        </p:nvPicPr>
        <p:blipFill rotWithShape="1">
          <a:blip r:embed="rId2" cstate="print">
            <a:extLst>
              <a:ext uri="{28A0092B-C50C-407E-A947-70E740481C1C}">
                <a14:useLocalDpi xmlns:a14="http://schemas.microsoft.com/office/drawing/2010/main" val="0"/>
              </a:ext>
            </a:extLst>
          </a:blip>
          <a:srcRect l="4119" r="4119"/>
          <a:stretch/>
        </p:blipFill>
        <p:spPr>
          <a:xfrm>
            <a:off x="7472244" y="0"/>
            <a:ext cx="4719756" cy="6858000"/>
          </a:xfrm>
          <a:prstGeom prst="rect">
            <a:avLst/>
          </a:prstGeom>
        </p:spPr>
      </p:pic>
    </p:spTree>
    <p:extLst>
      <p:ext uri="{BB962C8B-B14F-4D97-AF65-F5344CB8AC3E}">
        <p14:creationId xmlns:p14="http://schemas.microsoft.com/office/powerpoint/2010/main" val="188853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BG1.jpg"/>
          <p:cNvPicPr>
            <a:picLocks noChangeAspect="1"/>
          </p:cNvPicPr>
          <p:nvPr userDrawn="1"/>
        </p:nvPicPr>
        <p:blipFill rotWithShape="1">
          <a:blip r:embed="rId2">
            <a:extLst/>
          </a:blip>
          <a:srcRect l="2399" t="1822" r="2399" b="241"/>
          <a:stretch/>
        </p:blipFill>
        <p:spPr>
          <a:xfrm>
            <a:off x="1" y="-1"/>
            <a:ext cx="12192000" cy="6970703"/>
          </a:xfrm>
          <a:prstGeom prst="rect">
            <a:avLst/>
          </a:prstGeom>
          <a:ln w="12700">
            <a:miter lim="400000"/>
          </a:ln>
        </p:spPr>
      </p:pic>
      <p:sp>
        <p:nvSpPr>
          <p:cNvPr id="2" name="Title 1"/>
          <p:cNvSpPr>
            <a:spLocks noGrp="1"/>
          </p:cNvSpPr>
          <p:nvPr>
            <p:ph type="title" hasCustomPrompt="1"/>
          </p:nvPr>
        </p:nvSpPr>
        <p:spPr>
          <a:xfrm>
            <a:off x="1145894" y="1709738"/>
            <a:ext cx="9954228" cy="2852737"/>
          </a:xfrm>
        </p:spPr>
        <p:txBody>
          <a:bodyPr anchor="ctr"/>
          <a:lstStyle>
            <a:lvl1pPr algn="ctr">
              <a:defRPr sz="6000" b="0" i="0" spc="0">
                <a:solidFill>
                  <a:schemeClr val="bg1"/>
                </a:solidFill>
                <a:latin typeface="+mj-lt"/>
                <a:ea typeface="Tw Cen MT Condensed" charset="0"/>
                <a:cs typeface="Tw Cen MT Condensed" charset="0"/>
              </a:defRPr>
            </a:lvl1pPr>
          </a:lstStyle>
          <a:p>
            <a:r>
              <a:rPr lang="en-US" dirty="0"/>
              <a:t>CLICK TO EDIT MASTER TITLE STYLE</a:t>
            </a:r>
            <a:endParaRPr lang="nl-NL" dirty="0"/>
          </a:p>
        </p:txBody>
      </p:sp>
    </p:spTree>
    <p:extLst>
      <p:ext uri="{BB962C8B-B14F-4D97-AF65-F5344CB8AC3E}">
        <p14:creationId xmlns:p14="http://schemas.microsoft.com/office/powerpoint/2010/main" val="92427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b="0" i="0" spc="0">
                <a:latin typeface="Bebas Neue" charset="0"/>
                <a:ea typeface="Bebas Neue" charset="0"/>
                <a:cs typeface="Bebas Neue" charset="0"/>
              </a:defRPr>
            </a:lvl1pPr>
          </a:lstStyle>
          <a:p>
            <a:r>
              <a:rPr lang="en-US" dirty="0"/>
              <a:t>CLICK TO EDIT MASTER TITLE STYLE</a:t>
            </a:r>
            <a:endParaRPr lang="nl-NL" dirty="0"/>
          </a:p>
        </p:txBody>
      </p:sp>
      <p:sp>
        <p:nvSpPr>
          <p:cNvPr id="4" name="Text Placeholder 3"/>
          <p:cNvSpPr>
            <a:spLocks noGrp="1"/>
          </p:cNvSpPr>
          <p:nvPr>
            <p:ph type="body" sz="quarter" idx="10"/>
          </p:nvPr>
        </p:nvSpPr>
        <p:spPr>
          <a:xfrm>
            <a:off x="838200" y="1884363"/>
            <a:ext cx="10515600" cy="364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7"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Tree>
    <p:extLst>
      <p:ext uri="{BB962C8B-B14F-4D97-AF65-F5344CB8AC3E}">
        <p14:creationId xmlns:p14="http://schemas.microsoft.com/office/powerpoint/2010/main" val="3425011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0"/>
            <a:ext cx="10515600" cy="1325563"/>
          </a:xfrm>
        </p:spPr>
        <p:txBody>
          <a:bodyPr>
            <a:normAutofit/>
          </a:bodyPr>
          <a:lstStyle>
            <a:lvl1pPr algn="ctr">
              <a:defRPr sz="4800" b="0" i="0" spc="0">
                <a:solidFill>
                  <a:srgbClr val="C00000"/>
                </a:solidFill>
                <a:latin typeface="Bebas Neue" charset="0"/>
                <a:ea typeface="Bebas Neue" charset="0"/>
                <a:cs typeface="Bebas Neue" charset="0"/>
              </a:defRPr>
            </a:lvl1pPr>
          </a:lstStyle>
          <a:p>
            <a:r>
              <a:rPr lang="en-US" dirty="0"/>
              <a:t>CLICK TO EDIT MASTER TITLE STYLE</a:t>
            </a:r>
            <a:endParaRPr lang="nl-NL" dirty="0"/>
          </a:p>
        </p:txBody>
      </p:sp>
      <p:pic>
        <p:nvPicPr>
          <p:cNvPr id="7"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Tree>
    <p:extLst>
      <p:ext uri="{BB962C8B-B14F-4D97-AF65-F5344CB8AC3E}">
        <p14:creationId xmlns:p14="http://schemas.microsoft.com/office/powerpoint/2010/main" val="286312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
        <p:nvSpPr>
          <p:cNvPr id="5" name="Picture Placeholder 4"/>
          <p:cNvSpPr>
            <a:spLocks noGrp="1"/>
          </p:cNvSpPr>
          <p:nvPr>
            <p:ph type="pic" sz="quarter" idx="10" hasCustomPrompt="1"/>
          </p:nvPr>
        </p:nvSpPr>
        <p:spPr>
          <a:xfrm>
            <a:off x="0" y="0"/>
            <a:ext cx="12192000" cy="6858000"/>
          </a:xfrm>
        </p:spPr>
        <p:txBody>
          <a:bodyPr/>
          <a:lstStyle>
            <a:lvl1pPr>
              <a:defRPr spc="-150"/>
            </a:lvl1pPr>
          </a:lstStyle>
          <a:p>
            <a:r>
              <a:rPr lang="nl-NL" dirty="0"/>
              <a:t>COVER VISUAL</a:t>
            </a:r>
          </a:p>
        </p:txBody>
      </p:sp>
      <p:pic>
        <p:nvPicPr>
          <p:cNvPr id="8" name="image5-small.png"/>
          <p:cNvPicPr>
            <a:picLocks noChangeAspect="1"/>
          </p:cNvPicPr>
          <p:nvPr userDrawn="1"/>
        </p:nvPicPr>
        <p:blipFill>
          <a:blip r:embed="rId3">
            <a:extLst/>
          </a:blip>
          <a:stretch>
            <a:fillRect/>
          </a:stretch>
        </p:blipFill>
        <p:spPr>
          <a:xfrm>
            <a:off x="5588415" y="5836553"/>
            <a:ext cx="2285169" cy="698440"/>
          </a:xfrm>
          <a:prstGeom prst="rect">
            <a:avLst/>
          </a:prstGeom>
          <a:ln w="12700">
            <a:miter lim="400000"/>
          </a:ln>
        </p:spPr>
      </p:pic>
      <p:sp>
        <p:nvSpPr>
          <p:cNvPr id="9" name="Title 1"/>
          <p:cNvSpPr>
            <a:spLocks noGrp="1"/>
          </p:cNvSpPr>
          <p:nvPr>
            <p:ph type="ctrTitle"/>
          </p:nvPr>
        </p:nvSpPr>
        <p:spPr>
          <a:xfrm>
            <a:off x="465992" y="720532"/>
            <a:ext cx="7746023" cy="2387600"/>
          </a:xfrm>
        </p:spPr>
        <p:txBody>
          <a:bodyPr anchor="b">
            <a:noAutofit/>
          </a:bodyPr>
          <a:lstStyle>
            <a:lvl1pPr algn="l">
              <a:defRPr sz="8000">
                <a:solidFill>
                  <a:schemeClr val="bg1"/>
                </a:solidFill>
              </a:defRPr>
            </a:lvl1pPr>
          </a:lstStyle>
          <a:p>
            <a:r>
              <a:rPr lang="en-US" dirty="0"/>
              <a:t>Click to edit Master title style</a:t>
            </a:r>
            <a:endParaRPr lang="nl-NL" dirty="0"/>
          </a:p>
        </p:txBody>
      </p:sp>
      <p:sp>
        <p:nvSpPr>
          <p:cNvPr id="10" name="Subtitle 2"/>
          <p:cNvSpPr>
            <a:spLocks noGrp="1"/>
          </p:cNvSpPr>
          <p:nvPr>
            <p:ph type="subTitle" idx="1"/>
          </p:nvPr>
        </p:nvSpPr>
        <p:spPr>
          <a:xfrm>
            <a:off x="465992" y="3540492"/>
            <a:ext cx="7746023" cy="1655762"/>
          </a:xfrm>
        </p:spPr>
        <p:txBody>
          <a:bodyPr>
            <a:normAutofit/>
          </a:bodyPr>
          <a:lstStyle>
            <a:lvl1pPr marL="0" indent="0" algn="l">
              <a:buNone/>
              <a:defRPr sz="4000">
                <a:solidFill>
                  <a:schemeClr val="bg1"/>
                </a:solidFill>
                <a:latin typeface="Bebas Neue Book"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Tree>
    <p:extLst>
      <p:ext uri="{BB962C8B-B14F-4D97-AF65-F5344CB8AC3E}">
        <p14:creationId xmlns:p14="http://schemas.microsoft.com/office/powerpoint/2010/main" val="42485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Horizontal copy 1">
    <p:spTree>
      <p:nvGrpSpPr>
        <p:cNvPr id="1" name=""/>
        <p:cNvGrpSpPr/>
        <p:nvPr/>
      </p:nvGrpSpPr>
      <p:grpSpPr>
        <a:xfrm>
          <a:off x="0" y="0"/>
          <a:ext cx="0" cy="0"/>
          <a:chOff x="0" y="0"/>
          <a:chExt cx="0" cy="0"/>
        </a:xfrm>
      </p:grpSpPr>
      <p:pic>
        <p:nvPicPr>
          <p:cNvPr id="15" name="pasted-image.pdf"/>
          <p:cNvPicPr/>
          <p:nvPr/>
        </p:nvPicPr>
        <p:blipFill rotWithShape="1">
          <a:blip r:embed="rId2">
            <a:extLst/>
          </a:blip>
          <a:srcRect l="8844" r="4549"/>
          <a:stretch/>
        </p:blipFill>
        <p:spPr>
          <a:xfrm>
            <a:off x="-24210" y="2694128"/>
            <a:ext cx="5908175" cy="4184452"/>
          </a:xfrm>
          <a:prstGeom prst="rect">
            <a:avLst/>
          </a:prstGeom>
          <a:ln w="12700">
            <a:miter lim="400000"/>
          </a:ln>
        </p:spPr>
      </p:pic>
      <p:pic>
        <p:nvPicPr>
          <p:cNvPr id="16" name="pasted-image.pdf"/>
          <p:cNvPicPr/>
          <p:nvPr/>
        </p:nvPicPr>
        <p:blipFill>
          <a:blip r:embed="rId3">
            <a:extLst/>
          </a:blip>
          <a:stretch>
            <a:fillRect/>
          </a:stretch>
        </p:blipFill>
        <p:spPr>
          <a:xfrm>
            <a:off x="10435732" y="6265633"/>
            <a:ext cx="1332111" cy="404881"/>
          </a:xfrm>
          <a:prstGeom prst="rect">
            <a:avLst/>
          </a:prstGeom>
          <a:ln w="12700">
            <a:miter lim="400000"/>
          </a:ln>
        </p:spPr>
      </p:pic>
      <p:pic>
        <p:nvPicPr>
          <p:cNvPr id="17" name="Dollarphotoclub_76197751 b&amp;w.jpg"/>
          <p:cNvPicPr/>
          <p:nvPr/>
        </p:nvPicPr>
        <p:blipFill rotWithShape="1">
          <a:blip r:embed="rId4">
            <a:extLst/>
          </a:blip>
          <a:srcRect t="31455" b="34978"/>
          <a:stretch/>
        </p:blipFill>
        <p:spPr>
          <a:xfrm>
            <a:off x="-24210" y="0"/>
            <a:ext cx="12240329" cy="2791666"/>
          </a:xfrm>
          <a:prstGeom prst="rect">
            <a:avLst/>
          </a:prstGeom>
          <a:ln w="12700">
            <a:miter lim="400000"/>
          </a:ln>
        </p:spPr>
      </p:pic>
      <p:sp>
        <p:nvSpPr>
          <p:cNvPr id="18" name="Shape 18"/>
          <p:cNvSpPr>
            <a:spLocks noGrp="1"/>
          </p:cNvSpPr>
          <p:nvPr>
            <p:ph type="title"/>
          </p:nvPr>
        </p:nvSpPr>
        <p:spPr>
          <a:xfrm>
            <a:off x="7036822" y="3492500"/>
            <a:ext cx="4234945" cy="2678460"/>
          </a:xfrm>
          <a:prstGeom prst="rect">
            <a:avLst/>
          </a:prstGeom>
        </p:spPr>
        <p:txBody>
          <a:bodyPr anchor="t"/>
          <a:lstStyle>
            <a:lvl1pPr>
              <a:defRPr>
                <a:solidFill>
                  <a:srgbClr val="C01900"/>
                </a:solidFill>
              </a:defRPr>
            </a:lvl1pPr>
          </a:lstStyle>
          <a:p>
            <a:pPr lvl="0">
              <a:defRPr sz="1800">
                <a:solidFill>
                  <a:srgbClr val="000000"/>
                </a:solidFill>
              </a:defRPr>
            </a:pPr>
            <a:r>
              <a:rPr sz="5000">
                <a:solidFill>
                  <a:srgbClr val="C01900"/>
                </a:solidFill>
              </a:rPr>
              <a:t>Title Text</a:t>
            </a:r>
          </a:p>
        </p:txBody>
      </p:sp>
    </p:spTree>
    <p:extLst>
      <p:ext uri="{BB962C8B-B14F-4D97-AF65-F5344CB8AC3E}">
        <p14:creationId xmlns:p14="http://schemas.microsoft.com/office/powerpoint/2010/main" val="187854091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a:solidFill>
                  <a:srgbClr val="000000"/>
                </a:solidFill>
              </a:defRPr>
            </a:pPr>
            <a:r>
              <a:rPr sz="5000">
                <a:solidFill>
                  <a:srgbClr val="53585F"/>
                </a:solidFill>
              </a:rPr>
              <a:t>Title Text</a:t>
            </a:r>
          </a:p>
        </p:txBody>
      </p:sp>
      <p:sp>
        <p:nvSpPr>
          <p:cNvPr id="34" name="Shape 34"/>
          <p:cNvSpPr>
            <a:spLocks noGrp="1"/>
          </p:cNvSpPr>
          <p:nvPr>
            <p:ph type="body" idx="1"/>
          </p:nvPr>
        </p:nvSpPr>
        <p:spPr>
          <a:prstGeom prst="rect">
            <a:avLst/>
          </a:prstGeom>
        </p:spPr>
        <p:txBody>
          <a:bodyPr/>
          <a:lstStyle/>
          <a:p>
            <a:pPr lvl="0">
              <a:defRPr sz="1800">
                <a:solidFill>
                  <a:srgbClr val="000000"/>
                </a:solidFill>
              </a:defRPr>
            </a:pPr>
            <a:r>
              <a:rPr sz="2600">
                <a:solidFill>
                  <a:srgbClr val="53585F"/>
                </a:solidFill>
              </a:rPr>
              <a:t>Body Level One</a:t>
            </a:r>
          </a:p>
          <a:p>
            <a:pPr lvl="1">
              <a:defRPr sz="1800">
                <a:solidFill>
                  <a:srgbClr val="000000"/>
                </a:solidFill>
              </a:defRPr>
            </a:pPr>
            <a:r>
              <a:rPr sz="2600">
                <a:solidFill>
                  <a:srgbClr val="53585F"/>
                </a:solidFill>
              </a:rPr>
              <a:t>Body Level Two</a:t>
            </a:r>
          </a:p>
          <a:p>
            <a:pPr lvl="2">
              <a:defRPr sz="1800">
                <a:solidFill>
                  <a:srgbClr val="000000"/>
                </a:solidFill>
              </a:defRPr>
            </a:pPr>
            <a:r>
              <a:rPr sz="2600">
                <a:solidFill>
                  <a:srgbClr val="53585F"/>
                </a:solidFill>
              </a:rPr>
              <a:t>Body Level Three</a:t>
            </a:r>
          </a:p>
          <a:p>
            <a:pPr lvl="3">
              <a:defRPr sz="1800">
                <a:solidFill>
                  <a:srgbClr val="000000"/>
                </a:solidFill>
              </a:defRPr>
            </a:pPr>
            <a:r>
              <a:rPr sz="2600">
                <a:solidFill>
                  <a:srgbClr val="53585F"/>
                </a:solidFill>
              </a:rPr>
              <a:t>Body Level Four</a:t>
            </a:r>
          </a:p>
          <a:p>
            <a:pPr lvl="4">
              <a:defRPr sz="1800">
                <a:solidFill>
                  <a:srgbClr val="000000"/>
                </a:solidFill>
              </a:defRPr>
            </a:pPr>
            <a:r>
              <a:rPr sz="2600">
                <a:solidFill>
                  <a:srgbClr val="53585F"/>
                </a:solidFill>
              </a:rPr>
              <a:t>Body Level Five</a:t>
            </a:r>
          </a:p>
        </p:txBody>
      </p:sp>
      <p:sp>
        <p:nvSpPr>
          <p:cNvPr id="6" name="Rectangle 5"/>
          <p:cNvSpPr/>
          <p:nvPr userDrawn="1"/>
        </p:nvSpPr>
        <p:spPr>
          <a:xfrm>
            <a:off x="9613900" y="6125042"/>
            <a:ext cx="2578100" cy="29751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2146" y="5783580"/>
            <a:ext cx="2219350" cy="920591"/>
          </a:xfrm>
          <a:prstGeom prst="rect">
            <a:avLst/>
          </a:prstGeom>
        </p:spPr>
      </p:pic>
    </p:spTree>
    <p:extLst>
      <p:ext uri="{BB962C8B-B14F-4D97-AF65-F5344CB8AC3E}">
        <p14:creationId xmlns:p14="http://schemas.microsoft.com/office/powerpoint/2010/main" val="2967433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148293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93278A3-13A2-44DE-9897-B308050D38EA}" type="datetimeFigureOut">
              <a:rPr lang="nl-NL" smtClean="0"/>
              <a:t>2-5-2019</a:t>
            </a:fld>
            <a:endParaRPr lang="nl-N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58D09B-43F1-48A2-9CE9-CD329F2C7C0B}" type="slidenum">
              <a:rPr lang="nl-NL" smtClean="0"/>
              <a:t>‹#›</a:t>
            </a:fld>
            <a:endParaRPr lang="nl-NL"/>
          </a:p>
        </p:txBody>
      </p:sp>
    </p:spTree>
    <p:extLst>
      <p:ext uri="{BB962C8B-B14F-4D97-AF65-F5344CB8AC3E}">
        <p14:creationId xmlns:p14="http://schemas.microsoft.com/office/powerpoint/2010/main" val="4219702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image4.jpeg"/>
          <p:cNvPicPr>
            <a:picLocks noChangeAspect="1"/>
          </p:cNvPicPr>
          <p:nvPr userDrawn="1"/>
        </p:nvPicPr>
        <p:blipFill>
          <a:blip r:embed="rId2">
            <a:extLst/>
          </a:blip>
          <a:srcRect t="10251" b="10251"/>
          <a:stretch>
            <a:fillRect/>
          </a:stretch>
        </p:blipFill>
        <p:spPr>
          <a:xfrm>
            <a:off x="-42761" y="-3216"/>
            <a:ext cx="12364075" cy="6948722"/>
          </a:xfrm>
          <a:prstGeom prst="rect">
            <a:avLst/>
          </a:prstGeom>
          <a:ln w="12700">
            <a:miter lim="400000"/>
          </a:ln>
        </p:spPr>
      </p:pic>
      <p:pic>
        <p:nvPicPr>
          <p:cNvPr id="9" name="image5-small.png"/>
          <p:cNvPicPr>
            <a:picLocks noChangeAspect="1"/>
          </p:cNvPicPr>
          <p:nvPr userDrawn="1"/>
        </p:nvPicPr>
        <p:blipFill>
          <a:blip r:embed="rId3">
            <a:extLst/>
          </a:blip>
          <a:stretch>
            <a:fillRect/>
          </a:stretch>
        </p:blipFill>
        <p:spPr>
          <a:xfrm>
            <a:off x="5588415" y="5836553"/>
            <a:ext cx="2285169" cy="698440"/>
          </a:xfrm>
          <a:prstGeom prst="rect">
            <a:avLst/>
          </a:prstGeom>
          <a:ln w="12700">
            <a:miter lim="400000"/>
          </a:ln>
        </p:spPr>
      </p:pic>
      <p:sp>
        <p:nvSpPr>
          <p:cNvPr id="2" name="Title 1"/>
          <p:cNvSpPr>
            <a:spLocks noGrp="1"/>
          </p:cNvSpPr>
          <p:nvPr>
            <p:ph type="ctrTitle"/>
          </p:nvPr>
        </p:nvSpPr>
        <p:spPr>
          <a:xfrm>
            <a:off x="465992" y="720532"/>
            <a:ext cx="7746023" cy="2387600"/>
          </a:xfrm>
        </p:spPr>
        <p:txBody>
          <a:bodyPr anchor="b">
            <a:noAutofit/>
          </a:bodyPr>
          <a:lstStyle>
            <a:lvl1pPr algn="l">
              <a:defRPr sz="8000">
                <a:solidFill>
                  <a:schemeClr val="bg1"/>
                </a:solidFill>
              </a:defRPr>
            </a:lvl1pPr>
          </a:lstStyle>
          <a:p>
            <a:r>
              <a:rPr lang="en-US"/>
              <a:t>Click to edit Master title style</a:t>
            </a:r>
            <a:endParaRPr lang="nl-NL" dirty="0"/>
          </a:p>
        </p:txBody>
      </p:sp>
      <p:sp>
        <p:nvSpPr>
          <p:cNvPr id="3" name="Subtitle 2"/>
          <p:cNvSpPr>
            <a:spLocks noGrp="1"/>
          </p:cNvSpPr>
          <p:nvPr>
            <p:ph type="subTitle" idx="1"/>
          </p:nvPr>
        </p:nvSpPr>
        <p:spPr>
          <a:xfrm>
            <a:off x="465992" y="3540492"/>
            <a:ext cx="7746023" cy="1655762"/>
          </a:xfrm>
        </p:spPr>
        <p:txBody>
          <a:bodyPr>
            <a:normAutofit/>
          </a:bodyPr>
          <a:lstStyle>
            <a:lvl1pPr marL="0" indent="0" algn="l">
              <a:buNone/>
              <a:defRPr sz="4000">
                <a:solidFill>
                  <a:schemeClr val="bg1"/>
                </a:solidFill>
                <a:latin typeface="Bebas Neue Book"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Tree>
    <p:extLst>
      <p:ext uri="{BB962C8B-B14F-4D97-AF65-F5344CB8AC3E}">
        <p14:creationId xmlns:p14="http://schemas.microsoft.com/office/powerpoint/2010/main" val="38518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userDrawn="1"/>
        </p:nvSpPr>
        <p:spPr>
          <a:xfrm>
            <a:off x="0" y="2767912"/>
            <a:ext cx="6218238" cy="409008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a:blip r:embed="rId2">
            <a:extLst/>
          </a:blip>
          <a:srcRect t="31455" b="34978"/>
          <a:stretch>
            <a:fillRect/>
          </a:stretch>
        </p:blipFill>
        <p:spPr>
          <a:xfrm>
            <a:off x="0" y="-12700"/>
            <a:ext cx="12191857" cy="2780612"/>
          </a:xfrm>
          <a:prstGeom prst="rect">
            <a:avLst/>
          </a:prstGeom>
          <a:ln w="12700">
            <a:miter lim="400000"/>
          </a:ln>
        </p:spPr>
      </p:pic>
      <p:sp>
        <p:nvSpPr>
          <p:cNvPr id="2" name="Title 1"/>
          <p:cNvSpPr>
            <a:spLocks noGrp="1"/>
          </p:cNvSpPr>
          <p:nvPr>
            <p:ph type="title" hasCustomPrompt="1"/>
          </p:nvPr>
        </p:nvSpPr>
        <p:spPr>
          <a:xfrm>
            <a:off x="0" y="5288817"/>
            <a:ext cx="6218237" cy="1325563"/>
          </a:xfrm>
        </p:spPr>
        <p:txBody>
          <a:bodyPr>
            <a:normAutofit/>
          </a:bodyPr>
          <a:lstStyle>
            <a:lvl1pPr algn="ctr">
              <a:defRPr sz="4400" b="0" spc="-150">
                <a:solidFill>
                  <a:schemeClr val="bg1"/>
                </a:solidFill>
              </a:defRPr>
            </a:lvl1pPr>
          </a:lstStyle>
          <a:p>
            <a:r>
              <a:rPr lang="en-US" dirty="0"/>
              <a:t>CLICK TO EDIT MASTER TITLE STYLE</a:t>
            </a:r>
            <a:endParaRPr lang="nl-NL" dirty="0"/>
          </a:p>
        </p:txBody>
      </p:sp>
      <p:sp>
        <p:nvSpPr>
          <p:cNvPr id="5" name="Text Placeholder 4"/>
          <p:cNvSpPr>
            <a:spLocks noGrp="1"/>
          </p:cNvSpPr>
          <p:nvPr>
            <p:ph type="body" sz="quarter" idx="10" hasCustomPrompt="1"/>
          </p:nvPr>
        </p:nvSpPr>
        <p:spPr>
          <a:xfrm>
            <a:off x="6647688" y="3027363"/>
            <a:ext cx="5266500" cy="3587750"/>
          </a:xfrm>
        </p:spPr>
        <p:txBody>
          <a:bodyPr>
            <a:normAutofit/>
          </a:bodyPr>
          <a:lstStyle>
            <a:lvl1pPr>
              <a:defRPr sz="4400" b="0" i="0" spc="-150">
                <a:solidFill>
                  <a:srgbClr val="C10C06"/>
                </a:solidFill>
                <a:latin typeface="Tw Cen MT Condensed" charset="0"/>
                <a:ea typeface="Tw Cen MT Condensed" charset="0"/>
                <a:cs typeface="Tw Cen MT Condensed" charset="0"/>
              </a:defRPr>
            </a:lvl1pPr>
            <a:lvl2pPr>
              <a:defRPr>
                <a:latin typeface="Bebas Neue Book" panose="00000500000000000000" pitchFamily="2" charset="0"/>
              </a:defRPr>
            </a:lvl2pPr>
          </a:lstStyle>
          <a:p>
            <a:pPr lvl="0"/>
            <a:r>
              <a:rPr lang="en-US" dirty="0"/>
              <a:t>EDIT MASTER TEXT STYLES</a:t>
            </a:r>
          </a:p>
        </p:txBody>
      </p:sp>
      <p:sp>
        <p:nvSpPr>
          <p:cNvPr id="9" name="Picture Placeholder 6"/>
          <p:cNvSpPr>
            <a:spLocks noGrp="1"/>
          </p:cNvSpPr>
          <p:nvPr>
            <p:ph type="pic" sz="quarter" idx="11"/>
          </p:nvPr>
        </p:nvSpPr>
        <p:spPr>
          <a:xfrm>
            <a:off x="0" y="-12700"/>
            <a:ext cx="12192000" cy="2781300"/>
          </a:xfrm>
        </p:spPr>
        <p:txBody>
          <a:bodyPr/>
          <a:lstStyle/>
          <a:p>
            <a:endParaRPr lang="nl-NL"/>
          </a:p>
        </p:txBody>
      </p:sp>
    </p:spTree>
    <p:extLst>
      <p:ext uri="{BB962C8B-B14F-4D97-AF65-F5344CB8AC3E}">
        <p14:creationId xmlns:p14="http://schemas.microsoft.com/office/powerpoint/2010/main" val="390387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userDrawn="1"/>
        </p:nvSpPr>
        <p:spPr>
          <a:xfrm>
            <a:off x="0" y="2767912"/>
            <a:ext cx="6218238" cy="409008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a:blip r:embed="rId2">
            <a:extLst/>
          </a:blip>
          <a:srcRect t="31455" b="34978"/>
          <a:stretch>
            <a:fillRect/>
          </a:stretch>
        </p:blipFill>
        <p:spPr>
          <a:xfrm>
            <a:off x="0" y="-12700"/>
            <a:ext cx="12191857" cy="2780612"/>
          </a:xfrm>
          <a:prstGeom prst="rect">
            <a:avLst/>
          </a:prstGeom>
          <a:ln w="12700">
            <a:miter lim="400000"/>
          </a:ln>
        </p:spPr>
      </p:pic>
      <p:sp>
        <p:nvSpPr>
          <p:cNvPr id="2" name="Title 1"/>
          <p:cNvSpPr>
            <a:spLocks noGrp="1"/>
          </p:cNvSpPr>
          <p:nvPr>
            <p:ph type="title"/>
          </p:nvPr>
        </p:nvSpPr>
        <p:spPr>
          <a:xfrm>
            <a:off x="1" y="5288817"/>
            <a:ext cx="5973810" cy="1325563"/>
          </a:xfrm>
        </p:spPr>
        <p:txBody>
          <a:bodyPr>
            <a:normAutofit/>
          </a:bodyPr>
          <a:lstStyle>
            <a:lvl1pPr algn="ctr">
              <a:defRPr sz="4000">
                <a:solidFill>
                  <a:schemeClr val="bg1"/>
                </a:solidFill>
              </a:defRPr>
            </a:lvl1pPr>
          </a:lstStyle>
          <a:p>
            <a:r>
              <a:rPr lang="en-US"/>
              <a:t>Click to edit Master title style</a:t>
            </a:r>
            <a:endParaRPr lang="nl-NL" dirty="0"/>
          </a:p>
        </p:txBody>
      </p:sp>
      <p:sp>
        <p:nvSpPr>
          <p:cNvPr id="5" name="Text Placeholder 4"/>
          <p:cNvSpPr>
            <a:spLocks noGrp="1"/>
          </p:cNvSpPr>
          <p:nvPr>
            <p:ph type="body" sz="quarter" idx="10"/>
          </p:nvPr>
        </p:nvSpPr>
        <p:spPr>
          <a:xfrm>
            <a:off x="6647688" y="3027363"/>
            <a:ext cx="5266500" cy="3587750"/>
          </a:xfrm>
        </p:spPr>
        <p:txBody>
          <a:bodyPr/>
          <a:lstStyle>
            <a:lvl1pPr>
              <a:defRPr sz="3600">
                <a:solidFill>
                  <a:srgbClr val="C10C06"/>
                </a:solidFill>
                <a:latin typeface="+mj-lt"/>
              </a:defRPr>
            </a:lvl1pPr>
            <a:lvl2pPr>
              <a:defRPr>
                <a:latin typeface="Bebas Neue Book" panose="00000500000000000000" pitchFamily="2" charset="0"/>
              </a:defRPr>
            </a:lvl2pPr>
          </a:lstStyle>
          <a:p>
            <a:pPr lvl="0"/>
            <a:r>
              <a:rPr lang="en-US" dirty="0"/>
              <a:t>Edit Master text styles</a:t>
            </a:r>
            <a:br>
              <a:rPr lang="en-US" dirty="0"/>
            </a:br>
            <a:endParaRPr lang="en-US" dirty="0"/>
          </a:p>
          <a:p>
            <a:pPr lvl="1"/>
            <a:r>
              <a:rPr lang="en-US" dirty="0"/>
              <a:t>Agenda points</a:t>
            </a:r>
            <a:endParaRPr lang="nl-NL" dirty="0"/>
          </a:p>
        </p:txBody>
      </p:sp>
    </p:spTree>
    <p:extLst>
      <p:ext uri="{BB962C8B-B14F-4D97-AF65-F5344CB8AC3E}">
        <p14:creationId xmlns:p14="http://schemas.microsoft.com/office/powerpoint/2010/main" val="1795443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5973811" y="2524292"/>
            <a:ext cx="6218238" cy="433370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a:blip r:embed="rId2">
            <a:extLst/>
          </a:blip>
          <a:srcRect t="31455" b="34978"/>
          <a:stretch>
            <a:fillRect/>
          </a:stretch>
        </p:blipFill>
        <p:spPr>
          <a:xfrm>
            <a:off x="0" y="-12700"/>
            <a:ext cx="12191857" cy="2780612"/>
          </a:xfrm>
          <a:prstGeom prst="rect">
            <a:avLst/>
          </a:prstGeom>
          <a:ln w="12700">
            <a:miter lim="400000"/>
          </a:ln>
        </p:spPr>
      </p:pic>
      <p:sp>
        <p:nvSpPr>
          <p:cNvPr id="2" name="Title 1"/>
          <p:cNvSpPr>
            <a:spLocks noGrp="1"/>
          </p:cNvSpPr>
          <p:nvPr>
            <p:ph type="title" hasCustomPrompt="1"/>
          </p:nvPr>
        </p:nvSpPr>
        <p:spPr>
          <a:xfrm>
            <a:off x="-277860" y="3027363"/>
            <a:ext cx="5973810" cy="1325563"/>
          </a:xfrm>
        </p:spPr>
        <p:txBody>
          <a:bodyPr>
            <a:normAutofit/>
          </a:bodyPr>
          <a:lstStyle>
            <a:lvl1pPr algn="r">
              <a:defRPr sz="4400">
                <a:solidFill>
                  <a:srgbClr val="C00000"/>
                </a:solidFill>
              </a:defRPr>
            </a:lvl1pPr>
          </a:lstStyle>
          <a:p>
            <a:r>
              <a:rPr lang="en-US" dirty="0"/>
              <a:t>Click to edit </a:t>
            </a:r>
            <a:br>
              <a:rPr lang="en-US" dirty="0"/>
            </a:br>
            <a:r>
              <a:rPr lang="en-US" dirty="0"/>
              <a:t>Master title style</a:t>
            </a:r>
            <a:endParaRPr lang="nl-NL" dirty="0"/>
          </a:p>
        </p:txBody>
      </p:sp>
      <p:sp>
        <p:nvSpPr>
          <p:cNvPr id="5" name="Text Placeholder 4"/>
          <p:cNvSpPr>
            <a:spLocks noGrp="1"/>
          </p:cNvSpPr>
          <p:nvPr>
            <p:ph type="body" sz="quarter" idx="10"/>
          </p:nvPr>
        </p:nvSpPr>
        <p:spPr>
          <a:xfrm>
            <a:off x="6218238" y="3027363"/>
            <a:ext cx="5695950" cy="3587750"/>
          </a:xfrm>
        </p:spPr>
        <p:txBody>
          <a:bodyPr/>
          <a:lstStyle>
            <a:lvl1pPr>
              <a:defRPr sz="44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7" name="Picture Placeholder 6"/>
          <p:cNvSpPr>
            <a:spLocks noGrp="1"/>
          </p:cNvSpPr>
          <p:nvPr>
            <p:ph type="pic" sz="quarter" idx="11"/>
          </p:nvPr>
        </p:nvSpPr>
        <p:spPr>
          <a:xfrm>
            <a:off x="0" y="-12700"/>
            <a:ext cx="12192000" cy="2781300"/>
          </a:xfrm>
        </p:spPr>
        <p:txBody>
          <a:bodyPr/>
          <a:lstStyle/>
          <a:p>
            <a:endParaRPr lang="nl-NL"/>
          </a:p>
        </p:txBody>
      </p:sp>
      <p:pic>
        <p:nvPicPr>
          <p:cNvPr id="9" name="image4.png"/>
          <p:cNvPicPr>
            <a:picLocks noChangeAspect="1"/>
          </p:cNvPicPr>
          <p:nvPr userDrawn="1"/>
        </p:nvPicPr>
        <p:blipFill>
          <a:blip r:embed="rId3">
            <a:extLst/>
          </a:blip>
          <a:stretch>
            <a:fillRect/>
          </a:stretch>
        </p:blipFill>
        <p:spPr>
          <a:xfrm>
            <a:off x="4055107" y="5816028"/>
            <a:ext cx="1732222" cy="718529"/>
          </a:xfrm>
          <a:prstGeom prst="rect">
            <a:avLst/>
          </a:prstGeom>
          <a:ln w="12700">
            <a:miter lim="400000"/>
          </a:ln>
        </p:spPr>
      </p:pic>
    </p:spTree>
    <p:extLst>
      <p:ext uri="{BB962C8B-B14F-4D97-AF65-F5344CB8AC3E}">
        <p14:creationId xmlns:p14="http://schemas.microsoft.com/office/powerpoint/2010/main" val="2643103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p:cNvSpPr/>
          <p:nvPr userDrawn="1"/>
        </p:nvSpPr>
        <p:spPr>
          <a:xfrm>
            <a:off x="0" y="2767913"/>
            <a:ext cx="5695950" cy="409008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0" y="2762251"/>
            <a:ext cx="5695950" cy="4095750"/>
          </a:xfrm>
        </p:spPr>
        <p:txBody>
          <a:bodyPr>
            <a:normAutofit/>
          </a:bodyPr>
          <a:lstStyle>
            <a:lvl1pPr algn="ctr">
              <a:defRPr sz="4400">
                <a:solidFill>
                  <a:schemeClr val="bg1"/>
                </a:solidFill>
              </a:defRPr>
            </a:lvl1pPr>
          </a:lstStyle>
          <a:p>
            <a:r>
              <a:rPr lang="en-US" dirty="0"/>
              <a:t>Click to edit </a:t>
            </a:r>
            <a:br>
              <a:rPr lang="en-US" dirty="0"/>
            </a:br>
            <a:r>
              <a:rPr lang="en-US" dirty="0"/>
              <a:t>client industry</a:t>
            </a:r>
            <a:endParaRPr lang="nl-NL" dirty="0"/>
          </a:p>
        </p:txBody>
      </p:sp>
      <p:sp>
        <p:nvSpPr>
          <p:cNvPr id="9" name="Picture Placeholder 5"/>
          <p:cNvSpPr>
            <a:spLocks noGrp="1"/>
          </p:cNvSpPr>
          <p:nvPr>
            <p:ph type="pic" sz="quarter" idx="11" hasCustomPrompt="1"/>
          </p:nvPr>
        </p:nvSpPr>
        <p:spPr>
          <a:xfrm>
            <a:off x="0" y="0"/>
            <a:ext cx="12192000" cy="2762250"/>
          </a:xfrm>
        </p:spPr>
        <p:txBody>
          <a:bodyPr/>
          <a:lstStyle>
            <a:lvl1pPr>
              <a:defRPr/>
            </a:lvl1pPr>
          </a:lstStyle>
          <a:p>
            <a:r>
              <a:rPr lang="nl-NL" dirty="0"/>
              <a:t>Client cover</a:t>
            </a:r>
          </a:p>
        </p:txBody>
      </p:sp>
      <p:sp>
        <p:nvSpPr>
          <p:cNvPr id="10" name="Picture Placeholder 9"/>
          <p:cNvSpPr>
            <a:spLocks noGrp="1"/>
          </p:cNvSpPr>
          <p:nvPr>
            <p:ph type="pic" sz="quarter" idx="12" hasCustomPrompt="1"/>
          </p:nvPr>
        </p:nvSpPr>
        <p:spPr>
          <a:xfrm>
            <a:off x="6529388" y="3905250"/>
            <a:ext cx="4699000" cy="1700213"/>
          </a:xfrm>
        </p:spPr>
        <p:txBody>
          <a:bodyPr/>
          <a:lstStyle>
            <a:lvl1pPr>
              <a:defRPr/>
            </a:lvl1pPr>
          </a:lstStyle>
          <a:p>
            <a:r>
              <a:rPr lang="nl-NL" dirty="0"/>
              <a:t>Client logo</a:t>
            </a:r>
          </a:p>
        </p:txBody>
      </p:sp>
    </p:spTree>
    <p:extLst>
      <p:ext uri="{BB962C8B-B14F-4D97-AF65-F5344CB8AC3E}">
        <p14:creationId xmlns:p14="http://schemas.microsoft.com/office/powerpoint/2010/main" val="738334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p:cNvSpPr/>
          <p:nvPr userDrawn="1"/>
        </p:nvSpPr>
        <p:spPr>
          <a:xfrm>
            <a:off x="0" y="3392423"/>
            <a:ext cx="5695950" cy="3465577"/>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0" y="3392423"/>
            <a:ext cx="5695950" cy="3465578"/>
          </a:xfrm>
        </p:spPr>
        <p:txBody>
          <a:bodyPr>
            <a:normAutofit/>
          </a:bodyPr>
          <a:lstStyle>
            <a:lvl1pPr algn="ctr">
              <a:defRPr sz="4400">
                <a:solidFill>
                  <a:schemeClr val="bg1"/>
                </a:solidFill>
              </a:defRPr>
            </a:lvl1pPr>
          </a:lstStyle>
          <a:p>
            <a:r>
              <a:rPr lang="en-US" dirty="0"/>
              <a:t>Click to edit </a:t>
            </a:r>
            <a:br>
              <a:rPr lang="en-US" dirty="0"/>
            </a:br>
            <a:r>
              <a:rPr lang="en-US" dirty="0"/>
              <a:t>client name</a:t>
            </a:r>
            <a:endParaRPr lang="nl-NL" dirty="0"/>
          </a:p>
        </p:txBody>
      </p:sp>
      <p:sp>
        <p:nvSpPr>
          <p:cNvPr id="9" name="Picture Placeholder 5"/>
          <p:cNvSpPr>
            <a:spLocks noGrp="1"/>
          </p:cNvSpPr>
          <p:nvPr>
            <p:ph type="pic" sz="quarter" idx="11" hasCustomPrompt="1"/>
          </p:nvPr>
        </p:nvSpPr>
        <p:spPr>
          <a:xfrm>
            <a:off x="0" y="0"/>
            <a:ext cx="5695950" cy="3392422"/>
          </a:xfrm>
        </p:spPr>
        <p:txBody>
          <a:bodyPr/>
          <a:lstStyle>
            <a:lvl1pPr>
              <a:defRPr/>
            </a:lvl1pPr>
          </a:lstStyle>
          <a:p>
            <a:r>
              <a:rPr lang="nl-NL" dirty="0"/>
              <a:t>Client cover</a:t>
            </a:r>
          </a:p>
        </p:txBody>
      </p:sp>
      <p:sp>
        <p:nvSpPr>
          <p:cNvPr id="5" name="Text Placeholder 4"/>
          <p:cNvSpPr>
            <a:spLocks noGrp="1"/>
          </p:cNvSpPr>
          <p:nvPr>
            <p:ph type="body" sz="quarter" idx="12" hasCustomPrompt="1"/>
          </p:nvPr>
        </p:nvSpPr>
        <p:spPr>
          <a:xfrm>
            <a:off x="6620718" y="333309"/>
            <a:ext cx="4695700" cy="6118225"/>
          </a:xfrm>
        </p:spPr>
        <p:txBody>
          <a:bodyPr anchor="ctr">
            <a:normAutofit/>
          </a:bodyPr>
          <a:lstStyle>
            <a:lvl1pPr>
              <a:defRPr sz="3200">
                <a:latin typeface="+mj-lt"/>
              </a:defRPr>
            </a:lvl1pPr>
            <a:lvl2pPr>
              <a:defRPr>
                <a:latin typeface="Bebas Neue" panose="020B0000000000000000" pitchFamily="34" charset="0"/>
              </a:defRPr>
            </a:lvl2pPr>
            <a:lvl3pPr>
              <a:defRPr>
                <a:latin typeface="Bebas Neue" panose="020B0000000000000000" pitchFamily="34" charset="0"/>
              </a:defRPr>
            </a:lvl3pPr>
            <a:lvl4pPr>
              <a:defRPr>
                <a:latin typeface="Bebas Neue" panose="020B0000000000000000" pitchFamily="34" charset="0"/>
              </a:defRPr>
            </a:lvl4pPr>
            <a:lvl5pPr>
              <a:defRPr>
                <a:latin typeface="Bebas Neue" panose="020B0000000000000000" pitchFamily="34" charset="0"/>
              </a:defRPr>
            </a:lvl5pPr>
          </a:lstStyle>
          <a:p>
            <a:pPr lvl="0"/>
            <a:r>
              <a:rPr lang="en-US" dirty="0"/>
              <a:t>Edit customer quote</a:t>
            </a:r>
          </a:p>
        </p:txBody>
      </p:sp>
    </p:spTree>
    <p:extLst>
      <p:ext uri="{BB962C8B-B14F-4D97-AF65-F5344CB8AC3E}">
        <p14:creationId xmlns:p14="http://schemas.microsoft.com/office/powerpoint/2010/main" val="3875363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07268" y="1279970"/>
            <a:ext cx="5940181" cy="2852737"/>
          </a:xfrm>
        </p:spPr>
        <p:txBody>
          <a:bodyPr anchor="b"/>
          <a:lstStyle>
            <a:lvl1pPr>
              <a:defRPr sz="6000"/>
            </a:lvl1pPr>
          </a:lstStyle>
          <a:p>
            <a:r>
              <a:rPr lang="en-US"/>
              <a:t>Click to edit Master title style</a:t>
            </a:r>
            <a:endParaRPr lang="nl-NL" dirty="0"/>
          </a:p>
        </p:txBody>
      </p:sp>
      <p:sp>
        <p:nvSpPr>
          <p:cNvPr id="3" name="Text Placeholder 2"/>
          <p:cNvSpPr>
            <a:spLocks noGrp="1"/>
          </p:cNvSpPr>
          <p:nvPr>
            <p:ph type="body" idx="1"/>
          </p:nvPr>
        </p:nvSpPr>
        <p:spPr>
          <a:xfrm>
            <a:off x="5407268" y="4159695"/>
            <a:ext cx="594018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image64.png"/>
          <p:cNvPicPr>
            <a:picLocks noChangeAspect="1"/>
          </p:cNvPicPr>
          <p:nvPr userDrawn="1"/>
        </p:nvPicPr>
        <p:blipFill rotWithShape="1">
          <a:blip r:embed="rId2">
            <a:extLst/>
          </a:blip>
          <a:srcRect b="4295"/>
          <a:stretch/>
        </p:blipFill>
        <p:spPr>
          <a:xfrm>
            <a:off x="0" y="0"/>
            <a:ext cx="4544965" cy="6858000"/>
          </a:xfrm>
          <a:prstGeom prst="rect">
            <a:avLst/>
          </a:prstGeom>
          <a:ln w="12700">
            <a:miter lim="400000"/>
          </a:ln>
        </p:spPr>
      </p:pic>
    </p:spTree>
    <p:extLst>
      <p:ext uri="{BB962C8B-B14F-4D97-AF65-F5344CB8AC3E}">
        <p14:creationId xmlns:p14="http://schemas.microsoft.com/office/powerpoint/2010/main" val="1779483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0995" y="1123888"/>
            <a:ext cx="5400165" cy="2852737"/>
          </a:xfrm>
        </p:spPr>
        <p:txBody>
          <a:bodyPr anchor="b"/>
          <a:lstStyle>
            <a:lvl1pPr>
              <a:defRPr sz="6000"/>
            </a:lvl1pPr>
          </a:lstStyle>
          <a:p>
            <a:r>
              <a:rPr lang="en-US"/>
              <a:t>Click to edit Master title style</a:t>
            </a:r>
            <a:endParaRPr lang="nl-NL" dirty="0"/>
          </a:p>
        </p:txBody>
      </p:sp>
      <p:sp>
        <p:nvSpPr>
          <p:cNvPr id="3" name="Text Placeholder 2"/>
          <p:cNvSpPr>
            <a:spLocks noGrp="1"/>
          </p:cNvSpPr>
          <p:nvPr>
            <p:ph type="body" idx="1"/>
          </p:nvPr>
        </p:nvSpPr>
        <p:spPr>
          <a:xfrm>
            <a:off x="1150996" y="4013391"/>
            <a:ext cx="540016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3"/>
          <a:stretch/>
        </p:blipFill>
        <p:spPr>
          <a:xfrm>
            <a:off x="7472244" y="0"/>
            <a:ext cx="4719756" cy="6858000"/>
          </a:xfrm>
          <a:prstGeom prst="rect">
            <a:avLst/>
          </a:prstGeom>
        </p:spPr>
      </p:pic>
    </p:spTree>
    <p:extLst>
      <p:ext uri="{BB962C8B-B14F-4D97-AF65-F5344CB8AC3E}">
        <p14:creationId xmlns:p14="http://schemas.microsoft.com/office/powerpoint/2010/main" val="363712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BG1.jpg"/>
          <p:cNvPicPr>
            <a:picLocks noChangeAspect="1"/>
          </p:cNvPicPr>
          <p:nvPr userDrawn="1"/>
        </p:nvPicPr>
        <p:blipFill rotWithShape="1">
          <a:blip r:embed="rId2">
            <a:extLst/>
          </a:blip>
          <a:srcRect l="2399" t="1822" r="2399" b="241"/>
          <a:stretch/>
        </p:blipFill>
        <p:spPr>
          <a:xfrm>
            <a:off x="1" y="-1"/>
            <a:ext cx="12192000" cy="6970703"/>
          </a:xfrm>
          <a:prstGeom prst="rect">
            <a:avLst/>
          </a:prstGeom>
          <a:ln w="12700">
            <a:miter lim="400000"/>
          </a:ln>
        </p:spPr>
      </p:pic>
      <p:sp>
        <p:nvSpPr>
          <p:cNvPr id="2" name="Title 1"/>
          <p:cNvSpPr>
            <a:spLocks noGrp="1"/>
          </p:cNvSpPr>
          <p:nvPr>
            <p:ph type="title"/>
          </p:nvPr>
        </p:nvSpPr>
        <p:spPr>
          <a:xfrm>
            <a:off x="1145894" y="1709738"/>
            <a:ext cx="9954228" cy="2852737"/>
          </a:xfrm>
        </p:spPr>
        <p:txBody>
          <a:bodyPr anchor="ctr"/>
          <a:lstStyle>
            <a:lvl1pPr algn="l">
              <a:defRPr sz="6000">
                <a:solidFill>
                  <a:schemeClr val="bg1"/>
                </a:solidFill>
              </a:defRPr>
            </a:lvl1pPr>
          </a:lstStyle>
          <a:p>
            <a:r>
              <a:rPr lang="en-US" dirty="0"/>
              <a:t>Click to edit Master title style</a:t>
            </a:r>
            <a:endParaRPr lang="nl-NL" dirty="0"/>
          </a:p>
        </p:txBody>
      </p:sp>
    </p:spTree>
    <p:extLst>
      <p:ext uri="{BB962C8B-B14F-4D97-AF65-F5344CB8AC3E}">
        <p14:creationId xmlns:p14="http://schemas.microsoft.com/office/powerpoint/2010/main" val="1076927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4" name="Text Placeholder 3"/>
          <p:cNvSpPr>
            <a:spLocks noGrp="1"/>
          </p:cNvSpPr>
          <p:nvPr>
            <p:ph type="body" sz="quarter" idx="10"/>
          </p:nvPr>
        </p:nvSpPr>
        <p:spPr>
          <a:xfrm>
            <a:off x="838200" y="1884363"/>
            <a:ext cx="10515600" cy="364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7"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Tree>
    <p:extLst>
      <p:ext uri="{BB962C8B-B14F-4D97-AF65-F5344CB8AC3E}">
        <p14:creationId xmlns:p14="http://schemas.microsoft.com/office/powerpoint/2010/main" val="3124630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lvl1pPr algn="ctr">
              <a:defRPr>
                <a:solidFill>
                  <a:srgbClr val="C00000"/>
                </a:solidFill>
              </a:defRPr>
            </a:lvl1pPr>
          </a:lstStyle>
          <a:p>
            <a:r>
              <a:rPr lang="en-US" dirty="0"/>
              <a:t>Click to edit Master title style</a:t>
            </a:r>
            <a:endParaRPr lang="nl-NL" dirty="0"/>
          </a:p>
        </p:txBody>
      </p:sp>
      <p:pic>
        <p:nvPicPr>
          <p:cNvPr id="7"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Tree>
    <p:extLst>
      <p:ext uri="{BB962C8B-B14F-4D97-AF65-F5344CB8AC3E}">
        <p14:creationId xmlns:p14="http://schemas.microsoft.com/office/powerpoint/2010/main" val="1610522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image4.png"/>
          <p:cNvPicPr>
            <a:picLocks noChangeAspect="1"/>
          </p:cNvPicPr>
          <p:nvPr userDrawn="1"/>
        </p:nvPicPr>
        <p:blipFill>
          <a:blip r:embed="rId2">
            <a:extLst/>
          </a:blip>
          <a:stretch>
            <a:fillRect/>
          </a:stretch>
        </p:blipFill>
        <p:spPr>
          <a:xfrm>
            <a:off x="10071859" y="5816028"/>
            <a:ext cx="1732222" cy="718529"/>
          </a:xfrm>
          <a:prstGeom prst="rect">
            <a:avLst/>
          </a:prstGeom>
          <a:ln w="12700">
            <a:miter lim="400000"/>
          </a:ln>
        </p:spPr>
      </p:pic>
      <p:sp>
        <p:nvSpPr>
          <p:cNvPr id="5" name="Picture Placeholder 4"/>
          <p:cNvSpPr>
            <a:spLocks noGrp="1"/>
          </p:cNvSpPr>
          <p:nvPr>
            <p:ph type="pic" sz="quarter" idx="10" hasCustomPrompt="1"/>
          </p:nvPr>
        </p:nvSpPr>
        <p:spPr>
          <a:xfrm>
            <a:off x="0" y="0"/>
            <a:ext cx="12192000" cy="6858000"/>
          </a:xfrm>
        </p:spPr>
        <p:txBody>
          <a:bodyPr/>
          <a:lstStyle>
            <a:lvl1pPr>
              <a:defRPr/>
            </a:lvl1pPr>
          </a:lstStyle>
          <a:p>
            <a:r>
              <a:rPr lang="nl-NL" dirty="0"/>
              <a:t>Vover visual</a:t>
            </a:r>
          </a:p>
        </p:txBody>
      </p:sp>
      <p:pic>
        <p:nvPicPr>
          <p:cNvPr id="8" name="image5-small.png"/>
          <p:cNvPicPr>
            <a:picLocks noChangeAspect="1"/>
          </p:cNvPicPr>
          <p:nvPr userDrawn="1"/>
        </p:nvPicPr>
        <p:blipFill>
          <a:blip r:embed="rId3">
            <a:extLst/>
          </a:blip>
          <a:stretch>
            <a:fillRect/>
          </a:stretch>
        </p:blipFill>
        <p:spPr>
          <a:xfrm>
            <a:off x="5588415" y="5836553"/>
            <a:ext cx="2285169" cy="698440"/>
          </a:xfrm>
          <a:prstGeom prst="rect">
            <a:avLst/>
          </a:prstGeom>
          <a:ln w="12700">
            <a:miter lim="400000"/>
          </a:ln>
        </p:spPr>
      </p:pic>
      <p:sp>
        <p:nvSpPr>
          <p:cNvPr id="9" name="Title 1"/>
          <p:cNvSpPr>
            <a:spLocks noGrp="1"/>
          </p:cNvSpPr>
          <p:nvPr>
            <p:ph type="ctrTitle"/>
          </p:nvPr>
        </p:nvSpPr>
        <p:spPr>
          <a:xfrm>
            <a:off x="465992" y="720532"/>
            <a:ext cx="7746023" cy="2387600"/>
          </a:xfrm>
        </p:spPr>
        <p:txBody>
          <a:bodyPr anchor="b">
            <a:noAutofit/>
          </a:bodyPr>
          <a:lstStyle>
            <a:lvl1pPr algn="l">
              <a:defRPr sz="8000">
                <a:solidFill>
                  <a:schemeClr val="bg1"/>
                </a:solidFill>
              </a:defRPr>
            </a:lvl1pPr>
          </a:lstStyle>
          <a:p>
            <a:r>
              <a:rPr lang="en-US" dirty="0"/>
              <a:t>Click to edit Master title style</a:t>
            </a:r>
            <a:endParaRPr lang="nl-NL" dirty="0"/>
          </a:p>
        </p:txBody>
      </p:sp>
      <p:sp>
        <p:nvSpPr>
          <p:cNvPr id="10" name="Subtitle 2"/>
          <p:cNvSpPr>
            <a:spLocks noGrp="1"/>
          </p:cNvSpPr>
          <p:nvPr>
            <p:ph type="subTitle" idx="1"/>
          </p:nvPr>
        </p:nvSpPr>
        <p:spPr>
          <a:xfrm>
            <a:off x="465992" y="3540492"/>
            <a:ext cx="7746023" cy="1655762"/>
          </a:xfrm>
        </p:spPr>
        <p:txBody>
          <a:bodyPr>
            <a:normAutofit/>
          </a:bodyPr>
          <a:lstStyle>
            <a:lvl1pPr marL="0" indent="0" algn="l">
              <a:buNone/>
              <a:defRPr sz="4000">
                <a:solidFill>
                  <a:schemeClr val="bg1"/>
                </a:solidFill>
                <a:latin typeface="Bebas Neue Book"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Tree>
    <p:extLst>
      <p:ext uri="{BB962C8B-B14F-4D97-AF65-F5344CB8AC3E}">
        <p14:creationId xmlns:p14="http://schemas.microsoft.com/office/powerpoint/2010/main" val="72304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5973811" y="2524292"/>
            <a:ext cx="6218238" cy="433370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a:blip r:embed="rId2">
            <a:extLst/>
          </a:blip>
          <a:srcRect t="31455" b="34978"/>
          <a:stretch>
            <a:fillRect/>
          </a:stretch>
        </p:blipFill>
        <p:spPr>
          <a:xfrm>
            <a:off x="0" y="-12700"/>
            <a:ext cx="12191857" cy="2780612"/>
          </a:xfrm>
          <a:prstGeom prst="rect">
            <a:avLst/>
          </a:prstGeom>
          <a:ln w="12700">
            <a:miter lim="400000"/>
          </a:ln>
        </p:spPr>
      </p:pic>
      <p:sp>
        <p:nvSpPr>
          <p:cNvPr id="2" name="Title 1"/>
          <p:cNvSpPr>
            <a:spLocks noGrp="1"/>
          </p:cNvSpPr>
          <p:nvPr>
            <p:ph type="title" hasCustomPrompt="1"/>
          </p:nvPr>
        </p:nvSpPr>
        <p:spPr>
          <a:xfrm>
            <a:off x="-277860" y="3027363"/>
            <a:ext cx="5973810" cy="1325563"/>
          </a:xfrm>
        </p:spPr>
        <p:txBody>
          <a:bodyPr anchor="t">
            <a:normAutofit/>
          </a:bodyPr>
          <a:lstStyle>
            <a:lvl1pPr algn="r">
              <a:defRPr sz="4400" b="0" baseline="0">
                <a:solidFill>
                  <a:srgbClr val="C00000"/>
                </a:solidFill>
              </a:defRPr>
            </a:lvl1pPr>
          </a:lstStyle>
          <a:p>
            <a:r>
              <a:rPr lang="en-US" dirty="0"/>
              <a:t>CLICK TO EDIT  MASTER TITLE STYLE</a:t>
            </a:r>
            <a:endParaRPr lang="nl-NL" dirty="0"/>
          </a:p>
        </p:txBody>
      </p:sp>
      <p:sp>
        <p:nvSpPr>
          <p:cNvPr id="5" name="Text Placeholder 4"/>
          <p:cNvSpPr>
            <a:spLocks noGrp="1"/>
          </p:cNvSpPr>
          <p:nvPr>
            <p:ph type="body" sz="quarter" idx="10" hasCustomPrompt="1"/>
          </p:nvPr>
        </p:nvSpPr>
        <p:spPr>
          <a:xfrm>
            <a:off x="6218238" y="3027363"/>
            <a:ext cx="5695950" cy="3587750"/>
          </a:xfrm>
        </p:spPr>
        <p:txBody>
          <a:bodyPr>
            <a:normAutofit/>
          </a:bodyPr>
          <a:lstStyle>
            <a:lvl1pPr>
              <a:defRPr sz="4400" b="0" i="0" spc="-150">
                <a:solidFill>
                  <a:schemeClr val="bg1"/>
                </a:solidFill>
                <a:latin typeface="Tw Cen MT Condensed" charset="0"/>
                <a:ea typeface="Tw Cen MT Condensed" charset="0"/>
                <a:cs typeface="Tw Cen MT Condensed"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7" name="Picture Placeholder 6"/>
          <p:cNvSpPr>
            <a:spLocks noGrp="1"/>
          </p:cNvSpPr>
          <p:nvPr>
            <p:ph type="pic" sz="quarter" idx="11"/>
          </p:nvPr>
        </p:nvSpPr>
        <p:spPr>
          <a:xfrm>
            <a:off x="0" y="-12700"/>
            <a:ext cx="12192000" cy="2781300"/>
          </a:xfrm>
        </p:spPr>
        <p:txBody>
          <a:bodyPr/>
          <a:lstStyle/>
          <a:p>
            <a:endParaRPr lang="nl-NL"/>
          </a:p>
        </p:txBody>
      </p:sp>
      <p:pic>
        <p:nvPicPr>
          <p:cNvPr id="9" name="image4.png"/>
          <p:cNvPicPr>
            <a:picLocks noChangeAspect="1"/>
          </p:cNvPicPr>
          <p:nvPr userDrawn="1"/>
        </p:nvPicPr>
        <p:blipFill>
          <a:blip r:embed="rId3">
            <a:extLst/>
          </a:blip>
          <a:stretch>
            <a:fillRect/>
          </a:stretch>
        </p:blipFill>
        <p:spPr>
          <a:xfrm>
            <a:off x="4055107" y="5816028"/>
            <a:ext cx="1732222" cy="718529"/>
          </a:xfrm>
          <a:prstGeom prst="rect">
            <a:avLst/>
          </a:prstGeom>
          <a:ln w="12700">
            <a:miter lim="400000"/>
          </a:ln>
        </p:spPr>
      </p:pic>
    </p:spTree>
    <p:extLst>
      <p:ext uri="{BB962C8B-B14F-4D97-AF65-F5344CB8AC3E}">
        <p14:creationId xmlns:p14="http://schemas.microsoft.com/office/powerpoint/2010/main" val="112130536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73BEF2-580E-4D40-B27E-52D17F3691B0}" type="datetimeFigureOut">
              <a:rPr lang="nl-NL" smtClean="0"/>
              <a:t>2-5-2019</a:t>
            </a:fld>
            <a:endParaRPr lang="nl-NL"/>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BB5489D-C08F-4DD2-814A-E10116CDDF24}" type="slidenum">
              <a:rPr lang="nl-NL" smtClean="0"/>
              <a:t>‹#›</a:t>
            </a:fld>
            <a:endParaRPr lang="nl-NL"/>
          </a:p>
        </p:txBody>
      </p:sp>
      <p:sp>
        <p:nvSpPr>
          <p:cNvPr id="5" name="Rectangle 4"/>
          <p:cNvSpPr/>
          <p:nvPr userDrawn="1"/>
        </p:nvSpPr>
        <p:spPr>
          <a:xfrm>
            <a:off x="10486768" y="5857103"/>
            <a:ext cx="1507524" cy="68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4.png"/>
          <p:cNvPicPr>
            <a:picLocks noChangeAspect="1"/>
          </p:cNvPicPr>
          <p:nvPr userDrawn="1"/>
        </p:nvPicPr>
        <p:blipFill>
          <a:blip r:embed="rId2">
            <a:extLst/>
          </a:blip>
          <a:stretch>
            <a:fillRect/>
          </a:stretch>
        </p:blipFill>
        <p:spPr>
          <a:xfrm>
            <a:off x="10536865" y="6008914"/>
            <a:ext cx="1267215" cy="525643"/>
          </a:xfrm>
          <a:prstGeom prst="rect">
            <a:avLst/>
          </a:prstGeom>
          <a:ln w="12700">
            <a:miter lim="400000"/>
          </a:ln>
        </p:spPr>
      </p:pic>
    </p:spTree>
    <p:extLst>
      <p:ext uri="{BB962C8B-B14F-4D97-AF65-F5344CB8AC3E}">
        <p14:creationId xmlns:p14="http://schemas.microsoft.com/office/powerpoint/2010/main" val="274125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ectangle 2"/>
          <p:cNvSpPr/>
          <p:nvPr userDrawn="1"/>
        </p:nvSpPr>
        <p:spPr>
          <a:xfrm>
            <a:off x="5973811" y="2524292"/>
            <a:ext cx="6218238" cy="433370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rotWithShape="1">
          <a:blip r:embed="rId2">
            <a:extLst>
              <a:ext uri="{28A0092B-C50C-407E-A947-70E740481C1C}">
                <a14:useLocalDpi xmlns:a14="http://schemas.microsoft.com/office/drawing/2010/main" val="0"/>
              </a:ext>
            </a:extLst>
          </a:blip>
          <a:srcRect t="46188" r="2847" b="23578"/>
          <a:stretch/>
        </p:blipFill>
        <p:spPr>
          <a:xfrm>
            <a:off x="0" y="-9144"/>
            <a:ext cx="12192000" cy="2780612"/>
          </a:xfrm>
          <a:prstGeom prst="rect">
            <a:avLst/>
          </a:prstGeom>
          <a:ln w="12700">
            <a:miter lim="400000"/>
          </a:ln>
        </p:spPr>
      </p:pic>
      <p:sp>
        <p:nvSpPr>
          <p:cNvPr id="2" name="Title 1"/>
          <p:cNvSpPr>
            <a:spLocks noGrp="1"/>
          </p:cNvSpPr>
          <p:nvPr>
            <p:ph type="title" hasCustomPrompt="1"/>
          </p:nvPr>
        </p:nvSpPr>
        <p:spPr>
          <a:xfrm>
            <a:off x="-277860" y="3027363"/>
            <a:ext cx="5973810" cy="1325563"/>
          </a:xfrm>
        </p:spPr>
        <p:txBody>
          <a:bodyPr anchor="t">
            <a:normAutofit/>
          </a:bodyPr>
          <a:lstStyle>
            <a:lvl1pPr algn="r">
              <a:defRPr sz="4400" b="0" baseline="0">
                <a:solidFill>
                  <a:srgbClr val="C00000"/>
                </a:solidFill>
              </a:defRPr>
            </a:lvl1pPr>
          </a:lstStyle>
          <a:p>
            <a:r>
              <a:rPr lang="en-US" dirty="0"/>
              <a:t>CLICK TO EDIT  MASTER TITLE STYLE</a:t>
            </a:r>
            <a:endParaRPr lang="nl-NL" dirty="0"/>
          </a:p>
        </p:txBody>
      </p:sp>
      <p:sp>
        <p:nvSpPr>
          <p:cNvPr id="5" name="Text Placeholder 4"/>
          <p:cNvSpPr>
            <a:spLocks noGrp="1"/>
          </p:cNvSpPr>
          <p:nvPr>
            <p:ph type="body" sz="quarter" idx="10" hasCustomPrompt="1"/>
          </p:nvPr>
        </p:nvSpPr>
        <p:spPr>
          <a:xfrm>
            <a:off x="6218238" y="3027363"/>
            <a:ext cx="5695950" cy="3587750"/>
          </a:xfrm>
        </p:spPr>
        <p:txBody>
          <a:bodyPr>
            <a:normAutofit/>
          </a:bodyPr>
          <a:lstStyle>
            <a:lvl1pPr>
              <a:defRPr sz="4400" b="0" i="0" spc="-150">
                <a:solidFill>
                  <a:schemeClr val="bg1"/>
                </a:solidFill>
                <a:latin typeface="Tw Cen MT Condensed" charset="0"/>
                <a:ea typeface="Tw Cen MT Condensed" charset="0"/>
                <a:cs typeface="Tw Cen MT Condensed"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9" name="image4.png"/>
          <p:cNvPicPr>
            <a:picLocks noChangeAspect="1"/>
          </p:cNvPicPr>
          <p:nvPr userDrawn="1"/>
        </p:nvPicPr>
        <p:blipFill>
          <a:blip r:embed="rId3">
            <a:extLst/>
          </a:blip>
          <a:stretch>
            <a:fillRect/>
          </a:stretch>
        </p:blipFill>
        <p:spPr>
          <a:xfrm>
            <a:off x="4055107" y="5816028"/>
            <a:ext cx="1732222" cy="718529"/>
          </a:xfrm>
          <a:prstGeom prst="rect">
            <a:avLst/>
          </a:prstGeom>
          <a:ln w="12700">
            <a:miter lim="400000"/>
          </a:ln>
        </p:spPr>
      </p:pic>
    </p:spTree>
    <p:extLst>
      <p:ext uri="{BB962C8B-B14F-4D97-AF65-F5344CB8AC3E}">
        <p14:creationId xmlns:p14="http://schemas.microsoft.com/office/powerpoint/2010/main" val="44071035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p:cNvSpPr/>
          <p:nvPr userDrawn="1"/>
        </p:nvSpPr>
        <p:spPr>
          <a:xfrm>
            <a:off x="5973811" y="2524292"/>
            <a:ext cx="6218238" cy="433370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image10-small.jpg"/>
          <p:cNvPicPr>
            <a:picLocks noChangeAspect="1"/>
          </p:cNvPicPr>
          <p:nvPr userDrawn="1"/>
        </p:nvPicPr>
        <p:blipFill rotWithShape="1">
          <a:blip r:embed="rId2">
            <a:extLst>
              <a:ext uri="{28A0092B-C50C-407E-A947-70E740481C1C}">
                <a14:useLocalDpi xmlns:a14="http://schemas.microsoft.com/office/drawing/2010/main" val="0"/>
              </a:ext>
            </a:extLst>
          </a:blip>
          <a:srcRect t="59885" b="8783"/>
          <a:stretch/>
        </p:blipFill>
        <p:spPr>
          <a:xfrm>
            <a:off x="0" y="-12700"/>
            <a:ext cx="12192000" cy="2536992"/>
          </a:xfrm>
          <a:prstGeom prst="rect">
            <a:avLst/>
          </a:prstGeom>
          <a:ln w="12700">
            <a:miter lim="400000"/>
          </a:ln>
        </p:spPr>
      </p:pic>
      <p:sp>
        <p:nvSpPr>
          <p:cNvPr id="2" name="Title 1"/>
          <p:cNvSpPr>
            <a:spLocks noGrp="1"/>
          </p:cNvSpPr>
          <p:nvPr>
            <p:ph type="title" hasCustomPrompt="1"/>
          </p:nvPr>
        </p:nvSpPr>
        <p:spPr>
          <a:xfrm>
            <a:off x="-277860" y="3027363"/>
            <a:ext cx="5973810" cy="1325563"/>
          </a:xfrm>
        </p:spPr>
        <p:txBody>
          <a:bodyPr anchor="t">
            <a:normAutofit/>
          </a:bodyPr>
          <a:lstStyle>
            <a:lvl1pPr algn="r">
              <a:defRPr sz="4400" b="0" baseline="0">
                <a:solidFill>
                  <a:srgbClr val="C00000"/>
                </a:solidFill>
              </a:defRPr>
            </a:lvl1pPr>
          </a:lstStyle>
          <a:p>
            <a:r>
              <a:rPr lang="en-US" dirty="0"/>
              <a:t>CLICK TO EDIT  MASTER TITLE STYLE</a:t>
            </a:r>
            <a:endParaRPr lang="nl-NL" dirty="0"/>
          </a:p>
        </p:txBody>
      </p:sp>
      <p:sp>
        <p:nvSpPr>
          <p:cNvPr id="5" name="Text Placeholder 4"/>
          <p:cNvSpPr>
            <a:spLocks noGrp="1"/>
          </p:cNvSpPr>
          <p:nvPr>
            <p:ph type="body" sz="quarter" idx="10" hasCustomPrompt="1"/>
          </p:nvPr>
        </p:nvSpPr>
        <p:spPr>
          <a:xfrm>
            <a:off x="6218238" y="3027363"/>
            <a:ext cx="5695950" cy="3587750"/>
          </a:xfrm>
        </p:spPr>
        <p:txBody>
          <a:bodyPr>
            <a:normAutofit/>
          </a:bodyPr>
          <a:lstStyle>
            <a:lvl1pPr>
              <a:defRPr sz="4400" b="0" i="0" spc="-150">
                <a:solidFill>
                  <a:schemeClr val="bg1"/>
                </a:solidFill>
                <a:latin typeface="Tw Cen MT Condensed" charset="0"/>
                <a:ea typeface="Tw Cen MT Condensed" charset="0"/>
                <a:cs typeface="Tw Cen MT Condensed"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9" name="image4.png"/>
          <p:cNvPicPr>
            <a:picLocks noChangeAspect="1"/>
          </p:cNvPicPr>
          <p:nvPr userDrawn="1"/>
        </p:nvPicPr>
        <p:blipFill>
          <a:blip r:embed="rId3">
            <a:extLst/>
          </a:blip>
          <a:stretch>
            <a:fillRect/>
          </a:stretch>
        </p:blipFill>
        <p:spPr>
          <a:xfrm>
            <a:off x="4055107" y="5816028"/>
            <a:ext cx="1732222" cy="718529"/>
          </a:xfrm>
          <a:prstGeom prst="rect">
            <a:avLst/>
          </a:prstGeom>
          <a:ln w="12700">
            <a:miter lim="400000"/>
          </a:ln>
        </p:spPr>
      </p:pic>
    </p:spTree>
    <p:extLst>
      <p:ext uri="{BB962C8B-B14F-4D97-AF65-F5344CB8AC3E}">
        <p14:creationId xmlns:p14="http://schemas.microsoft.com/office/powerpoint/2010/main" val="368181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p:cNvSpPr/>
          <p:nvPr userDrawn="1"/>
        </p:nvSpPr>
        <p:spPr>
          <a:xfrm>
            <a:off x="0" y="2767913"/>
            <a:ext cx="5695950" cy="4090088"/>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0" y="2762251"/>
            <a:ext cx="5695950" cy="4095750"/>
          </a:xfrm>
        </p:spPr>
        <p:txBody>
          <a:bodyPr>
            <a:normAutofit/>
          </a:bodyPr>
          <a:lstStyle>
            <a:lvl1pPr algn="ctr">
              <a:defRPr sz="4400" b="0" spc="-150">
                <a:solidFill>
                  <a:schemeClr val="bg1"/>
                </a:solidFill>
              </a:defRPr>
            </a:lvl1pPr>
          </a:lstStyle>
          <a:p>
            <a:r>
              <a:rPr lang="en-US" dirty="0"/>
              <a:t>CLICK TO EDIT </a:t>
            </a:r>
            <a:br>
              <a:rPr lang="en-US" dirty="0"/>
            </a:br>
            <a:r>
              <a:rPr lang="en-US" dirty="0"/>
              <a:t>CLIENT INDUSTRY</a:t>
            </a:r>
            <a:endParaRPr lang="nl-NL" dirty="0"/>
          </a:p>
        </p:txBody>
      </p:sp>
      <p:sp>
        <p:nvSpPr>
          <p:cNvPr id="9" name="Picture Placeholder 5"/>
          <p:cNvSpPr>
            <a:spLocks noGrp="1"/>
          </p:cNvSpPr>
          <p:nvPr>
            <p:ph type="pic" sz="quarter" idx="11" hasCustomPrompt="1"/>
          </p:nvPr>
        </p:nvSpPr>
        <p:spPr>
          <a:xfrm>
            <a:off x="0" y="0"/>
            <a:ext cx="12192000" cy="2762250"/>
          </a:xfrm>
        </p:spPr>
        <p:txBody>
          <a:bodyPr/>
          <a:lstStyle>
            <a:lvl1pPr>
              <a:defRPr/>
            </a:lvl1pPr>
          </a:lstStyle>
          <a:p>
            <a:r>
              <a:rPr lang="nl-NL" dirty="0"/>
              <a:t>CLIENT COVER</a:t>
            </a:r>
          </a:p>
        </p:txBody>
      </p:sp>
      <p:sp>
        <p:nvSpPr>
          <p:cNvPr id="10" name="Picture Placeholder 9"/>
          <p:cNvSpPr>
            <a:spLocks noGrp="1"/>
          </p:cNvSpPr>
          <p:nvPr>
            <p:ph type="pic" sz="quarter" idx="12" hasCustomPrompt="1"/>
          </p:nvPr>
        </p:nvSpPr>
        <p:spPr>
          <a:xfrm>
            <a:off x="6529388" y="3905250"/>
            <a:ext cx="4699000" cy="1700213"/>
          </a:xfrm>
        </p:spPr>
        <p:txBody>
          <a:bodyPr/>
          <a:lstStyle>
            <a:lvl1pPr>
              <a:defRPr/>
            </a:lvl1pPr>
          </a:lstStyle>
          <a:p>
            <a:r>
              <a:rPr lang="nl-NL" dirty="0"/>
              <a:t>CLIENT LOGO</a:t>
            </a:r>
          </a:p>
        </p:txBody>
      </p:sp>
    </p:spTree>
    <p:extLst>
      <p:ext uri="{BB962C8B-B14F-4D97-AF65-F5344CB8AC3E}">
        <p14:creationId xmlns:p14="http://schemas.microsoft.com/office/powerpoint/2010/main" val="28887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p:cNvSpPr/>
          <p:nvPr userDrawn="1"/>
        </p:nvSpPr>
        <p:spPr>
          <a:xfrm>
            <a:off x="0" y="3392423"/>
            <a:ext cx="5695950" cy="3465577"/>
          </a:xfrm>
          <a:prstGeom prst="rect">
            <a:avLst/>
          </a:prstGeom>
          <a:solidFill>
            <a:srgbClr val="C10C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0" y="3392423"/>
            <a:ext cx="5695950" cy="3465578"/>
          </a:xfrm>
        </p:spPr>
        <p:txBody>
          <a:bodyPr>
            <a:normAutofit/>
          </a:bodyPr>
          <a:lstStyle>
            <a:lvl1pPr algn="ctr">
              <a:defRPr sz="4400" b="0">
                <a:solidFill>
                  <a:schemeClr val="bg1"/>
                </a:solidFill>
              </a:defRPr>
            </a:lvl1pPr>
          </a:lstStyle>
          <a:p>
            <a:r>
              <a:rPr lang="en-US" dirty="0"/>
              <a:t>CLICK TO EDIT CLIENT NAME</a:t>
            </a:r>
            <a:endParaRPr lang="nl-NL" dirty="0"/>
          </a:p>
        </p:txBody>
      </p:sp>
      <p:sp>
        <p:nvSpPr>
          <p:cNvPr id="9" name="Picture Placeholder 5"/>
          <p:cNvSpPr>
            <a:spLocks noGrp="1"/>
          </p:cNvSpPr>
          <p:nvPr>
            <p:ph type="pic" sz="quarter" idx="11" hasCustomPrompt="1"/>
          </p:nvPr>
        </p:nvSpPr>
        <p:spPr>
          <a:xfrm>
            <a:off x="0" y="0"/>
            <a:ext cx="5695950" cy="3392422"/>
          </a:xfrm>
        </p:spPr>
        <p:txBody>
          <a:bodyPr/>
          <a:lstStyle>
            <a:lvl1pPr>
              <a:defRPr spc="0"/>
            </a:lvl1pPr>
          </a:lstStyle>
          <a:p>
            <a:r>
              <a:rPr lang="nl-NL" dirty="0"/>
              <a:t>CLIENT COVER</a:t>
            </a:r>
          </a:p>
        </p:txBody>
      </p:sp>
      <p:sp>
        <p:nvSpPr>
          <p:cNvPr id="5" name="Text Placeholder 4"/>
          <p:cNvSpPr>
            <a:spLocks noGrp="1"/>
          </p:cNvSpPr>
          <p:nvPr>
            <p:ph type="body" sz="quarter" idx="12" hasCustomPrompt="1"/>
          </p:nvPr>
        </p:nvSpPr>
        <p:spPr>
          <a:xfrm>
            <a:off x="6620718" y="333309"/>
            <a:ext cx="4695700" cy="6118225"/>
          </a:xfrm>
        </p:spPr>
        <p:txBody>
          <a:bodyPr anchor="ctr">
            <a:normAutofit/>
          </a:bodyPr>
          <a:lstStyle>
            <a:lvl1pPr>
              <a:defRPr sz="3200" b="0" i="0">
                <a:latin typeface="Tw Cen MT Condensed" charset="0"/>
                <a:ea typeface="Tw Cen MT Condensed" charset="0"/>
                <a:cs typeface="Tw Cen MT Condensed" charset="0"/>
              </a:defRPr>
            </a:lvl1pPr>
            <a:lvl2pPr>
              <a:defRPr>
                <a:latin typeface="Bebas Neue" panose="020B0000000000000000" pitchFamily="34" charset="0"/>
              </a:defRPr>
            </a:lvl2pPr>
            <a:lvl3pPr>
              <a:defRPr>
                <a:latin typeface="Bebas Neue" panose="020B0000000000000000" pitchFamily="34" charset="0"/>
              </a:defRPr>
            </a:lvl3pPr>
            <a:lvl4pPr>
              <a:defRPr>
                <a:latin typeface="Bebas Neue" panose="020B0000000000000000" pitchFamily="34" charset="0"/>
              </a:defRPr>
            </a:lvl4pPr>
            <a:lvl5pPr>
              <a:defRPr>
                <a:latin typeface="Bebas Neue" panose="020B0000000000000000" pitchFamily="34" charset="0"/>
              </a:defRPr>
            </a:lvl5pPr>
          </a:lstStyle>
          <a:p>
            <a:pPr lvl="0"/>
            <a:r>
              <a:rPr lang="en-US" dirty="0"/>
              <a:t>EDIT CUSTOMER QUOTE</a:t>
            </a:r>
          </a:p>
        </p:txBody>
      </p:sp>
    </p:spTree>
    <p:extLst>
      <p:ext uri="{BB962C8B-B14F-4D97-AF65-F5344CB8AC3E}">
        <p14:creationId xmlns:p14="http://schemas.microsoft.com/office/powerpoint/2010/main" val="279763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7268" y="1279970"/>
            <a:ext cx="5940181" cy="2852737"/>
          </a:xfrm>
        </p:spPr>
        <p:txBody>
          <a:bodyPr anchor="b"/>
          <a:lstStyle>
            <a:lvl1pPr>
              <a:defRPr sz="6000" b="1" i="0" spc="-150">
                <a:latin typeface="Tw Cen MT Condensed" charset="0"/>
                <a:ea typeface="Tw Cen MT Condensed" charset="0"/>
                <a:cs typeface="Tw Cen MT Condensed" charset="0"/>
              </a:defRPr>
            </a:lvl1pPr>
          </a:lstStyle>
          <a:p>
            <a:r>
              <a:rPr lang="en-US" dirty="0"/>
              <a:t>CLICK TO EDIT MASTER TITLE STYLE</a:t>
            </a:r>
            <a:endParaRPr lang="nl-NL" dirty="0"/>
          </a:p>
        </p:txBody>
      </p:sp>
      <p:sp>
        <p:nvSpPr>
          <p:cNvPr id="3" name="Text Placeholder 2"/>
          <p:cNvSpPr>
            <a:spLocks noGrp="1"/>
          </p:cNvSpPr>
          <p:nvPr>
            <p:ph type="body" idx="1" hasCustomPrompt="1"/>
          </p:nvPr>
        </p:nvSpPr>
        <p:spPr>
          <a:xfrm>
            <a:off x="5407268" y="4159695"/>
            <a:ext cx="5940181" cy="1500187"/>
          </a:xfrm>
        </p:spPr>
        <p:txBody>
          <a:bodyPr>
            <a:normAutofit/>
          </a:bodyPr>
          <a:lstStyle>
            <a:lvl1pPr marL="0" indent="0">
              <a:buNone/>
              <a:defRPr sz="3000" spc="-15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image64.png"/>
          <p:cNvPicPr>
            <a:picLocks noChangeAspect="1"/>
          </p:cNvPicPr>
          <p:nvPr userDrawn="1"/>
        </p:nvPicPr>
        <p:blipFill rotWithShape="1">
          <a:blip r:embed="rId2">
            <a:extLst/>
          </a:blip>
          <a:srcRect b="4295"/>
          <a:stretch/>
        </p:blipFill>
        <p:spPr>
          <a:xfrm>
            <a:off x="0" y="0"/>
            <a:ext cx="4544965" cy="6858000"/>
          </a:xfrm>
          <a:prstGeom prst="rect">
            <a:avLst/>
          </a:prstGeom>
          <a:ln w="12700">
            <a:miter lim="400000"/>
          </a:ln>
        </p:spPr>
      </p:pic>
    </p:spTree>
    <p:extLst>
      <p:ext uri="{BB962C8B-B14F-4D97-AF65-F5344CB8AC3E}">
        <p14:creationId xmlns:p14="http://schemas.microsoft.com/office/powerpoint/2010/main" val="326570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995" y="1123888"/>
            <a:ext cx="5400165" cy="2852737"/>
          </a:xfrm>
        </p:spPr>
        <p:txBody>
          <a:bodyPr anchor="b"/>
          <a:lstStyle>
            <a:lvl1pPr>
              <a:defRPr sz="6000" spc="0"/>
            </a:lvl1pPr>
          </a:lstStyle>
          <a:p>
            <a:r>
              <a:rPr lang="en-US" dirty="0"/>
              <a:t>CLICK TO EDIT MASTER TITLE STYLE</a:t>
            </a:r>
            <a:endParaRPr lang="nl-NL" dirty="0"/>
          </a:p>
        </p:txBody>
      </p:sp>
      <p:sp>
        <p:nvSpPr>
          <p:cNvPr id="3" name="Text Placeholder 2"/>
          <p:cNvSpPr>
            <a:spLocks noGrp="1"/>
          </p:cNvSpPr>
          <p:nvPr>
            <p:ph type="body" idx="1" hasCustomPrompt="1"/>
          </p:nvPr>
        </p:nvSpPr>
        <p:spPr>
          <a:xfrm>
            <a:off x="1150996" y="4013391"/>
            <a:ext cx="5400165" cy="1500187"/>
          </a:xfrm>
        </p:spPr>
        <p:txBody>
          <a:bodyPr>
            <a:normAutofit/>
          </a:bodyPr>
          <a:lstStyle>
            <a:lvl1pPr marL="0" indent="0">
              <a:buNone/>
              <a:defRPr sz="3000" spc="-15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3"/>
          <a:stretch/>
        </p:blipFill>
        <p:spPr>
          <a:xfrm>
            <a:off x="7472244" y="0"/>
            <a:ext cx="4719756" cy="6858000"/>
          </a:xfrm>
          <a:prstGeom prst="rect">
            <a:avLst/>
          </a:prstGeom>
        </p:spPr>
      </p:pic>
    </p:spTree>
    <p:extLst>
      <p:ext uri="{BB962C8B-B14F-4D97-AF65-F5344CB8AC3E}">
        <p14:creationId xmlns:p14="http://schemas.microsoft.com/office/powerpoint/2010/main" val="132870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2374719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708" r:id="rId4"/>
    <p:sldLayoutId id="2147483707" r:id="rId5"/>
    <p:sldLayoutId id="2147483663" r:id="rId6"/>
    <p:sldLayoutId id="2147483664" r:id="rId7"/>
    <p:sldLayoutId id="2147483651" r:id="rId8"/>
    <p:sldLayoutId id="2147483665" r:id="rId9"/>
    <p:sldLayoutId id="2147483709" r:id="rId10"/>
    <p:sldLayoutId id="2147483660" r:id="rId11"/>
    <p:sldLayoutId id="2147483654" r:id="rId12"/>
    <p:sldLayoutId id="2147483666" r:id="rId13"/>
    <p:sldLayoutId id="2147483661" r:id="rId14"/>
    <p:sldLayoutId id="2147483710" r:id="rId15"/>
    <p:sldLayoutId id="2147483720" r:id="rId16"/>
    <p:sldLayoutId id="2147483723" r:id="rId17"/>
    <p:sldLayoutId id="2147483724" r:id="rId18"/>
  </p:sldLayoutIdLst>
  <p:txStyles>
    <p:titleStyle>
      <a:lvl1pPr algn="l" defTabSz="914400" rtl="0" eaLnBrk="1" latinLnBrk="0" hangingPunct="1">
        <a:lnSpc>
          <a:spcPct val="90000"/>
        </a:lnSpc>
        <a:spcBef>
          <a:spcPct val="0"/>
        </a:spcBef>
        <a:buNone/>
        <a:defRPr sz="6000" b="0" kern="1200" spc="0">
          <a:solidFill>
            <a:srgbClr val="747571"/>
          </a:solidFill>
          <a:latin typeface="Bebas Neue" charset="0"/>
          <a:ea typeface="Bebas Neue" charset="0"/>
          <a:cs typeface="Bebas Neue" charset="0"/>
        </a:defRPr>
      </a:lvl1pPr>
    </p:titleStyle>
    <p:bodyStyle>
      <a:lvl1pPr marL="0" indent="0" algn="l" defTabSz="914400" rtl="0" eaLnBrk="1" latinLnBrk="0" hangingPunct="1">
        <a:lnSpc>
          <a:spcPct val="90000"/>
        </a:lnSpc>
        <a:spcBef>
          <a:spcPts val="1000"/>
        </a:spcBef>
        <a:buFontTx/>
        <a:buNone/>
        <a:defRPr sz="2800" kern="1200">
          <a:solidFill>
            <a:schemeClr val="bg1">
              <a:lumMod val="50000"/>
            </a:schemeClr>
          </a:solidFill>
          <a:latin typeface="+mn-lt"/>
          <a:ea typeface="Bebas Neue" charset="0"/>
          <a:cs typeface="Bebas Neue" charset="0"/>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0667646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25" r:id="rId12"/>
  </p:sldLayoutIdLst>
  <p:txStyles>
    <p:titleStyle>
      <a:lvl1pPr algn="l" defTabSz="914400" rtl="0" eaLnBrk="1" latinLnBrk="0" hangingPunct="1">
        <a:lnSpc>
          <a:spcPct val="90000"/>
        </a:lnSpc>
        <a:spcBef>
          <a:spcPct val="0"/>
        </a:spcBef>
        <a:buNone/>
        <a:defRPr sz="6000" kern="1200">
          <a:solidFill>
            <a:srgbClr val="74757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avionos.com/b2breport/"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realresultsmarketing.com/2017/10/distributors-dont-e-commerce/?utm_medium=referral&amp;utm_source=ERPSoftwareBlog&amp;utm_campaign=AMERLGNBSCWC_ERPSoftwareBlog"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37.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s://demo-us.sana-commerce.com/en-us/"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hyperlink" Target="https://www.sana-commerce.com/customers/moto-direct-sana-vs-magento/" TargetMode="Externa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image" Target="../media/image20.jpe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1" r="41166"/>
          <a:stretch/>
        </p:blipFill>
        <p:spPr>
          <a:xfrm>
            <a:off x="-106325" y="0"/>
            <a:ext cx="7304567" cy="6858000"/>
          </a:xfrm>
          <a:prstGeom prst="rect">
            <a:avLst/>
          </a:prstGeom>
        </p:spPr>
      </p:pic>
      <p:sp>
        <p:nvSpPr>
          <p:cNvPr id="3" name="Shape 307"/>
          <p:cNvSpPr/>
          <p:nvPr/>
        </p:nvSpPr>
        <p:spPr>
          <a:xfrm>
            <a:off x="394138" y="0"/>
            <a:ext cx="6542690" cy="60180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defTabSz="457200">
              <a:defRPr sz="1800"/>
            </a:pPr>
            <a:r>
              <a:rPr lang="en-US" sz="5400" dirty="0">
                <a:solidFill>
                  <a:schemeClr val="bg1"/>
                </a:solidFill>
                <a:latin typeface="+mj-lt"/>
                <a:ea typeface="+mj-ea"/>
                <a:cs typeface="+mj-cs"/>
                <a:sym typeface="Bebas Neue"/>
              </a:rPr>
              <a:t>E-Commerce Trends That Microsoft Dynamics Users Can Take Advantage of</a:t>
            </a:r>
            <a:endParaRPr lang="en-US" sz="3600" dirty="0">
              <a:solidFill>
                <a:schemeClr val="bg1"/>
              </a:solidFill>
              <a:latin typeface="Bebas Neue Book" panose="00000500000000000000" pitchFamily="50" charset="0"/>
              <a:ea typeface="+mj-ea"/>
              <a:cs typeface="+mj-cs"/>
              <a:sym typeface="Bebas Neue"/>
            </a:endParaRPr>
          </a:p>
        </p:txBody>
      </p:sp>
      <p:sp>
        <p:nvSpPr>
          <p:cNvPr id="7" name="Rectangle 6"/>
          <p:cNvSpPr/>
          <p:nvPr/>
        </p:nvSpPr>
        <p:spPr>
          <a:xfrm>
            <a:off x="9153331" y="5699051"/>
            <a:ext cx="2857554" cy="90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6" name="TextBox 5"/>
          <p:cNvSpPr txBox="1"/>
          <p:nvPr/>
        </p:nvSpPr>
        <p:spPr>
          <a:xfrm>
            <a:off x="2764467" y="6129373"/>
            <a:ext cx="1010093" cy="369332"/>
          </a:xfrm>
          <a:prstGeom prst="rect">
            <a:avLst/>
          </a:prstGeom>
          <a:noFill/>
        </p:spPr>
        <p:txBody>
          <a:bodyPr wrap="square" rtlCol="0">
            <a:spAutoFit/>
          </a:bodyPr>
          <a:lstStyle/>
          <a:p>
            <a:r>
              <a:rPr lang="en-US" dirty="0">
                <a:solidFill>
                  <a:schemeClr val="bg1"/>
                </a:solidFill>
                <a:latin typeface="BentonSans Cond Regular" panose="02000506030000020004" pitchFamily="50" charset="0"/>
              </a:rPr>
              <a:t>/us</a:t>
            </a:r>
          </a:p>
        </p:txBody>
      </p:sp>
      <p:grpSp>
        <p:nvGrpSpPr>
          <p:cNvPr id="8" name="Group 7">
            <a:extLst>
              <a:ext uri="{FF2B5EF4-FFF2-40B4-BE49-F238E27FC236}">
                <a16:creationId xmlns:a16="http://schemas.microsoft.com/office/drawing/2014/main" id="{156D50F4-69D0-4C5E-9AEA-DB564B581965}"/>
              </a:ext>
            </a:extLst>
          </p:cNvPr>
          <p:cNvGrpSpPr/>
          <p:nvPr/>
        </p:nvGrpSpPr>
        <p:grpSpPr>
          <a:xfrm>
            <a:off x="7971093" y="338031"/>
            <a:ext cx="3504364" cy="6000386"/>
            <a:chOff x="7971093" y="338031"/>
            <a:chExt cx="3504364" cy="6000386"/>
          </a:xfrm>
        </p:grpSpPr>
        <p:pic>
          <p:nvPicPr>
            <p:cNvPr id="1028" name="Picture 4" descr="Microsoft Partner">
              <a:extLst>
                <a:ext uri="{FF2B5EF4-FFF2-40B4-BE49-F238E27FC236}">
                  <a16:creationId xmlns:a16="http://schemas.microsoft.com/office/drawing/2014/main" id="{B443C351-5E98-4E86-A38E-773D6D1BF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093" y="3596723"/>
              <a:ext cx="3504364" cy="2102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893764C-5354-4D5E-8EA0-D4E4B1E515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70" t="15351" r="52748" b="15351"/>
            <a:stretch/>
          </p:blipFill>
          <p:spPr>
            <a:xfrm>
              <a:off x="8175493" y="2038831"/>
              <a:ext cx="3095564" cy="1541094"/>
            </a:xfrm>
            <a:prstGeom prst="rect">
              <a:avLst/>
            </a:prstGeom>
            <a:ln>
              <a:solidFill>
                <a:schemeClr val="tx1"/>
              </a:solidFill>
            </a:ln>
            <a:effectLst/>
          </p:spPr>
        </p:pic>
        <p:pic>
          <p:nvPicPr>
            <p:cNvPr id="12" name="Picture 11">
              <a:extLst>
                <a:ext uri="{FF2B5EF4-FFF2-40B4-BE49-F238E27FC236}">
                  <a16:creationId xmlns:a16="http://schemas.microsoft.com/office/drawing/2014/main" id="{40CB3BF9-A3CC-43F7-BB21-49382541C2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394" t="16591" r="5070" b="11025"/>
            <a:stretch/>
          </p:blipFill>
          <p:spPr>
            <a:xfrm>
              <a:off x="8175493" y="338031"/>
              <a:ext cx="3095564" cy="1596318"/>
            </a:xfrm>
            <a:prstGeom prst="rect">
              <a:avLst/>
            </a:prstGeom>
            <a:ln>
              <a:solidFill>
                <a:schemeClr val="tx1"/>
              </a:solidFill>
            </a:ln>
            <a:effectLst/>
          </p:spPr>
        </p:pic>
        <p:pic>
          <p:nvPicPr>
            <p:cNvPr id="14" name="Picture 13">
              <a:extLst>
                <a:ext uri="{FF2B5EF4-FFF2-40B4-BE49-F238E27FC236}">
                  <a16:creationId xmlns:a16="http://schemas.microsoft.com/office/drawing/2014/main" id="{D2F93FE3-D34F-474D-8436-4A4EBE3FF1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8562" y="5697638"/>
              <a:ext cx="2269426" cy="640779"/>
            </a:xfrm>
            <a:prstGeom prst="rect">
              <a:avLst/>
            </a:prstGeom>
          </p:spPr>
        </p:pic>
      </p:grpSp>
    </p:spTree>
    <p:extLst>
      <p:ext uri="{BB962C8B-B14F-4D97-AF65-F5344CB8AC3E}">
        <p14:creationId xmlns:p14="http://schemas.microsoft.com/office/powerpoint/2010/main" val="2894963918"/>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B45-7FE8-4623-B532-E1CA2EA520FB}"/>
              </a:ext>
            </a:extLst>
          </p:cNvPr>
          <p:cNvSpPr>
            <a:spLocks noGrp="1"/>
          </p:cNvSpPr>
          <p:nvPr>
            <p:ph type="title"/>
          </p:nvPr>
        </p:nvSpPr>
        <p:spPr/>
        <p:txBody>
          <a:bodyPr/>
          <a:lstStyle/>
          <a:p>
            <a:pPr algn="ctr"/>
            <a:r>
              <a:rPr lang="en-US" dirty="0">
                <a:solidFill>
                  <a:srgbClr val="C10C06"/>
                </a:solidFill>
              </a:rPr>
              <a:t>Looking ahead: more Obstacles, more competition</a:t>
            </a:r>
          </a:p>
        </p:txBody>
      </p:sp>
      <p:sp>
        <p:nvSpPr>
          <p:cNvPr id="3" name="Text Placeholder 2">
            <a:extLst>
              <a:ext uri="{FF2B5EF4-FFF2-40B4-BE49-F238E27FC236}">
                <a16:creationId xmlns:a16="http://schemas.microsoft.com/office/drawing/2014/main" id="{3A4A954B-7DA6-4690-BB05-9826FB724AB9}"/>
              </a:ext>
            </a:extLst>
          </p:cNvPr>
          <p:cNvSpPr>
            <a:spLocks noGrp="1"/>
          </p:cNvSpPr>
          <p:nvPr>
            <p:ph type="body" sz="quarter" idx="10"/>
          </p:nvPr>
        </p:nvSpPr>
        <p:spPr>
          <a:xfrm>
            <a:off x="1796845" y="4745550"/>
            <a:ext cx="3674806" cy="532887"/>
          </a:xfrm>
        </p:spPr>
        <p:txBody>
          <a:bodyPr/>
          <a:lstStyle/>
          <a:p>
            <a:r>
              <a:rPr lang="en-US" dirty="0">
                <a:solidFill>
                  <a:schemeClr val="tx1"/>
                </a:solidFill>
                <a:latin typeface="BentonSans Cond Regular" panose="02000506030000020004" pitchFamily="50" charset="0"/>
              </a:rPr>
              <a:t>Increased Competition</a:t>
            </a:r>
          </a:p>
        </p:txBody>
      </p:sp>
      <p:sp>
        <p:nvSpPr>
          <p:cNvPr id="5" name="Text Placeholder 2">
            <a:extLst>
              <a:ext uri="{FF2B5EF4-FFF2-40B4-BE49-F238E27FC236}">
                <a16:creationId xmlns:a16="http://schemas.microsoft.com/office/drawing/2014/main" id="{967470FB-92E7-4C8A-ACAA-FF19836EC2C0}"/>
              </a:ext>
            </a:extLst>
          </p:cNvPr>
          <p:cNvSpPr txBox="1">
            <a:spLocks/>
          </p:cNvSpPr>
          <p:nvPr/>
        </p:nvSpPr>
        <p:spPr>
          <a:xfrm>
            <a:off x="6491748" y="4745550"/>
            <a:ext cx="3979606" cy="5328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mn-lt"/>
                <a:ea typeface="Bebas Neue" charset="0"/>
                <a:cs typeface="Bebas Neue" charset="0"/>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BentonSans Cond Regular" panose="02000506030000020004" pitchFamily="50" charset="0"/>
              </a:rPr>
              <a:t>Challenging Marketplaces</a:t>
            </a:r>
          </a:p>
        </p:txBody>
      </p:sp>
      <p:pic>
        <p:nvPicPr>
          <p:cNvPr id="6" name="Picture 5">
            <a:extLst>
              <a:ext uri="{FF2B5EF4-FFF2-40B4-BE49-F238E27FC236}">
                <a16:creationId xmlns:a16="http://schemas.microsoft.com/office/drawing/2014/main" id="{8FC63761-6321-844D-9E41-15F9952B96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01683" y="2170625"/>
            <a:ext cx="3246313" cy="2516751"/>
          </a:xfrm>
          <a:prstGeom prst="rect">
            <a:avLst/>
          </a:prstGeom>
        </p:spPr>
      </p:pic>
      <p:pic>
        <p:nvPicPr>
          <p:cNvPr id="8" name="Picture 7">
            <a:extLst>
              <a:ext uri="{FF2B5EF4-FFF2-40B4-BE49-F238E27FC236}">
                <a16:creationId xmlns:a16="http://schemas.microsoft.com/office/drawing/2014/main" id="{1AE45722-1DA9-4E45-B3B7-7D030D1BE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145" y="1700283"/>
            <a:ext cx="3477765" cy="3045267"/>
          </a:xfrm>
          <a:prstGeom prst="rect">
            <a:avLst/>
          </a:prstGeom>
        </p:spPr>
      </p:pic>
    </p:spTree>
    <p:extLst>
      <p:ext uri="{BB962C8B-B14F-4D97-AF65-F5344CB8AC3E}">
        <p14:creationId xmlns:p14="http://schemas.microsoft.com/office/powerpoint/2010/main" val="160253821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title"/>
          </p:nvPr>
        </p:nvSpPr>
        <p:spPr>
          <a:xfrm>
            <a:off x="0" y="0"/>
            <a:ext cx="12192000" cy="6972300"/>
          </a:xfrm>
          <a:prstGeom prst="rect">
            <a:avLst/>
          </a:prstGeom>
        </p:spPr>
        <p:txBody>
          <a:bodyPr>
            <a:normAutofit/>
          </a:bodyPr>
          <a:lstStyle>
            <a:lvl1pPr>
              <a:defRPr spc="0">
                <a:latin typeface="Bebas Neue"/>
                <a:ea typeface="Bebas Neue"/>
                <a:cs typeface="Bebas Neue"/>
                <a:sym typeface="Bebas Neue"/>
              </a:defRPr>
            </a:lvl1pPr>
          </a:lstStyle>
          <a:p>
            <a:pPr algn="ctr"/>
            <a:r>
              <a:rPr lang="en-US" sz="4500" dirty="0"/>
              <a:t>What’s the risk?</a:t>
            </a:r>
            <a:endParaRPr sz="4500" dirty="0"/>
          </a:p>
        </p:txBody>
      </p:sp>
    </p:spTree>
    <p:extLst>
      <p:ext uri="{BB962C8B-B14F-4D97-AF65-F5344CB8AC3E}">
        <p14:creationId xmlns:p14="http://schemas.microsoft.com/office/powerpoint/2010/main" val="186969070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FC7E-0CE2-40FA-A9B2-E42EF67CF6C5}"/>
              </a:ext>
            </a:extLst>
          </p:cNvPr>
          <p:cNvSpPr>
            <a:spLocks noGrp="1"/>
          </p:cNvSpPr>
          <p:nvPr>
            <p:ph type="title"/>
          </p:nvPr>
        </p:nvSpPr>
        <p:spPr/>
        <p:txBody>
          <a:bodyPr/>
          <a:lstStyle/>
          <a:p>
            <a:pPr algn="ctr"/>
            <a:r>
              <a:rPr lang="en-US" dirty="0">
                <a:solidFill>
                  <a:srgbClr val="C10C06"/>
                </a:solidFill>
              </a:rPr>
              <a:t>MISSING THE MARK</a:t>
            </a:r>
          </a:p>
        </p:txBody>
      </p:sp>
      <p:sp>
        <p:nvSpPr>
          <p:cNvPr id="3" name="Content Placeholder 2">
            <a:extLst>
              <a:ext uri="{FF2B5EF4-FFF2-40B4-BE49-F238E27FC236}">
                <a16:creationId xmlns:a16="http://schemas.microsoft.com/office/drawing/2014/main" id="{502F03AB-312A-442D-989C-1F58944A42B6}"/>
              </a:ext>
            </a:extLst>
          </p:cNvPr>
          <p:cNvSpPr>
            <a:spLocks noGrp="1"/>
          </p:cNvSpPr>
          <p:nvPr>
            <p:ph idx="1"/>
          </p:nvPr>
        </p:nvSpPr>
        <p:spPr>
          <a:xfrm>
            <a:off x="838200" y="1825625"/>
            <a:ext cx="10629900" cy="1692275"/>
          </a:xfrm>
        </p:spPr>
        <p:txBody>
          <a:bodyPr>
            <a:normAutofit/>
          </a:bodyPr>
          <a:lstStyle/>
          <a:p>
            <a:r>
              <a:rPr lang="en-US" sz="3200" dirty="0">
                <a:latin typeface="+mj-lt"/>
              </a:rPr>
              <a:t>less than half </a:t>
            </a:r>
            <a:r>
              <a:rPr lang="en-US" sz="3200" dirty="0"/>
              <a:t>of B2B ORGANIZATIONS WITH a web store are using data from their e-commerce platform to support or manage key business drivers.</a:t>
            </a:r>
            <a:endParaRPr lang="en-US" sz="3200" b="1" dirty="0"/>
          </a:p>
        </p:txBody>
      </p:sp>
      <p:sp>
        <p:nvSpPr>
          <p:cNvPr id="5" name="TextBox 4">
            <a:extLst>
              <a:ext uri="{FF2B5EF4-FFF2-40B4-BE49-F238E27FC236}">
                <a16:creationId xmlns:a16="http://schemas.microsoft.com/office/drawing/2014/main" id="{E126F517-F111-4387-88E4-19972FAE5F81}"/>
              </a:ext>
            </a:extLst>
          </p:cNvPr>
          <p:cNvSpPr txBox="1"/>
          <p:nvPr/>
        </p:nvSpPr>
        <p:spPr>
          <a:xfrm>
            <a:off x="268600" y="6338986"/>
            <a:ext cx="4578626" cy="307777"/>
          </a:xfrm>
          <a:prstGeom prst="rect">
            <a:avLst/>
          </a:prstGeom>
          <a:noFill/>
        </p:spPr>
        <p:txBody>
          <a:bodyPr wrap="square" rtlCol="0">
            <a:spAutoFit/>
          </a:bodyPr>
          <a:lstStyle/>
          <a:p>
            <a:r>
              <a:rPr lang="en-US" sz="1400" dirty="0"/>
              <a:t>Source: </a:t>
            </a:r>
            <a:r>
              <a:rPr lang="en-US" sz="1400" dirty="0" err="1"/>
              <a:t>Sapio</a:t>
            </a:r>
            <a:r>
              <a:rPr lang="en-US" sz="1400" dirty="0"/>
              <a:t> Research, 2018</a:t>
            </a:r>
          </a:p>
        </p:txBody>
      </p:sp>
      <p:pic>
        <p:nvPicPr>
          <p:cNvPr id="10" name="Picture 9">
            <a:extLst>
              <a:ext uri="{FF2B5EF4-FFF2-40B4-BE49-F238E27FC236}">
                <a16:creationId xmlns:a16="http://schemas.microsoft.com/office/drawing/2014/main" id="{B631BF7B-AC51-4285-9772-E337928AA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160" y="2897576"/>
            <a:ext cx="3693800" cy="3595298"/>
          </a:xfrm>
          <a:prstGeom prst="rect">
            <a:avLst/>
          </a:prstGeom>
        </p:spPr>
      </p:pic>
    </p:spTree>
    <p:extLst>
      <p:ext uri="{BB962C8B-B14F-4D97-AF65-F5344CB8AC3E}">
        <p14:creationId xmlns:p14="http://schemas.microsoft.com/office/powerpoint/2010/main" val="168196281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FC7E-0CE2-40FA-A9B2-E42EF67CF6C5}"/>
              </a:ext>
            </a:extLst>
          </p:cNvPr>
          <p:cNvSpPr>
            <a:spLocks noGrp="1"/>
          </p:cNvSpPr>
          <p:nvPr>
            <p:ph type="title"/>
          </p:nvPr>
        </p:nvSpPr>
        <p:spPr/>
        <p:txBody>
          <a:bodyPr/>
          <a:lstStyle/>
          <a:p>
            <a:pPr algn="ctr"/>
            <a:r>
              <a:rPr lang="en-US" dirty="0">
                <a:solidFill>
                  <a:srgbClr val="C10C06"/>
                </a:solidFill>
              </a:rPr>
              <a:t>Dropping prices won’t help</a:t>
            </a:r>
          </a:p>
        </p:txBody>
      </p:sp>
      <p:sp>
        <p:nvSpPr>
          <p:cNvPr id="3" name="Content Placeholder 2">
            <a:extLst>
              <a:ext uri="{FF2B5EF4-FFF2-40B4-BE49-F238E27FC236}">
                <a16:creationId xmlns:a16="http://schemas.microsoft.com/office/drawing/2014/main" id="{502F03AB-312A-442D-989C-1F58944A42B6}"/>
              </a:ext>
            </a:extLst>
          </p:cNvPr>
          <p:cNvSpPr>
            <a:spLocks noGrp="1"/>
          </p:cNvSpPr>
          <p:nvPr>
            <p:ph idx="1"/>
          </p:nvPr>
        </p:nvSpPr>
        <p:spPr>
          <a:xfrm>
            <a:off x="838200" y="1825625"/>
            <a:ext cx="10515600" cy="1085215"/>
          </a:xfrm>
        </p:spPr>
        <p:txBody>
          <a:bodyPr/>
          <a:lstStyle/>
          <a:p>
            <a:r>
              <a:rPr lang="en-US" dirty="0"/>
              <a:t>83% of b2b buyers would choose to purchase from a business with </a:t>
            </a:r>
            <a:r>
              <a:rPr lang="en-US" u="sng" dirty="0"/>
              <a:t>robust</a:t>
            </a:r>
            <a:r>
              <a:rPr lang="en-US" dirty="0"/>
              <a:t> e-Commerce experiences...</a:t>
            </a:r>
            <a:endParaRPr lang="en-US" b="1" dirty="0"/>
          </a:p>
          <a:p>
            <a:pPr marL="457200" indent="-457200">
              <a:buFontTx/>
              <a:buChar char="-"/>
            </a:pPr>
            <a:endParaRPr lang="en-US" b="1" dirty="0"/>
          </a:p>
        </p:txBody>
      </p:sp>
      <p:sp>
        <p:nvSpPr>
          <p:cNvPr id="5" name="TextBox 4">
            <a:extLst>
              <a:ext uri="{FF2B5EF4-FFF2-40B4-BE49-F238E27FC236}">
                <a16:creationId xmlns:a16="http://schemas.microsoft.com/office/drawing/2014/main" id="{E126F517-F111-4387-88E4-19972FAE5F81}"/>
              </a:ext>
            </a:extLst>
          </p:cNvPr>
          <p:cNvSpPr txBox="1"/>
          <p:nvPr/>
        </p:nvSpPr>
        <p:spPr>
          <a:xfrm>
            <a:off x="347133" y="6338986"/>
            <a:ext cx="4578626" cy="307777"/>
          </a:xfrm>
          <a:prstGeom prst="rect">
            <a:avLst/>
          </a:prstGeom>
          <a:noFill/>
        </p:spPr>
        <p:txBody>
          <a:bodyPr wrap="square" rtlCol="0">
            <a:spAutoFit/>
          </a:bodyPr>
          <a:lstStyle/>
          <a:p>
            <a:r>
              <a:rPr lang="en-US" sz="1400" dirty="0"/>
              <a:t>Source: </a:t>
            </a:r>
            <a:r>
              <a:rPr lang="en-US" sz="1400" dirty="0">
                <a:hlinkClick r:id="rId3"/>
              </a:rPr>
              <a:t>Avionos</a:t>
            </a:r>
            <a:endParaRPr lang="en-US" sz="1400" dirty="0"/>
          </a:p>
        </p:txBody>
      </p:sp>
      <p:sp>
        <p:nvSpPr>
          <p:cNvPr id="7" name="Rectangle 6">
            <a:extLst>
              <a:ext uri="{FF2B5EF4-FFF2-40B4-BE49-F238E27FC236}">
                <a16:creationId xmlns:a16="http://schemas.microsoft.com/office/drawing/2014/main" id="{C22D07D7-E74F-4E32-83B3-675F59068692}"/>
              </a:ext>
            </a:extLst>
          </p:cNvPr>
          <p:cNvSpPr/>
          <p:nvPr/>
        </p:nvSpPr>
        <p:spPr>
          <a:xfrm>
            <a:off x="3170322" y="5338906"/>
            <a:ext cx="5589992" cy="523220"/>
          </a:xfrm>
          <a:prstGeom prst="rect">
            <a:avLst/>
          </a:prstGeom>
        </p:spPr>
        <p:txBody>
          <a:bodyPr wrap="none">
            <a:spAutoFit/>
          </a:bodyPr>
          <a:lstStyle/>
          <a:p>
            <a:r>
              <a:rPr lang="en-US" sz="2800" dirty="0">
                <a:latin typeface="+mj-lt"/>
              </a:rPr>
              <a:t>...even if they must SPEND MORE TO PURCHASE</a:t>
            </a:r>
          </a:p>
        </p:txBody>
      </p:sp>
      <p:pic>
        <p:nvPicPr>
          <p:cNvPr id="8" name="Picture 7">
            <a:extLst>
              <a:ext uri="{FF2B5EF4-FFF2-40B4-BE49-F238E27FC236}">
                <a16:creationId xmlns:a16="http://schemas.microsoft.com/office/drawing/2014/main" id="{7F9986CC-E0D9-4E75-8F74-AEE48C01E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614" y="2655262"/>
            <a:ext cx="2822360" cy="2206784"/>
          </a:xfrm>
          <a:prstGeom prst="rect">
            <a:avLst/>
          </a:prstGeom>
        </p:spPr>
      </p:pic>
      <p:pic>
        <p:nvPicPr>
          <p:cNvPr id="6" name="Picture 5">
            <a:extLst>
              <a:ext uri="{FF2B5EF4-FFF2-40B4-BE49-F238E27FC236}">
                <a16:creationId xmlns:a16="http://schemas.microsoft.com/office/drawing/2014/main" id="{2A3FDF81-422D-924C-9E7D-87111CB4F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2433" y="2838178"/>
            <a:ext cx="1974273" cy="1916545"/>
          </a:xfrm>
          <a:prstGeom prst="rect">
            <a:avLst/>
          </a:prstGeom>
        </p:spPr>
      </p:pic>
    </p:spTree>
    <p:extLst>
      <p:ext uri="{BB962C8B-B14F-4D97-AF65-F5344CB8AC3E}">
        <p14:creationId xmlns:p14="http://schemas.microsoft.com/office/powerpoint/2010/main" val="154798901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FE74-533D-483F-A59A-6AB34F57410F}"/>
              </a:ext>
            </a:extLst>
          </p:cNvPr>
          <p:cNvSpPr>
            <a:spLocks noGrp="1"/>
          </p:cNvSpPr>
          <p:nvPr>
            <p:ph type="title"/>
          </p:nvPr>
        </p:nvSpPr>
        <p:spPr>
          <a:xfrm>
            <a:off x="838200" y="365125"/>
            <a:ext cx="10515600" cy="1325563"/>
          </a:xfrm>
        </p:spPr>
        <p:txBody>
          <a:bodyPr/>
          <a:lstStyle/>
          <a:p>
            <a:pPr algn="ctr"/>
            <a:r>
              <a:rPr lang="en-US" dirty="0">
                <a:solidFill>
                  <a:srgbClr val="C10C06"/>
                </a:solidFill>
              </a:rPr>
              <a:t>E-commerce Revenue is at stake</a:t>
            </a:r>
          </a:p>
        </p:txBody>
      </p:sp>
      <p:sp>
        <p:nvSpPr>
          <p:cNvPr id="6" name="TextBox 5">
            <a:extLst>
              <a:ext uri="{FF2B5EF4-FFF2-40B4-BE49-F238E27FC236}">
                <a16:creationId xmlns:a16="http://schemas.microsoft.com/office/drawing/2014/main" id="{506660C8-0C69-4BF4-AF94-BA2439DB2C04}"/>
              </a:ext>
            </a:extLst>
          </p:cNvPr>
          <p:cNvSpPr txBox="1"/>
          <p:nvPr/>
        </p:nvSpPr>
        <p:spPr>
          <a:xfrm>
            <a:off x="347133" y="6338986"/>
            <a:ext cx="4578626" cy="307777"/>
          </a:xfrm>
          <a:prstGeom prst="rect">
            <a:avLst/>
          </a:prstGeom>
          <a:noFill/>
        </p:spPr>
        <p:txBody>
          <a:bodyPr wrap="square" rtlCol="0">
            <a:spAutoFit/>
          </a:bodyPr>
          <a:lstStyle/>
          <a:p>
            <a:r>
              <a:rPr lang="en-US" sz="1400" dirty="0"/>
              <a:t>Source: </a:t>
            </a:r>
            <a:r>
              <a:rPr lang="en-US" sz="1400" dirty="0">
                <a:hlinkClick r:id="rId3"/>
              </a:rPr>
              <a:t>Real Results Marketing</a:t>
            </a:r>
            <a:endParaRPr lang="en-US" sz="1400" dirty="0"/>
          </a:p>
        </p:txBody>
      </p:sp>
      <p:sp>
        <p:nvSpPr>
          <p:cNvPr id="3" name="Content Placeholder 2">
            <a:extLst>
              <a:ext uri="{FF2B5EF4-FFF2-40B4-BE49-F238E27FC236}">
                <a16:creationId xmlns:a16="http://schemas.microsoft.com/office/drawing/2014/main" id="{A36B4937-F53F-4DE4-B1C7-AC10F197F1B7}"/>
              </a:ext>
            </a:extLst>
          </p:cNvPr>
          <p:cNvSpPr>
            <a:spLocks noGrp="1"/>
          </p:cNvSpPr>
          <p:nvPr>
            <p:ph idx="1"/>
          </p:nvPr>
        </p:nvSpPr>
        <p:spPr>
          <a:xfrm>
            <a:off x="609601" y="2175190"/>
            <a:ext cx="5418666" cy="3006410"/>
          </a:xfrm>
        </p:spPr>
        <p:txBody>
          <a:bodyPr/>
          <a:lstStyle/>
          <a:p>
            <a:r>
              <a:rPr lang="en-US" dirty="0"/>
              <a:t>distributors not offering a satisfactory</a:t>
            </a:r>
            <a:br>
              <a:rPr lang="en-US" dirty="0"/>
            </a:br>
            <a:r>
              <a:rPr lang="en-US" dirty="0"/>
              <a:t>e-commerce experience are at risk to lose </a:t>
            </a:r>
          </a:p>
          <a:p>
            <a:r>
              <a:rPr lang="en-US" sz="8800" b="1" dirty="0"/>
              <a:t>2% to 4%</a:t>
            </a:r>
          </a:p>
          <a:p>
            <a:r>
              <a:rPr lang="en-US" dirty="0"/>
              <a:t>of their online revenue every year. </a:t>
            </a:r>
          </a:p>
        </p:txBody>
      </p:sp>
      <p:pic>
        <p:nvPicPr>
          <p:cNvPr id="7" name="Picture 6">
            <a:extLst>
              <a:ext uri="{FF2B5EF4-FFF2-40B4-BE49-F238E27FC236}">
                <a16:creationId xmlns:a16="http://schemas.microsoft.com/office/drawing/2014/main" id="{C49485DC-1E87-4902-89F0-AA71754B0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1" y="1599070"/>
            <a:ext cx="4921225" cy="4739916"/>
          </a:xfrm>
          <a:prstGeom prst="rect">
            <a:avLst/>
          </a:prstGeom>
        </p:spPr>
      </p:pic>
    </p:spTree>
    <p:extLst>
      <p:ext uri="{BB962C8B-B14F-4D97-AF65-F5344CB8AC3E}">
        <p14:creationId xmlns:p14="http://schemas.microsoft.com/office/powerpoint/2010/main" val="35353442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a:solidFill>
                  <a:srgbClr val="C10C06"/>
                </a:solidFill>
              </a:rPr>
              <a:t>solution: Getting Distribution e-commerce right</a:t>
            </a:r>
            <a:endParaRPr lang="nl-NL" sz="5400" dirty="0">
              <a:solidFill>
                <a:srgbClr val="C10C06"/>
              </a:solidFill>
            </a:endParaRPr>
          </a:p>
        </p:txBody>
      </p:sp>
      <p:sp>
        <p:nvSpPr>
          <p:cNvPr id="3" name="Content Placeholder 2"/>
          <p:cNvSpPr>
            <a:spLocks noGrp="1"/>
          </p:cNvSpPr>
          <p:nvPr>
            <p:ph idx="1"/>
          </p:nvPr>
        </p:nvSpPr>
        <p:spPr>
          <a:xfrm>
            <a:off x="845923" y="4790887"/>
            <a:ext cx="2863645" cy="888078"/>
          </a:xfrm>
        </p:spPr>
        <p:txBody>
          <a:bodyPr>
            <a:normAutofit/>
          </a:bodyPr>
          <a:lstStyle/>
          <a:p>
            <a:pPr algn="ctr"/>
            <a:r>
              <a:rPr lang="en-US" dirty="0">
                <a:latin typeface="BentonSans Cond Regular" panose="02000506030000020004" pitchFamily="50" charset="0"/>
                <a:ea typeface="Arial Narrow" charset="0"/>
                <a:cs typeface="Arial Narrow" charset="0"/>
              </a:rPr>
              <a:t>Get Pricing and Service Right</a:t>
            </a:r>
          </a:p>
        </p:txBody>
      </p:sp>
      <p:sp>
        <p:nvSpPr>
          <p:cNvPr id="4" name="Content Placeholder 2">
            <a:extLst>
              <a:ext uri="{FF2B5EF4-FFF2-40B4-BE49-F238E27FC236}">
                <a16:creationId xmlns:a16="http://schemas.microsoft.com/office/drawing/2014/main" id="{9E34629A-8DE2-4E5A-A5A9-3115C4C76DE0}"/>
              </a:ext>
            </a:extLst>
          </p:cNvPr>
          <p:cNvSpPr txBox="1">
            <a:spLocks/>
          </p:cNvSpPr>
          <p:nvPr/>
        </p:nvSpPr>
        <p:spPr>
          <a:xfrm>
            <a:off x="4548648" y="4579710"/>
            <a:ext cx="3094703" cy="162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Arial Narrow" charset="0"/>
                <a:ea typeface="Arial Narrow" charset="0"/>
                <a:cs typeface="Arial Narrow" charset="0"/>
              </a:rPr>
              <a:t>Use Online Channels to Make Offline Processes More Efficient</a:t>
            </a:r>
          </a:p>
        </p:txBody>
      </p:sp>
      <p:sp>
        <p:nvSpPr>
          <p:cNvPr id="5" name="Content Placeholder 2">
            <a:extLst>
              <a:ext uri="{FF2B5EF4-FFF2-40B4-BE49-F238E27FC236}">
                <a16:creationId xmlns:a16="http://schemas.microsoft.com/office/drawing/2014/main" id="{824DA60F-2B5B-415C-9F6A-553280CAA2BB}"/>
              </a:ext>
            </a:extLst>
          </p:cNvPr>
          <p:cNvSpPr txBox="1">
            <a:spLocks/>
          </p:cNvSpPr>
          <p:nvPr/>
        </p:nvSpPr>
        <p:spPr>
          <a:xfrm>
            <a:off x="8490155" y="4707002"/>
            <a:ext cx="2863645" cy="6532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BentonSans Cond Regular" panose="02000506030000020004" pitchFamily="50" charset="0"/>
                <a:ea typeface="Arial Narrow" charset="0"/>
                <a:cs typeface="Arial Narrow" charset="0"/>
              </a:rPr>
              <a:t>Growth and Scale</a:t>
            </a:r>
          </a:p>
        </p:txBody>
      </p:sp>
      <p:pic>
        <p:nvPicPr>
          <p:cNvPr id="7" name="Picture 6">
            <a:extLst>
              <a:ext uri="{FF2B5EF4-FFF2-40B4-BE49-F238E27FC236}">
                <a16:creationId xmlns:a16="http://schemas.microsoft.com/office/drawing/2014/main" id="{8333394A-C135-084B-A059-462E1704B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565" y="2784762"/>
            <a:ext cx="1905000" cy="1581727"/>
          </a:xfrm>
          <a:prstGeom prst="rect">
            <a:avLst/>
          </a:prstGeom>
        </p:spPr>
      </p:pic>
      <p:pic>
        <p:nvPicPr>
          <p:cNvPr id="9" name="Picture 8">
            <a:extLst>
              <a:ext uri="{FF2B5EF4-FFF2-40B4-BE49-F238E27FC236}">
                <a16:creationId xmlns:a16="http://schemas.microsoft.com/office/drawing/2014/main" id="{AD6E0CFE-B6AE-864F-A8E8-F6AB160DC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981" y="2559050"/>
            <a:ext cx="2095500" cy="1739900"/>
          </a:xfrm>
          <a:prstGeom prst="rect">
            <a:avLst/>
          </a:prstGeom>
        </p:spPr>
      </p:pic>
      <p:pic>
        <p:nvPicPr>
          <p:cNvPr id="11" name="Picture 10">
            <a:extLst>
              <a:ext uri="{FF2B5EF4-FFF2-40B4-BE49-F238E27FC236}">
                <a16:creationId xmlns:a16="http://schemas.microsoft.com/office/drawing/2014/main" id="{C298E7FA-EF16-0E42-BC78-EAE3FB73C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464" y="2784762"/>
            <a:ext cx="2095500" cy="1739900"/>
          </a:xfrm>
          <a:prstGeom prst="rect">
            <a:avLst/>
          </a:prstGeom>
        </p:spPr>
      </p:pic>
    </p:spTree>
    <p:extLst>
      <p:ext uri="{BB962C8B-B14F-4D97-AF65-F5344CB8AC3E}">
        <p14:creationId xmlns:p14="http://schemas.microsoft.com/office/powerpoint/2010/main" val="139149396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09A0-5A5F-4993-8164-F26BC51016A4}"/>
              </a:ext>
            </a:extLst>
          </p:cNvPr>
          <p:cNvSpPr>
            <a:spLocks noGrp="1"/>
          </p:cNvSpPr>
          <p:nvPr>
            <p:ph type="title"/>
          </p:nvPr>
        </p:nvSpPr>
        <p:spPr>
          <a:xfrm>
            <a:off x="1260194" y="2002631"/>
            <a:ext cx="9954228" cy="2852737"/>
          </a:xfrm>
        </p:spPr>
        <p:txBody>
          <a:bodyPr/>
          <a:lstStyle/>
          <a:p>
            <a:r>
              <a:rPr lang="en-US" dirty="0"/>
              <a:t>What About manufacturers?</a:t>
            </a:r>
          </a:p>
        </p:txBody>
      </p:sp>
    </p:spTree>
    <p:extLst>
      <p:ext uri="{BB962C8B-B14F-4D97-AF65-F5344CB8AC3E}">
        <p14:creationId xmlns:p14="http://schemas.microsoft.com/office/powerpoint/2010/main" val="18231469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96"/>
          <p:cNvSpPr txBox="1"/>
          <p:nvPr/>
        </p:nvSpPr>
        <p:spPr>
          <a:xfrm>
            <a:off x="838079" y="244328"/>
            <a:ext cx="10515240" cy="13251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b="0" i="0" u="none" strike="noStrike" cap="none" dirty="0">
                <a:solidFill>
                  <a:srgbClr val="C00000"/>
                </a:solidFill>
                <a:latin typeface="Bebas Neue" panose="020B0606020202050201" pitchFamily="34" charset="77"/>
                <a:sym typeface="Arial"/>
              </a:rPr>
              <a:t>The rise of Direct-to-consumer sales (d2c)</a:t>
            </a:r>
            <a:endParaRPr sz="4800" b="0" i="0" u="none" strike="noStrike" cap="none" dirty="0">
              <a:solidFill>
                <a:srgbClr val="757471"/>
              </a:solidFill>
              <a:latin typeface="Bebas Neue" panose="020B0606020202050201" pitchFamily="34" charset="77"/>
              <a:sym typeface="Arial"/>
            </a:endParaRPr>
          </a:p>
        </p:txBody>
      </p:sp>
      <p:sp>
        <p:nvSpPr>
          <p:cNvPr id="5" name="TextBox 4">
            <a:extLst>
              <a:ext uri="{FF2B5EF4-FFF2-40B4-BE49-F238E27FC236}">
                <a16:creationId xmlns:a16="http://schemas.microsoft.com/office/drawing/2014/main" id="{E85805FC-D133-4A18-9C31-C1AE90E939D2}"/>
              </a:ext>
            </a:extLst>
          </p:cNvPr>
          <p:cNvSpPr txBox="1"/>
          <p:nvPr/>
        </p:nvSpPr>
        <p:spPr>
          <a:xfrm>
            <a:off x="0" y="1569488"/>
            <a:ext cx="12192000" cy="954107"/>
          </a:xfrm>
          <a:prstGeom prst="rect">
            <a:avLst/>
          </a:prstGeom>
          <a:noFill/>
        </p:spPr>
        <p:txBody>
          <a:bodyPr wrap="square" rtlCol="0">
            <a:spAutoFit/>
          </a:bodyPr>
          <a:lstStyle/>
          <a:p>
            <a:pPr algn="ctr"/>
            <a:r>
              <a:rPr lang="en-US" sz="2800" dirty="0">
                <a:latin typeface="BentonSans Cond Regular" panose="02000506030000020004" pitchFamily="50" charset="0"/>
              </a:rPr>
              <a:t> 61% of manufacturers, distributors and wholesalers now sell direct to customers. </a:t>
            </a:r>
          </a:p>
          <a:p>
            <a:pPr algn="ctr"/>
            <a:r>
              <a:rPr lang="en-US" sz="2800" dirty="0">
                <a:latin typeface="BentonSans Cond Regular" panose="02000506030000020004" pitchFamily="50" charset="0"/>
              </a:rPr>
              <a:t>But customer demand is giving manufacturers a competitive edge</a:t>
            </a:r>
            <a:r>
              <a:rPr lang="en-US" sz="2800" b="1" dirty="0">
                <a:latin typeface="BentonSans Cond Regular" panose="02000506030000020004" pitchFamily="50" charset="0"/>
              </a:rPr>
              <a:t>.</a:t>
            </a:r>
          </a:p>
        </p:txBody>
      </p:sp>
      <p:pic>
        <p:nvPicPr>
          <p:cNvPr id="12" name="Picture 11" descr="A screenshot of a cell phone&#10;&#10;Description generated with very high confidence">
            <a:extLst>
              <a:ext uri="{FF2B5EF4-FFF2-40B4-BE49-F238E27FC236}">
                <a16:creationId xmlns:a16="http://schemas.microsoft.com/office/drawing/2014/main" id="{B0C03C29-AF86-4641-8910-526312C15A02}"/>
              </a:ext>
            </a:extLst>
          </p:cNvPr>
          <p:cNvPicPr>
            <a:picLocks noChangeAspect="1"/>
          </p:cNvPicPr>
          <p:nvPr/>
        </p:nvPicPr>
        <p:blipFill rotWithShape="1">
          <a:blip r:embed="rId3">
            <a:extLst>
              <a:ext uri="{28A0092B-C50C-407E-A947-70E740481C1C}">
                <a14:useLocalDpi xmlns:a14="http://schemas.microsoft.com/office/drawing/2010/main" val="0"/>
              </a:ext>
            </a:extLst>
          </a:blip>
          <a:srcRect b="25572"/>
          <a:stretch/>
        </p:blipFill>
        <p:spPr>
          <a:xfrm>
            <a:off x="2506960" y="2894648"/>
            <a:ext cx="7583878" cy="3265766"/>
          </a:xfrm>
          <a:prstGeom prst="rect">
            <a:avLst/>
          </a:prstGeom>
        </p:spPr>
      </p:pic>
      <p:sp>
        <p:nvSpPr>
          <p:cNvPr id="13" name="TextBox 12">
            <a:extLst>
              <a:ext uri="{FF2B5EF4-FFF2-40B4-BE49-F238E27FC236}">
                <a16:creationId xmlns:a16="http://schemas.microsoft.com/office/drawing/2014/main" id="{C2C341B0-F3E5-49A1-BA80-99BCB546EDC4}"/>
              </a:ext>
            </a:extLst>
          </p:cNvPr>
          <p:cNvSpPr txBox="1"/>
          <p:nvPr/>
        </p:nvSpPr>
        <p:spPr>
          <a:xfrm>
            <a:off x="8819323" y="6275118"/>
            <a:ext cx="1645477" cy="307777"/>
          </a:xfrm>
          <a:prstGeom prst="rect">
            <a:avLst/>
          </a:prstGeom>
          <a:noFill/>
        </p:spPr>
        <p:txBody>
          <a:bodyPr wrap="square" rtlCol="0">
            <a:spAutoFit/>
          </a:bodyPr>
          <a:lstStyle/>
          <a:p>
            <a:r>
              <a:rPr lang="en-US" sz="1400" dirty="0"/>
              <a:t>eMarketer, 2018</a:t>
            </a:r>
          </a:p>
        </p:txBody>
      </p:sp>
    </p:spTree>
    <p:extLst>
      <p:ext uri="{BB962C8B-B14F-4D97-AF65-F5344CB8AC3E}">
        <p14:creationId xmlns:p14="http://schemas.microsoft.com/office/powerpoint/2010/main" val="111559476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96"/>
          <p:cNvSpPr txBox="1"/>
          <p:nvPr/>
        </p:nvSpPr>
        <p:spPr>
          <a:xfrm>
            <a:off x="838380" y="344834"/>
            <a:ext cx="10515240" cy="13251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b="0" i="0" u="none" strike="noStrike" cap="none" dirty="0">
                <a:solidFill>
                  <a:srgbClr val="C00000"/>
                </a:solidFill>
                <a:latin typeface="Bebas Neue" panose="020B0606020202050201" pitchFamily="34" charset="77"/>
                <a:sym typeface="Arial"/>
              </a:rPr>
              <a:t>The adoption of emerging technology</a:t>
            </a:r>
            <a:endParaRPr sz="4800" b="0" i="0" u="none" strike="noStrike" cap="none" dirty="0">
              <a:solidFill>
                <a:srgbClr val="757471"/>
              </a:solidFill>
              <a:latin typeface="Bebas Neue" panose="020B0606020202050201" pitchFamily="34" charset="77"/>
              <a:sym typeface="Arial"/>
            </a:endParaRPr>
          </a:p>
        </p:txBody>
      </p:sp>
      <p:pic>
        <p:nvPicPr>
          <p:cNvPr id="433" name="Google Shape;433;p96"/>
          <p:cNvPicPr preferRelativeResize="0"/>
          <p:nvPr/>
        </p:nvPicPr>
        <p:blipFill rotWithShape="1">
          <a:blip r:embed="rId3">
            <a:alphaModFix/>
          </a:blip>
          <a:srcRect t="18767" r="52160" b="1"/>
          <a:stretch/>
        </p:blipFill>
        <p:spPr>
          <a:xfrm>
            <a:off x="3030463" y="2272398"/>
            <a:ext cx="6749846" cy="4240768"/>
          </a:xfrm>
          <a:prstGeom prst="rect">
            <a:avLst/>
          </a:prstGeom>
          <a:noFill/>
          <a:ln>
            <a:noFill/>
          </a:ln>
        </p:spPr>
      </p:pic>
      <p:sp>
        <p:nvSpPr>
          <p:cNvPr id="3" name="TextBox 2">
            <a:extLst>
              <a:ext uri="{FF2B5EF4-FFF2-40B4-BE49-F238E27FC236}">
                <a16:creationId xmlns:a16="http://schemas.microsoft.com/office/drawing/2014/main" id="{E80C7F4C-3755-49CD-8EB3-581F921D62E9}"/>
              </a:ext>
            </a:extLst>
          </p:cNvPr>
          <p:cNvSpPr txBox="1"/>
          <p:nvPr/>
        </p:nvSpPr>
        <p:spPr>
          <a:xfrm>
            <a:off x="1380948" y="1654063"/>
            <a:ext cx="9705975" cy="954107"/>
          </a:xfrm>
          <a:prstGeom prst="rect">
            <a:avLst/>
          </a:prstGeom>
          <a:noFill/>
        </p:spPr>
        <p:txBody>
          <a:bodyPr wrap="square" rtlCol="0">
            <a:spAutoFit/>
          </a:bodyPr>
          <a:lstStyle/>
          <a:p>
            <a:pPr algn="ctr"/>
            <a:r>
              <a:rPr lang="en-US" sz="2800" dirty="0">
                <a:latin typeface="BentonSans Cond Regular" panose="02000506030000020004" pitchFamily="50" charset="0"/>
              </a:rPr>
              <a:t>Machine-to-machine ordering is on the rise (and disrupting the way manufacturers do business).</a:t>
            </a:r>
          </a:p>
        </p:txBody>
      </p:sp>
    </p:spTree>
    <p:extLst>
      <p:ext uri="{BB962C8B-B14F-4D97-AF65-F5344CB8AC3E}">
        <p14:creationId xmlns:p14="http://schemas.microsoft.com/office/powerpoint/2010/main" val="404965510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97"/>
          <p:cNvSpPr txBox="1"/>
          <p:nvPr/>
        </p:nvSpPr>
        <p:spPr>
          <a:xfrm>
            <a:off x="870030" y="497520"/>
            <a:ext cx="10296720" cy="1105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b="0" i="0" u="none" strike="noStrike" cap="none" dirty="0">
                <a:solidFill>
                  <a:srgbClr val="C00000"/>
                </a:solidFill>
                <a:latin typeface="Bebas Neue" panose="020B0606020202050201" pitchFamily="34" charset="77"/>
                <a:sym typeface="Arial"/>
              </a:rPr>
              <a:t>Customer-Focus as a differentiator</a:t>
            </a:r>
            <a:endParaRPr sz="4800" b="0" i="0" u="none" strike="noStrike" cap="none" dirty="0">
              <a:solidFill>
                <a:srgbClr val="757471"/>
              </a:solidFill>
              <a:latin typeface="Bebas Neue" panose="020B0606020202050201" pitchFamily="34" charset="77"/>
              <a:sym typeface="Arial"/>
            </a:endParaRPr>
          </a:p>
        </p:txBody>
      </p:sp>
      <p:pic>
        <p:nvPicPr>
          <p:cNvPr id="440" name="Google Shape;440;p97"/>
          <p:cNvPicPr preferRelativeResize="0"/>
          <p:nvPr/>
        </p:nvPicPr>
        <p:blipFill rotWithShape="1">
          <a:blip r:embed="rId3">
            <a:alphaModFix/>
          </a:blip>
          <a:srcRect/>
          <a:stretch/>
        </p:blipFill>
        <p:spPr>
          <a:xfrm>
            <a:off x="2306222" y="1304925"/>
            <a:ext cx="6469886" cy="4248150"/>
          </a:xfrm>
          <a:prstGeom prst="rect">
            <a:avLst/>
          </a:prstGeom>
          <a:noFill/>
          <a:ln>
            <a:noFill/>
          </a:ln>
        </p:spPr>
      </p:pic>
      <p:sp>
        <p:nvSpPr>
          <p:cNvPr id="442" name="Google Shape;442;p97"/>
          <p:cNvSpPr/>
          <p:nvPr/>
        </p:nvSpPr>
        <p:spPr>
          <a:xfrm>
            <a:off x="1921680" y="522828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7"/>
          <p:cNvSpPr/>
          <p:nvPr/>
        </p:nvSpPr>
        <p:spPr>
          <a:xfrm>
            <a:off x="2074320" y="538092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3352462-5A57-429A-85B5-2F10746B6F3C}"/>
              </a:ext>
            </a:extLst>
          </p:cNvPr>
          <p:cNvSpPr txBox="1"/>
          <p:nvPr/>
        </p:nvSpPr>
        <p:spPr>
          <a:xfrm>
            <a:off x="3362216" y="5685480"/>
            <a:ext cx="5467567" cy="523220"/>
          </a:xfrm>
          <a:prstGeom prst="rect">
            <a:avLst/>
          </a:prstGeom>
          <a:noFill/>
        </p:spPr>
        <p:txBody>
          <a:bodyPr wrap="square" rtlCol="0">
            <a:spAutoFit/>
          </a:bodyPr>
          <a:lstStyle/>
          <a:p>
            <a:pPr algn="ctr"/>
            <a:r>
              <a:rPr lang="en-US" sz="2800" dirty="0">
                <a:latin typeface="BentonSans Cond Regular" panose="02000506030000020004" pitchFamily="50" charset="0"/>
              </a:rPr>
              <a:t>The key is to leverage </a:t>
            </a:r>
            <a:r>
              <a:rPr lang="en-US" sz="2800" dirty="0" err="1">
                <a:latin typeface="BentonSans Cond Regular" panose="02000506030000020004" pitchFamily="50" charset="0"/>
              </a:rPr>
              <a:t>servitization</a:t>
            </a:r>
            <a:r>
              <a:rPr lang="en-US" sz="2800" dirty="0">
                <a:latin typeface="BentonSans Cond Regular" panose="02000506030000020004" pitchFamily="50" charset="0"/>
              </a:rPr>
              <a:t>.</a:t>
            </a:r>
          </a:p>
        </p:txBody>
      </p:sp>
    </p:spTree>
    <p:extLst>
      <p:ext uri="{BB962C8B-B14F-4D97-AF65-F5344CB8AC3E}">
        <p14:creationId xmlns:p14="http://schemas.microsoft.com/office/powerpoint/2010/main" val="77511377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5911" y="2077099"/>
            <a:ext cx="12417911" cy="257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hape 47"/>
          <p:cNvSpPr/>
          <p:nvPr/>
        </p:nvSpPr>
        <p:spPr>
          <a:xfrm>
            <a:off x="793029" y="5581650"/>
            <a:ext cx="4234945" cy="26784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3500" dirty="0">
                <a:solidFill>
                  <a:schemeClr val="bg1"/>
                </a:solidFill>
              </a:rPr>
              <a:t>SPEAKER</a:t>
            </a:r>
            <a:br>
              <a:rPr lang="nl-NL" sz="3500" dirty="0">
                <a:solidFill>
                  <a:schemeClr val="bg1"/>
                </a:solidFill>
              </a:rPr>
            </a:br>
            <a:r>
              <a:rPr lang="nl-NL" sz="2000" dirty="0">
                <a:solidFill>
                  <a:schemeClr val="bg1"/>
                </a:solidFill>
              </a:rPr>
              <a:t>JOB TITLE</a:t>
            </a:r>
          </a:p>
        </p:txBody>
      </p:sp>
      <p:sp>
        <p:nvSpPr>
          <p:cNvPr id="11" name="Shape 47"/>
          <p:cNvSpPr/>
          <p:nvPr/>
        </p:nvSpPr>
        <p:spPr>
          <a:xfrm>
            <a:off x="879364" y="4792717"/>
            <a:ext cx="3356055" cy="620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3500" dirty="0">
                <a:solidFill>
                  <a:srgbClr val="C10C06"/>
                </a:solidFill>
              </a:rPr>
              <a:t>Ryan Steigerwald</a:t>
            </a:r>
            <a:endParaRPr lang="nl-NL" sz="2000" dirty="0">
              <a:solidFill>
                <a:srgbClr val="C10C06"/>
              </a:solidFill>
            </a:endParaRPr>
          </a:p>
        </p:txBody>
      </p:sp>
      <p:sp>
        <p:nvSpPr>
          <p:cNvPr id="7" name="Shape 47"/>
          <p:cNvSpPr/>
          <p:nvPr/>
        </p:nvSpPr>
        <p:spPr>
          <a:xfrm>
            <a:off x="4744278" y="2697551"/>
            <a:ext cx="6946979" cy="17653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marL="457200" lvl="0" indent="-457200">
              <a:buClr>
                <a:schemeClr val="accent1"/>
              </a:buClr>
              <a:buSzPct val="150000"/>
              <a:buFont typeface="Arial" charset="0"/>
              <a:buChar char="•"/>
              <a:defRPr sz="1800">
                <a:solidFill>
                  <a:srgbClr val="000000"/>
                </a:solidFill>
              </a:defRPr>
            </a:pPr>
            <a:r>
              <a:rPr lang="en-US" sz="2000" dirty="0">
                <a:solidFill>
                  <a:srgbClr val="74757E"/>
                </a:solidFill>
                <a:latin typeface="BentonSans Cond Regular" panose="02000506030000020004" pitchFamily="50" charset="0"/>
                <a:ea typeface="BentonSans Condensed" charset="0"/>
                <a:cs typeface="BentonSans Condensed" charset="0"/>
              </a:rPr>
              <a:t>The current state of B2B e-commerce</a:t>
            </a:r>
          </a:p>
          <a:p>
            <a:pPr marL="457200" lvl="0" indent="-457200">
              <a:buClr>
                <a:schemeClr val="accent1"/>
              </a:buClr>
              <a:buSzPct val="150000"/>
              <a:buFont typeface="Arial" charset="0"/>
              <a:buChar char="•"/>
              <a:defRPr sz="1800">
                <a:solidFill>
                  <a:srgbClr val="000000"/>
                </a:solidFill>
              </a:defRPr>
            </a:pPr>
            <a:r>
              <a:rPr lang="en-US" sz="2000" dirty="0">
                <a:solidFill>
                  <a:srgbClr val="74757E"/>
                </a:solidFill>
                <a:latin typeface="BentonSans Cond Regular" panose="02000506030000020004" pitchFamily="50" charset="0"/>
                <a:ea typeface="BentonSans Condensed" charset="0"/>
                <a:cs typeface="BentonSans Condensed" charset="0"/>
              </a:rPr>
              <a:t>Risks and opportunities for distributors</a:t>
            </a:r>
          </a:p>
          <a:p>
            <a:pPr marL="457200" lvl="0" indent="-457200">
              <a:buClr>
                <a:schemeClr val="accent1"/>
              </a:buClr>
              <a:buSzPct val="150000"/>
              <a:buFont typeface="Arial" charset="0"/>
              <a:buChar char="•"/>
              <a:defRPr sz="1800">
                <a:solidFill>
                  <a:srgbClr val="000000"/>
                </a:solidFill>
              </a:defRPr>
            </a:pPr>
            <a:r>
              <a:rPr lang="en-US" sz="2000" dirty="0">
                <a:solidFill>
                  <a:srgbClr val="74757E"/>
                </a:solidFill>
                <a:latin typeface="BentonSans Cond Regular" panose="02000506030000020004" pitchFamily="50" charset="0"/>
                <a:ea typeface="BentonSans Condensed" charset="0"/>
                <a:cs typeface="BentonSans Condensed" charset="0"/>
              </a:rPr>
              <a:t>Risks and opportunities for manufacturers</a:t>
            </a:r>
          </a:p>
          <a:p>
            <a:pPr marL="457200" lvl="0" indent="-457200">
              <a:buClr>
                <a:schemeClr val="accent1"/>
              </a:buClr>
              <a:buSzPct val="150000"/>
              <a:buFont typeface="Arial" charset="0"/>
              <a:buChar char="•"/>
              <a:defRPr sz="1800">
                <a:solidFill>
                  <a:srgbClr val="000000"/>
                </a:solidFill>
              </a:defRPr>
            </a:pPr>
            <a:r>
              <a:rPr lang="en-US" sz="2000" dirty="0">
                <a:solidFill>
                  <a:srgbClr val="74757E"/>
                </a:solidFill>
                <a:latin typeface="BentonSans Cond Regular" panose="02000506030000020004" pitchFamily="50" charset="0"/>
                <a:ea typeface="BentonSans Condensed" charset="0"/>
                <a:cs typeface="BentonSans Condensed" charset="0"/>
              </a:rPr>
              <a:t>Partnering together to beat the competition in an increasingly competitive online market</a:t>
            </a:r>
          </a:p>
        </p:txBody>
      </p:sp>
      <p:pic>
        <p:nvPicPr>
          <p:cNvPr id="4" name="Picture 3">
            <a:extLst>
              <a:ext uri="{FF2B5EF4-FFF2-40B4-BE49-F238E27FC236}">
                <a16:creationId xmlns:a16="http://schemas.microsoft.com/office/drawing/2014/main" id="{67E9464D-E441-45DA-AC39-E6342982F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54" y="2077099"/>
            <a:ext cx="2576876" cy="2576876"/>
          </a:xfrm>
          <a:prstGeom prst="rect">
            <a:avLst/>
          </a:prstGeom>
        </p:spPr>
      </p:pic>
      <p:sp>
        <p:nvSpPr>
          <p:cNvPr id="9" name="Shape 47"/>
          <p:cNvSpPr/>
          <p:nvPr/>
        </p:nvSpPr>
        <p:spPr>
          <a:xfrm>
            <a:off x="2451" y="5418071"/>
            <a:ext cx="5109882" cy="620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2000" dirty="0">
                <a:solidFill>
                  <a:srgbClr val="C10C06"/>
                </a:solidFill>
              </a:rPr>
              <a:t>Partner Alliances Manager</a:t>
            </a:r>
          </a:p>
          <a:p>
            <a:pPr lvl="0" algn="ctr">
              <a:defRPr sz="1800">
                <a:solidFill>
                  <a:srgbClr val="000000"/>
                </a:solidFill>
              </a:defRPr>
            </a:pPr>
            <a:r>
              <a:rPr lang="nl-NL" sz="2000" dirty="0">
                <a:solidFill>
                  <a:srgbClr val="C10C06"/>
                </a:solidFill>
              </a:rPr>
              <a:t>at Sana Commerce</a:t>
            </a:r>
          </a:p>
        </p:txBody>
      </p:sp>
      <p:sp>
        <p:nvSpPr>
          <p:cNvPr id="12" name="Shape 47"/>
          <p:cNvSpPr/>
          <p:nvPr/>
        </p:nvSpPr>
        <p:spPr>
          <a:xfrm>
            <a:off x="4744278" y="2077099"/>
            <a:ext cx="4234945" cy="620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defRPr sz="1800">
                <a:solidFill>
                  <a:srgbClr val="000000"/>
                </a:solidFill>
              </a:defRPr>
            </a:pPr>
            <a:r>
              <a:rPr lang="nl-NL" sz="3500" dirty="0">
                <a:solidFill>
                  <a:srgbClr val="74757E"/>
                </a:solidFill>
              </a:rPr>
              <a:t>Agenda</a:t>
            </a:r>
            <a:endParaRPr lang="nl-NL" sz="2000" dirty="0">
              <a:solidFill>
                <a:srgbClr val="74757E"/>
              </a:solidFill>
            </a:endParaRPr>
          </a:p>
        </p:txBody>
      </p:sp>
    </p:spTree>
    <p:extLst>
      <p:ext uri="{BB962C8B-B14F-4D97-AF65-F5344CB8AC3E}">
        <p14:creationId xmlns:p14="http://schemas.microsoft.com/office/powerpoint/2010/main" val="332529790"/>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98"/>
          <p:cNvSpPr txBox="1"/>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b="0" i="0" u="none" strike="noStrike" cap="none" dirty="0">
                <a:solidFill>
                  <a:srgbClr val="C00000"/>
                </a:solidFill>
                <a:latin typeface="Bebas Neue" panose="020B0606020202050201" pitchFamily="34" charset="77"/>
                <a:sym typeface="Arial"/>
              </a:rPr>
              <a:t>Lean and agile manufacturing</a:t>
            </a:r>
            <a:endParaRPr sz="4800" b="0" i="0" u="none" strike="noStrike" cap="none" dirty="0">
              <a:solidFill>
                <a:srgbClr val="757471"/>
              </a:solidFill>
              <a:latin typeface="Bebas Neue" panose="020B0606020202050201" pitchFamily="34" charset="77"/>
              <a:sym typeface="Arial"/>
            </a:endParaRPr>
          </a:p>
        </p:txBody>
      </p:sp>
      <p:pic>
        <p:nvPicPr>
          <p:cNvPr id="450" name="Google Shape;450;p98"/>
          <p:cNvPicPr preferRelativeResize="0"/>
          <p:nvPr/>
        </p:nvPicPr>
        <p:blipFill rotWithShape="1">
          <a:blip r:embed="rId3">
            <a:alphaModFix/>
          </a:blip>
          <a:srcRect l="29150"/>
          <a:stretch/>
        </p:blipFill>
        <p:spPr>
          <a:xfrm>
            <a:off x="838080" y="1781370"/>
            <a:ext cx="4838475" cy="4552560"/>
          </a:xfrm>
          <a:prstGeom prst="rect">
            <a:avLst/>
          </a:prstGeom>
          <a:noFill/>
          <a:ln>
            <a:noFill/>
          </a:ln>
        </p:spPr>
      </p:pic>
      <p:sp>
        <p:nvSpPr>
          <p:cNvPr id="3" name="TextBox 2">
            <a:extLst>
              <a:ext uri="{FF2B5EF4-FFF2-40B4-BE49-F238E27FC236}">
                <a16:creationId xmlns:a16="http://schemas.microsoft.com/office/drawing/2014/main" id="{55DE344D-3DD9-4FF3-B044-D16CDC726558}"/>
              </a:ext>
            </a:extLst>
          </p:cNvPr>
          <p:cNvSpPr txBox="1"/>
          <p:nvPr/>
        </p:nvSpPr>
        <p:spPr>
          <a:xfrm>
            <a:off x="6200775" y="2934265"/>
            <a:ext cx="555151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entonSans Cond Regular" panose="02000506030000020004" pitchFamily="50" charset="0"/>
              </a:rPr>
              <a:t>More efficiency </a:t>
            </a:r>
          </a:p>
          <a:p>
            <a:pPr marL="285750" indent="-285750">
              <a:buFont typeface="Arial" panose="020B0604020202020204" pitchFamily="34" charset="0"/>
              <a:buChar char="•"/>
            </a:pPr>
            <a:r>
              <a:rPr lang="en-US" sz="2800" dirty="0">
                <a:latin typeface="BentonSans Cond Regular" panose="02000506030000020004" pitchFamily="50" charset="0"/>
              </a:rPr>
              <a:t>Faster time-to-market</a:t>
            </a:r>
          </a:p>
          <a:p>
            <a:pPr marL="285750" indent="-285750">
              <a:buFont typeface="Arial" panose="020B0604020202020204" pitchFamily="34" charset="0"/>
              <a:buChar char="•"/>
            </a:pPr>
            <a:r>
              <a:rPr lang="en-US" sz="2800" dirty="0">
                <a:latin typeface="BentonSans Cond Regular" panose="02000506030000020004" pitchFamily="50" charset="0"/>
              </a:rPr>
              <a:t>Better ability to adapt to changing customer needs </a:t>
            </a:r>
          </a:p>
          <a:p>
            <a:pPr marL="285750" indent="-285750">
              <a:buFont typeface="Arial" panose="020B0604020202020204" pitchFamily="34" charset="0"/>
              <a:buChar char="•"/>
            </a:pPr>
            <a:r>
              <a:rPr lang="en-US" sz="2800" dirty="0">
                <a:latin typeface="BentonSans Cond Regular" panose="02000506030000020004" pitchFamily="50" charset="0"/>
              </a:rPr>
              <a:t>Eliminating waste (time, resources)</a:t>
            </a:r>
          </a:p>
        </p:txBody>
      </p:sp>
    </p:spTree>
    <p:extLst>
      <p:ext uri="{BB962C8B-B14F-4D97-AF65-F5344CB8AC3E}">
        <p14:creationId xmlns:p14="http://schemas.microsoft.com/office/powerpoint/2010/main" val="4106758329"/>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09A0-5A5F-4993-8164-F26BC51016A4}"/>
              </a:ext>
            </a:extLst>
          </p:cNvPr>
          <p:cNvSpPr>
            <a:spLocks noGrp="1"/>
          </p:cNvSpPr>
          <p:nvPr>
            <p:ph type="title"/>
          </p:nvPr>
        </p:nvSpPr>
        <p:spPr>
          <a:xfrm>
            <a:off x="1260194" y="2002631"/>
            <a:ext cx="9954228" cy="2852737"/>
          </a:xfrm>
        </p:spPr>
        <p:txBody>
          <a:bodyPr/>
          <a:lstStyle/>
          <a:p>
            <a:r>
              <a:rPr lang="en-US" dirty="0"/>
              <a:t>Obstacles in manufacturers’ </a:t>
            </a:r>
            <a:br>
              <a:rPr lang="en-US" dirty="0"/>
            </a:br>
            <a:r>
              <a:rPr lang="en-US" dirty="0"/>
              <a:t>e-commerce acceleration</a:t>
            </a:r>
          </a:p>
        </p:txBody>
      </p:sp>
    </p:spTree>
    <p:extLst>
      <p:ext uri="{BB962C8B-B14F-4D97-AF65-F5344CB8AC3E}">
        <p14:creationId xmlns:p14="http://schemas.microsoft.com/office/powerpoint/2010/main" val="132373531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8" name="Google Shape;456;p99">
            <a:extLst>
              <a:ext uri="{FF2B5EF4-FFF2-40B4-BE49-F238E27FC236}">
                <a16:creationId xmlns:a16="http://schemas.microsoft.com/office/drawing/2014/main" id="{63BB0252-D234-EB43-BD9C-9AA87FE57BFB}"/>
              </a:ext>
            </a:extLst>
          </p:cNvPr>
          <p:cNvSpPr txBox="1"/>
          <p:nvPr/>
        </p:nvSpPr>
        <p:spPr>
          <a:xfrm>
            <a:off x="1749972" y="1585584"/>
            <a:ext cx="8851353" cy="618565"/>
          </a:xfrm>
          <a:prstGeom prst="rect">
            <a:avLst/>
          </a:prstGeom>
          <a:noFill/>
          <a:ln>
            <a:noFill/>
          </a:ln>
        </p:spPr>
        <p:txBody>
          <a:bodyPr spcFirstLastPara="1" wrap="square" lIns="91425" tIns="45700" rIns="91425" bIns="45700" anchor="ctr" anchorCtr="0">
            <a:noAutofit/>
          </a:bodyPr>
          <a:lstStyle/>
          <a:p>
            <a:r>
              <a:rPr lang="en-US" sz="2400" dirty="0">
                <a:solidFill>
                  <a:srgbClr val="74757E"/>
                </a:solidFill>
                <a:latin typeface="BentonSans Cond Regular" panose="02000506030000020004" pitchFamily="50" charset="0"/>
              </a:rPr>
              <a:t>Only 26-42% use their data to support or manage any of the following:</a:t>
            </a:r>
          </a:p>
        </p:txBody>
      </p:sp>
      <p:grpSp>
        <p:nvGrpSpPr>
          <p:cNvPr id="2" name="Group 1">
            <a:extLst>
              <a:ext uri="{FF2B5EF4-FFF2-40B4-BE49-F238E27FC236}">
                <a16:creationId xmlns:a16="http://schemas.microsoft.com/office/drawing/2014/main" id="{E1DD5F31-1E4F-49CF-84C1-68B1D77E3ED4}"/>
              </a:ext>
            </a:extLst>
          </p:cNvPr>
          <p:cNvGrpSpPr/>
          <p:nvPr/>
        </p:nvGrpSpPr>
        <p:grpSpPr>
          <a:xfrm>
            <a:off x="587471" y="2201957"/>
            <a:ext cx="9708681" cy="4234954"/>
            <a:chOff x="635096" y="1801907"/>
            <a:chExt cx="9708681" cy="4234954"/>
          </a:xfrm>
        </p:grpSpPr>
        <p:pic>
          <p:nvPicPr>
            <p:cNvPr id="5" name="Picture 4">
              <a:extLst>
                <a:ext uri="{FF2B5EF4-FFF2-40B4-BE49-F238E27FC236}">
                  <a16:creationId xmlns:a16="http://schemas.microsoft.com/office/drawing/2014/main" id="{07D8EF45-2437-3146-B68A-A2D34AE15F85}"/>
                </a:ext>
              </a:extLst>
            </p:cNvPr>
            <p:cNvPicPr>
              <a:picLocks noChangeAspect="1"/>
            </p:cNvPicPr>
            <p:nvPr/>
          </p:nvPicPr>
          <p:blipFill rotWithShape="1">
            <a:blip r:embed="rId3"/>
            <a:srcRect l="25118" t="14610" b="9000"/>
            <a:stretch/>
          </p:blipFill>
          <p:spPr>
            <a:xfrm>
              <a:off x="2095500" y="1994395"/>
              <a:ext cx="8248277" cy="4042466"/>
            </a:xfrm>
            <a:prstGeom prst="rect">
              <a:avLst/>
            </a:prstGeom>
          </p:spPr>
        </p:pic>
        <p:sp>
          <p:nvSpPr>
            <p:cNvPr id="6" name="Rectangle 5">
              <a:extLst>
                <a:ext uri="{FF2B5EF4-FFF2-40B4-BE49-F238E27FC236}">
                  <a16:creationId xmlns:a16="http://schemas.microsoft.com/office/drawing/2014/main" id="{08594774-8D40-3F4C-980E-461C44C45F9C}"/>
                </a:ext>
              </a:extLst>
            </p:cNvPr>
            <p:cNvSpPr/>
            <p:nvPr/>
          </p:nvSpPr>
          <p:spPr>
            <a:xfrm>
              <a:off x="754158" y="1801907"/>
              <a:ext cx="1674717" cy="61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4D574F-E591-410A-B129-D204F40727C9}"/>
                </a:ext>
              </a:extLst>
            </p:cNvPr>
            <p:cNvSpPr/>
            <p:nvPr/>
          </p:nvSpPr>
          <p:spPr>
            <a:xfrm>
              <a:off x="635096" y="2303677"/>
              <a:ext cx="1674717" cy="61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oogle Shape;456;p99">
            <a:extLst>
              <a:ext uri="{FF2B5EF4-FFF2-40B4-BE49-F238E27FC236}">
                <a16:creationId xmlns:a16="http://schemas.microsoft.com/office/drawing/2014/main" id="{45B9C4C0-2702-47F9-AF40-7D70DE0845CD}"/>
              </a:ext>
            </a:extLst>
          </p:cNvPr>
          <p:cNvSpPr txBox="1"/>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dirty="0">
                <a:solidFill>
                  <a:srgbClr val="C00000"/>
                </a:solidFill>
                <a:latin typeface="Bebas Neue" panose="020B0606020202050201" pitchFamily="34" charset="77"/>
                <a:sym typeface="Arial"/>
              </a:rPr>
              <a:t>Not Leveraging the data they do have</a:t>
            </a:r>
            <a:endParaRPr sz="4800" b="0" i="0" u="none" strike="noStrike" cap="none" dirty="0">
              <a:solidFill>
                <a:srgbClr val="757471"/>
              </a:solidFill>
              <a:latin typeface="Bebas Neue" panose="020B0606020202050201" pitchFamily="34" charset="77"/>
              <a:sym typeface="Arial"/>
            </a:endParaRPr>
          </a:p>
        </p:txBody>
      </p:sp>
    </p:spTree>
    <p:extLst>
      <p:ext uri="{BB962C8B-B14F-4D97-AF65-F5344CB8AC3E}">
        <p14:creationId xmlns:p14="http://schemas.microsoft.com/office/powerpoint/2010/main" val="1821142615"/>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99"/>
          <p:cNvSpPr txBox="1"/>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4800" dirty="0">
                <a:solidFill>
                  <a:srgbClr val="C00000"/>
                </a:solidFill>
                <a:latin typeface="Bebas Neue" panose="020B0606020202050201" pitchFamily="34" charset="77"/>
                <a:sym typeface="Arial"/>
              </a:rPr>
              <a:t>Trouble with </a:t>
            </a:r>
            <a:r>
              <a:rPr lang="en-GB" sz="4800" b="0" i="0" u="none" strike="noStrike" cap="none" dirty="0">
                <a:solidFill>
                  <a:srgbClr val="C00000"/>
                </a:solidFill>
                <a:latin typeface="Bebas Neue" panose="020B0606020202050201" pitchFamily="34" charset="77"/>
                <a:sym typeface="Arial"/>
              </a:rPr>
              <a:t>data accuracy and integration</a:t>
            </a:r>
            <a:endParaRPr sz="4800" b="0" i="0" u="none" strike="noStrike" cap="none" dirty="0">
              <a:solidFill>
                <a:srgbClr val="757471"/>
              </a:solidFill>
              <a:latin typeface="Bebas Neue" panose="020B0606020202050201" pitchFamily="34" charset="77"/>
              <a:sym typeface="Arial"/>
            </a:endParaRPr>
          </a:p>
        </p:txBody>
      </p:sp>
      <p:pic>
        <p:nvPicPr>
          <p:cNvPr id="457" name="Google Shape;457;p99"/>
          <p:cNvPicPr preferRelativeResize="0"/>
          <p:nvPr/>
        </p:nvPicPr>
        <p:blipFill rotWithShape="1">
          <a:blip r:embed="rId3">
            <a:alphaModFix/>
          </a:blip>
          <a:srcRect/>
          <a:stretch/>
        </p:blipFill>
        <p:spPr>
          <a:xfrm>
            <a:off x="858032" y="1809016"/>
            <a:ext cx="10475336" cy="4258410"/>
          </a:xfrm>
          <a:prstGeom prst="rect">
            <a:avLst/>
          </a:prstGeom>
          <a:noFill/>
          <a:ln>
            <a:noFill/>
          </a:ln>
        </p:spPr>
      </p:pic>
    </p:spTree>
    <p:extLst>
      <p:ext uri="{BB962C8B-B14F-4D97-AF65-F5344CB8AC3E}">
        <p14:creationId xmlns:p14="http://schemas.microsoft.com/office/powerpoint/2010/main" val="67618241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B45-7FE8-4623-B532-E1CA2EA520FB}"/>
              </a:ext>
            </a:extLst>
          </p:cNvPr>
          <p:cNvSpPr>
            <a:spLocks noGrp="1"/>
          </p:cNvSpPr>
          <p:nvPr>
            <p:ph type="title"/>
          </p:nvPr>
        </p:nvSpPr>
        <p:spPr>
          <a:xfrm>
            <a:off x="478754" y="483269"/>
            <a:ext cx="11234492" cy="1450268"/>
          </a:xfrm>
        </p:spPr>
        <p:txBody>
          <a:bodyPr>
            <a:normAutofit/>
          </a:bodyPr>
          <a:lstStyle/>
          <a:p>
            <a:pPr algn="ctr"/>
            <a:r>
              <a:rPr lang="en-US" dirty="0">
                <a:solidFill>
                  <a:srgbClr val="C10C06"/>
                </a:solidFill>
              </a:rPr>
              <a:t>big Challenges are Hindering E-commerce success</a:t>
            </a:r>
          </a:p>
        </p:txBody>
      </p:sp>
      <p:sp>
        <p:nvSpPr>
          <p:cNvPr id="23" name="Text Placeholder 2">
            <a:extLst>
              <a:ext uri="{FF2B5EF4-FFF2-40B4-BE49-F238E27FC236}">
                <a16:creationId xmlns:a16="http://schemas.microsoft.com/office/drawing/2014/main" id="{5A078E50-96AD-4773-BB3B-59826C98841D}"/>
              </a:ext>
            </a:extLst>
          </p:cNvPr>
          <p:cNvSpPr txBox="1">
            <a:spLocks/>
          </p:cNvSpPr>
          <p:nvPr/>
        </p:nvSpPr>
        <p:spPr>
          <a:xfrm>
            <a:off x="6321939" y="4908236"/>
            <a:ext cx="4027636" cy="74136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mn-lt"/>
                <a:ea typeface="Bebas Neue" charset="0"/>
                <a:cs typeface="Bebas Neue" charset="0"/>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BentonSans Cond Regular" panose="02000506030000020004" pitchFamily="50" charset="0"/>
              </a:rPr>
              <a:t>Systems That Aren’t Integrated</a:t>
            </a:r>
          </a:p>
        </p:txBody>
      </p:sp>
      <p:pic>
        <p:nvPicPr>
          <p:cNvPr id="6" name="Picture 5">
            <a:extLst>
              <a:ext uri="{FF2B5EF4-FFF2-40B4-BE49-F238E27FC236}">
                <a16:creationId xmlns:a16="http://schemas.microsoft.com/office/drawing/2014/main" id="{DDA27F27-0857-5742-9C92-BC7DEFD67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479" y="2464523"/>
            <a:ext cx="2309091" cy="2309091"/>
          </a:xfrm>
          <a:prstGeom prst="rect">
            <a:avLst/>
          </a:prstGeom>
        </p:spPr>
      </p:pic>
      <p:pic>
        <p:nvPicPr>
          <p:cNvPr id="8" name="Picture 7">
            <a:extLst>
              <a:ext uri="{FF2B5EF4-FFF2-40B4-BE49-F238E27FC236}">
                <a16:creationId xmlns:a16="http://schemas.microsoft.com/office/drawing/2014/main" id="{1BC13330-FCFC-6943-9030-5DFE67C7E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70" y="2464523"/>
            <a:ext cx="2099174" cy="2099174"/>
          </a:xfrm>
          <a:prstGeom prst="rect">
            <a:avLst/>
          </a:prstGeom>
        </p:spPr>
      </p:pic>
      <p:sp>
        <p:nvSpPr>
          <p:cNvPr id="9" name="Text Placeholder 2">
            <a:extLst>
              <a:ext uri="{FF2B5EF4-FFF2-40B4-BE49-F238E27FC236}">
                <a16:creationId xmlns:a16="http://schemas.microsoft.com/office/drawing/2014/main" id="{D5D214D2-FE60-4DC6-BA5C-6F00FDB76F4A}"/>
              </a:ext>
            </a:extLst>
          </p:cNvPr>
          <p:cNvSpPr txBox="1">
            <a:spLocks/>
          </p:cNvSpPr>
          <p:nvPr/>
        </p:nvSpPr>
        <p:spPr>
          <a:xfrm>
            <a:off x="2458009" y="4908236"/>
            <a:ext cx="2232029" cy="53459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mn-lt"/>
                <a:ea typeface="Bebas Neue" charset="0"/>
                <a:cs typeface="Bebas Neue" charset="0"/>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BentonSans Cond Regular" panose="02000506030000020004" pitchFamily="50" charset="0"/>
              </a:rPr>
              <a:t>Data Challenges</a:t>
            </a:r>
          </a:p>
        </p:txBody>
      </p:sp>
    </p:spTree>
    <p:extLst>
      <p:ext uri="{BB962C8B-B14F-4D97-AF65-F5344CB8AC3E}">
        <p14:creationId xmlns:p14="http://schemas.microsoft.com/office/powerpoint/2010/main" val="222074135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53250"/>
          </a:xfrm>
        </p:spPr>
        <p:txBody>
          <a:bodyPr/>
          <a:lstStyle/>
          <a:p>
            <a:pPr algn="ctr"/>
            <a:r>
              <a:rPr lang="nl-NL" dirty="0">
                <a:latin typeface="+mj-lt"/>
              </a:rPr>
              <a:t>The Sana Difference</a:t>
            </a:r>
          </a:p>
        </p:txBody>
      </p:sp>
    </p:spTree>
    <p:extLst>
      <p:ext uri="{BB962C8B-B14F-4D97-AF65-F5344CB8AC3E}">
        <p14:creationId xmlns:p14="http://schemas.microsoft.com/office/powerpoint/2010/main" val="327649821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B776-27D4-4EE0-89FA-D96A98852B83}"/>
              </a:ext>
            </a:extLst>
          </p:cNvPr>
          <p:cNvSpPr>
            <a:spLocks noGrp="1"/>
          </p:cNvSpPr>
          <p:nvPr>
            <p:ph type="title"/>
          </p:nvPr>
        </p:nvSpPr>
        <p:spPr>
          <a:xfrm>
            <a:off x="838200" y="362346"/>
            <a:ext cx="10515600" cy="1325563"/>
          </a:xfrm>
        </p:spPr>
        <p:txBody>
          <a:bodyPr>
            <a:normAutofit/>
          </a:bodyPr>
          <a:lstStyle/>
          <a:p>
            <a:pPr algn="ctr"/>
            <a:r>
              <a:rPr lang="en-US" sz="5400" dirty="0">
                <a:solidFill>
                  <a:srgbClr val="C00000"/>
                </a:solidFill>
                <a:latin typeface="Bebas Neue Bold" panose="020B0606020202050201" pitchFamily="34" charset="0"/>
              </a:rPr>
              <a:t>Sana COMMERCE</a:t>
            </a:r>
          </a:p>
        </p:txBody>
      </p:sp>
      <p:sp>
        <p:nvSpPr>
          <p:cNvPr id="3" name="Text Placeholder 2">
            <a:extLst>
              <a:ext uri="{FF2B5EF4-FFF2-40B4-BE49-F238E27FC236}">
                <a16:creationId xmlns:a16="http://schemas.microsoft.com/office/drawing/2014/main" id="{9E7347D0-D4E8-4666-926F-D7A4BD770AE4}"/>
              </a:ext>
            </a:extLst>
          </p:cNvPr>
          <p:cNvSpPr>
            <a:spLocks noGrp="1"/>
          </p:cNvSpPr>
          <p:nvPr>
            <p:ph type="body" sz="quarter" idx="4294967295"/>
          </p:nvPr>
        </p:nvSpPr>
        <p:spPr>
          <a:xfrm>
            <a:off x="838200" y="1909216"/>
            <a:ext cx="10515600" cy="3759200"/>
          </a:xfrm>
        </p:spPr>
        <p:txBody>
          <a:bodyPr>
            <a:normAutofit/>
          </a:bodyPr>
          <a:lstStyle/>
          <a:p>
            <a:pPr marL="514350" indent="-514350">
              <a:buFont typeface="+mj-lt"/>
              <a:buAutoNum type="arabicPeriod"/>
            </a:pPr>
            <a:r>
              <a:rPr lang="en-US" dirty="0">
                <a:latin typeface="BentonSans Cond Regular" panose="02000506030000020004" pitchFamily="50" charset="0"/>
              </a:rPr>
              <a:t>Worldwide HQ in Rotterdam, Netherlands</a:t>
            </a:r>
          </a:p>
          <a:p>
            <a:pPr marL="514350" indent="-514350">
              <a:buFont typeface="+mj-lt"/>
              <a:buAutoNum type="arabicPeriod"/>
            </a:pPr>
            <a:r>
              <a:rPr lang="en-US" dirty="0">
                <a:latin typeface="BentonSans Cond Regular" panose="02000506030000020004" pitchFamily="50" charset="0"/>
              </a:rPr>
              <a:t>US HQ in NYC</a:t>
            </a:r>
          </a:p>
          <a:p>
            <a:pPr marL="514350" indent="-514350">
              <a:buFont typeface="+mj-lt"/>
              <a:buAutoNum type="arabicPeriod"/>
            </a:pPr>
            <a:r>
              <a:rPr lang="en-US" dirty="0">
                <a:latin typeface="BentonSans Cond Regular" panose="02000506030000020004" pitchFamily="50" charset="0"/>
              </a:rPr>
              <a:t>300+ employees across 14 global offices</a:t>
            </a:r>
          </a:p>
          <a:p>
            <a:pPr marL="514350" indent="-514350">
              <a:buFont typeface="+mj-lt"/>
              <a:buAutoNum type="arabicPeriod"/>
            </a:pPr>
            <a:r>
              <a:rPr lang="en-US" dirty="0">
                <a:latin typeface="BentonSans Cond Regular" panose="02000506030000020004" pitchFamily="50" charset="0"/>
              </a:rPr>
              <a:t>1700 + webstores deployed globally</a:t>
            </a:r>
          </a:p>
          <a:p>
            <a:pPr marL="514350" indent="-514350">
              <a:buFont typeface="+mj-lt"/>
              <a:buAutoNum type="arabicPeriod"/>
            </a:pPr>
            <a:r>
              <a:rPr lang="en-US" dirty="0">
                <a:latin typeface="BentonSans Cond Regular" panose="02000506030000020004" pitchFamily="50" charset="0"/>
              </a:rPr>
              <a:t>Forrester Wave – top 8 e-commerce solution</a:t>
            </a:r>
          </a:p>
        </p:txBody>
      </p:sp>
      <p:pic>
        <p:nvPicPr>
          <p:cNvPr id="4" name="Picture 3">
            <a:extLst>
              <a:ext uri="{FF2B5EF4-FFF2-40B4-BE49-F238E27FC236}">
                <a16:creationId xmlns:a16="http://schemas.microsoft.com/office/drawing/2014/main" id="{A040AEBC-6452-4EB5-8D3E-C5ECBFD51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7" y="1680633"/>
            <a:ext cx="3496733" cy="3496733"/>
          </a:xfrm>
          <a:prstGeom prst="rect">
            <a:avLst/>
          </a:prstGeom>
        </p:spPr>
      </p:pic>
    </p:spTree>
    <p:extLst>
      <p:ext uri="{BB962C8B-B14F-4D97-AF65-F5344CB8AC3E}">
        <p14:creationId xmlns:p14="http://schemas.microsoft.com/office/powerpoint/2010/main" val="166000038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DF8BF-24FC-455C-9FD2-F29AED4F9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Tree>
    <p:extLst>
      <p:ext uri="{BB962C8B-B14F-4D97-AF65-F5344CB8AC3E}">
        <p14:creationId xmlns:p14="http://schemas.microsoft.com/office/powerpoint/2010/main" val="3132505359"/>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B45-7FE8-4623-B532-E1CA2EA520FB}"/>
              </a:ext>
            </a:extLst>
          </p:cNvPr>
          <p:cNvSpPr>
            <a:spLocks noGrp="1"/>
          </p:cNvSpPr>
          <p:nvPr>
            <p:ph type="title"/>
          </p:nvPr>
        </p:nvSpPr>
        <p:spPr>
          <a:xfrm>
            <a:off x="838200" y="0"/>
            <a:ext cx="10515600" cy="1325563"/>
          </a:xfrm>
        </p:spPr>
        <p:txBody>
          <a:bodyPr>
            <a:normAutofit/>
          </a:bodyPr>
          <a:lstStyle/>
          <a:p>
            <a:r>
              <a:rPr lang="en-US" dirty="0">
                <a:solidFill>
                  <a:srgbClr val="C10C06"/>
                </a:solidFill>
              </a:rPr>
              <a:t>Helping B2B Organizations Perfect E-commerce 2.0</a:t>
            </a:r>
          </a:p>
        </p:txBody>
      </p:sp>
      <p:pic>
        <p:nvPicPr>
          <p:cNvPr id="12" name="Picture 11">
            <a:extLst>
              <a:ext uri="{FF2B5EF4-FFF2-40B4-BE49-F238E27FC236}">
                <a16:creationId xmlns:a16="http://schemas.microsoft.com/office/drawing/2014/main" id="{5959059E-748C-4488-A2D2-6CE9817D0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39" y="5768000"/>
            <a:ext cx="1875559" cy="529569"/>
          </a:xfrm>
          <a:prstGeom prst="rect">
            <a:avLst/>
          </a:prstGeom>
        </p:spPr>
      </p:pic>
      <p:pic>
        <p:nvPicPr>
          <p:cNvPr id="14" name="Picture 13">
            <a:extLst>
              <a:ext uri="{FF2B5EF4-FFF2-40B4-BE49-F238E27FC236}">
                <a16:creationId xmlns:a16="http://schemas.microsoft.com/office/drawing/2014/main" id="{218733EF-7DB3-4C1F-BD81-3FFC504C1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587" y="1220018"/>
            <a:ext cx="7508826" cy="5637982"/>
          </a:xfrm>
          <a:prstGeom prst="rect">
            <a:avLst/>
          </a:prstGeom>
        </p:spPr>
      </p:pic>
    </p:spTree>
    <p:extLst>
      <p:ext uri="{BB962C8B-B14F-4D97-AF65-F5344CB8AC3E}">
        <p14:creationId xmlns:p14="http://schemas.microsoft.com/office/powerpoint/2010/main" val="2426547137"/>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9EAE0E9-89D0-4659-B5E8-6C601AFCA05D}"/>
              </a:ext>
            </a:extLst>
          </p:cNvPr>
          <p:cNvSpPr/>
          <p:nvPr/>
        </p:nvSpPr>
        <p:spPr>
          <a:xfrm>
            <a:off x="9021170" y="5691116"/>
            <a:ext cx="3170830" cy="910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6692BDF-484E-4491-826A-A35189858985}"/>
              </a:ext>
            </a:extLst>
          </p:cNvPr>
          <p:cNvGrpSpPr/>
          <p:nvPr/>
        </p:nvGrpSpPr>
        <p:grpSpPr>
          <a:xfrm>
            <a:off x="2082109" y="1571270"/>
            <a:ext cx="8027782" cy="5030787"/>
            <a:chOff x="2391078" y="1201003"/>
            <a:chExt cx="8809187" cy="5520472"/>
          </a:xfrm>
        </p:grpSpPr>
        <p:sp>
          <p:nvSpPr>
            <p:cNvPr id="5" name="Rectangle 4">
              <a:extLst>
                <a:ext uri="{FF2B5EF4-FFF2-40B4-BE49-F238E27FC236}">
                  <a16:creationId xmlns:a16="http://schemas.microsoft.com/office/drawing/2014/main" id="{C9A283D5-442D-4889-B676-1E1700308633}"/>
                </a:ext>
              </a:extLst>
            </p:cNvPr>
            <p:cNvSpPr/>
            <p:nvPr/>
          </p:nvSpPr>
          <p:spPr>
            <a:xfrm>
              <a:off x="2405439" y="2092152"/>
              <a:ext cx="2743200" cy="782656"/>
            </a:xfrm>
            <a:prstGeom prst="rect">
              <a:avLst/>
            </a:prstGeom>
            <a:solidFill>
              <a:srgbClr val="24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Custom Add-on</a:t>
              </a:r>
            </a:p>
          </p:txBody>
        </p:sp>
        <p:sp>
          <p:nvSpPr>
            <p:cNvPr id="6" name="Rectangle 5">
              <a:extLst>
                <a:ext uri="{FF2B5EF4-FFF2-40B4-BE49-F238E27FC236}">
                  <a16:creationId xmlns:a16="http://schemas.microsoft.com/office/drawing/2014/main" id="{93698E70-A402-4447-BA65-EE27A8E6BE2F}"/>
                </a:ext>
              </a:extLst>
            </p:cNvPr>
            <p:cNvSpPr/>
            <p:nvPr/>
          </p:nvSpPr>
          <p:spPr>
            <a:xfrm>
              <a:off x="2405439" y="1201003"/>
              <a:ext cx="2743200" cy="782656"/>
            </a:xfrm>
            <a:prstGeom prst="rect">
              <a:avLst/>
            </a:prstGeom>
            <a:solidFill>
              <a:srgbClr val="24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Custom Add-on</a:t>
              </a:r>
            </a:p>
          </p:txBody>
        </p:sp>
        <p:sp>
          <p:nvSpPr>
            <p:cNvPr id="7" name="Rectangle 6">
              <a:extLst>
                <a:ext uri="{FF2B5EF4-FFF2-40B4-BE49-F238E27FC236}">
                  <a16:creationId xmlns:a16="http://schemas.microsoft.com/office/drawing/2014/main" id="{5FB48DC3-A04B-4DF0-A1FE-78C687AEB627}"/>
                </a:ext>
              </a:extLst>
            </p:cNvPr>
            <p:cNvSpPr/>
            <p:nvPr/>
          </p:nvSpPr>
          <p:spPr>
            <a:xfrm>
              <a:off x="2391078" y="2983301"/>
              <a:ext cx="2743200" cy="782656"/>
            </a:xfrm>
            <a:prstGeom prst="rect">
              <a:avLst/>
            </a:prstGeom>
            <a:solidFill>
              <a:srgbClr val="24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Standard Add-on</a:t>
              </a:r>
            </a:p>
          </p:txBody>
        </p:sp>
        <p:sp>
          <p:nvSpPr>
            <p:cNvPr id="8" name="Rectangle 7">
              <a:extLst>
                <a:ext uri="{FF2B5EF4-FFF2-40B4-BE49-F238E27FC236}">
                  <a16:creationId xmlns:a16="http://schemas.microsoft.com/office/drawing/2014/main" id="{8836195C-4CAC-4B0E-AE37-275366C90F75}"/>
                </a:ext>
              </a:extLst>
            </p:cNvPr>
            <p:cNvSpPr/>
            <p:nvPr/>
          </p:nvSpPr>
          <p:spPr>
            <a:xfrm>
              <a:off x="2391078" y="3874450"/>
              <a:ext cx="2743200" cy="782656"/>
            </a:xfrm>
            <a:prstGeom prst="rect">
              <a:avLst/>
            </a:prstGeom>
            <a:solidFill>
              <a:srgbClr val="24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Standard Add-on</a:t>
              </a:r>
            </a:p>
          </p:txBody>
        </p:sp>
        <p:sp>
          <p:nvSpPr>
            <p:cNvPr id="9" name="Rectangle 8">
              <a:extLst>
                <a:ext uri="{FF2B5EF4-FFF2-40B4-BE49-F238E27FC236}">
                  <a16:creationId xmlns:a16="http://schemas.microsoft.com/office/drawing/2014/main" id="{BBBC447E-3E37-4DD3-96AD-6A6E6B8F3160}"/>
                </a:ext>
              </a:extLst>
            </p:cNvPr>
            <p:cNvSpPr/>
            <p:nvPr/>
          </p:nvSpPr>
          <p:spPr>
            <a:xfrm>
              <a:off x="6096000" y="2818239"/>
              <a:ext cx="5104264" cy="1828800"/>
            </a:xfrm>
            <a:prstGeom prst="rect">
              <a:avLst/>
            </a:prstGeom>
            <a:solidFill>
              <a:srgbClr val="C10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Sana Backend</a:t>
              </a:r>
            </a:p>
          </p:txBody>
        </p:sp>
        <p:sp>
          <p:nvSpPr>
            <p:cNvPr id="10" name="Rectangle 9">
              <a:extLst>
                <a:ext uri="{FF2B5EF4-FFF2-40B4-BE49-F238E27FC236}">
                  <a16:creationId xmlns:a16="http://schemas.microsoft.com/office/drawing/2014/main" id="{8FAF3773-C3CF-4369-BD78-728CBEED2FCE}"/>
                </a:ext>
              </a:extLst>
            </p:cNvPr>
            <p:cNvSpPr/>
            <p:nvPr/>
          </p:nvSpPr>
          <p:spPr>
            <a:xfrm>
              <a:off x="6111923" y="1201003"/>
              <a:ext cx="5088341" cy="685800"/>
            </a:xfrm>
            <a:prstGeom prst="rect">
              <a:avLst/>
            </a:prstGeom>
            <a:solidFill>
              <a:srgbClr val="C10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Sana Frontend</a:t>
              </a:r>
            </a:p>
          </p:txBody>
        </p:sp>
        <p:sp>
          <p:nvSpPr>
            <p:cNvPr id="11" name="Rectangle 10">
              <a:extLst>
                <a:ext uri="{FF2B5EF4-FFF2-40B4-BE49-F238E27FC236}">
                  <a16:creationId xmlns:a16="http://schemas.microsoft.com/office/drawing/2014/main" id="{9AF8DA45-3E88-448B-A855-FD3DE481F835}"/>
                </a:ext>
              </a:extLst>
            </p:cNvPr>
            <p:cNvSpPr/>
            <p:nvPr/>
          </p:nvSpPr>
          <p:spPr>
            <a:xfrm>
              <a:off x="6096000" y="2009621"/>
              <a:ext cx="5104264" cy="685800"/>
            </a:xfrm>
            <a:prstGeom prst="rect">
              <a:avLst/>
            </a:prstGeom>
            <a:solidFill>
              <a:srgbClr val="AF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43254"/>
                  </a:solidFill>
                  <a:latin typeface="Bebas Neue" panose="020B0606020202050201" pitchFamily="34" charset="0"/>
                </a:rPr>
                <a:t>Frontend API</a:t>
              </a:r>
            </a:p>
          </p:txBody>
        </p:sp>
        <p:sp>
          <p:nvSpPr>
            <p:cNvPr id="12" name="Rectangle 11">
              <a:extLst>
                <a:ext uri="{FF2B5EF4-FFF2-40B4-BE49-F238E27FC236}">
                  <a16:creationId xmlns:a16="http://schemas.microsoft.com/office/drawing/2014/main" id="{65880987-5A54-49D4-BE0E-541234E11BB6}"/>
                </a:ext>
              </a:extLst>
            </p:cNvPr>
            <p:cNvSpPr/>
            <p:nvPr/>
          </p:nvSpPr>
          <p:spPr>
            <a:xfrm>
              <a:off x="6096001" y="4769857"/>
              <a:ext cx="5104264" cy="685800"/>
            </a:xfrm>
            <a:prstGeom prst="rect">
              <a:avLst/>
            </a:prstGeom>
            <a:solidFill>
              <a:srgbClr val="AF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43254"/>
                  </a:solidFill>
                  <a:latin typeface="Bebas Neue" panose="020B0606020202050201" pitchFamily="34" charset="0"/>
                </a:rPr>
                <a:t>Integration API</a:t>
              </a:r>
            </a:p>
          </p:txBody>
        </p:sp>
        <p:sp>
          <p:nvSpPr>
            <p:cNvPr id="13" name="Rectangle 12">
              <a:extLst>
                <a:ext uri="{FF2B5EF4-FFF2-40B4-BE49-F238E27FC236}">
                  <a16:creationId xmlns:a16="http://schemas.microsoft.com/office/drawing/2014/main" id="{7ADADCF7-CD83-417D-AD27-88F3B28F74FA}"/>
                </a:ext>
              </a:extLst>
            </p:cNvPr>
            <p:cNvSpPr/>
            <p:nvPr/>
          </p:nvSpPr>
          <p:spPr>
            <a:xfrm>
              <a:off x="2391078" y="5578475"/>
              <a:ext cx="8809186" cy="1143000"/>
            </a:xfrm>
            <a:prstGeom prst="rect">
              <a:avLst/>
            </a:prstGeom>
            <a:solidFill>
              <a:srgbClr val="24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ebas Neue" panose="020B0606020202050201" pitchFamily="34" charset="0"/>
                </a:rPr>
                <a:t>ERP</a:t>
              </a:r>
            </a:p>
          </p:txBody>
        </p:sp>
        <p:sp>
          <p:nvSpPr>
            <p:cNvPr id="14" name="Rectangle 13">
              <a:extLst>
                <a:ext uri="{FF2B5EF4-FFF2-40B4-BE49-F238E27FC236}">
                  <a16:creationId xmlns:a16="http://schemas.microsoft.com/office/drawing/2014/main" id="{B0E7D172-E099-4351-A1E0-77AEF443536A}"/>
                </a:ext>
              </a:extLst>
            </p:cNvPr>
            <p:cNvSpPr/>
            <p:nvPr/>
          </p:nvSpPr>
          <p:spPr>
            <a:xfrm>
              <a:off x="2391078" y="4765598"/>
              <a:ext cx="3582103" cy="685800"/>
            </a:xfrm>
            <a:prstGeom prst="rect">
              <a:avLst/>
            </a:prstGeom>
            <a:solidFill>
              <a:srgbClr val="AF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43254"/>
                  </a:solidFill>
                  <a:latin typeface="Bebas Neue" panose="020B0606020202050201" pitchFamily="34" charset="0"/>
                </a:rPr>
                <a:t>Custom Integration</a:t>
              </a:r>
            </a:p>
          </p:txBody>
        </p:sp>
        <p:sp>
          <p:nvSpPr>
            <p:cNvPr id="15" name="Rectangle 14">
              <a:extLst>
                <a:ext uri="{FF2B5EF4-FFF2-40B4-BE49-F238E27FC236}">
                  <a16:creationId xmlns:a16="http://schemas.microsoft.com/office/drawing/2014/main" id="{A9565A41-A9E1-48C8-BD49-57D02BBD94AE}"/>
                </a:ext>
              </a:extLst>
            </p:cNvPr>
            <p:cNvSpPr/>
            <p:nvPr/>
          </p:nvSpPr>
          <p:spPr>
            <a:xfrm rot="5400000">
              <a:off x="3907263" y="2581121"/>
              <a:ext cx="3446036" cy="685800"/>
            </a:xfrm>
            <a:prstGeom prst="rect">
              <a:avLst/>
            </a:prstGeom>
            <a:solidFill>
              <a:srgbClr val="AF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43254"/>
                  </a:solidFill>
                  <a:latin typeface="Bebas Neue" panose="020B0606020202050201" pitchFamily="34" charset="0"/>
                </a:rPr>
                <a:t>Extension Points API</a:t>
              </a:r>
            </a:p>
          </p:txBody>
        </p:sp>
      </p:grpSp>
      <p:sp>
        <p:nvSpPr>
          <p:cNvPr id="23" name="Title 1">
            <a:extLst>
              <a:ext uri="{FF2B5EF4-FFF2-40B4-BE49-F238E27FC236}">
                <a16:creationId xmlns:a16="http://schemas.microsoft.com/office/drawing/2014/main" id="{0DFE3B89-93F3-4C21-9663-06E9C8D3614C}"/>
              </a:ext>
            </a:extLst>
          </p:cNvPr>
          <p:cNvSpPr txBox="1">
            <a:spLocks/>
          </p:cNvSpPr>
          <p:nvPr/>
        </p:nvSpPr>
        <p:spPr>
          <a:xfrm>
            <a:off x="1792357" y="365125"/>
            <a:ext cx="10731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0" i="0" kern="1200" spc="0">
                <a:solidFill>
                  <a:srgbClr val="747571"/>
                </a:solidFill>
                <a:latin typeface="Bebas Neue" charset="0"/>
                <a:ea typeface="Bebas Neue" charset="0"/>
                <a:cs typeface="Bebas Neue" charset="0"/>
              </a:defRPr>
            </a:lvl1pPr>
          </a:lstStyle>
          <a:p>
            <a:pPr algn="ctr"/>
            <a:r>
              <a:rPr lang="nl-NL" dirty="0">
                <a:solidFill>
                  <a:srgbClr val="C10C06"/>
                </a:solidFill>
              </a:rPr>
              <a:t>Saas AND Microsoft Dynamics</a:t>
            </a:r>
            <a:endParaRPr lang="en-US" dirty="0"/>
          </a:p>
        </p:txBody>
      </p:sp>
      <p:pic>
        <p:nvPicPr>
          <p:cNvPr id="25" name="Picture 24">
            <a:extLst>
              <a:ext uri="{FF2B5EF4-FFF2-40B4-BE49-F238E27FC236}">
                <a16:creationId xmlns:a16="http://schemas.microsoft.com/office/drawing/2014/main" id="{A74DAAAB-211F-4AD0-93F3-13962C84C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838" y="556619"/>
            <a:ext cx="2499869" cy="819478"/>
          </a:xfrm>
          <a:prstGeom prst="rect">
            <a:avLst/>
          </a:prstGeom>
        </p:spPr>
      </p:pic>
    </p:spTree>
    <p:extLst>
      <p:ext uri="{BB962C8B-B14F-4D97-AF65-F5344CB8AC3E}">
        <p14:creationId xmlns:p14="http://schemas.microsoft.com/office/powerpoint/2010/main" val="313145615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53250"/>
          </a:xfrm>
        </p:spPr>
        <p:txBody>
          <a:bodyPr/>
          <a:lstStyle/>
          <a:p>
            <a:r>
              <a:rPr lang="nl-NL" dirty="0">
                <a:latin typeface="+mj-lt"/>
              </a:rPr>
              <a:t>The Current State of B2B E-Commerce</a:t>
            </a:r>
          </a:p>
        </p:txBody>
      </p:sp>
    </p:spTree>
    <p:extLst>
      <p:ext uri="{BB962C8B-B14F-4D97-AF65-F5344CB8AC3E}">
        <p14:creationId xmlns:p14="http://schemas.microsoft.com/office/powerpoint/2010/main" val="96666220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C10C06"/>
                </a:solidFill>
              </a:rPr>
              <a:t>What </a:t>
            </a:r>
            <a:r>
              <a:rPr lang="en-US" sz="5400" dirty="0" err="1">
                <a:solidFill>
                  <a:srgbClr val="C10C06"/>
                </a:solidFill>
              </a:rPr>
              <a:t>sana</a:t>
            </a:r>
            <a:r>
              <a:rPr lang="en-US" sz="5400" dirty="0">
                <a:solidFill>
                  <a:srgbClr val="C10C06"/>
                </a:solidFill>
              </a:rPr>
              <a:t> can offer</a:t>
            </a:r>
            <a:endParaRPr lang="nl-NL" sz="5400" dirty="0">
              <a:solidFill>
                <a:srgbClr val="C10C06"/>
              </a:solidFill>
            </a:endParaRPr>
          </a:p>
        </p:txBody>
      </p:sp>
      <p:grpSp>
        <p:nvGrpSpPr>
          <p:cNvPr id="91" name="Group 90">
            <a:extLst>
              <a:ext uri="{FF2B5EF4-FFF2-40B4-BE49-F238E27FC236}">
                <a16:creationId xmlns:a16="http://schemas.microsoft.com/office/drawing/2014/main" id="{2EE7A188-4CE0-403B-BC30-8168E1AEB185}"/>
              </a:ext>
            </a:extLst>
          </p:cNvPr>
          <p:cNvGrpSpPr/>
          <p:nvPr/>
        </p:nvGrpSpPr>
        <p:grpSpPr>
          <a:xfrm>
            <a:off x="237144" y="2270694"/>
            <a:ext cx="1809689" cy="3435786"/>
            <a:chOff x="403228" y="2221905"/>
            <a:chExt cx="1809689" cy="3435786"/>
          </a:xfrm>
        </p:grpSpPr>
        <p:sp>
          <p:nvSpPr>
            <p:cNvPr id="78" name="TextBox 77">
              <a:extLst>
                <a:ext uri="{FF2B5EF4-FFF2-40B4-BE49-F238E27FC236}">
                  <a16:creationId xmlns:a16="http://schemas.microsoft.com/office/drawing/2014/main" id="{7E24EA73-00FD-4510-BCBB-959590F5B2F6}"/>
                </a:ext>
              </a:extLst>
            </p:cNvPr>
            <p:cNvSpPr txBox="1"/>
            <p:nvPr/>
          </p:nvSpPr>
          <p:spPr>
            <a:xfrm>
              <a:off x="477590" y="2221905"/>
              <a:ext cx="1652991" cy="1077218"/>
            </a:xfrm>
            <a:prstGeom prst="rect">
              <a:avLst/>
            </a:prstGeom>
            <a:noFill/>
          </p:spPr>
          <p:txBody>
            <a:bodyPr wrap="square" rtlCol="0">
              <a:spAutoFit/>
            </a:bodyPr>
            <a:lstStyle/>
            <a:p>
              <a:pPr algn="ctr"/>
              <a:r>
                <a:rPr lang="en-US" sz="3200" b="1" dirty="0">
                  <a:solidFill>
                    <a:srgbClr val="C10C06"/>
                  </a:solidFill>
                </a:rPr>
                <a:t>For your business:</a:t>
              </a:r>
            </a:p>
          </p:txBody>
        </p:sp>
        <p:sp>
          <p:nvSpPr>
            <p:cNvPr id="79" name="TextBox 78">
              <a:extLst>
                <a:ext uri="{FF2B5EF4-FFF2-40B4-BE49-F238E27FC236}">
                  <a16:creationId xmlns:a16="http://schemas.microsoft.com/office/drawing/2014/main" id="{F41B001F-6734-483A-A3BA-4AEC55B080B1}"/>
                </a:ext>
              </a:extLst>
            </p:cNvPr>
            <p:cNvSpPr txBox="1"/>
            <p:nvPr/>
          </p:nvSpPr>
          <p:spPr>
            <a:xfrm>
              <a:off x="403228" y="4580473"/>
              <a:ext cx="1809689" cy="1077218"/>
            </a:xfrm>
            <a:prstGeom prst="rect">
              <a:avLst/>
            </a:prstGeom>
            <a:noFill/>
          </p:spPr>
          <p:txBody>
            <a:bodyPr wrap="square" rtlCol="0">
              <a:spAutoFit/>
            </a:bodyPr>
            <a:lstStyle/>
            <a:p>
              <a:pPr algn="ctr"/>
              <a:r>
                <a:rPr lang="en-US" sz="3200" b="1" dirty="0">
                  <a:solidFill>
                    <a:srgbClr val="C10C06"/>
                  </a:solidFill>
                </a:rPr>
                <a:t>For your web store:</a:t>
              </a:r>
            </a:p>
          </p:txBody>
        </p:sp>
      </p:grpSp>
      <p:grpSp>
        <p:nvGrpSpPr>
          <p:cNvPr id="90" name="Group 89">
            <a:extLst>
              <a:ext uri="{FF2B5EF4-FFF2-40B4-BE49-F238E27FC236}">
                <a16:creationId xmlns:a16="http://schemas.microsoft.com/office/drawing/2014/main" id="{EA742DE3-75F9-44A4-A5F7-A9BD2F0B2F41}"/>
              </a:ext>
            </a:extLst>
          </p:cNvPr>
          <p:cNvGrpSpPr/>
          <p:nvPr/>
        </p:nvGrpSpPr>
        <p:grpSpPr>
          <a:xfrm>
            <a:off x="2125480" y="1839834"/>
            <a:ext cx="9602553" cy="1938938"/>
            <a:chOff x="2184473" y="1927381"/>
            <a:chExt cx="9602553" cy="1938938"/>
          </a:xfrm>
        </p:grpSpPr>
        <p:sp>
          <p:nvSpPr>
            <p:cNvPr id="21" name="Rectangle 20">
              <a:extLst>
                <a:ext uri="{FF2B5EF4-FFF2-40B4-BE49-F238E27FC236}">
                  <a16:creationId xmlns:a16="http://schemas.microsoft.com/office/drawing/2014/main" id="{CD905D2A-F65D-4C21-B513-60F6CEEEF178}"/>
                </a:ext>
              </a:extLst>
            </p:cNvPr>
            <p:cNvSpPr/>
            <p:nvPr/>
          </p:nvSpPr>
          <p:spPr>
            <a:xfrm>
              <a:off x="2184473" y="192738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32E0283-3028-4C13-9ED8-2DDE9C904904}"/>
                </a:ext>
              </a:extLst>
            </p:cNvPr>
            <p:cNvSpPr/>
            <p:nvPr/>
          </p:nvSpPr>
          <p:spPr>
            <a:xfrm>
              <a:off x="4132471" y="192738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B539EC-3F24-40DB-A84E-DB9CCEB7AEC1}"/>
                </a:ext>
              </a:extLst>
            </p:cNvPr>
            <p:cNvSpPr/>
            <p:nvPr/>
          </p:nvSpPr>
          <p:spPr>
            <a:xfrm>
              <a:off x="6080469" y="192738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836232-6034-4CC8-B676-384537023526}"/>
                </a:ext>
              </a:extLst>
            </p:cNvPr>
            <p:cNvSpPr/>
            <p:nvPr/>
          </p:nvSpPr>
          <p:spPr>
            <a:xfrm>
              <a:off x="8028466" y="192738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FB2A21-6786-4DBB-B88B-681D0C3D3667}"/>
                </a:ext>
              </a:extLst>
            </p:cNvPr>
            <p:cNvSpPr/>
            <p:nvPr/>
          </p:nvSpPr>
          <p:spPr>
            <a:xfrm>
              <a:off x="9976465" y="192738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A14F6E80-482B-427E-B465-83F9734BA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90022" y="2082463"/>
              <a:ext cx="1078145" cy="851273"/>
            </a:xfrm>
            <a:prstGeom prst="rect">
              <a:avLst/>
            </a:prstGeom>
          </p:spPr>
        </p:pic>
        <p:pic>
          <p:nvPicPr>
            <p:cNvPr id="31" name="Picture 30">
              <a:extLst>
                <a:ext uri="{FF2B5EF4-FFF2-40B4-BE49-F238E27FC236}">
                  <a16:creationId xmlns:a16="http://schemas.microsoft.com/office/drawing/2014/main" id="{3A18495D-1BBC-490C-81E0-87F80B5A77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8846" y="2108761"/>
              <a:ext cx="851650" cy="860015"/>
            </a:xfrm>
            <a:prstGeom prst="rect">
              <a:avLst/>
            </a:prstGeom>
          </p:spPr>
        </p:pic>
        <p:sp>
          <p:nvSpPr>
            <p:cNvPr id="36" name="Rectangle 35">
              <a:extLst>
                <a:ext uri="{FF2B5EF4-FFF2-40B4-BE49-F238E27FC236}">
                  <a16:creationId xmlns:a16="http://schemas.microsoft.com/office/drawing/2014/main" id="{1B988DEC-C552-4AE9-95F5-925402421DF4}"/>
                </a:ext>
              </a:extLst>
            </p:cNvPr>
            <p:cNvSpPr/>
            <p:nvPr/>
          </p:nvSpPr>
          <p:spPr>
            <a:xfrm>
              <a:off x="6082933" y="3071063"/>
              <a:ext cx="1805849" cy="707886"/>
            </a:xfrm>
            <a:prstGeom prst="rect">
              <a:avLst/>
            </a:prstGeom>
            <a:noFill/>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drive revenue, cross- and upsell</a:t>
              </a:r>
            </a:p>
          </p:txBody>
        </p:sp>
        <p:sp>
          <p:nvSpPr>
            <p:cNvPr id="38" name="Rectangle 37">
              <a:extLst>
                <a:ext uri="{FF2B5EF4-FFF2-40B4-BE49-F238E27FC236}">
                  <a16:creationId xmlns:a16="http://schemas.microsoft.com/office/drawing/2014/main" id="{1B524CFB-A6DA-4A9B-B9A7-741E3C1459C1}"/>
                </a:ext>
              </a:extLst>
            </p:cNvPr>
            <p:cNvSpPr/>
            <p:nvPr/>
          </p:nvSpPr>
          <p:spPr>
            <a:xfrm>
              <a:off x="4155024" y="3051667"/>
              <a:ext cx="1818900" cy="707886"/>
            </a:xfrm>
            <a:prstGeom prst="rect">
              <a:avLst/>
            </a:prstGeom>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Meet customer Demand </a:t>
              </a:r>
            </a:p>
          </p:txBody>
        </p:sp>
        <p:pic>
          <p:nvPicPr>
            <p:cNvPr id="7" name="Picture 6">
              <a:extLst>
                <a:ext uri="{FF2B5EF4-FFF2-40B4-BE49-F238E27FC236}">
                  <a16:creationId xmlns:a16="http://schemas.microsoft.com/office/drawing/2014/main" id="{8333394A-C135-084B-A059-462E1704B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020" y="2138041"/>
              <a:ext cx="1085449" cy="740116"/>
            </a:xfrm>
            <a:prstGeom prst="rect">
              <a:avLst/>
            </a:prstGeom>
          </p:spPr>
        </p:pic>
        <p:sp>
          <p:nvSpPr>
            <p:cNvPr id="48" name="Rectangle 47">
              <a:extLst>
                <a:ext uri="{FF2B5EF4-FFF2-40B4-BE49-F238E27FC236}">
                  <a16:creationId xmlns:a16="http://schemas.microsoft.com/office/drawing/2014/main" id="{0250FBCD-CEE1-4D75-AABA-FD48DCD687E3}"/>
                </a:ext>
              </a:extLst>
            </p:cNvPr>
            <p:cNvSpPr/>
            <p:nvPr/>
          </p:nvSpPr>
          <p:spPr>
            <a:xfrm>
              <a:off x="8084790" y="3071063"/>
              <a:ext cx="1796931" cy="707886"/>
            </a:xfrm>
            <a:prstGeom prst="rect">
              <a:avLst/>
            </a:prstGeom>
            <a:noFill/>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More Efficient sales department</a:t>
              </a:r>
            </a:p>
          </p:txBody>
        </p:sp>
        <p:pic>
          <p:nvPicPr>
            <p:cNvPr id="50" name="Picture 49">
              <a:extLst>
                <a:ext uri="{FF2B5EF4-FFF2-40B4-BE49-F238E27FC236}">
                  <a16:creationId xmlns:a16="http://schemas.microsoft.com/office/drawing/2014/main" id="{0EB60EE5-5A4E-440A-9B32-036713FE2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897" y="2092739"/>
              <a:ext cx="830301" cy="823613"/>
            </a:xfrm>
            <a:prstGeom prst="rect">
              <a:avLst/>
            </a:prstGeom>
          </p:spPr>
        </p:pic>
        <p:sp>
          <p:nvSpPr>
            <p:cNvPr id="51" name="Rectangle 50">
              <a:extLst>
                <a:ext uri="{FF2B5EF4-FFF2-40B4-BE49-F238E27FC236}">
                  <a16:creationId xmlns:a16="http://schemas.microsoft.com/office/drawing/2014/main" id="{27EFC810-4D3B-43F0-A34A-98B2ACC27A38}"/>
                </a:ext>
              </a:extLst>
            </p:cNvPr>
            <p:cNvSpPr/>
            <p:nvPr/>
          </p:nvSpPr>
          <p:spPr>
            <a:xfrm>
              <a:off x="2204768" y="3028202"/>
              <a:ext cx="1805849" cy="707886"/>
            </a:xfrm>
            <a:prstGeom prst="rect">
              <a:avLst/>
            </a:prstGeom>
            <a:noFill/>
          </p:spPr>
          <p:txBody>
            <a:bodyPr wrap="square">
              <a:spAutoFit/>
            </a:bodyPr>
            <a:lstStyle/>
            <a:p>
              <a:pPr lvl="0" algn="ctr">
                <a:defRPr/>
              </a:pPr>
              <a:r>
                <a:rPr lang="en-US" sz="2000" kern="0" dirty="0" err="1">
                  <a:solidFill>
                    <a:schemeClr val="bg1">
                      <a:lumMod val="50000"/>
                    </a:schemeClr>
                  </a:solidFill>
                  <a:latin typeface="Bebas Neue Bold" panose="020B0606020202050201" pitchFamily="34" charset="0"/>
                  <a:cs typeface="Arial" panose="020B0604020202020204" pitchFamily="34" charset="0"/>
                </a:rPr>
                <a:t>Erp</a:t>
              </a:r>
              <a:r>
                <a:rPr lang="en-US" sz="2000" kern="0" dirty="0">
                  <a:solidFill>
                    <a:schemeClr val="bg1">
                      <a:lumMod val="50000"/>
                    </a:schemeClr>
                  </a:solidFill>
                  <a:latin typeface="Bebas Neue Bold" panose="020B0606020202050201" pitchFamily="34" charset="0"/>
                  <a:cs typeface="Arial" panose="020B0604020202020204" pitchFamily="34" charset="0"/>
                </a:rPr>
                <a:t> integration </a:t>
              </a:r>
              <a:br>
                <a:rPr lang="en-US" sz="2000" kern="0" dirty="0">
                  <a:solidFill>
                    <a:schemeClr val="bg1">
                      <a:lumMod val="50000"/>
                    </a:schemeClr>
                  </a:solidFill>
                  <a:latin typeface="Bebas Neue Bold" panose="020B0606020202050201" pitchFamily="34" charset="0"/>
                  <a:cs typeface="Arial" panose="020B0604020202020204" pitchFamily="34" charset="0"/>
                </a:rPr>
              </a:br>
              <a:r>
                <a:rPr lang="en-US" sz="2000" kern="0" dirty="0">
                  <a:solidFill>
                    <a:schemeClr val="bg1">
                      <a:lumMod val="50000"/>
                    </a:schemeClr>
                  </a:solidFill>
                  <a:latin typeface="Bebas Neue Bold" panose="020B0606020202050201" pitchFamily="34" charset="0"/>
                  <a:cs typeface="Arial" panose="020B0604020202020204" pitchFamily="34" charset="0"/>
                </a:rPr>
                <a:t>(real-time data)</a:t>
              </a:r>
            </a:p>
          </p:txBody>
        </p:sp>
        <p:pic>
          <p:nvPicPr>
            <p:cNvPr id="11" name="Picture 10">
              <a:extLst>
                <a:ext uri="{FF2B5EF4-FFF2-40B4-BE49-F238E27FC236}">
                  <a16:creationId xmlns:a16="http://schemas.microsoft.com/office/drawing/2014/main" id="{C298E7FA-EF16-0E42-BC78-EAE3FB73CE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2822" y="2126653"/>
              <a:ext cx="959384" cy="804404"/>
            </a:xfrm>
            <a:prstGeom prst="rect">
              <a:avLst/>
            </a:prstGeom>
          </p:spPr>
        </p:pic>
        <p:sp>
          <p:nvSpPr>
            <p:cNvPr id="80" name="Rectangle 79">
              <a:extLst>
                <a:ext uri="{FF2B5EF4-FFF2-40B4-BE49-F238E27FC236}">
                  <a16:creationId xmlns:a16="http://schemas.microsoft.com/office/drawing/2014/main" id="{26EE3D89-AB83-4DF9-95DE-3C771391B8CB}"/>
                </a:ext>
              </a:extLst>
            </p:cNvPr>
            <p:cNvSpPr/>
            <p:nvPr/>
          </p:nvSpPr>
          <p:spPr>
            <a:xfrm>
              <a:off x="10133959" y="3079201"/>
              <a:ext cx="1495569" cy="707886"/>
            </a:xfrm>
            <a:prstGeom prst="rect">
              <a:avLst/>
            </a:prstGeom>
            <a:noFill/>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Grow and scale</a:t>
              </a:r>
            </a:p>
          </p:txBody>
        </p:sp>
      </p:grpSp>
      <p:grpSp>
        <p:nvGrpSpPr>
          <p:cNvPr id="89" name="Group 88">
            <a:extLst>
              <a:ext uri="{FF2B5EF4-FFF2-40B4-BE49-F238E27FC236}">
                <a16:creationId xmlns:a16="http://schemas.microsoft.com/office/drawing/2014/main" id="{C3DB606C-ECAD-4791-A5F5-D22A2B95CBE1}"/>
              </a:ext>
            </a:extLst>
          </p:cNvPr>
          <p:cNvGrpSpPr/>
          <p:nvPr/>
        </p:nvGrpSpPr>
        <p:grpSpPr>
          <a:xfrm>
            <a:off x="2100631" y="4259638"/>
            <a:ext cx="9720889" cy="2587913"/>
            <a:chOff x="2159624" y="4200646"/>
            <a:chExt cx="9720889" cy="2587913"/>
          </a:xfrm>
        </p:grpSpPr>
        <p:sp>
          <p:nvSpPr>
            <p:cNvPr id="43" name="Rectangle 42">
              <a:extLst>
                <a:ext uri="{FF2B5EF4-FFF2-40B4-BE49-F238E27FC236}">
                  <a16:creationId xmlns:a16="http://schemas.microsoft.com/office/drawing/2014/main" id="{B4181199-EEBD-4D9E-9AE0-7E1A31A3714F}"/>
                </a:ext>
              </a:extLst>
            </p:cNvPr>
            <p:cNvSpPr/>
            <p:nvPr/>
          </p:nvSpPr>
          <p:spPr>
            <a:xfrm>
              <a:off x="9976465" y="422840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4E2718-2491-4855-A6C2-472DB902891E}"/>
                </a:ext>
              </a:extLst>
            </p:cNvPr>
            <p:cNvSpPr/>
            <p:nvPr/>
          </p:nvSpPr>
          <p:spPr>
            <a:xfrm>
              <a:off x="2176652" y="4200646"/>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D6E0CFE-B6AE-864F-A8E8-F6AB160DCF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0868" y="4377858"/>
              <a:ext cx="980408" cy="731054"/>
            </a:xfrm>
            <a:prstGeom prst="rect">
              <a:avLst/>
            </a:prstGeom>
          </p:spPr>
        </p:pic>
        <p:sp>
          <p:nvSpPr>
            <p:cNvPr id="40" name="Rectangle 39">
              <a:extLst>
                <a:ext uri="{FF2B5EF4-FFF2-40B4-BE49-F238E27FC236}">
                  <a16:creationId xmlns:a16="http://schemas.microsoft.com/office/drawing/2014/main" id="{7700170E-A87D-4529-B83A-D2C26B45C76A}"/>
                </a:ext>
              </a:extLst>
            </p:cNvPr>
            <p:cNvSpPr/>
            <p:nvPr/>
          </p:nvSpPr>
          <p:spPr>
            <a:xfrm>
              <a:off x="4126009" y="422840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F20940E-18E8-4DD8-8DD6-6A56B14BAB73}"/>
                </a:ext>
              </a:extLst>
            </p:cNvPr>
            <p:cNvSpPr/>
            <p:nvPr/>
          </p:nvSpPr>
          <p:spPr>
            <a:xfrm>
              <a:off x="6078221" y="4230533"/>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4ED2761-17F8-4A4C-BF4D-01978C581683}"/>
                </a:ext>
              </a:extLst>
            </p:cNvPr>
            <p:cNvSpPr/>
            <p:nvPr/>
          </p:nvSpPr>
          <p:spPr>
            <a:xfrm>
              <a:off x="8044049" y="4228401"/>
              <a:ext cx="1810561" cy="1938938"/>
            </a:xfrm>
            <a:prstGeom prst="rect">
              <a:avLst/>
            </a:prstGeom>
            <a:solidFill>
              <a:schemeClr val="bg1"/>
            </a:solidFill>
            <a:ln>
              <a:noFill/>
            </a:ln>
            <a:effectLst>
              <a:outerShdw blurRad="50800" dist="635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C10A0EF-8057-4575-BA51-EB085FF2F63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24586" y="4441286"/>
              <a:ext cx="906893" cy="716057"/>
            </a:xfrm>
            <a:prstGeom prst="rect">
              <a:avLst/>
            </a:prstGeom>
          </p:spPr>
        </p:pic>
        <p:sp>
          <p:nvSpPr>
            <p:cNvPr id="45" name="Rectangle 44">
              <a:extLst>
                <a:ext uri="{FF2B5EF4-FFF2-40B4-BE49-F238E27FC236}">
                  <a16:creationId xmlns:a16="http://schemas.microsoft.com/office/drawing/2014/main" id="{AE579DFC-41B4-4113-97BE-3D897B30FDFA}"/>
                </a:ext>
              </a:extLst>
            </p:cNvPr>
            <p:cNvSpPr/>
            <p:nvPr/>
          </p:nvSpPr>
          <p:spPr>
            <a:xfrm>
              <a:off x="4186308" y="5290788"/>
              <a:ext cx="1810562" cy="707886"/>
            </a:xfrm>
            <a:prstGeom prst="rect">
              <a:avLst/>
            </a:prstGeom>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Ease of use / navigation</a:t>
              </a:r>
            </a:p>
          </p:txBody>
        </p:sp>
        <p:pic>
          <p:nvPicPr>
            <p:cNvPr id="49" name="Picture 48">
              <a:extLst>
                <a:ext uri="{FF2B5EF4-FFF2-40B4-BE49-F238E27FC236}">
                  <a16:creationId xmlns:a16="http://schemas.microsoft.com/office/drawing/2014/main" id="{A7081678-07BE-4E48-9985-856C7977FA7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42152" y="4339319"/>
              <a:ext cx="991294" cy="782698"/>
            </a:xfrm>
            <a:prstGeom prst="rect">
              <a:avLst/>
            </a:prstGeom>
          </p:spPr>
        </p:pic>
        <p:pic>
          <p:nvPicPr>
            <p:cNvPr id="29" name="Picture 28">
              <a:extLst>
                <a:ext uri="{FF2B5EF4-FFF2-40B4-BE49-F238E27FC236}">
                  <a16:creationId xmlns:a16="http://schemas.microsoft.com/office/drawing/2014/main" id="{517BCEB6-1809-4D1A-BD8B-FEDB20CFB30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538411" y="4292799"/>
              <a:ext cx="1039588" cy="820828"/>
            </a:xfrm>
            <a:prstGeom prst="rect">
              <a:avLst/>
            </a:prstGeom>
          </p:spPr>
        </p:pic>
        <p:sp>
          <p:nvSpPr>
            <p:cNvPr id="34" name="Rectangle 33">
              <a:extLst>
                <a:ext uri="{FF2B5EF4-FFF2-40B4-BE49-F238E27FC236}">
                  <a16:creationId xmlns:a16="http://schemas.microsoft.com/office/drawing/2014/main" id="{5EE49D3B-1022-4DC6-AD57-21AA5297FA6C}"/>
                </a:ext>
              </a:extLst>
            </p:cNvPr>
            <p:cNvSpPr/>
            <p:nvPr/>
          </p:nvSpPr>
          <p:spPr>
            <a:xfrm>
              <a:off x="6124827" y="5157343"/>
              <a:ext cx="1798623" cy="1631216"/>
            </a:xfrm>
            <a:prstGeom prst="rect">
              <a:avLst/>
            </a:prstGeom>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Availability of product and stock information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chemeClr val="bg1">
                      <a:lumMod val="50000"/>
                    </a:schemeClr>
                  </a:solidFill>
                  <a:effectLst/>
                  <a:uLnTx/>
                  <a:uFillTx/>
                  <a:latin typeface="Bebas Neue Bold" panose="020B0606020202050201" pitchFamily="34" charset="0"/>
                  <a:cs typeface="Arial" panose="020B0604020202020204" pitchFamily="34" charset="0"/>
                </a:rPr>
                <a:t/>
              </a:r>
              <a:br>
                <a:rPr kumimoji="0" lang="en-US" sz="2000" i="0" u="none" strike="noStrike" kern="0" cap="none" spc="0" normalizeH="0" baseline="0" noProof="0" dirty="0">
                  <a:ln>
                    <a:noFill/>
                  </a:ln>
                  <a:solidFill>
                    <a:schemeClr val="bg1">
                      <a:lumMod val="50000"/>
                    </a:schemeClr>
                  </a:solidFill>
                  <a:effectLst/>
                  <a:uLnTx/>
                  <a:uFillTx/>
                  <a:latin typeface="Bebas Neue Bold" panose="020B0606020202050201" pitchFamily="34" charset="0"/>
                  <a:cs typeface="Arial" panose="020B0604020202020204" pitchFamily="34" charset="0"/>
                </a:rPr>
              </a:br>
              <a:endParaRPr kumimoji="0" lang="en-US" sz="2000" i="0" u="none" strike="noStrike" kern="0" cap="none" spc="0" normalizeH="0" baseline="0" noProof="0" dirty="0">
                <a:ln>
                  <a:noFill/>
                </a:ln>
                <a:solidFill>
                  <a:schemeClr val="bg1">
                    <a:lumMod val="50000"/>
                  </a:schemeClr>
                </a:solidFill>
                <a:effectLst/>
                <a:uLnTx/>
                <a:uFillTx/>
                <a:latin typeface="Bebas Neue Bold" panose="020B0606020202050201" pitchFamily="34" charset="0"/>
                <a:cs typeface="Arial" panose="020B0604020202020204" pitchFamily="34" charset="0"/>
              </a:endParaRPr>
            </a:p>
          </p:txBody>
        </p:sp>
        <p:pic>
          <p:nvPicPr>
            <p:cNvPr id="30" name="Picture 29">
              <a:extLst>
                <a:ext uri="{FF2B5EF4-FFF2-40B4-BE49-F238E27FC236}">
                  <a16:creationId xmlns:a16="http://schemas.microsoft.com/office/drawing/2014/main" id="{C61E287C-1911-4392-959A-F5BF2FBC5E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645308" y="4328978"/>
              <a:ext cx="987751" cy="779901"/>
            </a:xfrm>
            <a:prstGeom prst="rect">
              <a:avLst/>
            </a:prstGeom>
          </p:spPr>
        </p:pic>
        <p:sp>
          <p:nvSpPr>
            <p:cNvPr id="37" name="Rectangle 36">
              <a:extLst>
                <a:ext uri="{FF2B5EF4-FFF2-40B4-BE49-F238E27FC236}">
                  <a16:creationId xmlns:a16="http://schemas.microsoft.com/office/drawing/2014/main" id="{34ACFE17-36C0-4BA9-9480-BAE71DFAEB8B}"/>
                </a:ext>
              </a:extLst>
            </p:cNvPr>
            <p:cNvSpPr/>
            <p:nvPr/>
          </p:nvSpPr>
          <p:spPr>
            <a:xfrm>
              <a:off x="2159624" y="5266394"/>
              <a:ext cx="1755105" cy="1015663"/>
            </a:xfrm>
            <a:prstGeom prst="rect">
              <a:avLst/>
            </a:prstGeom>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24/7 orders and customer service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0" cap="none" spc="0" normalizeH="0" baseline="0" noProof="0" dirty="0">
                <a:ln>
                  <a:noFill/>
                </a:ln>
                <a:solidFill>
                  <a:schemeClr val="bg1">
                    <a:lumMod val="50000"/>
                  </a:schemeClr>
                </a:solidFill>
                <a:effectLst/>
                <a:uLnTx/>
                <a:uFillTx/>
                <a:latin typeface="Bebas Neue Bold" panose="020B0606020202050201" pitchFamily="34" charset="0"/>
                <a:cs typeface="Arial" panose="020B0604020202020204" pitchFamily="34" charset="0"/>
              </a:endParaRPr>
            </a:p>
          </p:txBody>
        </p:sp>
        <p:sp>
          <p:nvSpPr>
            <p:cNvPr id="82" name="Rectangle 81">
              <a:extLst>
                <a:ext uri="{FF2B5EF4-FFF2-40B4-BE49-F238E27FC236}">
                  <a16:creationId xmlns:a16="http://schemas.microsoft.com/office/drawing/2014/main" id="{82F34895-6E94-4923-B0EA-36590379758E}"/>
                </a:ext>
              </a:extLst>
            </p:cNvPr>
            <p:cNvSpPr/>
            <p:nvPr/>
          </p:nvSpPr>
          <p:spPr>
            <a:xfrm>
              <a:off x="8111707" y="5382692"/>
              <a:ext cx="1671456" cy="707886"/>
            </a:xfrm>
            <a:prstGeom prst="rect">
              <a:avLst/>
            </a:prstGeom>
            <a:noFill/>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Easily Manage Complex Orders</a:t>
              </a:r>
            </a:p>
          </p:txBody>
        </p:sp>
        <p:sp>
          <p:nvSpPr>
            <p:cNvPr id="83" name="Rectangle 82">
              <a:extLst>
                <a:ext uri="{FF2B5EF4-FFF2-40B4-BE49-F238E27FC236}">
                  <a16:creationId xmlns:a16="http://schemas.microsoft.com/office/drawing/2014/main" id="{A9ABA169-AB59-4A65-9E1B-1AF5FCA4AC77}"/>
                </a:ext>
              </a:extLst>
            </p:cNvPr>
            <p:cNvSpPr/>
            <p:nvPr/>
          </p:nvSpPr>
          <p:spPr>
            <a:xfrm>
              <a:off x="9975209" y="5204308"/>
              <a:ext cx="1905304" cy="1015663"/>
            </a:xfrm>
            <a:prstGeom prst="rect">
              <a:avLst/>
            </a:prstGeom>
            <a:noFill/>
          </p:spPr>
          <p:txBody>
            <a:bodyPr wrap="square">
              <a:spAutoFit/>
            </a:bodyPr>
            <a:lstStyle/>
            <a:p>
              <a:pPr lvl="0" algn="ctr">
                <a:defRPr/>
              </a:pPr>
              <a:r>
                <a:rPr lang="en-US" sz="2000" kern="0" dirty="0">
                  <a:solidFill>
                    <a:schemeClr val="bg1">
                      <a:lumMod val="50000"/>
                    </a:schemeClr>
                  </a:solidFill>
                  <a:latin typeface="Bebas Neue Bold" panose="020B0606020202050201" pitchFamily="34" charset="0"/>
                  <a:cs typeface="Arial" panose="020B0604020202020204" pitchFamily="34" charset="0"/>
                </a:rPr>
                <a:t>Use E-Commerce to drive Offline Efficiency</a:t>
              </a:r>
            </a:p>
          </p:txBody>
        </p:sp>
      </p:grpSp>
      <p:sp>
        <p:nvSpPr>
          <p:cNvPr id="3" name="Rectangle 2">
            <a:extLst>
              <a:ext uri="{FF2B5EF4-FFF2-40B4-BE49-F238E27FC236}">
                <a16:creationId xmlns:a16="http://schemas.microsoft.com/office/drawing/2014/main" id="{E5D83845-05C3-DA4A-AEC9-57ECF34DB706}"/>
              </a:ext>
            </a:extLst>
          </p:cNvPr>
          <p:cNvSpPr/>
          <p:nvPr/>
        </p:nvSpPr>
        <p:spPr>
          <a:xfrm>
            <a:off x="1964496" y="3720897"/>
            <a:ext cx="9857023" cy="26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F1F3513-53AD-2540-A10D-01BC1B9F705B}"/>
              </a:ext>
            </a:extLst>
          </p:cNvPr>
          <p:cNvSpPr/>
          <p:nvPr/>
        </p:nvSpPr>
        <p:spPr>
          <a:xfrm>
            <a:off x="2116896" y="6154681"/>
            <a:ext cx="9857023" cy="26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A9BB2BB-C2AA-6344-ABDC-E96E5EFA2D8A}"/>
              </a:ext>
            </a:extLst>
          </p:cNvPr>
          <p:cNvSpPr/>
          <p:nvPr/>
        </p:nvSpPr>
        <p:spPr>
          <a:xfrm rot="5400000">
            <a:off x="1575265" y="4073538"/>
            <a:ext cx="4909333" cy="26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AD97D94-19FB-8E40-A1C5-0C3B630E1DC5}"/>
              </a:ext>
            </a:extLst>
          </p:cNvPr>
          <p:cNvSpPr/>
          <p:nvPr/>
        </p:nvSpPr>
        <p:spPr>
          <a:xfrm rot="5400000">
            <a:off x="3415640" y="4073539"/>
            <a:ext cx="4909333" cy="26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15A6669-9698-E544-AEF0-066983F6D325}"/>
              </a:ext>
            </a:extLst>
          </p:cNvPr>
          <p:cNvSpPr/>
          <p:nvPr/>
        </p:nvSpPr>
        <p:spPr>
          <a:xfrm rot="5400000">
            <a:off x="5499083" y="4073540"/>
            <a:ext cx="4909333" cy="26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CE9BFAA-E993-1044-9C68-E57814FEB478}"/>
              </a:ext>
            </a:extLst>
          </p:cNvPr>
          <p:cNvSpPr/>
          <p:nvPr/>
        </p:nvSpPr>
        <p:spPr>
          <a:xfrm rot="5400000">
            <a:off x="7455205" y="4073541"/>
            <a:ext cx="4909333" cy="26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8B23229-1ABA-9B45-8010-7E49DE5ED889}"/>
              </a:ext>
            </a:extLst>
          </p:cNvPr>
          <p:cNvSpPr/>
          <p:nvPr/>
        </p:nvSpPr>
        <p:spPr>
          <a:xfrm rot="5400000">
            <a:off x="9388177" y="4073542"/>
            <a:ext cx="4909333" cy="26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8828841"/>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1A5D-A7A5-42B1-B1C8-48DF15BA85F1}"/>
              </a:ext>
            </a:extLst>
          </p:cNvPr>
          <p:cNvSpPr>
            <a:spLocks noGrp="1"/>
          </p:cNvSpPr>
          <p:nvPr>
            <p:ph type="title"/>
          </p:nvPr>
        </p:nvSpPr>
        <p:spPr/>
        <p:txBody>
          <a:bodyPr/>
          <a:lstStyle/>
          <a:p>
            <a:pPr algn="ctr"/>
            <a:r>
              <a:rPr lang="en-US" dirty="0">
                <a:hlinkClick r:id="rId3">
                  <a:extLst>
                    <a:ext uri="{A12FA001-AC4F-418D-AE19-62706E023703}">
                      <ahyp:hlinkClr xmlns:ahyp="http://schemas.microsoft.com/office/drawing/2018/hyperlinkcolor" xmlns="" val="tx"/>
                    </a:ext>
                  </a:extLst>
                </a:hlinkClick>
              </a:rPr>
              <a:t>Sana Commerce</a:t>
            </a:r>
            <a:endParaRPr lang="en-US" dirty="0"/>
          </a:p>
        </p:txBody>
      </p:sp>
    </p:spTree>
    <p:extLst>
      <p:ext uri="{BB962C8B-B14F-4D97-AF65-F5344CB8AC3E}">
        <p14:creationId xmlns:p14="http://schemas.microsoft.com/office/powerpoint/2010/main" val="2893306729"/>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1A5D-A7A5-42B1-B1C8-48DF15BA85F1}"/>
              </a:ext>
            </a:extLst>
          </p:cNvPr>
          <p:cNvSpPr>
            <a:spLocks noGrp="1"/>
          </p:cNvSpPr>
          <p:nvPr>
            <p:ph type="title"/>
          </p:nvPr>
        </p:nvSpPr>
        <p:spPr/>
        <p:txBody>
          <a:bodyPr/>
          <a:lstStyle/>
          <a:p>
            <a:pPr algn="ctr"/>
            <a:r>
              <a:rPr lang="en-US" dirty="0"/>
              <a:t>Sana customer success stories</a:t>
            </a:r>
          </a:p>
        </p:txBody>
      </p:sp>
    </p:spTree>
    <p:extLst>
      <p:ext uri="{BB962C8B-B14F-4D97-AF65-F5344CB8AC3E}">
        <p14:creationId xmlns:p14="http://schemas.microsoft.com/office/powerpoint/2010/main" val="879360355"/>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Nuts-and-Bolts11-e1446090386157 copy.jpg"/>
          <p:cNvPicPr>
            <a:picLocks noChangeAspect="1"/>
          </p:cNvPicPr>
          <p:nvPr/>
        </p:nvPicPr>
        <p:blipFill>
          <a:blip r:embed="rId3">
            <a:extLst/>
          </a:blip>
          <a:srcRect l="1641" r="51748"/>
          <a:stretch>
            <a:fillRect/>
          </a:stretch>
        </p:blipFill>
        <p:spPr>
          <a:xfrm>
            <a:off x="7422673" y="0"/>
            <a:ext cx="4792691" cy="6858000"/>
          </a:xfrm>
          <a:prstGeom prst="rect">
            <a:avLst/>
          </a:prstGeom>
          <a:ln w="12700">
            <a:miter lim="400000"/>
          </a:ln>
        </p:spPr>
      </p:pic>
      <p:sp>
        <p:nvSpPr>
          <p:cNvPr id="378" name="Shape 378"/>
          <p:cNvSpPr/>
          <p:nvPr/>
        </p:nvSpPr>
        <p:spPr>
          <a:xfrm>
            <a:off x="7938493" y="830328"/>
            <a:ext cx="3772182" cy="54476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bas Neue Bold" panose="020B0606020202050201" pitchFamily="34" charset="0"/>
                <a:ea typeface="+mn-ea"/>
                <a:cs typeface="+mn-cs"/>
              </a:rPr>
              <a:t>“With Magento, we were having to build our business logic twice, once in the ERP and again in the web store. Whereas with Sana’s ERP integration, there was no need to replicate our data. That was a huge time saver.”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Bebas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Bebas Neue Book"/>
                <a:ea typeface="+mn-ea"/>
                <a:cs typeface="+mn-cs"/>
              </a:rPr>
              <a:t>– Sean Hefferin | Supply Chain Manager at Moto Direct</a:t>
            </a:r>
          </a:p>
        </p:txBody>
      </p:sp>
      <p:grpSp>
        <p:nvGrpSpPr>
          <p:cNvPr id="7" name="Group 6"/>
          <p:cNvGrpSpPr/>
          <p:nvPr/>
        </p:nvGrpSpPr>
        <p:grpSpPr>
          <a:xfrm>
            <a:off x="527445" y="1759528"/>
            <a:ext cx="6246091" cy="3589246"/>
            <a:chOff x="527445" y="619135"/>
            <a:chExt cx="6246091" cy="358924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45" y="619135"/>
              <a:ext cx="6246091" cy="3589246"/>
            </a:xfrm>
            <a:prstGeom prst="rect">
              <a:avLst/>
            </a:prstGeom>
            <a:ln>
              <a:noFill/>
            </a:ln>
          </p:spPr>
        </p:pic>
        <p:sp>
          <p:nvSpPr>
            <p:cNvPr id="5" name="Rectangle 4"/>
            <p:cNvSpPr/>
            <p:nvPr/>
          </p:nvSpPr>
          <p:spPr>
            <a:xfrm>
              <a:off x="1288473" y="858982"/>
              <a:ext cx="4710545" cy="3020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bas Neue Book"/>
                <a:ea typeface="+mn-ea"/>
                <a:cs typeface="+mn-cs"/>
              </a:endParaRPr>
            </a:p>
          </p:txBody>
        </p:sp>
      </p:grpSp>
      <p:pic>
        <p:nvPicPr>
          <p:cNvPr id="10" name="Picture 2" descr="Image result for motodirect logo">
            <a:extLst>
              <a:ext uri="{FF2B5EF4-FFF2-40B4-BE49-F238E27FC236}">
                <a16:creationId xmlns:a16="http://schemas.microsoft.com/office/drawing/2014/main" id="{8EF4A3FD-9000-4CA7-9087-C6A63F7D9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3430" y="2319205"/>
            <a:ext cx="2380629" cy="238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892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740671"/>
          </a:xfrm>
          <a:prstGeom prst="rect">
            <a:avLst/>
          </a:prstGeom>
          <a:solidFill>
            <a:srgbClr val="112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394D"/>
              </a:solidFill>
              <a:effectLst/>
              <a:uLnTx/>
              <a:uFillTx/>
              <a:latin typeface="Bebas Neue Book"/>
              <a:ea typeface="+mn-ea"/>
              <a:cs typeface="+mn-cs"/>
            </a:endParaRPr>
          </a:p>
        </p:txBody>
      </p:sp>
      <p:sp>
        <p:nvSpPr>
          <p:cNvPr id="2" name="TextBox 1"/>
          <p:cNvSpPr txBox="1"/>
          <p:nvPr/>
        </p:nvSpPr>
        <p:spPr>
          <a:xfrm>
            <a:off x="618740" y="3694255"/>
            <a:ext cx="4549161"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C10C06"/>
              </a:buClr>
              <a:buSzTx/>
              <a:buFontTx/>
              <a:buNone/>
              <a:tabLst/>
              <a:defRPr/>
            </a:pPr>
            <a:r>
              <a:rPr kumimoji="0" lang="en-US" sz="2200" b="1" i="0" u="none" strike="noStrike" kern="1200" cap="none" spc="0" normalizeH="0" baseline="0" noProof="0" dirty="0">
                <a:ln>
                  <a:noFill/>
                </a:ln>
                <a:solidFill>
                  <a:srgbClr val="757471"/>
                </a:solidFill>
                <a:effectLst/>
                <a:uLnTx/>
                <a:uFillTx/>
                <a:latin typeface="Arial Narrow" panose="020B0606020202030204" pitchFamily="34" charset="0"/>
                <a:ea typeface="+mn-ea"/>
                <a:cs typeface="BentonSans" panose="020B0604020202020204" charset="0"/>
              </a:rPr>
              <a:t>Goals: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rPr>
              <a:t>Improve performance, design and usability</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rPr>
              <a:t>Simplify large, complex ordering for B2B customers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rPr>
              <a:t>Account and order information accessible online 24/7</a:t>
            </a:r>
          </a:p>
        </p:txBody>
      </p:sp>
      <p:sp>
        <p:nvSpPr>
          <p:cNvPr id="14" name="TextBox 13"/>
          <p:cNvSpPr txBox="1"/>
          <p:nvPr/>
        </p:nvSpPr>
        <p:spPr>
          <a:xfrm>
            <a:off x="6096000" y="3689107"/>
            <a:ext cx="58768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C10C06"/>
              </a:buClr>
              <a:buSzTx/>
              <a:buFontTx/>
              <a:buNone/>
              <a:tabLst/>
              <a:defRPr/>
            </a:pPr>
            <a:r>
              <a:rPr kumimoji="0" lang="en-US" sz="2200" b="1" i="0" u="none" strike="noStrike" kern="1200" cap="none" spc="0" normalizeH="0" baseline="0" noProof="0" dirty="0">
                <a:ln>
                  <a:noFill/>
                </a:ln>
                <a:solidFill>
                  <a:srgbClr val="757471"/>
                </a:solidFill>
                <a:effectLst/>
                <a:uLnTx/>
                <a:uFillTx/>
                <a:latin typeface="Arial Narrow" panose="020B0606020202030204" pitchFamily="34" charset="0"/>
                <a:ea typeface="+mn-ea"/>
                <a:cs typeface="BentonSans" panose="020B0604020202020204" charset="0"/>
              </a:rPr>
              <a:t>Obstacles:</a:t>
            </a:r>
          </a:p>
          <a:p>
            <a:pPr marL="342900" marR="0" lvl="0" indent="-342900" algn="l" defTabSz="914400" rtl="0" eaLnBrk="1" fontAlgn="auto" latinLnBrk="0" hangingPunct="1">
              <a:lnSpc>
                <a:spcPct val="100000"/>
              </a:lnSpc>
              <a:spcBef>
                <a:spcPts val="1200"/>
              </a:spcBef>
              <a:spcAft>
                <a:spcPts val="0"/>
              </a:spcAft>
              <a:buClr>
                <a:srgbClr val="C10C0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rPr>
              <a:t>Cost of customizations required for B2B</a:t>
            </a:r>
          </a:p>
          <a:p>
            <a:pPr marL="342900" marR="0" lvl="0" indent="-342900" algn="l" defTabSz="914400" rtl="0" eaLnBrk="1" fontAlgn="auto" latinLnBrk="0" hangingPunct="1">
              <a:lnSpc>
                <a:spcPct val="100000"/>
              </a:lnSpc>
              <a:spcBef>
                <a:spcPts val="1200"/>
              </a:spcBef>
              <a:spcAft>
                <a:spcPts val="0"/>
              </a:spcAft>
              <a:buClr>
                <a:srgbClr val="C10C0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rPr>
              <a:t>Complexity of integrating B2B logic</a:t>
            </a:r>
            <a:endParaRPr kumimoji="0" lang="en-US" sz="2200" b="0" i="0" u="none" strike="noStrike" kern="1200" cap="none" spc="0" normalizeH="0" baseline="0" noProof="0" dirty="0">
              <a:ln>
                <a:noFill/>
              </a:ln>
              <a:solidFill>
                <a:srgbClr val="757471"/>
              </a:solidFill>
              <a:effectLst/>
              <a:uLnTx/>
              <a:uFillTx/>
              <a:latin typeface="Arial Narrow" panose="020B0606020202030204" pitchFamily="34" charset="0"/>
              <a:ea typeface="+mn-ea"/>
              <a:cs typeface="+mn-cs"/>
            </a:endParaRPr>
          </a:p>
        </p:txBody>
      </p:sp>
      <p:pic>
        <p:nvPicPr>
          <p:cNvPr id="1026" name="Picture 2" descr="https://www.sana-commerce.com/wp-content/uploads/2018/01/LaptopIHL-1024x588.png">
            <a:extLst>
              <a:ext uri="{FF2B5EF4-FFF2-40B4-BE49-F238E27FC236}">
                <a16:creationId xmlns:a16="http://schemas.microsoft.com/office/drawing/2014/main" id="{A3709EEF-74E6-41A0-89CD-66484EA84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40" y="384211"/>
            <a:ext cx="5167901" cy="29675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7BAE20-6E39-4726-A18F-B6F17F477D84}"/>
              </a:ext>
            </a:extLst>
          </p:cNvPr>
          <p:cNvSpPr txBox="1"/>
          <p:nvPr/>
        </p:nvSpPr>
        <p:spPr>
          <a:xfrm>
            <a:off x="6096000" y="961238"/>
            <a:ext cx="62007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bas Neue"/>
                <a:ea typeface="+mn-ea"/>
                <a:cs typeface="BentonSans" panose="020B0604020202020204" charset="0"/>
              </a:rPr>
              <a:t>Moto Direct</a:t>
            </a:r>
            <a:endParaRPr kumimoji="0" lang="en-US" sz="4800" b="0" i="0" u="none" strike="noStrike" kern="1200" cap="none" spc="0" normalizeH="0" baseline="0" noProof="0" dirty="0">
              <a:ln>
                <a:noFill/>
              </a:ln>
              <a:solidFill>
                <a:srgbClr val="FFFFFF"/>
              </a:solidFill>
              <a:effectLst/>
              <a:uLnTx/>
              <a:uFillTx/>
              <a:latin typeface="Bebas Neue"/>
              <a:ea typeface="+mn-ea"/>
              <a:cs typeface="+mn-cs"/>
            </a:endParaRPr>
          </a:p>
        </p:txBody>
      </p:sp>
      <p:pic>
        <p:nvPicPr>
          <p:cNvPr id="9" name="Picture 2" descr="Logo image">
            <a:extLst>
              <a:ext uri="{FF2B5EF4-FFF2-40B4-BE49-F238E27FC236}">
                <a16:creationId xmlns:a16="http://schemas.microsoft.com/office/drawing/2014/main" id="{4711A3D1-7440-4966-A294-F1784E9FD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390" y="1258727"/>
            <a:ext cx="2860829" cy="236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social media post&#10;&#10;Description automatically generated">
            <a:hlinkClick r:id="rId5"/>
            <a:extLst>
              <a:ext uri="{FF2B5EF4-FFF2-40B4-BE49-F238E27FC236}">
                <a16:creationId xmlns:a16="http://schemas.microsoft.com/office/drawing/2014/main" id="{56BA127D-78CC-4F6B-A29C-8774E8C7BBD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22669"/>
          <a:stretch/>
        </p:blipFill>
        <p:spPr>
          <a:xfrm>
            <a:off x="1245107" y="570397"/>
            <a:ext cx="3923848" cy="2512812"/>
          </a:xfrm>
          <a:prstGeom prst="rect">
            <a:avLst/>
          </a:prstGeom>
        </p:spPr>
      </p:pic>
    </p:spTree>
    <p:extLst>
      <p:ext uri="{BB962C8B-B14F-4D97-AF65-F5344CB8AC3E}">
        <p14:creationId xmlns:p14="http://schemas.microsoft.com/office/powerpoint/2010/main" val="231436934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Nuts-and-Bolts11-e1446090386157 copy.jpg"/>
          <p:cNvPicPr>
            <a:picLocks noChangeAspect="1"/>
          </p:cNvPicPr>
          <p:nvPr/>
        </p:nvPicPr>
        <p:blipFill rotWithShape="1">
          <a:blip r:embed="rId3">
            <a:extLst>
              <a:ext uri="{28A0092B-C50C-407E-A947-70E740481C1C}">
                <a14:useLocalDpi xmlns:a14="http://schemas.microsoft.com/office/drawing/2010/main" val="0"/>
              </a:ext>
            </a:extLst>
          </a:blip>
          <a:srcRect l="7001"/>
          <a:stretch/>
        </p:blipFill>
        <p:spPr>
          <a:xfrm>
            <a:off x="7428215" y="-5316"/>
            <a:ext cx="4787149" cy="6863316"/>
          </a:xfrm>
          <a:prstGeom prst="rect">
            <a:avLst/>
          </a:prstGeom>
          <a:ln w="12700">
            <a:miter lim="400000"/>
          </a:ln>
        </p:spPr>
      </p:pic>
      <p:sp>
        <p:nvSpPr>
          <p:cNvPr id="378" name="Shape 378"/>
          <p:cNvSpPr/>
          <p:nvPr/>
        </p:nvSpPr>
        <p:spPr>
          <a:xfrm>
            <a:off x="7991475" y="1077713"/>
            <a:ext cx="3997025" cy="50783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3300">
                <a:solidFill>
                  <a:srgbClr val="FFFFFF"/>
                </a:solidFill>
                <a:latin typeface="Bebas Neue"/>
                <a:ea typeface="Bebas Neue"/>
                <a:cs typeface="Bebas Neue"/>
                <a:sym typeface="Bebas Neue"/>
              </a:defRPr>
            </a:pPr>
            <a:r>
              <a:rPr lang="en-US" sz="3600" dirty="0" err="1"/>
              <a:t>zumex</a:t>
            </a:r>
            <a:r>
              <a:rPr lang="en-US" sz="3600" dirty="0"/>
              <a:t>, a leading food service equipment manufacturer, improved their existing</a:t>
            </a:r>
          </a:p>
          <a:p>
            <a:pPr>
              <a:defRPr sz="3300">
                <a:solidFill>
                  <a:srgbClr val="FFFFFF"/>
                </a:solidFill>
                <a:latin typeface="Bebas Neue"/>
                <a:ea typeface="Bebas Neue"/>
                <a:cs typeface="Bebas Neue"/>
                <a:sym typeface="Bebas Neue"/>
              </a:defRPr>
            </a:pPr>
            <a:r>
              <a:rPr lang="en-US" sz="3600" dirty="0"/>
              <a:t>e-commerce experience by making their </a:t>
            </a:r>
            <a:r>
              <a:rPr lang="en-US" sz="3600" dirty="0" err="1"/>
              <a:t>erp</a:t>
            </a:r>
            <a:r>
              <a:rPr lang="en-US" sz="3600" dirty="0"/>
              <a:t> system the driver of their online experience. </a:t>
            </a:r>
            <a:br>
              <a:rPr lang="en-US" sz="3600" dirty="0"/>
            </a:br>
            <a:endParaRPr lang="en-US" sz="3600" dirty="0"/>
          </a:p>
        </p:txBody>
      </p:sp>
      <p:pic>
        <p:nvPicPr>
          <p:cNvPr id="8" name="Google Shape;497;p103">
            <a:extLst>
              <a:ext uri="{FF2B5EF4-FFF2-40B4-BE49-F238E27FC236}">
                <a16:creationId xmlns:a16="http://schemas.microsoft.com/office/drawing/2014/main" id="{1A92C2E3-DB8D-48D5-B85C-449E1184B209}"/>
              </a:ext>
            </a:extLst>
          </p:cNvPr>
          <p:cNvPicPr preferRelativeResize="0"/>
          <p:nvPr/>
        </p:nvPicPr>
        <p:blipFill rotWithShape="1">
          <a:blip r:embed="rId4">
            <a:alphaModFix/>
          </a:blip>
          <a:srcRect/>
          <a:stretch/>
        </p:blipFill>
        <p:spPr>
          <a:xfrm>
            <a:off x="370449" y="1218390"/>
            <a:ext cx="6830902" cy="3925110"/>
          </a:xfrm>
          <a:prstGeom prst="rect">
            <a:avLst/>
          </a:prstGeom>
          <a:noFill/>
          <a:ln>
            <a:noFill/>
          </a:ln>
        </p:spPr>
      </p:pic>
      <p:pic>
        <p:nvPicPr>
          <p:cNvPr id="9" name="Google Shape;499;p103">
            <a:extLst>
              <a:ext uri="{FF2B5EF4-FFF2-40B4-BE49-F238E27FC236}">
                <a16:creationId xmlns:a16="http://schemas.microsoft.com/office/drawing/2014/main" id="{F656A62D-5E19-454B-B733-2B4CB37C38FD}"/>
              </a:ext>
            </a:extLst>
          </p:cNvPr>
          <p:cNvPicPr preferRelativeResize="0"/>
          <p:nvPr/>
        </p:nvPicPr>
        <p:blipFill rotWithShape="1">
          <a:blip r:embed="rId5">
            <a:alphaModFix/>
          </a:blip>
          <a:srcRect l="521" r="1335" b="31132"/>
          <a:stretch/>
        </p:blipFill>
        <p:spPr>
          <a:xfrm>
            <a:off x="1212552" y="1492723"/>
            <a:ext cx="5142376" cy="3302644"/>
          </a:xfrm>
          <a:prstGeom prst="rect">
            <a:avLst/>
          </a:prstGeom>
          <a:noFill/>
          <a:ln>
            <a:noFill/>
          </a:ln>
        </p:spPr>
      </p:pic>
    </p:spTree>
    <p:extLst>
      <p:ext uri="{BB962C8B-B14F-4D97-AF65-F5344CB8AC3E}">
        <p14:creationId xmlns:p14="http://schemas.microsoft.com/office/powerpoint/2010/main" val="323617180"/>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727869"/>
          </a:xfrm>
          <a:prstGeom prst="rect">
            <a:avLst/>
          </a:prstGeom>
          <a:solidFill>
            <a:srgbClr val="112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394D"/>
              </a:solidFill>
            </a:endParaRPr>
          </a:p>
        </p:txBody>
      </p:sp>
      <p:sp>
        <p:nvSpPr>
          <p:cNvPr id="4" name="TextBox 3"/>
          <p:cNvSpPr txBox="1"/>
          <p:nvPr/>
        </p:nvSpPr>
        <p:spPr>
          <a:xfrm>
            <a:off x="383420" y="4376371"/>
            <a:ext cx="5795815" cy="1477328"/>
          </a:xfrm>
          <a:prstGeom prst="rect">
            <a:avLst/>
          </a:prstGeom>
          <a:noFill/>
        </p:spPr>
        <p:txBody>
          <a:bodyPr wrap="square" rtlCol="0">
            <a:spAutoFit/>
          </a:bodyPr>
          <a:lstStyle/>
          <a:p>
            <a:pPr marL="342900" indent="-342900">
              <a:spcBef>
                <a:spcPts val="1200"/>
              </a:spcBef>
              <a:buClr>
                <a:schemeClr val="accent1"/>
              </a:buClr>
              <a:buFont typeface="Arial" panose="020B0604020202020204" pitchFamily="34" charset="0"/>
              <a:buChar char="•"/>
            </a:pPr>
            <a:r>
              <a:rPr lang="en-US" sz="2000" dirty="0">
                <a:latin typeface="Arial Narrow" panose="020B0606020202030204" pitchFamily="34" charset="0"/>
                <a:cs typeface="BentonSans" panose="020B0604020202020204" charset="0"/>
              </a:rPr>
              <a:t>Direct reuse of all business logic from their ERP to support complex selling</a:t>
            </a:r>
          </a:p>
          <a:p>
            <a:pPr marL="342900" indent="-342900">
              <a:spcBef>
                <a:spcPts val="1200"/>
              </a:spcBef>
              <a:buClr>
                <a:schemeClr val="accent1"/>
              </a:buClr>
              <a:buFont typeface="Arial" panose="020B0604020202020204" pitchFamily="34" charset="0"/>
              <a:buChar char="•"/>
            </a:pPr>
            <a:r>
              <a:rPr lang="en-US" sz="2000" dirty="0">
                <a:latin typeface="Arial Narrow" panose="020B0606020202030204" pitchFamily="34" charset="0"/>
                <a:cs typeface="BentonSans" panose="020B0604020202020204" charset="0"/>
              </a:rPr>
              <a:t>Single source of truth for data </a:t>
            </a:r>
            <a:br>
              <a:rPr lang="en-US" sz="2000" dirty="0">
                <a:latin typeface="Arial Narrow" panose="020B0606020202030204" pitchFamily="34" charset="0"/>
                <a:cs typeface="BentonSans" panose="020B0604020202020204" charset="0"/>
              </a:rPr>
            </a:br>
            <a:r>
              <a:rPr lang="en-US" sz="2000" dirty="0">
                <a:latin typeface="Arial Narrow" panose="020B0606020202030204" pitchFamily="34" charset="0"/>
                <a:cs typeface="BentonSans" panose="020B0604020202020204" charset="0"/>
              </a:rPr>
              <a:t>(inventory, delivery dates, prices)</a:t>
            </a:r>
          </a:p>
        </p:txBody>
      </p:sp>
      <p:sp>
        <p:nvSpPr>
          <p:cNvPr id="8" name="TextBox 7"/>
          <p:cNvSpPr txBox="1"/>
          <p:nvPr/>
        </p:nvSpPr>
        <p:spPr>
          <a:xfrm>
            <a:off x="383420" y="3654293"/>
            <a:ext cx="8812641" cy="646331"/>
          </a:xfrm>
          <a:prstGeom prst="rect">
            <a:avLst/>
          </a:prstGeom>
          <a:noFill/>
        </p:spPr>
        <p:txBody>
          <a:bodyPr wrap="square" rtlCol="0">
            <a:spAutoFit/>
          </a:bodyPr>
          <a:lstStyle/>
          <a:p>
            <a:r>
              <a:rPr lang="en-US" sz="3500" b="1" dirty="0" err="1">
                <a:latin typeface="Bebas Neue Bold" panose="020B0606020202050201" pitchFamily="34" charset="0"/>
                <a:cs typeface="BentonSans" panose="020B0604020202020204" charset="0"/>
              </a:rPr>
              <a:t>Zumex</a:t>
            </a:r>
            <a:r>
              <a:rPr lang="en-US" sz="3500" b="1" dirty="0">
                <a:latin typeface="Bebas Neue Bold" panose="020B0606020202050201" pitchFamily="34" charset="0"/>
                <a:cs typeface="BentonSans" panose="020B0604020202020204" charset="0"/>
              </a:rPr>
              <a:t> CHOSE SANA for: </a:t>
            </a:r>
          </a:p>
        </p:txBody>
      </p:sp>
      <p:sp>
        <p:nvSpPr>
          <p:cNvPr id="2" name="TextBox 1"/>
          <p:cNvSpPr txBox="1"/>
          <p:nvPr/>
        </p:nvSpPr>
        <p:spPr>
          <a:xfrm>
            <a:off x="6459112" y="4352472"/>
            <a:ext cx="5445304" cy="1169551"/>
          </a:xfrm>
          <a:prstGeom prst="rect">
            <a:avLst/>
          </a:prstGeom>
          <a:noFill/>
        </p:spPr>
        <p:txBody>
          <a:bodyPr wrap="square" rtlCol="0">
            <a:spAutoFit/>
          </a:bodyPr>
          <a:lstStyle/>
          <a:p>
            <a:pPr marL="342900" indent="-342900">
              <a:spcBef>
                <a:spcPts val="1200"/>
              </a:spcBef>
              <a:buClr>
                <a:schemeClr val="accent1"/>
              </a:buClr>
              <a:buFont typeface="Arial" panose="020B0604020202020204" pitchFamily="34" charset="0"/>
              <a:buChar char="•"/>
            </a:pPr>
            <a:r>
              <a:rPr lang="en-US" sz="2000" dirty="0">
                <a:latin typeface="Arial Narrow" panose="020B0606020202030204" pitchFamily="34" charset="0"/>
                <a:cs typeface="BentonSans" panose="020B0604020202020204" charset="0"/>
              </a:rPr>
              <a:t>Global support (multilanguage, multicurrency) / easy international roll out</a:t>
            </a:r>
          </a:p>
          <a:p>
            <a:pPr marL="342900" indent="-342900">
              <a:spcBef>
                <a:spcPts val="1200"/>
              </a:spcBef>
              <a:buClr>
                <a:schemeClr val="accent1"/>
              </a:buClr>
              <a:buFont typeface="Arial" panose="020B0604020202020204" pitchFamily="34" charset="0"/>
              <a:buChar char="•"/>
            </a:pPr>
            <a:r>
              <a:rPr lang="en-US" sz="2000" dirty="0">
                <a:latin typeface="Arial Narrow" panose="020B0606020202030204" pitchFamily="34" charset="0"/>
                <a:cs typeface="BentonSans" panose="020B0604020202020204" charset="0"/>
              </a:rPr>
              <a:t>Proof of concept to seal the deal</a:t>
            </a:r>
          </a:p>
        </p:txBody>
      </p:sp>
      <p:sp>
        <p:nvSpPr>
          <p:cNvPr id="11" name="TextBox 10"/>
          <p:cNvSpPr txBox="1"/>
          <p:nvPr/>
        </p:nvSpPr>
        <p:spPr>
          <a:xfrm>
            <a:off x="5572976" y="624660"/>
            <a:ext cx="6200781" cy="1569660"/>
          </a:xfrm>
          <a:prstGeom prst="rect">
            <a:avLst/>
          </a:prstGeom>
          <a:noFill/>
        </p:spPr>
        <p:txBody>
          <a:bodyPr wrap="square" rtlCol="0">
            <a:spAutoFit/>
          </a:bodyPr>
          <a:lstStyle/>
          <a:p>
            <a:r>
              <a:rPr lang="en-US" sz="4800" dirty="0">
                <a:solidFill>
                  <a:schemeClr val="bg1"/>
                </a:solidFill>
                <a:latin typeface="+mj-lt"/>
                <a:cs typeface="BentonSans" panose="020B0604020202020204" charset="0"/>
              </a:rPr>
              <a:t>Investing in next-generation e-commerce</a:t>
            </a:r>
            <a:endParaRPr lang="en-US" sz="4800" dirty="0">
              <a:solidFill>
                <a:schemeClr val="bg1"/>
              </a:solidFill>
              <a:latin typeface="+mj-lt"/>
            </a:endParaRPr>
          </a:p>
        </p:txBody>
      </p:sp>
      <p:grpSp>
        <p:nvGrpSpPr>
          <p:cNvPr id="5" name="Group 4">
            <a:extLst>
              <a:ext uri="{FF2B5EF4-FFF2-40B4-BE49-F238E27FC236}">
                <a16:creationId xmlns:a16="http://schemas.microsoft.com/office/drawing/2014/main" id="{AE759B05-4480-4304-A59D-DBC0803ABEC7}"/>
              </a:ext>
            </a:extLst>
          </p:cNvPr>
          <p:cNvGrpSpPr/>
          <p:nvPr/>
        </p:nvGrpSpPr>
        <p:grpSpPr>
          <a:xfrm>
            <a:off x="287584" y="381000"/>
            <a:ext cx="5264726" cy="3048000"/>
            <a:chOff x="287584" y="381000"/>
            <a:chExt cx="5264726" cy="3048000"/>
          </a:xfrm>
        </p:grpSpPr>
        <p:pic>
          <p:nvPicPr>
            <p:cNvPr id="13" name="Picture 12" descr="A screenshot of a computer&#10;&#10;Description generated with very high confidence">
              <a:extLst>
                <a:ext uri="{FF2B5EF4-FFF2-40B4-BE49-F238E27FC236}">
                  <a16:creationId xmlns:a16="http://schemas.microsoft.com/office/drawing/2014/main" id="{23B072D4-601C-4204-8A58-BA132A58E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84" y="381000"/>
              <a:ext cx="5264726" cy="3048000"/>
            </a:xfrm>
            <a:prstGeom prst="rect">
              <a:avLst/>
            </a:prstGeom>
          </p:spPr>
        </p:pic>
        <p:pic>
          <p:nvPicPr>
            <p:cNvPr id="10" name="Google Shape;518;p106">
              <a:extLst>
                <a:ext uri="{FF2B5EF4-FFF2-40B4-BE49-F238E27FC236}">
                  <a16:creationId xmlns:a16="http://schemas.microsoft.com/office/drawing/2014/main" id="{B5599C4E-3B66-4929-A962-628EC4D7DC1F}"/>
                </a:ext>
              </a:extLst>
            </p:cNvPr>
            <p:cNvPicPr preferRelativeResize="0"/>
            <p:nvPr/>
          </p:nvPicPr>
          <p:blipFill rotWithShape="1">
            <a:blip r:embed="rId4">
              <a:alphaModFix/>
            </a:blip>
            <a:srcRect b="5794"/>
            <a:stretch/>
          </p:blipFill>
          <p:spPr>
            <a:xfrm>
              <a:off x="941677" y="609500"/>
              <a:ext cx="3947823" cy="2546449"/>
            </a:xfrm>
            <a:prstGeom prst="rect">
              <a:avLst/>
            </a:prstGeom>
            <a:noFill/>
            <a:ln>
              <a:noFill/>
            </a:ln>
          </p:spPr>
        </p:pic>
      </p:grpSp>
    </p:spTree>
    <p:extLst>
      <p:ext uri="{BB962C8B-B14F-4D97-AF65-F5344CB8AC3E}">
        <p14:creationId xmlns:p14="http://schemas.microsoft.com/office/powerpoint/2010/main" val="133850284"/>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title"/>
          </p:nvPr>
        </p:nvSpPr>
        <p:spPr>
          <a:xfrm>
            <a:off x="0" y="0"/>
            <a:ext cx="12192000" cy="6972300"/>
          </a:xfrm>
          <a:prstGeom prst="rect">
            <a:avLst/>
          </a:prstGeom>
        </p:spPr>
        <p:txBody>
          <a:bodyPr>
            <a:normAutofit/>
          </a:bodyPr>
          <a:lstStyle>
            <a:lvl1pPr>
              <a:defRPr spc="0">
                <a:latin typeface="Bebas Neue"/>
                <a:ea typeface="Bebas Neue"/>
                <a:cs typeface="Bebas Neue"/>
                <a:sym typeface="Bebas Neue"/>
              </a:defRPr>
            </a:lvl1pPr>
          </a:lstStyle>
          <a:p>
            <a:pPr algn="ctr"/>
            <a:r>
              <a:rPr lang="en-US" sz="4500" dirty="0"/>
              <a:t>Summary</a:t>
            </a:r>
            <a:endParaRPr sz="4500" dirty="0"/>
          </a:p>
        </p:txBody>
      </p:sp>
    </p:spTree>
    <p:extLst>
      <p:ext uri="{BB962C8B-B14F-4D97-AF65-F5344CB8AC3E}">
        <p14:creationId xmlns:p14="http://schemas.microsoft.com/office/powerpoint/2010/main" val="672455274"/>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392" y="260060"/>
            <a:ext cx="10515600" cy="1325563"/>
          </a:xfrm>
        </p:spPr>
        <p:txBody>
          <a:bodyPr>
            <a:normAutofit/>
          </a:bodyPr>
          <a:lstStyle/>
          <a:p>
            <a:r>
              <a:rPr lang="nl-NL" sz="5000" b="0" spc="0" dirty="0">
                <a:latin typeface="+mj-lt"/>
              </a:rPr>
              <a:t>E-commerce for manufacturers: Key Takeaways</a:t>
            </a:r>
          </a:p>
        </p:txBody>
      </p:sp>
      <p:sp>
        <p:nvSpPr>
          <p:cNvPr id="14" name="TextBox 13"/>
          <p:cNvSpPr txBox="1"/>
          <p:nvPr/>
        </p:nvSpPr>
        <p:spPr>
          <a:xfrm>
            <a:off x="179321" y="2452000"/>
            <a:ext cx="1407695" cy="6052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eaLnBrk="1" fontAlgn="auto" latinLnBrk="1"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Bebas Neue Book" panose="00000500000000000000" pitchFamily="50" charset="0"/>
                <a:ea typeface="Bebas Neue" charset="0"/>
                <a:cs typeface="Bebas Neue" charset="0"/>
                <a:sym typeface="Helvetica Light"/>
              </a:rPr>
              <a:t>74%</a:t>
            </a:r>
          </a:p>
        </p:txBody>
      </p:sp>
      <p:sp>
        <p:nvSpPr>
          <p:cNvPr id="4" name="TextBox 3"/>
          <p:cNvSpPr txBox="1"/>
          <p:nvPr/>
        </p:nvSpPr>
        <p:spPr>
          <a:xfrm>
            <a:off x="1255545" y="1835882"/>
            <a:ext cx="662940" cy="461665"/>
          </a:xfrm>
          <a:prstGeom prst="rect">
            <a:avLst/>
          </a:prstGeom>
          <a:noFill/>
        </p:spPr>
        <p:txBody>
          <a:bodyPr wrap="square" rtlCol="0">
            <a:spAutoFit/>
          </a:bodyPr>
          <a:lstStyle/>
          <a:p>
            <a:r>
              <a:rPr lang="en-US" sz="2400" b="1" dirty="0">
                <a:solidFill>
                  <a:schemeClr val="bg1"/>
                </a:solidFill>
              </a:rPr>
              <a:t>74%</a:t>
            </a:r>
          </a:p>
        </p:txBody>
      </p:sp>
      <p:sp>
        <p:nvSpPr>
          <p:cNvPr id="10" name="TextBox 9">
            <a:extLst>
              <a:ext uri="{FF2B5EF4-FFF2-40B4-BE49-F238E27FC236}">
                <a16:creationId xmlns:a16="http://schemas.microsoft.com/office/drawing/2014/main" id="{CF9136C5-0308-4607-A761-66EB463A668C}"/>
              </a:ext>
            </a:extLst>
          </p:cNvPr>
          <p:cNvSpPr txBox="1"/>
          <p:nvPr/>
        </p:nvSpPr>
        <p:spPr>
          <a:xfrm>
            <a:off x="1918485" y="2088719"/>
            <a:ext cx="9306170" cy="4093428"/>
          </a:xfrm>
          <a:prstGeom prst="rect">
            <a:avLst/>
          </a:prstGeom>
          <a:noFill/>
        </p:spPr>
        <p:txBody>
          <a:bodyPr wrap="square" rtlCol="0">
            <a:spAutoFit/>
          </a:bodyPr>
          <a:lstStyle/>
          <a:p>
            <a:r>
              <a:rPr lang="en-US" sz="2600" dirty="0">
                <a:latin typeface="BentonSans Cond Regular" panose="02000506030000020004" pitchFamily="50" charset="0"/>
              </a:rPr>
              <a:t>The pace of digitization is fast and gaining speed. Embracing technology and customer-centricity is the answer to keeping up. Trends will continue to reflect this.</a:t>
            </a:r>
            <a:br>
              <a:rPr lang="en-US" sz="2600" dirty="0">
                <a:latin typeface="BentonSans Cond Regular" panose="02000506030000020004" pitchFamily="50" charset="0"/>
              </a:rPr>
            </a:br>
            <a:endParaRPr lang="en-US" sz="2600" dirty="0">
              <a:latin typeface="BentonSans Cond Regular" panose="02000506030000020004" pitchFamily="50" charset="0"/>
            </a:endParaRPr>
          </a:p>
          <a:p>
            <a:r>
              <a:rPr lang="en-US" sz="2600" dirty="0">
                <a:latin typeface="BentonSans Cond Regular" panose="02000506030000020004" pitchFamily="50" charset="0"/>
              </a:rPr>
              <a:t>Data and  systems integration are necessary, and without them your e-commerce efforts will fall short of expectations.</a:t>
            </a:r>
          </a:p>
          <a:p>
            <a:endParaRPr lang="en-US" sz="2600" dirty="0">
              <a:latin typeface="BentonSans Cond Regular" panose="02000506030000020004" pitchFamily="50" charset="0"/>
            </a:endParaRPr>
          </a:p>
          <a:p>
            <a:r>
              <a:rPr lang="en-US" sz="2600" dirty="0">
                <a:latin typeface="BentonSans Cond Regular" panose="02000506030000020004" pitchFamily="50" charset="0"/>
              </a:rPr>
              <a:t>A Sana Commerce (SAP or Microsoft dynamics) integrated</a:t>
            </a:r>
          </a:p>
          <a:p>
            <a:r>
              <a:rPr lang="en-US" sz="2600" dirty="0">
                <a:latin typeface="BentonSans Cond Regular" panose="02000506030000020004" pitchFamily="50" charset="0"/>
              </a:rPr>
              <a:t>e-commerce approach enables manufacturers to be lean, agile, </a:t>
            </a:r>
            <a:r>
              <a:rPr lang="en-US" sz="2600" b="1" dirty="0">
                <a:latin typeface="BentonSans Cond Regular" panose="02000506030000020004" pitchFamily="50" charset="0"/>
              </a:rPr>
              <a:t>and</a:t>
            </a:r>
            <a:r>
              <a:rPr lang="en-US" sz="2600" dirty="0">
                <a:latin typeface="BentonSans Cond Regular" panose="02000506030000020004" pitchFamily="50" charset="0"/>
              </a:rPr>
              <a:t> future-ready.</a:t>
            </a:r>
          </a:p>
        </p:txBody>
      </p:sp>
      <p:pic>
        <p:nvPicPr>
          <p:cNvPr id="15" name="Picture 14">
            <a:extLst>
              <a:ext uri="{FF2B5EF4-FFF2-40B4-BE49-F238E27FC236}">
                <a16:creationId xmlns:a16="http://schemas.microsoft.com/office/drawing/2014/main" id="{F28ECA89-DF12-4B2B-A447-D73A7692C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54" y="2341474"/>
            <a:ext cx="841234" cy="826345"/>
          </a:xfrm>
          <a:prstGeom prst="rect">
            <a:avLst/>
          </a:prstGeom>
        </p:spPr>
      </p:pic>
      <p:pic>
        <p:nvPicPr>
          <p:cNvPr id="18" name="Picture 17">
            <a:extLst>
              <a:ext uri="{FF2B5EF4-FFF2-40B4-BE49-F238E27FC236}">
                <a16:creationId xmlns:a16="http://schemas.microsoft.com/office/drawing/2014/main" id="{16F7708C-D586-45F9-96D2-E8B261A8D7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1542" y="5097443"/>
            <a:ext cx="826346" cy="826344"/>
          </a:xfrm>
          <a:prstGeom prst="rect">
            <a:avLst/>
          </a:prstGeom>
        </p:spPr>
      </p:pic>
      <p:pic>
        <p:nvPicPr>
          <p:cNvPr id="19" name="Picture 18">
            <a:extLst>
              <a:ext uri="{FF2B5EF4-FFF2-40B4-BE49-F238E27FC236}">
                <a16:creationId xmlns:a16="http://schemas.microsoft.com/office/drawing/2014/main" id="{55C7B13E-AAC6-42E6-AB2A-9BA62CA9A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54" y="3664196"/>
            <a:ext cx="826348" cy="826344"/>
          </a:xfrm>
          <a:prstGeom prst="rect">
            <a:avLst/>
          </a:prstGeom>
        </p:spPr>
      </p:pic>
    </p:spTree>
    <p:extLst>
      <p:ext uri="{BB962C8B-B14F-4D97-AF65-F5344CB8AC3E}">
        <p14:creationId xmlns:p14="http://schemas.microsoft.com/office/powerpoint/2010/main" val="1287159541"/>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B45-7FE8-4623-B532-E1CA2EA520FB}"/>
              </a:ext>
            </a:extLst>
          </p:cNvPr>
          <p:cNvSpPr>
            <a:spLocks noGrp="1"/>
          </p:cNvSpPr>
          <p:nvPr>
            <p:ph type="title"/>
          </p:nvPr>
        </p:nvSpPr>
        <p:spPr>
          <a:xfrm>
            <a:off x="838200" y="365126"/>
            <a:ext cx="10515600" cy="748058"/>
          </a:xfrm>
        </p:spPr>
        <p:txBody>
          <a:bodyPr>
            <a:normAutofit fontScale="90000"/>
          </a:bodyPr>
          <a:lstStyle/>
          <a:p>
            <a:r>
              <a:rPr lang="en-US" sz="4800" dirty="0">
                <a:solidFill>
                  <a:srgbClr val="C10C06"/>
                </a:solidFill>
              </a:rPr>
              <a:t>Download our Latest Research Report</a:t>
            </a:r>
          </a:p>
        </p:txBody>
      </p:sp>
      <p:pic>
        <p:nvPicPr>
          <p:cNvPr id="7" name="Picture 6">
            <a:extLst>
              <a:ext uri="{FF2B5EF4-FFF2-40B4-BE49-F238E27FC236}">
                <a16:creationId xmlns:a16="http://schemas.microsoft.com/office/drawing/2014/main" id="{EC083932-D3C5-B14C-9888-B9CAFECD1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29" y="1427966"/>
            <a:ext cx="6905306" cy="4880395"/>
          </a:xfrm>
          <a:prstGeom prst="rect">
            <a:avLst/>
          </a:prstGeom>
        </p:spPr>
      </p:pic>
    </p:spTree>
    <p:extLst>
      <p:ext uri="{BB962C8B-B14F-4D97-AF65-F5344CB8AC3E}">
        <p14:creationId xmlns:p14="http://schemas.microsoft.com/office/powerpoint/2010/main" val="355128562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E8A8-71DD-4EB2-9DCC-104B6FA154A0}"/>
              </a:ext>
            </a:extLst>
          </p:cNvPr>
          <p:cNvSpPr>
            <a:spLocks noGrp="1"/>
          </p:cNvSpPr>
          <p:nvPr>
            <p:ph type="title"/>
          </p:nvPr>
        </p:nvSpPr>
        <p:spPr>
          <a:xfrm>
            <a:off x="838200" y="156117"/>
            <a:ext cx="10515600" cy="1325563"/>
          </a:xfrm>
        </p:spPr>
        <p:txBody>
          <a:bodyPr/>
          <a:lstStyle/>
          <a:p>
            <a:r>
              <a:rPr lang="en-US" dirty="0"/>
              <a:t>Quick look: B2b e-commerce maturity</a:t>
            </a:r>
          </a:p>
        </p:txBody>
      </p:sp>
      <p:pic>
        <p:nvPicPr>
          <p:cNvPr id="4" name="Picture 3" descr="A close up of a logo&#10;&#10;Description generated with high confidence">
            <a:extLst>
              <a:ext uri="{FF2B5EF4-FFF2-40B4-BE49-F238E27FC236}">
                <a16:creationId xmlns:a16="http://schemas.microsoft.com/office/drawing/2014/main" id="{502C7FC8-A093-447D-B0BF-93AB3D1D6B0D}"/>
              </a:ext>
            </a:extLst>
          </p:cNvPr>
          <p:cNvPicPr>
            <a:picLocks noChangeAspect="1"/>
          </p:cNvPicPr>
          <p:nvPr/>
        </p:nvPicPr>
        <p:blipFill rotWithShape="1">
          <a:blip r:embed="rId3">
            <a:extLst>
              <a:ext uri="{28A0092B-C50C-407E-A947-70E740481C1C}">
                <a14:useLocalDpi xmlns:a14="http://schemas.microsoft.com/office/drawing/2010/main" val="0"/>
              </a:ext>
            </a:extLst>
          </a:blip>
          <a:srcRect t="12074" b="16684"/>
          <a:stretch/>
        </p:blipFill>
        <p:spPr>
          <a:xfrm>
            <a:off x="1071720" y="1803710"/>
            <a:ext cx="9751458" cy="3473604"/>
          </a:xfrm>
          <a:prstGeom prst="rect">
            <a:avLst/>
          </a:prstGeom>
        </p:spPr>
      </p:pic>
      <p:sp>
        <p:nvSpPr>
          <p:cNvPr id="3" name="TextBox 2">
            <a:extLst>
              <a:ext uri="{FF2B5EF4-FFF2-40B4-BE49-F238E27FC236}">
                <a16:creationId xmlns:a16="http://schemas.microsoft.com/office/drawing/2014/main" id="{A59CDFA1-8818-4974-A853-EB613BB9EDB6}"/>
              </a:ext>
            </a:extLst>
          </p:cNvPr>
          <p:cNvSpPr txBox="1"/>
          <p:nvPr/>
        </p:nvSpPr>
        <p:spPr>
          <a:xfrm>
            <a:off x="2842260" y="5166360"/>
            <a:ext cx="1623060" cy="369332"/>
          </a:xfrm>
          <a:prstGeom prst="rect">
            <a:avLst/>
          </a:prstGeom>
          <a:noFill/>
        </p:spPr>
        <p:txBody>
          <a:bodyPr wrap="square" rtlCol="0">
            <a:spAutoFit/>
          </a:bodyPr>
          <a:lstStyle/>
          <a:p>
            <a:r>
              <a:rPr lang="en-US" dirty="0"/>
              <a:t>(First-generation)</a:t>
            </a:r>
          </a:p>
        </p:txBody>
      </p:sp>
      <p:sp>
        <p:nvSpPr>
          <p:cNvPr id="5" name="TextBox 4">
            <a:extLst>
              <a:ext uri="{FF2B5EF4-FFF2-40B4-BE49-F238E27FC236}">
                <a16:creationId xmlns:a16="http://schemas.microsoft.com/office/drawing/2014/main" id="{32F4F7FA-F358-440B-B884-4D5E811125B8}"/>
              </a:ext>
            </a:extLst>
          </p:cNvPr>
          <p:cNvSpPr txBox="1"/>
          <p:nvPr/>
        </p:nvSpPr>
        <p:spPr>
          <a:xfrm>
            <a:off x="5284470" y="5166360"/>
            <a:ext cx="1623060" cy="369332"/>
          </a:xfrm>
          <a:prstGeom prst="rect">
            <a:avLst/>
          </a:prstGeom>
          <a:noFill/>
        </p:spPr>
        <p:txBody>
          <a:bodyPr wrap="square" rtlCol="0">
            <a:spAutoFit/>
          </a:bodyPr>
          <a:lstStyle/>
          <a:p>
            <a:pPr algn="ctr"/>
            <a:r>
              <a:rPr lang="en-US" dirty="0"/>
              <a:t>(sales-centric)</a:t>
            </a:r>
          </a:p>
        </p:txBody>
      </p:sp>
      <p:sp>
        <p:nvSpPr>
          <p:cNvPr id="6" name="TextBox 5">
            <a:extLst>
              <a:ext uri="{FF2B5EF4-FFF2-40B4-BE49-F238E27FC236}">
                <a16:creationId xmlns:a16="http://schemas.microsoft.com/office/drawing/2014/main" id="{22AAE3A0-1AEB-4E55-8492-0DE8B387F9A1}"/>
              </a:ext>
            </a:extLst>
          </p:cNvPr>
          <p:cNvSpPr txBox="1"/>
          <p:nvPr/>
        </p:nvSpPr>
        <p:spPr>
          <a:xfrm>
            <a:off x="7642860" y="5166360"/>
            <a:ext cx="1897380" cy="369332"/>
          </a:xfrm>
          <a:prstGeom prst="rect">
            <a:avLst/>
          </a:prstGeom>
          <a:noFill/>
        </p:spPr>
        <p:txBody>
          <a:bodyPr wrap="square" rtlCol="0">
            <a:spAutoFit/>
          </a:bodyPr>
          <a:lstStyle/>
          <a:p>
            <a:pPr algn="ctr"/>
            <a:r>
              <a:rPr lang="en-US" dirty="0"/>
              <a:t>(hyper-personalized)</a:t>
            </a:r>
          </a:p>
        </p:txBody>
      </p:sp>
    </p:spTree>
    <p:extLst>
      <p:ext uri="{BB962C8B-B14F-4D97-AF65-F5344CB8AC3E}">
        <p14:creationId xmlns:p14="http://schemas.microsoft.com/office/powerpoint/2010/main" val="3424674342"/>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5911" y="2077099"/>
            <a:ext cx="12417911" cy="257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47"/>
          <p:cNvSpPr/>
          <p:nvPr/>
        </p:nvSpPr>
        <p:spPr>
          <a:xfrm>
            <a:off x="793029" y="5581650"/>
            <a:ext cx="4234945" cy="26784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3500" dirty="0">
                <a:solidFill>
                  <a:schemeClr val="bg1"/>
                </a:solidFill>
              </a:rPr>
              <a:t>SPEAKER</a:t>
            </a:r>
            <a:br>
              <a:rPr lang="nl-NL" sz="3500" dirty="0">
                <a:solidFill>
                  <a:schemeClr val="bg1"/>
                </a:solidFill>
              </a:rPr>
            </a:br>
            <a:r>
              <a:rPr lang="nl-NL" sz="2000" dirty="0">
                <a:solidFill>
                  <a:schemeClr val="bg1"/>
                </a:solidFill>
              </a:rPr>
              <a:t>JOB TITLE</a:t>
            </a:r>
          </a:p>
        </p:txBody>
      </p:sp>
      <p:sp>
        <p:nvSpPr>
          <p:cNvPr id="11" name="Shape 47"/>
          <p:cNvSpPr/>
          <p:nvPr/>
        </p:nvSpPr>
        <p:spPr>
          <a:xfrm>
            <a:off x="0" y="4797619"/>
            <a:ext cx="5109882" cy="620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3500" dirty="0">
                <a:solidFill>
                  <a:srgbClr val="C10C06"/>
                </a:solidFill>
              </a:rPr>
              <a:t>Ryan Steigerwald</a:t>
            </a:r>
            <a:endParaRPr lang="nl-NL" sz="2000" dirty="0">
              <a:solidFill>
                <a:srgbClr val="C10C06"/>
              </a:solidFill>
            </a:endParaRPr>
          </a:p>
        </p:txBody>
      </p:sp>
      <p:sp>
        <p:nvSpPr>
          <p:cNvPr id="9" name="Shape 47"/>
          <p:cNvSpPr/>
          <p:nvPr/>
        </p:nvSpPr>
        <p:spPr>
          <a:xfrm>
            <a:off x="0" y="5418071"/>
            <a:ext cx="5109882" cy="620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defRPr sz="7000">
                <a:solidFill>
                  <a:srgbClr val="FFFFFF"/>
                </a:solidFill>
                <a:latin typeface="+mj-lt"/>
                <a:ea typeface="+mj-ea"/>
                <a:cs typeface="+mj-cs"/>
                <a:sym typeface="Bebas Neue"/>
              </a:defRPr>
            </a:lvl1pPr>
          </a:lstStyle>
          <a:p>
            <a:pPr lvl="0" algn="ctr">
              <a:defRPr sz="1800">
                <a:solidFill>
                  <a:srgbClr val="000000"/>
                </a:solidFill>
              </a:defRPr>
            </a:pPr>
            <a:r>
              <a:rPr lang="nl-NL" sz="2000" dirty="0">
                <a:solidFill>
                  <a:srgbClr val="C10C06"/>
                </a:solidFill>
              </a:rPr>
              <a:t>Partner Alliances Manager</a:t>
            </a:r>
          </a:p>
          <a:p>
            <a:pPr lvl="0" algn="ctr">
              <a:defRPr sz="1800">
                <a:solidFill>
                  <a:srgbClr val="000000"/>
                </a:solidFill>
              </a:defRPr>
            </a:pPr>
            <a:r>
              <a:rPr lang="nl-NL" sz="2000" dirty="0">
                <a:solidFill>
                  <a:srgbClr val="C10C06"/>
                </a:solidFill>
              </a:rPr>
              <a:t>At Sana Commerce</a:t>
            </a:r>
          </a:p>
        </p:txBody>
      </p:sp>
      <p:sp>
        <p:nvSpPr>
          <p:cNvPr id="15" name="Text Placeholder 2"/>
          <p:cNvSpPr txBox="1">
            <a:spLocks/>
          </p:cNvSpPr>
          <p:nvPr/>
        </p:nvSpPr>
        <p:spPr>
          <a:xfrm>
            <a:off x="5340948" y="2077100"/>
            <a:ext cx="6851052" cy="257197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tx1">
                    <a:tint val="75000"/>
                  </a:schemeClr>
                </a:solidFill>
                <a:latin typeface="Bebas Neue Book" panose="00000500000000000000" pitchFamily="50" charset="0"/>
                <a:ea typeface="+mn-ea"/>
                <a:cs typeface="+mn-cs"/>
              </a:defRPr>
            </a:lvl1pPr>
            <a:lvl2pPr marL="457200" indent="0" algn="l" defTabSz="914400" rtl="0" eaLnBrk="1" latinLnBrk="0" hangingPunct="1">
              <a:lnSpc>
                <a:spcPct val="90000"/>
              </a:lnSpc>
              <a:spcBef>
                <a:spcPts val="500"/>
              </a:spcBef>
              <a:buClr>
                <a:srgbClr val="C00000"/>
              </a:buClr>
              <a:buSzPct val="150000"/>
              <a:buFont typeface="Arial" panose="020B0604020202020204" pitchFamily="34" charset="0"/>
              <a:buNone/>
              <a:defRPr sz="2000" kern="1200">
                <a:solidFill>
                  <a:schemeClr val="tx1">
                    <a:tint val="75000"/>
                  </a:schemeClr>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Clr>
                <a:srgbClr val="C00000"/>
              </a:buClr>
              <a:buSzPct val="150000"/>
              <a:buFont typeface="Arial" panose="020B0604020202020204" pitchFamily="34" charset="0"/>
              <a:buNone/>
              <a:defRPr sz="1800" kern="1200">
                <a:solidFill>
                  <a:schemeClr val="tx1">
                    <a:tint val="75000"/>
                  </a:schemeClr>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Clr>
                <a:srgbClr val="C00000"/>
              </a:buClr>
              <a:buSzPct val="150000"/>
              <a:buFont typeface="Arial" panose="020B0604020202020204" pitchFamily="34" charset="0"/>
              <a:buNone/>
              <a:defRPr sz="1600" kern="1200">
                <a:solidFill>
                  <a:schemeClr val="tx1">
                    <a:tint val="75000"/>
                  </a:schemeClr>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Clr>
                <a:srgbClr val="C00000"/>
              </a:buClr>
              <a:buSzPct val="150000"/>
              <a:buFont typeface="Arial" panose="020B0604020202020204" pitchFamily="34" charset="0"/>
              <a:buNone/>
              <a:defRPr sz="1600" kern="1200">
                <a:solidFill>
                  <a:schemeClr val="tx1">
                    <a:tint val="75000"/>
                  </a:schemeClr>
                </a:solidFill>
                <a:latin typeface="Arial Narrow" panose="020B0606020202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atinLnBrk="1" hangingPunct="0">
              <a:lnSpc>
                <a:spcPct val="150000"/>
              </a:lnSpc>
              <a:spcBef>
                <a:spcPts val="600"/>
              </a:spcBef>
              <a:spcAft>
                <a:spcPts val="600"/>
              </a:spcAft>
            </a:pPr>
            <a:r>
              <a:rPr lang="en-US" u="sng" dirty="0">
                <a:solidFill>
                  <a:srgbClr val="C10C06"/>
                </a:solidFill>
                <a:latin typeface="BentonSans Cond Regular" panose="02000506030000020004" pitchFamily="50" charset="0"/>
                <a:ea typeface="Bebas Neue Book" charset="0"/>
                <a:cs typeface="Bebas Neue Book" charset="0"/>
                <a:sym typeface="BentonSans Condensed Regular"/>
              </a:rPr>
              <a:t>r.steigerwald@sana-commerce.com</a:t>
            </a:r>
            <a:r>
              <a:rPr lang="en-US" dirty="0">
                <a:solidFill>
                  <a:srgbClr val="74757E"/>
                </a:solidFill>
                <a:latin typeface="BentonSans Cond Regular" panose="02000506030000020004" pitchFamily="50" charset="0"/>
                <a:ea typeface="Bebas Neue Book" charset="0"/>
                <a:cs typeface="Bebas Neue Book" charset="0"/>
                <a:sym typeface="BentonSans Condensed Regular"/>
              </a:rPr>
              <a:t> | 248-918-3625</a:t>
            </a:r>
            <a:br>
              <a:rPr lang="en-US" dirty="0">
                <a:solidFill>
                  <a:srgbClr val="74757E"/>
                </a:solidFill>
                <a:latin typeface="BentonSans Cond Regular" panose="02000506030000020004" pitchFamily="50" charset="0"/>
                <a:ea typeface="Bebas Neue Book" charset="0"/>
                <a:cs typeface="Bebas Neue Book" charset="0"/>
                <a:sym typeface="BentonSans Condensed Regular"/>
              </a:rPr>
            </a:br>
            <a:endParaRPr lang="en-US" dirty="0">
              <a:solidFill>
                <a:srgbClr val="74757E"/>
              </a:solidFill>
              <a:latin typeface="BentonSans Cond Regular" panose="02000506030000020004" pitchFamily="50" charset="0"/>
              <a:ea typeface="Bebas Neue Book" charset="0"/>
              <a:cs typeface="Bebas Neue Book" charset="0"/>
              <a:sym typeface="BentonSans Condensed Regular"/>
            </a:endParaRPr>
          </a:p>
          <a:p>
            <a:pPr latinLnBrk="1" hangingPunct="0">
              <a:lnSpc>
                <a:spcPct val="150000"/>
              </a:lnSpc>
              <a:spcBef>
                <a:spcPts val="600"/>
              </a:spcBef>
              <a:spcAft>
                <a:spcPts val="600"/>
              </a:spcAft>
            </a:pPr>
            <a:r>
              <a:rPr lang="en-US" u="sng" dirty="0">
                <a:solidFill>
                  <a:srgbClr val="C10C06"/>
                </a:solidFill>
                <a:latin typeface="BentonSans Cond Regular" panose="02000506030000020004" pitchFamily="50" charset="0"/>
                <a:ea typeface="Bebas Neue Book" charset="0"/>
                <a:cs typeface="Bebas Neue Book" charset="0"/>
                <a:sym typeface="BentonSans Condensed Regular"/>
              </a:rPr>
              <a:t>https://www.linkedin.com/in/ryansteigerwald/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641" y="2475473"/>
            <a:ext cx="791306" cy="5363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480" y="3791414"/>
            <a:ext cx="453627" cy="453627"/>
          </a:xfrm>
          <a:prstGeom prst="rect">
            <a:avLst/>
          </a:prstGeom>
        </p:spPr>
      </p:pic>
      <p:pic>
        <p:nvPicPr>
          <p:cNvPr id="10" name="Picture 9">
            <a:extLst>
              <a:ext uri="{FF2B5EF4-FFF2-40B4-BE49-F238E27FC236}">
                <a16:creationId xmlns:a16="http://schemas.microsoft.com/office/drawing/2014/main" id="{BBF31D85-51D9-4DD6-BE1A-70178FD47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954" y="2077099"/>
            <a:ext cx="2576876" cy="2576876"/>
          </a:xfrm>
          <a:prstGeom prst="rect">
            <a:avLst/>
          </a:prstGeom>
        </p:spPr>
      </p:pic>
    </p:spTree>
    <p:extLst>
      <p:ext uri="{BB962C8B-B14F-4D97-AF65-F5344CB8AC3E}">
        <p14:creationId xmlns:p14="http://schemas.microsoft.com/office/powerpoint/2010/main" val="86786279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B45-7FE8-4623-B532-E1CA2EA520FB}"/>
              </a:ext>
            </a:extLst>
          </p:cNvPr>
          <p:cNvSpPr>
            <a:spLocks noGrp="1"/>
          </p:cNvSpPr>
          <p:nvPr>
            <p:ph type="title"/>
          </p:nvPr>
        </p:nvSpPr>
        <p:spPr/>
        <p:txBody>
          <a:bodyPr/>
          <a:lstStyle/>
          <a:p>
            <a:pPr algn="ctr"/>
            <a:r>
              <a:rPr lang="en-US" dirty="0">
                <a:solidFill>
                  <a:srgbClr val="C10C06"/>
                </a:solidFill>
              </a:rPr>
              <a:t>Current state of B2B organizations</a:t>
            </a:r>
          </a:p>
        </p:txBody>
      </p:sp>
      <p:pic>
        <p:nvPicPr>
          <p:cNvPr id="4" name="Picture 3">
            <a:extLst>
              <a:ext uri="{FF2B5EF4-FFF2-40B4-BE49-F238E27FC236}">
                <a16:creationId xmlns:a16="http://schemas.microsoft.com/office/drawing/2014/main" id="{1FD4076A-7D64-924E-961F-191565DD2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830" y="1546762"/>
            <a:ext cx="9174099" cy="3841750"/>
          </a:xfrm>
          <a:prstGeom prst="rect">
            <a:avLst/>
          </a:prstGeom>
        </p:spPr>
      </p:pic>
      <p:pic>
        <p:nvPicPr>
          <p:cNvPr id="6" name="Picture 5">
            <a:extLst>
              <a:ext uri="{FF2B5EF4-FFF2-40B4-BE49-F238E27FC236}">
                <a16:creationId xmlns:a16="http://schemas.microsoft.com/office/drawing/2014/main" id="{37E22CDD-8B56-BF44-9E50-D7B9A20FF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27" y="5880459"/>
            <a:ext cx="1512455" cy="635000"/>
          </a:xfrm>
          <a:prstGeom prst="rect">
            <a:avLst/>
          </a:prstGeom>
        </p:spPr>
      </p:pic>
    </p:spTree>
    <p:extLst>
      <p:ext uri="{BB962C8B-B14F-4D97-AF65-F5344CB8AC3E}">
        <p14:creationId xmlns:p14="http://schemas.microsoft.com/office/powerpoint/2010/main" val="145930228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53250"/>
          </a:xfrm>
        </p:spPr>
        <p:txBody>
          <a:bodyPr/>
          <a:lstStyle/>
          <a:p>
            <a:r>
              <a:rPr lang="nl-NL" dirty="0">
                <a:latin typeface="+mj-lt"/>
              </a:rPr>
              <a:t>Where do distributors fall?</a:t>
            </a:r>
          </a:p>
        </p:txBody>
      </p:sp>
    </p:spTree>
    <p:extLst>
      <p:ext uri="{BB962C8B-B14F-4D97-AF65-F5344CB8AC3E}">
        <p14:creationId xmlns:p14="http://schemas.microsoft.com/office/powerpoint/2010/main" val="380664410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9C87-0DD9-4321-A16D-247B5D1CBA6C}"/>
              </a:ext>
            </a:extLst>
          </p:cNvPr>
          <p:cNvSpPr>
            <a:spLocks noGrp="1"/>
          </p:cNvSpPr>
          <p:nvPr>
            <p:ph type="title"/>
          </p:nvPr>
        </p:nvSpPr>
        <p:spPr>
          <a:xfrm>
            <a:off x="1058092" y="403603"/>
            <a:ext cx="10515600" cy="1325563"/>
          </a:xfrm>
        </p:spPr>
        <p:txBody>
          <a:bodyPr>
            <a:normAutofit fontScale="90000"/>
          </a:bodyPr>
          <a:lstStyle/>
          <a:p>
            <a:r>
              <a:rPr lang="en-US" dirty="0">
                <a:solidFill>
                  <a:srgbClr val="C10C06"/>
                </a:solidFill>
              </a:rPr>
              <a:t>(Mostly) Stuck in, or between, 1.0 and 2.0</a:t>
            </a:r>
          </a:p>
        </p:txBody>
      </p:sp>
      <p:sp>
        <p:nvSpPr>
          <p:cNvPr id="3" name="Content Placeholder 2">
            <a:extLst>
              <a:ext uri="{FF2B5EF4-FFF2-40B4-BE49-F238E27FC236}">
                <a16:creationId xmlns:a16="http://schemas.microsoft.com/office/drawing/2014/main" id="{35F78C91-C90E-4458-A95B-D69507D37408}"/>
              </a:ext>
            </a:extLst>
          </p:cNvPr>
          <p:cNvSpPr>
            <a:spLocks noGrp="1"/>
          </p:cNvSpPr>
          <p:nvPr>
            <p:ph idx="1"/>
          </p:nvPr>
        </p:nvSpPr>
        <p:spPr>
          <a:xfrm>
            <a:off x="7894248" y="2445536"/>
            <a:ext cx="3877732" cy="4351338"/>
          </a:xfrm>
        </p:spPr>
        <p:txBody>
          <a:bodyPr>
            <a:normAutofit/>
          </a:bodyPr>
          <a:lstStyle/>
          <a:p>
            <a:r>
              <a:rPr lang="en-US" dirty="0">
                <a:latin typeface="Bebas Neue" panose="020B0606020202050201" pitchFamily="34" charset="0"/>
              </a:rPr>
              <a:t>of distributors invested in</a:t>
            </a:r>
            <a:br>
              <a:rPr lang="en-US" dirty="0">
                <a:latin typeface="Bebas Neue" panose="020B0606020202050201" pitchFamily="34" charset="0"/>
              </a:rPr>
            </a:br>
            <a:r>
              <a:rPr lang="en-US" dirty="0">
                <a:latin typeface="Bebas Neue" panose="020B0606020202050201" pitchFamily="34" charset="0"/>
              </a:rPr>
              <a:t>e-commerce in order to drive more sales</a:t>
            </a:r>
            <a:br>
              <a:rPr lang="en-US" dirty="0">
                <a:latin typeface="Bebas Neue" panose="020B0606020202050201" pitchFamily="34" charset="0"/>
              </a:rPr>
            </a:br>
            <a:endParaRPr lang="en-US" dirty="0">
              <a:latin typeface="Bebas Neue" panose="020B0606020202050201" pitchFamily="34" charset="0"/>
            </a:endParaRPr>
          </a:p>
          <a:p>
            <a:r>
              <a:rPr lang="en-US" dirty="0">
                <a:latin typeface="Bebas Neue" panose="020B0606020202050201" pitchFamily="34" charset="0"/>
              </a:rPr>
              <a:t>of distributors are selling online to reach new customers</a:t>
            </a:r>
          </a:p>
          <a:p>
            <a:endParaRPr lang="en-US" b="1" dirty="0">
              <a:latin typeface="Bebas Neue" panose="020B0606020202050201" pitchFamily="34" charset="0"/>
            </a:endParaRPr>
          </a:p>
          <a:p>
            <a:endParaRPr lang="en-US" b="1" dirty="0">
              <a:latin typeface="Bebas Neue" panose="020B0606020202050201" pitchFamily="34" charset="0"/>
            </a:endParaRPr>
          </a:p>
          <a:p>
            <a:endParaRPr lang="en-US" b="1" dirty="0">
              <a:latin typeface="Bebas Neue" panose="020B0606020202050201" pitchFamily="34" charset="0"/>
            </a:endParaRPr>
          </a:p>
          <a:p>
            <a:endParaRPr lang="en-US" b="1" dirty="0">
              <a:latin typeface="Bebas Neue" panose="020B0606020202050201" pitchFamily="34" charset="0"/>
            </a:endParaRPr>
          </a:p>
        </p:txBody>
      </p:sp>
      <p:pic>
        <p:nvPicPr>
          <p:cNvPr id="6" name="Picture 5">
            <a:extLst>
              <a:ext uri="{FF2B5EF4-FFF2-40B4-BE49-F238E27FC236}">
                <a16:creationId xmlns:a16="http://schemas.microsoft.com/office/drawing/2014/main" id="{58CE5C8A-893A-4A8E-9293-B0CAA73A6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06" y="2244779"/>
            <a:ext cx="1285094" cy="1247518"/>
          </a:xfrm>
          <a:prstGeom prst="rect">
            <a:avLst/>
          </a:prstGeom>
        </p:spPr>
      </p:pic>
      <p:pic>
        <p:nvPicPr>
          <p:cNvPr id="8" name="Picture 7">
            <a:extLst>
              <a:ext uri="{FF2B5EF4-FFF2-40B4-BE49-F238E27FC236}">
                <a16:creationId xmlns:a16="http://schemas.microsoft.com/office/drawing/2014/main" id="{4A53374B-FCAC-4F40-A5CB-102119044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506" y="3956708"/>
            <a:ext cx="1285094" cy="1247518"/>
          </a:xfrm>
          <a:prstGeom prst="rect">
            <a:avLst/>
          </a:prstGeom>
        </p:spPr>
      </p:pic>
      <p:sp>
        <p:nvSpPr>
          <p:cNvPr id="12" name="Content Placeholder 2">
            <a:extLst>
              <a:ext uri="{FF2B5EF4-FFF2-40B4-BE49-F238E27FC236}">
                <a16:creationId xmlns:a16="http://schemas.microsoft.com/office/drawing/2014/main" id="{D834B53E-366E-4D40-9889-658F31FAFAE5}"/>
              </a:ext>
            </a:extLst>
          </p:cNvPr>
          <p:cNvSpPr txBox="1">
            <a:spLocks/>
          </p:cNvSpPr>
          <p:nvPr/>
        </p:nvSpPr>
        <p:spPr>
          <a:xfrm>
            <a:off x="2125134" y="2445536"/>
            <a:ext cx="3877732"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ebas Neue" panose="020B0606020202050201" pitchFamily="34" charset="0"/>
              </a:rPr>
              <a:t>of distributors have an </a:t>
            </a:r>
            <a:br>
              <a:rPr lang="en-US" dirty="0">
                <a:latin typeface="Bebas Neue" panose="020B0606020202050201" pitchFamily="34" charset="0"/>
              </a:rPr>
            </a:br>
            <a:r>
              <a:rPr lang="en-US" dirty="0">
                <a:latin typeface="Bebas Neue" panose="020B0606020202050201" pitchFamily="34" charset="0"/>
              </a:rPr>
              <a:t>e-commerce site today. </a:t>
            </a:r>
            <a:br>
              <a:rPr lang="en-US" dirty="0">
                <a:latin typeface="Bebas Neue" panose="020B0606020202050201" pitchFamily="34" charset="0"/>
              </a:rPr>
            </a:br>
            <a:r>
              <a:rPr lang="en-US" dirty="0">
                <a:latin typeface="Bebas Neue" panose="020B0606020202050201" pitchFamily="34" charset="0"/>
              </a:rPr>
              <a:t/>
            </a:r>
            <a:br>
              <a:rPr lang="en-US" dirty="0">
                <a:latin typeface="Bebas Neue" panose="020B0606020202050201" pitchFamily="34" charset="0"/>
              </a:rPr>
            </a:br>
            <a:endParaRPr lang="en-US" dirty="0">
              <a:latin typeface="Bebas Neue" panose="020B0606020202050201" pitchFamily="34" charset="0"/>
            </a:endParaRPr>
          </a:p>
          <a:p>
            <a:r>
              <a:rPr lang="en-US" dirty="0">
                <a:latin typeface="Bebas Neue" panose="020B0606020202050201" pitchFamily="34" charset="0"/>
              </a:rPr>
              <a:t>of those that don’t have an</a:t>
            </a:r>
            <a:br>
              <a:rPr lang="en-US" dirty="0">
                <a:latin typeface="Bebas Neue" panose="020B0606020202050201" pitchFamily="34" charset="0"/>
              </a:rPr>
            </a:br>
            <a:r>
              <a:rPr lang="en-US" dirty="0">
                <a:latin typeface="Bebas Neue" panose="020B0606020202050201" pitchFamily="34" charset="0"/>
              </a:rPr>
              <a:t>e-commerce site plan to have one within two years.</a:t>
            </a:r>
          </a:p>
          <a:p>
            <a:endParaRPr lang="en-US" b="1" dirty="0">
              <a:latin typeface="Bebas Neue" panose="020B0606020202050201" pitchFamily="34" charset="0"/>
            </a:endParaRPr>
          </a:p>
          <a:p>
            <a:endParaRPr lang="en-US" b="1" dirty="0">
              <a:latin typeface="Bebas Neue" panose="020B0606020202050201" pitchFamily="34" charset="0"/>
            </a:endParaRPr>
          </a:p>
          <a:p>
            <a:endParaRPr lang="en-US" b="1" dirty="0">
              <a:latin typeface="Bebas Neue" panose="020B0606020202050201" pitchFamily="34" charset="0"/>
            </a:endParaRPr>
          </a:p>
          <a:p>
            <a:endParaRPr lang="en-US" b="1" dirty="0">
              <a:latin typeface="Bebas Neue" panose="020B0606020202050201" pitchFamily="34" charset="0"/>
            </a:endParaRPr>
          </a:p>
        </p:txBody>
      </p:sp>
      <p:pic>
        <p:nvPicPr>
          <p:cNvPr id="13" name="Picture 12">
            <a:extLst>
              <a:ext uri="{FF2B5EF4-FFF2-40B4-BE49-F238E27FC236}">
                <a16:creationId xmlns:a16="http://schemas.microsoft.com/office/drawing/2014/main" id="{726AD8D8-347B-43BF-9E6C-13DAC50FB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20" y="2265783"/>
            <a:ext cx="1285094" cy="1247518"/>
          </a:xfrm>
          <a:prstGeom prst="rect">
            <a:avLst/>
          </a:prstGeom>
        </p:spPr>
      </p:pic>
      <p:pic>
        <p:nvPicPr>
          <p:cNvPr id="15" name="Picture 14">
            <a:extLst>
              <a:ext uri="{FF2B5EF4-FFF2-40B4-BE49-F238E27FC236}">
                <a16:creationId xmlns:a16="http://schemas.microsoft.com/office/drawing/2014/main" id="{EF8E4458-DB78-4F8F-A5B4-8DE79BC9E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05" y="3956708"/>
            <a:ext cx="1285094" cy="1247518"/>
          </a:xfrm>
          <a:prstGeom prst="rect">
            <a:avLst/>
          </a:prstGeom>
        </p:spPr>
      </p:pic>
    </p:spTree>
    <p:extLst>
      <p:ext uri="{BB962C8B-B14F-4D97-AF65-F5344CB8AC3E}">
        <p14:creationId xmlns:p14="http://schemas.microsoft.com/office/powerpoint/2010/main" val="318531121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C10C06"/>
                </a:solidFill>
              </a:rPr>
              <a:t>Facing DISTRIBUTION-specific CHALLENGES </a:t>
            </a:r>
            <a:endParaRPr lang="nl-NL" sz="5400" dirty="0">
              <a:solidFill>
                <a:srgbClr val="C10C06"/>
              </a:solidFill>
            </a:endParaRP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solidFill>
                  <a:srgbClr val="74757E"/>
                </a:solidFill>
                <a:latin typeface="Arial Narrow" charset="0"/>
                <a:ea typeface="Arial Narrow" charset="0"/>
                <a:cs typeface="Arial Narrow" charset="0"/>
              </a:rPr>
              <a:t>Digitization is changing the game </a:t>
            </a:r>
          </a:p>
          <a:p>
            <a:pPr marL="342900" indent="-342900">
              <a:buFont typeface="Arial" panose="020B0604020202020204" pitchFamily="34" charset="0"/>
              <a:buChar char="•"/>
            </a:pPr>
            <a:r>
              <a:rPr lang="en-US" sz="2400" dirty="0">
                <a:solidFill>
                  <a:srgbClr val="74757E"/>
                </a:solidFill>
                <a:latin typeface="Arial Narrow" charset="0"/>
                <a:ea typeface="Arial Narrow" charset="0"/>
                <a:cs typeface="Arial Narrow" charset="0"/>
              </a:rPr>
              <a:t>Direct-to-consumer sales</a:t>
            </a:r>
          </a:p>
          <a:p>
            <a:pPr marL="342900" indent="-342900">
              <a:buFont typeface="Arial" panose="020B0604020202020204" pitchFamily="34" charset="0"/>
              <a:buChar char="•"/>
            </a:pPr>
            <a:r>
              <a:rPr lang="en-US" sz="2400" dirty="0">
                <a:solidFill>
                  <a:srgbClr val="74757E"/>
                </a:solidFill>
                <a:latin typeface="Arial Narrow" charset="0"/>
                <a:ea typeface="Arial Narrow" charset="0"/>
                <a:cs typeface="Arial Narrow" charset="0"/>
              </a:rPr>
              <a:t>Online B2B marketplaces (think Amazon Business)</a:t>
            </a:r>
          </a:p>
          <a:p>
            <a:pPr marL="457200" indent="-457200">
              <a:buFont typeface="Arial" panose="020B0604020202020204" pitchFamily="34" charset="0"/>
              <a:buChar char="•"/>
            </a:pPr>
            <a:endParaRPr lang="en-US" sz="2400" dirty="0">
              <a:latin typeface="Arial Narrow" charset="0"/>
              <a:ea typeface="Arial Narrow" charset="0"/>
              <a:cs typeface="Arial Narrow" charset="0"/>
            </a:endParaRPr>
          </a:p>
          <a:p>
            <a:r>
              <a:rPr lang="en-US" sz="2600" b="1" dirty="0">
                <a:solidFill>
                  <a:schemeClr val="accent2"/>
                </a:solidFill>
              </a:rPr>
              <a:t>HOW CAN distributors ADD VALUE </a:t>
            </a:r>
            <a:br>
              <a:rPr lang="en-US" sz="2600" b="1" dirty="0">
                <a:solidFill>
                  <a:schemeClr val="accent2"/>
                </a:solidFill>
              </a:rPr>
            </a:br>
            <a:r>
              <a:rPr lang="en-US" sz="2600" b="1" dirty="0">
                <a:solidFill>
                  <a:schemeClr val="accent2"/>
                </a:solidFill>
              </a:rPr>
              <a:t>within a digitized SUPPLY CHAIN?</a:t>
            </a:r>
          </a:p>
          <a:p>
            <a:pPr marL="457200" indent="-457200">
              <a:buFont typeface="Arial" panose="020B0604020202020204" pitchFamily="34" charset="0"/>
              <a:buChar char="•"/>
            </a:pPr>
            <a:endParaRPr lang="nl-NL" sz="2400" b="1" dirty="0">
              <a:latin typeface="Arial Narrow" charset="0"/>
              <a:ea typeface="Arial Narrow" charset="0"/>
              <a:cs typeface="Arial Narrow" charset="0"/>
            </a:endParaRPr>
          </a:p>
        </p:txBody>
      </p:sp>
      <p:pic>
        <p:nvPicPr>
          <p:cNvPr id="5" name="Picture 4">
            <a:extLst>
              <a:ext uri="{FF2B5EF4-FFF2-40B4-BE49-F238E27FC236}">
                <a16:creationId xmlns:a16="http://schemas.microsoft.com/office/drawing/2014/main" id="{C46EC826-1A6A-8B42-9C6C-4168FB37D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429" y="1924893"/>
            <a:ext cx="3380740" cy="3380740"/>
          </a:xfrm>
          <a:prstGeom prst="rect">
            <a:avLst/>
          </a:prstGeom>
        </p:spPr>
      </p:pic>
    </p:spTree>
    <p:extLst>
      <p:ext uri="{BB962C8B-B14F-4D97-AF65-F5344CB8AC3E}">
        <p14:creationId xmlns:p14="http://schemas.microsoft.com/office/powerpoint/2010/main" val="375951634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0238-FCD2-4A38-B647-77B4CE5866D8}"/>
              </a:ext>
            </a:extLst>
          </p:cNvPr>
          <p:cNvSpPr>
            <a:spLocks noGrp="1"/>
          </p:cNvSpPr>
          <p:nvPr>
            <p:ph type="title"/>
          </p:nvPr>
        </p:nvSpPr>
        <p:spPr/>
        <p:txBody>
          <a:bodyPr>
            <a:normAutofit fontScale="90000"/>
          </a:bodyPr>
          <a:lstStyle/>
          <a:p>
            <a:r>
              <a:rPr lang="en-US" dirty="0">
                <a:solidFill>
                  <a:srgbClr val="C10C06"/>
                </a:solidFill>
              </a:rPr>
              <a:t>(trying to) Maneuver a digitized Supply chain</a:t>
            </a:r>
          </a:p>
        </p:txBody>
      </p:sp>
      <p:sp>
        <p:nvSpPr>
          <p:cNvPr id="3" name="Content Placeholder 2">
            <a:extLst>
              <a:ext uri="{FF2B5EF4-FFF2-40B4-BE49-F238E27FC236}">
                <a16:creationId xmlns:a16="http://schemas.microsoft.com/office/drawing/2014/main" id="{6EFE2971-AC8B-43F2-B622-760B457867A1}"/>
              </a:ext>
            </a:extLst>
          </p:cNvPr>
          <p:cNvSpPr>
            <a:spLocks noGrp="1"/>
          </p:cNvSpPr>
          <p:nvPr>
            <p:ph idx="1"/>
          </p:nvPr>
        </p:nvSpPr>
        <p:spPr>
          <a:xfrm>
            <a:off x="838200" y="4999567"/>
            <a:ext cx="10515600" cy="1565275"/>
          </a:xfrm>
        </p:spPr>
        <p:txBody>
          <a:bodyPr>
            <a:normAutofit/>
          </a:bodyPr>
          <a:lstStyle/>
          <a:p>
            <a:pPr algn="ctr"/>
            <a:r>
              <a:rPr lang="en-US" dirty="0">
                <a:latin typeface="BentonSans Cond Regular" panose="020B0604020202020204" charset="0"/>
              </a:rPr>
              <a:t>The shift toward digital is posing a threat to the vitality of distributors’ role within the supply chain.</a:t>
            </a:r>
          </a:p>
        </p:txBody>
      </p:sp>
      <p:pic>
        <p:nvPicPr>
          <p:cNvPr id="5" name="Picture 2">
            <a:extLst>
              <a:ext uri="{FF2B5EF4-FFF2-40B4-BE49-F238E27FC236}">
                <a16:creationId xmlns:a16="http://schemas.microsoft.com/office/drawing/2014/main" id="{4FC23520-552C-4CE5-BDF7-6E01CC2B3D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217" y="2211921"/>
            <a:ext cx="4713990" cy="1982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6F968E2-7535-4ED3-87E5-17D54CACFA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66959" y="2132774"/>
            <a:ext cx="5006186" cy="210502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0360834-6750-436A-B53F-DE07346ED8AF}"/>
              </a:ext>
            </a:extLst>
          </p:cNvPr>
          <p:cNvSpPr txBox="1">
            <a:spLocks/>
          </p:cNvSpPr>
          <p:nvPr/>
        </p:nvSpPr>
        <p:spPr>
          <a:xfrm>
            <a:off x="2367528" y="1780467"/>
            <a:ext cx="1058333" cy="39422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Then:</a:t>
            </a:r>
          </a:p>
        </p:txBody>
      </p:sp>
      <p:sp>
        <p:nvSpPr>
          <p:cNvPr id="8" name="Content Placeholder 2">
            <a:extLst>
              <a:ext uri="{FF2B5EF4-FFF2-40B4-BE49-F238E27FC236}">
                <a16:creationId xmlns:a16="http://schemas.microsoft.com/office/drawing/2014/main" id="{48964BBF-6C5D-4443-9750-4AE337A1D0AC}"/>
              </a:ext>
            </a:extLst>
          </p:cNvPr>
          <p:cNvSpPr txBox="1">
            <a:spLocks/>
          </p:cNvSpPr>
          <p:nvPr/>
        </p:nvSpPr>
        <p:spPr>
          <a:xfrm>
            <a:off x="9157794" y="1777854"/>
            <a:ext cx="1058333" cy="39422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Tx/>
              <a:buNone/>
              <a:defRPr sz="2800" kern="1200">
                <a:solidFill>
                  <a:schemeClr val="bg1">
                    <a:lumMod val="50000"/>
                  </a:schemeClr>
                </a:solidFill>
                <a:latin typeface="Bebas Neue Book" panose="00000500000000000000" pitchFamily="50" charset="0"/>
                <a:ea typeface="+mn-ea"/>
                <a:cs typeface="+mn-cs"/>
              </a:defRPr>
            </a:lvl1pPr>
            <a:lvl2pPr marL="6858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800" kern="1200">
                <a:solidFill>
                  <a:schemeClr val="bg1">
                    <a:lumMod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400" kern="1200">
                <a:solidFill>
                  <a:schemeClr val="bg1">
                    <a:lumMod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150000"/>
              <a:buFont typeface="Arial" panose="020B0604020202020204" pitchFamily="34" charset="0"/>
              <a:buChar char="•"/>
              <a:defRPr sz="2000" kern="1200">
                <a:solidFill>
                  <a:schemeClr val="bg1">
                    <a:lumMod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a:t>
            </a:r>
          </a:p>
        </p:txBody>
      </p:sp>
    </p:spTree>
    <p:extLst>
      <p:ext uri="{BB962C8B-B14F-4D97-AF65-F5344CB8AC3E}">
        <p14:creationId xmlns:p14="http://schemas.microsoft.com/office/powerpoint/2010/main" val="4175032700"/>
      </p:ext>
    </p:extLst>
  </p:cSld>
  <p:clrMapOvr>
    <a:masterClrMapping/>
  </p:clrMapOvr>
  <p:transition spd="med">
    <p:pull/>
  </p:transition>
</p:sld>
</file>

<file path=ppt/theme/theme1.xml><?xml version="1.0" encoding="utf-8"?>
<a:theme xmlns:a="http://schemas.openxmlformats.org/drawingml/2006/main" name="Office Theme">
  <a:themeElements>
    <a:clrScheme name="Custom 1">
      <a:dk1>
        <a:srgbClr val="757471"/>
      </a:dk1>
      <a:lt1>
        <a:srgbClr val="FFFFFF"/>
      </a:lt1>
      <a:dk2>
        <a:srgbClr val="F2F2F2"/>
      </a:dk2>
      <a:lt2>
        <a:srgbClr val="FFFFFF"/>
      </a:lt2>
      <a:accent1>
        <a:srgbClr val="C10C06"/>
      </a:accent1>
      <a:accent2>
        <a:srgbClr val="6D0713"/>
      </a:accent2>
      <a:accent3>
        <a:srgbClr val="A5A5A5"/>
      </a:accent3>
      <a:accent4>
        <a:srgbClr val="FFC000"/>
      </a:accent4>
      <a:accent5>
        <a:srgbClr val="4472C4"/>
      </a:accent5>
      <a:accent6>
        <a:srgbClr val="70AD47"/>
      </a:accent6>
      <a:hlink>
        <a:srgbClr val="0563C1"/>
      </a:hlink>
      <a:folHlink>
        <a:srgbClr val="954F72"/>
      </a:folHlink>
    </a:clrScheme>
    <a:fontScheme name="Sana Commerce">
      <a:majorFont>
        <a:latin typeface="Bebas Neue"/>
        <a:ea typeface=""/>
        <a:cs typeface=""/>
      </a:majorFont>
      <a:minorFont>
        <a:latin typeface="Bebas Neu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578BB16-8BA6-43B8-9331-9E2BD6E83C96}" vid="{16D06F17-206D-4581-9DE4-4AFAAF40007B}"/>
    </a:ext>
  </a:extLst>
</a:theme>
</file>

<file path=ppt/theme/theme2.xml><?xml version="1.0" encoding="utf-8"?>
<a:theme xmlns:a="http://schemas.openxmlformats.org/drawingml/2006/main" name="2_Office Theme">
  <a:themeElements>
    <a:clrScheme name="Custom 1">
      <a:dk1>
        <a:srgbClr val="757471"/>
      </a:dk1>
      <a:lt1>
        <a:srgbClr val="FFFFFF"/>
      </a:lt1>
      <a:dk2>
        <a:srgbClr val="F2F2F2"/>
      </a:dk2>
      <a:lt2>
        <a:srgbClr val="FFFFFF"/>
      </a:lt2>
      <a:accent1>
        <a:srgbClr val="C10C06"/>
      </a:accent1>
      <a:accent2>
        <a:srgbClr val="6D0713"/>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ebas Neue Bold"/>
        <a:ea typeface=""/>
        <a:cs typeface=""/>
      </a:majorFont>
      <a:minorFont>
        <a:latin typeface="Bebas Neu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578BB16-8BA6-43B8-9331-9E2BD6E83C96}" vid="{16D06F17-206D-4581-9DE4-4AFAAF4000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851d27-5ce9-4c46-b6d2-9c60a9ccacc2">
      <UserInfo>
        <DisplayName>Oleksii Khroponiuk</DisplayName>
        <AccountId>63</AccountId>
        <AccountType/>
      </UserInfo>
      <UserInfo>
        <DisplayName>Giuseppe Ianni</DisplayName>
        <AccountId>12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B0C27-0ADA-4376-8A05-31CFD7717C7C}">
  <ds:schemaRefs>
    <ds:schemaRef ds:uri="http://schemas.microsoft.com/office/2006/metadata/properties"/>
    <ds:schemaRef ds:uri="0f9c49b3-675d-49eb-9aca-ecb844870355"/>
    <ds:schemaRef ds:uri="http://schemas.microsoft.com/office/infopath/2007/PartnerControls"/>
    <ds:schemaRef ds:uri="http://purl.org/dc/terms/"/>
    <ds:schemaRef ds:uri="http://schemas.microsoft.com/office/2006/documentManagement/types"/>
    <ds:schemaRef ds:uri="a2851d27-5ce9-4c46-b6d2-9c60a9ccacc2"/>
    <ds:schemaRef ds:uri="http://schemas.microsoft.com/sharepoint/v3"/>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AB9A250-676E-4046-9EF5-12B15F55655C}">
  <ds:schemaRefs>
    <ds:schemaRef ds:uri="http://schemas.microsoft.com/sharepoint/v3/contenttype/forms"/>
  </ds:schemaRefs>
</ds:datastoreItem>
</file>

<file path=customXml/itemProps3.xml><?xml version="1.0" encoding="utf-8"?>
<ds:datastoreItem xmlns:ds="http://schemas.openxmlformats.org/officeDocument/2006/customXml" ds:itemID="{363A80A3-E202-4FC2-8BEE-B8FB9312D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20690</TotalTime>
  <Words>3846</Words>
  <Application>Microsoft Office PowerPoint</Application>
  <PresentationFormat>Widescreen</PresentationFormat>
  <Paragraphs>375</Paragraphs>
  <Slides>40</Slides>
  <Notes>36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40</vt:i4>
      </vt:variant>
    </vt:vector>
  </HeadingPairs>
  <TitlesOfParts>
    <vt:vector size="56" baseType="lpstr">
      <vt:lpstr>Arial Narrow</vt:lpstr>
      <vt:lpstr>Times New Roman</vt:lpstr>
      <vt:lpstr>Arial</vt:lpstr>
      <vt:lpstr>Bebas Neue Bold</vt:lpstr>
      <vt:lpstr>Bebas Neue</vt:lpstr>
      <vt:lpstr>Noto Sans Symbols</vt:lpstr>
      <vt:lpstr>BentonSans</vt:lpstr>
      <vt:lpstr>Calibri</vt:lpstr>
      <vt:lpstr>Bebas Neue Book</vt:lpstr>
      <vt:lpstr>Helvetica Light</vt:lpstr>
      <vt:lpstr>Tw Cen MT Condensed</vt:lpstr>
      <vt:lpstr>BentonSans Condensed Regular</vt:lpstr>
      <vt:lpstr>BentonSans Condensed</vt:lpstr>
      <vt:lpstr>BentonSans Cond Regular</vt:lpstr>
      <vt:lpstr>Office Theme</vt:lpstr>
      <vt:lpstr>2_Office Theme</vt:lpstr>
      <vt:lpstr>PowerPoint Presentation</vt:lpstr>
      <vt:lpstr>PowerPoint Presentation</vt:lpstr>
      <vt:lpstr>The Current State of B2B E-Commerce</vt:lpstr>
      <vt:lpstr>Quick look: B2b e-commerce maturity</vt:lpstr>
      <vt:lpstr>Current state of B2B organizations</vt:lpstr>
      <vt:lpstr>Where do distributors fall?</vt:lpstr>
      <vt:lpstr>(Mostly) Stuck in, or between, 1.0 and 2.0</vt:lpstr>
      <vt:lpstr>Facing DISTRIBUTION-specific CHALLENGES </vt:lpstr>
      <vt:lpstr>(trying to) Maneuver a digitized Supply chain</vt:lpstr>
      <vt:lpstr>Looking ahead: more Obstacles, more competition</vt:lpstr>
      <vt:lpstr>What’s the risk?</vt:lpstr>
      <vt:lpstr>MISSING THE MARK</vt:lpstr>
      <vt:lpstr>Dropping prices won’t help</vt:lpstr>
      <vt:lpstr>E-commerce Revenue is at stake</vt:lpstr>
      <vt:lpstr>solution: Getting Distribution e-commerce right</vt:lpstr>
      <vt:lpstr>What About manufacturers?</vt:lpstr>
      <vt:lpstr>PowerPoint Presentation</vt:lpstr>
      <vt:lpstr>PowerPoint Presentation</vt:lpstr>
      <vt:lpstr>PowerPoint Presentation</vt:lpstr>
      <vt:lpstr>PowerPoint Presentation</vt:lpstr>
      <vt:lpstr>Obstacles in manufacturers’  e-commerce acceleration</vt:lpstr>
      <vt:lpstr>PowerPoint Presentation</vt:lpstr>
      <vt:lpstr>PowerPoint Presentation</vt:lpstr>
      <vt:lpstr>big Challenges are Hindering E-commerce success</vt:lpstr>
      <vt:lpstr>The Sana Difference</vt:lpstr>
      <vt:lpstr>Sana COMMERCE</vt:lpstr>
      <vt:lpstr>PowerPoint Presentation</vt:lpstr>
      <vt:lpstr>Helping B2B Organizations Perfect E-commerce 2.0</vt:lpstr>
      <vt:lpstr>PowerPoint Presentation</vt:lpstr>
      <vt:lpstr>What sana can offer</vt:lpstr>
      <vt:lpstr>Sana Commerce</vt:lpstr>
      <vt:lpstr>Sana customer success stories</vt:lpstr>
      <vt:lpstr>PowerPoint Presentation</vt:lpstr>
      <vt:lpstr>PowerPoint Presentation</vt:lpstr>
      <vt:lpstr>PowerPoint Presentation</vt:lpstr>
      <vt:lpstr>PowerPoint Presentation</vt:lpstr>
      <vt:lpstr>Summary</vt:lpstr>
      <vt:lpstr>E-commerce for manufacturers: Key Takeaways</vt:lpstr>
      <vt:lpstr>Download our Latest Research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Jordi Vermeer</dc:creator>
  <cp:lastModifiedBy>Angie Doorn</cp:lastModifiedBy>
  <cp:revision>304</cp:revision>
  <cp:lastPrinted>2017-05-24T07:20:35Z</cp:lastPrinted>
  <dcterms:created xsi:type="dcterms:W3CDTF">2016-11-08T18:22:31Z</dcterms:created>
  <dcterms:modified xsi:type="dcterms:W3CDTF">2019-05-02T15:15:20Z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