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3" r:id="rId2"/>
    <p:sldId id="354" r:id="rId3"/>
    <p:sldId id="355" r:id="rId4"/>
    <p:sldId id="358" r:id="rId5"/>
    <p:sldId id="343" r:id="rId6"/>
    <p:sldId id="262" r:id="rId7"/>
    <p:sldId id="263" r:id="rId8"/>
    <p:sldId id="340" r:id="rId9"/>
    <p:sldId id="320" r:id="rId10"/>
    <p:sldId id="369" r:id="rId11"/>
    <p:sldId id="371" r:id="rId12"/>
    <p:sldId id="364" r:id="rId13"/>
    <p:sldId id="372" r:id="rId14"/>
    <p:sldId id="332" r:id="rId15"/>
    <p:sldId id="352" r:id="rId16"/>
    <p:sldId id="375" r:id="rId17"/>
    <p:sldId id="360" r:id="rId18"/>
    <p:sldId id="366" r:id="rId19"/>
    <p:sldId id="367" r:id="rId20"/>
    <p:sldId id="34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1F4E7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 varScale="1">
        <p:scale>
          <a:sx n="89" d="100"/>
          <a:sy n="89" d="100"/>
        </p:scale>
        <p:origin x="54" y="9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FD5-4719-A241-C60E93EF325B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FD5-4719-A241-C60E93EF325B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FD5-4719-A241-C60E93EF325B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FD5-4719-A241-C60E93EF325B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FD5-4719-A241-C60E93EF325B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FD5-4719-A241-C60E93EF325B}"/>
              </c:ext>
            </c:extLst>
          </c:dPt>
          <c:dLbls>
            <c:dLbl>
              <c:idx val="5"/>
              <c:layout>
                <c:manualLayout>
                  <c:x val="9.8437499999999997E-2"/>
                  <c:y val="-0.1757812391866855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FD5-4719-A241-C60E93EF325B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Sheet1!$A$2:$A$7</c:f>
              <c:strCache>
                <c:ptCount val="6"/>
                <c:pt idx="0">
                  <c:v>Printing</c:v>
                </c:pt>
                <c:pt idx="1">
                  <c:v>Mailing</c:v>
                </c:pt>
                <c:pt idx="2">
                  <c:v>Preparing and Sending</c:v>
                </c:pt>
                <c:pt idx="3">
                  <c:v>Second Notice</c:v>
                </c:pt>
                <c:pt idx="4">
                  <c:v>Third Notice</c:v>
                </c:pt>
                <c:pt idx="5">
                  <c:v>Receiving and Applying Payment 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7.0000000000000007E-2</c:v>
                </c:pt>
                <c:pt idx="1">
                  <c:v>0.05</c:v>
                </c:pt>
                <c:pt idx="2">
                  <c:v>0.33</c:v>
                </c:pt>
                <c:pt idx="3">
                  <c:v>0.15</c:v>
                </c:pt>
                <c:pt idx="4">
                  <c:v>7.0000000000000007E-2</c:v>
                </c:pt>
                <c:pt idx="5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FD5-4719-A241-C60E93EF32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AE7A-A211-4872-938F-5304C8CDD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06B25-1F66-4396-974D-E819D30E79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67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AE7A-A211-4872-938F-5304C8CDD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06B25-1F66-4396-974D-E819D30E79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563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AE7A-A211-4872-938F-5304C8CDD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06B25-1F66-4396-974D-E819D30E79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59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AE7A-A211-4872-938F-5304C8CDD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06B25-1F66-4396-974D-E819D30E79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263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AE7A-A211-4872-938F-5304C8CDD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06B25-1F66-4396-974D-E819D30E79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94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AE7A-A211-4872-938F-5304C8CDD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06B25-1F66-4396-974D-E819D30E79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733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AE7A-A211-4872-938F-5304C8CDD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06B25-1F66-4396-974D-E819D30E79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1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AE7A-A211-4872-938F-5304C8CDD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06B25-1F66-4396-974D-E819D30E79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806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AE7A-A211-4872-938F-5304C8CDD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06B25-1F66-4396-974D-E819D30E79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67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AE7A-A211-4872-938F-5304C8CDD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06B25-1F66-4396-974D-E819D30E79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8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AE7A-A211-4872-938F-5304C8CDD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06B25-1F66-4396-974D-E819D30E79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186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BAE7A-A211-4872-938F-5304C8CDD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06B25-1F66-4396-974D-E819D30E79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7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files.firstdata.com/downloads/thought-leadership/Small_Businesses_Cost_of_a_Data_Breach_Article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pcisecuritystandards.org/" TargetMode="Externa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6441" y="-392518"/>
            <a:ext cx="12192000" cy="8602579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441" y="2904254"/>
            <a:ext cx="12192000" cy="19779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bg1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Segoe UI Light" panose="020B0502040204020203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Fauwaz Hussain</a:t>
            </a:r>
            <a:endParaRPr lang="en-US" sz="2000" i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Segoe UI Light" panose="020B0502040204020203" pitchFamily="34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Director of Sales &amp; Marketing</a:t>
            </a:r>
            <a:br>
              <a:rPr lang="en-US" sz="2000" i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</a:br>
            <a:r>
              <a:rPr lang="en-US" sz="2000" i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fauwaz@nodus.com</a:t>
            </a:r>
            <a:endParaRPr lang="en-US" sz="32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Segoe UI Semibold" panose="020B0702040204020203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Segoe UI Semibold" panose="020B07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0310" y="343649"/>
            <a:ext cx="11508419" cy="616944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573" y="1146232"/>
            <a:ext cx="115292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" panose="020B0502040204020203" pitchFamily="34" charset="0"/>
              </a:rPr>
              <a:t>Customer Payment Portal – Automate Your Receivables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" y="4524525"/>
            <a:ext cx="5610831" cy="23051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10" y="6536317"/>
            <a:ext cx="852574" cy="370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65478" y="5983661"/>
            <a:ext cx="3835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Nodus Technologies Inc. </a:t>
            </a:r>
          </a:p>
        </p:txBody>
      </p:sp>
    </p:spTree>
    <p:extLst>
      <p:ext uri="{BB962C8B-B14F-4D97-AF65-F5344CB8AC3E}">
        <p14:creationId xmlns:p14="http://schemas.microsoft.com/office/powerpoint/2010/main" val="16858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-938193"/>
            <a:ext cx="12192000" cy="8602579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665"/>
            <a:ext cx="13023022" cy="70092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70665"/>
            <a:ext cx="12393038" cy="7164852"/>
          </a:xfrm>
          <a:prstGeom prst="rect">
            <a:avLst/>
          </a:prstGeom>
          <a:solidFill>
            <a:schemeClr val="tx1">
              <a:alpha val="6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524" y="759899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 INTEGRATION</a:t>
            </a:r>
            <a:br>
              <a:rPr lang="en-US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GA </a:t>
            </a:r>
            <a:r>
              <a:rPr lang="en-US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______________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81870" y="3106748"/>
            <a:ext cx="688516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Delayed reporting</a:t>
            </a:r>
          </a:p>
          <a:p>
            <a:r>
              <a:rPr lang="en-US" sz="40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Double entry</a:t>
            </a:r>
          </a:p>
          <a:p>
            <a:r>
              <a:rPr lang="en-US" sz="40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Manual reconciliation</a:t>
            </a:r>
          </a:p>
          <a:p>
            <a:r>
              <a:rPr lang="en-US" sz="40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Disconnected departments</a:t>
            </a:r>
          </a:p>
          <a:p>
            <a:r>
              <a:rPr lang="en-US" sz="40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No real-time data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8599" y="2156400"/>
            <a:ext cx="848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0310" y="343649"/>
            <a:ext cx="11508419" cy="616944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10" y="6536317"/>
            <a:ext cx="852574" cy="37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3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44492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-938193"/>
            <a:ext cx="12192000" cy="8602579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86639"/>
            <a:ext cx="12192000" cy="8070851"/>
          </a:xfrm>
          <a:prstGeom prst="rect">
            <a:avLst/>
          </a:prstGeom>
        </p:spPr>
      </p:pic>
      <p:sp>
        <p:nvSpPr>
          <p:cNvPr id="8" name="Multiply 7"/>
          <p:cNvSpPr/>
          <p:nvPr/>
        </p:nvSpPr>
        <p:spPr>
          <a:xfrm rot="3908498">
            <a:off x="2238342" y="569146"/>
            <a:ext cx="3830594" cy="3945924"/>
          </a:xfrm>
          <a:prstGeom prst="mathMultiply">
            <a:avLst>
              <a:gd name="adj1" fmla="val 158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7304" y="4466823"/>
            <a:ext cx="10914430" cy="1784417"/>
          </a:xfrm>
          <a:prstGeom prst="rect">
            <a:avLst/>
          </a:prstGeom>
          <a:solidFill>
            <a:srgbClr val="0D0D0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6701" y="4523476"/>
            <a:ext cx="4312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Did you know?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0576" y="4877419"/>
            <a:ext cx="1163112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sz="28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When it comes to payments, the merchant is 100% </a:t>
            </a:r>
          </a:p>
          <a:p>
            <a:r>
              <a:rPr lang="en-US" sz="28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responsible for protecting their card holders data.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0310" y="343649"/>
            <a:ext cx="11508419" cy="616944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" y="579029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 panose="020B0502040204020203" pitchFamily="34" charset="0"/>
              </a:rPr>
              <a:t>Security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10" y="6536317"/>
            <a:ext cx="852574" cy="37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2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6441" y="-392518"/>
            <a:ext cx="12192000" cy="8602579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46561" y="2018842"/>
            <a:ext cx="78597" cy="29330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88368" y="2065732"/>
            <a:ext cx="78597" cy="2886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524" y="1904878"/>
            <a:ext cx="22818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 average cost of a breach to a small business is </a:t>
            </a:r>
            <a:r>
              <a:rPr lang="en-US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$36,000</a:t>
            </a:r>
            <a:r>
              <a:rPr 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  </a:t>
            </a:r>
          </a:p>
          <a:p>
            <a:endParaRPr lang="en-US" sz="20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Medium &amp; Large businesses run into the </a:t>
            </a:r>
            <a:r>
              <a:rPr lang="en-US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millions</a:t>
            </a:r>
            <a:r>
              <a:rPr 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3391" y="1908380"/>
            <a:ext cx="30253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Even worse, </a:t>
            </a:r>
            <a:r>
              <a:rPr lang="en-US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31%</a:t>
            </a:r>
            <a:r>
              <a:rPr lang="en-US" sz="2000" dirty="0">
                <a:solidFill>
                  <a:srgbClr val="E7E6E6">
                    <a:lumMod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of customers terminated their relationship with the company after receiving notification of a breach.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121" y="1500067"/>
            <a:ext cx="4200144" cy="42001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27948" y="6097824"/>
            <a:ext cx="3320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4"/>
              </a:rPr>
              <a:t>http://files.firstdata.com/downloads/thought-leadership/Small_Businesses_Cost_of_a_Data_Breach_Article.pdf</a:t>
            </a:r>
            <a:endParaRPr lang="en-US" sz="8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" y="579029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 panose="020B0502040204020203" pitchFamily="34" charset="0"/>
              </a:rPr>
              <a:t>Cost of a Data Breach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10" y="6536317"/>
            <a:ext cx="852574" cy="37081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40310" y="343649"/>
            <a:ext cx="11508419" cy="616944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8375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6441" y="-392518"/>
            <a:ext cx="12192000" cy="8602579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" y="304802"/>
            <a:ext cx="11582400" cy="6248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69" y="294231"/>
            <a:ext cx="8321232" cy="62589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799" y="294231"/>
            <a:ext cx="3361039" cy="625896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143" y="579029"/>
            <a:ext cx="3283825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Open Sans" panose="020B0606030504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n-US" sz="10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" panose="020B0606030504020204" pitchFamily="34" charset="0"/>
              </a:rPr>
            </a:br>
            <a:endParaRPr lang="en-US" sz="1000" dirty="0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Open Sans" panose="020B0606030504020204" pitchFamily="34" charset="0"/>
            </a:endParaRPr>
          </a:p>
          <a:p>
            <a:pPr marL="457200" lvl="2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" panose="020B0606030504020204" pitchFamily="34" charset="0"/>
              </a:rPr>
              <a:t>Information Security standard   for organizations handling     </a:t>
            </a:r>
          </a:p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" panose="020B0606030504020204" pitchFamily="34" charset="0"/>
              </a:rPr>
              <a:t>         cardholder information</a:t>
            </a:r>
          </a:p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Open Sans" panose="020B0606030504020204" pitchFamily="34" charset="0"/>
            </a:endParaRP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" panose="020B0606030504020204" pitchFamily="34" charset="0"/>
              </a:rPr>
              <a:t>    Created by Visa and</a:t>
            </a:r>
          </a:p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" panose="020B0606030504020204" pitchFamily="34" charset="0"/>
              </a:rPr>
              <a:t>          MasterCard to reduce  fraud </a:t>
            </a:r>
          </a:p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Open Sans" panose="020B0606030504020204" pitchFamily="34" charset="0"/>
            </a:endParaRP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" panose="020B0606030504020204" pitchFamily="34" charset="0"/>
              </a:rPr>
              <a:t>    Now maintained by the PCI</a:t>
            </a:r>
          </a:p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" panose="020B0606030504020204" pitchFamily="34" charset="0"/>
              </a:rPr>
              <a:t>          SSC but enforced by Card</a:t>
            </a:r>
          </a:p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" panose="020B0606030504020204" pitchFamily="34" charset="0"/>
              </a:rPr>
              <a:t>          Brands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Open Sans" panose="020B0606030504020204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" panose="020B0606030504020204" pitchFamily="34" charset="0"/>
              </a:rPr>
              <a:t>    PCI DSS (Payment Card Industry Data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" panose="020B0606030504020204" pitchFamily="34" charset="0"/>
              </a:rPr>
              <a:t>    Security Standard)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200" dirty="0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Open Sans" panose="020B0606030504020204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" panose="020B0606030504020204" pitchFamily="34" charset="0"/>
              </a:rPr>
              <a:t>    PCI SSC (Payment Card Industry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" panose="020B0606030504020204" pitchFamily="34" charset="0"/>
              </a:rPr>
              <a:t>    Security Standard Council)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00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Open Sans" panose="020B0606030504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798" y="274229"/>
            <a:ext cx="11579182" cy="88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" y="579029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  </a:t>
            </a:r>
            <a:r>
              <a:rPr lang="en-US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What is PCI Compliance?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10" y="6536317"/>
            <a:ext cx="852574" cy="37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35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481" y="-367805"/>
            <a:ext cx="12192000" cy="8602579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" y="304802"/>
            <a:ext cx="11582400" cy="6248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61" y="1101760"/>
            <a:ext cx="10949277" cy="544960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579029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 panose="020B0502040204020203" pitchFamily="34" charset="0"/>
              </a:rPr>
              <a:t>Secure Software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10" y="6536317"/>
            <a:ext cx="852574" cy="3708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07084" y="729466"/>
            <a:ext cx="3696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hlinkClick r:id="rId5"/>
              </a:rPr>
              <a:t>www.pcisecuritystandards.org</a:t>
            </a:r>
            <a:endParaRPr lang="en-US" dirty="0"/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839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-6441" y="-1290443"/>
            <a:ext cx="12192000" cy="8602579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800" y="304802"/>
            <a:ext cx="11582400" cy="6248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05881" y="1379812"/>
            <a:ext cx="197708" cy="293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15297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7E6E6">
                    <a:lumMod val="25000"/>
                  </a:srgb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PayFabric: Nodus’ proprietary cloud-based payment processing and storage system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53269" y="2189509"/>
            <a:ext cx="4510218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E7E6E6">
                    <a:lumMod val="25000"/>
                  </a:srgb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Validated with PCI Data Security Standards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E7E6E6">
                    <a:lumMod val="25000"/>
                  </a:srgb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Connections to multiple payment gateways and processors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E7E6E6">
                    <a:lumMod val="25000"/>
                  </a:srgb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Hosted Payment Entry and Wallet Screens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78068" y="3999119"/>
            <a:ext cx="32854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1200"/>
              </a:spcBef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Eliminates: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	Point of Entry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	Transmission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	Storage</a:t>
            </a:r>
          </a:p>
          <a:p>
            <a:endParaRPr lang="en-AU" dirty="0">
              <a:solidFill>
                <a:prstClr val="black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757626" y="5340049"/>
            <a:ext cx="265406" cy="252767"/>
            <a:chOff x="893859" y="2223396"/>
            <a:chExt cx="365773" cy="348354"/>
          </a:xfrm>
        </p:grpSpPr>
        <p:sp>
          <p:nvSpPr>
            <p:cNvPr id="16" name="Oval 15"/>
            <p:cNvSpPr/>
            <p:nvPr/>
          </p:nvSpPr>
          <p:spPr>
            <a:xfrm>
              <a:off x="893859" y="2223396"/>
              <a:ext cx="365773" cy="348354"/>
            </a:xfrm>
            <a:prstGeom prst="ellipse">
              <a:avLst/>
            </a:prstGeom>
            <a:solidFill>
              <a:srgbClr val="48C2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endParaRPr lang="en-US" sz="22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1007963" y="2292377"/>
              <a:ext cx="137564" cy="210393"/>
            </a:xfrm>
            <a:custGeom>
              <a:avLst/>
              <a:gdLst>
                <a:gd name="connsiteX0" fmla="*/ 0 w 137564"/>
                <a:gd name="connsiteY0" fmla="*/ 0 h 210393"/>
                <a:gd name="connsiteX1" fmla="*/ 137564 w 137564"/>
                <a:gd name="connsiteY1" fmla="*/ 105196 h 210393"/>
                <a:gd name="connsiteX2" fmla="*/ 8092 w 137564"/>
                <a:gd name="connsiteY2" fmla="*/ 210393 h 21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564" h="210393">
                  <a:moveTo>
                    <a:pt x="0" y="0"/>
                  </a:moveTo>
                  <a:lnTo>
                    <a:pt x="137564" y="105196"/>
                  </a:lnTo>
                  <a:lnTo>
                    <a:pt x="8092" y="210393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763591" y="4474262"/>
            <a:ext cx="265406" cy="252767"/>
            <a:chOff x="893859" y="2223396"/>
            <a:chExt cx="365773" cy="348354"/>
          </a:xfrm>
        </p:grpSpPr>
        <p:sp>
          <p:nvSpPr>
            <p:cNvPr id="19" name="Oval 18"/>
            <p:cNvSpPr/>
            <p:nvPr/>
          </p:nvSpPr>
          <p:spPr>
            <a:xfrm>
              <a:off x="893859" y="2223396"/>
              <a:ext cx="365773" cy="348354"/>
            </a:xfrm>
            <a:prstGeom prst="ellipse">
              <a:avLst/>
            </a:prstGeom>
            <a:solidFill>
              <a:srgbClr val="48C2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endParaRPr lang="en-US" sz="22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1007963" y="2292377"/>
              <a:ext cx="137564" cy="210393"/>
            </a:xfrm>
            <a:custGeom>
              <a:avLst/>
              <a:gdLst>
                <a:gd name="connsiteX0" fmla="*/ 0 w 137564"/>
                <a:gd name="connsiteY0" fmla="*/ 0 h 210393"/>
                <a:gd name="connsiteX1" fmla="*/ 137564 w 137564"/>
                <a:gd name="connsiteY1" fmla="*/ 105196 h 210393"/>
                <a:gd name="connsiteX2" fmla="*/ 8092 w 137564"/>
                <a:gd name="connsiteY2" fmla="*/ 210393 h 21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564" h="210393">
                  <a:moveTo>
                    <a:pt x="0" y="0"/>
                  </a:moveTo>
                  <a:lnTo>
                    <a:pt x="137564" y="105196"/>
                  </a:lnTo>
                  <a:lnTo>
                    <a:pt x="8092" y="210393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757626" y="4923923"/>
            <a:ext cx="265406" cy="252767"/>
            <a:chOff x="893859" y="2223396"/>
            <a:chExt cx="365773" cy="348354"/>
          </a:xfrm>
        </p:grpSpPr>
        <p:sp>
          <p:nvSpPr>
            <p:cNvPr id="22" name="Oval 21"/>
            <p:cNvSpPr/>
            <p:nvPr/>
          </p:nvSpPr>
          <p:spPr>
            <a:xfrm>
              <a:off x="893859" y="2223396"/>
              <a:ext cx="365773" cy="348354"/>
            </a:xfrm>
            <a:prstGeom prst="ellipse">
              <a:avLst/>
            </a:prstGeom>
            <a:solidFill>
              <a:srgbClr val="48C2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endParaRPr lang="en-US" sz="22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1007963" y="2292377"/>
              <a:ext cx="137564" cy="210393"/>
            </a:xfrm>
            <a:custGeom>
              <a:avLst/>
              <a:gdLst>
                <a:gd name="connsiteX0" fmla="*/ 0 w 137564"/>
                <a:gd name="connsiteY0" fmla="*/ 0 h 210393"/>
                <a:gd name="connsiteX1" fmla="*/ 137564 w 137564"/>
                <a:gd name="connsiteY1" fmla="*/ 105196 h 210393"/>
                <a:gd name="connsiteX2" fmla="*/ 8092 w 137564"/>
                <a:gd name="connsiteY2" fmla="*/ 210393 h 21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564" h="210393">
                  <a:moveTo>
                    <a:pt x="0" y="0"/>
                  </a:moveTo>
                  <a:lnTo>
                    <a:pt x="137564" y="105196"/>
                  </a:lnTo>
                  <a:lnTo>
                    <a:pt x="8092" y="210393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948624" y="1849872"/>
            <a:ext cx="3027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E7E6E6">
                    <a:lumMod val="25000"/>
                  </a:srgb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Features and Benefits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" y="579029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Cloud-Based Storage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10" y="6536317"/>
            <a:ext cx="852574" cy="3708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03589" y="2290119"/>
            <a:ext cx="453081" cy="18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91" y="1460202"/>
            <a:ext cx="5177620" cy="50666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072" y="1593951"/>
            <a:ext cx="5059307" cy="46997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30631" y="1683152"/>
            <a:ext cx="4866186" cy="834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398" y="1776471"/>
            <a:ext cx="4866185" cy="59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72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69524"/>
            <a:ext cx="121920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433397"/>
            <a:ext cx="12192000" cy="8602579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1312"/>
            <a:ext cx="11582400" cy="40659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4006790"/>
            <a:ext cx="11582400" cy="2562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04220" y="4879866"/>
            <a:ext cx="3296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Credit card/eCheck transactions</a:t>
            </a:r>
          </a:p>
          <a:p>
            <a:pPr algn="ctr"/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Real-time or scheduled payments</a:t>
            </a:r>
          </a:p>
          <a:p>
            <a:pPr algn="ctr"/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Level 2/3 processing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40613" y="4879866"/>
            <a:ext cx="187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Automatic invoice delivery and payment reminders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89929" y="4858281"/>
            <a:ext cx="2313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Flexible reporting</a:t>
            </a:r>
          </a:p>
          <a:p>
            <a:pPr algn="ctr"/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Email templates</a:t>
            </a:r>
          </a:p>
          <a:p>
            <a:pPr algn="ctr"/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Confirmation receipts</a:t>
            </a:r>
          </a:p>
          <a:p>
            <a:pPr algn="ctr"/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Past due reminders</a:t>
            </a:r>
          </a:p>
          <a:p>
            <a:pPr algn="ctr"/>
            <a:endParaRPr 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7538" y="3336826"/>
            <a:ext cx="1380016" cy="1380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405991" y="3365758"/>
            <a:ext cx="1380016" cy="1380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956504" y="3346137"/>
            <a:ext cx="1380016" cy="1380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" y="2173648"/>
            <a:ext cx="10223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 panose="020B0502040204020203" pitchFamily="34" charset="0"/>
              </a:rPr>
              <a:t>Customer Payment Portal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" y="579029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 panose="020B0502040204020203" pitchFamily="34" charset="0"/>
              </a:rPr>
              <a:t>ePay Advantage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503" y="3260672"/>
            <a:ext cx="1551566" cy="155156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697" y="3225488"/>
            <a:ext cx="1562604" cy="1562604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640613" y="4888118"/>
            <a:ext cx="1873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Bi-directionally integrated with Dynamics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67394" y="4854518"/>
            <a:ext cx="2246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Payments are processed and applied back in Dynamics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552923" y="4867073"/>
            <a:ext cx="2187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Customers enter in their own payment information and submit for processing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10" y="6536317"/>
            <a:ext cx="852574" cy="3708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33" y="3290619"/>
            <a:ext cx="1507735" cy="15077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26" y="3250490"/>
            <a:ext cx="1561748" cy="156174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521" y="3260672"/>
            <a:ext cx="1545548" cy="154554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65" y="3226479"/>
            <a:ext cx="1561613" cy="156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0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39" grpId="0"/>
      <p:bldP spid="40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481" y="-1772861"/>
            <a:ext cx="12192000" cy="8602579"/>
          </a:xfrm>
          <a:prstGeom prst="rect">
            <a:avLst/>
          </a:prstGeom>
          <a:solidFill>
            <a:srgbClr val="1F4E7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" y="-757882"/>
            <a:ext cx="12203882" cy="76158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6842">
            <a:off x="9432794" y="3704915"/>
            <a:ext cx="3287688" cy="36545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481" y="-367805"/>
            <a:ext cx="12192000" cy="8602579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0310" y="343649"/>
            <a:ext cx="11508419" cy="616944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268" y="2496061"/>
            <a:ext cx="11529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" panose="020B0502040204020203" pitchFamily="34" charset="0"/>
              </a:rPr>
              <a:t>Product Demo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" y="4524525"/>
            <a:ext cx="5610831" cy="2305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10" y="6536317"/>
            <a:ext cx="852574" cy="37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93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32951" y="-466918"/>
            <a:ext cx="12192000" cy="8602579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1849" y="287919"/>
            <a:ext cx="11582400" cy="6248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2449" y="2953576"/>
            <a:ext cx="1746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1+ Billion Dollars Processed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82449" y="4868366"/>
            <a:ext cx="17464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5+ Million Transactions Processed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8058" y="2995195"/>
            <a:ext cx="1746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1,500 + Enterprises served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87791" y="2995195"/>
            <a:ext cx="18237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200+ Partners in Microsoft Dynamics Channel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83167" y="4908647"/>
            <a:ext cx="2116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17 years of experience in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ePayments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 and ERP/CRM integration (Founded in 2002)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647" y="2166817"/>
            <a:ext cx="774128" cy="6400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501" y="4119456"/>
            <a:ext cx="786319" cy="6461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6" y="3851255"/>
            <a:ext cx="914324" cy="914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921" y="2249481"/>
            <a:ext cx="682696" cy="5181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20" y="1873162"/>
            <a:ext cx="1546686" cy="116001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21209" y="1409571"/>
            <a:ext cx="505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Experienced in Electronic Payments Industry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06052" y="4921556"/>
            <a:ext cx="18054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PA-DSS Certified Integrated Payment Solutions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799" y="4046310"/>
            <a:ext cx="536404" cy="71926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" y="579029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About Nodus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10" y="6536317"/>
            <a:ext cx="852574" cy="37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91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6441" y="-392518"/>
            <a:ext cx="12192000" cy="8602579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800" y="304802"/>
            <a:ext cx="11582400" cy="6248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963" y="1742886"/>
            <a:ext cx="1454727" cy="163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57" y="1724799"/>
            <a:ext cx="1246909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98134" y="3488841"/>
            <a:ext cx="19825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Remove the burden of PCI compliance challenges through secured encryption &amp; innovative tokenization technology </a:t>
            </a:r>
          </a:p>
        </p:txBody>
      </p:sp>
      <p:sp>
        <p:nvSpPr>
          <p:cNvPr id="5" name="Rectangle 4"/>
          <p:cNvSpPr/>
          <p:nvPr/>
        </p:nvSpPr>
        <p:spPr>
          <a:xfrm>
            <a:off x="4158520" y="3488842"/>
            <a:ext cx="19036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Save processing fees with Smart Field Level Handling for Level 2/3 Qualifications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1466" y="3488842"/>
            <a:ext cx="15795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Protection against fraud and data breach</a:t>
            </a:r>
          </a:p>
        </p:txBody>
      </p:sp>
      <p:sp>
        <p:nvSpPr>
          <p:cNvPr id="9" name="Rectangle 8"/>
          <p:cNvSpPr/>
          <p:nvPr/>
        </p:nvSpPr>
        <p:spPr>
          <a:xfrm>
            <a:off x="8262043" y="3487460"/>
            <a:ext cx="18796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Supporting both US and international payment gateways &amp; processors</a:t>
            </a: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364" y="1804463"/>
            <a:ext cx="1558636" cy="155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53" y="1986305"/>
            <a:ext cx="1402773" cy="137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" y="579029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Nodus Payment Solutions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10" y="6536317"/>
            <a:ext cx="852574" cy="37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8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6441" y="-392518"/>
            <a:ext cx="12192000" cy="8602579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04800" y="287919"/>
            <a:ext cx="11582400" cy="6248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04800" y="287919"/>
            <a:ext cx="11582400" cy="624839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" y="579029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What You Will Learn Today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16801" y="1998824"/>
            <a:ext cx="6755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Inefficiencies in A/R and how to fix them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516801" y="3120889"/>
            <a:ext cx="7340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What is PCI compliance and why it is important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19096" y="4172901"/>
            <a:ext cx="5207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How Nodus can help (Demo)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10" y="6536317"/>
            <a:ext cx="852574" cy="370811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 flipH="1">
            <a:off x="3272434" y="4071799"/>
            <a:ext cx="1" cy="6190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577" y="4071799"/>
            <a:ext cx="691851" cy="7188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37" y="2957990"/>
            <a:ext cx="809730" cy="7019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72371" y="1586862"/>
            <a:ext cx="1102266" cy="114879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H="1">
            <a:off x="3273199" y="2999445"/>
            <a:ext cx="1" cy="6190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271415" y="1920141"/>
            <a:ext cx="1" cy="6190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402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9919" y="-1744579"/>
            <a:ext cx="12192000" cy="8602579"/>
          </a:xfrm>
          <a:prstGeom prst="rect">
            <a:avLst/>
          </a:prstGeom>
          <a:solidFill>
            <a:srgbClr val="1F4E7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6441" y="-1290443"/>
            <a:ext cx="12192000" cy="8602579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163" y="2071926"/>
            <a:ext cx="12182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Nodus Technologies, Inc.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9919" y="2952725"/>
            <a:ext cx="12192000" cy="19779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 panose="020B0502040204020203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 panose="020B0502040204020203" pitchFamily="34" charset="0"/>
              </a:rPr>
              <a:t>Fauwaz Hussain</a:t>
            </a:r>
            <a:br>
              <a:rPr 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 panose="020B0502040204020203" pitchFamily="34" charset="0"/>
              </a:rPr>
            </a:br>
            <a:endParaRPr lang="en-US" sz="2000" i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 panose="020B0502040204020203" pitchFamily="34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 panose="020B0502040204020203" pitchFamily="34" charset="0"/>
              </a:rPr>
              <a:t>fauwaz@nodus.com</a:t>
            </a:r>
          </a:p>
          <a:p>
            <a:r>
              <a:rPr lang="en-US" sz="2000" i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 panose="020B0502040204020203" pitchFamily="34" charset="0"/>
              </a:rPr>
              <a:t>909-482-4701 x8239</a:t>
            </a:r>
          </a:p>
          <a:p>
            <a:endParaRPr lang="en-US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Semibold" panose="020B0702040204020203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Semibold" panose="020B07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0310" y="343649"/>
            <a:ext cx="11508419" cy="616944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1572" y="732028"/>
            <a:ext cx="11529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" y="4524525"/>
            <a:ext cx="5610831" cy="23051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10" y="6536317"/>
            <a:ext cx="852574" cy="37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56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6441" y="-392518"/>
            <a:ext cx="12192000" cy="8602579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2" y="-712954"/>
            <a:ext cx="12424130" cy="757095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" y="579029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 panose="020B0502040204020203" pitchFamily="34" charset="0"/>
              </a:rPr>
              <a:t>Accounts Receivables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10" y="6536317"/>
            <a:ext cx="852574" cy="37081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40310" y="343649"/>
            <a:ext cx="11508419" cy="616944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2157" y="1978474"/>
            <a:ext cx="66278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Heartline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of the business</a:t>
            </a:r>
          </a:p>
          <a:p>
            <a:pPr algn="ctr"/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Managing incoming revenue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Collecting payments from customers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Applying payments to sales documents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Manage the accounting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Achieve it all while spending as little money as possible</a:t>
            </a:r>
          </a:p>
        </p:txBody>
      </p:sp>
    </p:spTree>
    <p:extLst>
      <p:ext uri="{BB962C8B-B14F-4D97-AF65-F5344CB8AC3E}">
        <p14:creationId xmlns:p14="http://schemas.microsoft.com/office/powerpoint/2010/main" val="1529322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6441" y="-1290443"/>
            <a:ext cx="12192000" cy="8602579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" y="579029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 panose="020B0502040204020203" pitchFamily="34" charset="0"/>
              </a:rPr>
              <a:t>An inefficient A/R Process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10" y="6536317"/>
            <a:ext cx="852574" cy="37081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40310" y="343649"/>
            <a:ext cx="11508419" cy="616944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72760" y="4589888"/>
            <a:ext cx="162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Double Entry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59685" y="4589888"/>
            <a:ext cx="179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Manual Labor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680934" y="4588803"/>
            <a:ext cx="1748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Risk of Fraud</a:t>
            </a:r>
          </a:p>
        </p:txBody>
      </p:sp>
      <p:sp>
        <p:nvSpPr>
          <p:cNvPr id="3" name="Rectangle 2"/>
          <p:cNvSpPr/>
          <p:nvPr/>
        </p:nvSpPr>
        <p:spPr>
          <a:xfrm>
            <a:off x="340310" y="1261272"/>
            <a:ext cx="11481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Achieving accuracy with convenience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69468" y="4589486"/>
            <a:ext cx="1983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Customer Inconvenience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559" y="2920090"/>
            <a:ext cx="1545548" cy="15455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39" y="2917883"/>
            <a:ext cx="1555481" cy="15554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84" y="2917552"/>
            <a:ext cx="1556141" cy="15561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690" y="2917552"/>
            <a:ext cx="1556427" cy="155642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61694" y="4588803"/>
            <a:ext cx="1791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Customer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Convenience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48021" y="4588696"/>
            <a:ext cx="179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Integration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653983" y="4588070"/>
            <a:ext cx="179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Security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442" y="579028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 panose="020B0502040204020203" pitchFamily="34" charset="0"/>
              </a:rPr>
              <a:t>How to improve A/R Process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27669" y="4588696"/>
            <a:ext cx="179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Automation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83" y="2923556"/>
            <a:ext cx="1561748" cy="15617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129" y="2923556"/>
            <a:ext cx="1545548" cy="1545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917" y="2915874"/>
            <a:ext cx="1553979" cy="15539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107" y="2917544"/>
            <a:ext cx="1561613" cy="156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5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9" grpId="0"/>
      <p:bldP spid="21" grpId="0"/>
      <p:bldP spid="22" grpId="0"/>
      <p:bldP spid="24" grpId="0"/>
      <p:bldP spid="26" grpId="0"/>
      <p:bldP spid="28" grpId="0"/>
      <p:bldP spid="29" grpId="0"/>
      <p:bldP spid="33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6441" y="-1290443"/>
            <a:ext cx="12192000" cy="8602579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" y="304802"/>
            <a:ext cx="11582400" cy="6248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5395" y="304803"/>
            <a:ext cx="7751805" cy="625006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305953"/>
            <a:ext cx="4460686" cy="62472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49709" y="2665004"/>
            <a:ext cx="564216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Automate the tasks your employees do manually so they have time to focus on more pressing responsibilities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65485" y="579029"/>
            <a:ext cx="7121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Automation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10" y="6536317"/>
            <a:ext cx="852574" cy="37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38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69524"/>
            <a:ext cx="12192000" cy="9144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6441" y="-1290443"/>
            <a:ext cx="12192000" cy="8602579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04800" y="321278"/>
            <a:ext cx="11582400" cy="6248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52144" y="2444693"/>
            <a:ext cx="6258162" cy="357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88" y="1733353"/>
            <a:ext cx="76177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Individually mail or email invoices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Send reminders to customers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Collect payment information by mail or over the phone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Process credit cards through terminal or take checks to the bank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Send confirmation receipts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Enter payments into accounting system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endParaRPr lang="en-US" dirty="0">
              <a:solidFill>
                <a:prstClr val="black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4" name="Rectangle 23"/>
          <p:cNvSpPr/>
          <p:nvPr/>
        </p:nvSpPr>
        <p:spPr>
          <a:xfrm rot="5400000">
            <a:off x="8141537" y="3004225"/>
            <a:ext cx="2990182" cy="2581181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46038" y="3888204"/>
            <a:ext cx="2581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 average, </a:t>
            </a:r>
            <a:r>
              <a:rPr lang="en-US" sz="2000" dirty="0">
                <a:solidFill>
                  <a:srgbClr val="92D05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80%</a:t>
            </a:r>
            <a:r>
              <a:rPr lang="en-US" sz="20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  <a:p>
            <a:pPr algn="ctr"/>
            <a:r>
              <a:rPr lang="en-US" sz="20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 A/R collection expenses accrue from labor costs.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46267" y="4396580"/>
            <a:ext cx="701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Request new payment method after credit card gets declined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039" y="1724206"/>
            <a:ext cx="2581275" cy="17145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46268" y="2212124"/>
            <a:ext cx="5593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Resend invoices because they were lost in transit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46268" y="3304352"/>
            <a:ext cx="5674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Make multiple phone calls to reach the customer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" y="595505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Manual A/R Process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10" y="6536317"/>
            <a:ext cx="852574" cy="37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6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711476" cy="9144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6441" y="-1290443"/>
            <a:ext cx="12192000" cy="8602579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" y="304802"/>
            <a:ext cx="11549450" cy="6248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9963673"/>
              </p:ext>
            </p:extLst>
          </p:nvPr>
        </p:nvGraphicFramePr>
        <p:xfrm>
          <a:off x="4236591" y="1085014"/>
          <a:ext cx="7617660" cy="514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819847"/>
              </p:ext>
            </p:extLst>
          </p:nvPr>
        </p:nvGraphicFramePr>
        <p:xfrm>
          <a:off x="637561" y="1873597"/>
          <a:ext cx="4836272" cy="246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5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3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6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371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Calculation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71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Printing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$0.70 X 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$420.00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71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Mailing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$0.49 X 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$294.00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71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Preparing and Sending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$3.33 X 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$1998.00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71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Second Notice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$4.52 X 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$904.00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71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Third</a:t>
                      </a:r>
                      <a:r>
                        <a:rPr lang="en-US" sz="1600" baseline="0" dirty="0">
                          <a:latin typeface="+mn-lt"/>
                        </a:rPr>
                        <a:t> Notice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$4.52 X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$452.00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635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Receive &amp; Apply Payment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$3.33 X 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$1998.00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54492" y="4553096"/>
            <a:ext cx="3605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Monthly Cost of Paper Billing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$6,066.00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4492" y="5410894"/>
            <a:ext cx="3604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Annual Cost of Paper Billing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$72,792.00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2128" y="6334502"/>
            <a:ext cx="42351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*For further explanation, see Nodus’ White Paper on Paper Billing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2783" y="1424179"/>
            <a:ext cx="3692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Based on 600 invoices/month</a:t>
            </a:r>
            <a:endParaRPr lang="en-US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" y="579029"/>
            <a:ext cx="12711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Cost of Paper Billing*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10" y="6536317"/>
            <a:ext cx="852574" cy="37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20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6441" y="-1290443"/>
            <a:ext cx="12192000" cy="8602579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" y="304802"/>
            <a:ext cx="11582400" cy="6248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508" y="303141"/>
            <a:ext cx="9683692" cy="62603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799" y="303141"/>
            <a:ext cx="2338246" cy="6250059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172" y="1786908"/>
            <a:ext cx="1975500" cy="3139321"/>
          </a:xfrm>
          <a:prstGeom prst="rect">
            <a:avLst/>
          </a:prstGeom>
          <a:solidFill>
            <a:srgbClr val="1F4E79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Today’s customer is looking for more control over their payments. Easy and convenient processes make for more satisfied customers.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" y="579029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Customer Convenience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10" y="6536317"/>
            <a:ext cx="852574" cy="37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19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-6441" y="-1290443"/>
            <a:ext cx="12192000" cy="8602579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04800" y="304802"/>
            <a:ext cx="11582400" cy="6248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" y="2080055"/>
            <a:ext cx="12192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7E6E6">
                    <a:lumMod val="25000"/>
                  </a:srgb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12.5%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799" y="2084174"/>
            <a:ext cx="4975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7E6E6">
                    <a:lumMod val="25000"/>
                  </a:srgb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35%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35312" y="2845506"/>
            <a:ext cx="26267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7E6E6">
                    <a:lumMod val="25000"/>
                  </a:srgb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Known for </a:t>
            </a:r>
          </a:p>
          <a:p>
            <a:r>
              <a:rPr lang="en-US" dirty="0">
                <a:solidFill>
                  <a:srgbClr val="E7E6E6">
                    <a:lumMod val="25000"/>
                  </a:srgb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purchasing 20% </a:t>
            </a:r>
          </a:p>
          <a:p>
            <a:r>
              <a:rPr lang="en-US" dirty="0">
                <a:solidFill>
                  <a:srgbClr val="E7E6E6">
                    <a:lumMod val="25000"/>
                  </a:srgb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more products </a:t>
            </a:r>
          </a:p>
          <a:p>
            <a:r>
              <a:rPr lang="en-US" dirty="0">
                <a:solidFill>
                  <a:srgbClr val="E7E6E6">
                    <a:lumMod val="25000"/>
                  </a:srgb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than paper bill </a:t>
            </a:r>
          </a:p>
          <a:p>
            <a:r>
              <a:rPr lang="en-US" dirty="0">
                <a:solidFill>
                  <a:srgbClr val="E7E6E6">
                    <a:lumMod val="25000"/>
                  </a:srgb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users.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" y="579029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Light" panose="020B0502040204020203" pitchFamily="34" charset="0"/>
              </a:rPr>
              <a:t>Online Bill Pay Users Are:</a:t>
            </a:r>
          </a:p>
        </p:txBody>
      </p:sp>
      <p:sp>
        <p:nvSpPr>
          <p:cNvPr id="2" name="Rectangle 1"/>
          <p:cNvSpPr/>
          <p:nvPr/>
        </p:nvSpPr>
        <p:spPr>
          <a:xfrm>
            <a:off x="458913" y="3221078"/>
            <a:ext cx="164757" cy="31715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39816" y="4866338"/>
            <a:ext cx="498163" cy="12084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687" y="6224979"/>
            <a:ext cx="3451654" cy="165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540261" y="3943008"/>
            <a:ext cx="498163" cy="21317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54570" y="4266980"/>
            <a:ext cx="498163" cy="18069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983656" y="3240524"/>
            <a:ext cx="498163" cy="28333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4219" y="2845506"/>
            <a:ext cx="1940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7E6E6">
                    <a:lumMod val="25000"/>
                  </a:srgb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More likely to pay their bills on time</a:t>
            </a:r>
          </a:p>
        </p:txBody>
      </p:sp>
      <p:sp>
        <p:nvSpPr>
          <p:cNvPr id="43" name="Oval 42"/>
          <p:cNvSpPr/>
          <p:nvPr/>
        </p:nvSpPr>
        <p:spPr>
          <a:xfrm>
            <a:off x="1877949" y="4861270"/>
            <a:ext cx="136367" cy="141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2343223" y="3907578"/>
            <a:ext cx="2255937" cy="717528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4699478" y="3656245"/>
            <a:ext cx="2650690" cy="251333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7434880" y="2031855"/>
            <a:ext cx="1677605" cy="1593075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729184" y="5145425"/>
            <a:ext cx="1884305" cy="879548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2674791" y="3227811"/>
            <a:ext cx="1623634" cy="1872086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368897" y="2857734"/>
            <a:ext cx="2417050" cy="34832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6839466" y="2286000"/>
            <a:ext cx="2357613" cy="549474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62781" y="4657207"/>
            <a:ext cx="1520430" cy="134801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2231060" y="4587656"/>
            <a:ext cx="136367" cy="141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Oval 4"/>
          <p:cNvSpPr/>
          <p:nvPr/>
        </p:nvSpPr>
        <p:spPr>
          <a:xfrm>
            <a:off x="635265" y="5960189"/>
            <a:ext cx="136367" cy="141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4577858" y="3844151"/>
            <a:ext cx="136367" cy="141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7320312" y="3565829"/>
            <a:ext cx="136367" cy="141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2585194" y="5049147"/>
            <a:ext cx="136367" cy="141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4250110" y="3154852"/>
            <a:ext cx="136367" cy="141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6746373" y="2773212"/>
            <a:ext cx="136367" cy="141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097820" y="2211381"/>
            <a:ext cx="136367" cy="141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086599" y="1961355"/>
            <a:ext cx="136367" cy="141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36259" y="2084174"/>
            <a:ext cx="4950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7E6E6">
                    <a:lumMod val="25000"/>
                  </a:srgb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13206" y="2856476"/>
            <a:ext cx="2011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7E6E6">
                    <a:lumMod val="25000"/>
                  </a:srgb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Less likely to leave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936259" y="6093880"/>
            <a:ext cx="5086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*For further explanation and data source, see Nodus’ white paper on paper billing 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10" y="6536317"/>
            <a:ext cx="852574" cy="37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7606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0E031C1095B0408DAC708113DFDD36" ma:contentTypeVersion="12" ma:contentTypeDescription="Create a new document." ma:contentTypeScope="" ma:versionID="20e2bd1c6e7da74d278288d5858f637c">
  <xsd:schema xmlns:xsd="http://www.w3.org/2001/XMLSchema" xmlns:xs="http://www.w3.org/2001/XMLSchema" xmlns:p="http://schemas.microsoft.com/office/2006/metadata/properties" xmlns:ns1="http://schemas.microsoft.com/sharepoint/v3" xmlns:ns2="a2851d27-5ce9-4c46-b6d2-9c60a9ccacc2" xmlns:ns3="0f9c49b3-675d-49eb-9aca-ecb844870355" targetNamespace="http://schemas.microsoft.com/office/2006/metadata/properties" ma:root="true" ma:fieldsID="3a93fda6bcea0489ae856cb308ec1ea7" ns1:_="" ns2:_="" ns3:_="">
    <xsd:import namespace="http://schemas.microsoft.com/sharepoint/v3"/>
    <xsd:import namespace="a2851d27-5ce9-4c46-b6d2-9c60a9ccacc2"/>
    <xsd:import namespace="0f9c49b3-675d-49eb-9aca-ecb84487035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851d27-5ce9-4c46-b6d2-9c60a9ccacc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9c49b3-675d-49eb-9aca-ecb8448703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44AA2C4-1B3E-4834-B574-77FAF14FB939}"/>
</file>

<file path=customXml/itemProps2.xml><?xml version="1.0" encoding="utf-8"?>
<ds:datastoreItem xmlns:ds="http://schemas.openxmlformats.org/officeDocument/2006/customXml" ds:itemID="{1A15AF7C-6550-4C82-BAD7-3801CF2C7803}"/>
</file>

<file path=customXml/itemProps3.xml><?xml version="1.0" encoding="utf-8"?>
<ds:datastoreItem xmlns:ds="http://schemas.openxmlformats.org/officeDocument/2006/customXml" ds:itemID="{B2491A66-DBFF-4C85-BD8B-497372DBA1A1}"/>
</file>

<file path=docProps/app.xml><?xml version="1.0" encoding="utf-8"?>
<Properties xmlns="http://schemas.openxmlformats.org/officeDocument/2006/extended-properties" xmlns:vt="http://schemas.openxmlformats.org/officeDocument/2006/docPropsVTypes">
  <TotalTime>2459</TotalTime>
  <Words>705</Words>
  <Application>Microsoft Office PowerPoint</Application>
  <PresentationFormat>Widescreen</PresentationFormat>
  <Paragraphs>167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Microsoft YaHei</vt:lpstr>
      <vt:lpstr>Microsoft YaHei UI</vt:lpstr>
      <vt:lpstr>Arial</vt:lpstr>
      <vt:lpstr>Calibri</vt:lpstr>
      <vt:lpstr>Calibri Light</vt:lpstr>
      <vt:lpstr>Open Sans</vt:lpstr>
      <vt:lpstr>Segoe UI</vt:lpstr>
      <vt:lpstr>Segoe UI Light</vt:lpstr>
      <vt:lpstr>Segoe UI Semibold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INTEGRATION GA ______________P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Kali Borrelli</dc:creator>
  <cp:lastModifiedBy>Fauwaz Hussain</cp:lastModifiedBy>
  <cp:revision>111</cp:revision>
  <dcterms:created xsi:type="dcterms:W3CDTF">2015-10-19T18:04:52Z</dcterms:created>
  <dcterms:modified xsi:type="dcterms:W3CDTF">2019-04-25T21:28:14Z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0x010100370E031C1095B0408DAC708113DFDD36</vt:lpwstr>
  </property>
</Properties>
</file>