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83" r:id="rId5"/>
    <p:sldId id="259" r:id="rId6"/>
    <p:sldId id="279" r:id="rId7"/>
    <p:sldId id="267" r:id="rId8"/>
    <p:sldId id="285" r:id="rId9"/>
    <p:sldId id="275" r:id="rId10"/>
    <p:sldId id="270" r:id="rId11"/>
    <p:sldId id="282" r:id="rId12"/>
    <p:sldId id="280" r:id="rId13"/>
    <p:sldId id="281"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89357" autoAdjust="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A5F990E-C449-4F70-AE3D-94FC4D80D864}" type="datetimeFigureOut">
              <a:rPr lang="en-US" smtClean="0"/>
              <a:t>5/2/2019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B27D8C-C821-496C-A9A3-47D94C6BF715}" type="slidenum">
              <a:rPr lang="en-US" smtClean="0"/>
              <a:t>‹#›</a:t>
            </a:fld>
            <a:endParaRPr lang="en-US" dirty="0"/>
          </a:p>
        </p:txBody>
      </p:sp>
    </p:spTree>
    <p:extLst>
      <p:ext uri="{BB962C8B-B14F-4D97-AF65-F5344CB8AC3E}">
        <p14:creationId xmlns:p14="http://schemas.microsoft.com/office/powerpoint/2010/main" val="2067091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clients who were in the dark:</a:t>
            </a:r>
          </a:p>
          <a:p>
            <a:endParaRPr lang="en-US" dirty="0"/>
          </a:p>
          <a:p>
            <a:r>
              <a:rPr lang="en-US" dirty="0"/>
              <a:t>Logistic company that was wanting real time financial dashboards, very much focused on top line growth.  We uncovered shrinking gross margin that would have bankrupted the business within 12 months. As a result of our project, the company identified the business processes that were causing the erosion of margin and embarked on a program to correct the situation.</a:t>
            </a:r>
          </a:p>
          <a:p>
            <a:endParaRPr lang="en-US" dirty="0"/>
          </a:p>
          <a:p>
            <a:r>
              <a:rPr lang="en-US" dirty="0"/>
              <a:t>Components supplier to RV industry wanted more clarity on basic financial information.  We married data from ERP and payroll systems to provide a more accurate cost of production metric that identified a significant block of sales which was yielding a negative gross margin.  As a result of our project, the CEO worked to transition out of certain customer / SKU relationships into better margin products.  Result was a slight decrease in overall revenue but a 20% pick-up on the net income line.</a:t>
            </a:r>
          </a:p>
        </p:txBody>
      </p:sp>
      <p:sp>
        <p:nvSpPr>
          <p:cNvPr id="4" name="Slide Number Placeholder 3"/>
          <p:cNvSpPr>
            <a:spLocks noGrp="1"/>
          </p:cNvSpPr>
          <p:nvPr>
            <p:ph type="sldNum" sz="quarter" idx="5"/>
          </p:nvPr>
        </p:nvSpPr>
        <p:spPr/>
        <p:txBody>
          <a:bodyPr/>
          <a:lstStyle/>
          <a:p>
            <a:fld id="{A4B27D8C-C821-496C-A9A3-47D94C6BF715}" type="slidenum">
              <a:rPr lang="en-US" smtClean="0"/>
              <a:t>1</a:t>
            </a:fld>
            <a:endParaRPr lang="en-US" dirty="0"/>
          </a:p>
        </p:txBody>
      </p:sp>
    </p:spTree>
    <p:extLst>
      <p:ext uri="{BB962C8B-B14F-4D97-AF65-F5344CB8AC3E}">
        <p14:creationId xmlns:p14="http://schemas.microsoft.com/office/powerpoint/2010/main" val="3171993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B27D8C-C821-496C-A9A3-47D94C6BF715}" type="slidenum">
              <a:rPr lang="en-US" smtClean="0"/>
              <a:t>10</a:t>
            </a:fld>
            <a:endParaRPr lang="en-US" dirty="0"/>
          </a:p>
        </p:txBody>
      </p:sp>
    </p:spTree>
    <p:extLst>
      <p:ext uri="{BB962C8B-B14F-4D97-AF65-F5344CB8AC3E}">
        <p14:creationId xmlns:p14="http://schemas.microsoft.com/office/powerpoint/2010/main" val="3186449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B27D8C-C821-496C-A9A3-47D94C6BF715}" type="slidenum">
              <a:rPr lang="en-US" smtClean="0"/>
              <a:t>2</a:t>
            </a:fld>
            <a:endParaRPr lang="en-US" dirty="0"/>
          </a:p>
        </p:txBody>
      </p:sp>
    </p:spTree>
    <p:extLst>
      <p:ext uri="{BB962C8B-B14F-4D97-AF65-F5344CB8AC3E}">
        <p14:creationId xmlns:p14="http://schemas.microsoft.com/office/powerpoint/2010/main" val="114318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 to ask Chris about what are current trends in this market and from a wider perspective – i.e. globally or across USA or fortune 500</a:t>
            </a:r>
          </a:p>
        </p:txBody>
      </p:sp>
      <p:sp>
        <p:nvSpPr>
          <p:cNvPr id="4" name="Slide Number Placeholder 3"/>
          <p:cNvSpPr>
            <a:spLocks noGrp="1"/>
          </p:cNvSpPr>
          <p:nvPr>
            <p:ph type="sldNum" sz="quarter" idx="5"/>
          </p:nvPr>
        </p:nvSpPr>
        <p:spPr/>
        <p:txBody>
          <a:bodyPr/>
          <a:lstStyle/>
          <a:p>
            <a:fld id="{A4B27D8C-C821-496C-A9A3-47D94C6BF715}" type="slidenum">
              <a:rPr lang="en-US" smtClean="0"/>
              <a:t>3</a:t>
            </a:fld>
            <a:endParaRPr lang="en-US" dirty="0"/>
          </a:p>
        </p:txBody>
      </p:sp>
    </p:spTree>
    <p:extLst>
      <p:ext uri="{BB962C8B-B14F-4D97-AF65-F5344CB8AC3E}">
        <p14:creationId xmlns:p14="http://schemas.microsoft.com/office/powerpoint/2010/main" val="3217531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these questions that the audience should answer.  I will mention the first one or two and then ask……</a:t>
            </a:r>
          </a:p>
        </p:txBody>
      </p:sp>
      <p:sp>
        <p:nvSpPr>
          <p:cNvPr id="4" name="Slide Number Placeholder 3"/>
          <p:cNvSpPr>
            <a:spLocks noGrp="1"/>
          </p:cNvSpPr>
          <p:nvPr>
            <p:ph type="sldNum" sz="quarter" idx="5"/>
          </p:nvPr>
        </p:nvSpPr>
        <p:spPr/>
        <p:txBody>
          <a:bodyPr/>
          <a:lstStyle/>
          <a:p>
            <a:fld id="{A4B27D8C-C821-496C-A9A3-47D94C6BF715}" type="slidenum">
              <a:rPr lang="en-US" smtClean="0"/>
              <a:t>4</a:t>
            </a:fld>
            <a:endParaRPr lang="en-US" dirty="0"/>
          </a:p>
        </p:txBody>
      </p:sp>
    </p:spTree>
    <p:extLst>
      <p:ext uri="{BB962C8B-B14F-4D97-AF65-F5344CB8AC3E}">
        <p14:creationId xmlns:p14="http://schemas.microsoft.com/office/powerpoint/2010/main" val="1533541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ask the audience about their objectives from data mgmt. initiatives ---</a:t>
            </a:r>
          </a:p>
          <a:p>
            <a:endParaRPr lang="en-US" dirty="0"/>
          </a:p>
          <a:p>
            <a:r>
              <a:rPr lang="en-US" dirty="0"/>
              <a:t>Convert low ROI spend into something that drives strategy and outcomes.  Identify key processes and make them better</a:t>
            </a:r>
          </a:p>
          <a:p>
            <a:endParaRPr lang="en-US" dirty="0"/>
          </a:p>
          <a:p>
            <a:r>
              <a:rPr lang="en-US" dirty="0"/>
              <a:t>Companies are prisoner to tons of data but they struggle to get any insight from that data.  We need to convert data into information that is actionable</a:t>
            </a:r>
          </a:p>
          <a:p>
            <a:endParaRPr lang="en-US" dirty="0"/>
          </a:p>
          <a:p>
            <a:r>
              <a:rPr lang="en-US" dirty="0"/>
              <a:t>Along the way, design an infrastructure that will support key business and data objectives going forward </a:t>
            </a:r>
          </a:p>
        </p:txBody>
      </p:sp>
      <p:sp>
        <p:nvSpPr>
          <p:cNvPr id="4" name="Slide Number Placeholder 3"/>
          <p:cNvSpPr>
            <a:spLocks noGrp="1"/>
          </p:cNvSpPr>
          <p:nvPr>
            <p:ph type="sldNum" sz="quarter" idx="5"/>
          </p:nvPr>
        </p:nvSpPr>
        <p:spPr/>
        <p:txBody>
          <a:bodyPr/>
          <a:lstStyle/>
          <a:p>
            <a:fld id="{A4B27D8C-C821-496C-A9A3-47D94C6BF715}" type="slidenum">
              <a:rPr lang="en-US" smtClean="0"/>
              <a:t>5</a:t>
            </a:fld>
            <a:endParaRPr lang="en-US" dirty="0"/>
          </a:p>
        </p:txBody>
      </p:sp>
    </p:spTree>
    <p:extLst>
      <p:ext uri="{BB962C8B-B14F-4D97-AF65-F5344CB8AC3E}">
        <p14:creationId xmlns:p14="http://schemas.microsoft.com/office/powerpoint/2010/main" val="3935076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White board this if possible.  If not – discuss the Lachesis journey and what we see with client as a lead it to the crawl – walk - run</a:t>
            </a:r>
          </a:p>
        </p:txBody>
      </p:sp>
      <p:sp>
        <p:nvSpPr>
          <p:cNvPr id="4" name="Slide Number Placeholder 3"/>
          <p:cNvSpPr>
            <a:spLocks noGrp="1"/>
          </p:cNvSpPr>
          <p:nvPr>
            <p:ph type="sldNum" sz="quarter" idx="10"/>
          </p:nvPr>
        </p:nvSpPr>
        <p:spPr/>
        <p:txBody>
          <a:bodyPr/>
          <a:lstStyle/>
          <a:p>
            <a:fld id="{A4B27D8C-C821-496C-A9A3-47D94C6BF715}" type="slidenum">
              <a:rPr lang="en-US" smtClean="0"/>
              <a:t>6</a:t>
            </a:fld>
            <a:endParaRPr lang="en-US" dirty="0"/>
          </a:p>
        </p:txBody>
      </p:sp>
    </p:spTree>
    <p:extLst>
      <p:ext uri="{BB962C8B-B14F-4D97-AF65-F5344CB8AC3E}">
        <p14:creationId xmlns:p14="http://schemas.microsoft.com/office/powerpoint/2010/main" val="2665113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B27D8C-C821-496C-A9A3-47D94C6BF715}" type="slidenum">
              <a:rPr lang="en-US" smtClean="0"/>
              <a:t>7</a:t>
            </a:fld>
            <a:endParaRPr lang="en-US" dirty="0"/>
          </a:p>
        </p:txBody>
      </p:sp>
    </p:spTree>
    <p:extLst>
      <p:ext uri="{BB962C8B-B14F-4D97-AF65-F5344CB8AC3E}">
        <p14:creationId xmlns:p14="http://schemas.microsoft.com/office/powerpoint/2010/main" val="3307006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Currently working with a professional services firm to marry data from the time and billing system with that of the financial system.  Result is a much more granular view as to the relationships between the level of effort needed to generate revenue across service lines, customers, industries, geographies etc.  Combining the data points turned data into information that every partner and manager can use to manage the daily workload – looking to drive efficiency and profitability into every engagement.</a:t>
            </a:r>
          </a:p>
          <a:p>
            <a:endParaRPr lang="en-US" dirty="0"/>
          </a:p>
          <a:p>
            <a:endParaRPr lang="en-US" dirty="0"/>
          </a:p>
        </p:txBody>
      </p:sp>
      <p:sp>
        <p:nvSpPr>
          <p:cNvPr id="4" name="Slide Number Placeholder 3"/>
          <p:cNvSpPr>
            <a:spLocks noGrp="1"/>
          </p:cNvSpPr>
          <p:nvPr>
            <p:ph type="sldNum" sz="quarter" idx="5"/>
          </p:nvPr>
        </p:nvSpPr>
        <p:spPr/>
        <p:txBody>
          <a:bodyPr/>
          <a:lstStyle/>
          <a:p>
            <a:fld id="{A4B27D8C-C821-496C-A9A3-47D94C6BF715}" type="slidenum">
              <a:rPr lang="en-US" smtClean="0"/>
              <a:t>8</a:t>
            </a:fld>
            <a:endParaRPr lang="en-US" dirty="0"/>
          </a:p>
        </p:txBody>
      </p:sp>
    </p:spTree>
    <p:extLst>
      <p:ext uri="{BB962C8B-B14F-4D97-AF65-F5344CB8AC3E}">
        <p14:creationId xmlns:p14="http://schemas.microsoft.com/office/powerpoint/2010/main" val="2567602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ERP and payroll and HR and accounting systems are focused on processing transactions.  They are focused on collecting and creating data.  How to turn that into information that a business can use is difficult.</a:t>
            </a:r>
          </a:p>
        </p:txBody>
      </p:sp>
      <p:sp>
        <p:nvSpPr>
          <p:cNvPr id="4" name="Slide Number Placeholder 3"/>
          <p:cNvSpPr>
            <a:spLocks noGrp="1"/>
          </p:cNvSpPr>
          <p:nvPr>
            <p:ph type="sldNum" sz="quarter" idx="5"/>
          </p:nvPr>
        </p:nvSpPr>
        <p:spPr/>
        <p:txBody>
          <a:bodyPr/>
          <a:lstStyle/>
          <a:p>
            <a:fld id="{A4B27D8C-C821-496C-A9A3-47D94C6BF715}" type="slidenum">
              <a:rPr lang="en-US" smtClean="0"/>
              <a:t>9</a:t>
            </a:fld>
            <a:endParaRPr lang="en-US" dirty="0"/>
          </a:p>
        </p:txBody>
      </p:sp>
    </p:spTree>
    <p:extLst>
      <p:ext uri="{BB962C8B-B14F-4D97-AF65-F5344CB8AC3E}">
        <p14:creationId xmlns:p14="http://schemas.microsoft.com/office/powerpoint/2010/main" val="406537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1A61-982F-4609-9107-5DC5E5FC5F09}"/>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53C6DF43-7165-4BFE-B126-F3CED6DA6127}"/>
              </a:ext>
            </a:extLst>
          </p:cNvPr>
          <p:cNvSpPr>
            <a:spLocks noGrp="1"/>
          </p:cNvSpPr>
          <p:nvPr>
            <p:ph type="subTitle" idx="1"/>
          </p:nvPr>
        </p:nvSpPr>
        <p:spPr>
          <a:xfrm>
            <a:off x="1524000" y="3602038"/>
            <a:ext cx="9144000" cy="1655762"/>
          </a:xfrm>
        </p:spPr>
        <p:txBody>
          <a:bodyPr/>
          <a:lstStyle>
            <a:lvl1pPr marL="0" indent="0" algn="ctr">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E39F202-4D3B-44D8-9254-0D2B6DFD14C6}"/>
              </a:ext>
            </a:extLst>
          </p:cNvPr>
          <p:cNvSpPr>
            <a:spLocks noGrp="1"/>
          </p:cNvSpPr>
          <p:nvPr>
            <p:ph type="dt" sz="half" idx="10"/>
          </p:nvPr>
        </p:nvSpPr>
        <p:spPr/>
        <p:txBody>
          <a:bodyPr/>
          <a:lstStyle/>
          <a:p>
            <a:fld id="{C9054527-925E-4D42-AE07-1C3E9DF9161D}" type="datetime1">
              <a:rPr lang="en-US" smtClean="0"/>
              <a:t>5/2/2019</a:t>
            </a:fld>
            <a:endParaRPr lang="en-US" dirty="0"/>
          </a:p>
        </p:txBody>
      </p:sp>
      <p:sp>
        <p:nvSpPr>
          <p:cNvPr id="5" name="Footer Placeholder 4">
            <a:extLst>
              <a:ext uri="{FF2B5EF4-FFF2-40B4-BE49-F238E27FC236}">
                <a16:creationId xmlns:a16="http://schemas.microsoft.com/office/drawing/2014/main" id="{BC8FE909-4E5F-4F36-A5FD-FDF887C670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9208DF-F182-4744-9CCD-10E5B0CA308B}"/>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400341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0FBF-835F-4144-8385-E3918F96E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96148D-CFBD-4883-B539-0858EBA41D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B4621C-F084-4AEC-9527-5B6FD37B388C}"/>
              </a:ext>
            </a:extLst>
          </p:cNvPr>
          <p:cNvSpPr>
            <a:spLocks noGrp="1"/>
          </p:cNvSpPr>
          <p:nvPr>
            <p:ph type="dt" sz="half" idx="10"/>
          </p:nvPr>
        </p:nvSpPr>
        <p:spPr/>
        <p:txBody>
          <a:bodyPr/>
          <a:lstStyle/>
          <a:p>
            <a:fld id="{32362120-099A-4EC1-A2B2-EDA59B6E8105}" type="datetime1">
              <a:rPr lang="en-US" smtClean="0"/>
              <a:t>5/2/2019</a:t>
            </a:fld>
            <a:endParaRPr lang="en-US" dirty="0"/>
          </a:p>
        </p:txBody>
      </p:sp>
      <p:sp>
        <p:nvSpPr>
          <p:cNvPr id="5" name="Footer Placeholder 4">
            <a:extLst>
              <a:ext uri="{FF2B5EF4-FFF2-40B4-BE49-F238E27FC236}">
                <a16:creationId xmlns:a16="http://schemas.microsoft.com/office/drawing/2014/main" id="{7B6C3026-5B2B-47F0-B2AB-F98AA96886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2354F5-091E-485C-BC27-F3CAC57880A5}"/>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389138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B23E43-653D-4D5B-B5A2-05D07A835B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496957-69A2-40E6-9F89-B620A3F590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DDE58E-9424-4F08-9CD0-93049840B1E6}"/>
              </a:ext>
            </a:extLst>
          </p:cNvPr>
          <p:cNvSpPr>
            <a:spLocks noGrp="1"/>
          </p:cNvSpPr>
          <p:nvPr>
            <p:ph type="dt" sz="half" idx="10"/>
          </p:nvPr>
        </p:nvSpPr>
        <p:spPr/>
        <p:txBody>
          <a:bodyPr/>
          <a:lstStyle/>
          <a:p>
            <a:fld id="{6960E293-67DE-4EF4-A754-1BC7CFBC667F}" type="datetime1">
              <a:rPr lang="en-US" smtClean="0"/>
              <a:t>5/2/2019</a:t>
            </a:fld>
            <a:endParaRPr lang="en-US" dirty="0"/>
          </a:p>
        </p:txBody>
      </p:sp>
      <p:sp>
        <p:nvSpPr>
          <p:cNvPr id="5" name="Footer Placeholder 4">
            <a:extLst>
              <a:ext uri="{FF2B5EF4-FFF2-40B4-BE49-F238E27FC236}">
                <a16:creationId xmlns:a16="http://schemas.microsoft.com/office/drawing/2014/main" id="{A776CDB3-9502-46AD-84CA-818E42218F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B6CA62-DB5D-4F97-8D78-80D838FDCECB}"/>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342862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1C1B-A9BE-4D6C-B226-057371BE5C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AB39C4-9041-41D9-AA79-EC659594241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9C0E66-6011-4AB0-B1DB-2B29A39DA041}"/>
              </a:ext>
            </a:extLst>
          </p:cNvPr>
          <p:cNvSpPr>
            <a:spLocks noGrp="1"/>
          </p:cNvSpPr>
          <p:nvPr>
            <p:ph type="dt" sz="half" idx="10"/>
          </p:nvPr>
        </p:nvSpPr>
        <p:spPr/>
        <p:txBody>
          <a:bodyPr/>
          <a:lstStyle/>
          <a:p>
            <a:fld id="{2955DE8E-EB8F-4813-AFE0-C1FE6BBC889C}" type="datetime1">
              <a:rPr lang="en-US" smtClean="0"/>
              <a:t>5/2/2019</a:t>
            </a:fld>
            <a:endParaRPr lang="en-US" dirty="0"/>
          </a:p>
        </p:txBody>
      </p:sp>
      <p:sp>
        <p:nvSpPr>
          <p:cNvPr id="5" name="Footer Placeholder 4">
            <a:extLst>
              <a:ext uri="{FF2B5EF4-FFF2-40B4-BE49-F238E27FC236}">
                <a16:creationId xmlns:a16="http://schemas.microsoft.com/office/drawing/2014/main" id="{5E1A35D7-082F-4C94-96F7-1DB6E12BF1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403148-7AAE-48CB-B60B-CAF4F2149670}"/>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114053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26E6D-1800-487E-9CA6-23E36242C2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60A328-D801-48C5-BE1C-1F50BB8276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C13C89-6257-4A6E-85B6-FBE632BCCC81}"/>
              </a:ext>
            </a:extLst>
          </p:cNvPr>
          <p:cNvSpPr>
            <a:spLocks noGrp="1"/>
          </p:cNvSpPr>
          <p:nvPr>
            <p:ph type="dt" sz="half" idx="10"/>
          </p:nvPr>
        </p:nvSpPr>
        <p:spPr/>
        <p:txBody>
          <a:bodyPr/>
          <a:lstStyle/>
          <a:p>
            <a:fld id="{FDC92771-358B-4FE5-BACF-9A1D77503BB1}" type="datetime1">
              <a:rPr lang="en-US" smtClean="0"/>
              <a:t>5/2/2019</a:t>
            </a:fld>
            <a:endParaRPr lang="en-US" dirty="0"/>
          </a:p>
        </p:txBody>
      </p:sp>
      <p:sp>
        <p:nvSpPr>
          <p:cNvPr id="5" name="Footer Placeholder 4">
            <a:extLst>
              <a:ext uri="{FF2B5EF4-FFF2-40B4-BE49-F238E27FC236}">
                <a16:creationId xmlns:a16="http://schemas.microsoft.com/office/drawing/2014/main" id="{1B31BB6E-D9D2-427D-875D-E6A2F97D18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AB3551-5B68-4B15-816F-E66F6D662D23}"/>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243242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05C3-689A-4DB2-9B2D-1287A82A5A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4A3C5B-2B1E-4165-A328-8D9DE964CC2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0EF670-7D67-48FB-8CC9-55D244552A8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842DC2-D9BF-4F71-876D-31E2ACFA7636}"/>
              </a:ext>
            </a:extLst>
          </p:cNvPr>
          <p:cNvSpPr>
            <a:spLocks noGrp="1"/>
          </p:cNvSpPr>
          <p:nvPr>
            <p:ph type="dt" sz="half" idx="10"/>
          </p:nvPr>
        </p:nvSpPr>
        <p:spPr/>
        <p:txBody>
          <a:bodyPr/>
          <a:lstStyle/>
          <a:p>
            <a:fld id="{7689FFAA-0F9C-4B6E-ABC3-F7F27064B59F}" type="datetime1">
              <a:rPr lang="en-US" smtClean="0"/>
              <a:t>5/2/2019</a:t>
            </a:fld>
            <a:endParaRPr lang="en-US" dirty="0"/>
          </a:p>
        </p:txBody>
      </p:sp>
      <p:sp>
        <p:nvSpPr>
          <p:cNvPr id="6" name="Footer Placeholder 5">
            <a:extLst>
              <a:ext uri="{FF2B5EF4-FFF2-40B4-BE49-F238E27FC236}">
                <a16:creationId xmlns:a16="http://schemas.microsoft.com/office/drawing/2014/main" id="{3C01A6A1-9BC7-4197-864F-7E719266E6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ADE35F-2FB2-466D-BBA4-8918BA2CAA48}"/>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418105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30B75-1883-4489-BE13-EB548864EC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621095-5873-45A3-A0D6-B2C28E847E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4569CE-B571-4DED-8634-686EFB45D2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18C12B-1E97-47CC-A7B9-B69B00C88A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EE36D2-E4F8-44C7-AFFB-F478B4C9AE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14D526-40EB-468D-924D-057EBD320D74}"/>
              </a:ext>
            </a:extLst>
          </p:cNvPr>
          <p:cNvSpPr>
            <a:spLocks noGrp="1"/>
          </p:cNvSpPr>
          <p:nvPr>
            <p:ph type="dt" sz="half" idx="10"/>
          </p:nvPr>
        </p:nvSpPr>
        <p:spPr/>
        <p:txBody>
          <a:bodyPr/>
          <a:lstStyle/>
          <a:p>
            <a:fld id="{ADB8F607-7C46-4667-9DC5-FD3E1E4ECEB4}" type="datetime1">
              <a:rPr lang="en-US" smtClean="0"/>
              <a:t>5/2/2019</a:t>
            </a:fld>
            <a:endParaRPr lang="en-US" dirty="0"/>
          </a:p>
        </p:txBody>
      </p:sp>
      <p:sp>
        <p:nvSpPr>
          <p:cNvPr id="8" name="Footer Placeholder 7">
            <a:extLst>
              <a:ext uri="{FF2B5EF4-FFF2-40B4-BE49-F238E27FC236}">
                <a16:creationId xmlns:a16="http://schemas.microsoft.com/office/drawing/2014/main" id="{4DA7542D-FC67-443F-9161-5D2AB8CFA32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B3B04-1363-4490-A7F4-0579314E6B18}"/>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398757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840EF-233D-4E08-8453-45B2A10A6B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6792A7-AF24-489F-819F-33F0540B1D14}"/>
              </a:ext>
            </a:extLst>
          </p:cNvPr>
          <p:cNvSpPr>
            <a:spLocks noGrp="1"/>
          </p:cNvSpPr>
          <p:nvPr>
            <p:ph type="dt" sz="half" idx="10"/>
          </p:nvPr>
        </p:nvSpPr>
        <p:spPr/>
        <p:txBody>
          <a:bodyPr/>
          <a:lstStyle/>
          <a:p>
            <a:fld id="{53E6232B-F273-4714-A7FA-BF444AF31978}" type="datetime1">
              <a:rPr lang="en-US" smtClean="0"/>
              <a:t>5/2/2019</a:t>
            </a:fld>
            <a:endParaRPr lang="en-US" dirty="0"/>
          </a:p>
        </p:txBody>
      </p:sp>
      <p:sp>
        <p:nvSpPr>
          <p:cNvPr id="4" name="Footer Placeholder 3">
            <a:extLst>
              <a:ext uri="{FF2B5EF4-FFF2-40B4-BE49-F238E27FC236}">
                <a16:creationId xmlns:a16="http://schemas.microsoft.com/office/drawing/2014/main" id="{A563668A-ED33-4855-BD67-83A99121488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C3FA53-AAA3-4CB3-A993-58C098B7184C}"/>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3453868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D66ECB-0267-48DE-B0D6-24DB57EA570B}"/>
              </a:ext>
            </a:extLst>
          </p:cNvPr>
          <p:cNvSpPr>
            <a:spLocks noGrp="1"/>
          </p:cNvSpPr>
          <p:nvPr>
            <p:ph type="dt" sz="half" idx="10"/>
          </p:nvPr>
        </p:nvSpPr>
        <p:spPr/>
        <p:txBody>
          <a:bodyPr/>
          <a:lstStyle/>
          <a:p>
            <a:fld id="{23411984-4EC2-4747-BCEA-372D10695E61}" type="datetime1">
              <a:rPr lang="en-US" smtClean="0"/>
              <a:t>5/2/2019</a:t>
            </a:fld>
            <a:endParaRPr lang="en-US" dirty="0"/>
          </a:p>
        </p:txBody>
      </p:sp>
      <p:sp>
        <p:nvSpPr>
          <p:cNvPr id="3" name="Footer Placeholder 2">
            <a:extLst>
              <a:ext uri="{FF2B5EF4-FFF2-40B4-BE49-F238E27FC236}">
                <a16:creationId xmlns:a16="http://schemas.microsoft.com/office/drawing/2014/main" id="{9EF17A86-E5E4-4636-9E56-EA22F7C9AAB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5A807AD-DCE4-4E1B-9796-38662209C439}"/>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260412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22DA-9751-42DE-ABA2-5DAF592A8F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60E87A-CA42-4B9E-8FAD-E1BF27A32D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6A53D7-20C8-47CB-ABD2-00A6A1CDB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A058A2-DB3F-4486-8D86-C25FD6C65867}"/>
              </a:ext>
            </a:extLst>
          </p:cNvPr>
          <p:cNvSpPr>
            <a:spLocks noGrp="1"/>
          </p:cNvSpPr>
          <p:nvPr>
            <p:ph type="dt" sz="half" idx="10"/>
          </p:nvPr>
        </p:nvSpPr>
        <p:spPr/>
        <p:txBody>
          <a:bodyPr/>
          <a:lstStyle/>
          <a:p>
            <a:fld id="{A4A7E713-E6B7-4EC0-96C2-76A3E6A3B670}" type="datetime1">
              <a:rPr lang="en-US" smtClean="0"/>
              <a:t>5/2/2019</a:t>
            </a:fld>
            <a:endParaRPr lang="en-US" dirty="0"/>
          </a:p>
        </p:txBody>
      </p:sp>
      <p:sp>
        <p:nvSpPr>
          <p:cNvPr id="6" name="Footer Placeholder 5">
            <a:extLst>
              <a:ext uri="{FF2B5EF4-FFF2-40B4-BE49-F238E27FC236}">
                <a16:creationId xmlns:a16="http://schemas.microsoft.com/office/drawing/2014/main" id="{0D8DD007-05AA-49E2-8343-297DAA010B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8BC371-1B20-437E-B742-D4B47DFDF1A7}"/>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515828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6C04C-E64D-4FF0-84E7-84B0961C46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D744A-1357-4C9E-8638-9F84C5EF3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96629B8-8EC4-49A9-9F38-E2729F83C4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A92877-EBF2-4458-A87F-5FA8A1EAC3E1}"/>
              </a:ext>
            </a:extLst>
          </p:cNvPr>
          <p:cNvSpPr>
            <a:spLocks noGrp="1"/>
          </p:cNvSpPr>
          <p:nvPr>
            <p:ph type="dt" sz="half" idx="10"/>
          </p:nvPr>
        </p:nvSpPr>
        <p:spPr/>
        <p:txBody>
          <a:bodyPr/>
          <a:lstStyle/>
          <a:p>
            <a:fld id="{AE2643A9-023F-4FAB-A2F1-EB2B65A25D60}" type="datetime1">
              <a:rPr lang="en-US" smtClean="0"/>
              <a:t>5/2/2019</a:t>
            </a:fld>
            <a:endParaRPr lang="en-US" dirty="0"/>
          </a:p>
        </p:txBody>
      </p:sp>
      <p:sp>
        <p:nvSpPr>
          <p:cNvPr id="6" name="Footer Placeholder 5">
            <a:extLst>
              <a:ext uri="{FF2B5EF4-FFF2-40B4-BE49-F238E27FC236}">
                <a16:creationId xmlns:a16="http://schemas.microsoft.com/office/drawing/2014/main" id="{13FCBC6B-F25C-4D7C-87D1-281B6B1A8F5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9880D8D-7136-4A91-ABB1-7BC52C5357EF}"/>
              </a:ext>
            </a:extLst>
          </p:cNvPr>
          <p:cNvSpPr>
            <a:spLocks noGrp="1"/>
          </p:cNvSpPr>
          <p:nvPr>
            <p:ph type="sldNum" sz="quarter" idx="12"/>
          </p:nvPr>
        </p:nvSpPr>
        <p:spPr/>
        <p:txBody>
          <a:bodyPr/>
          <a:lstStyle/>
          <a:p>
            <a:fld id="{E94CFC4E-C816-43F9-8D9E-9BC1BF27C520}" type="slidenum">
              <a:rPr lang="en-US" smtClean="0"/>
              <a:t>‹#›</a:t>
            </a:fld>
            <a:endParaRPr lang="en-US" dirty="0"/>
          </a:p>
        </p:txBody>
      </p:sp>
    </p:spTree>
    <p:extLst>
      <p:ext uri="{BB962C8B-B14F-4D97-AF65-F5344CB8AC3E}">
        <p14:creationId xmlns:p14="http://schemas.microsoft.com/office/powerpoint/2010/main" val="278365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BCF422-BEF8-4D86-9225-813234AF08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FB0911-FDF9-460F-BF06-CF66F2F470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436F6E2-157C-43B7-A2CC-2BA5E1AD96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537F5-2F12-48C4-82EA-CA057FB076DF}" type="datetime1">
              <a:rPr lang="en-US" smtClean="0"/>
              <a:t>5/2/2019</a:t>
            </a:fld>
            <a:endParaRPr lang="en-US" dirty="0"/>
          </a:p>
        </p:txBody>
      </p:sp>
      <p:sp>
        <p:nvSpPr>
          <p:cNvPr id="5" name="Footer Placeholder 4">
            <a:extLst>
              <a:ext uri="{FF2B5EF4-FFF2-40B4-BE49-F238E27FC236}">
                <a16:creationId xmlns:a16="http://schemas.microsoft.com/office/drawing/2014/main" id="{1AF6690F-3A2E-43AA-BF0A-E868C6BF1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927B457-8F19-49E4-90D5-E294BED19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CFC4E-C816-43F9-8D9E-9BC1BF27C520}" type="slidenum">
              <a:rPr lang="en-US" smtClean="0"/>
              <a:t>‹#›</a:t>
            </a:fld>
            <a:endParaRPr lang="en-US" dirty="0"/>
          </a:p>
        </p:txBody>
      </p:sp>
    </p:spTree>
    <p:extLst>
      <p:ext uri="{BB962C8B-B14F-4D97-AF65-F5344CB8AC3E}">
        <p14:creationId xmlns:p14="http://schemas.microsoft.com/office/powerpoint/2010/main" val="109351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943124"/>
            <a:ext cx="10515600" cy="1325563"/>
          </a:xfrm>
        </p:spPr>
        <p:txBody>
          <a:bodyPr/>
          <a:lstStyle/>
          <a:p>
            <a:pPr algn="ctr"/>
            <a:r>
              <a:rPr lang="en-US" dirty="0"/>
              <a:t>Using Data to Drive Results</a:t>
            </a:r>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838200" y="2268687"/>
            <a:ext cx="10515600" cy="1829180"/>
          </a:xfrm>
        </p:spPr>
        <p:txBody>
          <a:bodyPr/>
          <a:lstStyle/>
          <a:p>
            <a:pPr marL="0" indent="0" algn="ctr">
              <a:buNone/>
            </a:pPr>
            <a:endParaRPr lang="en-US" dirty="0"/>
          </a:p>
          <a:p>
            <a:pPr marL="0" indent="0" algn="ctr">
              <a:buNone/>
            </a:pPr>
            <a:r>
              <a:rPr lang="en-US" sz="3600" b="1" dirty="0"/>
              <a:t> “</a:t>
            </a:r>
            <a:r>
              <a:rPr lang="en-US" sz="3200" b="1" dirty="0"/>
              <a:t>The price of the light is less than the cost of the darkness.” </a:t>
            </a:r>
            <a:r>
              <a:rPr lang="en-US" sz="1800" dirty="0"/>
              <a:t>A. Nielson</a:t>
            </a:r>
          </a:p>
          <a:p>
            <a:pPr marL="0" indent="0" algn="ctr">
              <a:buNone/>
            </a:pPr>
            <a:endParaRPr lang="en-US" dirty="0"/>
          </a:p>
        </p:txBody>
      </p:sp>
      <p:sp>
        <p:nvSpPr>
          <p:cNvPr id="4" name="Slide Number Placeholder 3">
            <a:extLst>
              <a:ext uri="{FF2B5EF4-FFF2-40B4-BE49-F238E27FC236}">
                <a16:creationId xmlns:a16="http://schemas.microsoft.com/office/drawing/2014/main" id="{0CA03BF7-8F78-4DEA-8352-4FC8C225284A}"/>
              </a:ext>
            </a:extLst>
          </p:cNvPr>
          <p:cNvSpPr>
            <a:spLocks noGrp="1"/>
          </p:cNvSpPr>
          <p:nvPr>
            <p:ph type="sldNum" sz="quarter" idx="12"/>
          </p:nvPr>
        </p:nvSpPr>
        <p:spPr/>
        <p:txBody>
          <a:bodyPr/>
          <a:lstStyle/>
          <a:p>
            <a:fld id="{E94CFC4E-C816-43F9-8D9E-9BC1BF27C520}" type="slidenum">
              <a:rPr lang="en-US" smtClean="0"/>
              <a:t>1</a:t>
            </a:fld>
            <a:endParaRPr lang="en-US" dirty="0"/>
          </a:p>
        </p:txBody>
      </p:sp>
    </p:spTree>
    <p:extLst>
      <p:ext uri="{BB962C8B-B14F-4D97-AF65-F5344CB8AC3E}">
        <p14:creationId xmlns:p14="http://schemas.microsoft.com/office/powerpoint/2010/main" val="4119342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827036"/>
            <a:ext cx="10515600" cy="1001761"/>
          </a:xfrm>
        </p:spPr>
        <p:txBody>
          <a:bodyPr/>
          <a:lstStyle/>
          <a:p>
            <a:pPr algn="ctr"/>
            <a:r>
              <a:rPr lang="en-US" dirty="0"/>
              <a:t>Using Data to Drive Results</a:t>
            </a:r>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838200" y="1913640"/>
            <a:ext cx="10515600" cy="4032481"/>
          </a:xfrm>
        </p:spPr>
        <p:txBody>
          <a:bodyPr>
            <a:normAutofit/>
          </a:bodyPr>
          <a:lstStyle/>
          <a:p>
            <a:pPr marL="0" indent="0">
              <a:buNone/>
            </a:pPr>
            <a:r>
              <a:rPr lang="en-US" dirty="0"/>
              <a:t>A data transformation initiative can be very disruptive to a business.  Based upon our experience, some companies are better positioned for such a project than others:  </a:t>
            </a:r>
          </a:p>
          <a:p>
            <a:pPr lvl="1"/>
            <a:endParaRPr lang="en-US" dirty="0"/>
          </a:p>
          <a:p>
            <a:pPr lvl="1"/>
            <a:r>
              <a:rPr lang="en-US" dirty="0"/>
              <a:t>Need to grow revenue or improve operating margins (at scale)</a:t>
            </a:r>
          </a:p>
          <a:p>
            <a:pPr lvl="1"/>
            <a:r>
              <a:rPr lang="en-US" dirty="0"/>
              <a:t>Desire to develop an iterative strategic process</a:t>
            </a:r>
          </a:p>
          <a:p>
            <a:pPr lvl="1"/>
            <a:r>
              <a:rPr lang="en-US" dirty="0"/>
              <a:t>Understand that data problems must be solved with a non-linear approach</a:t>
            </a:r>
          </a:p>
          <a:p>
            <a:pPr lvl="1"/>
            <a:r>
              <a:rPr lang="en-US" dirty="0"/>
              <a:t>Recognize their current data infrastructure is not fit-for-purpose</a:t>
            </a:r>
          </a:p>
          <a:p>
            <a:pPr lvl="1"/>
            <a:r>
              <a:rPr lang="en-US" dirty="0"/>
              <a:t>Desire to identify interrelatedness of data</a:t>
            </a:r>
          </a:p>
          <a:p>
            <a:pPr lvl="1"/>
            <a:r>
              <a:rPr lang="en-US" dirty="0"/>
              <a:t>Compete in a very competitive landscape</a:t>
            </a:r>
          </a:p>
          <a:p>
            <a:pPr lvl="1"/>
            <a:endParaRPr lang="en-US" dirty="0"/>
          </a:p>
          <a:p>
            <a:endParaRPr lang="en-US" sz="3200" dirty="0"/>
          </a:p>
          <a:p>
            <a:endParaRPr lang="en-US" sz="3200" dirty="0"/>
          </a:p>
          <a:p>
            <a:pPr marL="0" indent="0">
              <a:buNone/>
            </a:pPr>
            <a:endParaRPr lang="en-US" sz="3200" dirty="0"/>
          </a:p>
          <a:p>
            <a:pPr marL="0" indent="0" algn="ctr">
              <a:buNone/>
            </a:pPr>
            <a:endParaRPr lang="en-US" sz="3200" dirty="0"/>
          </a:p>
        </p:txBody>
      </p:sp>
      <p:sp>
        <p:nvSpPr>
          <p:cNvPr id="4" name="Slide Number Placeholder 3">
            <a:extLst>
              <a:ext uri="{FF2B5EF4-FFF2-40B4-BE49-F238E27FC236}">
                <a16:creationId xmlns:a16="http://schemas.microsoft.com/office/drawing/2014/main" id="{DE69A0C3-52F1-4DD8-95FA-FA015581FDAE}"/>
              </a:ext>
            </a:extLst>
          </p:cNvPr>
          <p:cNvSpPr>
            <a:spLocks noGrp="1"/>
          </p:cNvSpPr>
          <p:nvPr>
            <p:ph type="sldNum" sz="quarter" idx="12"/>
          </p:nvPr>
        </p:nvSpPr>
        <p:spPr/>
        <p:txBody>
          <a:bodyPr/>
          <a:lstStyle/>
          <a:p>
            <a:fld id="{E94CFC4E-C816-43F9-8D9E-9BC1BF27C520}" type="slidenum">
              <a:rPr lang="en-US" smtClean="0"/>
              <a:t>10</a:t>
            </a:fld>
            <a:endParaRPr lang="en-US" dirty="0"/>
          </a:p>
        </p:txBody>
      </p:sp>
    </p:spTree>
    <p:extLst>
      <p:ext uri="{BB962C8B-B14F-4D97-AF65-F5344CB8AC3E}">
        <p14:creationId xmlns:p14="http://schemas.microsoft.com/office/powerpoint/2010/main" val="1162287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828684"/>
            <a:ext cx="10515600" cy="1135692"/>
          </a:xfrm>
        </p:spPr>
        <p:txBody>
          <a:bodyPr>
            <a:normAutofit/>
          </a:bodyPr>
          <a:lstStyle/>
          <a:p>
            <a:pPr algn="ctr"/>
            <a:r>
              <a:rPr lang="en-US" dirty="0"/>
              <a:t>Using Data to Drive Results</a:t>
            </a:r>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1036162" y="1775591"/>
            <a:ext cx="11020719" cy="3685879"/>
          </a:xfrm>
        </p:spPr>
        <p:txBody>
          <a:bodyPr>
            <a:normAutofit fontScale="77500" lnSpcReduction="20000"/>
          </a:bodyPr>
          <a:lstStyle/>
          <a:p>
            <a:pPr marL="0" indent="0" algn="ctr">
              <a:buNone/>
            </a:pPr>
            <a:endParaRPr lang="en-US" dirty="0"/>
          </a:p>
          <a:p>
            <a:pPr marL="0" indent="0" algn="ctr">
              <a:buNone/>
            </a:pPr>
            <a:endParaRPr lang="en-US" dirty="0"/>
          </a:p>
          <a:p>
            <a:pPr marL="514350" lvl="0" indent="-514350">
              <a:buFont typeface="+mj-lt"/>
              <a:buAutoNum type="arabicPeriod"/>
            </a:pPr>
            <a:r>
              <a:rPr lang="en-US" sz="4500" dirty="0"/>
              <a:t>Talk about what we see in the market</a:t>
            </a:r>
          </a:p>
          <a:p>
            <a:pPr marL="514350" lvl="0" indent="-514350">
              <a:buFont typeface="+mj-lt"/>
              <a:buAutoNum type="arabicPeriod"/>
            </a:pPr>
            <a:endParaRPr lang="en-US" sz="4500" dirty="0"/>
          </a:p>
          <a:p>
            <a:pPr marL="514350" lvl="0" indent="-514350">
              <a:buFont typeface="+mj-lt"/>
              <a:buAutoNum type="arabicPeriod"/>
            </a:pPr>
            <a:r>
              <a:rPr lang="en-US" sz="4500" dirty="0"/>
              <a:t>Talk about our goals for every data management project </a:t>
            </a:r>
          </a:p>
          <a:p>
            <a:pPr marL="514350" lvl="0" indent="-514350">
              <a:buFont typeface="+mj-lt"/>
              <a:buAutoNum type="arabicPeriod"/>
            </a:pPr>
            <a:endParaRPr lang="en-US" sz="4500" dirty="0"/>
          </a:p>
          <a:p>
            <a:pPr marL="514350" lvl="0" indent="-514350">
              <a:buFont typeface="+mj-lt"/>
              <a:buAutoNum type="arabicPeriod"/>
            </a:pPr>
            <a:r>
              <a:rPr lang="en-US" sz="4500" dirty="0"/>
              <a:t>Discuss the approach we use on such projects</a:t>
            </a:r>
            <a:endParaRPr lang="en-US" dirty="0"/>
          </a:p>
          <a:p>
            <a:pPr marL="514350" indent="-514350" algn="ctr">
              <a:buFont typeface="+mj-lt"/>
              <a:buAutoNum type="arabicPeriod"/>
            </a:pPr>
            <a:endParaRPr lang="en-US" sz="2400" dirty="0"/>
          </a:p>
        </p:txBody>
      </p:sp>
      <p:sp>
        <p:nvSpPr>
          <p:cNvPr id="4" name="Slide Number Placeholder 3">
            <a:extLst>
              <a:ext uri="{FF2B5EF4-FFF2-40B4-BE49-F238E27FC236}">
                <a16:creationId xmlns:a16="http://schemas.microsoft.com/office/drawing/2014/main" id="{0CA03BF7-8F78-4DEA-8352-4FC8C225284A}"/>
              </a:ext>
            </a:extLst>
          </p:cNvPr>
          <p:cNvSpPr>
            <a:spLocks noGrp="1"/>
          </p:cNvSpPr>
          <p:nvPr>
            <p:ph type="sldNum" sz="quarter" idx="12"/>
          </p:nvPr>
        </p:nvSpPr>
        <p:spPr/>
        <p:txBody>
          <a:bodyPr/>
          <a:lstStyle/>
          <a:p>
            <a:fld id="{E94CFC4E-C816-43F9-8D9E-9BC1BF27C520}" type="slidenum">
              <a:rPr lang="en-US" smtClean="0"/>
              <a:t>2</a:t>
            </a:fld>
            <a:endParaRPr lang="en-US" dirty="0"/>
          </a:p>
        </p:txBody>
      </p:sp>
    </p:spTree>
    <p:extLst>
      <p:ext uri="{BB962C8B-B14F-4D97-AF65-F5344CB8AC3E}">
        <p14:creationId xmlns:p14="http://schemas.microsoft.com/office/powerpoint/2010/main" val="2832872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9090F43-5D4B-45E2-B71A-040F8100AE9B}"/>
              </a:ext>
            </a:extLst>
          </p:cNvPr>
          <p:cNvGraphicFramePr>
            <a:graphicFrameLocks noGrp="1"/>
          </p:cNvGraphicFramePr>
          <p:nvPr>
            <p:extLst>
              <p:ext uri="{D42A27DB-BD31-4B8C-83A1-F6EECF244321}">
                <p14:modId xmlns:p14="http://schemas.microsoft.com/office/powerpoint/2010/main" val="1597839201"/>
              </p:ext>
            </p:extLst>
          </p:nvPr>
        </p:nvGraphicFramePr>
        <p:xfrm>
          <a:off x="2978080" y="1562393"/>
          <a:ext cx="6235840" cy="4748906"/>
        </p:xfrm>
        <a:graphic>
          <a:graphicData uri="http://schemas.openxmlformats.org/drawingml/2006/table">
            <a:tbl>
              <a:tblPr firstRow="1" bandRow="1">
                <a:tableStyleId>{5C22544A-7EE6-4342-B048-85BDC9FD1C3A}</a:tableStyleId>
              </a:tblPr>
              <a:tblGrid>
                <a:gridCol w="6235840">
                  <a:extLst>
                    <a:ext uri="{9D8B030D-6E8A-4147-A177-3AD203B41FA5}">
                      <a16:colId xmlns:a16="http://schemas.microsoft.com/office/drawing/2014/main" val="449232344"/>
                    </a:ext>
                  </a:extLst>
                </a:gridCol>
              </a:tblGrid>
              <a:tr h="405227">
                <a:tc>
                  <a:txBody>
                    <a:bodyPr/>
                    <a:lstStyle/>
                    <a:p>
                      <a:pPr algn="ctr"/>
                      <a:r>
                        <a:rPr lang="en-US" sz="2400" dirty="0"/>
                        <a:t>What We See - Good Things</a:t>
                      </a:r>
                    </a:p>
                  </a:txBody>
                  <a:tcPr/>
                </a:tc>
                <a:extLst>
                  <a:ext uri="{0D108BD9-81ED-4DB2-BD59-A6C34878D82A}">
                    <a16:rowId xmlns:a16="http://schemas.microsoft.com/office/drawing/2014/main" val="679715755"/>
                  </a:ext>
                </a:extLst>
              </a:tr>
              <a:tr h="691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Growing interest in data analytics</a:t>
                      </a:r>
                    </a:p>
                    <a:p>
                      <a:endParaRPr lang="en-US" sz="2000" dirty="0"/>
                    </a:p>
                  </a:txBody>
                  <a:tcPr/>
                </a:tc>
                <a:extLst>
                  <a:ext uri="{0D108BD9-81ED-4DB2-BD59-A6C34878D82A}">
                    <a16:rowId xmlns:a16="http://schemas.microsoft.com/office/drawing/2014/main" val="989061591"/>
                  </a:ext>
                </a:extLst>
              </a:tr>
              <a:tr h="838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Increased desire for more operational insight and data transparency</a:t>
                      </a:r>
                    </a:p>
                  </a:txBody>
                  <a:tcPr/>
                </a:tc>
                <a:extLst>
                  <a:ext uri="{0D108BD9-81ED-4DB2-BD59-A6C34878D82A}">
                    <a16:rowId xmlns:a16="http://schemas.microsoft.com/office/drawing/2014/main" val="2550282435"/>
                  </a:ext>
                </a:extLst>
              </a:tr>
              <a:tr h="742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Less tolerance for shadow IT and siloed data</a:t>
                      </a:r>
                    </a:p>
                  </a:txBody>
                  <a:tcPr/>
                </a:tc>
                <a:extLst>
                  <a:ext uri="{0D108BD9-81ED-4DB2-BD59-A6C34878D82A}">
                    <a16:rowId xmlns:a16="http://schemas.microsoft.com/office/drawing/2014/main" val="2792552812"/>
                  </a:ext>
                </a:extLst>
              </a:tr>
              <a:tr h="654598">
                <a:tc>
                  <a:txBody>
                    <a:bodyPr/>
                    <a:lstStyle/>
                    <a:p>
                      <a:r>
                        <a:rPr lang="en-US" sz="2000" dirty="0"/>
                        <a:t>Awareness of PowerBI, Tableau and other platforms</a:t>
                      </a:r>
                    </a:p>
                  </a:txBody>
                  <a:tcPr/>
                </a:tc>
                <a:extLst>
                  <a:ext uri="{0D108BD9-81ED-4DB2-BD59-A6C34878D82A}">
                    <a16:rowId xmlns:a16="http://schemas.microsoft.com/office/drawing/2014/main" val="1228625154"/>
                  </a:ext>
                </a:extLst>
              </a:tr>
              <a:tr h="654598">
                <a:tc>
                  <a:txBody>
                    <a:bodyPr/>
                    <a:lstStyle/>
                    <a:p>
                      <a:r>
                        <a:rPr lang="en-US" sz="2000" dirty="0"/>
                        <a:t>Leading firms truly investing in data management</a:t>
                      </a:r>
                    </a:p>
                  </a:txBody>
                  <a:tcPr/>
                </a:tc>
                <a:extLst>
                  <a:ext uri="{0D108BD9-81ED-4DB2-BD59-A6C34878D82A}">
                    <a16:rowId xmlns:a16="http://schemas.microsoft.com/office/drawing/2014/main" val="3694797674"/>
                  </a:ext>
                </a:extLst>
              </a:tr>
              <a:tr h="654598">
                <a:tc>
                  <a:txBody>
                    <a:bodyPr/>
                    <a:lstStyle/>
                    <a:p>
                      <a:r>
                        <a:rPr lang="en-US" sz="2000" dirty="0"/>
                        <a:t>Desire to use all sources of data to drive profit / operations</a:t>
                      </a:r>
                    </a:p>
                  </a:txBody>
                  <a:tcPr/>
                </a:tc>
                <a:extLst>
                  <a:ext uri="{0D108BD9-81ED-4DB2-BD59-A6C34878D82A}">
                    <a16:rowId xmlns:a16="http://schemas.microsoft.com/office/drawing/2014/main" val="2654911096"/>
                  </a:ext>
                </a:extLst>
              </a:tr>
            </a:tbl>
          </a:graphicData>
        </a:graphic>
      </p:graphicFrame>
      <p:sp>
        <p:nvSpPr>
          <p:cNvPr id="3" name="Slide Number Placeholder 2">
            <a:extLst>
              <a:ext uri="{FF2B5EF4-FFF2-40B4-BE49-F238E27FC236}">
                <a16:creationId xmlns:a16="http://schemas.microsoft.com/office/drawing/2014/main" id="{2314E6A0-0050-4367-9A27-4AAD36ED7604}"/>
              </a:ext>
            </a:extLst>
          </p:cNvPr>
          <p:cNvSpPr>
            <a:spLocks noGrp="1"/>
          </p:cNvSpPr>
          <p:nvPr>
            <p:ph type="sldNum" sz="quarter" idx="12"/>
          </p:nvPr>
        </p:nvSpPr>
        <p:spPr/>
        <p:txBody>
          <a:bodyPr/>
          <a:lstStyle/>
          <a:p>
            <a:fld id="{E94CFC4E-C816-43F9-8D9E-9BC1BF27C520}" type="slidenum">
              <a:rPr lang="en-US" smtClean="0"/>
              <a:t>3</a:t>
            </a:fld>
            <a:endParaRPr lang="en-US" dirty="0"/>
          </a:p>
        </p:txBody>
      </p:sp>
      <p:sp>
        <p:nvSpPr>
          <p:cNvPr id="5" name="Title 1">
            <a:extLst>
              <a:ext uri="{FF2B5EF4-FFF2-40B4-BE49-F238E27FC236}">
                <a16:creationId xmlns:a16="http://schemas.microsoft.com/office/drawing/2014/main" id="{3EBB0BF1-B85C-4053-824F-D8F6F983677A}"/>
              </a:ext>
            </a:extLst>
          </p:cNvPr>
          <p:cNvSpPr txBox="1">
            <a:spLocks/>
          </p:cNvSpPr>
          <p:nvPr/>
        </p:nvSpPr>
        <p:spPr>
          <a:xfrm>
            <a:off x="891510" y="373355"/>
            <a:ext cx="10515600" cy="1189038"/>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dirty="0"/>
              <a:t/>
            </a:r>
            <a:br>
              <a:rPr lang="en-US" sz="8000" dirty="0"/>
            </a:br>
            <a:r>
              <a:rPr lang="en-US" sz="8000" dirty="0"/>
              <a:t>Using Data to Drive Results</a:t>
            </a:r>
          </a:p>
        </p:txBody>
      </p:sp>
    </p:spTree>
    <p:extLst>
      <p:ext uri="{BB962C8B-B14F-4D97-AF65-F5344CB8AC3E}">
        <p14:creationId xmlns:p14="http://schemas.microsoft.com/office/powerpoint/2010/main" val="909151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9090F43-5D4B-45E2-B71A-040F8100AE9B}"/>
              </a:ext>
            </a:extLst>
          </p:cNvPr>
          <p:cNvGraphicFramePr>
            <a:graphicFrameLocks noGrp="1"/>
          </p:cNvGraphicFramePr>
          <p:nvPr>
            <p:extLst>
              <p:ext uri="{D42A27DB-BD31-4B8C-83A1-F6EECF244321}">
                <p14:modId xmlns:p14="http://schemas.microsoft.com/office/powerpoint/2010/main" val="3983957210"/>
              </p:ext>
            </p:extLst>
          </p:nvPr>
        </p:nvGraphicFramePr>
        <p:xfrm>
          <a:off x="3033273" y="1591733"/>
          <a:ext cx="6295135" cy="4705300"/>
        </p:xfrm>
        <a:graphic>
          <a:graphicData uri="http://schemas.openxmlformats.org/drawingml/2006/table">
            <a:tbl>
              <a:tblPr firstRow="1" bandRow="1">
                <a:tableStyleId>{5C22544A-7EE6-4342-B048-85BDC9FD1C3A}</a:tableStyleId>
              </a:tblPr>
              <a:tblGrid>
                <a:gridCol w="6295135">
                  <a:extLst>
                    <a:ext uri="{9D8B030D-6E8A-4147-A177-3AD203B41FA5}">
                      <a16:colId xmlns:a16="http://schemas.microsoft.com/office/drawing/2014/main" val="555925856"/>
                    </a:ext>
                  </a:extLst>
                </a:gridCol>
              </a:tblGrid>
              <a:tr h="399627">
                <a:tc>
                  <a:txBody>
                    <a:bodyPr/>
                    <a:lstStyle/>
                    <a:p>
                      <a:pPr algn="ctr"/>
                      <a:r>
                        <a:rPr lang="en-US" sz="2400" dirty="0"/>
                        <a:t>What We See - Not So Good Things</a:t>
                      </a:r>
                    </a:p>
                  </a:txBody>
                  <a:tcPr/>
                </a:tc>
                <a:extLst>
                  <a:ext uri="{0D108BD9-81ED-4DB2-BD59-A6C34878D82A}">
                    <a16:rowId xmlns:a16="http://schemas.microsoft.com/office/drawing/2014/main" val="679715755"/>
                  </a:ext>
                </a:extLst>
              </a:tr>
              <a:tr h="693216">
                <a:tc>
                  <a:txBody>
                    <a:bodyPr/>
                    <a:lstStyle/>
                    <a:p>
                      <a:r>
                        <a:rPr lang="en-US" sz="2000" dirty="0"/>
                        <a:t>Belief that the “right system” will solve all problems</a:t>
                      </a:r>
                    </a:p>
                  </a:txBody>
                  <a:tcPr/>
                </a:tc>
                <a:extLst>
                  <a:ext uri="{0D108BD9-81ED-4DB2-BD59-A6C34878D82A}">
                    <a16:rowId xmlns:a16="http://schemas.microsoft.com/office/drawing/2014/main" val="989061591"/>
                  </a:ext>
                </a:extLst>
              </a:tr>
              <a:tr h="840622">
                <a:tc>
                  <a:txBody>
                    <a:bodyPr/>
                    <a:lstStyle/>
                    <a:p>
                      <a:r>
                        <a:rPr lang="en-US" sz="2000" dirty="0"/>
                        <a:t>Reluctance to do the dirty work around refining processes and procedures</a:t>
                      </a:r>
                    </a:p>
                  </a:txBody>
                  <a:tcPr/>
                </a:tc>
                <a:extLst>
                  <a:ext uri="{0D108BD9-81ED-4DB2-BD59-A6C34878D82A}">
                    <a16:rowId xmlns:a16="http://schemas.microsoft.com/office/drawing/2014/main" val="2550282435"/>
                  </a:ext>
                </a:extLst>
              </a:tr>
              <a:tr h="744561">
                <a:tc>
                  <a:txBody>
                    <a:bodyPr/>
                    <a:lstStyle/>
                    <a:p>
                      <a:r>
                        <a:rPr lang="en-US" sz="2000" dirty="0"/>
                        <a:t>Time savers and shortcuts that corrupt data integrity</a:t>
                      </a:r>
                    </a:p>
                  </a:txBody>
                  <a:tcPr/>
                </a:tc>
                <a:extLst>
                  <a:ext uri="{0D108BD9-81ED-4DB2-BD59-A6C34878D82A}">
                    <a16:rowId xmlns:a16="http://schemas.microsoft.com/office/drawing/2014/main" val="2792552812"/>
                  </a:ext>
                </a:extLst>
              </a:tr>
              <a:tr h="656567">
                <a:tc>
                  <a:txBody>
                    <a:bodyPr/>
                    <a:lstStyle/>
                    <a:p>
                      <a:r>
                        <a:rPr lang="en-US" sz="2000" dirty="0"/>
                        <a:t>View IT spend as a cost not a strategic investment</a:t>
                      </a:r>
                    </a:p>
                  </a:txBody>
                  <a:tcPr/>
                </a:tc>
                <a:extLst>
                  <a:ext uri="{0D108BD9-81ED-4DB2-BD59-A6C34878D82A}">
                    <a16:rowId xmlns:a16="http://schemas.microsoft.com/office/drawing/2014/main" val="1228625154"/>
                  </a:ext>
                </a:extLst>
              </a:tr>
              <a:tr h="656567">
                <a:tc>
                  <a:txBody>
                    <a:bodyPr/>
                    <a:lstStyle/>
                    <a:p>
                      <a:r>
                        <a:rPr lang="en-US" sz="2000" dirty="0"/>
                        <a:t>IT Vendors are managed individually to reduce spend</a:t>
                      </a:r>
                    </a:p>
                  </a:txBody>
                  <a:tcPr/>
                </a:tc>
                <a:extLst>
                  <a:ext uri="{0D108BD9-81ED-4DB2-BD59-A6C34878D82A}">
                    <a16:rowId xmlns:a16="http://schemas.microsoft.com/office/drawing/2014/main" val="3694797674"/>
                  </a:ext>
                </a:extLst>
              </a:tr>
              <a:tr h="656567">
                <a:tc>
                  <a:txBody>
                    <a:bodyPr/>
                    <a:lstStyle/>
                    <a:p>
                      <a:r>
                        <a:rPr lang="en-US" sz="2000" dirty="0"/>
                        <a:t>Lack of truly strategic thinking</a:t>
                      </a:r>
                    </a:p>
                  </a:txBody>
                  <a:tcPr/>
                </a:tc>
                <a:extLst>
                  <a:ext uri="{0D108BD9-81ED-4DB2-BD59-A6C34878D82A}">
                    <a16:rowId xmlns:a16="http://schemas.microsoft.com/office/drawing/2014/main" val="2654911096"/>
                  </a:ext>
                </a:extLst>
              </a:tr>
            </a:tbl>
          </a:graphicData>
        </a:graphic>
      </p:graphicFrame>
      <p:sp>
        <p:nvSpPr>
          <p:cNvPr id="3" name="Slide Number Placeholder 2">
            <a:extLst>
              <a:ext uri="{FF2B5EF4-FFF2-40B4-BE49-F238E27FC236}">
                <a16:creationId xmlns:a16="http://schemas.microsoft.com/office/drawing/2014/main" id="{D0C4C170-6C4B-498E-A2BE-2C6043EFB0EC}"/>
              </a:ext>
            </a:extLst>
          </p:cNvPr>
          <p:cNvSpPr>
            <a:spLocks noGrp="1"/>
          </p:cNvSpPr>
          <p:nvPr>
            <p:ph type="sldNum" sz="quarter" idx="12"/>
          </p:nvPr>
        </p:nvSpPr>
        <p:spPr/>
        <p:txBody>
          <a:bodyPr/>
          <a:lstStyle/>
          <a:p>
            <a:fld id="{E94CFC4E-C816-43F9-8D9E-9BC1BF27C520}" type="slidenum">
              <a:rPr lang="en-US" smtClean="0"/>
              <a:t>4</a:t>
            </a:fld>
            <a:endParaRPr lang="en-US" dirty="0"/>
          </a:p>
        </p:txBody>
      </p:sp>
      <p:sp>
        <p:nvSpPr>
          <p:cNvPr id="5" name="Title 1">
            <a:extLst>
              <a:ext uri="{FF2B5EF4-FFF2-40B4-BE49-F238E27FC236}">
                <a16:creationId xmlns:a16="http://schemas.microsoft.com/office/drawing/2014/main" id="{4E66E393-4074-4C8A-A395-B089BD1DB076}"/>
              </a:ext>
            </a:extLst>
          </p:cNvPr>
          <p:cNvSpPr txBox="1">
            <a:spLocks/>
          </p:cNvSpPr>
          <p:nvPr/>
        </p:nvSpPr>
        <p:spPr>
          <a:xfrm>
            <a:off x="1030246" y="508591"/>
            <a:ext cx="10515600" cy="11890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Using Data to Drive Results</a:t>
            </a:r>
          </a:p>
        </p:txBody>
      </p:sp>
    </p:spTree>
    <p:extLst>
      <p:ext uri="{BB962C8B-B14F-4D97-AF65-F5344CB8AC3E}">
        <p14:creationId xmlns:p14="http://schemas.microsoft.com/office/powerpoint/2010/main" val="41600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246829"/>
            <a:ext cx="10515600" cy="1325563"/>
          </a:xfrm>
        </p:spPr>
        <p:txBody>
          <a:bodyPr>
            <a:normAutofit fontScale="90000"/>
          </a:bodyPr>
          <a:lstStyle/>
          <a:p>
            <a:pPr algn="ctr"/>
            <a:r>
              <a:rPr lang="en-US" sz="5400" dirty="0"/>
              <a:t/>
            </a:r>
            <a:br>
              <a:rPr lang="en-US" sz="5400" dirty="0"/>
            </a:br>
            <a:r>
              <a:rPr lang="en-US" dirty="0"/>
              <a:t>Using Data to Drive Results</a:t>
            </a:r>
            <a:endParaRPr lang="en-US" sz="5400" dirty="0"/>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1036163" y="2121032"/>
            <a:ext cx="10515600" cy="4235318"/>
          </a:xfrm>
        </p:spPr>
        <p:txBody>
          <a:bodyPr>
            <a:normAutofit/>
          </a:bodyPr>
          <a:lstStyle/>
          <a:p>
            <a:pPr marL="0" indent="0">
              <a:buNone/>
            </a:pPr>
            <a:r>
              <a:rPr lang="en-US" sz="3500" dirty="0"/>
              <a:t>Our Project Goals:</a:t>
            </a:r>
          </a:p>
          <a:p>
            <a:pPr marL="0" indent="0">
              <a:buNone/>
            </a:pPr>
            <a:endParaRPr lang="en-US" dirty="0"/>
          </a:p>
          <a:p>
            <a:pPr marL="514350" lvl="0" indent="-514350">
              <a:buFont typeface="+mj-lt"/>
              <a:buAutoNum type="arabicPeriod"/>
            </a:pPr>
            <a:r>
              <a:rPr lang="en-US" sz="3500" dirty="0"/>
              <a:t>Transform IT investments into business outcomes</a:t>
            </a:r>
          </a:p>
          <a:p>
            <a:pPr marL="514350" lvl="0" indent="-514350">
              <a:buFont typeface="+mj-lt"/>
              <a:buAutoNum type="arabicPeriod"/>
            </a:pPr>
            <a:endParaRPr lang="en-US" sz="3500" dirty="0"/>
          </a:p>
          <a:p>
            <a:pPr marL="514350" lvl="0" indent="-514350">
              <a:buFont typeface="+mj-lt"/>
              <a:buAutoNum type="arabicPeriod"/>
            </a:pPr>
            <a:r>
              <a:rPr lang="en-US" sz="3500" dirty="0">
                <a:solidFill>
                  <a:prstClr val="black"/>
                </a:solidFill>
              </a:rPr>
              <a:t>Transform data into information</a:t>
            </a:r>
          </a:p>
          <a:p>
            <a:pPr marL="514350" lvl="0" indent="-514350">
              <a:buFont typeface="+mj-lt"/>
              <a:buAutoNum type="arabicPeriod"/>
            </a:pPr>
            <a:endParaRPr lang="en-US" sz="3500" dirty="0">
              <a:solidFill>
                <a:prstClr val="black"/>
              </a:solidFill>
            </a:endParaRPr>
          </a:p>
          <a:p>
            <a:pPr marL="514350" lvl="0" indent="-514350">
              <a:buFont typeface="+mj-lt"/>
              <a:buAutoNum type="arabicPeriod"/>
            </a:pPr>
            <a:r>
              <a:rPr lang="en-US" sz="3500" dirty="0">
                <a:solidFill>
                  <a:prstClr val="black"/>
                </a:solidFill>
              </a:rPr>
              <a:t>Architect a data infrastructure that is fit-for-purpose</a:t>
            </a:r>
          </a:p>
          <a:p>
            <a:pPr marL="514350" lvl="0" indent="-514350">
              <a:buFont typeface="+mj-lt"/>
              <a:buAutoNum type="arabicPeriod"/>
            </a:pPr>
            <a:endParaRPr lang="en-US" dirty="0">
              <a:solidFill>
                <a:prstClr val="black"/>
              </a:solidFill>
            </a:endParaRPr>
          </a:p>
          <a:p>
            <a:pPr marL="514350" indent="-514350" algn="ctr">
              <a:buFont typeface="+mj-lt"/>
              <a:buAutoNum type="arabicPeriod"/>
            </a:pPr>
            <a:endParaRPr lang="en-US" dirty="0"/>
          </a:p>
          <a:p>
            <a:pPr marL="514350" indent="-514350" algn="ctr">
              <a:buFont typeface="+mj-lt"/>
              <a:buAutoNum type="arabicPeriod"/>
            </a:pPr>
            <a:endParaRPr lang="en-US" sz="2400" dirty="0"/>
          </a:p>
        </p:txBody>
      </p:sp>
      <p:sp>
        <p:nvSpPr>
          <p:cNvPr id="4" name="Slide Number Placeholder 3">
            <a:extLst>
              <a:ext uri="{FF2B5EF4-FFF2-40B4-BE49-F238E27FC236}">
                <a16:creationId xmlns:a16="http://schemas.microsoft.com/office/drawing/2014/main" id="{0CA03BF7-8F78-4DEA-8352-4FC8C225284A}"/>
              </a:ext>
            </a:extLst>
          </p:cNvPr>
          <p:cNvSpPr>
            <a:spLocks noGrp="1"/>
          </p:cNvSpPr>
          <p:nvPr>
            <p:ph type="sldNum" sz="quarter" idx="12"/>
          </p:nvPr>
        </p:nvSpPr>
        <p:spPr/>
        <p:txBody>
          <a:bodyPr/>
          <a:lstStyle/>
          <a:p>
            <a:fld id="{E94CFC4E-C816-43F9-8D9E-9BC1BF27C520}" type="slidenum">
              <a:rPr lang="en-US" smtClean="0"/>
              <a:t>5</a:t>
            </a:fld>
            <a:endParaRPr lang="en-US" dirty="0"/>
          </a:p>
        </p:txBody>
      </p:sp>
    </p:spTree>
    <p:extLst>
      <p:ext uri="{BB962C8B-B14F-4D97-AF65-F5344CB8AC3E}">
        <p14:creationId xmlns:p14="http://schemas.microsoft.com/office/powerpoint/2010/main" val="248607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F0BF2C-4CF7-4A8D-B9BA-40F6BE491194}"/>
              </a:ext>
            </a:extLst>
          </p:cNvPr>
          <p:cNvSpPr/>
          <p:nvPr/>
        </p:nvSpPr>
        <p:spPr>
          <a:xfrm>
            <a:off x="2573518" y="2154280"/>
            <a:ext cx="5676393" cy="358663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1A8C78D-8DA1-4BEF-95A1-DE8A541C01F9}"/>
              </a:ext>
            </a:extLst>
          </p:cNvPr>
          <p:cNvSpPr/>
          <p:nvPr/>
        </p:nvSpPr>
        <p:spPr>
          <a:xfrm>
            <a:off x="2573519" y="3271101"/>
            <a:ext cx="3798994" cy="246981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652692"/>
            <a:ext cx="10515600" cy="1325563"/>
          </a:xfrm>
        </p:spPr>
        <p:txBody>
          <a:bodyPr/>
          <a:lstStyle/>
          <a:p>
            <a:pPr algn="ctr"/>
            <a:r>
              <a:rPr lang="en-US" dirty="0"/>
              <a:t>Using Data to Drive Results</a:t>
            </a:r>
          </a:p>
        </p:txBody>
      </p:sp>
      <p:cxnSp>
        <p:nvCxnSpPr>
          <p:cNvPr id="9" name="Straight Arrow Connector 8">
            <a:extLst>
              <a:ext uri="{FF2B5EF4-FFF2-40B4-BE49-F238E27FC236}">
                <a16:creationId xmlns:a16="http://schemas.microsoft.com/office/drawing/2014/main" id="{0D804769-8D10-4FAD-848B-39882155FA97}"/>
              </a:ext>
            </a:extLst>
          </p:cNvPr>
          <p:cNvCxnSpPr/>
          <p:nvPr/>
        </p:nvCxnSpPr>
        <p:spPr>
          <a:xfrm>
            <a:off x="2573519" y="5740925"/>
            <a:ext cx="585404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010E1C2-A9AF-44E5-B2AC-6D64A021D28B}"/>
              </a:ext>
            </a:extLst>
          </p:cNvPr>
          <p:cNvCxnSpPr>
            <a:cxnSpLocks/>
          </p:cNvCxnSpPr>
          <p:nvPr/>
        </p:nvCxnSpPr>
        <p:spPr>
          <a:xfrm flipV="1">
            <a:off x="2573519" y="1968234"/>
            <a:ext cx="0" cy="3742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8E3EF1DA-0EDC-4B3F-868A-D9540C21971B}"/>
              </a:ext>
            </a:extLst>
          </p:cNvPr>
          <p:cNvSpPr txBox="1"/>
          <p:nvPr/>
        </p:nvSpPr>
        <p:spPr>
          <a:xfrm>
            <a:off x="414783" y="3470128"/>
            <a:ext cx="1943488" cy="369332"/>
          </a:xfrm>
          <a:prstGeom prst="rect">
            <a:avLst/>
          </a:prstGeom>
          <a:noFill/>
        </p:spPr>
        <p:txBody>
          <a:bodyPr wrap="square" rtlCol="0">
            <a:spAutoFit/>
          </a:bodyPr>
          <a:lstStyle/>
          <a:p>
            <a:r>
              <a:rPr lang="en-US" dirty="0">
                <a:solidFill>
                  <a:srgbClr val="FF0000"/>
                </a:solidFill>
              </a:rPr>
              <a:t>Our Clients’ Needs</a:t>
            </a:r>
          </a:p>
        </p:txBody>
      </p:sp>
      <p:sp>
        <p:nvSpPr>
          <p:cNvPr id="44" name="TextBox 43">
            <a:extLst>
              <a:ext uri="{FF2B5EF4-FFF2-40B4-BE49-F238E27FC236}">
                <a16:creationId xmlns:a16="http://schemas.microsoft.com/office/drawing/2014/main" id="{54821EBB-2C62-42BC-B58C-6121BD35366F}"/>
              </a:ext>
            </a:extLst>
          </p:cNvPr>
          <p:cNvSpPr txBox="1"/>
          <p:nvPr/>
        </p:nvSpPr>
        <p:spPr>
          <a:xfrm>
            <a:off x="4790388" y="6233751"/>
            <a:ext cx="1866494" cy="369332"/>
          </a:xfrm>
          <a:prstGeom prst="rect">
            <a:avLst/>
          </a:prstGeom>
          <a:noFill/>
        </p:spPr>
        <p:txBody>
          <a:bodyPr wrap="square" rtlCol="0">
            <a:spAutoFit/>
          </a:bodyPr>
          <a:lstStyle/>
          <a:p>
            <a:r>
              <a:rPr lang="en-US" dirty="0">
                <a:solidFill>
                  <a:srgbClr val="FF0000"/>
                </a:solidFill>
              </a:rPr>
              <a:t>Our Clients’ Data</a:t>
            </a:r>
          </a:p>
        </p:txBody>
      </p:sp>
      <p:sp>
        <p:nvSpPr>
          <p:cNvPr id="45" name="TextBox 44">
            <a:extLst>
              <a:ext uri="{FF2B5EF4-FFF2-40B4-BE49-F238E27FC236}">
                <a16:creationId xmlns:a16="http://schemas.microsoft.com/office/drawing/2014/main" id="{998EA675-4EBD-46C2-8838-5B37F005D990}"/>
              </a:ext>
            </a:extLst>
          </p:cNvPr>
          <p:cNvSpPr txBox="1"/>
          <p:nvPr/>
        </p:nvSpPr>
        <p:spPr>
          <a:xfrm>
            <a:off x="301692" y="1906847"/>
            <a:ext cx="2018897" cy="369332"/>
          </a:xfrm>
          <a:prstGeom prst="rect">
            <a:avLst/>
          </a:prstGeom>
          <a:noFill/>
        </p:spPr>
        <p:txBody>
          <a:bodyPr wrap="square" rtlCol="0">
            <a:spAutoFit/>
          </a:bodyPr>
          <a:lstStyle/>
          <a:p>
            <a:r>
              <a:rPr lang="en-US" dirty="0"/>
              <a:t>Strategic Objectives</a:t>
            </a:r>
          </a:p>
        </p:txBody>
      </p:sp>
      <p:sp>
        <p:nvSpPr>
          <p:cNvPr id="46" name="TextBox 45">
            <a:extLst>
              <a:ext uri="{FF2B5EF4-FFF2-40B4-BE49-F238E27FC236}">
                <a16:creationId xmlns:a16="http://schemas.microsoft.com/office/drawing/2014/main" id="{547E1D40-713B-4E85-84B3-E1D17AECA953}"/>
              </a:ext>
            </a:extLst>
          </p:cNvPr>
          <p:cNvSpPr txBox="1"/>
          <p:nvPr/>
        </p:nvSpPr>
        <p:spPr>
          <a:xfrm>
            <a:off x="111391" y="5279798"/>
            <a:ext cx="2386715" cy="584775"/>
          </a:xfrm>
          <a:prstGeom prst="rect">
            <a:avLst/>
          </a:prstGeom>
          <a:noFill/>
        </p:spPr>
        <p:txBody>
          <a:bodyPr wrap="square" rtlCol="0">
            <a:spAutoFit/>
          </a:bodyPr>
          <a:lstStyle/>
          <a:p>
            <a:r>
              <a:rPr lang="en-US" dirty="0"/>
              <a:t>Operational Objectives</a:t>
            </a:r>
          </a:p>
          <a:p>
            <a:endParaRPr lang="en-US" sz="1400" dirty="0"/>
          </a:p>
        </p:txBody>
      </p:sp>
      <p:sp>
        <p:nvSpPr>
          <p:cNvPr id="47" name="TextBox 46">
            <a:extLst>
              <a:ext uri="{FF2B5EF4-FFF2-40B4-BE49-F238E27FC236}">
                <a16:creationId xmlns:a16="http://schemas.microsoft.com/office/drawing/2014/main" id="{8F8B0B33-C4D1-472A-9088-027CD9F3F132}"/>
              </a:ext>
            </a:extLst>
          </p:cNvPr>
          <p:cNvSpPr txBox="1"/>
          <p:nvPr/>
        </p:nvSpPr>
        <p:spPr>
          <a:xfrm>
            <a:off x="2320589" y="5956752"/>
            <a:ext cx="2034596" cy="646331"/>
          </a:xfrm>
          <a:prstGeom prst="rect">
            <a:avLst/>
          </a:prstGeom>
          <a:noFill/>
        </p:spPr>
        <p:txBody>
          <a:bodyPr wrap="square" rtlCol="0">
            <a:spAutoFit/>
          </a:bodyPr>
          <a:lstStyle/>
          <a:p>
            <a:r>
              <a:rPr lang="en-US" dirty="0"/>
              <a:t>Data is Opaque</a:t>
            </a:r>
          </a:p>
          <a:p>
            <a:r>
              <a:rPr lang="en-US" dirty="0"/>
              <a:t>Spend is Budgeted</a:t>
            </a:r>
          </a:p>
        </p:txBody>
      </p:sp>
      <p:sp>
        <p:nvSpPr>
          <p:cNvPr id="48" name="TextBox 47">
            <a:extLst>
              <a:ext uri="{FF2B5EF4-FFF2-40B4-BE49-F238E27FC236}">
                <a16:creationId xmlns:a16="http://schemas.microsoft.com/office/drawing/2014/main" id="{2EF74EF4-9967-44BB-AE3D-54EF48A3328E}"/>
              </a:ext>
            </a:extLst>
          </p:cNvPr>
          <p:cNvSpPr txBox="1"/>
          <p:nvPr/>
        </p:nvSpPr>
        <p:spPr>
          <a:xfrm>
            <a:off x="7450321" y="5978669"/>
            <a:ext cx="2513252" cy="646331"/>
          </a:xfrm>
          <a:prstGeom prst="rect">
            <a:avLst/>
          </a:prstGeom>
          <a:noFill/>
        </p:spPr>
        <p:txBody>
          <a:bodyPr wrap="square" rtlCol="0">
            <a:spAutoFit/>
          </a:bodyPr>
          <a:lstStyle/>
          <a:p>
            <a:r>
              <a:rPr lang="en-US" dirty="0"/>
              <a:t>Data is Clear</a:t>
            </a:r>
          </a:p>
          <a:p>
            <a:r>
              <a:rPr lang="en-US" dirty="0"/>
              <a:t>Spend is “Discretionary”</a:t>
            </a:r>
          </a:p>
        </p:txBody>
      </p:sp>
      <p:sp>
        <p:nvSpPr>
          <p:cNvPr id="7" name="Rectangle 6">
            <a:extLst>
              <a:ext uri="{FF2B5EF4-FFF2-40B4-BE49-F238E27FC236}">
                <a16:creationId xmlns:a16="http://schemas.microsoft.com/office/drawing/2014/main" id="{25BCB337-6D37-44AE-B399-522811DFFAFD}"/>
              </a:ext>
            </a:extLst>
          </p:cNvPr>
          <p:cNvSpPr/>
          <p:nvPr/>
        </p:nvSpPr>
        <p:spPr>
          <a:xfrm>
            <a:off x="2573519" y="4091233"/>
            <a:ext cx="2356700" cy="163829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B0230C3-8B97-4AA4-8EC1-792FA1004D69}"/>
              </a:ext>
            </a:extLst>
          </p:cNvPr>
          <p:cNvSpPr txBox="1"/>
          <p:nvPr/>
        </p:nvSpPr>
        <p:spPr>
          <a:xfrm>
            <a:off x="3808432" y="4308049"/>
            <a:ext cx="801270" cy="369332"/>
          </a:xfrm>
          <a:prstGeom prst="rect">
            <a:avLst/>
          </a:prstGeom>
          <a:noFill/>
        </p:spPr>
        <p:txBody>
          <a:bodyPr wrap="square" rtlCol="0">
            <a:spAutoFit/>
          </a:bodyPr>
          <a:lstStyle/>
          <a:p>
            <a:r>
              <a:rPr lang="en-US" dirty="0"/>
              <a:t>Crawl</a:t>
            </a:r>
          </a:p>
        </p:txBody>
      </p:sp>
      <p:sp>
        <p:nvSpPr>
          <p:cNvPr id="35" name="TextBox 34">
            <a:extLst>
              <a:ext uri="{FF2B5EF4-FFF2-40B4-BE49-F238E27FC236}">
                <a16:creationId xmlns:a16="http://schemas.microsoft.com/office/drawing/2014/main" id="{3C6665AF-9877-4E1A-8EBD-69D9B4ADCD9B}"/>
              </a:ext>
            </a:extLst>
          </p:cNvPr>
          <p:cNvSpPr txBox="1"/>
          <p:nvPr/>
        </p:nvSpPr>
        <p:spPr>
          <a:xfrm>
            <a:off x="5224022" y="3480065"/>
            <a:ext cx="801270" cy="369332"/>
          </a:xfrm>
          <a:prstGeom prst="rect">
            <a:avLst/>
          </a:prstGeom>
          <a:noFill/>
        </p:spPr>
        <p:txBody>
          <a:bodyPr wrap="square" rtlCol="0">
            <a:spAutoFit/>
          </a:bodyPr>
          <a:lstStyle/>
          <a:p>
            <a:r>
              <a:rPr lang="en-US" dirty="0"/>
              <a:t>Walk</a:t>
            </a:r>
          </a:p>
        </p:txBody>
      </p:sp>
      <p:sp>
        <p:nvSpPr>
          <p:cNvPr id="36" name="TextBox 35">
            <a:extLst>
              <a:ext uri="{FF2B5EF4-FFF2-40B4-BE49-F238E27FC236}">
                <a16:creationId xmlns:a16="http://schemas.microsoft.com/office/drawing/2014/main" id="{1016C27C-EECF-4CD5-A766-75585E02C4A7}"/>
              </a:ext>
            </a:extLst>
          </p:cNvPr>
          <p:cNvSpPr txBox="1"/>
          <p:nvPr/>
        </p:nvSpPr>
        <p:spPr>
          <a:xfrm>
            <a:off x="6901995" y="2443108"/>
            <a:ext cx="801270" cy="369332"/>
          </a:xfrm>
          <a:prstGeom prst="rect">
            <a:avLst/>
          </a:prstGeom>
          <a:noFill/>
        </p:spPr>
        <p:txBody>
          <a:bodyPr wrap="square" rtlCol="0">
            <a:spAutoFit/>
          </a:bodyPr>
          <a:lstStyle/>
          <a:p>
            <a:r>
              <a:rPr lang="en-US" dirty="0"/>
              <a:t>Run</a:t>
            </a:r>
          </a:p>
        </p:txBody>
      </p:sp>
      <p:sp>
        <p:nvSpPr>
          <p:cNvPr id="3" name="Slide Number Placeholder 2">
            <a:extLst>
              <a:ext uri="{FF2B5EF4-FFF2-40B4-BE49-F238E27FC236}">
                <a16:creationId xmlns:a16="http://schemas.microsoft.com/office/drawing/2014/main" id="{7D059B08-8C56-48D5-8CE4-89EC1D22FCC4}"/>
              </a:ext>
            </a:extLst>
          </p:cNvPr>
          <p:cNvSpPr>
            <a:spLocks noGrp="1"/>
          </p:cNvSpPr>
          <p:nvPr>
            <p:ph type="sldNum" sz="quarter" idx="12"/>
          </p:nvPr>
        </p:nvSpPr>
        <p:spPr/>
        <p:txBody>
          <a:bodyPr/>
          <a:lstStyle/>
          <a:p>
            <a:fld id="{E94CFC4E-C816-43F9-8D9E-9BC1BF27C520}" type="slidenum">
              <a:rPr lang="en-US" smtClean="0"/>
              <a:t>6</a:t>
            </a:fld>
            <a:endParaRPr lang="en-US" dirty="0"/>
          </a:p>
        </p:txBody>
      </p:sp>
      <p:cxnSp>
        <p:nvCxnSpPr>
          <p:cNvPr id="5" name="Straight Arrow Connector 4">
            <a:extLst>
              <a:ext uri="{FF2B5EF4-FFF2-40B4-BE49-F238E27FC236}">
                <a16:creationId xmlns:a16="http://schemas.microsoft.com/office/drawing/2014/main" id="{00558470-7AAD-44BB-99E8-BFE721B4E44D}"/>
              </a:ext>
            </a:extLst>
          </p:cNvPr>
          <p:cNvCxnSpPr>
            <a:cxnSpLocks/>
          </p:cNvCxnSpPr>
          <p:nvPr/>
        </p:nvCxnSpPr>
        <p:spPr>
          <a:xfrm flipV="1">
            <a:off x="2648932" y="2443108"/>
            <a:ext cx="5054333" cy="3267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532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824697"/>
            <a:ext cx="10515600" cy="1116076"/>
          </a:xfrm>
        </p:spPr>
        <p:txBody>
          <a:bodyPr/>
          <a:lstStyle/>
          <a:p>
            <a:pPr algn="ctr"/>
            <a:r>
              <a:rPr lang="en-US" dirty="0"/>
              <a:t>Using Data to Drive Results</a:t>
            </a:r>
          </a:p>
        </p:txBody>
      </p:sp>
      <p:graphicFrame>
        <p:nvGraphicFramePr>
          <p:cNvPr id="6" name="Content Placeholder 5">
            <a:extLst>
              <a:ext uri="{FF2B5EF4-FFF2-40B4-BE49-F238E27FC236}">
                <a16:creationId xmlns:a16="http://schemas.microsoft.com/office/drawing/2014/main" id="{6D5C1E27-D595-44BC-B7C7-0EA56B7FBE8D}"/>
              </a:ext>
            </a:extLst>
          </p:cNvPr>
          <p:cNvGraphicFramePr>
            <a:graphicFrameLocks noGrp="1"/>
          </p:cNvGraphicFramePr>
          <p:nvPr>
            <p:ph idx="1"/>
            <p:extLst>
              <p:ext uri="{D42A27DB-BD31-4B8C-83A1-F6EECF244321}">
                <p14:modId xmlns:p14="http://schemas.microsoft.com/office/powerpoint/2010/main" val="2936288128"/>
              </p:ext>
            </p:extLst>
          </p:nvPr>
        </p:nvGraphicFramePr>
        <p:xfrm>
          <a:off x="838200" y="1940773"/>
          <a:ext cx="10078039" cy="4346745"/>
        </p:xfrm>
        <a:graphic>
          <a:graphicData uri="http://schemas.openxmlformats.org/drawingml/2006/table">
            <a:tbl>
              <a:tblPr firstRow="1" bandRow="1">
                <a:tableStyleId>{5C22544A-7EE6-4342-B048-85BDC9FD1C3A}</a:tableStyleId>
              </a:tblPr>
              <a:tblGrid>
                <a:gridCol w="1805106">
                  <a:extLst>
                    <a:ext uri="{9D8B030D-6E8A-4147-A177-3AD203B41FA5}">
                      <a16:colId xmlns:a16="http://schemas.microsoft.com/office/drawing/2014/main" val="1761381849"/>
                    </a:ext>
                  </a:extLst>
                </a:gridCol>
                <a:gridCol w="2620082">
                  <a:extLst>
                    <a:ext uri="{9D8B030D-6E8A-4147-A177-3AD203B41FA5}">
                      <a16:colId xmlns:a16="http://schemas.microsoft.com/office/drawing/2014/main" val="304458355"/>
                    </a:ext>
                  </a:extLst>
                </a:gridCol>
                <a:gridCol w="2936796">
                  <a:extLst>
                    <a:ext uri="{9D8B030D-6E8A-4147-A177-3AD203B41FA5}">
                      <a16:colId xmlns:a16="http://schemas.microsoft.com/office/drawing/2014/main" val="3297610864"/>
                    </a:ext>
                  </a:extLst>
                </a:gridCol>
                <a:gridCol w="2716055">
                  <a:extLst>
                    <a:ext uri="{9D8B030D-6E8A-4147-A177-3AD203B41FA5}">
                      <a16:colId xmlns:a16="http://schemas.microsoft.com/office/drawing/2014/main" val="634948268"/>
                    </a:ext>
                  </a:extLst>
                </a:gridCol>
              </a:tblGrid>
              <a:tr h="654206">
                <a:tc>
                  <a:txBody>
                    <a:bodyPr/>
                    <a:lstStyle/>
                    <a:p>
                      <a:pPr algn="ctr"/>
                      <a:r>
                        <a:rPr lang="en-US" dirty="0"/>
                        <a:t>Project Stage</a:t>
                      </a:r>
                    </a:p>
                  </a:txBody>
                  <a:tcPr/>
                </a:tc>
                <a:tc>
                  <a:txBody>
                    <a:bodyPr/>
                    <a:lstStyle/>
                    <a:p>
                      <a:pPr algn="ctr"/>
                      <a:r>
                        <a:rPr lang="en-US" dirty="0"/>
                        <a:t>Practical Concerns</a:t>
                      </a:r>
                    </a:p>
                  </a:txBody>
                  <a:tcPr/>
                </a:tc>
                <a:tc>
                  <a:txBody>
                    <a:bodyPr/>
                    <a:lstStyle/>
                    <a:p>
                      <a:pPr algn="ctr"/>
                      <a:r>
                        <a:rPr lang="en-US" dirty="0"/>
                        <a:t>Strategic Concerns</a:t>
                      </a:r>
                    </a:p>
                  </a:txBody>
                  <a:tcPr/>
                </a:tc>
                <a:tc>
                  <a:txBody>
                    <a:bodyPr/>
                    <a:lstStyle/>
                    <a:p>
                      <a:pPr algn="ctr"/>
                      <a:r>
                        <a:rPr lang="en-US" dirty="0"/>
                        <a:t>Objectives / Stage Wins</a:t>
                      </a:r>
                    </a:p>
                  </a:txBody>
                  <a:tcPr/>
                </a:tc>
                <a:extLst>
                  <a:ext uri="{0D108BD9-81ED-4DB2-BD59-A6C34878D82A}">
                    <a16:rowId xmlns:a16="http://schemas.microsoft.com/office/drawing/2014/main" val="3733963630"/>
                  </a:ext>
                </a:extLst>
              </a:tr>
              <a:tr h="1217902">
                <a:tc>
                  <a:txBody>
                    <a:bodyPr/>
                    <a:lstStyle/>
                    <a:p>
                      <a:pPr algn="ctr"/>
                      <a:r>
                        <a:rPr lang="en-US" sz="2000" dirty="0"/>
                        <a:t>Crawl</a:t>
                      </a:r>
                      <a:endParaRPr lang="en-US" dirty="0"/>
                    </a:p>
                  </a:txBody>
                  <a:tcPr anchor="ctr"/>
                </a:tc>
                <a:tc>
                  <a:txBody>
                    <a:bodyPr/>
                    <a:lstStyle/>
                    <a:p>
                      <a:pPr marL="285750" indent="-285750">
                        <a:buFont typeface="Arial" panose="020B0604020202020204" pitchFamily="34" charset="0"/>
                        <a:buChar char="•"/>
                      </a:pPr>
                      <a:r>
                        <a:rPr lang="en-US" sz="1400" dirty="0"/>
                        <a:t>Can’t find the data</a:t>
                      </a:r>
                    </a:p>
                    <a:p>
                      <a:pPr marL="285750" indent="-285750">
                        <a:buFont typeface="Arial" panose="020B0604020202020204" pitchFamily="34" charset="0"/>
                        <a:buChar char="•"/>
                      </a:pPr>
                      <a:r>
                        <a:rPr lang="en-US" sz="1400" dirty="0"/>
                        <a:t>Can’t access the data</a:t>
                      </a:r>
                    </a:p>
                    <a:p>
                      <a:pPr marL="285750" indent="-285750">
                        <a:buFont typeface="Arial" panose="020B0604020202020204" pitchFamily="34" charset="0"/>
                        <a:buChar char="•"/>
                      </a:pPr>
                      <a:r>
                        <a:rPr lang="en-US" sz="1400" dirty="0"/>
                        <a:t>IT systems are too old</a:t>
                      </a:r>
                    </a:p>
                    <a:p>
                      <a:pPr marL="285750" indent="-285750">
                        <a:buFont typeface="Arial" panose="020B0604020202020204" pitchFamily="34" charset="0"/>
                        <a:buChar char="•"/>
                      </a:pPr>
                      <a:r>
                        <a:rPr lang="en-US" sz="1400" dirty="0"/>
                        <a:t>Too time consuming</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Replicate basic KPIs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Measure basic processes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What we think is important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Focus on operations</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Time savings for executives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Consistency around KPIs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Data is exposed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Hidden issues uncovered</a:t>
                      </a:r>
                    </a:p>
                  </a:txBody>
                  <a:tcPr anchor="ctr"/>
                </a:tc>
                <a:extLst>
                  <a:ext uri="{0D108BD9-81ED-4DB2-BD59-A6C34878D82A}">
                    <a16:rowId xmlns:a16="http://schemas.microsoft.com/office/drawing/2014/main" val="1904860285"/>
                  </a:ext>
                </a:extLst>
              </a:tr>
              <a:tr h="1256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Walk</a:t>
                      </a:r>
                      <a:endParaRPr lang="en-US" dirty="0"/>
                    </a:p>
                    <a:p>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Need a data framework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Integrate disparate systems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Need mgmt. dashboards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Adoption among key users</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Identify business drivers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Key customer / vendor / SKUs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Relational / detailed KPIs</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Seeing data through one lens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Relational KPIs measured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Strategic feedback loop </a:t>
                      </a:r>
                      <a:endParaRPr lang="en-US" dirty="0"/>
                    </a:p>
                  </a:txBody>
                  <a:tcPr anchor="ctr"/>
                </a:tc>
                <a:extLst>
                  <a:ext uri="{0D108BD9-81ED-4DB2-BD59-A6C34878D82A}">
                    <a16:rowId xmlns:a16="http://schemas.microsoft.com/office/drawing/2014/main" val="1598364842"/>
                  </a:ext>
                </a:extLst>
              </a:tr>
              <a:tr h="1217902">
                <a:tc>
                  <a:txBody>
                    <a:bodyPr/>
                    <a:lstStyle/>
                    <a:p>
                      <a:pPr algn="ctr"/>
                      <a:r>
                        <a:rPr lang="en-US" sz="2000" dirty="0"/>
                        <a:t>Run</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Real-time analytics platform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Data mgmt. infrastructure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Organization wide adoption</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Strategic hypothesis defined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Data driven approach to strategy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Iterate the strategic process</a:t>
                      </a:r>
                      <a:endParaRPr lang="en-US"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Org. has a clear strategy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Key business processes known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Process activity is measured</a:t>
                      </a:r>
                    </a:p>
                  </a:txBody>
                  <a:tcPr anchor="ctr"/>
                </a:tc>
                <a:extLst>
                  <a:ext uri="{0D108BD9-81ED-4DB2-BD59-A6C34878D82A}">
                    <a16:rowId xmlns:a16="http://schemas.microsoft.com/office/drawing/2014/main" val="1448610250"/>
                  </a:ext>
                </a:extLst>
              </a:tr>
            </a:tbl>
          </a:graphicData>
        </a:graphic>
      </p:graphicFrame>
      <p:sp>
        <p:nvSpPr>
          <p:cNvPr id="3" name="Slide Number Placeholder 2">
            <a:extLst>
              <a:ext uri="{FF2B5EF4-FFF2-40B4-BE49-F238E27FC236}">
                <a16:creationId xmlns:a16="http://schemas.microsoft.com/office/drawing/2014/main" id="{F5C9BA4A-F216-4C52-A0A3-96A76B3BF0B7}"/>
              </a:ext>
            </a:extLst>
          </p:cNvPr>
          <p:cNvSpPr>
            <a:spLocks noGrp="1"/>
          </p:cNvSpPr>
          <p:nvPr>
            <p:ph type="sldNum" sz="quarter" idx="12"/>
          </p:nvPr>
        </p:nvSpPr>
        <p:spPr/>
        <p:txBody>
          <a:bodyPr/>
          <a:lstStyle/>
          <a:p>
            <a:fld id="{E94CFC4E-C816-43F9-8D9E-9BC1BF27C520}" type="slidenum">
              <a:rPr lang="en-US" smtClean="0"/>
              <a:t>7</a:t>
            </a:fld>
            <a:endParaRPr lang="en-US" dirty="0"/>
          </a:p>
        </p:txBody>
      </p:sp>
    </p:spTree>
    <p:extLst>
      <p:ext uri="{BB962C8B-B14F-4D97-AF65-F5344CB8AC3E}">
        <p14:creationId xmlns:p14="http://schemas.microsoft.com/office/powerpoint/2010/main" val="1035055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911879"/>
            <a:ext cx="10515600" cy="1325563"/>
          </a:xfrm>
        </p:spPr>
        <p:txBody>
          <a:bodyPr/>
          <a:lstStyle/>
          <a:p>
            <a:pPr algn="ctr"/>
            <a:r>
              <a:rPr lang="en-US" dirty="0"/>
              <a:t>Using Data to Drive Results</a:t>
            </a:r>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838200" y="2630077"/>
            <a:ext cx="10515600" cy="2328421"/>
          </a:xfrm>
        </p:spPr>
        <p:txBody>
          <a:bodyPr>
            <a:normAutofit fontScale="92500" lnSpcReduction="10000"/>
          </a:bodyPr>
          <a:lstStyle/>
          <a:p>
            <a:pPr marL="0" indent="0" algn="ctr">
              <a:buNone/>
            </a:pPr>
            <a:r>
              <a:rPr lang="en-US" sz="3000" b="1" dirty="0">
                <a:solidFill>
                  <a:prstClr val="black"/>
                </a:solidFill>
              </a:rPr>
              <a:t>“Information is data endowed with relevance and purpose.” </a:t>
            </a:r>
            <a:r>
              <a:rPr lang="en-US" sz="1700" dirty="0">
                <a:solidFill>
                  <a:prstClr val="black"/>
                </a:solidFill>
              </a:rPr>
              <a:t>Peter Drucker</a:t>
            </a:r>
            <a:endParaRPr lang="en-US" sz="3500" dirty="0">
              <a:solidFill>
                <a:prstClr val="black"/>
              </a:solidFill>
            </a:endParaRPr>
          </a:p>
          <a:p>
            <a:pPr marL="0" indent="0">
              <a:buNone/>
            </a:pPr>
            <a:endParaRPr lang="en-US" dirty="0"/>
          </a:p>
          <a:p>
            <a:pPr marL="0" indent="0" algn="ctr">
              <a:buNone/>
            </a:pPr>
            <a:r>
              <a:rPr lang="en-US" dirty="0"/>
              <a:t>Data scientists work with </a:t>
            </a:r>
            <a:r>
              <a:rPr lang="en-US" b="1" dirty="0"/>
              <a:t>data</a:t>
            </a:r>
            <a:r>
              <a:rPr lang="en-US" dirty="0"/>
              <a:t> but the C-suite works with </a:t>
            </a:r>
            <a:r>
              <a:rPr lang="en-US" b="1" dirty="0"/>
              <a:t>information</a:t>
            </a:r>
          </a:p>
          <a:p>
            <a:pPr marL="0" indent="0">
              <a:buNone/>
            </a:pPr>
            <a:endParaRPr lang="en-US" dirty="0"/>
          </a:p>
          <a:p>
            <a:pPr marL="0" indent="0" algn="ctr">
              <a:buNone/>
            </a:pPr>
            <a:r>
              <a:rPr lang="en-US" b="1" dirty="0"/>
              <a:t>Data translators bridge the gap between data and information</a:t>
            </a:r>
            <a:endParaRPr lang="en-US" sz="2000" b="1" dirty="0"/>
          </a:p>
        </p:txBody>
      </p:sp>
      <p:sp>
        <p:nvSpPr>
          <p:cNvPr id="4" name="Slide Number Placeholder 3">
            <a:extLst>
              <a:ext uri="{FF2B5EF4-FFF2-40B4-BE49-F238E27FC236}">
                <a16:creationId xmlns:a16="http://schemas.microsoft.com/office/drawing/2014/main" id="{99CCEA63-7CC4-4849-8B57-B3773A59A1F8}"/>
              </a:ext>
            </a:extLst>
          </p:cNvPr>
          <p:cNvSpPr>
            <a:spLocks noGrp="1"/>
          </p:cNvSpPr>
          <p:nvPr>
            <p:ph type="sldNum" sz="quarter" idx="12"/>
          </p:nvPr>
        </p:nvSpPr>
        <p:spPr/>
        <p:txBody>
          <a:bodyPr/>
          <a:lstStyle/>
          <a:p>
            <a:fld id="{E94CFC4E-C816-43F9-8D9E-9BC1BF27C520}" type="slidenum">
              <a:rPr lang="en-US" smtClean="0"/>
              <a:t>8</a:t>
            </a:fld>
            <a:endParaRPr lang="en-US" dirty="0"/>
          </a:p>
        </p:txBody>
      </p:sp>
    </p:spTree>
    <p:extLst>
      <p:ext uri="{BB962C8B-B14F-4D97-AF65-F5344CB8AC3E}">
        <p14:creationId xmlns:p14="http://schemas.microsoft.com/office/powerpoint/2010/main" val="1665292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D3A1-03C8-43E0-8E22-AB422E0280EB}"/>
              </a:ext>
            </a:extLst>
          </p:cNvPr>
          <p:cNvSpPr>
            <a:spLocks noGrp="1"/>
          </p:cNvSpPr>
          <p:nvPr>
            <p:ph type="title"/>
          </p:nvPr>
        </p:nvSpPr>
        <p:spPr>
          <a:xfrm>
            <a:off x="838200" y="911879"/>
            <a:ext cx="10515600" cy="841507"/>
          </a:xfrm>
        </p:spPr>
        <p:txBody>
          <a:bodyPr/>
          <a:lstStyle/>
          <a:p>
            <a:pPr algn="ctr"/>
            <a:r>
              <a:rPr lang="en-US" dirty="0"/>
              <a:t>Using Data to Drive Results</a:t>
            </a:r>
          </a:p>
        </p:txBody>
      </p:sp>
      <p:sp>
        <p:nvSpPr>
          <p:cNvPr id="3" name="Content Placeholder 2">
            <a:extLst>
              <a:ext uri="{FF2B5EF4-FFF2-40B4-BE49-F238E27FC236}">
                <a16:creationId xmlns:a16="http://schemas.microsoft.com/office/drawing/2014/main" id="{2B189C00-3ADF-453F-812D-4420DE314AC7}"/>
              </a:ext>
            </a:extLst>
          </p:cNvPr>
          <p:cNvSpPr>
            <a:spLocks noGrp="1"/>
          </p:cNvSpPr>
          <p:nvPr>
            <p:ph idx="1"/>
          </p:nvPr>
        </p:nvSpPr>
        <p:spPr>
          <a:xfrm>
            <a:off x="838200" y="2224725"/>
            <a:ext cx="10515600" cy="4032481"/>
          </a:xfrm>
        </p:spPr>
        <p:txBody>
          <a:bodyPr>
            <a:normAutofit/>
          </a:bodyPr>
          <a:lstStyle/>
          <a:p>
            <a:pPr marL="0" indent="0">
              <a:buNone/>
            </a:pPr>
            <a:r>
              <a:rPr lang="en-US" dirty="0"/>
              <a:t>Data translators – what we do:</a:t>
            </a:r>
          </a:p>
          <a:p>
            <a:pPr marL="0" indent="0">
              <a:buNone/>
            </a:pPr>
            <a:endParaRPr lang="en-US" dirty="0"/>
          </a:p>
          <a:p>
            <a:pPr lvl="1"/>
            <a:r>
              <a:rPr lang="en-US" dirty="0"/>
              <a:t>Help business leaders identify and </a:t>
            </a:r>
            <a:r>
              <a:rPr lang="en-US" b="1" dirty="0"/>
              <a:t>prioritize initiatives</a:t>
            </a:r>
          </a:p>
          <a:p>
            <a:pPr lvl="1"/>
            <a:r>
              <a:rPr lang="en-US" dirty="0"/>
              <a:t>Help </a:t>
            </a:r>
            <a:r>
              <a:rPr lang="en-US" b="1" dirty="0"/>
              <a:t>identify the data </a:t>
            </a:r>
            <a:r>
              <a:rPr lang="en-US" dirty="0"/>
              <a:t>needed to produce insights</a:t>
            </a:r>
          </a:p>
          <a:p>
            <a:pPr lvl="1"/>
            <a:r>
              <a:rPr lang="en-US" dirty="0"/>
              <a:t>Make sure the problem is solved in a manner that </a:t>
            </a:r>
            <a:r>
              <a:rPr lang="en-US" b="1" dirty="0"/>
              <a:t>can be interpreted</a:t>
            </a:r>
          </a:p>
          <a:p>
            <a:pPr lvl="1"/>
            <a:r>
              <a:rPr lang="en-US" dirty="0"/>
              <a:t>Transform complex analytics-driven insights into </a:t>
            </a:r>
            <a:r>
              <a:rPr lang="en-US" b="1" dirty="0"/>
              <a:t>actionable recommendations</a:t>
            </a:r>
          </a:p>
          <a:p>
            <a:pPr lvl="1"/>
            <a:r>
              <a:rPr lang="en-US" dirty="0"/>
              <a:t>Help drive </a:t>
            </a:r>
            <a:r>
              <a:rPr lang="en-US" b="1" dirty="0"/>
              <a:t>solution adoption </a:t>
            </a:r>
            <a:r>
              <a:rPr lang="en-US" dirty="0"/>
              <a:t>among business users</a:t>
            </a:r>
          </a:p>
          <a:p>
            <a:pPr lvl="1"/>
            <a:endParaRPr lang="en-US" dirty="0"/>
          </a:p>
          <a:p>
            <a:endParaRPr lang="en-US" sz="3200" dirty="0"/>
          </a:p>
          <a:p>
            <a:endParaRPr lang="en-US" sz="3200" dirty="0"/>
          </a:p>
          <a:p>
            <a:pPr marL="0" indent="0">
              <a:buNone/>
            </a:pPr>
            <a:endParaRPr lang="en-US" sz="3200" dirty="0"/>
          </a:p>
          <a:p>
            <a:pPr marL="0" indent="0" algn="ctr">
              <a:buNone/>
            </a:pPr>
            <a:endParaRPr lang="en-US" sz="3200" dirty="0"/>
          </a:p>
        </p:txBody>
      </p:sp>
      <p:sp>
        <p:nvSpPr>
          <p:cNvPr id="4" name="Slide Number Placeholder 3">
            <a:extLst>
              <a:ext uri="{FF2B5EF4-FFF2-40B4-BE49-F238E27FC236}">
                <a16:creationId xmlns:a16="http://schemas.microsoft.com/office/drawing/2014/main" id="{EB7B441B-56FA-4655-9601-38D174C26D77}"/>
              </a:ext>
            </a:extLst>
          </p:cNvPr>
          <p:cNvSpPr>
            <a:spLocks noGrp="1"/>
          </p:cNvSpPr>
          <p:nvPr>
            <p:ph type="sldNum" sz="quarter" idx="12"/>
          </p:nvPr>
        </p:nvSpPr>
        <p:spPr/>
        <p:txBody>
          <a:bodyPr/>
          <a:lstStyle/>
          <a:p>
            <a:fld id="{E94CFC4E-C816-43F9-8D9E-9BC1BF27C520}" type="slidenum">
              <a:rPr lang="en-US" smtClean="0"/>
              <a:t>9</a:t>
            </a:fld>
            <a:endParaRPr lang="en-US" dirty="0"/>
          </a:p>
        </p:txBody>
      </p:sp>
    </p:spTree>
    <p:extLst>
      <p:ext uri="{BB962C8B-B14F-4D97-AF65-F5344CB8AC3E}">
        <p14:creationId xmlns:p14="http://schemas.microsoft.com/office/powerpoint/2010/main" val="2778498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0E031C1095B0408DAC708113DFDD36" ma:contentTypeVersion="12" ma:contentTypeDescription="Create a new document." ma:contentTypeScope="" ma:versionID="20e2bd1c6e7da74d278288d5858f637c">
  <xsd:schema xmlns:xsd="http://www.w3.org/2001/XMLSchema" xmlns:xs="http://www.w3.org/2001/XMLSchema" xmlns:p="http://schemas.microsoft.com/office/2006/metadata/properties" xmlns:ns1="http://schemas.microsoft.com/sharepoint/v3" xmlns:ns2="a2851d27-5ce9-4c46-b6d2-9c60a9ccacc2" xmlns:ns3="0f9c49b3-675d-49eb-9aca-ecb844870355" targetNamespace="http://schemas.microsoft.com/office/2006/metadata/properties" ma:root="true" ma:fieldsID="3a93fda6bcea0489ae856cb308ec1ea7" ns1:_="" ns2:_="" ns3:_="">
    <xsd:import namespace="http://schemas.microsoft.com/sharepoint/v3"/>
    <xsd:import namespace="a2851d27-5ce9-4c46-b6d2-9c60a9ccacc2"/>
    <xsd:import namespace="0f9c49b3-675d-49eb-9aca-ecb84487035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1:_ip_UnifiedCompliancePolicyProperties" minOccurs="0"/>
                <xsd:element ref="ns1:_ip_UnifiedCompliancePolicyUIAction"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description="" ma:hidden="true" ma:internalName="_ip_UnifiedCompliancePolicyProperties">
      <xsd:simpleType>
        <xsd:restriction base="dms:Note"/>
      </xsd:simpleType>
    </xsd:element>
    <xsd:element name="_ip_UnifiedCompliancePolicyUIAction" ma:index="15"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851d27-5ce9-4c46-b6d2-9c60a9ccacc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9c49b3-675d-49eb-9aca-ecb84487035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C0F282-5462-457B-BE1C-0DCBEBB46231}">
  <ds:schemaRefs>
    <ds:schemaRef ds:uri="http://schemas.microsoft.com/sharepoint/v3/contenttype/forms"/>
  </ds:schemaRefs>
</ds:datastoreItem>
</file>

<file path=customXml/itemProps2.xml><?xml version="1.0" encoding="utf-8"?>
<ds:datastoreItem xmlns:ds="http://schemas.openxmlformats.org/officeDocument/2006/customXml" ds:itemID="{1684699F-9D4B-495C-A9C9-8327F6730606}">
  <ds:schemaRefs>
    <ds:schemaRef ds:uri="0f9c49b3-675d-49eb-9aca-ecb844870355"/>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a2851d27-5ce9-4c46-b6d2-9c60a9ccacc2"/>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55F08F00-7B52-4B52-A465-8E33D578E9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2851d27-5ce9-4c46-b6d2-9c60a9ccacc2"/>
    <ds:schemaRef ds:uri="0f9c49b3-675d-49eb-9aca-ecb8448703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1838</TotalTime>
  <Words>998</Words>
  <Application>Microsoft Office PowerPoint</Application>
  <PresentationFormat>Widescreen</PresentationFormat>
  <Paragraphs>153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Using Data to Drive Results</vt:lpstr>
      <vt:lpstr>Using Data to Drive Results</vt:lpstr>
      <vt:lpstr>PowerPoint Presentation</vt:lpstr>
      <vt:lpstr>PowerPoint Presentation</vt:lpstr>
      <vt:lpstr> Using Data to Drive Results</vt:lpstr>
      <vt:lpstr>Using Data to Drive Results</vt:lpstr>
      <vt:lpstr>Using Data to Drive Results</vt:lpstr>
      <vt:lpstr>Using Data to Drive Results</vt:lpstr>
      <vt:lpstr>Using Data to Drive Results</vt:lpstr>
      <vt:lpstr>Using Data to Drive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 Doorn</dc:creator>
  <cp:lastModifiedBy>Angie Doorn</cp:lastModifiedBy>
  <cp:revision>5</cp:revision>
  <cp:lastPrinted>2019-04-08T21:25:41Z</cp:lastPrinted>
  <dcterms:created xsi:type="dcterms:W3CDTF">2018-08-15T18:20:18Z</dcterms:created>
  <dcterms:modified xsi:type="dcterms:W3CDTF">2019-05-02T14:44:13Z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0x010100370E031C1095B0408DAC708113DFDD36</vt:lpwstr>
  </property>
</Properties>
</file>