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7" r:id="rId2"/>
    <p:sldId id="266" r:id="rId3"/>
    <p:sldId id="269" r:id="rId4"/>
    <p:sldId id="263" r:id="rId5"/>
    <p:sldId id="260" r:id="rId6"/>
    <p:sldId id="270" r:id="rId7"/>
    <p:sldId id="262" r:id="rId8"/>
    <p:sldId id="259" r:id="rId9"/>
    <p:sldId id="272" r:id="rId10"/>
    <p:sldId id="268" r:id="rId11"/>
    <p:sldId id="27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672B4-25DB-4E61-B3A0-E9D6F8BD5EC2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11688-E4A0-4630-BDEB-8D83171C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E8D62-D41F-6042-BCDF-79D228EFA1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1087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40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CC5F4-A9BA-BE47-B6D8-20B828226B59}"/>
              </a:ext>
            </a:extLst>
          </p:cNvPr>
          <p:cNvSpPr/>
          <p:nvPr userDrawn="1"/>
        </p:nvSpPr>
        <p:spPr>
          <a:xfrm>
            <a:off x="0" y="0"/>
            <a:ext cx="1218355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9000"/>
                </a:schemeClr>
              </a:gs>
              <a:gs pos="43000">
                <a:schemeClr val="tx2">
                  <a:lumMod val="50000"/>
                  <a:alpha val="5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88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2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4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AA9A61-4B69-2545-9460-CE626CA57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4588695-592A-D249-8E8F-826B194395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3401" y="6210086"/>
            <a:ext cx="412350" cy="522816"/>
          </a:xfrm>
          <a:noFill/>
        </p:spPr>
        <p:txBody>
          <a:bodyPr/>
          <a:lstStyle>
            <a:lvl1pPr>
              <a:defRPr>
                <a:solidFill>
                  <a:srgbClr val="303D4F"/>
                </a:solidFill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40EAE0-5B93-8B43-85E9-92F8EF9AB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251" y="6300481"/>
            <a:ext cx="1749595" cy="26802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66CBA6-1ED1-D145-B3C4-33996B0D90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21" y="1685132"/>
            <a:ext cx="5323368" cy="4491831"/>
          </a:xfrm>
          <a:prstGeom prst="rect">
            <a:avLst/>
          </a:prstGeom>
        </p:spPr>
        <p:txBody>
          <a:bodyPr/>
          <a:lstStyle>
            <a:lvl1pPr marL="342831" indent="-342831">
              <a:buSzPct val="125000"/>
              <a:buFontTx/>
              <a:buBlip>
                <a:blip r:embed="rId3"/>
              </a:buBlip>
              <a:defRPr/>
            </a:lvl1pPr>
            <a:lvl2pPr marL="829306" indent="-285693">
              <a:buSzPct val="115000"/>
              <a:buFontTx/>
              <a:buBlip>
                <a:blip r:embed="rId4"/>
              </a:buBlip>
              <a:defRPr/>
            </a:lvl2pPr>
            <a:lvl3pPr marL="1372919" indent="-285693">
              <a:buSzPct val="105000"/>
              <a:buFontTx/>
              <a:buBlip>
                <a:blip r:embed="rId4"/>
              </a:buBlip>
              <a:defRPr/>
            </a:lvl3pPr>
            <a:lvl4pPr marL="1859397" indent="-228554">
              <a:buFontTx/>
              <a:buBlip>
                <a:blip r:embed="rId4"/>
              </a:buBlip>
              <a:defRPr/>
            </a:lvl4pPr>
            <a:lvl5pPr marL="2403009" indent="-228554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E0C1880A-527D-5343-95FC-8F3D96E2DB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9032" y="1685132"/>
            <a:ext cx="5323368" cy="4491831"/>
          </a:xfrm>
          <a:prstGeom prst="rect">
            <a:avLst/>
          </a:prstGeom>
        </p:spPr>
        <p:txBody>
          <a:bodyPr/>
          <a:lstStyle>
            <a:lvl1pPr marL="342831" indent="-342831">
              <a:buSzPct val="125000"/>
              <a:buFontTx/>
              <a:buBlip>
                <a:blip r:embed="rId3"/>
              </a:buBlip>
              <a:defRPr/>
            </a:lvl1pPr>
            <a:lvl2pPr marL="829306" indent="-285693">
              <a:buSzPct val="115000"/>
              <a:buFontTx/>
              <a:buBlip>
                <a:blip r:embed="rId4"/>
              </a:buBlip>
              <a:defRPr/>
            </a:lvl2pPr>
            <a:lvl3pPr marL="1372919" indent="-285693">
              <a:buSzPct val="105000"/>
              <a:buFontTx/>
              <a:buBlip>
                <a:blip r:embed="rId4"/>
              </a:buBlip>
              <a:defRPr/>
            </a:lvl3pPr>
            <a:lvl4pPr marL="1859397" indent="-228554">
              <a:buFontTx/>
              <a:buBlip>
                <a:blip r:embed="rId4"/>
              </a:buBlip>
              <a:defRPr/>
            </a:lvl4pPr>
            <a:lvl5pPr marL="2403009" indent="-228554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49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3FD73-5B62-BC49-BF17-204AED4E0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251" y="6300481"/>
            <a:ext cx="1749595" cy="2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Only">
    <p:bg>
      <p:bgPr>
        <a:solidFill>
          <a:srgbClr val="303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1A1EE-233B-A749-AE9A-944BB321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AA9A61-4B69-2545-9460-CE626CA57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B62DBC-5E2E-A346-AAD7-D6BE58A55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251" y="6300628"/>
            <a:ext cx="1749595" cy="2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Base Template">
    <p:bg>
      <p:bgPr>
        <a:solidFill>
          <a:srgbClr val="303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1A1EE-233B-A749-AE9A-944BB321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F9704FB-7FD4-EE45-AB08-D4F8C6486D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21" y="1685132"/>
            <a:ext cx="10972880" cy="4491831"/>
          </a:xfrm>
          <a:prstGeom prst="rect">
            <a:avLst/>
          </a:prstGeom>
        </p:spPr>
        <p:txBody>
          <a:bodyPr/>
          <a:lstStyle>
            <a:lvl1pPr marL="342831" indent="-342831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829306" indent="-28569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372919" indent="-28569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859397" indent="-22855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403009" indent="-22855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AA9A61-4B69-2545-9460-CE626CA57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7ED050B-5DBE-2D44-8527-B5B750066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251" y="6300628"/>
            <a:ext cx="1749595" cy="2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with Checkmarks">
    <p:bg>
      <p:bgPr>
        <a:solidFill>
          <a:srgbClr val="303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1A1EE-233B-A749-AE9A-944BB321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F9704FB-7FD4-EE45-AB08-D4F8C6486D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21" y="1685132"/>
            <a:ext cx="10972880" cy="4491831"/>
          </a:xfrm>
          <a:prstGeom prst="rect">
            <a:avLst/>
          </a:prstGeom>
        </p:spPr>
        <p:txBody>
          <a:bodyPr/>
          <a:lstStyle>
            <a:lvl1pPr marL="342831" indent="-342831">
              <a:buSzPct val="125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829306" indent="-285693">
              <a:buSzPct val="11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 marL="1372919" indent="-285693">
              <a:buSzPct val="10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1859397" indent="-228554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2403009" indent="-228554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64B186-5BB8-F84D-BABF-74F978D4BC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D595875-DEBC-BB41-9A4C-56D84805F4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51" y="6300628"/>
            <a:ext cx="1749595" cy="2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w/ BG Globe">
    <p:bg>
      <p:bgPr>
        <a:solidFill>
          <a:srgbClr val="303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1D0FD6-107F-6742-83F9-2940CACE1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752075" y="2425700"/>
            <a:ext cx="4425374" cy="4432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1A1EE-233B-A749-AE9A-944BB321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F9704FB-7FD4-EE45-AB08-D4F8C6486D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21" y="1685132"/>
            <a:ext cx="10972880" cy="4491831"/>
          </a:xfrm>
          <a:prstGeom prst="rect">
            <a:avLst/>
          </a:prstGeom>
        </p:spPr>
        <p:txBody>
          <a:bodyPr/>
          <a:lstStyle>
            <a:lvl1pPr marL="342831" indent="-342831"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829306" indent="-285693">
              <a:buSzPct val="115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372919" indent="-285693">
              <a:buSzPct val="105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1859397" indent="-228554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marL="2403009" indent="-228554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64B186-5BB8-F84D-BABF-74F978D4BC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D595875-DEBC-BB41-9A4C-56D84805F4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3251" y="6300628"/>
            <a:ext cx="1749595" cy="2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w/ BG Graph">
    <p:bg>
      <p:bgPr>
        <a:solidFill>
          <a:srgbClr val="303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EF4759-97C8-694F-930A-1CB32E3DB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3912273" y="3193024"/>
            <a:ext cx="8375229" cy="3664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1A1EE-233B-A749-AE9A-944BB321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F9704FB-7FD4-EE45-AB08-D4F8C6486D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21" y="1685132"/>
            <a:ext cx="10972880" cy="4491831"/>
          </a:xfrm>
          <a:prstGeom prst="rect">
            <a:avLst/>
          </a:prstGeom>
        </p:spPr>
        <p:txBody>
          <a:bodyPr/>
          <a:lstStyle>
            <a:lvl1pPr marL="342831" indent="-342831">
              <a:buSzPct val="125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829306" indent="-285693">
              <a:buSzPct val="115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372919" indent="-285693">
              <a:buSzPct val="105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1859397" indent="-228554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marL="2403009" indent="-228554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64B186-5BB8-F84D-BABF-74F978D4BC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D595875-DEBC-BB41-9A4C-56D84805F4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3251" y="6300628"/>
            <a:ext cx="1749595" cy="2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">
    <p:bg>
      <p:bgPr>
        <a:solidFill>
          <a:srgbClr val="303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1A1EE-233B-A749-AE9A-944BB321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F9704FB-7FD4-EE45-AB08-D4F8C6486D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21" y="1685132"/>
            <a:ext cx="5323368" cy="4491831"/>
          </a:xfrm>
          <a:prstGeom prst="rect">
            <a:avLst/>
          </a:prstGeom>
        </p:spPr>
        <p:txBody>
          <a:bodyPr/>
          <a:lstStyle>
            <a:lvl1pPr marL="342831" indent="-342831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829306" indent="-28569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372919" indent="-28569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859397" indent="-22855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403009" indent="-22855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AA9A61-4B69-2545-9460-CE626CA57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F3D34C7-76FB-D242-9705-55DD178808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9032" y="1685132"/>
            <a:ext cx="5323368" cy="4491831"/>
          </a:xfrm>
          <a:prstGeom prst="rect">
            <a:avLst/>
          </a:prstGeom>
        </p:spPr>
        <p:txBody>
          <a:bodyPr/>
          <a:lstStyle>
            <a:lvl1pPr marL="342831" indent="-342831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829306" indent="-28569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372919" indent="-285693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859397" indent="-22855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403009" indent="-228554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221DC1-C8C3-2C47-9446-089756B31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251" y="6300628"/>
            <a:ext cx="1749595" cy="2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CC5F4-A9BA-BE47-B6D8-20B828226B59}"/>
              </a:ext>
            </a:extLst>
          </p:cNvPr>
          <p:cNvSpPr/>
          <p:nvPr userDrawn="1"/>
        </p:nvSpPr>
        <p:spPr>
          <a:xfrm>
            <a:off x="0" y="0"/>
            <a:ext cx="1218355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9000"/>
                </a:schemeClr>
              </a:gs>
              <a:gs pos="43000">
                <a:schemeClr val="tx2">
                  <a:lumMod val="50000"/>
                  <a:alpha val="5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88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1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CC5F4-A9BA-BE47-B6D8-20B828226B59}"/>
              </a:ext>
            </a:extLst>
          </p:cNvPr>
          <p:cNvSpPr/>
          <p:nvPr userDrawn="1"/>
        </p:nvSpPr>
        <p:spPr>
          <a:xfrm>
            <a:off x="0" y="0"/>
            <a:ext cx="1218355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9000"/>
                </a:schemeClr>
              </a:gs>
              <a:gs pos="43000">
                <a:schemeClr val="tx2">
                  <a:lumMod val="50000"/>
                  <a:alpha val="5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88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1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CC5F4-A9BA-BE47-B6D8-20B828226B59}"/>
              </a:ext>
            </a:extLst>
          </p:cNvPr>
          <p:cNvSpPr/>
          <p:nvPr userDrawn="1"/>
        </p:nvSpPr>
        <p:spPr>
          <a:xfrm>
            <a:off x="0" y="0"/>
            <a:ext cx="1218355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9000"/>
                </a:schemeClr>
              </a:gs>
              <a:gs pos="43000">
                <a:schemeClr val="tx2">
                  <a:lumMod val="50000"/>
                  <a:alpha val="5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88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2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4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1A1EE-233B-A749-AE9A-944BB321E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3401" y="6210086"/>
            <a:ext cx="412350" cy="522816"/>
          </a:xfrm>
          <a:noFill/>
        </p:spPr>
        <p:txBody>
          <a:bodyPr/>
          <a:lstStyle>
            <a:lvl1pPr>
              <a:defRPr>
                <a:solidFill>
                  <a:srgbClr val="303D4F"/>
                </a:solidFill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594221-9E76-D242-B779-C7B5E624E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251" y="6300481"/>
            <a:ext cx="1749595" cy="2680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AA9A61-4B69-2545-9460-CE626CA57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0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emplate w/ BG Graph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D70CA9-5BDA-3C47-AE20-278FB84C4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936234" y="2857500"/>
            <a:ext cx="9255766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4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AA9A61-4B69-2545-9460-CE626CA57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D224BD-ECD4-5943-9655-3E8469EDC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251" y="6300481"/>
            <a:ext cx="1749595" cy="268025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1EEBCDD-1980-EC4A-BDA0-866BFE20B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3401" y="6210086"/>
            <a:ext cx="412350" cy="522816"/>
          </a:xfrm>
          <a:noFill/>
        </p:spPr>
        <p:txBody>
          <a:bodyPr/>
          <a:lstStyle>
            <a:lvl1pPr>
              <a:defRPr>
                <a:solidFill>
                  <a:srgbClr val="303D4F"/>
                </a:solidFill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AEF98E5-1643-5442-B9BF-172DD83C66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21" y="1685132"/>
            <a:ext cx="10972880" cy="4491831"/>
          </a:xfrm>
          <a:prstGeom prst="rect">
            <a:avLst/>
          </a:prstGeom>
        </p:spPr>
        <p:txBody>
          <a:bodyPr/>
          <a:lstStyle>
            <a:lvl1pPr marL="342831" indent="-342831">
              <a:buSzPct val="125000"/>
              <a:buFontTx/>
              <a:buBlip>
                <a:blip r:embed="rId4"/>
              </a:buBlip>
              <a:defRPr/>
            </a:lvl1pPr>
            <a:lvl2pPr marL="829306" indent="-285693">
              <a:buSzPct val="115000"/>
              <a:buFontTx/>
              <a:buBlip>
                <a:blip r:embed="rId5"/>
              </a:buBlip>
              <a:defRPr/>
            </a:lvl2pPr>
            <a:lvl3pPr marL="1372919" indent="-285693">
              <a:buSzPct val="105000"/>
              <a:buFontTx/>
              <a:buBlip>
                <a:blip r:embed="rId5"/>
              </a:buBlip>
              <a:defRPr/>
            </a:lvl3pPr>
            <a:lvl4pPr marL="1859397" indent="-228554">
              <a:buFontTx/>
              <a:buBlip>
                <a:blip r:embed="rId5"/>
              </a:buBlip>
              <a:defRPr/>
            </a:lvl4pPr>
            <a:lvl5pPr marL="2403009" indent="-228554">
              <a:buFontTx/>
              <a:buBlip>
                <a:blip r:embed="rId5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5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emplat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4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AA9A61-4B69-2545-9460-CE626CA57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437364C-390F-4B4F-A114-DE9CCEBCA2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3401" y="6210086"/>
            <a:ext cx="412350" cy="522816"/>
          </a:xfrm>
          <a:noFill/>
        </p:spPr>
        <p:txBody>
          <a:bodyPr/>
          <a:lstStyle>
            <a:lvl1pPr>
              <a:defRPr>
                <a:solidFill>
                  <a:srgbClr val="303D4F"/>
                </a:solidFill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D224BD-ECD4-5943-9655-3E8469ED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251" y="6300481"/>
            <a:ext cx="1749595" cy="26802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512F04-030A-9A4B-8DD0-99D5762ADB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21" y="1685132"/>
            <a:ext cx="10972880" cy="4491831"/>
          </a:xfrm>
          <a:prstGeom prst="rect">
            <a:avLst/>
          </a:prstGeom>
        </p:spPr>
        <p:txBody>
          <a:bodyPr/>
          <a:lstStyle>
            <a:lvl1pPr marL="342831" indent="-342831">
              <a:buSzPct val="125000"/>
              <a:buFontTx/>
              <a:buBlip>
                <a:blip r:embed="rId3"/>
              </a:buBlip>
              <a:defRPr/>
            </a:lvl1pPr>
            <a:lvl2pPr marL="829306" indent="-285693">
              <a:buSzPct val="115000"/>
              <a:buFontTx/>
              <a:buBlip>
                <a:blip r:embed="rId4"/>
              </a:buBlip>
              <a:defRPr/>
            </a:lvl2pPr>
            <a:lvl3pPr marL="1372919" indent="-285693">
              <a:buSzPct val="105000"/>
              <a:buFontTx/>
              <a:buBlip>
                <a:blip r:embed="rId4"/>
              </a:buBlip>
              <a:defRPr/>
            </a:lvl3pPr>
            <a:lvl4pPr marL="1859397" indent="-228554">
              <a:buFontTx/>
              <a:buBlip>
                <a:blip r:embed="rId4"/>
              </a:buBlip>
              <a:defRPr/>
            </a:lvl4pPr>
            <a:lvl5pPr marL="2403009" indent="-228554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0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emplate w/ BG Glob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BC816B-B6E5-7A44-8B7C-4A1A02424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b="4437"/>
          <a:stretch/>
        </p:blipFill>
        <p:spPr>
          <a:xfrm>
            <a:off x="5456661" y="2865630"/>
            <a:ext cx="6735339" cy="3992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4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AA9A61-4B69-2545-9460-CE626CA57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D224BD-ECD4-5943-9655-3E8469EDC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251" y="6300481"/>
            <a:ext cx="1749595" cy="268025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DB3C5E0-1AA9-E245-B4A1-2161F45B8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3401" y="6210086"/>
            <a:ext cx="412350" cy="522816"/>
          </a:xfrm>
          <a:noFill/>
        </p:spPr>
        <p:txBody>
          <a:bodyPr/>
          <a:lstStyle>
            <a:lvl1pPr>
              <a:defRPr>
                <a:solidFill>
                  <a:srgbClr val="303D4F"/>
                </a:solidFill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654FF4-55D1-5747-ABF0-7E9441CEF8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21" y="1685132"/>
            <a:ext cx="10972880" cy="4491831"/>
          </a:xfrm>
          <a:prstGeom prst="rect">
            <a:avLst/>
          </a:prstGeom>
        </p:spPr>
        <p:txBody>
          <a:bodyPr/>
          <a:lstStyle>
            <a:lvl1pPr marL="342831" indent="-342831">
              <a:buSzPct val="125000"/>
              <a:buFontTx/>
              <a:buBlip>
                <a:blip r:embed="rId4"/>
              </a:buBlip>
              <a:defRPr/>
            </a:lvl1pPr>
            <a:lvl2pPr marL="829306" indent="-285693">
              <a:buSzPct val="115000"/>
              <a:buFontTx/>
              <a:buBlip>
                <a:blip r:embed="rId5"/>
              </a:buBlip>
              <a:defRPr/>
            </a:lvl2pPr>
            <a:lvl3pPr marL="1372919" indent="-285693">
              <a:buSzPct val="105000"/>
              <a:buFontTx/>
              <a:buBlip>
                <a:blip r:embed="rId5"/>
              </a:buBlip>
              <a:defRPr/>
            </a:lvl3pPr>
            <a:lvl4pPr marL="1859397" indent="-228554">
              <a:buFontTx/>
              <a:buBlip>
                <a:blip r:embed="rId5"/>
              </a:buBlip>
              <a:defRPr/>
            </a:lvl4pPr>
            <a:lvl5pPr marL="2403009" indent="-228554">
              <a:buFontTx/>
              <a:buBlip>
                <a:blip r:embed="rId5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Checkmark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39A-77DA-B84C-82BE-74701C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4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F9704FB-7FD4-EE45-AB08-D4F8C6486D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21" y="1685132"/>
            <a:ext cx="10972880" cy="4491831"/>
          </a:xfrm>
          <a:prstGeom prst="rect">
            <a:avLst/>
          </a:prstGeom>
        </p:spPr>
        <p:txBody>
          <a:bodyPr/>
          <a:lstStyle>
            <a:lvl1pPr marL="342831" indent="-342831">
              <a:buSzPct val="125000"/>
              <a:buFontTx/>
              <a:buBlip>
                <a:blip r:embed="rId2"/>
              </a:buBlip>
              <a:defRPr/>
            </a:lvl1pPr>
            <a:lvl2pPr marL="829306" indent="-285693">
              <a:buSzPct val="115000"/>
              <a:buFontTx/>
              <a:buBlip>
                <a:blip r:embed="rId3"/>
              </a:buBlip>
              <a:defRPr/>
            </a:lvl2pPr>
            <a:lvl3pPr marL="1372919" indent="-285693">
              <a:buSzPct val="105000"/>
              <a:buFontTx/>
              <a:buBlip>
                <a:blip r:embed="rId3"/>
              </a:buBlip>
              <a:defRPr/>
            </a:lvl3pPr>
            <a:lvl4pPr marL="1859397" indent="-228554">
              <a:buFontTx/>
              <a:buBlip>
                <a:blip r:embed="rId3"/>
              </a:buBlip>
              <a:defRPr/>
            </a:lvl4pPr>
            <a:lvl5pPr marL="2403009" indent="-228554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64B186-5BB8-F84D-BABF-74F978D4BC99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041" y="1298371"/>
            <a:ext cx="1769838" cy="1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56D4A6-8D77-9549-84C1-D017C4B1A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3401" y="6210086"/>
            <a:ext cx="412350" cy="522816"/>
          </a:xfrm>
          <a:noFill/>
        </p:spPr>
        <p:txBody>
          <a:bodyPr/>
          <a:lstStyle>
            <a:lvl1pPr>
              <a:defRPr>
                <a:solidFill>
                  <a:srgbClr val="303D4F"/>
                </a:solidFill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202563-0AC2-FB44-B236-E158A76172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51" y="6300481"/>
            <a:ext cx="1749595" cy="2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3401" y="6210085"/>
            <a:ext cx="412350" cy="522816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1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B0754-3BFD-094E-AD37-49B560A02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84867"/>
            <a:ext cx="10972800" cy="4492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557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543613" rtl="0" eaLnBrk="1" latinLnBrk="0" hangingPunct="1">
        <a:spcBef>
          <a:spcPct val="0"/>
        </a:spcBef>
        <a:buNone/>
        <a:defRPr sz="3499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31" indent="-342831" algn="l" defTabSz="543613" rtl="0" eaLnBrk="1" latinLnBrk="0" hangingPunct="1">
        <a:lnSpc>
          <a:spcPct val="130000"/>
        </a:lnSpc>
        <a:spcBef>
          <a:spcPct val="20000"/>
        </a:spcBef>
        <a:buFontTx/>
        <a:buBlip>
          <a:blip r:embed="rId19"/>
        </a:buBlip>
        <a:defRPr sz="2400" kern="1200">
          <a:solidFill>
            <a:srgbClr val="5E5E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29306" indent="-285693" algn="l" defTabSz="543613" rtl="0" eaLnBrk="1" latinLnBrk="0" hangingPunct="1">
        <a:lnSpc>
          <a:spcPct val="130000"/>
        </a:lnSpc>
        <a:spcBef>
          <a:spcPct val="20000"/>
        </a:spcBef>
        <a:buFontTx/>
        <a:buBlip>
          <a:blip r:embed="rId20"/>
        </a:buBlip>
        <a:defRPr sz="2000" kern="1200">
          <a:solidFill>
            <a:srgbClr val="5E5E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2919" indent="-285693" algn="l" defTabSz="543613" rtl="0" eaLnBrk="1" latinLnBrk="0" hangingPunct="1">
        <a:lnSpc>
          <a:spcPct val="130000"/>
        </a:lnSpc>
        <a:spcBef>
          <a:spcPct val="20000"/>
        </a:spcBef>
        <a:buFontTx/>
        <a:buBlip>
          <a:blip r:embed="rId20"/>
        </a:buBlip>
        <a:defRPr sz="1800" kern="1200">
          <a:solidFill>
            <a:srgbClr val="5E5E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59397" indent="-228554" algn="l" defTabSz="543613" rtl="0" eaLnBrk="1" latinLnBrk="0" hangingPunct="1">
        <a:lnSpc>
          <a:spcPct val="130000"/>
        </a:lnSpc>
        <a:spcBef>
          <a:spcPct val="20000"/>
        </a:spcBef>
        <a:buFontTx/>
        <a:buBlip>
          <a:blip r:embed="rId20"/>
        </a:buBlip>
        <a:defRPr sz="1600" kern="1200">
          <a:solidFill>
            <a:srgbClr val="5E5E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03009" indent="-228554" algn="l" defTabSz="543613" rtl="0" eaLnBrk="1" latinLnBrk="0" hangingPunct="1">
        <a:lnSpc>
          <a:spcPct val="130000"/>
        </a:lnSpc>
        <a:spcBef>
          <a:spcPct val="20000"/>
        </a:spcBef>
        <a:buFontTx/>
        <a:buBlip>
          <a:blip r:embed="rId20"/>
        </a:buBlip>
        <a:defRPr sz="1400" kern="1200">
          <a:solidFill>
            <a:srgbClr val="5E5E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89875" indent="-271808" algn="l" defTabSz="543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3490" indent="-271808" algn="l" defTabSz="543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7105" indent="-271808" algn="l" defTabSz="543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0718" indent="-271808" algn="l" defTabSz="543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3613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26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0843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4455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18069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1683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5296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48909" algn="l" defTabSz="543613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.us@jetreports.com" TargetMode="Externa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66EB86-DF39-414C-A76D-9405483CC74A}"/>
              </a:ext>
            </a:extLst>
          </p:cNvPr>
          <p:cNvSpPr/>
          <p:nvPr/>
        </p:nvSpPr>
        <p:spPr>
          <a:xfrm>
            <a:off x="664668" y="2840890"/>
            <a:ext cx="9367873" cy="859100"/>
          </a:xfrm>
          <a:prstGeom prst="rect">
            <a:avLst/>
          </a:prstGeom>
        </p:spPr>
        <p:txBody>
          <a:bodyPr vert="horz" lIns="91217" tIns="45608" rIns="91217" bIns="45608" rtlCol="0" anchor="ctr">
            <a:noAutofit/>
          </a:bodyPr>
          <a:lstStyle/>
          <a:p>
            <a:pPr defTabSz="543613">
              <a:spcBef>
                <a:spcPct val="0"/>
              </a:spcBef>
            </a:pPr>
            <a:r>
              <a:rPr lang="en-US" sz="4000" b="1" spc="-149" noProof="1" smtClean="0">
                <a:solidFill>
                  <a:srgbClr val="F7F7F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Take Your Business to a Higher Altitude with Reporting, Analytics and Budgeting from Jet Global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0CF0A7-66DC-0B44-9BBE-1EA5EF17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12" y="330516"/>
            <a:ext cx="3011315" cy="527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8527" y="6210364"/>
            <a:ext cx="510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 Channel Manager Aaron Straughan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578" y="4424519"/>
            <a:ext cx="1653799" cy="2155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988" y="74975"/>
            <a:ext cx="20574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8FF5-ECAA-C049-9EC4-BB13018A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Budgets?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9C715-7F25-1D47-8A26-69C9B248B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C41CED-0EAC-F149-87EC-2DC5A4960E92}"/>
              </a:ext>
            </a:extLst>
          </p:cNvPr>
          <p:cNvSpPr txBox="1">
            <a:spLocks/>
          </p:cNvSpPr>
          <p:nvPr/>
        </p:nvSpPr>
        <p:spPr>
          <a:xfrm>
            <a:off x="609521" y="3128735"/>
            <a:ext cx="5323368" cy="2881204"/>
          </a:xfrm>
          <a:prstGeom prst="rect">
            <a:avLst/>
          </a:prstGeom>
        </p:spPr>
        <p:txBody>
          <a:bodyPr vert="horz" lIns="45714" tIns="22857" rIns="45714" bIns="22857" rtlCol="0">
            <a:noAutofit/>
          </a:bodyPr>
          <a:lstStyle>
            <a:lvl1pPr marL="685800" indent="-6858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58944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0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46387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6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719538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06979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2"/>
              </a:buBlip>
            </a:pPr>
            <a:r>
              <a:rPr lang="en-CA" sz="1500" b="1">
                <a:solidFill>
                  <a:srgbClr val="42505D"/>
                </a:solidFill>
                <a:cs typeface="Arial"/>
              </a:rPr>
              <a:t>Eliminate </a:t>
            </a:r>
            <a:r>
              <a:rPr lang="en-CA" sz="1500">
                <a:solidFill>
                  <a:srgbClr val="42505D"/>
                </a:solidFill>
                <a:cs typeface="Arial"/>
              </a:rPr>
              <a:t>manually created, </a:t>
            </a:r>
            <a:r>
              <a:rPr lang="en-CA" sz="1500" b="1">
                <a:solidFill>
                  <a:srgbClr val="42505D"/>
                </a:solidFill>
                <a:cs typeface="Arial"/>
              </a:rPr>
              <a:t>inconsistent spreadsheets </a:t>
            </a:r>
            <a:r>
              <a:rPr lang="en-CA" sz="1500">
                <a:solidFill>
                  <a:srgbClr val="42505D"/>
                </a:solidFill>
                <a:cs typeface="Arial"/>
              </a:rPr>
              <a:t>that are impossible to reconcile.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2"/>
              </a:buBlip>
            </a:pPr>
            <a:r>
              <a:rPr lang="en-CA" sz="1500" b="1">
                <a:solidFill>
                  <a:srgbClr val="42505D"/>
                </a:solidFill>
                <a:cs typeface="Arial"/>
              </a:rPr>
              <a:t>Never cut and paste</a:t>
            </a:r>
            <a:r>
              <a:rPr lang="en-CA" sz="1500">
                <a:solidFill>
                  <a:srgbClr val="42505D"/>
                </a:solidFill>
                <a:cs typeface="Arial"/>
              </a:rPr>
              <a:t>, or fear you have the wrong version. 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2"/>
              </a:buBlip>
            </a:pPr>
            <a:r>
              <a:rPr lang="en-CA" sz="1500" b="1">
                <a:solidFill>
                  <a:srgbClr val="42505D"/>
                </a:solidFill>
                <a:cs typeface="Arial"/>
              </a:rPr>
              <a:t>Keep the budget process on track </a:t>
            </a:r>
            <a:r>
              <a:rPr lang="en-CA" sz="1500">
                <a:solidFill>
                  <a:srgbClr val="42505D"/>
                </a:solidFill>
                <a:cs typeface="Arial"/>
              </a:rPr>
              <a:t>with scheduled, automated assignments and status visibility.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2"/>
              </a:buBlip>
            </a:pPr>
            <a:r>
              <a:rPr lang="en-CA" sz="1500" b="1">
                <a:solidFill>
                  <a:srgbClr val="42505D"/>
                </a:solidFill>
                <a:cs typeface="Arial"/>
              </a:rPr>
              <a:t>Web-based, centralized workflow</a:t>
            </a:r>
            <a:r>
              <a:rPr lang="en-CA" sz="1500">
                <a:solidFill>
                  <a:srgbClr val="42505D"/>
                </a:solidFill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2"/>
              </a:buBlip>
            </a:pPr>
            <a:r>
              <a:rPr lang="en-CA" sz="1500" b="1">
                <a:solidFill>
                  <a:srgbClr val="42505D"/>
                </a:solidFill>
                <a:cs typeface="Arial"/>
              </a:rPr>
              <a:t>Instant integration to Dynamics </a:t>
            </a:r>
            <a:r>
              <a:rPr lang="en-CA" sz="1500">
                <a:solidFill>
                  <a:srgbClr val="42505D"/>
                </a:solidFill>
                <a:cs typeface="Arial"/>
              </a:rPr>
              <a:t>to import approved numbers.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FD36E9-F5E0-C248-9FBF-25AAE22C54BC}"/>
              </a:ext>
            </a:extLst>
          </p:cNvPr>
          <p:cNvSpPr txBox="1">
            <a:spLocks/>
          </p:cNvSpPr>
          <p:nvPr/>
        </p:nvSpPr>
        <p:spPr>
          <a:xfrm>
            <a:off x="728537" y="2203311"/>
            <a:ext cx="5323368" cy="545041"/>
          </a:xfrm>
          <a:prstGeom prst="rect">
            <a:avLst/>
          </a:prstGeom>
        </p:spPr>
        <p:txBody>
          <a:bodyPr vert="horz" lIns="45714" tIns="22857" rIns="45714" bIns="22857" rtlCol="0">
            <a:noAutofit/>
          </a:bodyPr>
          <a:lstStyle>
            <a:lvl1pPr marL="685800" indent="-6858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58944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0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46387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6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719538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06979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CA" sz="1600"/>
              <a:t>A simple, adaptable, and easy-to-use fiscal planning solution to control the budgeting process.</a:t>
            </a:r>
            <a:endParaRPr lang="en-US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84C5-4EEA-6145-A6B9-FFE270B24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39" y="1709904"/>
            <a:ext cx="4648229" cy="46482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37E00-C8EA-8246-A86D-BF26EA671BF4}"/>
              </a:ext>
            </a:extLst>
          </p:cNvPr>
          <p:cNvSpPr txBox="1"/>
          <p:nvPr/>
        </p:nvSpPr>
        <p:spPr>
          <a:xfrm>
            <a:off x="12461311" y="821606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5D1D95-B9EB-492E-8717-75009B549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45" y="1332980"/>
            <a:ext cx="3642348" cy="70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9546E-BDF1-F049-9358-E9B7EFEC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76" y="0"/>
            <a:ext cx="10972800" cy="1143000"/>
          </a:xfrm>
        </p:spPr>
        <p:txBody>
          <a:bodyPr/>
          <a:lstStyle/>
          <a:p>
            <a:r>
              <a:rPr lang="en-US" dirty="0" smtClean="0"/>
              <a:t>New Product Feature Preview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3600F-28D1-5249-8430-6ACA91C2F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89AD4-6A6D-6B49-B27A-66579C53FA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1332" y="895423"/>
            <a:ext cx="10972880" cy="4491831"/>
          </a:xfrm>
        </p:spPr>
        <p:txBody>
          <a:bodyPr/>
          <a:lstStyle/>
          <a:p>
            <a:r>
              <a:rPr lang="en-US" dirty="0" smtClean="0"/>
              <a:t>Export to Word Functionality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58" y="1536129"/>
            <a:ext cx="8184138" cy="48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0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474521A8-87EA-3E49-97BF-5B4A8BCE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447"/>
            <a:ext cx="12190413" cy="6857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0EB533-F5EF-FB40-8975-5DA22CDE7BD0}"/>
              </a:ext>
            </a:extLst>
          </p:cNvPr>
          <p:cNvSpPr/>
          <p:nvPr/>
        </p:nvSpPr>
        <p:spPr>
          <a:xfrm>
            <a:off x="0" y="447"/>
            <a:ext cx="12200468" cy="6857107"/>
          </a:xfrm>
          <a:prstGeom prst="rect">
            <a:avLst/>
          </a:prstGeom>
          <a:solidFill>
            <a:schemeClr val="tx2">
              <a:lumMod val="50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>
              <a:latin typeface="Open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909BC-117A-0746-998F-1FE9F76AD72C}"/>
              </a:ext>
            </a:extLst>
          </p:cNvPr>
          <p:cNvSpPr txBox="1"/>
          <p:nvPr/>
        </p:nvSpPr>
        <p:spPr>
          <a:xfrm>
            <a:off x="708499" y="2799857"/>
            <a:ext cx="10791939" cy="892414"/>
          </a:xfrm>
          <a:prstGeom prst="rect">
            <a:avLst/>
          </a:prstGeom>
          <a:noFill/>
        </p:spPr>
        <p:txBody>
          <a:bodyPr wrap="square" lIns="121910" tIns="60955" rIns="121910" bIns="60955" rtlCol="0">
            <a:spAutoFit/>
          </a:bodyPr>
          <a:lstStyle/>
          <a:p>
            <a:pPr algn="ctr"/>
            <a:r>
              <a:rPr lang="en-US" sz="49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999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7CAD6-01AB-7240-AAD8-2E925D25CF30}"/>
              </a:ext>
            </a:extLst>
          </p:cNvPr>
          <p:cNvSpPr txBox="1"/>
          <p:nvPr/>
        </p:nvSpPr>
        <p:spPr>
          <a:xfrm>
            <a:off x="3799443" y="3743582"/>
            <a:ext cx="4610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WWW.JETGLOBAL.COM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07BB0-6315-8B42-BCE2-3C9DF53DC62A}"/>
              </a:ext>
            </a:extLst>
          </p:cNvPr>
          <p:cNvSpPr txBox="1"/>
          <p:nvPr/>
        </p:nvSpPr>
        <p:spPr>
          <a:xfrm>
            <a:off x="4010245" y="4631241"/>
            <a:ext cx="417151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2175 NW Raleigh St.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Portland, Oregon 97210 USA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s-IS" sz="1600" dirty="0">
                <a:solidFill>
                  <a:schemeClr val="bg1"/>
                </a:solidFill>
              </a:rPr>
              <a:t>+1 503 608 3602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sales.us@jetglobal.com</a:t>
            </a:r>
            <a:endParaRPr lang="en-US" sz="16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46D86-E7CB-6540-9E20-114402E85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051" y="1456389"/>
            <a:ext cx="6237899" cy="10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B691-CA7B-BC4B-A7C6-63C0A82AD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01" y="447"/>
            <a:ext cx="10972800" cy="1142851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E58C5-78C7-DC4E-8FC1-94EE3CAE0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43613"/>
            <a:fld id="{C9468CE9-3F3D-1446-A027-4B4CDD3883B0}" type="slidenum">
              <a:rPr lang="en-US"/>
              <a:pPr defTabSz="543613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99768-5331-DB4F-8AE4-3A3911AE9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6696" y="1025611"/>
            <a:ext cx="10972880" cy="47918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is Jet Global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Rebranding from Jet Reports</a:t>
            </a:r>
          </a:p>
          <a:p>
            <a:pPr marL="543613" lvl="1" indent="0">
              <a:buNone/>
            </a:pPr>
            <a:endParaRPr lang="en-US" dirty="0" smtClean="0"/>
          </a:p>
          <a:p>
            <a:r>
              <a:rPr lang="en-US" dirty="0" smtClean="0"/>
              <a:t>Product Suite Overview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Jet Analytics –  </a:t>
            </a:r>
            <a:r>
              <a:rPr lang="en-US" dirty="0" smtClean="0"/>
              <a:t>‘Fast Analysis without Technical Expertise’</a:t>
            </a:r>
            <a:endParaRPr lang="en-US" dirty="0" smtClean="0"/>
          </a:p>
          <a:p>
            <a:pPr lvl="1"/>
            <a:endParaRPr lang="en-US" dirty="0" err="1"/>
          </a:p>
          <a:p>
            <a:r>
              <a:rPr lang="en-US" dirty="0" smtClean="0"/>
              <a:t>Jet Budgets – </a:t>
            </a:r>
            <a:r>
              <a:rPr lang="en-US" dirty="0" smtClean="0"/>
              <a:t>‘Transform your Budgeting Experience’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New Feature 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B691-CA7B-BC4B-A7C6-63C0A82A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E58C5-78C7-DC4E-8FC1-94EE3CAE0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43613">
              <a:defRPr/>
            </a:pPr>
            <a:fld id="{C9468CE9-3F3D-1446-A027-4B4CDD3883B0}" type="slidenum">
              <a:rPr lang="en-US"/>
              <a:pPr defTabSz="543613">
                <a:defRPr/>
              </a:pPr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67" y="1417901"/>
            <a:ext cx="5028545" cy="880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67" y="487947"/>
            <a:ext cx="2466034" cy="22468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2D7B691-CA7B-BC4B-A7C6-63C0A82ADD86}"/>
              </a:ext>
            </a:extLst>
          </p:cNvPr>
          <p:cNvSpPr txBox="1">
            <a:spLocks/>
          </p:cNvSpPr>
          <p:nvPr/>
        </p:nvSpPr>
        <p:spPr>
          <a:xfrm>
            <a:off x="0" y="2475190"/>
            <a:ext cx="12192000" cy="1142851"/>
          </a:xfrm>
          <a:prstGeom prst="rect">
            <a:avLst/>
          </a:prstGeom>
        </p:spPr>
        <p:txBody>
          <a:bodyPr vert="horz" lIns="108731" tIns="54365" rIns="108731" bIns="5436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7000" b="1" kern="1200">
                <a:solidFill>
                  <a:srgbClr val="DA48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543613">
              <a:defRPr/>
            </a:pPr>
            <a:r>
              <a:rPr lang="en-US" sz="2000" dirty="0"/>
              <a:t>A Data Revolution for Microsoft Dynamics Customers and Partners all Over the World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F44D66-21E5-2247-B931-4632830B8EC7}"/>
              </a:ext>
            </a:extLst>
          </p:cNvPr>
          <p:cNvSpPr txBox="1">
            <a:spLocks/>
          </p:cNvSpPr>
          <p:nvPr/>
        </p:nvSpPr>
        <p:spPr>
          <a:xfrm>
            <a:off x="1139388" y="3607219"/>
            <a:ext cx="5323368" cy="1457929"/>
          </a:xfrm>
          <a:prstGeom prst="rect">
            <a:avLst/>
          </a:prstGeom>
        </p:spPr>
        <p:txBody>
          <a:bodyPr vert="horz" lIns="45714" tIns="22857" rIns="45714" bIns="22857" rtlCol="0">
            <a:noAutofit/>
          </a:bodyPr>
          <a:lstStyle>
            <a:lvl1pPr marL="685800" indent="-6858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Blip>
                <a:blip r:embed="rId4"/>
              </a:buBlip>
              <a:defRPr sz="4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58944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Blip>
                <a:blip r:embed="rId5"/>
              </a:buBlip>
              <a:defRPr sz="40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46387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Blip>
                <a:blip r:embed="rId5"/>
              </a:buBlip>
              <a:defRPr sz="36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719538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Blip>
                <a:blip r:embed="rId5"/>
              </a:buBlip>
              <a:defRPr sz="32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06979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543613">
              <a:buNone/>
              <a:defRPr/>
            </a:pPr>
            <a:r>
              <a:rPr lang="en-US" sz="1800" dirty="0"/>
              <a:t>Delivering </a:t>
            </a:r>
            <a:r>
              <a:rPr lang="en-US" sz="1800" b="1" dirty="0"/>
              <a:t>total data access and control </a:t>
            </a:r>
            <a:r>
              <a:rPr lang="en-CA" sz="1800" dirty="0"/>
              <a:t>through a complete suite of integrated products so you can make decisions at the speed of business, without the need for bottlenecked technical resources, or data expertise.</a:t>
            </a:r>
            <a:endParaRPr lang="en-US" sz="1800" dirty="0"/>
          </a:p>
          <a:p>
            <a:pPr marL="342831" indent="-342831" algn="just" defTabSz="543613">
              <a:defRPr/>
            </a:pPr>
            <a:endParaRPr lang="en-US" sz="1800" dirty="0"/>
          </a:p>
          <a:p>
            <a:pPr marL="342831" indent="-342831" algn="just" defTabSz="543613">
              <a:defRPr/>
            </a:pP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388C39-4A18-E84C-856C-089DDAD9A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373" y="4538652"/>
            <a:ext cx="2516225" cy="457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8DD4E3-84E3-2541-B30A-F3809066D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9024" y="5198242"/>
            <a:ext cx="2211536" cy="445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7F583D-47DC-0348-9B12-2E4B9952D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6686" y="3910684"/>
            <a:ext cx="2211536" cy="425500"/>
          </a:xfrm>
          <a:prstGeom prst="rect">
            <a:avLst/>
          </a:prstGeom>
          <a:ln w="3175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50B6D4-4D59-F24B-9A02-ABF79B3D7A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8686" y="5846395"/>
            <a:ext cx="1661782" cy="4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0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9FCC-0924-1E40-9F35-6D33A6CE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10,000 COMPANIES IN 94 COUNTRIES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551DB-4849-7243-A679-042B490F0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8" name="Freeform 245">
            <a:extLst>
              <a:ext uri="{FF2B5EF4-FFF2-40B4-BE49-F238E27FC236}">
                <a16:creationId xmlns:a16="http://schemas.microsoft.com/office/drawing/2014/main" id="{05CF6A72-41F9-3B4F-89F4-465B91C0E5D5}"/>
              </a:ext>
            </a:extLst>
          </p:cNvPr>
          <p:cNvSpPr>
            <a:spLocks noEditPoints="1"/>
          </p:cNvSpPr>
          <p:nvPr/>
        </p:nvSpPr>
        <p:spPr bwMode="auto">
          <a:xfrm>
            <a:off x="756126" y="2310308"/>
            <a:ext cx="344394" cy="291415"/>
          </a:xfrm>
          <a:custGeom>
            <a:avLst/>
            <a:gdLst>
              <a:gd name="T0" fmla="*/ 72 w 157"/>
              <a:gd name="T1" fmla="*/ 79 h 133"/>
              <a:gd name="T2" fmla="*/ 72 w 157"/>
              <a:gd name="T3" fmla="*/ 115 h 133"/>
              <a:gd name="T4" fmla="*/ 67 w 157"/>
              <a:gd name="T5" fmla="*/ 128 h 133"/>
              <a:gd name="T6" fmla="*/ 54 w 157"/>
              <a:gd name="T7" fmla="*/ 133 h 133"/>
              <a:gd name="T8" fmla="*/ 18 w 157"/>
              <a:gd name="T9" fmla="*/ 133 h 133"/>
              <a:gd name="T10" fmla="*/ 5 w 157"/>
              <a:gd name="T11" fmla="*/ 128 h 133"/>
              <a:gd name="T12" fmla="*/ 0 w 157"/>
              <a:gd name="T13" fmla="*/ 115 h 133"/>
              <a:gd name="T14" fmla="*/ 0 w 157"/>
              <a:gd name="T15" fmla="*/ 49 h 133"/>
              <a:gd name="T16" fmla="*/ 3 w 157"/>
              <a:gd name="T17" fmla="*/ 30 h 133"/>
              <a:gd name="T18" fmla="*/ 14 w 157"/>
              <a:gd name="T19" fmla="*/ 14 h 133"/>
              <a:gd name="T20" fmla="*/ 29 w 157"/>
              <a:gd name="T21" fmla="*/ 4 h 133"/>
              <a:gd name="T22" fmla="*/ 48 w 157"/>
              <a:gd name="T23" fmla="*/ 0 h 133"/>
              <a:gd name="T24" fmla="*/ 54 w 157"/>
              <a:gd name="T25" fmla="*/ 0 h 133"/>
              <a:gd name="T26" fmla="*/ 58 w 157"/>
              <a:gd name="T27" fmla="*/ 2 h 133"/>
              <a:gd name="T28" fmla="*/ 60 w 157"/>
              <a:gd name="T29" fmla="*/ 6 h 133"/>
              <a:gd name="T30" fmla="*/ 60 w 157"/>
              <a:gd name="T31" fmla="*/ 18 h 133"/>
              <a:gd name="T32" fmla="*/ 58 w 157"/>
              <a:gd name="T33" fmla="*/ 23 h 133"/>
              <a:gd name="T34" fmla="*/ 54 w 157"/>
              <a:gd name="T35" fmla="*/ 25 h 133"/>
              <a:gd name="T36" fmla="*/ 48 w 157"/>
              <a:gd name="T37" fmla="*/ 25 h 133"/>
              <a:gd name="T38" fmla="*/ 31 w 157"/>
              <a:gd name="T39" fmla="*/ 32 h 133"/>
              <a:gd name="T40" fmla="*/ 24 w 157"/>
              <a:gd name="T41" fmla="*/ 49 h 133"/>
              <a:gd name="T42" fmla="*/ 24 w 157"/>
              <a:gd name="T43" fmla="*/ 52 h 133"/>
              <a:gd name="T44" fmla="*/ 26 w 157"/>
              <a:gd name="T45" fmla="*/ 58 h 133"/>
              <a:gd name="T46" fmla="*/ 33 w 157"/>
              <a:gd name="T47" fmla="*/ 61 h 133"/>
              <a:gd name="T48" fmla="*/ 54 w 157"/>
              <a:gd name="T49" fmla="*/ 61 h 133"/>
              <a:gd name="T50" fmla="*/ 67 w 157"/>
              <a:gd name="T51" fmla="*/ 66 h 133"/>
              <a:gd name="T52" fmla="*/ 72 w 157"/>
              <a:gd name="T53" fmla="*/ 79 h 133"/>
              <a:gd name="T54" fmla="*/ 157 w 157"/>
              <a:gd name="T55" fmla="*/ 79 h 133"/>
              <a:gd name="T56" fmla="*/ 157 w 157"/>
              <a:gd name="T57" fmla="*/ 115 h 133"/>
              <a:gd name="T58" fmla="*/ 152 w 157"/>
              <a:gd name="T59" fmla="*/ 128 h 133"/>
              <a:gd name="T60" fmla="*/ 139 w 157"/>
              <a:gd name="T61" fmla="*/ 133 h 133"/>
              <a:gd name="T62" fmla="*/ 102 w 157"/>
              <a:gd name="T63" fmla="*/ 133 h 133"/>
              <a:gd name="T64" fmla="*/ 90 w 157"/>
              <a:gd name="T65" fmla="*/ 128 h 133"/>
              <a:gd name="T66" fmla="*/ 84 w 157"/>
              <a:gd name="T67" fmla="*/ 115 h 133"/>
              <a:gd name="T68" fmla="*/ 84 w 157"/>
              <a:gd name="T69" fmla="*/ 49 h 133"/>
              <a:gd name="T70" fmla="*/ 88 w 157"/>
              <a:gd name="T71" fmla="*/ 30 h 133"/>
              <a:gd name="T72" fmla="*/ 99 w 157"/>
              <a:gd name="T73" fmla="*/ 14 h 133"/>
              <a:gd name="T74" fmla="*/ 114 w 157"/>
              <a:gd name="T75" fmla="*/ 4 h 133"/>
              <a:gd name="T76" fmla="*/ 133 w 157"/>
              <a:gd name="T77" fmla="*/ 0 h 133"/>
              <a:gd name="T78" fmla="*/ 139 w 157"/>
              <a:gd name="T79" fmla="*/ 0 h 133"/>
              <a:gd name="T80" fmla="*/ 143 w 157"/>
              <a:gd name="T81" fmla="*/ 2 h 133"/>
              <a:gd name="T82" fmla="*/ 145 w 157"/>
              <a:gd name="T83" fmla="*/ 6 h 133"/>
              <a:gd name="T84" fmla="*/ 145 w 157"/>
              <a:gd name="T85" fmla="*/ 18 h 133"/>
              <a:gd name="T86" fmla="*/ 143 w 157"/>
              <a:gd name="T87" fmla="*/ 23 h 133"/>
              <a:gd name="T88" fmla="*/ 139 w 157"/>
              <a:gd name="T89" fmla="*/ 25 h 133"/>
              <a:gd name="T90" fmla="*/ 133 w 157"/>
              <a:gd name="T91" fmla="*/ 25 h 133"/>
              <a:gd name="T92" fmla="*/ 116 w 157"/>
              <a:gd name="T93" fmla="*/ 32 h 133"/>
              <a:gd name="T94" fmla="*/ 109 w 157"/>
              <a:gd name="T95" fmla="*/ 49 h 133"/>
              <a:gd name="T96" fmla="*/ 109 w 157"/>
              <a:gd name="T97" fmla="*/ 52 h 133"/>
              <a:gd name="T98" fmla="*/ 111 w 157"/>
              <a:gd name="T99" fmla="*/ 58 h 133"/>
              <a:gd name="T100" fmla="*/ 118 w 157"/>
              <a:gd name="T101" fmla="*/ 61 h 133"/>
              <a:gd name="T102" fmla="*/ 139 w 157"/>
              <a:gd name="T103" fmla="*/ 61 h 133"/>
              <a:gd name="T104" fmla="*/ 152 w 157"/>
              <a:gd name="T105" fmla="*/ 66 h 133"/>
              <a:gd name="T106" fmla="*/ 157 w 157"/>
              <a:gd name="T107" fmla="*/ 7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" h="133">
                <a:moveTo>
                  <a:pt x="72" y="79"/>
                </a:moveTo>
                <a:cubicBezTo>
                  <a:pt x="72" y="115"/>
                  <a:pt x="72" y="115"/>
                  <a:pt x="72" y="115"/>
                </a:cubicBezTo>
                <a:cubicBezTo>
                  <a:pt x="72" y="120"/>
                  <a:pt x="70" y="125"/>
                  <a:pt x="67" y="128"/>
                </a:cubicBezTo>
                <a:cubicBezTo>
                  <a:pt x="63" y="132"/>
                  <a:pt x="59" y="133"/>
                  <a:pt x="54" y="133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3" y="133"/>
                  <a:pt x="8" y="132"/>
                  <a:pt x="5" y="128"/>
                </a:cubicBezTo>
                <a:cubicBezTo>
                  <a:pt x="1" y="125"/>
                  <a:pt x="0" y="120"/>
                  <a:pt x="0" y="115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2"/>
                  <a:pt x="1" y="36"/>
                  <a:pt x="3" y="30"/>
                </a:cubicBezTo>
                <a:cubicBezTo>
                  <a:pt x="6" y="24"/>
                  <a:pt x="9" y="19"/>
                  <a:pt x="14" y="14"/>
                </a:cubicBezTo>
                <a:cubicBezTo>
                  <a:pt x="18" y="10"/>
                  <a:pt x="23" y="7"/>
                  <a:pt x="29" y="4"/>
                </a:cubicBezTo>
                <a:cubicBezTo>
                  <a:pt x="35" y="2"/>
                  <a:pt x="41" y="0"/>
                  <a:pt x="4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6" y="0"/>
                  <a:pt x="57" y="1"/>
                  <a:pt x="58" y="2"/>
                </a:cubicBezTo>
                <a:cubicBezTo>
                  <a:pt x="60" y="3"/>
                  <a:pt x="60" y="5"/>
                  <a:pt x="60" y="6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20"/>
                  <a:pt x="60" y="22"/>
                  <a:pt x="58" y="23"/>
                </a:cubicBezTo>
                <a:cubicBezTo>
                  <a:pt x="57" y="24"/>
                  <a:pt x="56" y="25"/>
                  <a:pt x="54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1" y="25"/>
                  <a:pt x="36" y="27"/>
                  <a:pt x="31" y="32"/>
                </a:cubicBezTo>
                <a:cubicBezTo>
                  <a:pt x="26" y="36"/>
                  <a:pt x="24" y="42"/>
                  <a:pt x="24" y="49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4"/>
                  <a:pt x="25" y="56"/>
                  <a:pt x="26" y="58"/>
                </a:cubicBezTo>
                <a:cubicBezTo>
                  <a:pt x="28" y="60"/>
                  <a:pt x="30" y="61"/>
                  <a:pt x="33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9" y="61"/>
                  <a:pt x="63" y="63"/>
                  <a:pt x="67" y="66"/>
                </a:cubicBezTo>
                <a:cubicBezTo>
                  <a:pt x="70" y="70"/>
                  <a:pt x="72" y="74"/>
                  <a:pt x="72" y="79"/>
                </a:cubicBezTo>
                <a:close/>
                <a:moveTo>
                  <a:pt x="157" y="79"/>
                </a:moveTo>
                <a:cubicBezTo>
                  <a:pt x="157" y="115"/>
                  <a:pt x="157" y="115"/>
                  <a:pt x="157" y="115"/>
                </a:cubicBezTo>
                <a:cubicBezTo>
                  <a:pt x="157" y="120"/>
                  <a:pt x="155" y="125"/>
                  <a:pt x="152" y="128"/>
                </a:cubicBezTo>
                <a:cubicBezTo>
                  <a:pt x="148" y="132"/>
                  <a:pt x="144" y="133"/>
                  <a:pt x="139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97" y="133"/>
                  <a:pt x="93" y="132"/>
                  <a:pt x="90" y="128"/>
                </a:cubicBezTo>
                <a:cubicBezTo>
                  <a:pt x="86" y="125"/>
                  <a:pt x="84" y="120"/>
                  <a:pt x="84" y="115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2"/>
                  <a:pt x="86" y="36"/>
                  <a:pt x="88" y="30"/>
                </a:cubicBezTo>
                <a:cubicBezTo>
                  <a:pt x="91" y="24"/>
                  <a:pt x="94" y="19"/>
                  <a:pt x="99" y="14"/>
                </a:cubicBezTo>
                <a:cubicBezTo>
                  <a:pt x="103" y="10"/>
                  <a:pt x="108" y="7"/>
                  <a:pt x="114" y="4"/>
                </a:cubicBezTo>
                <a:cubicBezTo>
                  <a:pt x="120" y="2"/>
                  <a:pt x="126" y="0"/>
                  <a:pt x="133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0" y="0"/>
                  <a:pt x="142" y="1"/>
                  <a:pt x="143" y="2"/>
                </a:cubicBezTo>
                <a:cubicBezTo>
                  <a:pt x="144" y="3"/>
                  <a:pt x="145" y="5"/>
                  <a:pt x="145" y="6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5" y="20"/>
                  <a:pt x="144" y="22"/>
                  <a:pt x="143" y="23"/>
                </a:cubicBezTo>
                <a:cubicBezTo>
                  <a:pt x="142" y="24"/>
                  <a:pt x="140" y="25"/>
                  <a:pt x="139" y="25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26" y="25"/>
                  <a:pt x="120" y="27"/>
                  <a:pt x="116" y="32"/>
                </a:cubicBezTo>
                <a:cubicBezTo>
                  <a:pt x="111" y="36"/>
                  <a:pt x="109" y="42"/>
                  <a:pt x="109" y="49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9" y="54"/>
                  <a:pt x="109" y="56"/>
                  <a:pt x="111" y="58"/>
                </a:cubicBezTo>
                <a:cubicBezTo>
                  <a:pt x="113" y="60"/>
                  <a:pt x="115" y="61"/>
                  <a:pt x="118" y="61"/>
                </a:cubicBezTo>
                <a:cubicBezTo>
                  <a:pt x="139" y="61"/>
                  <a:pt x="139" y="61"/>
                  <a:pt x="139" y="61"/>
                </a:cubicBezTo>
                <a:cubicBezTo>
                  <a:pt x="144" y="61"/>
                  <a:pt x="148" y="63"/>
                  <a:pt x="152" y="66"/>
                </a:cubicBezTo>
                <a:cubicBezTo>
                  <a:pt x="155" y="70"/>
                  <a:pt x="157" y="74"/>
                  <a:pt x="157" y="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rgbClr val="4250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9" name="Freeform 246">
            <a:extLst>
              <a:ext uri="{FF2B5EF4-FFF2-40B4-BE49-F238E27FC236}">
                <a16:creationId xmlns:a16="http://schemas.microsoft.com/office/drawing/2014/main" id="{01D22968-13D5-4943-8DC1-54029CDC17FA}"/>
              </a:ext>
            </a:extLst>
          </p:cNvPr>
          <p:cNvSpPr>
            <a:spLocks noEditPoints="1"/>
          </p:cNvSpPr>
          <p:nvPr/>
        </p:nvSpPr>
        <p:spPr bwMode="auto">
          <a:xfrm rot="10800000" flipH="1" flipV="1">
            <a:off x="3649539" y="4198766"/>
            <a:ext cx="321357" cy="282801"/>
          </a:xfrm>
          <a:custGeom>
            <a:avLst/>
            <a:gdLst>
              <a:gd name="T0" fmla="*/ 73 w 157"/>
              <a:gd name="T1" fmla="*/ 18 h 133"/>
              <a:gd name="T2" fmla="*/ 73 w 157"/>
              <a:gd name="T3" fmla="*/ 85 h 133"/>
              <a:gd name="T4" fmla="*/ 69 w 157"/>
              <a:gd name="T5" fmla="*/ 104 h 133"/>
              <a:gd name="T6" fmla="*/ 58 w 157"/>
              <a:gd name="T7" fmla="*/ 119 h 133"/>
              <a:gd name="T8" fmla="*/ 43 w 157"/>
              <a:gd name="T9" fmla="*/ 130 h 133"/>
              <a:gd name="T10" fmla="*/ 24 w 157"/>
              <a:gd name="T11" fmla="*/ 133 h 133"/>
              <a:gd name="T12" fmla="*/ 18 w 157"/>
              <a:gd name="T13" fmla="*/ 133 h 133"/>
              <a:gd name="T14" fmla="*/ 14 w 157"/>
              <a:gd name="T15" fmla="*/ 132 h 133"/>
              <a:gd name="T16" fmla="*/ 12 w 157"/>
              <a:gd name="T17" fmla="*/ 127 h 133"/>
              <a:gd name="T18" fmla="*/ 12 w 157"/>
              <a:gd name="T19" fmla="*/ 115 h 133"/>
              <a:gd name="T20" fmla="*/ 14 w 157"/>
              <a:gd name="T21" fmla="*/ 111 h 133"/>
              <a:gd name="T22" fmla="*/ 18 w 157"/>
              <a:gd name="T23" fmla="*/ 109 h 133"/>
              <a:gd name="T24" fmla="*/ 24 w 157"/>
              <a:gd name="T25" fmla="*/ 109 h 133"/>
              <a:gd name="T26" fmla="*/ 41 w 157"/>
              <a:gd name="T27" fmla="*/ 102 h 133"/>
              <a:gd name="T28" fmla="*/ 48 w 157"/>
              <a:gd name="T29" fmla="*/ 85 h 133"/>
              <a:gd name="T30" fmla="*/ 48 w 157"/>
              <a:gd name="T31" fmla="*/ 82 h 133"/>
              <a:gd name="T32" fmla="*/ 46 w 157"/>
              <a:gd name="T33" fmla="*/ 76 h 133"/>
              <a:gd name="T34" fmla="*/ 39 w 157"/>
              <a:gd name="T35" fmla="*/ 73 h 133"/>
              <a:gd name="T36" fmla="*/ 18 w 157"/>
              <a:gd name="T37" fmla="*/ 73 h 133"/>
              <a:gd name="T38" fmla="*/ 5 w 157"/>
              <a:gd name="T39" fmla="*/ 68 h 133"/>
              <a:gd name="T40" fmla="*/ 0 w 157"/>
              <a:gd name="T41" fmla="*/ 55 h 133"/>
              <a:gd name="T42" fmla="*/ 0 w 157"/>
              <a:gd name="T43" fmla="*/ 18 h 133"/>
              <a:gd name="T44" fmla="*/ 5 w 157"/>
              <a:gd name="T45" fmla="*/ 6 h 133"/>
              <a:gd name="T46" fmla="*/ 18 w 157"/>
              <a:gd name="T47" fmla="*/ 0 h 133"/>
              <a:gd name="T48" fmla="*/ 54 w 157"/>
              <a:gd name="T49" fmla="*/ 0 h 133"/>
              <a:gd name="T50" fmla="*/ 67 w 157"/>
              <a:gd name="T51" fmla="*/ 6 h 133"/>
              <a:gd name="T52" fmla="*/ 73 w 157"/>
              <a:gd name="T53" fmla="*/ 18 h 133"/>
              <a:gd name="T54" fmla="*/ 157 w 157"/>
              <a:gd name="T55" fmla="*/ 18 h 133"/>
              <a:gd name="T56" fmla="*/ 157 w 157"/>
              <a:gd name="T57" fmla="*/ 85 h 133"/>
              <a:gd name="T58" fmla="*/ 153 w 157"/>
              <a:gd name="T59" fmla="*/ 104 h 133"/>
              <a:gd name="T60" fmla="*/ 143 w 157"/>
              <a:gd name="T61" fmla="*/ 119 h 133"/>
              <a:gd name="T62" fmla="*/ 128 w 157"/>
              <a:gd name="T63" fmla="*/ 130 h 133"/>
              <a:gd name="T64" fmla="*/ 109 w 157"/>
              <a:gd name="T65" fmla="*/ 133 h 133"/>
              <a:gd name="T66" fmla="*/ 103 w 157"/>
              <a:gd name="T67" fmla="*/ 133 h 133"/>
              <a:gd name="T68" fmla="*/ 99 w 157"/>
              <a:gd name="T69" fmla="*/ 132 h 133"/>
              <a:gd name="T70" fmla="*/ 97 w 157"/>
              <a:gd name="T71" fmla="*/ 127 h 133"/>
              <a:gd name="T72" fmla="*/ 97 w 157"/>
              <a:gd name="T73" fmla="*/ 115 h 133"/>
              <a:gd name="T74" fmla="*/ 99 w 157"/>
              <a:gd name="T75" fmla="*/ 111 h 133"/>
              <a:gd name="T76" fmla="*/ 103 w 157"/>
              <a:gd name="T77" fmla="*/ 109 h 133"/>
              <a:gd name="T78" fmla="*/ 109 w 157"/>
              <a:gd name="T79" fmla="*/ 109 h 133"/>
              <a:gd name="T80" fmla="*/ 126 w 157"/>
              <a:gd name="T81" fmla="*/ 102 h 133"/>
              <a:gd name="T82" fmla="*/ 133 w 157"/>
              <a:gd name="T83" fmla="*/ 85 h 133"/>
              <a:gd name="T84" fmla="*/ 133 w 157"/>
              <a:gd name="T85" fmla="*/ 82 h 133"/>
              <a:gd name="T86" fmla="*/ 130 w 157"/>
              <a:gd name="T87" fmla="*/ 76 h 133"/>
              <a:gd name="T88" fmla="*/ 124 w 157"/>
              <a:gd name="T89" fmla="*/ 73 h 133"/>
              <a:gd name="T90" fmla="*/ 103 w 157"/>
              <a:gd name="T91" fmla="*/ 73 h 133"/>
              <a:gd name="T92" fmla="*/ 90 w 157"/>
              <a:gd name="T93" fmla="*/ 68 h 133"/>
              <a:gd name="T94" fmla="*/ 85 w 157"/>
              <a:gd name="T95" fmla="*/ 55 h 133"/>
              <a:gd name="T96" fmla="*/ 85 w 157"/>
              <a:gd name="T97" fmla="*/ 18 h 133"/>
              <a:gd name="T98" fmla="*/ 90 w 157"/>
              <a:gd name="T99" fmla="*/ 6 h 133"/>
              <a:gd name="T100" fmla="*/ 103 w 157"/>
              <a:gd name="T101" fmla="*/ 0 h 133"/>
              <a:gd name="T102" fmla="*/ 139 w 157"/>
              <a:gd name="T103" fmla="*/ 0 h 133"/>
              <a:gd name="T104" fmla="*/ 152 w 157"/>
              <a:gd name="T105" fmla="*/ 6 h 133"/>
              <a:gd name="T106" fmla="*/ 157 w 157"/>
              <a:gd name="T107" fmla="*/ 1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" h="133">
                <a:moveTo>
                  <a:pt x="73" y="18"/>
                </a:moveTo>
                <a:cubicBezTo>
                  <a:pt x="73" y="85"/>
                  <a:pt x="73" y="85"/>
                  <a:pt x="73" y="85"/>
                </a:cubicBezTo>
                <a:cubicBezTo>
                  <a:pt x="73" y="92"/>
                  <a:pt x="71" y="98"/>
                  <a:pt x="69" y="104"/>
                </a:cubicBezTo>
                <a:cubicBezTo>
                  <a:pt x="66" y="110"/>
                  <a:pt x="63" y="115"/>
                  <a:pt x="58" y="119"/>
                </a:cubicBezTo>
                <a:cubicBezTo>
                  <a:pt x="54" y="124"/>
                  <a:pt x="49" y="127"/>
                  <a:pt x="43" y="130"/>
                </a:cubicBezTo>
                <a:cubicBezTo>
                  <a:pt x="37" y="132"/>
                  <a:pt x="31" y="133"/>
                  <a:pt x="24" y="133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6" y="133"/>
                  <a:pt x="15" y="133"/>
                  <a:pt x="14" y="132"/>
                </a:cubicBezTo>
                <a:cubicBezTo>
                  <a:pt x="13" y="130"/>
                  <a:pt x="12" y="129"/>
                  <a:pt x="12" y="127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2" y="114"/>
                  <a:pt x="13" y="112"/>
                  <a:pt x="14" y="111"/>
                </a:cubicBezTo>
                <a:cubicBezTo>
                  <a:pt x="15" y="110"/>
                  <a:pt x="16" y="109"/>
                  <a:pt x="18" y="10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31" y="109"/>
                  <a:pt x="37" y="107"/>
                  <a:pt x="41" y="102"/>
                </a:cubicBezTo>
                <a:cubicBezTo>
                  <a:pt x="46" y="97"/>
                  <a:pt x="48" y="92"/>
                  <a:pt x="48" y="85"/>
                </a:cubicBezTo>
                <a:cubicBezTo>
                  <a:pt x="48" y="82"/>
                  <a:pt x="48" y="82"/>
                  <a:pt x="48" y="82"/>
                </a:cubicBezTo>
                <a:cubicBezTo>
                  <a:pt x="48" y="79"/>
                  <a:pt x="47" y="77"/>
                  <a:pt x="46" y="76"/>
                </a:cubicBezTo>
                <a:cubicBezTo>
                  <a:pt x="44" y="74"/>
                  <a:pt x="42" y="73"/>
                  <a:pt x="39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9" y="71"/>
                  <a:pt x="5" y="68"/>
                </a:cubicBezTo>
                <a:cubicBezTo>
                  <a:pt x="2" y="64"/>
                  <a:pt x="0" y="60"/>
                  <a:pt x="0" y="5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2" y="9"/>
                  <a:pt x="5" y="6"/>
                </a:cubicBezTo>
                <a:cubicBezTo>
                  <a:pt x="9" y="2"/>
                  <a:pt x="13" y="0"/>
                  <a:pt x="1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9" y="0"/>
                  <a:pt x="64" y="2"/>
                  <a:pt x="67" y="6"/>
                </a:cubicBezTo>
                <a:cubicBezTo>
                  <a:pt x="71" y="9"/>
                  <a:pt x="73" y="13"/>
                  <a:pt x="73" y="18"/>
                </a:cubicBezTo>
                <a:close/>
                <a:moveTo>
                  <a:pt x="157" y="18"/>
                </a:moveTo>
                <a:cubicBezTo>
                  <a:pt x="157" y="85"/>
                  <a:pt x="157" y="85"/>
                  <a:pt x="157" y="85"/>
                </a:cubicBezTo>
                <a:cubicBezTo>
                  <a:pt x="157" y="92"/>
                  <a:pt x="156" y="98"/>
                  <a:pt x="153" y="104"/>
                </a:cubicBezTo>
                <a:cubicBezTo>
                  <a:pt x="151" y="110"/>
                  <a:pt x="147" y="115"/>
                  <a:pt x="143" y="119"/>
                </a:cubicBezTo>
                <a:cubicBezTo>
                  <a:pt x="139" y="124"/>
                  <a:pt x="134" y="127"/>
                  <a:pt x="128" y="130"/>
                </a:cubicBezTo>
                <a:cubicBezTo>
                  <a:pt x="122" y="132"/>
                  <a:pt x="115" y="133"/>
                  <a:pt x="109" y="133"/>
                </a:cubicBezTo>
                <a:cubicBezTo>
                  <a:pt x="103" y="133"/>
                  <a:pt x="103" y="133"/>
                  <a:pt x="103" y="133"/>
                </a:cubicBezTo>
                <a:cubicBezTo>
                  <a:pt x="101" y="133"/>
                  <a:pt x="100" y="133"/>
                  <a:pt x="99" y="132"/>
                </a:cubicBezTo>
                <a:cubicBezTo>
                  <a:pt x="97" y="130"/>
                  <a:pt x="97" y="129"/>
                  <a:pt x="97" y="127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114"/>
                  <a:pt x="97" y="112"/>
                  <a:pt x="99" y="111"/>
                </a:cubicBezTo>
                <a:cubicBezTo>
                  <a:pt x="100" y="110"/>
                  <a:pt x="101" y="109"/>
                  <a:pt x="103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16" y="109"/>
                  <a:pt x="121" y="107"/>
                  <a:pt x="126" y="102"/>
                </a:cubicBezTo>
                <a:cubicBezTo>
                  <a:pt x="131" y="97"/>
                  <a:pt x="133" y="92"/>
                  <a:pt x="133" y="85"/>
                </a:cubicBezTo>
                <a:cubicBezTo>
                  <a:pt x="133" y="82"/>
                  <a:pt x="133" y="82"/>
                  <a:pt x="133" y="82"/>
                </a:cubicBezTo>
                <a:cubicBezTo>
                  <a:pt x="133" y="79"/>
                  <a:pt x="132" y="77"/>
                  <a:pt x="130" y="76"/>
                </a:cubicBezTo>
                <a:cubicBezTo>
                  <a:pt x="129" y="74"/>
                  <a:pt x="126" y="73"/>
                  <a:pt x="124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8" y="73"/>
                  <a:pt x="93" y="71"/>
                  <a:pt x="90" y="68"/>
                </a:cubicBezTo>
                <a:cubicBezTo>
                  <a:pt x="86" y="64"/>
                  <a:pt x="85" y="60"/>
                  <a:pt x="85" y="55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3"/>
                  <a:pt x="86" y="9"/>
                  <a:pt x="90" y="6"/>
                </a:cubicBezTo>
                <a:cubicBezTo>
                  <a:pt x="93" y="2"/>
                  <a:pt x="98" y="0"/>
                  <a:pt x="103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44" y="0"/>
                  <a:pt x="148" y="2"/>
                  <a:pt x="152" y="6"/>
                </a:cubicBezTo>
                <a:cubicBezTo>
                  <a:pt x="155" y="9"/>
                  <a:pt x="157" y="13"/>
                  <a:pt x="157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2" name="Content Placeholder 2">
            <a:extLst>
              <a:ext uri="{FF2B5EF4-FFF2-40B4-BE49-F238E27FC236}">
                <a16:creationId xmlns:a16="http://schemas.microsoft.com/office/drawing/2014/main" id="{D9212874-A8D1-7441-A7AC-4DBE35FBF7EA}"/>
              </a:ext>
            </a:extLst>
          </p:cNvPr>
          <p:cNvSpPr txBox="1">
            <a:spLocks/>
          </p:cNvSpPr>
          <p:nvPr/>
        </p:nvSpPr>
        <p:spPr>
          <a:xfrm>
            <a:off x="795434" y="2749380"/>
            <a:ext cx="3504743" cy="1621775"/>
          </a:xfrm>
          <a:prstGeom prst="rect">
            <a:avLst/>
          </a:prstGeom>
        </p:spPr>
        <p:txBody>
          <a:bodyPr/>
          <a:lstStyle>
            <a:lvl1pPr marL="0" indent="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4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7444" indent="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40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74887" indent="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6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62338" indent="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349779" indent="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/>
              <a:t>Since implementing Jet Reports, our company has seen revenue growth of over 32 percent.</a:t>
            </a:r>
          </a:p>
          <a:p>
            <a:endParaRPr lang="en-US" sz="600" dirty="0"/>
          </a:p>
          <a:p>
            <a:r>
              <a:rPr lang="en-US" sz="1600" dirty="0"/>
              <a:t> – Mat Ealy, Kinsey Archery </a:t>
            </a: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EBD677C-A376-3942-B86C-FEFFFDDB4C6B}"/>
              </a:ext>
            </a:extLst>
          </p:cNvPr>
          <p:cNvGrpSpPr/>
          <p:nvPr/>
        </p:nvGrpSpPr>
        <p:grpSpPr>
          <a:xfrm>
            <a:off x="4872932" y="2077950"/>
            <a:ext cx="6610080" cy="3797535"/>
            <a:chOff x="9747133" y="3821011"/>
            <a:chExt cx="13221882" cy="7596058"/>
          </a:xfrm>
        </p:grpSpPr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9C59E127-E694-A845-A3D2-49B6EEF48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35415" y="4364972"/>
              <a:ext cx="2519791" cy="503958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038F721F-C75E-B54C-9BCB-B71B7945C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05721" y="3821011"/>
              <a:ext cx="2543206" cy="1173029"/>
            </a:xfrm>
            <a:prstGeom prst="rect">
              <a:avLst/>
            </a:prstGeom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9EB362BB-0B81-8445-BB1B-2955ED5E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99442" y="4228583"/>
              <a:ext cx="2634313" cy="858082"/>
            </a:xfrm>
            <a:prstGeom prst="rect">
              <a:avLst/>
            </a:prstGeom>
          </p:spPr>
        </p:pic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91F7B5FD-A397-184C-A218-A43983B55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84270" y="4096702"/>
              <a:ext cx="2784745" cy="846427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550D3557-A1B8-D948-8283-4F691D98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45123" y="6324600"/>
              <a:ext cx="2602997" cy="825101"/>
            </a:xfrm>
            <a:prstGeom prst="rect">
              <a:avLst/>
            </a:prstGeom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8BF604F9-BD02-9C4A-94D1-A9F20B72E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01606" y="6309047"/>
              <a:ext cx="2430494" cy="869561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AEA85DED-07AC-6746-847E-0A3EBEB5B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85586" y="6337300"/>
              <a:ext cx="2845199" cy="501734"/>
            </a:xfrm>
            <a:prstGeom prst="rect">
              <a:avLst/>
            </a:prstGeom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7D2ECFF6-C0C8-404E-A9E1-9AF3593A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184270" y="6176138"/>
              <a:ext cx="2677509" cy="977193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B2E33C75-109B-C847-B0C3-387BD2E5D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90137" y="8217904"/>
              <a:ext cx="2762648" cy="899652"/>
            </a:xfrm>
            <a:prstGeom prst="rect">
              <a:avLst/>
            </a:prstGeom>
          </p:spPr>
        </p:pic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A128D38D-99DA-F948-9B10-635F34443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537253" y="8217904"/>
              <a:ext cx="2543206" cy="823044"/>
            </a:xfrm>
            <a:prstGeom prst="rect">
              <a:avLst/>
            </a:prstGeom>
          </p:spPr>
        </p:pic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0A910B9A-AA41-2945-82A9-F77A99CD8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864927" y="8217904"/>
              <a:ext cx="2503487" cy="953315"/>
            </a:xfrm>
            <a:prstGeom prst="rect">
              <a:avLst/>
            </a:prstGeom>
          </p:spPr>
        </p:pic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9427DA7F-0519-414A-82C4-CA4848E17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152882" y="8245466"/>
              <a:ext cx="2756902" cy="717943"/>
            </a:xfrm>
            <a:prstGeom prst="rect">
              <a:avLst/>
            </a:prstGeom>
          </p:spPr>
        </p:pic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1551C4AD-B9B3-6241-BA5F-D9639A207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747133" y="10042917"/>
              <a:ext cx="3005652" cy="975861"/>
            </a:xfrm>
            <a:prstGeom prst="rect">
              <a:avLst/>
            </a:prstGeom>
          </p:spPr>
        </p:pic>
        <p:pic>
          <p:nvPicPr>
            <p:cNvPr id="303" name="Picture 302">
              <a:extLst>
                <a:ext uri="{FF2B5EF4-FFF2-40B4-BE49-F238E27FC236}">
                  <a16:creationId xmlns:a16="http://schemas.microsoft.com/office/drawing/2014/main" id="{669B2958-F38A-B149-94FB-E5A2083B8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813410" y="10080244"/>
              <a:ext cx="1919801" cy="1336825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224B3BF3-99EA-164D-B396-12A27814B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793836" y="10141387"/>
              <a:ext cx="2329809" cy="917248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B28B9456-18B1-AA45-9292-82A2E8C5B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0184270" y="10147069"/>
              <a:ext cx="2636184" cy="896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9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F35C-E910-2440-9DD0-56217D0B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41" y="145180"/>
            <a:ext cx="10972800" cy="487038"/>
          </a:xfrm>
        </p:spPr>
        <p:txBody>
          <a:bodyPr/>
          <a:lstStyle/>
          <a:p>
            <a:r>
              <a:rPr lang="en-US"/>
              <a:t>Our Top 500 Customers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485E2-4FFE-0247-B6BD-65CF677D5C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3401" y="6209688"/>
            <a:ext cx="412350" cy="522816"/>
          </a:xfrm>
        </p:spPr>
        <p:txBody>
          <a:bodyPr/>
          <a:lstStyle/>
          <a:p>
            <a:pPr defTabSz="543613">
              <a:defRPr/>
            </a:pPr>
            <a:fld id="{C9468CE9-3F3D-1446-A027-4B4CDD3883B0}" type="slidenum">
              <a:rPr lang="en-US"/>
              <a:pPr defTabSz="543613">
                <a:defRPr/>
              </a:pPr>
              <a:t>5</a:t>
            </a:fld>
            <a:endParaRPr lang="en-US"/>
          </a:p>
        </p:txBody>
      </p:sp>
      <p:pic>
        <p:nvPicPr>
          <p:cNvPr id="5" name="Picture 5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244A60BE-91A1-45C4-A8FB-EE96C20C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98" y="633437"/>
            <a:ext cx="11470510" cy="54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8FF5-ECAA-C049-9EC4-BB13018A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Jet Reports?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9C715-7F25-1D47-8A26-69C9B248B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C41CED-0EAC-F149-87EC-2DC5A4960E92}"/>
              </a:ext>
            </a:extLst>
          </p:cNvPr>
          <p:cNvSpPr txBox="1">
            <a:spLocks/>
          </p:cNvSpPr>
          <p:nvPr/>
        </p:nvSpPr>
        <p:spPr>
          <a:xfrm>
            <a:off x="772426" y="2992373"/>
            <a:ext cx="5009962" cy="2691400"/>
          </a:xfrm>
          <a:prstGeom prst="rect">
            <a:avLst/>
          </a:prstGeom>
        </p:spPr>
        <p:txBody>
          <a:bodyPr vert="horz" lIns="45714" tIns="22857" rIns="45714" bIns="22857" rtlCol="0">
            <a:noAutofit/>
          </a:bodyPr>
          <a:lstStyle>
            <a:lvl1pPr marL="685800" indent="-6858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58944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0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46387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6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719538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06979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2"/>
              </a:buBlip>
            </a:pPr>
            <a:r>
              <a:rPr lang="en-CA" sz="1500" dirty="0">
                <a:solidFill>
                  <a:srgbClr val="42505D"/>
                </a:solidFill>
                <a:cs typeface="Arial"/>
              </a:rPr>
              <a:t>Get </a:t>
            </a:r>
            <a:r>
              <a:rPr lang="en-CA" sz="1500" b="1" dirty="0">
                <a:solidFill>
                  <a:srgbClr val="42505D"/>
                </a:solidFill>
                <a:cs typeface="Arial"/>
              </a:rPr>
              <a:t>all the operational data you need </a:t>
            </a:r>
            <a:r>
              <a:rPr lang="en-CA" sz="1500" dirty="0">
                <a:solidFill>
                  <a:srgbClr val="42505D"/>
                </a:solidFill>
                <a:cs typeface="Arial"/>
              </a:rPr>
              <a:t>from Microsoft Dynamics, in the format you want.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2"/>
              </a:buBlip>
            </a:pPr>
            <a:r>
              <a:rPr lang="en-CA" sz="1500" b="1" dirty="0">
                <a:solidFill>
                  <a:srgbClr val="42505D"/>
                </a:solidFill>
                <a:cs typeface="Arial"/>
              </a:rPr>
              <a:t>Report portability forever </a:t>
            </a:r>
            <a:r>
              <a:rPr lang="en-CA" sz="1500" dirty="0">
                <a:solidFill>
                  <a:srgbClr val="42505D"/>
                </a:solidFill>
                <a:cs typeface="Arial"/>
              </a:rPr>
              <a:t>– automatically move from one version of Dynamics to the next.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2"/>
              </a:buBlip>
            </a:pPr>
            <a:r>
              <a:rPr lang="en-CA" sz="1500" b="1" dirty="0">
                <a:solidFill>
                  <a:srgbClr val="42505D"/>
                </a:solidFill>
                <a:cs typeface="Arial"/>
              </a:rPr>
              <a:t>Eliminate errors </a:t>
            </a:r>
            <a:r>
              <a:rPr lang="en-CA" sz="1500" dirty="0">
                <a:solidFill>
                  <a:srgbClr val="42505D"/>
                </a:solidFill>
                <a:cs typeface="Arial"/>
              </a:rPr>
              <a:t>by accessing and pulling all your data </a:t>
            </a:r>
            <a:r>
              <a:rPr lang="en-CA" sz="1500" b="1" dirty="0">
                <a:solidFill>
                  <a:srgbClr val="42505D"/>
                </a:solidFill>
                <a:cs typeface="Arial"/>
              </a:rPr>
              <a:t>directly in Excel</a:t>
            </a:r>
            <a:r>
              <a:rPr lang="en-CA" sz="1500" dirty="0">
                <a:solidFill>
                  <a:srgbClr val="42505D"/>
                </a:solidFill>
                <a:cs typeface="Arial"/>
              </a:rPr>
              <a:t>. 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2"/>
              </a:buBlip>
            </a:pPr>
            <a:r>
              <a:rPr lang="en-CA" sz="1500" b="1" dirty="0">
                <a:solidFill>
                  <a:srgbClr val="42505D"/>
                </a:solidFill>
                <a:cs typeface="Arial"/>
              </a:rPr>
              <a:t>No more copying and pasting</a:t>
            </a:r>
            <a:r>
              <a:rPr lang="en-CA" sz="1500" dirty="0">
                <a:solidFill>
                  <a:srgbClr val="42505D"/>
                </a:solidFill>
                <a:cs typeface="Arial"/>
              </a:rPr>
              <a:t>, or manually exporting.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2"/>
              </a:buBlip>
            </a:pPr>
            <a:r>
              <a:rPr lang="en-CA" sz="1500" b="1" dirty="0">
                <a:solidFill>
                  <a:srgbClr val="42505D"/>
                </a:solidFill>
                <a:cs typeface="Arial"/>
              </a:rPr>
              <a:t>Cut the cost </a:t>
            </a:r>
            <a:r>
              <a:rPr lang="en-CA" sz="1500" dirty="0">
                <a:solidFill>
                  <a:srgbClr val="42505D"/>
                </a:solidFill>
                <a:cs typeface="Arial"/>
              </a:rPr>
              <a:t>of hard-coding and programming reports </a:t>
            </a:r>
            <a:r>
              <a:rPr lang="en-CA" sz="1500" b="1" dirty="0">
                <a:solidFill>
                  <a:srgbClr val="42505D"/>
                </a:solidFill>
                <a:cs typeface="Arial"/>
              </a:rPr>
              <a:t>to zero</a:t>
            </a:r>
            <a:r>
              <a:rPr lang="en-CA" sz="1500" dirty="0">
                <a:solidFill>
                  <a:srgbClr val="42505D"/>
                </a:solidFill>
                <a:cs typeface="Arial"/>
              </a:rPr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FD36E9-F5E0-C248-9FBF-25AAE22C54BC}"/>
              </a:ext>
            </a:extLst>
          </p:cNvPr>
          <p:cNvSpPr txBox="1">
            <a:spLocks/>
          </p:cNvSpPr>
          <p:nvPr/>
        </p:nvSpPr>
        <p:spPr>
          <a:xfrm>
            <a:off x="615723" y="2118177"/>
            <a:ext cx="5636774" cy="674612"/>
          </a:xfrm>
          <a:prstGeom prst="rect">
            <a:avLst/>
          </a:prstGeom>
        </p:spPr>
        <p:txBody>
          <a:bodyPr vert="horz" lIns="45714" tIns="22857" rIns="45714" bIns="22857" rtlCol="0">
            <a:noAutofit/>
          </a:bodyPr>
          <a:lstStyle>
            <a:lvl1pPr marL="685800" indent="-6858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58944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0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46387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6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719538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06979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700" dirty="0"/>
              <a:t>Advanced operational and financial reporting inside of Excel.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770869-E13D-024A-820B-91D31EB4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497" y="2004788"/>
            <a:ext cx="5329904" cy="3678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BEDF39-0E2A-4B01-A3FE-9B4D22466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23" y="1312632"/>
            <a:ext cx="3874499" cy="7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3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8FF5-ECAA-C049-9EC4-BB13018A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Jet Analytics?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7499BBE-17B4-BC4B-B33A-332F22452784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l="14217" t="2462" r="32145" b="4587"/>
          <a:stretch/>
        </p:blipFill>
        <p:spPr>
          <a:xfrm>
            <a:off x="6258698" y="1685359"/>
            <a:ext cx="5323782" cy="43245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9C715-7F25-1D47-8A26-69C9B248B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C41CED-0EAC-F149-87EC-2DC5A4960E92}"/>
              </a:ext>
            </a:extLst>
          </p:cNvPr>
          <p:cNvSpPr txBox="1">
            <a:spLocks/>
          </p:cNvSpPr>
          <p:nvPr/>
        </p:nvSpPr>
        <p:spPr>
          <a:xfrm>
            <a:off x="609521" y="3128735"/>
            <a:ext cx="5323368" cy="2881204"/>
          </a:xfrm>
          <a:prstGeom prst="rect">
            <a:avLst/>
          </a:prstGeom>
        </p:spPr>
        <p:txBody>
          <a:bodyPr vert="horz" lIns="45714" tIns="22857" rIns="45714" bIns="22857" rtlCol="0">
            <a:noAutofit/>
          </a:bodyPr>
          <a:lstStyle>
            <a:lvl1pPr marL="685800" indent="-6858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58944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0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46387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6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719538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06979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en-CA" sz="1500" dirty="0">
                <a:solidFill>
                  <a:srgbClr val="42505D"/>
                </a:solidFill>
                <a:cs typeface="Arial"/>
              </a:rPr>
              <a:t>Eliminates any need to understand the underlying data structure when viewing data inside Excel or Microsoft Power BI.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en-CA" sz="1500" dirty="0">
                <a:solidFill>
                  <a:srgbClr val="42505D"/>
                </a:solidFill>
                <a:cs typeface="Arial"/>
              </a:rPr>
              <a:t>Provides accurate, governed data for one version of the truth. 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en-CA" sz="1500" dirty="0">
                <a:solidFill>
                  <a:srgbClr val="42505D"/>
                </a:solidFill>
                <a:cs typeface="Arial"/>
              </a:rPr>
              <a:t>Rapid time-to-value through turnkey installation in hours, not weeks or months. 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en-CA" sz="1500" dirty="0">
                <a:solidFill>
                  <a:srgbClr val="42505D"/>
                </a:solidFill>
                <a:cs typeface="Arial"/>
              </a:rPr>
              <a:t>Pre-built cubes, data warehouse, and dashboards. </a:t>
            </a:r>
          </a:p>
          <a:p>
            <a:pPr>
              <a:lnSpc>
                <a:spcPct val="100000"/>
              </a:lnSpc>
              <a:spcBef>
                <a:spcPts val="700"/>
              </a:spcBef>
              <a:buSzPct val="150000"/>
              <a:buBlip>
                <a:blip r:embed="rId3"/>
              </a:buBlip>
            </a:pPr>
            <a:r>
              <a:rPr lang="en-CA" sz="1500" dirty="0">
                <a:solidFill>
                  <a:srgbClr val="42505D"/>
                </a:solidFill>
                <a:cs typeface="Arial"/>
              </a:rPr>
              <a:t>Low cost of ownership – includes unlimited users and </a:t>
            </a:r>
            <a:br>
              <a:rPr lang="en-CA" sz="1500" dirty="0">
                <a:solidFill>
                  <a:srgbClr val="42505D"/>
                </a:solidFill>
                <a:cs typeface="Arial"/>
              </a:rPr>
            </a:br>
            <a:r>
              <a:rPr lang="en-CA" sz="1500" dirty="0">
                <a:solidFill>
                  <a:srgbClr val="42505D"/>
                </a:solidFill>
                <a:cs typeface="Arial"/>
              </a:rPr>
              <a:t>a drag-and-drop customization platform.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FD36E9-F5E0-C248-9FBF-25AAE22C54BC}"/>
              </a:ext>
            </a:extLst>
          </p:cNvPr>
          <p:cNvSpPr txBox="1">
            <a:spLocks/>
          </p:cNvSpPr>
          <p:nvPr/>
        </p:nvSpPr>
        <p:spPr>
          <a:xfrm>
            <a:off x="615723" y="2384166"/>
            <a:ext cx="5323368" cy="545041"/>
          </a:xfrm>
          <a:prstGeom prst="rect">
            <a:avLst/>
          </a:prstGeom>
        </p:spPr>
        <p:txBody>
          <a:bodyPr vert="horz" lIns="45714" tIns="22857" rIns="45714" bIns="22857" rtlCol="0">
            <a:normAutofit fontScale="62500" lnSpcReduction="20000"/>
          </a:bodyPr>
          <a:lstStyle>
            <a:lvl1pPr marL="685800" indent="-6858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58944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40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46387" indent="-5715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6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719538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32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06979" indent="-457200" algn="l" defTabSz="1087444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A corporate analytics and reporting platform delivering fast, flexible dashboards and financial reports in Excel and on the web.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884C5-4EEA-6145-A6B9-FFE270B242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39" t="3095"/>
          <a:stretch/>
        </p:blipFill>
        <p:spPr>
          <a:xfrm>
            <a:off x="6264899" y="1709904"/>
            <a:ext cx="5323703" cy="43000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37E00-C8EA-8246-A86D-BF26EA671BF4}"/>
              </a:ext>
            </a:extLst>
          </p:cNvPr>
          <p:cNvSpPr txBox="1"/>
          <p:nvPr/>
        </p:nvSpPr>
        <p:spPr>
          <a:xfrm>
            <a:off x="12461311" y="821606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5D1D95-B9EB-492E-8717-75009B549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46" y="1332980"/>
            <a:ext cx="3879345" cy="70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>
            <a:extLst>
              <a:ext uri="{FF2B5EF4-FFF2-40B4-BE49-F238E27FC236}">
                <a16:creationId xmlns:a16="http://schemas.microsoft.com/office/drawing/2014/main" id="{22CFB5E2-8B39-3C4A-A6D7-0BBE185AB65C}"/>
              </a:ext>
            </a:extLst>
          </p:cNvPr>
          <p:cNvSpPr txBox="1">
            <a:spLocks/>
          </p:cNvSpPr>
          <p:nvPr/>
        </p:nvSpPr>
        <p:spPr>
          <a:xfrm>
            <a:off x="609600" y="275049"/>
            <a:ext cx="10972800" cy="733209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defTabSz="543613"/>
            <a:endParaRPr lang="en-US" sz="3499" b="1" dirty="0">
              <a:solidFill>
                <a:srgbClr val="DA4848"/>
              </a:solidFill>
            </a:endParaRPr>
          </a:p>
        </p:txBody>
      </p:sp>
      <p:sp>
        <p:nvSpPr>
          <p:cNvPr id="85" name="Right Triangle 84">
            <a:extLst>
              <a:ext uri="{FF2B5EF4-FFF2-40B4-BE49-F238E27FC236}">
                <a16:creationId xmlns:a16="http://schemas.microsoft.com/office/drawing/2014/main" id="{0124D011-05B7-674D-8854-3B03F29DD75E}"/>
              </a:ext>
            </a:extLst>
          </p:cNvPr>
          <p:cNvSpPr/>
          <p:nvPr/>
        </p:nvSpPr>
        <p:spPr>
          <a:xfrm flipH="1">
            <a:off x="8573493" y="4335824"/>
            <a:ext cx="3613954" cy="252091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613"/>
            <a:endParaRPr lang="en-US" sz="2150" dirty="0">
              <a:solidFill>
                <a:srgbClr val="F7F7F7"/>
              </a:solidFill>
              <a:latin typeface="Arial" panose="020B0604020202020204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71A41A42-CE49-7842-AD4D-B4D79A8BD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900" y="4386824"/>
            <a:ext cx="2480497" cy="2480497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12DC1D58-1616-4748-98B6-62E0D97F3C78}"/>
              </a:ext>
            </a:extLst>
          </p:cNvPr>
          <p:cNvGrpSpPr/>
          <p:nvPr/>
        </p:nvGrpSpPr>
        <p:grpSpPr>
          <a:xfrm>
            <a:off x="6424805" y="1537723"/>
            <a:ext cx="2336953" cy="4093104"/>
            <a:chOff x="4651337" y="941832"/>
            <a:chExt cx="1979111" cy="346635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E8CC737-5A37-7A46-80FF-B293F6DFE099}"/>
                </a:ext>
              </a:extLst>
            </p:cNvPr>
            <p:cNvSpPr/>
            <p:nvPr/>
          </p:nvSpPr>
          <p:spPr>
            <a:xfrm>
              <a:off x="4651337" y="941832"/>
              <a:ext cx="1979111" cy="34663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3613"/>
              <a:endParaRPr lang="en-US" sz="2150" dirty="0">
                <a:solidFill>
                  <a:srgbClr val="F7F7F7"/>
                </a:solidFill>
                <a:latin typeface="Arial" panose="020B0604020202020204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488BB90-582D-9845-A736-E2408B6C38A4}"/>
                </a:ext>
              </a:extLst>
            </p:cNvPr>
            <p:cNvSpPr txBox="1"/>
            <p:nvPr/>
          </p:nvSpPr>
          <p:spPr>
            <a:xfrm>
              <a:off x="4651338" y="3206224"/>
              <a:ext cx="1979110" cy="23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3613"/>
              <a:r>
                <a:rPr lang="en-US" sz="1200" b="1" dirty="0">
                  <a:solidFill>
                    <a:srgbClr val="F7F7F7"/>
                  </a:solidFill>
                  <a:latin typeface="Arial" panose="020B0604020202020204"/>
                </a:rPr>
                <a:t>BI CUBES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DDEF7D3-FE79-6749-BD72-16BD15F63CDE}"/>
                </a:ext>
              </a:extLst>
            </p:cNvPr>
            <p:cNvCxnSpPr/>
            <p:nvPr/>
          </p:nvCxnSpPr>
          <p:spPr>
            <a:xfrm>
              <a:off x="4875561" y="3511735"/>
              <a:ext cx="146304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6ED8A60-2B32-9D44-A162-56F573A47356}"/>
                </a:ext>
              </a:extLst>
            </p:cNvPr>
            <p:cNvSpPr txBox="1"/>
            <p:nvPr/>
          </p:nvSpPr>
          <p:spPr>
            <a:xfrm>
              <a:off x="4844697" y="3587251"/>
              <a:ext cx="921774" cy="469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0861" indent="-70861" defTabSz="543613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F7F7F7"/>
                  </a:solidFill>
                  <a:latin typeface="Arial" panose="020B0604020202020204"/>
                </a:rPr>
                <a:t>Dimensionality</a:t>
              </a:r>
            </a:p>
            <a:p>
              <a:pPr marL="70861" indent="-70861" defTabSz="543613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F7F7F7"/>
                  </a:solidFill>
                  <a:latin typeface="Arial" panose="020B0604020202020204"/>
                </a:rPr>
                <a:t>Calculation</a:t>
              </a:r>
            </a:p>
            <a:p>
              <a:pPr marL="70861" indent="-70861" defTabSz="543613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F7F7F7"/>
                  </a:solidFill>
                  <a:latin typeface="Arial" panose="020B0604020202020204"/>
                </a:rPr>
                <a:t>Speed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00B3A913-C094-9D49-B5A5-63AE733EE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697" y="1260074"/>
              <a:ext cx="1543888" cy="1627910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FDB0D08-78D8-7546-A997-7DB48248713A}"/>
              </a:ext>
            </a:extLst>
          </p:cNvPr>
          <p:cNvGrpSpPr/>
          <p:nvPr/>
        </p:nvGrpSpPr>
        <p:grpSpPr>
          <a:xfrm>
            <a:off x="3901868" y="1537723"/>
            <a:ext cx="2422461" cy="4093104"/>
            <a:chOff x="2535540" y="941832"/>
            <a:chExt cx="2051526" cy="3466356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92B8D84-0D0F-AF4F-8595-A38450E1A5EA}"/>
                </a:ext>
              </a:extLst>
            </p:cNvPr>
            <p:cNvSpPr/>
            <p:nvPr/>
          </p:nvSpPr>
          <p:spPr>
            <a:xfrm>
              <a:off x="2535541" y="941832"/>
              <a:ext cx="1868208" cy="34663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3613"/>
              <a:endParaRPr lang="en-US" sz="2150" dirty="0">
                <a:solidFill>
                  <a:srgbClr val="F7F7F7"/>
                </a:solidFill>
                <a:latin typeface="Arial" panose="020B060402020202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E859C41-FB3F-B347-B813-E4B264A931DC}"/>
                </a:ext>
              </a:extLst>
            </p:cNvPr>
            <p:cNvSpPr txBox="1"/>
            <p:nvPr/>
          </p:nvSpPr>
          <p:spPr>
            <a:xfrm>
              <a:off x="2535540" y="3206224"/>
              <a:ext cx="1834840" cy="23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3613"/>
              <a:r>
                <a:rPr lang="en-US" sz="1200" b="1" dirty="0">
                  <a:solidFill>
                    <a:srgbClr val="F7F7F7"/>
                  </a:solidFill>
                  <a:latin typeface="Arial" panose="020B0604020202020204"/>
                </a:rPr>
                <a:t>DATA WAREHOUSE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1F447A5-0EF0-FC42-A882-5336CB982B22}"/>
                </a:ext>
              </a:extLst>
            </p:cNvPr>
            <p:cNvCxnSpPr/>
            <p:nvPr/>
          </p:nvCxnSpPr>
          <p:spPr>
            <a:xfrm>
              <a:off x="2759764" y="3511735"/>
              <a:ext cx="146304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726F75-7F4A-3F4D-8972-52BF3AB9D1E8}"/>
                </a:ext>
              </a:extLst>
            </p:cNvPr>
            <p:cNvSpPr txBox="1"/>
            <p:nvPr/>
          </p:nvSpPr>
          <p:spPr>
            <a:xfrm>
              <a:off x="2718857" y="3587251"/>
              <a:ext cx="1868209" cy="46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0861" indent="-70861" defTabSz="543613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F7F7F7"/>
                  </a:solidFill>
                  <a:latin typeface="Arial" panose="020B0604020202020204"/>
                </a:rPr>
                <a:t>Relevant data only</a:t>
              </a:r>
            </a:p>
            <a:p>
              <a:pPr marL="70861" indent="-70861" defTabSz="543613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F7F7F7"/>
                  </a:solidFill>
                  <a:latin typeface="Arial" panose="020B0604020202020204"/>
                </a:rPr>
                <a:t>Organized by subject</a:t>
              </a:r>
            </a:p>
            <a:p>
              <a:pPr marL="70861" indent="-70861" defTabSz="543613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F7F7F7"/>
                  </a:solidFill>
                  <a:latin typeface="Arial" panose="020B0604020202020204"/>
                </a:rPr>
                <a:t>Multiple sources</a:t>
              </a: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E37E59E6-78BE-B342-979F-A5195D25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821" y="1216571"/>
              <a:ext cx="1476984" cy="175268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60D5158-BB68-E340-B9FB-EDC3951BD116}"/>
              </a:ext>
            </a:extLst>
          </p:cNvPr>
          <p:cNvGrpSpPr/>
          <p:nvPr/>
        </p:nvGrpSpPr>
        <p:grpSpPr>
          <a:xfrm>
            <a:off x="1177136" y="1537723"/>
            <a:ext cx="2406648" cy="4093104"/>
            <a:chOff x="417758" y="941832"/>
            <a:chExt cx="2038134" cy="3466356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1EFBD14-9C48-5D4F-8D1C-7941B60F600A}"/>
                </a:ext>
              </a:extLst>
            </p:cNvPr>
            <p:cNvSpPr/>
            <p:nvPr/>
          </p:nvSpPr>
          <p:spPr>
            <a:xfrm>
              <a:off x="419743" y="941832"/>
              <a:ext cx="2036149" cy="34663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3613"/>
              <a:endParaRPr lang="en-US" sz="2150" dirty="0">
                <a:solidFill>
                  <a:srgbClr val="F7F7F7"/>
                </a:solidFill>
                <a:latin typeface="Arial" panose="020B0604020202020204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E001A10-19EB-EF42-900B-007B2B02545D}"/>
                </a:ext>
              </a:extLst>
            </p:cNvPr>
            <p:cNvSpPr txBox="1"/>
            <p:nvPr/>
          </p:nvSpPr>
          <p:spPr>
            <a:xfrm>
              <a:off x="417758" y="3206224"/>
              <a:ext cx="2035454" cy="23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43613"/>
              <a:r>
                <a:rPr lang="en-US" sz="1200" b="1" dirty="0">
                  <a:solidFill>
                    <a:srgbClr val="F7F7F7"/>
                  </a:solidFill>
                  <a:latin typeface="Arial" panose="020B0604020202020204"/>
                </a:rPr>
                <a:t>DATABASE (S)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2C9CA1F-0618-F647-9F51-2E12D4EF7BEA}"/>
                </a:ext>
              </a:extLst>
            </p:cNvPr>
            <p:cNvCxnSpPr/>
            <p:nvPr/>
          </p:nvCxnSpPr>
          <p:spPr>
            <a:xfrm>
              <a:off x="643967" y="3511735"/>
              <a:ext cx="146304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B55BCE7-E10E-0541-A9D3-38669328A3B8}"/>
                </a:ext>
              </a:extLst>
            </p:cNvPr>
            <p:cNvSpPr txBox="1"/>
            <p:nvPr/>
          </p:nvSpPr>
          <p:spPr>
            <a:xfrm>
              <a:off x="610827" y="3587251"/>
              <a:ext cx="1208216" cy="469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0861" indent="-70861" defTabSz="543613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F7F7F7"/>
                  </a:solidFill>
                  <a:latin typeface="Arial" panose="020B0604020202020204"/>
                </a:rPr>
                <a:t>1,300+ tables</a:t>
              </a:r>
            </a:p>
            <a:p>
              <a:pPr marL="70861" indent="-70861" defTabSz="543613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F7F7F7"/>
                  </a:solidFill>
                  <a:latin typeface="Arial" panose="020B0604020202020204"/>
                </a:rPr>
                <a:t>22,500+ fields</a:t>
              </a:r>
            </a:p>
            <a:p>
              <a:pPr marL="70861" indent="-70861" defTabSz="543613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rgbClr val="F7F7F7"/>
                  </a:solidFill>
                  <a:latin typeface="Arial" panose="020B0604020202020204"/>
                </a:rPr>
                <a:t>Complex data model</a:t>
              </a: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7A73DC13-B660-2342-8A36-84C5F872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00" y="1233217"/>
              <a:ext cx="1205971" cy="1803892"/>
            </a:xfrm>
            <a:prstGeom prst="rect">
              <a:avLst/>
            </a:prstGeom>
          </p:spPr>
        </p:pic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9B01E74-E9DF-FD4E-979F-884D2B3B15CA}"/>
              </a:ext>
            </a:extLst>
          </p:cNvPr>
          <p:cNvCxnSpPr>
            <a:cxnSpLocks/>
          </p:cNvCxnSpPr>
          <p:nvPr/>
        </p:nvCxnSpPr>
        <p:spPr>
          <a:xfrm>
            <a:off x="2847499" y="1257911"/>
            <a:ext cx="3577306" cy="0"/>
          </a:xfrm>
          <a:prstGeom prst="line">
            <a:avLst/>
          </a:prstGeom>
          <a:ln w="31750" cap="rnd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14C0C8A-9882-8449-B3F9-8B52D84A67C2}"/>
              </a:ext>
            </a:extLst>
          </p:cNvPr>
          <p:cNvSpPr txBox="1"/>
          <p:nvPr/>
        </p:nvSpPr>
        <p:spPr>
          <a:xfrm>
            <a:off x="1177137" y="1076118"/>
            <a:ext cx="148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613"/>
            <a:r>
              <a:rPr lang="en-US" b="1" dirty="0">
                <a:solidFill>
                  <a:srgbClr val="DA4848"/>
                </a:solidFill>
                <a:latin typeface="Arial" panose="020B0604020202020204"/>
              </a:rPr>
              <a:t>Raw Data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C24506E-0E50-9C45-82D1-739E28F7FC3D}"/>
              </a:ext>
            </a:extLst>
          </p:cNvPr>
          <p:cNvSpPr txBox="1"/>
          <p:nvPr/>
        </p:nvSpPr>
        <p:spPr>
          <a:xfrm>
            <a:off x="6745265" y="1076118"/>
            <a:ext cx="201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613"/>
            <a:r>
              <a:rPr lang="en-US" b="1" dirty="0">
                <a:solidFill>
                  <a:srgbClr val="DA4848"/>
                </a:solidFill>
                <a:latin typeface="Arial" panose="020B0604020202020204"/>
              </a:rPr>
              <a:t>Optimized Data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BBDF627-0782-9A43-A0F5-D9A16E9857D6}"/>
              </a:ext>
            </a:extLst>
          </p:cNvPr>
          <p:cNvCxnSpPr>
            <a:cxnSpLocks/>
          </p:cNvCxnSpPr>
          <p:nvPr/>
        </p:nvCxnSpPr>
        <p:spPr>
          <a:xfrm>
            <a:off x="2616384" y="5915974"/>
            <a:ext cx="3707946" cy="0"/>
          </a:xfrm>
          <a:prstGeom prst="line">
            <a:avLst/>
          </a:prstGeom>
          <a:ln w="31750" cap="rnd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B295E0C-6B87-5D44-9AE1-F36C9F834D6C}"/>
              </a:ext>
            </a:extLst>
          </p:cNvPr>
          <p:cNvSpPr txBox="1"/>
          <p:nvPr/>
        </p:nvSpPr>
        <p:spPr>
          <a:xfrm>
            <a:off x="1177137" y="5737213"/>
            <a:ext cx="148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613"/>
            <a:r>
              <a:rPr lang="en-US" b="1" dirty="0">
                <a:solidFill>
                  <a:srgbClr val="DA4848"/>
                </a:solidFill>
                <a:latin typeface="Arial" panose="020B0604020202020204"/>
              </a:rPr>
              <a:t>Reporting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C8F4180-70EE-4F47-9D01-8D4CCA0AA64D}"/>
              </a:ext>
            </a:extLst>
          </p:cNvPr>
          <p:cNvSpPr txBox="1"/>
          <p:nvPr/>
        </p:nvSpPr>
        <p:spPr>
          <a:xfrm>
            <a:off x="6424805" y="5737213"/>
            <a:ext cx="254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613"/>
            <a:r>
              <a:rPr lang="en-US" b="1" dirty="0">
                <a:solidFill>
                  <a:srgbClr val="DA4848"/>
                </a:solidFill>
                <a:latin typeface="Arial" panose="020B0604020202020204"/>
              </a:rPr>
              <a:t>Business Intelligence</a:t>
            </a:r>
          </a:p>
        </p:txBody>
      </p:sp>
    </p:spTree>
    <p:extLst>
      <p:ext uri="{BB962C8B-B14F-4D97-AF65-F5344CB8AC3E}">
        <p14:creationId xmlns:p14="http://schemas.microsoft.com/office/powerpoint/2010/main" val="387825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18FF06-3147-384E-9C01-64179B2B7B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99" y="3869020"/>
            <a:ext cx="3014856" cy="1721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0F621B-A4ED-E34E-9F23-9D5E702443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95" y="3704845"/>
            <a:ext cx="660174" cy="3822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C3C473-0810-E84B-8B04-DFC8218B10EC}"/>
              </a:ext>
            </a:extLst>
          </p:cNvPr>
          <p:cNvGrpSpPr/>
          <p:nvPr/>
        </p:nvGrpSpPr>
        <p:grpSpPr>
          <a:xfrm>
            <a:off x="1439207" y="2150841"/>
            <a:ext cx="1619354" cy="991373"/>
            <a:chOff x="1063494" y="1758949"/>
            <a:chExt cx="1204541" cy="7374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F5FF6C-7387-6742-A515-7D9E5AD99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467" y="1758949"/>
              <a:ext cx="405720" cy="51357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8B8059-6C47-234C-9ABE-1F351C72D6FA}"/>
                </a:ext>
              </a:extLst>
            </p:cNvPr>
            <p:cNvSpPr txBox="1"/>
            <p:nvPr/>
          </p:nvSpPr>
          <p:spPr>
            <a:xfrm rot="188988">
              <a:off x="1063494" y="2244543"/>
              <a:ext cx="1204541" cy="251830"/>
            </a:xfrm>
            <a:prstGeom prst="rect">
              <a:avLst/>
            </a:prstGeom>
            <a:noFill/>
            <a:scene3d>
              <a:camera prst="isometricOffAxis2Top">
                <a:rot lat="19800000" lon="3000000" rev="18141449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CRM Database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370332-0F52-FD41-AF12-176BCC2329FC}"/>
              </a:ext>
            </a:extLst>
          </p:cNvPr>
          <p:cNvGrpSpPr/>
          <p:nvPr/>
        </p:nvGrpSpPr>
        <p:grpSpPr>
          <a:xfrm>
            <a:off x="2510755" y="2707011"/>
            <a:ext cx="2095446" cy="1424491"/>
            <a:chOff x="1880172" y="2056157"/>
            <a:chExt cx="1558678" cy="10595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59DA48E-C696-BB41-AB5F-187329BB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418" y="2056157"/>
              <a:ext cx="844144" cy="105959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724041-C837-334F-B7D8-59BF2B750D9E}"/>
                </a:ext>
              </a:extLst>
            </p:cNvPr>
            <p:cNvSpPr txBox="1"/>
            <p:nvPr/>
          </p:nvSpPr>
          <p:spPr>
            <a:xfrm rot="188988">
              <a:off x="1880172" y="2783103"/>
              <a:ext cx="1558678" cy="274724"/>
            </a:xfrm>
            <a:prstGeom prst="rect">
              <a:avLst/>
            </a:prstGeom>
            <a:noFill/>
            <a:scene3d>
              <a:camera prst="isometricOffAxis2Top">
                <a:rot lat="19800000" lon="3000000" rev="18141449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Jet Data Manager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5E6BC5-C1E4-7F4C-9A55-3DB574F5E480}"/>
              </a:ext>
            </a:extLst>
          </p:cNvPr>
          <p:cNvGrpSpPr/>
          <p:nvPr/>
        </p:nvGrpSpPr>
        <p:grpSpPr>
          <a:xfrm>
            <a:off x="3975732" y="3731351"/>
            <a:ext cx="2518637" cy="1589045"/>
            <a:chOff x="2969883" y="2818103"/>
            <a:chExt cx="1873464" cy="11819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4AE16BB-52F9-9C4A-BB9E-93676451B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465" y="2818103"/>
              <a:ext cx="850319" cy="77946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3106DF-56E4-C04D-A93B-E409CA8E6F93}"/>
                </a:ext>
              </a:extLst>
            </p:cNvPr>
            <p:cNvSpPr txBox="1"/>
            <p:nvPr/>
          </p:nvSpPr>
          <p:spPr>
            <a:xfrm rot="188988">
              <a:off x="2969883" y="3725375"/>
              <a:ext cx="1873464" cy="274724"/>
            </a:xfrm>
            <a:prstGeom prst="rect">
              <a:avLst/>
            </a:prstGeom>
            <a:noFill/>
            <a:scene3d>
              <a:camera prst="isometricOffAxis2Top">
                <a:rot lat="19800000" lon="3000000" rev="18141449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Jet Staging Database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B2EFCE-3E23-CA46-B8DD-BFADA99C6401}"/>
              </a:ext>
            </a:extLst>
          </p:cNvPr>
          <p:cNvGrpSpPr/>
          <p:nvPr/>
        </p:nvGrpSpPr>
        <p:grpSpPr>
          <a:xfrm>
            <a:off x="5946039" y="2517759"/>
            <a:ext cx="2432998" cy="2039531"/>
            <a:chOff x="4435477" y="1915384"/>
            <a:chExt cx="1809763" cy="151708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D25842B-A2A4-AF48-9187-50A7353C0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477" y="1915384"/>
              <a:ext cx="906920" cy="93874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4CBE0D-4EEF-FF47-BF78-7DCB888F3047}"/>
                </a:ext>
              </a:extLst>
            </p:cNvPr>
            <p:cNvSpPr txBox="1"/>
            <p:nvPr/>
          </p:nvSpPr>
          <p:spPr>
            <a:xfrm rot="188988">
              <a:off x="4473556" y="2951703"/>
              <a:ext cx="1771684" cy="480767"/>
            </a:xfrm>
            <a:prstGeom prst="rect">
              <a:avLst/>
            </a:prstGeom>
            <a:noFill/>
            <a:scene3d>
              <a:camera prst="isometricOffAxis2Top">
                <a:rot lat="19800000" lon="3000000" rev="18141449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Jet Data Warehouse</a:t>
              </a:r>
            </a:p>
            <a:p>
              <a:r>
                <a:rPr lang="en-US" b="1">
                  <a:solidFill>
                    <a:schemeClr val="accent1"/>
                  </a:solidFill>
                </a:rPr>
                <a:t>Database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261F43-FB3A-7141-A00E-961E4964AE83}"/>
              </a:ext>
            </a:extLst>
          </p:cNvPr>
          <p:cNvGrpSpPr/>
          <p:nvPr/>
        </p:nvGrpSpPr>
        <p:grpSpPr>
          <a:xfrm>
            <a:off x="7674362" y="3167691"/>
            <a:ext cx="2597505" cy="1357823"/>
            <a:chOff x="5707023" y="2432449"/>
            <a:chExt cx="1932131" cy="10100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B5CE9A-C54D-D64A-A164-4CBAB3A6B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3" y="2585651"/>
              <a:ext cx="856801" cy="85680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E584E9-CBB5-EC49-A289-9B4AF439AB60}"/>
                </a:ext>
              </a:extLst>
            </p:cNvPr>
            <p:cNvSpPr txBox="1"/>
            <p:nvPr/>
          </p:nvSpPr>
          <p:spPr>
            <a:xfrm rot="188988">
              <a:off x="5753001" y="2432449"/>
              <a:ext cx="1886153" cy="274724"/>
            </a:xfrm>
            <a:prstGeom prst="rect">
              <a:avLst/>
            </a:prstGeom>
            <a:noFill/>
            <a:scene3d>
              <a:camera prst="isometricOffAxis2Top">
                <a:rot lat="19800000" lon="3000000" rev="18141449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Jet Analysis Services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BF0088-3494-904F-AC38-58D7B319A079}"/>
              </a:ext>
            </a:extLst>
          </p:cNvPr>
          <p:cNvGrpSpPr/>
          <p:nvPr/>
        </p:nvGrpSpPr>
        <p:grpSpPr>
          <a:xfrm>
            <a:off x="8089180" y="5265080"/>
            <a:ext cx="1109599" cy="1330956"/>
            <a:chOff x="6029627" y="3958954"/>
            <a:chExt cx="825364" cy="99001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BE7865-7751-4D4C-B0EA-1B4C8E53C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809" y="3958954"/>
              <a:ext cx="655352" cy="75327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7EE3D1-BC06-5046-8CAE-5E585AA49A20}"/>
                </a:ext>
              </a:extLst>
            </p:cNvPr>
            <p:cNvSpPr txBox="1"/>
            <p:nvPr/>
          </p:nvSpPr>
          <p:spPr>
            <a:xfrm>
              <a:off x="6029627" y="4605568"/>
              <a:ext cx="825364" cy="343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tx2"/>
                  </a:solidFill>
                </a:rPr>
                <a:t>Office 365 </a:t>
              </a:r>
            </a:p>
            <a:p>
              <a:pPr algn="ctr"/>
              <a:r>
                <a:rPr lang="en-US" sz="1200" b="1">
                  <a:solidFill>
                    <a:schemeClr val="tx2"/>
                  </a:solidFill>
                </a:rPr>
                <a:t>Excel Online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4F2E98-7BE2-D94D-B2AC-CD4736AE9529}"/>
              </a:ext>
            </a:extLst>
          </p:cNvPr>
          <p:cNvGrpSpPr/>
          <p:nvPr/>
        </p:nvGrpSpPr>
        <p:grpSpPr>
          <a:xfrm>
            <a:off x="9450062" y="4570710"/>
            <a:ext cx="937340" cy="1325064"/>
            <a:chOff x="7041916" y="3442453"/>
            <a:chExt cx="697232" cy="98563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DAEF302-70E3-F542-926C-97C8218E2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916" y="3442453"/>
              <a:ext cx="655352" cy="75327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8F1C03-948A-2345-BFA6-B19B8D9F6DAB}"/>
                </a:ext>
              </a:extLst>
            </p:cNvPr>
            <p:cNvSpPr txBox="1"/>
            <p:nvPr/>
          </p:nvSpPr>
          <p:spPr>
            <a:xfrm>
              <a:off x="7111718" y="4084684"/>
              <a:ext cx="627430" cy="343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tx2"/>
                  </a:solidFill>
                </a:rPr>
                <a:t>Power BI</a:t>
              </a:r>
            </a:p>
            <a:p>
              <a:pPr algn="ctr"/>
              <a:r>
                <a:rPr lang="en-US" sz="1200" b="1">
                  <a:solidFill>
                    <a:schemeClr val="tx2"/>
                  </a:solidFill>
                </a:rPr>
                <a:t>User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BD4536-E15C-CE4E-927E-A14FAAFB2673}"/>
              </a:ext>
            </a:extLst>
          </p:cNvPr>
          <p:cNvGrpSpPr/>
          <p:nvPr/>
        </p:nvGrpSpPr>
        <p:grpSpPr>
          <a:xfrm>
            <a:off x="10489188" y="3870716"/>
            <a:ext cx="1376402" cy="1126566"/>
            <a:chOff x="7814855" y="2921770"/>
            <a:chExt cx="1023824" cy="83798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BB217BF-C2C9-014C-A554-5B6A38B4C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66872" y="2921770"/>
              <a:ext cx="655352" cy="75075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89903D-415D-3A46-A882-F216C8B72830}"/>
                </a:ext>
              </a:extLst>
            </p:cNvPr>
            <p:cNvSpPr txBox="1"/>
            <p:nvPr/>
          </p:nvSpPr>
          <p:spPr>
            <a:xfrm>
              <a:off x="7814855" y="3553713"/>
              <a:ext cx="1023824" cy="20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tx2"/>
                  </a:solidFill>
                </a:rPr>
                <a:t>Jet Excel Add-In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19035AD-0691-BC4D-88B7-6D507D3435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13" y="2771674"/>
            <a:ext cx="660174" cy="3822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2FEB33-276C-844E-9979-A31E97EC0CA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94" y="3779779"/>
            <a:ext cx="1645706" cy="5485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1EB881A-3BB1-C549-B115-41C79758E23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75" y="1967282"/>
            <a:ext cx="961832" cy="9981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CC3A60C-1BBC-474D-A1DC-E112B910D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51" y="3652622"/>
            <a:ext cx="614976" cy="3495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26F53A-D015-B548-A85E-CD7F13E598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09" y="3362342"/>
            <a:ext cx="660174" cy="38220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0C713F7-C897-1D44-9829-143C944D2502}"/>
              </a:ext>
            </a:extLst>
          </p:cNvPr>
          <p:cNvGrpSpPr/>
          <p:nvPr/>
        </p:nvGrpSpPr>
        <p:grpSpPr>
          <a:xfrm>
            <a:off x="-16900" y="-9873"/>
            <a:ext cx="12213552" cy="6873092"/>
            <a:chOff x="-33805" y="-20641"/>
            <a:chExt cx="24430284" cy="13747973"/>
          </a:xfrm>
        </p:grpSpPr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id="{3E3E485C-489C-6443-92FE-A8A8D9C7EA1F}"/>
                </a:ext>
              </a:extLst>
            </p:cNvPr>
            <p:cNvSpPr/>
            <p:nvPr/>
          </p:nvSpPr>
          <p:spPr>
            <a:xfrm flipH="1">
              <a:off x="19493022" y="10054721"/>
              <a:ext cx="4903457" cy="36612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Right Triangle 44">
              <a:extLst>
                <a:ext uri="{FF2B5EF4-FFF2-40B4-BE49-F238E27FC236}">
                  <a16:creationId xmlns:a16="http://schemas.microsoft.com/office/drawing/2014/main" id="{0B9F4795-A54A-284D-B130-59020FA8A9ED}"/>
                </a:ext>
              </a:extLst>
            </p:cNvPr>
            <p:cNvSpPr/>
            <p:nvPr/>
          </p:nvSpPr>
          <p:spPr>
            <a:xfrm rot="10800000" flipH="1">
              <a:off x="0" y="-20641"/>
              <a:ext cx="9828099" cy="614058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6" name="Right Triangle 45">
              <a:extLst>
                <a:ext uri="{FF2B5EF4-FFF2-40B4-BE49-F238E27FC236}">
                  <a16:creationId xmlns:a16="http://schemas.microsoft.com/office/drawing/2014/main" id="{8F02D511-1CE4-744B-8360-F0CFE6862831}"/>
                </a:ext>
              </a:extLst>
            </p:cNvPr>
            <p:cNvSpPr/>
            <p:nvPr/>
          </p:nvSpPr>
          <p:spPr>
            <a:xfrm rot="16200000" flipH="1">
              <a:off x="14537449" y="-3200163"/>
              <a:ext cx="6657687" cy="1304176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F9BEB788-ADEB-884F-888E-5F618AFAFD6A}"/>
                </a:ext>
              </a:extLst>
            </p:cNvPr>
            <p:cNvSpPr/>
            <p:nvPr/>
          </p:nvSpPr>
          <p:spPr>
            <a:xfrm rot="5400000" flipH="1">
              <a:off x="1295034" y="8399589"/>
              <a:ext cx="3998904" cy="665658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91E61C1-521B-F94F-B8BA-BBF21AD60678}"/>
              </a:ext>
            </a:extLst>
          </p:cNvPr>
          <p:cNvGrpSpPr/>
          <p:nvPr/>
        </p:nvGrpSpPr>
        <p:grpSpPr>
          <a:xfrm>
            <a:off x="2950089" y="1235727"/>
            <a:ext cx="1858201" cy="943168"/>
            <a:chOff x="1008512" y="1758949"/>
            <a:chExt cx="1382206" cy="70156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4C138E9-03EA-B74E-8396-40369B495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467" y="1758949"/>
              <a:ext cx="405720" cy="51357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2FC4A2-5708-6C4C-845D-FA82D7FFA63C}"/>
                </a:ext>
              </a:extLst>
            </p:cNvPr>
            <p:cNvSpPr txBox="1"/>
            <p:nvPr/>
          </p:nvSpPr>
          <p:spPr>
            <a:xfrm rot="188988">
              <a:off x="1008512" y="2208686"/>
              <a:ext cx="1382206" cy="251830"/>
            </a:xfrm>
            <a:prstGeom prst="rect">
              <a:avLst/>
            </a:prstGeom>
            <a:noFill/>
            <a:scene3d>
              <a:camera prst="isometricOffAxis2Top">
                <a:rot lat="19800000" lon="3000000" rev="18141449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Legacy Database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FE35C3-243B-294D-9409-5AFFF06D065A}"/>
              </a:ext>
            </a:extLst>
          </p:cNvPr>
          <p:cNvGrpSpPr/>
          <p:nvPr/>
        </p:nvGrpSpPr>
        <p:grpSpPr>
          <a:xfrm>
            <a:off x="130449" y="2930439"/>
            <a:ext cx="2121093" cy="1188423"/>
            <a:chOff x="998542" y="1758949"/>
            <a:chExt cx="1577756" cy="883998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3BD3131-1092-1340-B546-9C01DEE06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467" y="1758949"/>
              <a:ext cx="405720" cy="51357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BC80306-648E-A640-BD28-8B64F673C5D0}"/>
                </a:ext>
              </a:extLst>
            </p:cNvPr>
            <p:cNvSpPr txBox="1"/>
            <p:nvPr/>
          </p:nvSpPr>
          <p:spPr>
            <a:xfrm rot="188988">
              <a:off x="998542" y="2391117"/>
              <a:ext cx="1577756" cy="251830"/>
            </a:xfrm>
            <a:prstGeom prst="rect">
              <a:avLst/>
            </a:prstGeom>
            <a:noFill/>
            <a:scene3d>
              <a:camera prst="isometricOffAxis2Top">
                <a:rot lat="19800000" lon="3000000" rev="18141449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Dynamics Database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3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aster">
  <a:themeElements>
    <a:clrScheme name="Jet Global Theme">
      <a:dk1>
        <a:srgbClr val="323232"/>
      </a:dk1>
      <a:lt1>
        <a:srgbClr val="F7F7F7"/>
      </a:lt1>
      <a:dk2>
        <a:srgbClr val="323232"/>
      </a:dk2>
      <a:lt2>
        <a:srgbClr val="F7F7F7"/>
      </a:lt2>
      <a:accent1>
        <a:srgbClr val="DA4848"/>
      </a:accent1>
      <a:accent2>
        <a:srgbClr val="2F86C4"/>
      </a:accent2>
      <a:accent3>
        <a:srgbClr val="486A86"/>
      </a:accent3>
      <a:accent4>
        <a:srgbClr val="9CBC00"/>
      </a:accent4>
      <a:accent5>
        <a:srgbClr val="F05E21"/>
      </a:accent5>
      <a:accent6>
        <a:srgbClr val="445469"/>
      </a:accent6>
      <a:hlink>
        <a:srgbClr val="DA4848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E031C1095B0408DAC708113DFDD36" ma:contentTypeVersion="12" ma:contentTypeDescription="Create a new document." ma:contentTypeScope="" ma:versionID="20e2bd1c6e7da74d278288d5858f637c">
  <xsd:schema xmlns:xsd="http://www.w3.org/2001/XMLSchema" xmlns:xs="http://www.w3.org/2001/XMLSchema" xmlns:p="http://schemas.microsoft.com/office/2006/metadata/properties" xmlns:ns1="http://schemas.microsoft.com/sharepoint/v3" xmlns:ns2="a2851d27-5ce9-4c46-b6d2-9c60a9ccacc2" xmlns:ns3="0f9c49b3-675d-49eb-9aca-ecb844870355" targetNamespace="http://schemas.microsoft.com/office/2006/metadata/properties" ma:root="true" ma:fieldsID="3a93fda6bcea0489ae856cb308ec1ea7" ns1:_="" ns2:_="" ns3:_="">
    <xsd:import namespace="http://schemas.microsoft.com/sharepoint/v3"/>
    <xsd:import namespace="a2851d27-5ce9-4c46-b6d2-9c60a9ccacc2"/>
    <xsd:import namespace="0f9c49b3-675d-49eb-9aca-ecb8448703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51d27-5ce9-4c46-b6d2-9c60a9ccac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c49b3-675d-49eb-9aca-ecb844870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AC3229-2538-4C79-BA65-2F7E0FEE7FB6}"/>
</file>

<file path=customXml/itemProps2.xml><?xml version="1.0" encoding="utf-8"?>
<ds:datastoreItem xmlns:ds="http://schemas.openxmlformats.org/officeDocument/2006/customXml" ds:itemID="{5BA65B38-B908-43C4-9550-54D6C06E841B}"/>
</file>

<file path=customXml/itemProps3.xml><?xml version="1.0" encoding="utf-8"?>
<ds:datastoreItem xmlns:ds="http://schemas.openxmlformats.org/officeDocument/2006/customXml" ds:itemID="{51C90A0B-0079-4B38-9EEB-583981437060}"/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472</Words>
  <Application>Microsoft Office PowerPoint</Application>
  <PresentationFormat>Widescreen</PresentationFormat>
  <Paragraphs>89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Open Sans Light</vt:lpstr>
      <vt:lpstr>Roboto</vt:lpstr>
      <vt:lpstr>Master</vt:lpstr>
      <vt:lpstr>PowerPoint Presentation</vt:lpstr>
      <vt:lpstr>Agenda</vt:lpstr>
      <vt:lpstr>Welcome To…</vt:lpstr>
      <vt:lpstr>OVER 10,000 COMPANIES IN 94 COUNTRIES</vt:lpstr>
      <vt:lpstr>Our Top 500 Customers</vt:lpstr>
      <vt:lpstr>What is Jet Reports?</vt:lpstr>
      <vt:lpstr>What is Jet Analytics?</vt:lpstr>
      <vt:lpstr>PowerPoint Presentation</vt:lpstr>
      <vt:lpstr>PowerPoint Presentation</vt:lpstr>
      <vt:lpstr>What is Budgets?</vt:lpstr>
      <vt:lpstr>New Product Feature Preview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 Reports</dc:creator>
  <cp:lastModifiedBy>Aaron M. Straughan</cp:lastModifiedBy>
  <cp:revision>18</cp:revision>
  <dcterms:created xsi:type="dcterms:W3CDTF">2018-10-03T14:53:50Z</dcterms:created>
  <dcterms:modified xsi:type="dcterms:W3CDTF">2019-04-25T15:46:08Z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0x010100370E031C1095B0408DAC708113DFDD36</vt:lpwstr>
  </property>
</Properties>
</file>