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1"/>
  </p:notesMasterIdLst>
  <p:sldIdLst>
    <p:sldId id="256" r:id="rId5"/>
    <p:sldId id="280" r:id="rId6"/>
    <p:sldId id="281"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20"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 id="340" r:id="rId66"/>
    <p:sldId id="341" r:id="rId67"/>
    <p:sldId id="342" r:id="rId68"/>
    <p:sldId id="343" r:id="rId69"/>
    <p:sldId id="344" r:id="rId70"/>
    <p:sldId id="345" r:id="rId71"/>
    <p:sldId id="346" r:id="rId72"/>
    <p:sldId id="347" r:id="rId73"/>
    <p:sldId id="348" r:id="rId74"/>
    <p:sldId id="349" r:id="rId75"/>
    <p:sldId id="350" r:id="rId76"/>
    <p:sldId id="351" r:id="rId77"/>
    <p:sldId id="352" r:id="rId78"/>
    <p:sldId id="274" r:id="rId79"/>
    <p:sldId id="277"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E2B"/>
    <a:srgbClr val="5136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6" d="100"/>
          <a:sy n="96" d="100"/>
        </p:scale>
        <p:origin x="42" y="54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pPr>
            <a:r>
              <a:rPr lang="en-US" sz="200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rPr>
              <a:t>Time customer</a:t>
            </a:r>
            <a:r>
              <a:rPr lang="en-US" sz="200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rPr>
              <a:t> is offline</a:t>
            </a:r>
            <a:endParaRPr lang="en-US" sz="200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endParaRPr>
          </a:p>
        </c:rich>
      </c:tx>
      <c:overlay val="0"/>
      <c:spPr>
        <a:noFill/>
        <a:ln>
          <a:noFill/>
        </a:ln>
        <a:effectLst/>
      </c:spPr>
      <c:txPr>
        <a:bodyPr rot="0" spcFirstLastPara="1" vertOverflow="ellipsis" vert="horz" wrap="square" anchor="ctr" anchorCtr="1"/>
        <a:lstStyle/>
        <a:p>
          <a:pPr>
            <a:defRPr sz="2000" b="0" i="0" u="none" strike="noStrike"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9405241165336821E-2"/>
          <c:y val="0.2566168308588872"/>
          <c:w val="0.96118951766932637"/>
          <c:h val="0.46027603371721937"/>
        </c:manualLayout>
      </c:layout>
      <c:bar3DChart>
        <c:barDir val="col"/>
        <c:grouping val="stacked"/>
        <c:varyColors val="0"/>
        <c:ser>
          <c:idx val="0"/>
          <c:order val="0"/>
          <c:tx>
            <c:strRef>
              <c:f>Sheet1!$C$3</c:f>
              <c:strCache>
                <c:ptCount val="1"/>
                <c:pt idx="0">
                  <c:v>Schema synchronization</c:v>
                </c:pt>
              </c:strCache>
            </c:strRef>
          </c:tx>
          <c:spPr>
            <a:solidFill>
              <a:schemeClr val="accent1"/>
            </a:solidFill>
            <a:ln>
              <a:noFill/>
            </a:ln>
            <a:effectLst/>
            <a:sp3d/>
          </c:spPr>
          <c:invertIfNegative val="0"/>
          <c:cat>
            <c:strRef>
              <c:f>Sheet1!$B$4:$B$5</c:f>
              <c:strCache>
                <c:ptCount val="2"/>
                <c:pt idx="0">
                  <c:v>Classic</c:v>
                </c:pt>
                <c:pt idx="1">
                  <c:v>Modern</c:v>
                </c:pt>
              </c:strCache>
            </c:strRef>
          </c:cat>
          <c:val>
            <c:numRef>
              <c:f>Sheet1!$C$4:$C$5</c:f>
              <c:numCache>
                <c:formatCode>General</c:formatCode>
                <c:ptCount val="2"/>
                <c:pt idx="0">
                  <c:v>20</c:v>
                </c:pt>
                <c:pt idx="1">
                  <c:v>0</c:v>
                </c:pt>
              </c:numCache>
            </c:numRef>
          </c:val>
          <c:extLst>
            <c:ext xmlns:c16="http://schemas.microsoft.com/office/drawing/2014/chart" uri="{C3380CC4-5D6E-409C-BE32-E72D297353CC}">
              <c16:uniqueId val="{00000000-6A0D-455B-8837-A1C1A9701AF8}"/>
            </c:ext>
          </c:extLst>
        </c:ser>
        <c:ser>
          <c:idx val="1"/>
          <c:order val="1"/>
          <c:tx>
            <c:strRef>
              <c:f>Sheet1!$D$3</c:f>
              <c:strCache>
                <c:ptCount val="1"/>
                <c:pt idx="0">
                  <c:v>Extension upgrade</c:v>
                </c:pt>
              </c:strCache>
            </c:strRef>
          </c:tx>
          <c:spPr>
            <a:solidFill>
              <a:schemeClr val="accent2"/>
            </a:solidFill>
            <a:ln w="1270">
              <a:solidFill>
                <a:schemeClr val="bg1"/>
              </a:solidFill>
            </a:ln>
            <a:effectLst/>
            <a:sp3d contourW="1270">
              <a:contourClr>
                <a:schemeClr val="bg1"/>
              </a:contourClr>
            </a:sp3d>
          </c:spPr>
          <c:invertIfNegative val="0"/>
          <c:cat>
            <c:strRef>
              <c:f>Sheet1!$B$4:$B$5</c:f>
              <c:strCache>
                <c:ptCount val="2"/>
                <c:pt idx="0">
                  <c:v>Classic</c:v>
                </c:pt>
                <c:pt idx="1">
                  <c:v>Modern</c:v>
                </c:pt>
              </c:strCache>
            </c:strRef>
          </c:cat>
          <c:val>
            <c:numRef>
              <c:f>Sheet1!$D$4:$D$5</c:f>
              <c:numCache>
                <c:formatCode>General</c:formatCode>
                <c:ptCount val="2"/>
                <c:pt idx="0">
                  <c:v>35</c:v>
                </c:pt>
                <c:pt idx="1">
                  <c:v>2</c:v>
                </c:pt>
              </c:numCache>
            </c:numRef>
          </c:val>
          <c:extLst>
            <c:ext xmlns:c16="http://schemas.microsoft.com/office/drawing/2014/chart" uri="{C3380CC4-5D6E-409C-BE32-E72D297353CC}">
              <c16:uniqueId val="{00000001-6A0D-455B-8837-A1C1A9701AF8}"/>
            </c:ext>
          </c:extLst>
        </c:ser>
        <c:ser>
          <c:idx val="2"/>
          <c:order val="2"/>
          <c:tx>
            <c:strRef>
              <c:f>Sheet1!$E$3</c:f>
              <c:strCache>
                <c:ptCount val="1"/>
                <c:pt idx="0">
                  <c:v>Backup &amp; Management</c:v>
                </c:pt>
              </c:strCache>
            </c:strRef>
          </c:tx>
          <c:spPr>
            <a:solidFill>
              <a:schemeClr val="accent3"/>
            </a:solidFill>
            <a:ln>
              <a:noFill/>
            </a:ln>
            <a:effectLst/>
            <a:sp3d/>
          </c:spPr>
          <c:invertIfNegative val="0"/>
          <c:cat>
            <c:strRef>
              <c:f>Sheet1!$B$4:$B$5</c:f>
              <c:strCache>
                <c:ptCount val="2"/>
                <c:pt idx="0">
                  <c:v>Classic</c:v>
                </c:pt>
                <c:pt idx="1">
                  <c:v>Modern</c:v>
                </c:pt>
              </c:strCache>
            </c:strRef>
          </c:cat>
          <c:val>
            <c:numRef>
              <c:f>Sheet1!$E$4:$E$5</c:f>
              <c:numCache>
                <c:formatCode>General</c:formatCode>
                <c:ptCount val="2"/>
                <c:pt idx="0">
                  <c:v>10</c:v>
                </c:pt>
                <c:pt idx="1">
                  <c:v>2</c:v>
                </c:pt>
              </c:numCache>
            </c:numRef>
          </c:val>
          <c:extLst>
            <c:ext xmlns:c16="http://schemas.microsoft.com/office/drawing/2014/chart" uri="{C3380CC4-5D6E-409C-BE32-E72D297353CC}">
              <c16:uniqueId val="{00000002-6A0D-455B-8837-A1C1A9701AF8}"/>
            </c:ext>
          </c:extLst>
        </c:ser>
        <c:ser>
          <c:idx val="3"/>
          <c:order val="3"/>
          <c:tx>
            <c:strRef>
              <c:f>Sheet1!$F$3</c:f>
              <c:strCache>
                <c:ptCount val="1"/>
                <c:pt idx="0">
                  <c:v>Update blob data</c:v>
                </c:pt>
              </c:strCache>
            </c:strRef>
          </c:tx>
          <c:spPr>
            <a:solidFill>
              <a:schemeClr val="accent4"/>
            </a:solidFill>
            <a:ln>
              <a:noFill/>
            </a:ln>
            <a:effectLst/>
            <a:sp3d/>
          </c:spPr>
          <c:invertIfNegative val="0"/>
          <c:cat>
            <c:strRef>
              <c:f>Sheet1!$B$4:$B$5</c:f>
              <c:strCache>
                <c:ptCount val="2"/>
                <c:pt idx="0">
                  <c:v>Classic</c:v>
                </c:pt>
                <c:pt idx="1">
                  <c:v>Modern</c:v>
                </c:pt>
              </c:strCache>
            </c:strRef>
          </c:cat>
          <c:val>
            <c:numRef>
              <c:f>Sheet1!$F$4:$F$5</c:f>
              <c:numCache>
                <c:formatCode>General</c:formatCode>
                <c:ptCount val="2"/>
                <c:pt idx="0">
                  <c:v>2</c:v>
                </c:pt>
                <c:pt idx="1">
                  <c:v>0</c:v>
                </c:pt>
              </c:numCache>
            </c:numRef>
          </c:val>
          <c:extLst>
            <c:ext xmlns:c16="http://schemas.microsoft.com/office/drawing/2014/chart" uri="{C3380CC4-5D6E-409C-BE32-E72D297353CC}">
              <c16:uniqueId val="{00000003-6A0D-455B-8837-A1C1A9701AF8}"/>
            </c:ext>
          </c:extLst>
        </c:ser>
        <c:ser>
          <c:idx val="4"/>
          <c:order val="4"/>
          <c:tx>
            <c:strRef>
              <c:f>Sheet1!$G$3</c:f>
              <c:strCache>
                <c:ptCount val="1"/>
                <c:pt idx="0">
                  <c:v>Update static data</c:v>
                </c:pt>
              </c:strCache>
            </c:strRef>
          </c:tx>
          <c:spPr>
            <a:solidFill>
              <a:schemeClr val="accent5"/>
            </a:solidFill>
            <a:ln>
              <a:noFill/>
            </a:ln>
            <a:effectLst/>
            <a:sp3d/>
          </c:spPr>
          <c:invertIfNegative val="0"/>
          <c:cat>
            <c:strRef>
              <c:f>Sheet1!$B$4:$B$5</c:f>
              <c:strCache>
                <c:ptCount val="2"/>
                <c:pt idx="0">
                  <c:v>Classic</c:v>
                </c:pt>
                <c:pt idx="1">
                  <c:v>Modern</c:v>
                </c:pt>
              </c:strCache>
            </c:strRef>
          </c:cat>
          <c:val>
            <c:numRef>
              <c:f>Sheet1!$G$4:$G$5</c:f>
              <c:numCache>
                <c:formatCode>General</c:formatCode>
                <c:ptCount val="2"/>
                <c:pt idx="0">
                  <c:v>3</c:v>
                </c:pt>
                <c:pt idx="1">
                  <c:v>0</c:v>
                </c:pt>
              </c:numCache>
            </c:numRef>
          </c:val>
          <c:extLst>
            <c:ext xmlns:c16="http://schemas.microsoft.com/office/drawing/2014/chart" uri="{C3380CC4-5D6E-409C-BE32-E72D297353CC}">
              <c16:uniqueId val="{00000004-6A0D-455B-8837-A1C1A9701AF8}"/>
            </c:ext>
          </c:extLst>
        </c:ser>
        <c:ser>
          <c:idx val="5"/>
          <c:order val="5"/>
          <c:tx>
            <c:strRef>
              <c:f>Sheet1!$H$3</c:f>
              <c:strCache>
                <c:ptCount val="1"/>
                <c:pt idx="0">
                  <c:v>Update transaction data</c:v>
                </c:pt>
              </c:strCache>
            </c:strRef>
          </c:tx>
          <c:spPr>
            <a:solidFill>
              <a:schemeClr val="accent6"/>
            </a:solidFill>
            <a:ln>
              <a:noFill/>
            </a:ln>
            <a:effectLst/>
            <a:sp3d/>
          </c:spPr>
          <c:invertIfNegative val="0"/>
          <c:cat>
            <c:strRef>
              <c:f>Sheet1!$B$4:$B$5</c:f>
              <c:strCache>
                <c:ptCount val="2"/>
                <c:pt idx="0">
                  <c:v>Classic</c:v>
                </c:pt>
                <c:pt idx="1">
                  <c:v>Modern</c:v>
                </c:pt>
              </c:strCache>
            </c:strRef>
          </c:cat>
          <c:val>
            <c:numRef>
              <c:f>Sheet1!$H$4:$H$5</c:f>
              <c:numCache>
                <c:formatCode>General</c:formatCode>
                <c:ptCount val="2"/>
                <c:pt idx="0">
                  <c:v>8</c:v>
                </c:pt>
                <c:pt idx="1">
                  <c:v>5</c:v>
                </c:pt>
              </c:numCache>
            </c:numRef>
          </c:val>
          <c:extLst>
            <c:ext xmlns:c16="http://schemas.microsoft.com/office/drawing/2014/chart" uri="{C3380CC4-5D6E-409C-BE32-E72D297353CC}">
              <c16:uniqueId val="{00000005-6A0D-455B-8837-A1C1A9701AF8}"/>
            </c:ext>
          </c:extLst>
        </c:ser>
        <c:dLbls>
          <c:showLegendKey val="0"/>
          <c:showVal val="0"/>
          <c:showCatName val="0"/>
          <c:showSerName val="0"/>
          <c:showPercent val="0"/>
          <c:showBubbleSize val="0"/>
        </c:dLbls>
        <c:gapWidth val="150"/>
        <c:shape val="box"/>
        <c:axId val="600742656"/>
        <c:axId val="600737080"/>
        <c:axId val="0"/>
      </c:bar3DChart>
      <c:catAx>
        <c:axId val="600742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gradFill>
                  <a:gsLst>
                    <a:gs pos="1250">
                      <a:schemeClr val="bg1"/>
                    </a:gs>
                    <a:gs pos="100000">
                      <a:schemeClr val="bg1"/>
                    </a:gs>
                  </a:gsLst>
                  <a:lin ang="5400000" scaled="0"/>
                </a:gradFill>
                <a:latin typeface="+mn-lt"/>
                <a:ea typeface="+mn-ea"/>
                <a:cs typeface="+mn-cs"/>
              </a:defRPr>
            </a:pPr>
            <a:endParaRPr lang="en-US"/>
          </a:p>
        </c:txPr>
        <c:crossAx val="600737080"/>
        <c:crosses val="autoZero"/>
        <c:auto val="1"/>
        <c:lblAlgn val="ctr"/>
        <c:lblOffset val="100"/>
        <c:noMultiLvlLbl val="0"/>
      </c:catAx>
      <c:valAx>
        <c:axId val="600737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0742656"/>
        <c:crosses val="autoZero"/>
        <c:crossBetween val="between"/>
      </c:valAx>
      <c:spPr>
        <a:noFill/>
        <a:ln>
          <a:noFill/>
        </a:ln>
        <a:effectLst/>
      </c:spPr>
    </c:plotArea>
    <c:legend>
      <c:legendPos val="b"/>
      <c:layout>
        <c:manualLayout>
          <c:xMode val="edge"/>
          <c:yMode val="edge"/>
          <c:x val="5.5180663136551282E-2"/>
          <c:y val="0.83432782862500743"/>
          <c:w val="0.88410712952387349"/>
          <c:h val="0.16548321076730957"/>
        </c:manualLayout>
      </c:layout>
      <c:overlay val="0"/>
      <c:spPr>
        <a:noFill/>
        <a:ln>
          <a:noFill/>
        </a:ln>
        <a:effectLst/>
      </c:spPr>
      <c:txPr>
        <a:bodyPr rot="0" spcFirstLastPara="1" vertOverflow="ellipsis" vert="horz" wrap="square" anchor="ctr" anchorCtr="1"/>
        <a:lstStyle/>
        <a:p>
          <a:pPr>
            <a:defRPr sz="1100" b="0" i="0" u="none" strike="noStrike" kern="1200" baseline="0">
              <a:gradFill>
                <a:gsLst>
                  <a:gs pos="1250">
                    <a:schemeClr val="tx1"/>
                  </a:gs>
                  <a:gs pos="100000">
                    <a:schemeClr val="tx1"/>
                  </a:gs>
                </a:gsLst>
                <a:lin ang="5400000" scaled="0"/>
              </a:gra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895211-081B-47EE-9611-A06EC85717FA}" type="doc">
      <dgm:prSet loTypeId="urn:microsoft.com/office/officeart/2005/8/layout/venn2" loCatId="relationship" qsTypeId="urn:microsoft.com/office/officeart/2005/8/quickstyle/simple1" qsCatId="simple" csTypeId="urn:microsoft.com/office/officeart/2005/8/colors/accent1_2" csCatId="accent1" phldr="1"/>
      <dgm:spPr/>
    </dgm:pt>
    <dgm:pt modelId="{8E7D6FD6-784F-4E63-A341-69A357C00112}" type="pres">
      <dgm:prSet presAssocID="{A7895211-081B-47EE-9611-A06EC85717FA}" presName="Name0" presStyleCnt="0">
        <dgm:presLayoutVars>
          <dgm:chMax val="7"/>
          <dgm:resizeHandles val="exact"/>
        </dgm:presLayoutVars>
      </dgm:prSet>
      <dgm:spPr/>
    </dgm:pt>
  </dgm:ptLst>
  <dgm:cxnLst>
    <dgm:cxn modelId="{7AE9879B-3D9A-45CB-AA45-925C56F41476}" type="presOf" srcId="{A7895211-081B-47EE-9611-A06EC85717FA}" destId="{8E7D6FD6-784F-4E63-A341-69A357C00112}" srcOrd="0"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895211-081B-47EE-9611-A06EC85717FA}" type="doc">
      <dgm:prSet loTypeId="urn:microsoft.com/office/officeart/2005/8/layout/venn2" loCatId="relationship" qsTypeId="urn:microsoft.com/office/officeart/2005/8/quickstyle/simple1" qsCatId="simple" csTypeId="urn:microsoft.com/office/officeart/2005/8/colors/accent1_2" csCatId="accent1" phldr="1"/>
      <dgm:spPr/>
    </dgm:pt>
    <dgm:pt modelId="{9E3DEFAD-CF23-446F-A903-3B21633D074F}">
      <dgm:prSet phldrT="[Text]" custT="1"/>
      <dgm:spPr>
        <a:xfrm>
          <a:off x="1381830" y="0"/>
          <a:ext cx="5527321" cy="5527321"/>
        </a:xfrm>
        <a:prstGeom prst="ellipse">
          <a:avLst/>
        </a:prstGeom>
        <a:solidFill>
          <a:srgbClr val="0072C6">
            <a:hueOff val="0"/>
            <a:satOff val="0"/>
            <a:lumOff val="0"/>
            <a:alphaOff val="0"/>
          </a:srgbClr>
        </a:solidFill>
        <a:ln w="10795" cap="flat" cmpd="sng" algn="ctr">
          <a:solidFill>
            <a:srgbClr val="FFFFFF">
              <a:hueOff val="0"/>
              <a:satOff val="0"/>
              <a:lumOff val="0"/>
              <a:alphaOff val="0"/>
            </a:srgbClr>
          </a:solidFill>
          <a:prstDash val="solid"/>
        </a:ln>
        <a:effectLst/>
      </dgm:spPr>
      <dgm:t>
        <a:bodyPr/>
        <a:lstStyle/>
        <a:p>
          <a:pPr>
            <a:buNone/>
          </a:pPr>
          <a:r>
            <a:rPr lang="en-US" sz="1100" b="0" dirty="0">
              <a:solidFill>
                <a:srgbClr val="FFFFFF"/>
              </a:solidFill>
              <a:latin typeface="Segoe UI"/>
              <a:ea typeface="+mn-ea"/>
              <a:cs typeface="+mn-cs"/>
            </a:rPr>
            <a:t>Stable</a:t>
          </a:r>
        </a:p>
      </dgm:t>
    </dgm:pt>
    <dgm:pt modelId="{BA8B2D58-BBDF-4B81-B3C7-3B6A91BC0E1C}" type="parTrans" cxnId="{A8062827-4C58-4524-BB83-0C6C3C1B77E0}">
      <dgm:prSet/>
      <dgm:spPr/>
      <dgm:t>
        <a:bodyPr/>
        <a:lstStyle/>
        <a:p>
          <a:endParaRPr lang="en-US"/>
        </a:p>
      </dgm:t>
    </dgm:pt>
    <dgm:pt modelId="{A4D792DF-F1CA-4CEE-BB98-49E9213E447C}" type="sibTrans" cxnId="{A8062827-4C58-4524-BB83-0C6C3C1B77E0}">
      <dgm:prSet/>
      <dgm:spPr/>
      <dgm:t>
        <a:bodyPr/>
        <a:lstStyle/>
        <a:p>
          <a:endParaRPr lang="en-US"/>
        </a:p>
      </dgm:t>
    </dgm:pt>
    <dgm:pt modelId="{FC4268D9-4138-424E-A469-581BA54F6DB5}">
      <dgm:prSet phldrT="[Text]" custT="1"/>
      <dgm:spPr>
        <a:xfrm>
          <a:off x="2763661" y="2763660"/>
          <a:ext cx="2763660" cy="2763660"/>
        </a:xfrm>
        <a:prstGeom prst="ellipse">
          <a:avLst/>
        </a:prstGeom>
        <a:solidFill>
          <a:srgbClr val="D83B01"/>
        </a:solidFill>
        <a:ln w="10795" cap="flat" cmpd="sng" algn="ctr">
          <a:solidFill>
            <a:srgbClr val="FFFFFF">
              <a:hueOff val="0"/>
              <a:satOff val="0"/>
              <a:lumOff val="0"/>
              <a:alphaOff val="0"/>
            </a:srgbClr>
          </a:solidFill>
          <a:prstDash val="dash"/>
        </a:ln>
        <a:effectLst/>
      </dgm:spPr>
      <dgm:t>
        <a:bodyPr/>
        <a:lstStyle/>
        <a:p>
          <a:pPr>
            <a:buNone/>
          </a:pPr>
          <a:r>
            <a:rPr lang="en-US" sz="1100" b="0" dirty="0">
              <a:solidFill>
                <a:srgbClr val="FFFFFF"/>
              </a:solidFill>
              <a:latin typeface="Segoe UI"/>
              <a:ea typeface="+mn-ea"/>
              <a:cs typeface="+mn-cs"/>
            </a:rPr>
            <a:t>Fast Ring</a:t>
          </a:r>
        </a:p>
      </dgm:t>
    </dgm:pt>
    <dgm:pt modelId="{8778351E-7AAA-4666-9396-0CBFC0C1CDE7}" type="parTrans" cxnId="{4900E072-2E9C-4A2A-8FFB-5C99FECCC6A1}">
      <dgm:prSet/>
      <dgm:spPr/>
      <dgm:t>
        <a:bodyPr/>
        <a:lstStyle/>
        <a:p>
          <a:endParaRPr lang="en-US"/>
        </a:p>
      </dgm:t>
    </dgm:pt>
    <dgm:pt modelId="{D7E47B0A-85E4-4274-A5C8-DD6BAADEB989}" type="sibTrans" cxnId="{4900E072-2E9C-4A2A-8FFB-5C99FECCC6A1}">
      <dgm:prSet/>
      <dgm:spPr/>
      <dgm:t>
        <a:bodyPr/>
        <a:lstStyle/>
        <a:p>
          <a:endParaRPr lang="en-US"/>
        </a:p>
      </dgm:t>
    </dgm:pt>
    <dgm:pt modelId="{616283D0-7FEB-4E93-96EA-BA1226B1C024}">
      <dgm:prSet phldrT="[Text]" custT="1"/>
      <dgm:spPr>
        <a:xfrm>
          <a:off x="2072745" y="1381830"/>
          <a:ext cx="4145491" cy="4145491"/>
        </a:xfrm>
        <a:prstGeom prst="ellipse">
          <a:avLst/>
        </a:prstGeom>
        <a:solidFill>
          <a:srgbClr val="D83B01"/>
        </a:solidFill>
        <a:ln w="10795" cap="flat" cmpd="sng" algn="ctr">
          <a:solidFill>
            <a:srgbClr val="FFFFFF">
              <a:hueOff val="0"/>
              <a:satOff val="0"/>
              <a:lumOff val="0"/>
              <a:alphaOff val="0"/>
            </a:srgbClr>
          </a:solidFill>
          <a:prstDash val="solid"/>
        </a:ln>
        <a:effectLst/>
      </dgm:spPr>
      <dgm:t>
        <a:bodyPr/>
        <a:lstStyle/>
        <a:p>
          <a:pPr>
            <a:buNone/>
          </a:pPr>
          <a:r>
            <a:rPr lang="en-US" sz="1100" b="0" dirty="0">
              <a:solidFill>
                <a:srgbClr val="FFFFFF"/>
              </a:solidFill>
              <a:latin typeface="Segoe UI"/>
              <a:ea typeface="+mn-ea"/>
              <a:cs typeface="+mn-cs"/>
            </a:rPr>
            <a:t>Slow Ring</a:t>
          </a:r>
        </a:p>
      </dgm:t>
    </dgm:pt>
    <dgm:pt modelId="{9F9D3ED4-6301-4370-9ADF-7EA22FD8197D}" type="parTrans" cxnId="{6580F9A4-F63E-4534-ADFF-5D278FE2882E}">
      <dgm:prSet/>
      <dgm:spPr/>
      <dgm:t>
        <a:bodyPr/>
        <a:lstStyle/>
        <a:p>
          <a:endParaRPr lang="en-US"/>
        </a:p>
      </dgm:t>
    </dgm:pt>
    <dgm:pt modelId="{DEC347D1-CFE0-4A62-9E64-E5E3C30BB7A5}" type="sibTrans" cxnId="{6580F9A4-F63E-4534-ADFF-5D278FE2882E}">
      <dgm:prSet/>
      <dgm:spPr/>
      <dgm:t>
        <a:bodyPr/>
        <a:lstStyle/>
        <a:p>
          <a:endParaRPr lang="en-US"/>
        </a:p>
      </dgm:t>
    </dgm:pt>
    <dgm:pt modelId="{8E7D6FD6-784F-4E63-A341-69A357C00112}" type="pres">
      <dgm:prSet presAssocID="{A7895211-081B-47EE-9611-A06EC85717FA}" presName="Name0" presStyleCnt="0">
        <dgm:presLayoutVars>
          <dgm:chMax val="7"/>
          <dgm:resizeHandles val="exact"/>
        </dgm:presLayoutVars>
      </dgm:prSet>
      <dgm:spPr/>
    </dgm:pt>
    <dgm:pt modelId="{0EACF921-5CA3-4E82-9A2B-27E063E77B68}" type="pres">
      <dgm:prSet presAssocID="{A7895211-081B-47EE-9611-A06EC85717FA}" presName="comp1" presStyleCnt="0"/>
      <dgm:spPr/>
    </dgm:pt>
    <dgm:pt modelId="{A8844579-767A-4252-A6DE-3624B3BE4741}" type="pres">
      <dgm:prSet presAssocID="{A7895211-081B-47EE-9611-A06EC85717FA}" presName="circle1" presStyleLbl="node1" presStyleIdx="0" presStyleCnt="3" custLinFactNeighborX="17945" custLinFactNeighborY="-32834"/>
      <dgm:spPr/>
    </dgm:pt>
    <dgm:pt modelId="{E2385581-0DB9-455A-B846-E75315A16C72}" type="pres">
      <dgm:prSet presAssocID="{A7895211-081B-47EE-9611-A06EC85717FA}" presName="c1text" presStyleLbl="node1" presStyleIdx="0" presStyleCnt="3">
        <dgm:presLayoutVars>
          <dgm:bulletEnabled val="1"/>
        </dgm:presLayoutVars>
      </dgm:prSet>
      <dgm:spPr/>
    </dgm:pt>
    <dgm:pt modelId="{DEA64E2B-1127-4BC8-BC78-CB177E5386AB}" type="pres">
      <dgm:prSet presAssocID="{A7895211-081B-47EE-9611-A06EC85717FA}" presName="comp2" presStyleCnt="0"/>
      <dgm:spPr/>
    </dgm:pt>
    <dgm:pt modelId="{7850EA45-698F-482C-8417-409D44F2DC1D}" type="pres">
      <dgm:prSet presAssocID="{A7895211-081B-47EE-9611-A06EC85717FA}" presName="circle2" presStyleLbl="node1" presStyleIdx="1" presStyleCnt="3"/>
      <dgm:spPr/>
    </dgm:pt>
    <dgm:pt modelId="{EA0B1141-3D95-465E-88BE-EB95FF57B46E}" type="pres">
      <dgm:prSet presAssocID="{A7895211-081B-47EE-9611-A06EC85717FA}" presName="c2text" presStyleLbl="node1" presStyleIdx="1" presStyleCnt="3">
        <dgm:presLayoutVars>
          <dgm:bulletEnabled val="1"/>
        </dgm:presLayoutVars>
      </dgm:prSet>
      <dgm:spPr/>
    </dgm:pt>
    <dgm:pt modelId="{310273A4-05C9-48C6-B9FB-E500C8D76CC9}" type="pres">
      <dgm:prSet presAssocID="{A7895211-081B-47EE-9611-A06EC85717FA}" presName="comp3" presStyleCnt="0"/>
      <dgm:spPr/>
    </dgm:pt>
    <dgm:pt modelId="{0ED02C11-F7CB-415B-99B0-22E8CCB29917}" type="pres">
      <dgm:prSet presAssocID="{A7895211-081B-47EE-9611-A06EC85717FA}" presName="circle3" presStyleLbl="node1" presStyleIdx="2" presStyleCnt="3"/>
      <dgm:spPr/>
    </dgm:pt>
    <dgm:pt modelId="{122D3F54-5087-413A-8757-B61F756D15E0}" type="pres">
      <dgm:prSet presAssocID="{A7895211-081B-47EE-9611-A06EC85717FA}" presName="c3text" presStyleLbl="node1" presStyleIdx="2" presStyleCnt="3">
        <dgm:presLayoutVars>
          <dgm:bulletEnabled val="1"/>
        </dgm:presLayoutVars>
      </dgm:prSet>
      <dgm:spPr/>
    </dgm:pt>
  </dgm:ptLst>
  <dgm:cxnLst>
    <dgm:cxn modelId="{E41DB602-765F-4DAA-BE79-9AF0370F54AC}" type="presOf" srcId="{9E3DEFAD-CF23-446F-A903-3B21633D074F}" destId="{E2385581-0DB9-455A-B846-E75315A16C72}" srcOrd="1" destOrd="0" presId="urn:microsoft.com/office/officeart/2005/8/layout/venn2"/>
    <dgm:cxn modelId="{EF99B81F-70D0-47AF-9EF7-BEB85D9F93E2}" type="presOf" srcId="{FC4268D9-4138-424E-A469-581BA54F6DB5}" destId="{122D3F54-5087-413A-8757-B61F756D15E0}" srcOrd="1" destOrd="0" presId="urn:microsoft.com/office/officeart/2005/8/layout/venn2"/>
    <dgm:cxn modelId="{A8062827-4C58-4524-BB83-0C6C3C1B77E0}" srcId="{A7895211-081B-47EE-9611-A06EC85717FA}" destId="{9E3DEFAD-CF23-446F-A903-3B21633D074F}" srcOrd="0" destOrd="0" parTransId="{BA8B2D58-BBDF-4B81-B3C7-3B6A91BC0E1C}" sibTransId="{A4D792DF-F1CA-4CEE-BB98-49E9213E447C}"/>
    <dgm:cxn modelId="{B00BDD6E-6E30-4C07-8B31-E6FE9346810A}" type="presOf" srcId="{FC4268D9-4138-424E-A469-581BA54F6DB5}" destId="{0ED02C11-F7CB-415B-99B0-22E8CCB29917}" srcOrd="0" destOrd="0" presId="urn:microsoft.com/office/officeart/2005/8/layout/venn2"/>
    <dgm:cxn modelId="{4900E072-2E9C-4A2A-8FFB-5C99FECCC6A1}" srcId="{A7895211-081B-47EE-9611-A06EC85717FA}" destId="{FC4268D9-4138-424E-A469-581BA54F6DB5}" srcOrd="2" destOrd="0" parTransId="{8778351E-7AAA-4666-9396-0CBFC0C1CDE7}" sibTransId="{D7E47B0A-85E4-4274-A5C8-DD6BAADEB989}"/>
    <dgm:cxn modelId="{7AE9879B-3D9A-45CB-AA45-925C56F41476}" type="presOf" srcId="{A7895211-081B-47EE-9611-A06EC85717FA}" destId="{8E7D6FD6-784F-4E63-A341-69A357C00112}" srcOrd="0" destOrd="0" presId="urn:microsoft.com/office/officeart/2005/8/layout/venn2"/>
    <dgm:cxn modelId="{6580F9A4-F63E-4534-ADFF-5D278FE2882E}" srcId="{A7895211-081B-47EE-9611-A06EC85717FA}" destId="{616283D0-7FEB-4E93-96EA-BA1226B1C024}" srcOrd="1" destOrd="0" parTransId="{9F9D3ED4-6301-4370-9ADF-7EA22FD8197D}" sibTransId="{DEC347D1-CFE0-4A62-9E64-E5E3C30BB7A5}"/>
    <dgm:cxn modelId="{4FAE54CA-D1A5-419F-BE4F-98D1F96E88F5}" type="presOf" srcId="{616283D0-7FEB-4E93-96EA-BA1226B1C024}" destId="{7850EA45-698F-482C-8417-409D44F2DC1D}" srcOrd="0" destOrd="0" presId="urn:microsoft.com/office/officeart/2005/8/layout/venn2"/>
    <dgm:cxn modelId="{42F01DDB-D726-4E2A-915C-24591335DA0F}" type="presOf" srcId="{616283D0-7FEB-4E93-96EA-BA1226B1C024}" destId="{EA0B1141-3D95-465E-88BE-EB95FF57B46E}" srcOrd="1" destOrd="0" presId="urn:microsoft.com/office/officeart/2005/8/layout/venn2"/>
    <dgm:cxn modelId="{F9B810ED-C85A-4172-9AA3-4940C9F7EB02}" type="presOf" srcId="{9E3DEFAD-CF23-446F-A903-3B21633D074F}" destId="{A8844579-767A-4252-A6DE-3624B3BE4741}" srcOrd="0" destOrd="0" presId="urn:microsoft.com/office/officeart/2005/8/layout/venn2"/>
    <dgm:cxn modelId="{134A8467-557E-408E-B0F3-67B45DAC5B78}" type="presParOf" srcId="{8E7D6FD6-784F-4E63-A341-69A357C00112}" destId="{0EACF921-5CA3-4E82-9A2B-27E063E77B68}" srcOrd="0" destOrd="0" presId="urn:microsoft.com/office/officeart/2005/8/layout/venn2"/>
    <dgm:cxn modelId="{5F312FD9-AD3B-4ED8-A3E4-F5F36BCAF0C6}" type="presParOf" srcId="{0EACF921-5CA3-4E82-9A2B-27E063E77B68}" destId="{A8844579-767A-4252-A6DE-3624B3BE4741}" srcOrd="0" destOrd="0" presId="urn:microsoft.com/office/officeart/2005/8/layout/venn2"/>
    <dgm:cxn modelId="{D0100AE6-39B4-4951-B66C-10A4C47CBFC7}" type="presParOf" srcId="{0EACF921-5CA3-4E82-9A2B-27E063E77B68}" destId="{E2385581-0DB9-455A-B846-E75315A16C72}" srcOrd="1" destOrd="0" presId="urn:microsoft.com/office/officeart/2005/8/layout/venn2"/>
    <dgm:cxn modelId="{F8234D65-C5D1-4A5F-A798-97BC5903D463}" type="presParOf" srcId="{8E7D6FD6-784F-4E63-A341-69A357C00112}" destId="{DEA64E2B-1127-4BC8-BC78-CB177E5386AB}" srcOrd="1" destOrd="0" presId="urn:microsoft.com/office/officeart/2005/8/layout/venn2"/>
    <dgm:cxn modelId="{B721A2B0-9322-485E-9838-5F43BE33B710}" type="presParOf" srcId="{DEA64E2B-1127-4BC8-BC78-CB177E5386AB}" destId="{7850EA45-698F-482C-8417-409D44F2DC1D}" srcOrd="0" destOrd="0" presId="urn:microsoft.com/office/officeart/2005/8/layout/venn2"/>
    <dgm:cxn modelId="{577A1643-AC49-44FD-A16B-84C5B3096DD9}" type="presParOf" srcId="{DEA64E2B-1127-4BC8-BC78-CB177E5386AB}" destId="{EA0B1141-3D95-465E-88BE-EB95FF57B46E}" srcOrd="1" destOrd="0" presId="urn:microsoft.com/office/officeart/2005/8/layout/venn2"/>
    <dgm:cxn modelId="{68F04C0C-08A6-4FFF-98B3-6B8197953828}" type="presParOf" srcId="{8E7D6FD6-784F-4E63-A341-69A357C00112}" destId="{310273A4-05C9-48C6-B9FB-E500C8D76CC9}" srcOrd="2" destOrd="0" presId="urn:microsoft.com/office/officeart/2005/8/layout/venn2"/>
    <dgm:cxn modelId="{EB5492E4-16B2-474E-9B1B-B9FAC76CDEB7}" type="presParOf" srcId="{310273A4-05C9-48C6-B9FB-E500C8D76CC9}" destId="{0ED02C11-F7CB-415B-99B0-22E8CCB29917}" srcOrd="0" destOrd="0" presId="urn:microsoft.com/office/officeart/2005/8/layout/venn2"/>
    <dgm:cxn modelId="{293F712A-827C-4B12-BE12-F9825D5DCD15}" type="presParOf" srcId="{310273A4-05C9-48C6-B9FB-E500C8D76CC9}" destId="{122D3F54-5087-413A-8757-B61F756D15E0}" srcOrd="1" destOrd="0" presId="urn:microsoft.com/office/officeart/2005/8/layout/ven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44579-767A-4252-A6DE-3624B3BE4741}">
      <dsp:nvSpPr>
        <dsp:cNvPr id="0" name=""/>
        <dsp:cNvSpPr/>
      </dsp:nvSpPr>
      <dsp:spPr>
        <a:xfrm>
          <a:off x="67925" y="0"/>
          <a:ext cx="2363206" cy="2363206"/>
        </a:xfrm>
        <a:prstGeom prst="ellipse">
          <a:avLst/>
        </a:prstGeom>
        <a:solidFill>
          <a:srgbClr val="0072C6">
            <a:hueOff val="0"/>
            <a:satOff val="0"/>
            <a:lumOff val="0"/>
            <a:alphaOff val="0"/>
          </a:srgbClr>
        </a:solidFill>
        <a:ln w="1079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rgbClr val="FFFFFF"/>
              </a:solidFill>
              <a:latin typeface="Segoe UI"/>
              <a:ea typeface="+mn-ea"/>
              <a:cs typeface="+mn-cs"/>
            </a:rPr>
            <a:t>Stable</a:t>
          </a:r>
        </a:p>
      </dsp:txBody>
      <dsp:txXfrm>
        <a:off x="957514" y="170072"/>
        <a:ext cx="584028" cy="250656"/>
      </dsp:txXfrm>
    </dsp:sp>
    <dsp:sp modelId="{7850EA45-698F-482C-8417-409D44F2DC1D}">
      <dsp:nvSpPr>
        <dsp:cNvPr id="0" name=""/>
        <dsp:cNvSpPr/>
      </dsp:nvSpPr>
      <dsp:spPr>
        <a:xfrm>
          <a:off x="329363" y="590801"/>
          <a:ext cx="1772404" cy="1772404"/>
        </a:xfrm>
        <a:prstGeom prst="ellipse">
          <a:avLst/>
        </a:prstGeom>
        <a:solidFill>
          <a:srgbClr val="D83B01"/>
        </a:solidFill>
        <a:ln w="1079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rgbClr val="FFFFFF"/>
              </a:solidFill>
              <a:latin typeface="Segoe UI"/>
              <a:ea typeface="+mn-ea"/>
              <a:cs typeface="+mn-cs"/>
            </a:rPr>
            <a:t>Slow Ring</a:t>
          </a:r>
        </a:p>
      </dsp:txBody>
      <dsp:txXfrm>
        <a:off x="923551" y="750244"/>
        <a:ext cx="584028" cy="234989"/>
      </dsp:txXfrm>
    </dsp:sp>
    <dsp:sp modelId="{0ED02C11-F7CB-415B-99B0-22E8CCB29917}">
      <dsp:nvSpPr>
        <dsp:cNvPr id="0" name=""/>
        <dsp:cNvSpPr/>
      </dsp:nvSpPr>
      <dsp:spPr>
        <a:xfrm>
          <a:off x="624764" y="1181603"/>
          <a:ext cx="1181603" cy="1181603"/>
        </a:xfrm>
        <a:prstGeom prst="ellipse">
          <a:avLst/>
        </a:prstGeom>
        <a:solidFill>
          <a:srgbClr val="D83B01"/>
        </a:solidFill>
        <a:ln w="10795" cap="flat" cmpd="sng" algn="ctr">
          <a:solidFill>
            <a:srgbClr val="FFFFFF">
              <a:hueOff val="0"/>
              <a:satOff val="0"/>
              <a:lumOff val="0"/>
              <a:alphaOff val="0"/>
            </a:srgbClr>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rgbClr val="FFFFFF"/>
              </a:solidFill>
              <a:latin typeface="Segoe UI"/>
              <a:ea typeface="+mn-ea"/>
              <a:cs typeface="+mn-cs"/>
            </a:rPr>
            <a:t>Fast Ring</a:t>
          </a:r>
        </a:p>
      </dsp:txBody>
      <dsp:txXfrm>
        <a:off x="920165" y="1563524"/>
        <a:ext cx="590801" cy="417759"/>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6CF363-EE18-4597-99FA-66C0CE2C860F}" type="datetimeFigureOut">
              <a:rPr lang="en-US" smtClean="0"/>
              <a:t>4/19/2018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72694-8B4F-423D-BE5B-1B1F374C4F07}" type="slidenum">
              <a:rPr lang="en-US" smtClean="0"/>
              <a:t>‹#›</a:t>
            </a:fld>
            <a:endParaRPr lang="en-US"/>
          </a:p>
        </p:txBody>
      </p:sp>
    </p:spTree>
    <p:extLst>
      <p:ext uri="{BB962C8B-B14F-4D97-AF65-F5344CB8AC3E}">
        <p14:creationId xmlns:p14="http://schemas.microsoft.com/office/powerpoint/2010/main" val="1087547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docs.microsoft.com/da-dk/dynamics-nav/enabling-apis-for-dynamics-nav"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docs.microsoft.com/da-dk/dynamics-nav/endpoints-apis-for-dynamics" TargetMode="External"/><Relationship Id="rId4" Type="http://schemas.openxmlformats.org/officeDocument/2006/relationships/hyperlink" Target="https://msdn.microsoft.com/en-us/dynamics-nav/fin-graph/index"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8712"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0FEBA-34AD-4B6B-9E41-6D16F6CD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333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12</a:t>
            </a:fld>
            <a:endParaRPr lang="en-US"/>
          </a:p>
        </p:txBody>
      </p:sp>
    </p:spTree>
    <p:extLst>
      <p:ext uri="{BB962C8B-B14F-4D97-AF65-F5344CB8AC3E}">
        <p14:creationId xmlns:p14="http://schemas.microsoft.com/office/powerpoint/2010/main" val="2357635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8CED239A-9771-4183-AD29-C72DE16595F6}" type="slidenum">
              <a:rPr lang="en-US" smtClean="0"/>
              <a:t>13</a:t>
            </a:fld>
            <a:endParaRPr lang="en-US"/>
          </a:p>
        </p:txBody>
      </p:sp>
    </p:spTree>
    <p:extLst>
      <p:ext uri="{BB962C8B-B14F-4D97-AF65-F5344CB8AC3E}">
        <p14:creationId xmlns:p14="http://schemas.microsoft.com/office/powerpoint/2010/main" val="2648425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14</a:t>
            </a:fld>
            <a:endParaRPr lang="en-US"/>
          </a:p>
        </p:txBody>
      </p:sp>
    </p:spTree>
    <p:extLst>
      <p:ext uri="{BB962C8B-B14F-4D97-AF65-F5344CB8AC3E}">
        <p14:creationId xmlns:p14="http://schemas.microsoft.com/office/powerpoint/2010/main" val="4211001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15</a:t>
            </a:fld>
            <a:endParaRPr lang="en-US"/>
          </a:p>
        </p:txBody>
      </p:sp>
    </p:spTree>
    <p:extLst>
      <p:ext uri="{BB962C8B-B14F-4D97-AF65-F5344CB8AC3E}">
        <p14:creationId xmlns:p14="http://schemas.microsoft.com/office/powerpoint/2010/main" val="2988848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8CED239A-9771-4183-AD29-C72DE16595F6}" type="slidenum">
              <a:rPr lang="en-US" smtClean="0"/>
              <a:t>16</a:t>
            </a:fld>
            <a:endParaRPr lang="en-US"/>
          </a:p>
        </p:txBody>
      </p:sp>
    </p:spTree>
    <p:extLst>
      <p:ext uri="{BB962C8B-B14F-4D97-AF65-F5344CB8AC3E}">
        <p14:creationId xmlns:p14="http://schemas.microsoft.com/office/powerpoint/2010/main" val="1134737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17</a:t>
            </a:fld>
            <a:endParaRPr lang="en-US"/>
          </a:p>
        </p:txBody>
      </p:sp>
    </p:spTree>
    <p:extLst>
      <p:ext uri="{BB962C8B-B14F-4D97-AF65-F5344CB8AC3E}">
        <p14:creationId xmlns:p14="http://schemas.microsoft.com/office/powerpoint/2010/main" val="599566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18</a:t>
            </a:fld>
            <a:endParaRPr lang="en-US"/>
          </a:p>
        </p:txBody>
      </p:sp>
    </p:spTree>
    <p:extLst>
      <p:ext uri="{BB962C8B-B14F-4D97-AF65-F5344CB8AC3E}">
        <p14:creationId xmlns:p14="http://schemas.microsoft.com/office/powerpoint/2010/main" val="2376397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8CED239A-9771-4183-AD29-C72DE16595F6}" type="slidenum">
              <a:rPr lang="en-US" smtClean="0"/>
              <a:t>19</a:t>
            </a:fld>
            <a:endParaRPr lang="en-US"/>
          </a:p>
        </p:txBody>
      </p:sp>
    </p:spTree>
    <p:extLst>
      <p:ext uri="{BB962C8B-B14F-4D97-AF65-F5344CB8AC3E}">
        <p14:creationId xmlns:p14="http://schemas.microsoft.com/office/powerpoint/2010/main" val="3039716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20</a:t>
            </a:fld>
            <a:endParaRPr lang="en-US"/>
          </a:p>
        </p:txBody>
      </p:sp>
    </p:spTree>
    <p:extLst>
      <p:ext uri="{BB962C8B-B14F-4D97-AF65-F5344CB8AC3E}">
        <p14:creationId xmlns:p14="http://schemas.microsoft.com/office/powerpoint/2010/main" val="195906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21</a:t>
            </a:fld>
            <a:endParaRPr lang="en-US"/>
          </a:p>
        </p:txBody>
      </p:sp>
    </p:spTree>
    <p:extLst>
      <p:ext uri="{BB962C8B-B14F-4D97-AF65-F5344CB8AC3E}">
        <p14:creationId xmlns:p14="http://schemas.microsoft.com/office/powerpoint/2010/main" val="1478046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&lt;no speaker notes needed&gt;</a:t>
            </a:r>
            <a:endParaRPr lang="en-BE"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4/19/2018 6:53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113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8CED239A-9771-4183-AD29-C72DE16595F6}" type="slidenum">
              <a:rPr lang="en-US" smtClean="0"/>
              <a:t>22</a:t>
            </a:fld>
            <a:endParaRPr lang="en-US"/>
          </a:p>
        </p:txBody>
      </p:sp>
    </p:spTree>
    <p:extLst>
      <p:ext uri="{BB962C8B-B14F-4D97-AF65-F5344CB8AC3E}">
        <p14:creationId xmlns:p14="http://schemas.microsoft.com/office/powerpoint/2010/main" val="4029165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8CED239A-9771-4183-AD29-C72DE16595F6}" type="slidenum">
              <a:rPr lang="en-US" smtClean="0"/>
              <a:t>23</a:t>
            </a:fld>
            <a:endParaRPr lang="en-US"/>
          </a:p>
        </p:txBody>
      </p:sp>
    </p:spTree>
    <p:extLst>
      <p:ext uri="{BB962C8B-B14F-4D97-AF65-F5344CB8AC3E}">
        <p14:creationId xmlns:p14="http://schemas.microsoft.com/office/powerpoint/2010/main" val="840703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24</a:t>
            </a:fld>
            <a:endParaRPr lang="en-US"/>
          </a:p>
        </p:txBody>
      </p:sp>
    </p:spTree>
    <p:extLst>
      <p:ext uri="{BB962C8B-B14F-4D97-AF65-F5344CB8AC3E}">
        <p14:creationId xmlns:p14="http://schemas.microsoft.com/office/powerpoint/2010/main" val="2492719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7B9D4F-5F19-438C-92E8-037C6AE8F87D}" type="slidenum">
              <a:rPr lang="en-US" smtClean="0"/>
              <a:t>25</a:t>
            </a:fld>
            <a:endParaRPr lang="en-US"/>
          </a:p>
        </p:txBody>
      </p:sp>
    </p:spTree>
    <p:extLst>
      <p:ext uri="{BB962C8B-B14F-4D97-AF65-F5344CB8AC3E}">
        <p14:creationId xmlns:p14="http://schemas.microsoft.com/office/powerpoint/2010/main" val="671133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26</a:t>
            </a:fld>
            <a:endParaRPr lang="en-US"/>
          </a:p>
        </p:txBody>
      </p:sp>
    </p:spTree>
    <p:extLst>
      <p:ext uri="{BB962C8B-B14F-4D97-AF65-F5344CB8AC3E}">
        <p14:creationId xmlns:p14="http://schemas.microsoft.com/office/powerpoint/2010/main" val="600609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27</a:t>
            </a:fld>
            <a:endParaRPr lang="en-US"/>
          </a:p>
        </p:txBody>
      </p:sp>
    </p:spTree>
    <p:extLst>
      <p:ext uri="{BB962C8B-B14F-4D97-AF65-F5344CB8AC3E}">
        <p14:creationId xmlns:p14="http://schemas.microsoft.com/office/powerpoint/2010/main" val="587050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90BB98-BF53-4365-9B61-D4A83E1B16E3}" type="slidenum">
              <a:rPr lang="en-US" smtClean="0"/>
              <a:t>28</a:t>
            </a:fld>
            <a:endParaRPr lang="en-US"/>
          </a:p>
        </p:txBody>
      </p:sp>
    </p:spTree>
    <p:extLst>
      <p:ext uri="{BB962C8B-B14F-4D97-AF65-F5344CB8AC3E}">
        <p14:creationId xmlns:p14="http://schemas.microsoft.com/office/powerpoint/2010/main" val="3888075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29</a:t>
            </a:fld>
            <a:endParaRPr lang="en-US"/>
          </a:p>
        </p:txBody>
      </p:sp>
    </p:spTree>
    <p:extLst>
      <p:ext uri="{BB962C8B-B14F-4D97-AF65-F5344CB8AC3E}">
        <p14:creationId xmlns:p14="http://schemas.microsoft.com/office/powerpoint/2010/main" val="3293402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30</a:t>
            </a:fld>
            <a:endParaRPr lang="en-US"/>
          </a:p>
        </p:txBody>
      </p:sp>
    </p:spTree>
    <p:extLst>
      <p:ext uri="{BB962C8B-B14F-4D97-AF65-F5344CB8AC3E}">
        <p14:creationId xmlns:p14="http://schemas.microsoft.com/office/powerpoint/2010/main" val="3241002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8CED239A-9771-4183-AD29-C72DE16595F6}" type="slidenum">
              <a:rPr lang="en-US" smtClean="0"/>
              <a:t>31</a:t>
            </a:fld>
            <a:endParaRPr lang="en-US"/>
          </a:p>
        </p:txBody>
      </p:sp>
    </p:spTree>
    <p:extLst>
      <p:ext uri="{BB962C8B-B14F-4D97-AF65-F5344CB8AC3E}">
        <p14:creationId xmlns:p14="http://schemas.microsoft.com/office/powerpoint/2010/main" val="2114496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5</a:t>
            </a:fld>
            <a:endParaRPr lang="en-US"/>
          </a:p>
        </p:txBody>
      </p:sp>
    </p:spTree>
    <p:extLst>
      <p:ext uri="{BB962C8B-B14F-4D97-AF65-F5344CB8AC3E}">
        <p14:creationId xmlns:p14="http://schemas.microsoft.com/office/powerpoint/2010/main" val="2660764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90BB98-BF53-4365-9B61-D4A83E1B16E3}" type="slidenum">
              <a:rPr lang="en-US" smtClean="0"/>
              <a:t>32</a:t>
            </a:fld>
            <a:endParaRPr lang="en-US"/>
          </a:p>
        </p:txBody>
      </p:sp>
    </p:spTree>
    <p:extLst>
      <p:ext uri="{BB962C8B-B14F-4D97-AF65-F5344CB8AC3E}">
        <p14:creationId xmlns:p14="http://schemas.microsoft.com/office/powerpoint/2010/main" val="2080330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90BB98-BF53-4365-9B61-D4A83E1B16E3}" type="slidenum">
              <a:rPr lang="en-US" smtClean="0"/>
              <a:t>33</a:t>
            </a:fld>
            <a:endParaRPr lang="en-US"/>
          </a:p>
        </p:txBody>
      </p:sp>
    </p:spTree>
    <p:extLst>
      <p:ext uri="{BB962C8B-B14F-4D97-AF65-F5344CB8AC3E}">
        <p14:creationId xmlns:p14="http://schemas.microsoft.com/office/powerpoint/2010/main" val="2466360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90BB98-BF53-4365-9B61-D4A83E1B16E3}" type="slidenum">
              <a:rPr lang="en-US" smtClean="0"/>
              <a:t>34</a:t>
            </a:fld>
            <a:endParaRPr lang="en-US"/>
          </a:p>
        </p:txBody>
      </p:sp>
    </p:spTree>
    <p:extLst>
      <p:ext uri="{BB962C8B-B14F-4D97-AF65-F5344CB8AC3E}">
        <p14:creationId xmlns:p14="http://schemas.microsoft.com/office/powerpoint/2010/main" val="4122484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90BB98-BF53-4365-9B61-D4A83E1B16E3}" type="slidenum">
              <a:rPr lang="en-US" smtClean="0"/>
              <a:t>35</a:t>
            </a:fld>
            <a:endParaRPr lang="en-US"/>
          </a:p>
        </p:txBody>
      </p:sp>
    </p:spTree>
    <p:extLst>
      <p:ext uri="{BB962C8B-B14F-4D97-AF65-F5344CB8AC3E}">
        <p14:creationId xmlns:p14="http://schemas.microsoft.com/office/powerpoint/2010/main" val="1809221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36</a:t>
            </a:fld>
            <a:endParaRPr lang="en-US"/>
          </a:p>
        </p:txBody>
      </p:sp>
    </p:spTree>
    <p:extLst>
      <p:ext uri="{BB962C8B-B14F-4D97-AF65-F5344CB8AC3E}">
        <p14:creationId xmlns:p14="http://schemas.microsoft.com/office/powerpoint/2010/main" val="1227594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37</a:t>
            </a:fld>
            <a:endParaRPr lang="en-US"/>
          </a:p>
        </p:txBody>
      </p:sp>
    </p:spTree>
    <p:extLst>
      <p:ext uri="{BB962C8B-B14F-4D97-AF65-F5344CB8AC3E}">
        <p14:creationId xmlns:p14="http://schemas.microsoft.com/office/powerpoint/2010/main" val="320894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7B9D4F-5F19-438C-92E8-037C6AE8F87D}" type="slidenum">
              <a:rPr lang="en-US" smtClean="0"/>
              <a:t>38</a:t>
            </a:fld>
            <a:endParaRPr lang="en-US"/>
          </a:p>
        </p:txBody>
      </p:sp>
    </p:spTree>
    <p:extLst>
      <p:ext uri="{BB962C8B-B14F-4D97-AF65-F5344CB8AC3E}">
        <p14:creationId xmlns:p14="http://schemas.microsoft.com/office/powerpoint/2010/main" val="641610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ED239A-9771-4183-AD29-C72DE16595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491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Directions North American Template 2017</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4/19/2018 6:53 AM</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9518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41</a:t>
            </a:fld>
            <a:endParaRPr lang="en-US"/>
          </a:p>
        </p:txBody>
      </p:sp>
    </p:spTree>
    <p:extLst>
      <p:ext uri="{BB962C8B-B14F-4D97-AF65-F5344CB8AC3E}">
        <p14:creationId xmlns:p14="http://schemas.microsoft.com/office/powerpoint/2010/main" val="137399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6</a:t>
            </a:fld>
            <a:endParaRPr lang="en-US"/>
          </a:p>
        </p:txBody>
      </p:sp>
    </p:spTree>
    <p:extLst>
      <p:ext uri="{BB962C8B-B14F-4D97-AF65-F5344CB8AC3E}">
        <p14:creationId xmlns:p14="http://schemas.microsoft.com/office/powerpoint/2010/main" val="2669345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42</a:t>
            </a:fld>
            <a:endParaRPr lang="en-US"/>
          </a:p>
        </p:txBody>
      </p:sp>
    </p:spTree>
    <p:extLst>
      <p:ext uri="{BB962C8B-B14F-4D97-AF65-F5344CB8AC3E}">
        <p14:creationId xmlns:p14="http://schemas.microsoft.com/office/powerpoint/2010/main" val="4109168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7B9D4F-5F19-438C-92E8-037C6AE8F87D}" type="slidenum">
              <a:rPr lang="en-US" smtClean="0"/>
              <a:t>43</a:t>
            </a:fld>
            <a:endParaRPr lang="en-US"/>
          </a:p>
        </p:txBody>
      </p:sp>
    </p:spTree>
    <p:extLst>
      <p:ext uri="{BB962C8B-B14F-4D97-AF65-F5344CB8AC3E}">
        <p14:creationId xmlns:p14="http://schemas.microsoft.com/office/powerpoint/2010/main" val="2951019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44</a:t>
            </a:fld>
            <a:endParaRPr lang="en-US"/>
          </a:p>
        </p:txBody>
      </p:sp>
    </p:spTree>
    <p:extLst>
      <p:ext uri="{BB962C8B-B14F-4D97-AF65-F5344CB8AC3E}">
        <p14:creationId xmlns:p14="http://schemas.microsoft.com/office/powerpoint/2010/main" val="37468491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FB5C9517-28BB-44D2-8B79-C5B68C19608C}" type="slidenum">
              <a:rPr lang="da-DK" smtClean="0"/>
              <a:t>45</a:t>
            </a:fld>
            <a:endParaRPr lang="da-DK"/>
          </a:p>
        </p:txBody>
      </p:sp>
    </p:spTree>
    <p:extLst>
      <p:ext uri="{BB962C8B-B14F-4D97-AF65-F5344CB8AC3E}">
        <p14:creationId xmlns:p14="http://schemas.microsoft.com/office/powerpoint/2010/main" val="22003215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46</a:t>
            </a:fld>
            <a:endParaRPr lang="en-US"/>
          </a:p>
        </p:txBody>
      </p:sp>
    </p:spTree>
    <p:extLst>
      <p:ext uri="{BB962C8B-B14F-4D97-AF65-F5344CB8AC3E}">
        <p14:creationId xmlns:p14="http://schemas.microsoft.com/office/powerpoint/2010/main" val="13270620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err="1"/>
              <a:t>Both</a:t>
            </a:r>
          </a:p>
          <a:p>
            <a:pPr marL="171450" indent="-171450">
              <a:buFontTx/>
              <a:buChar char="-"/>
            </a:pPr>
            <a:r>
              <a:rPr lang="da-DK" err="1"/>
              <a:t>Where</a:t>
            </a:r>
            <a:r>
              <a:rPr lang="da-DK"/>
              <a:t> is COMPANYNAME </a:t>
            </a:r>
            <a:r>
              <a:rPr lang="da-DK" err="1"/>
              <a:t>currently</a:t>
            </a:r>
            <a:r>
              <a:rPr lang="da-DK"/>
              <a:t> </a:t>
            </a:r>
            <a:r>
              <a:rPr lang="da-DK" err="1"/>
              <a:t>being</a:t>
            </a:r>
            <a:r>
              <a:rPr lang="da-DK"/>
              <a:t> </a:t>
            </a:r>
            <a:r>
              <a:rPr lang="da-DK" err="1"/>
              <a:t>used</a:t>
            </a:r>
            <a:r>
              <a:rPr lang="da-DK"/>
              <a:t>: Client UI, </a:t>
            </a:r>
            <a:r>
              <a:rPr lang="da-DK" err="1"/>
              <a:t>URLs</a:t>
            </a:r>
            <a:r>
              <a:rPr lang="da-DK"/>
              <a:t>, Id of </a:t>
            </a:r>
            <a:r>
              <a:rPr lang="da-DK" err="1"/>
              <a:t>company</a:t>
            </a:r>
            <a:r>
              <a:rPr lang="da-DK"/>
              <a:t> </a:t>
            </a:r>
            <a:r>
              <a:rPr lang="da-DK" err="1"/>
              <a:t>table</a:t>
            </a:r>
            <a:r>
              <a:rPr lang="da-DK"/>
              <a:t>, in AL </a:t>
            </a:r>
            <a:r>
              <a:rPr lang="da-DK" err="1"/>
              <a:t>method</a:t>
            </a:r>
            <a:r>
              <a:rPr lang="da-DK"/>
              <a:t> COMPANYNAME</a:t>
            </a:r>
            <a:endParaRPr/>
          </a:p>
          <a:p>
            <a:pPr marL="171450" indent="-171450">
              <a:buFontTx/>
              <a:buChar char="-"/>
            </a:pPr>
            <a:r>
              <a:rPr lang="da-DK"/>
              <a:t>Problems: </a:t>
            </a:r>
            <a:r>
              <a:rPr lang="da-DK" err="1"/>
              <a:t>Used</a:t>
            </a:r>
            <a:r>
              <a:rPr lang="da-DK"/>
              <a:t> in </a:t>
            </a:r>
            <a:r>
              <a:rPr lang="da-DK" err="1"/>
              <a:t>foreign</a:t>
            </a:r>
            <a:r>
              <a:rPr lang="da-DK"/>
              <a:t> </a:t>
            </a:r>
            <a:r>
              <a:rPr lang="da-DK" err="1"/>
              <a:t>key</a:t>
            </a:r>
            <a:r>
              <a:rPr lang="da-DK"/>
              <a:t> </a:t>
            </a:r>
            <a:r>
              <a:rPr lang="da-DK" err="1"/>
              <a:t>relationships</a:t>
            </a:r>
            <a:r>
              <a:rPr lang="da-DK"/>
              <a:t>, </a:t>
            </a:r>
            <a:r>
              <a:rPr lang="da-DK" err="1"/>
              <a:t>schema</a:t>
            </a:r>
            <a:r>
              <a:rPr lang="da-DK"/>
              <a:t> </a:t>
            </a:r>
            <a:r>
              <a:rPr lang="da-DK" err="1"/>
              <a:t>changes</a:t>
            </a:r>
            <a:r>
              <a:rPr lang="da-DK"/>
              <a:t> </a:t>
            </a:r>
            <a:r>
              <a:rPr lang="da-DK" err="1"/>
              <a:t>when</a:t>
            </a:r>
            <a:r>
              <a:rPr lang="da-DK"/>
              <a:t> </a:t>
            </a:r>
            <a:r>
              <a:rPr lang="da-DK" err="1"/>
              <a:t>renaming</a:t>
            </a:r>
            <a:r>
              <a:rPr lang="da-DK"/>
              <a:t> </a:t>
            </a:r>
            <a:r>
              <a:rPr lang="da-DK" err="1"/>
              <a:t>companies</a:t>
            </a:r>
            <a:r>
              <a:rPr lang="da-DK"/>
              <a:t>, </a:t>
            </a:r>
            <a:r>
              <a:rPr lang="da-DK" err="1"/>
              <a:t>lots</a:t>
            </a:r>
            <a:r>
              <a:rPr lang="da-DK"/>
              <a:t> of </a:t>
            </a:r>
            <a:r>
              <a:rPr lang="da-DK" err="1"/>
              <a:t>records</a:t>
            </a:r>
            <a:r>
              <a:rPr lang="da-DK"/>
              <a:t> </a:t>
            </a:r>
            <a:r>
              <a:rPr lang="da-DK" err="1"/>
              <a:t>need</a:t>
            </a:r>
            <a:r>
              <a:rPr lang="da-DK"/>
              <a:t> </a:t>
            </a:r>
            <a:r>
              <a:rPr lang="da-DK" err="1"/>
              <a:t>updating</a:t>
            </a:r>
          </a:p>
          <a:p>
            <a:pPr marL="171450" indent="-171450">
              <a:buFontTx/>
              <a:buChar char="-"/>
            </a:pPr>
            <a:endParaRPr lang="da-DK"/>
          </a:p>
          <a:p>
            <a:pPr marL="171450" indent="-171450">
              <a:buFontTx/>
              <a:buChar char="-"/>
            </a:pPr>
            <a:r>
              <a:rPr lang="da-DK"/>
              <a:t>For </a:t>
            </a:r>
            <a:r>
              <a:rPr lang="da-DK" err="1"/>
              <a:t>presentation</a:t>
            </a:r>
          </a:p>
          <a:p>
            <a:pPr marL="628650" lvl="1" indent="-171450">
              <a:buFontTx/>
              <a:buChar char="-"/>
            </a:pPr>
            <a:r>
              <a:rPr lang="da-DK"/>
              <a:t>Screenshot of display </a:t>
            </a:r>
            <a:r>
              <a:rPr lang="da-DK" err="1"/>
              <a:t>name</a:t>
            </a:r>
            <a:r>
              <a:rPr lang="da-DK"/>
              <a:t> in the UI</a:t>
            </a:r>
          </a:p>
          <a:p>
            <a:pPr marL="171450" lvl="0" indent="-171450">
              <a:buFontTx/>
              <a:buChar char="-"/>
            </a:pPr>
            <a:r>
              <a:rPr lang="da-DK" err="1"/>
              <a:t>Implementation</a:t>
            </a:r>
          </a:p>
          <a:p>
            <a:pPr marL="171450" indent="-171450">
              <a:buFontTx/>
              <a:buChar char="-"/>
            </a:pPr>
            <a:endParaRPr lang="da-DK"/>
          </a:p>
          <a:p>
            <a:pPr marL="628650" lvl="1" indent="-171450">
              <a:buFontTx/>
              <a:buChar char="-"/>
            </a:pPr>
            <a:endParaRPr lang="da-DK"/>
          </a:p>
        </p:txBody>
      </p:sp>
      <p:sp>
        <p:nvSpPr>
          <p:cNvPr id="4" name="Slide Number Placeholder 3"/>
          <p:cNvSpPr>
            <a:spLocks noGrp="1"/>
          </p:cNvSpPr>
          <p:nvPr>
            <p:ph type="sldNum" sz="quarter" idx="10"/>
          </p:nvPr>
        </p:nvSpPr>
        <p:spPr/>
        <p:txBody>
          <a:bodyPr/>
          <a:lstStyle/>
          <a:p>
            <a:fld id="{F3D2E5F1-3566-4DF0-A9C0-BF056C490A6A}" type="slidenum">
              <a:rPr lang="en-US" smtClean="0"/>
              <a:t>47</a:t>
            </a:fld>
            <a:endParaRPr lang="en-US"/>
          </a:p>
        </p:txBody>
      </p:sp>
    </p:spTree>
    <p:extLst>
      <p:ext uri="{BB962C8B-B14F-4D97-AF65-F5344CB8AC3E}">
        <p14:creationId xmlns:p14="http://schemas.microsoft.com/office/powerpoint/2010/main" val="34979840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48</a:t>
            </a:fld>
            <a:endParaRPr lang="en-US"/>
          </a:p>
        </p:txBody>
      </p:sp>
    </p:spTree>
    <p:extLst>
      <p:ext uri="{BB962C8B-B14F-4D97-AF65-F5344CB8AC3E}">
        <p14:creationId xmlns:p14="http://schemas.microsoft.com/office/powerpoint/2010/main" val="683489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49</a:t>
            </a:fld>
            <a:endParaRPr lang="en-US"/>
          </a:p>
        </p:txBody>
      </p:sp>
    </p:spTree>
    <p:extLst>
      <p:ext uri="{BB962C8B-B14F-4D97-AF65-F5344CB8AC3E}">
        <p14:creationId xmlns:p14="http://schemas.microsoft.com/office/powerpoint/2010/main" val="29606852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50</a:t>
            </a:fld>
            <a:endParaRPr lang="en-US"/>
          </a:p>
        </p:txBody>
      </p:sp>
    </p:spTree>
    <p:extLst>
      <p:ext uri="{BB962C8B-B14F-4D97-AF65-F5344CB8AC3E}">
        <p14:creationId xmlns:p14="http://schemas.microsoft.com/office/powerpoint/2010/main" val="35348869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FB5C9517-28BB-44D2-8B79-C5B68C19608C}" type="slidenum">
              <a:rPr lang="da-DK" smtClean="0"/>
              <a:t>51</a:t>
            </a:fld>
            <a:endParaRPr lang="da-DK"/>
          </a:p>
        </p:txBody>
      </p:sp>
    </p:spTree>
    <p:extLst>
      <p:ext uri="{BB962C8B-B14F-4D97-AF65-F5344CB8AC3E}">
        <p14:creationId xmlns:p14="http://schemas.microsoft.com/office/powerpoint/2010/main" val="2742007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8CED239A-9771-4183-AD29-C72DE16595F6}" type="slidenum">
              <a:rPr lang="en-US" smtClean="0"/>
              <a:t>7</a:t>
            </a:fld>
            <a:endParaRPr lang="en-US"/>
          </a:p>
        </p:txBody>
      </p:sp>
    </p:spTree>
    <p:extLst>
      <p:ext uri="{BB962C8B-B14F-4D97-AF65-F5344CB8AC3E}">
        <p14:creationId xmlns:p14="http://schemas.microsoft.com/office/powerpoint/2010/main" val="6100644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FB5C9517-28BB-44D2-8B79-C5B68C19608C}" type="slidenum">
              <a:rPr lang="da-DK" smtClean="0"/>
              <a:t>52</a:t>
            </a:fld>
            <a:endParaRPr lang="da-DK"/>
          </a:p>
        </p:txBody>
      </p:sp>
    </p:spTree>
    <p:extLst>
      <p:ext uri="{BB962C8B-B14F-4D97-AF65-F5344CB8AC3E}">
        <p14:creationId xmlns:p14="http://schemas.microsoft.com/office/powerpoint/2010/main" val="947731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53</a:t>
            </a:fld>
            <a:endParaRPr lang="en-US"/>
          </a:p>
        </p:txBody>
      </p:sp>
    </p:spTree>
    <p:extLst>
      <p:ext uri="{BB962C8B-B14F-4D97-AF65-F5344CB8AC3E}">
        <p14:creationId xmlns:p14="http://schemas.microsoft.com/office/powerpoint/2010/main" val="10796407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01E2CFAC-CDE5-42B4-97FA-52F212E51A57}" type="slidenum">
              <a:rPr lang="en-US" smtClean="0"/>
              <a:t>54</a:t>
            </a:fld>
            <a:endParaRPr lang="en-US"/>
          </a:p>
        </p:txBody>
      </p:sp>
    </p:spTree>
    <p:extLst>
      <p:ext uri="{BB962C8B-B14F-4D97-AF65-F5344CB8AC3E}">
        <p14:creationId xmlns:p14="http://schemas.microsoft.com/office/powerpoint/2010/main" val="12528271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55</a:t>
            </a:fld>
            <a:endParaRPr lang="en-US"/>
          </a:p>
        </p:txBody>
      </p:sp>
    </p:spTree>
    <p:extLst>
      <p:ext uri="{BB962C8B-B14F-4D97-AF65-F5344CB8AC3E}">
        <p14:creationId xmlns:p14="http://schemas.microsoft.com/office/powerpoint/2010/main" val="41734076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DB63A4-E2C9-4995-8B42-39D2879C3F7D}" type="slidenum">
              <a:rPr lang="en-US" smtClean="0"/>
              <a:t>56</a:t>
            </a:fld>
            <a:endParaRPr lang="en-US"/>
          </a:p>
        </p:txBody>
      </p:sp>
    </p:spTree>
    <p:extLst>
      <p:ext uri="{BB962C8B-B14F-4D97-AF65-F5344CB8AC3E}">
        <p14:creationId xmlns:p14="http://schemas.microsoft.com/office/powerpoint/2010/main" val="36421367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DB63A4-E2C9-4995-8B42-39D2879C3F7D}" type="slidenum">
              <a:rPr lang="en-US" smtClean="0"/>
              <a:t>57</a:t>
            </a:fld>
            <a:endParaRPr lang="en-US"/>
          </a:p>
        </p:txBody>
      </p:sp>
    </p:spTree>
    <p:extLst>
      <p:ext uri="{BB962C8B-B14F-4D97-AF65-F5344CB8AC3E}">
        <p14:creationId xmlns:p14="http://schemas.microsoft.com/office/powerpoint/2010/main" val="5885022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DB63A4-E2C9-4995-8B42-39D2879C3F7D}" type="slidenum">
              <a:rPr lang="en-US" smtClean="0"/>
              <a:t>58</a:t>
            </a:fld>
            <a:endParaRPr lang="en-US"/>
          </a:p>
        </p:txBody>
      </p:sp>
    </p:spTree>
    <p:extLst>
      <p:ext uri="{BB962C8B-B14F-4D97-AF65-F5344CB8AC3E}">
        <p14:creationId xmlns:p14="http://schemas.microsoft.com/office/powerpoint/2010/main" val="21727619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DB63A4-E2C9-4995-8B42-39D2879C3F7D}" type="slidenum">
              <a:rPr lang="en-US" smtClean="0"/>
              <a:t>59</a:t>
            </a:fld>
            <a:endParaRPr lang="en-US"/>
          </a:p>
        </p:txBody>
      </p:sp>
    </p:spTree>
    <p:extLst>
      <p:ext uri="{BB962C8B-B14F-4D97-AF65-F5344CB8AC3E}">
        <p14:creationId xmlns:p14="http://schemas.microsoft.com/office/powerpoint/2010/main" val="29196383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DB63A4-E2C9-4995-8B42-39D2879C3F7D}" type="slidenum">
              <a:rPr lang="en-US" smtClean="0"/>
              <a:t>60</a:t>
            </a:fld>
            <a:endParaRPr lang="en-US"/>
          </a:p>
        </p:txBody>
      </p:sp>
    </p:spTree>
    <p:extLst>
      <p:ext uri="{BB962C8B-B14F-4D97-AF65-F5344CB8AC3E}">
        <p14:creationId xmlns:p14="http://schemas.microsoft.com/office/powerpoint/2010/main" val="7309153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DB63A4-E2C9-4995-8B42-39D2879C3F7D}" type="slidenum">
              <a:rPr lang="en-US" smtClean="0"/>
              <a:t>61</a:t>
            </a:fld>
            <a:endParaRPr lang="en-US"/>
          </a:p>
        </p:txBody>
      </p:sp>
    </p:spTree>
    <p:extLst>
      <p:ext uri="{BB962C8B-B14F-4D97-AF65-F5344CB8AC3E}">
        <p14:creationId xmlns:p14="http://schemas.microsoft.com/office/powerpoint/2010/main" val="978092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8</a:t>
            </a:fld>
            <a:endParaRPr lang="en-US"/>
          </a:p>
        </p:txBody>
      </p:sp>
    </p:spTree>
    <p:extLst>
      <p:ext uri="{BB962C8B-B14F-4D97-AF65-F5344CB8AC3E}">
        <p14:creationId xmlns:p14="http://schemas.microsoft.com/office/powerpoint/2010/main" val="37901898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DB63A4-E2C9-4995-8B42-39D2879C3F7D}" type="slidenum">
              <a:rPr lang="en-US" smtClean="0"/>
              <a:t>62</a:t>
            </a:fld>
            <a:endParaRPr lang="en-US"/>
          </a:p>
        </p:txBody>
      </p:sp>
    </p:spTree>
    <p:extLst>
      <p:ext uri="{BB962C8B-B14F-4D97-AF65-F5344CB8AC3E}">
        <p14:creationId xmlns:p14="http://schemas.microsoft.com/office/powerpoint/2010/main" val="7391257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DB63A4-E2C9-4995-8B42-39D2879C3F7D}" type="slidenum">
              <a:rPr lang="en-US" smtClean="0"/>
              <a:t>63</a:t>
            </a:fld>
            <a:endParaRPr lang="en-US"/>
          </a:p>
        </p:txBody>
      </p:sp>
    </p:spTree>
    <p:extLst>
      <p:ext uri="{BB962C8B-B14F-4D97-AF65-F5344CB8AC3E}">
        <p14:creationId xmlns:p14="http://schemas.microsoft.com/office/powerpoint/2010/main" val="71596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ED239A-9771-4183-AD29-C72DE16595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59038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7B9D4F-5F19-438C-92E8-037C6AE8F87D}" type="slidenum">
              <a:rPr lang="en-US" smtClean="0"/>
              <a:t>65</a:t>
            </a:fld>
            <a:endParaRPr lang="en-US"/>
          </a:p>
        </p:txBody>
      </p:sp>
    </p:spTree>
    <p:extLst>
      <p:ext uri="{BB962C8B-B14F-4D97-AF65-F5344CB8AC3E}">
        <p14:creationId xmlns:p14="http://schemas.microsoft.com/office/powerpoint/2010/main" val="27057471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ED239A-9771-4183-AD29-C72DE16595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10364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520" dirty="0"/>
              <a:t>Allows easy data integration using new REST APIs</a:t>
            </a:r>
          </a:p>
          <a:p>
            <a:pPr lvl="1"/>
            <a:r>
              <a:rPr lang="en-US" sz="1760" dirty="0"/>
              <a:t>Connect from </a:t>
            </a:r>
            <a:r>
              <a:rPr lang="en-US" sz="1760" u="sng" dirty="0"/>
              <a:t>outside</a:t>
            </a:r>
            <a:r>
              <a:rPr lang="en-US" sz="1760" dirty="0"/>
              <a:t>, e.g., a different SaaS service or program, to read and write data</a:t>
            </a:r>
          </a:p>
          <a:p>
            <a:pPr lvl="1"/>
            <a:r>
              <a:rPr lang="en-US" sz="1760" dirty="0"/>
              <a:t>Built for online Microsoft Dynamics 365 for Financials and Operations, </a:t>
            </a:r>
            <a:r>
              <a:rPr lang="en-US" sz="1760" dirty="0" err="1"/>
              <a:t>Buiness</a:t>
            </a:r>
            <a:r>
              <a:rPr lang="en-US" sz="1760" dirty="0"/>
              <a:t> Edition, but also available for on-premise Microsoft Dynamics NAV 2018</a:t>
            </a:r>
          </a:p>
          <a:p>
            <a:pPr lvl="1"/>
            <a:r>
              <a:rPr lang="en-US" sz="1760" dirty="0"/>
              <a:t>Connection set up from within the outside service </a:t>
            </a:r>
          </a:p>
          <a:p>
            <a:pPr lvl="1"/>
            <a:r>
              <a:rPr lang="en-US" sz="1800" dirty="0"/>
              <a:t>Kept simple for now, some defaulting compared to UI UX, most are full CRUD</a:t>
            </a:r>
          </a:p>
          <a:p>
            <a:pPr lvl="1"/>
            <a:endParaRPr lang="en-US" sz="1760" dirty="0"/>
          </a:p>
          <a:p>
            <a:pPr lvl="1"/>
            <a:endParaRPr lang="en-US" sz="1760" dirty="0"/>
          </a:p>
          <a:p>
            <a:r>
              <a:rPr lang="en-US" sz="3520" dirty="0"/>
              <a:t>Connect through new /</a:t>
            </a:r>
            <a:r>
              <a:rPr lang="en-US" sz="3520" dirty="0" err="1"/>
              <a:t>api</a:t>
            </a:r>
            <a:r>
              <a:rPr lang="en-US" sz="3520" dirty="0"/>
              <a:t>/ endpoint</a:t>
            </a:r>
          </a:p>
          <a:p>
            <a:pPr lvl="1"/>
            <a:r>
              <a:rPr lang="en-US" sz="1760" dirty="0"/>
              <a:t>Must be enabled in the </a:t>
            </a:r>
            <a:r>
              <a:rPr lang="en-US" sz="1760" dirty="0">
                <a:hlinkClick r:id="rId3"/>
              </a:rPr>
              <a:t>administration </a:t>
            </a:r>
            <a:r>
              <a:rPr lang="en-US" sz="1760" dirty="0"/>
              <a:t>tool</a:t>
            </a:r>
          </a:p>
          <a:p>
            <a:pPr lvl="1"/>
            <a:r>
              <a:rPr lang="en-US" sz="1800" dirty="0"/>
              <a:t>API documentation available </a:t>
            </a:r>
            <a:r>
              <a:rPr lang="en-US" sz="1800" dirty="0">
                <a:hlinkClick r:id="rId4"/>
              </a:rPr>
              <a:t>online</a:t>
            </a:r>
            <a:endParaRPr lang="en-US" sz="1800" dirty="0"/>
          </a:p>
          <a:p>
            <a:pPr lvl="1"/>
            <a:r>
              <a:rPr lang="en-US" sz="1760" dirty="0"/>
              <a:t>Authentication same as for OData, see more </a:t>
            </a:r>
            <a:r>
              <a:rPr lang="en-US" sz="1760" dirty="0">
                <a:hlinkClick r:id="rId5"/>
              </a:rPr>
              <a:t>here</a:t>
            </a:r>
            <a:endParaRPr lang="en-US" sz="1760" dirty="0"/>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Inspire</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4/19/2018 6:53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340910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4/19/2018 6:53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338570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ED239A-9771-4183-AD29-C72DE16595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17952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pPr marL="571500" marR="0" lvl="0" indent="0" algn="l" defTabSz="92415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3770100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71</a:t>
            </a:fld>
            <a:endParaRPr lang="en-US" dirty="0"/>
          </a:p>
        </p:txBody>
      </p:sp>
      <p:sp>
        <p:nvSpPr>
          <p:cNvPr id="10" name="Date Placeholder 9"/>
          <p:cNvSpPr>
            <a:spLocks noGrp="1"/>
          </p:cNvSpPr>
          <p:nvPr>
            <p:ph type="dt" idx="13"/>
          </p:nvPr>
        </p:nvSpPr>
        <p:spPr/>
        <p:txBody>
          <a:bodyPr/>
          <a:lstStyle/>
          <a:p>
            <a:fld id="{174E4CE6-2FE4-433F-87B8-CB5DD266EBFC}" type="datetime8">
              <a:rPr lang="en-US" smtClean="0"/>
              <a:t>4/19/2018 6:53 AM</a:t>
            </a:fld>
            <a:endParaRPr lang="en-US" dirty="0"/>
          </a:p>
        </p:txBody>
      </p:sp>
      <p:sp>
        <p:nvSpPr>
          <p:cNvPr id="4" name="Footer Placeholder 3"/>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Header Placeholder 4"/>
          <p:cNvSpPr>
            <a:spLocks noGrp="1"/>
          </p:cNvSpPr>
          <p:nvPr>
            <p:ph type="hdr" sz="quarter" idx="15"/>
          </p:nvPr>
        </p:nvSpPr>
        <p:spPr/>
        <p:txBody>
          <a:bodyPr/>
          <a:lstStyle/>
          <a:p>
            <a:r>
              <a:rPr lang="en-US" dirty="0"/>
              <a:t>Microsoft Inspire</a:t>
            </a:r>
          </a:p>
          <a:p>
            <a:endParaRPr lang="en-US" dirty="0"/>
          </a:p>
        </p:txBody>
      </p:sp>
    </p:spTree>
    <p:extLst>
      <p:ext uri="{BB962C8B-B14F-4D97-AF65-F5344CB8AC3E}">
        <p14:creationId xmlns:p14="http://schemas.microsoft.com/office/powerpoint/2010/main" val="432815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9</a:t>
            </a:fld>
            <a:endParaRPr lang="en-US"/>
          </a:p>
        </p:txBody>
      </p:sp>
    </p:spTree>
    <p:extLst>
      <p:ext uri="{BB962C8B-B14F-4D97-AF65-F5344CB8AC3E}">
        <p14:creationId xmlns:p14="http://schemas.microsoft.com/office/powerpoint/2010/main" val="36645424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Inspire</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4/19/2018 6:53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72</a:t>
            </a:fld>
            <a:endParaRPr lang="en-US" dirty="0"/>
          </a:p>
        </p:txBody>
      </p:sp>
    </p:spTree>
    <p:extLst>
      <p:ext uri="{BB962C8B-B14F-4D97-AF65-F5344CB8AC3E}">
        <p14:creationId xmlns:p14="http://schemas.microsoft.com/office/powerpoint/2010/main" val="1020503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Directions North American Template 2017</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4/19/2018 6:53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73</a:t>
            </a:fld>
            <a:endParaRPr lang="en-US" dirty="0"/>
          </a:p>
        </p:txBody>
      </p:sp>
    </p:spTree>
    <p:extLst>
      <p:ext uri="{BB962C8B-B14F-4D97-AF65-F5344CB8AC3E}">
        <p14:creationId xmlns:p14="http://schemas.microsoft.com/office/powerpoint/2010/main" val="97607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Directions North American Template 2017</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4/19/2018 6:53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643560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ED239A-9771-4183-AD29-C72DE16595F6}" type="slidenum">
              <a:rPr lang="en-US" smtClean="0"/>
              <a:t>11</a:t>
            </a:fld>
            <a:endParaRPr lang="en-US"/>
          </a:p>
        </p:txBody>
      </p:sp>
    </p:spTree>
    <p:extLst>
      <p:ext uri="{BB962C8B-B14F-4D97-AF65-F5344CB8AC3E}">
        <p14:creationId xmlns:p14="http://schemas.microsoft.com/office/powerpoint/2010/main" val="2053864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331424-7449-4D23-8F6F-0EA008792FE4}" type="datetimeFigureOut">
              <a:rPr lang="en-US" smtClean="0"/>
              <a:t>4/19/2018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52903-0EFD-43FB-A587-0A6AC4613943}" type="slidenum">
              <a:rPr lang="en-US" smtClean="0"/>
              <a:t>‹#›</a:t>
            </a:fld>
            <a:endParaRPr lang="en-US"/>
          </a:p>
        </p:txBody>
      </p:sp>
    </p:spTree>
    <p:extLst>
      <p:ext uri="{BB962C8B-B14F-4D97-AF65-F5344CB8AC3E}">
        <p14:creationId xmlns:p14="http://schemas.microsoft.com/office/powerpoint/2010/main" val="1229367661"/>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331424-7449-4D23-8F6F-0EA008792FE4}" type="datetimeFigureOut">
              <a:rPr lang="en-US" smtClean="0"/>
              <a:t>4/19/2018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52903-0EFD-43FB-A587-0A6AC4613943}" type="slidenum">
              <a:rPr lang="en-US" smtClean="0"/>
              <a:t>‹#›</a:t>
            </a:fld>
            <a:endParaRPr lang="en-US"/>
          </a:p>
        </p:txBody>
      </p:sp>
    </p:spTree>
    <p:extLst>
      <p:ext uri="{BB962C8B-B14F-4D97-AF65-F5344CB8AC3E}">
        <p14:creationId xmlns:p14="http://schemas.microsoft.com/office/powerpoint/2010/main" val="1905104476"/>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331424-7449-4D23-8F6F-0EA008792FE4}" type="datetimeFigureOut">
              <a:rPr lang="en-US" smtClean="0"/>
              <a:t>4/19/2018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52903-0EFD-43FB-A587-0A6AC4613943}" type="slidenum">
              <a:rPr lang="en-US" smtClean="0"/>
              <a:t>‹#›</a:t>
            </a:fld>
            <a:endParaRPr lang="en-US"/>
          </a:p>
        </p:txBody>
      </p:sp>
    </p:spTree>
    <p:extLst>
      <p:ext uri="{BB962C8B-B14F-4D97-AF65-F5344CB8AC3E}">
        <p14:creationId xmlns:p14="http://schemas.microsoft.com/office/powerpoint/2010/main" val="2457892515"/>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Box &amp; Photo">
    <p:bg bwMode="ltGray">
      <p:bgPr>
        <a:solidFill>
          <a:srgbClr val="001F50"/>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375053" cy="6858000"/>
          </a:xfrm>
        </p:spPr>
        <p:txBody>
          <a:bodyPr anchor="t"/>
          <a:lstStyle>
            <a:lvl1pPr marL="0" marR="0" indent="0" algn="ctr" defTabSz="914367" rtl="0" eaLnBrk="1" fontAlgn="auto" latinLnBrk="0" hangingPunct="1">
              <a:lnSpc>
                <a:spcPct val="90000"/>
              </a:lnSpc>
              <a:spcBef>
                <a:spcPct val="20000"/>
              </a:spcBef>
              <a:spcAft>
                <a:spcPts val="0"/>
              </a:spcAft>
              <a:buClrTx/>
              <a:buSzPct val="90000"/>
              <a:buFontTx/>
              <a:buNone/>
              <a:tabLst/>
              <a:defRPr sz="2400"/>
            </a:lvl1pPr>
          </a:lstStyle>
          <a:p>
            <a:endParaRPr lang="en-US"/>
          </a:p>
          <a:p>
            <a:endParaRPr lang="en-US"/>
          </a:p>
          <a:p>
            <a:r>
              <a:rPr lang="en-US"/>
              <a:t>Drag picture to placeholder </a:t>
            </a:r>
            <a:br>
              <a:rPr lang="en-US"/>
            </a:br>
            <a:r>
              <a:rPr lang="en-US"/>
              <a:t>or click icon to add</a:t>
            </a:r>
          </a:p>
        </p:txBody>
      </p:sp>
      <p:sp>
        <p:nvSpPr>
          <p:cNvPr id="2" name="Title 1"/>
          <p:cNvSpPr>
            <a:spLocks noGrp="1"/>
          </p:cNvSpPr>
          <p:nvPr>
            <p:ph type="title" hasCustomPrompt="1"/>
          </p:nvPr>
        </p:nvSpPr>
        <p:spPr>
          <a:xfrm>
            <a:off x="4951829" y="3212123"/>
            <a:ext cx="6875584" cy="890954"/>
          </a:xfrm>
        </p:spPr>
        <p:txBody>
          <a:bodyPr anchor="b"/>
          <a:lstStyle>
            <a:lvl1pPr>
              <a:defRPr sz="4800">
                <a:solidFill>
                  <a:srgbClr val="00B6C4"/>
                </a:solidFill>
              </a:defRPr>
            </a:lvl1pPr>
          </a:lstStyle>
          <a:p>
            <a:r>
              <a:rPr lang="en-US"/>
              <a:t>Title of the presentation goes here</a:t>
            </a:r>
          </a:p>
        </p:txBody>
      </p:sp>
      <p:sp>
        <p:nvSpPr>
          <p:cNvPr id="5" name="Text Placeholder 4"/>
          <p:cNvSpPr>
            <a:spLocks noGrp="1"/>
          </p:cNvSpPr>
          <p:nvPr>
            <p:ph type="body" sz="quarter" idx="12" hasCustomPrompt="1"/>
          </p:nvPr>
        </p:nvSpPr>
        <p:spPr>
          <a:xfrm>
            <a:off x="4951829" y="4422492"/>
            <a:ext cx="6875584" cy="594985"/>
          </a:xfrm>
        </p:spPr>
        <p:txBody>
          <a:bodyPr>
            <a:noAutofit/>
          </a:bodyPr>
          <a:lstStyle>
            <a:lvl1pPr marL="0" indent="0">
              <a:spcBef>
                <a:spcPts val="0"/>
              </a:spcBef>
              <a:buNone/>
              <a:defRPr sz="2800" b="0" i="0" spc="-70" baseline="0">
                <a:solidFill>
                  <a:schemeClr val="tx1"/>
                </a:solidFill>
                <a:latin typeface="Segoe UI Light" charset="0"/>
                <a:ea typeface="Segoe UI Light" charset="0"/>
                <a:cs typeface="Segoe UI Light" charset="0"/>
              </a:defRPr>
            </a:lvl1pPr>
          </a:lstStyle>
          <a:p>
            <a:pPr lvl="0"/>
            <a:r>
              <a:rPr lang="en-US"/>
              <a:t>Speaker Name</a:t>
            </a:r>
          </a:p>
        </p:txBody>
      </p:sp>
      <p:grpSp>
        <p:nvGrpSpPr>
          <p:cNvPr id="9" name="Group 8"/>
          <p:cNvGrpSpPr>
            <a:grpSpLocks noChangeAspect="1"/>
          </p:cNvGrpSpPr>
          <p:nvPr userDrawn="1"/>
        </p:nvGrpSpPr>
        <p:grpSpPr bwMode="black">
          <a:xfrm>
            <a:off x="10503791" y="410414"/>
            <a:ext cx="1277761" cy="274320"/>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322760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28" y="291103"/>
            <a:ext cx="11653834" cy="1793071"/>
          </a:xfrm>
        </p:spPr>
        <p:txBody>
          <a:bodyPr/>
          <a:lstStyle>
            <a:lvl1pPr>
              <a:defRPr sz="5400">
                <a:solidFill>
                  <a:srgbClr val="3996DD"/>
                </a:solidFill>
              </a:defRPr>
            </a:lvl1pPr>
          </a:lstStyle>
          <a:p>
            <a:r>
              <a:rPr lang="en-US"/>
              <a:t>Title of the page</a:t>
            </a:r>
          </a:p>
        </p:txBody>
      </p:sp>
      <p:sp>
        <p:nvSpPr>
          <p:cNvPr id="4" name="Content Placeholder 3"/>
          <p:cNvSpPr>
            <a:spLocks noGrp="1"/>
          </p:cNvSpPr>
          <p:nvPr>
            <p:ph sz="quarter" idx="10"/>
          </p:nvPr>
        </p:nvSpPr>
        <p:spPr>
          <a:xfrm>
            <a:off x="269239" y="2546469"/>
            <a:ext cx="11653523" cy="3870373"/>
          </a:xfrm>
        </p:spPr>
        <p:txBody>
          <a:bodyPr/>
          <a:lstStyle>
            <a:lvl1pPr marL="0" indent="0">
              <a:buNone/>
              <a:defRPr sz="2400">
                <a:gradFill>
                  <a:gsLst>
                    <a:gs pos="1250">
                      <a:schemeClr val="tx1"/>
                    </a:gs>
                    <a:gs pos="100000">
                      <a:schemeClr val="tx1"/>
                    </a:gs>
                  </a:gsLst>
                  <a:lin ang="5400000" scaled="0"/>
                </a:gradFill>
                <a:latin typeface="Segoe UI" charset="0"/>
                <a:ea typeface="Segoe UI" charset="0"/>
                <a:cs typeface="Segoe UI" charset="0"/>
              </a:defRPr>
            </a:lvl1pPr>
            <a:lvl2pPr>
              <a:defRPr sz="2353"/>
            </a:lvl2pPr>
            <a:lvl3pPr>
              <a:defRPr sz="2353"/>
            </a:lvl3pPr>
            <a:lvl4pPr>
              <a:defRPr sz="2353"/>
            </a:lvl4pPr>
            <a:lvl5pPr>
              <a:defRPr sz="2353"/>
            </a:lvl5pPr>
          </a:lstStyle>
          <a:p>
            <a:pPr lvl="0"/>
            <a:r>
              <a:rPr lang="en-US"/>
              <a:t>Click to edit Master text styles</a:t>
            </a:r>
          </a:p>
        </p:txBody>
      </p:sp>
    </p:spTree>
    <p:extLst>
      <p:ext uri="{BB962C8B-B14F-4D97-AF65-F5344CB8AC3E}">
        <p14:creationId xmlns:p14="http://schemas.microsoft.com/office/powerpoint/2010/main" val="33567326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172903"/>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853622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8577" y="311303"/>
            <a:ext cx="11661304" cy="941520"/>
          </a:xfrm>
        </p:spPr>
        <p:txBody>
          <a:bodyPr/>
          <a:lstStyle>
            <a:lvl1pPr>
              <a:defRPr sz="4705"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2160667"/>
          </a:xfrm>
        </p:spPr>
        <p:txBody>
          <a:bodyPr/>
          <a:lstStyle>
            <a:lvl1pPr marL="0" indent="0">
              <a:buNone/>
              <a:defRPr sz="3921">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sz="1961">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sz="1961">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sz="176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sz="176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898981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29615"/>
            <a:ext cx="4795873" cy="1598771"/>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26600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p:txBody>
          <a:bodyPr/>
          <a:lstStyle>
            <a:lvl1pPr marL="228600" indent="-228600">
              <a:buFontTx/>
              <a:buBlip>
                <a:blip r:embed="rId2"/>
              </a:buBlip>
              <a:defRPr/>
            </a:lvl1pPr>
            <a:lvl2pPr marL="800100" indent="-342900">
              <a:buFontTx/>
              <a:buBlip>
                <a:blip r:embed="rId2"/>
              </a:buBlip>
              <a:defRPr/>
            </a:lvl2p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A331424-7449-4D23-8F6F-0EA008792FE4}" type="datetimeFigureOut">
              <a:rPr lang="en-US" smtClean="0"/>
              <a:t>4/19/2018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52903-0EFD-43FB-A587-0A6AC4613943}" type="slidenum">
              <a:rPr lang="en-US" smtClean="0"/>
              <a:t>‹#›</a:t>
            </a:fld>
            <a:endParaRPr lang="en-US"/>
          </a:p>
        </p:txBody>
      </p:sp>
    </p:spTree>
    <p:extLst>
      <p:ext uri="{BB962C8B-B14F-4D97-AF65-F5344CB8AC3E}">
        <p14:creationId xmlns:p14="http://schemas.microsoft.com/office/powerpoint/2010/main" val="352742293"/>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331424-7449-4D23-8F6F-0EA008792FE4}" type="datetimeFigureOut">
              <a:rPr lang="en-US" smtClean="0"/>
              <a:t>4/19/2018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52903-0EFD-43FB-A587-0A6AC4613943}" type="slidenum">
              <a:rPr lang="en-US" smtClean="0"/>
              <a:t>‹#›</a:t>
            </a:fld>
            <a:endParaRPr lang="en-US"/>
          </a:p>
        </p:txBody>
      </p:sp>
    </p:spTree>
    <p:extLst>
      <p:ext uri="{BB962C8B-B14F-4D97-AF65-F5344CB8AC3E}">
        <p14:creationId xmlns:p14="http://schemas.microsoft.com/office/powerpoint/2010/main" val="3860503777"/>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331424-7449-4D23-8F6F-0EA008792FE4}" type="datetimeFigureOut">
              <a:rPr lang="en-US" smtClean="0"/>
              <a:t>4/19/2018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52903-0EFD-43FB-A587-0A6AC4613943}" type="slidenum">
              <a:rPr lang="en-US" smtClean="0"/>
              <a:t>‹#›</a:t>
            </a:fld>
            <a:endParaRPr lang="en-US"/>
          </a:p>
        </p:txBody>
      </p:sp>
    </p:spTree>
    <p:extLst>
      <p:ext uri="{BB962C8B-B14F-4D97-AF65-F5344CB8AC3E}">
        <p14:creationId xmlns:p14="http://schemas.microsoft.com/office/powerpoint/2010/main" val="3674518388"/>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331424-7449-4D23-8F6F-0EA008792FE4}" type="datetimeFigureOut">
              <a:rPr lang="en-US" smtClean="0"/>
              <a:t>4/19/2018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A52903-0EFD-43FB-A587-0A6AC4613943}" type="slidenum">
              <a:rPr lang="en-US" smtClean="0"/>
              <a:t>‹#›</a:t>
            </a:fld>
            <a:endParaRPr lang="en-US"/>
          </a:p>
        </p:txBody>
      </p:sp>
    </p:spTree>
    <p:extLst>
      <p:ext uri="{BB962C8B-B14F-4D97-AF65-F5344CB8AC3E}">
        <p14:creationId xmlns:p14="http://schemas.microsoft.com/office/powerpoint/2010/main" val="1584655710"/>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331424-7449-4D23-8F6F-0EA008792FE4}" type="datetimeFigureOut">
              <a:rPr lang="en-US" smtClean="0"/>
              <a:t>4/19/2018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A52903-0EFD-43FB-A587-0A6AC4613943}" type="slidenum">
              <a:rPr lang="en-US" smtClean="0"/>
              <a:t>‹#›</a:t>
            </a:fld>
            <a:endParaRPr lang="en-US"/>
          </a:p>
        </p:txBody>
      </p:sp>
    </p:spTree>
    <p:extLst>
      <p:ext uri="{BB962C8B-B14F-4D97-AF65-F5344CB8AC3E}">
        <p14:creationId xmlns:p14="http://schemas.microsoft.com/office/powerpoint/2010/main" val="3194854484"/>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31424-7449-4D23-8F6F-0EA008792FE4}" type="datetimeFigureOut">
              <a:rPr lang="en-US" smtClean="0"/>
              <a:t>4/19/2018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A52903-0EFD-43FB-A587-0A6AC4613943}" type="slidenum">
              <a:rPr lang="en-US" smtClean="0"/>
              <a:t>‹#›</a:t>
            </a:fld>
            <a:endParaRPr lang="en-US"/>
          </a:p>
        </p:txBody>
      </p:sp>
    </p:spTree>
    <p:extLst>
      <p:ext uri="{BB962C8B-B14F-4D97-AF65-F5344CB8AC3E}">
        <p14:creationId xmlns:p14="http://schemas.microsoft.com/office/powerpoint/2010/main" val="2481177719"/>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331424-7449-4D23-8F6F-0EA008792FE4}" type="datetimeFigureOut">
              <a:rPr lang="en-US" smtClean="0"/>
              <a:t>4/19/2018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52903-0EFD-43FB-A587-0A6AC4613943}" type="slidenum">
              <a:rPr lang="en-US" smtClean="0"/>
              <a:t>‹#›</a:t>
            </a:fld>
            <a:endParaRPr lang="en-US"/>
          </a:p>
        </p:txBody>
      </p:sp>
    </p:spTree>
    <p:extLst>
      <p:ext uri="{BB962C8B-B14F-4D97-AF65-F5344CB8AC3E}">
        <p14:creationId xmlns:p14="http://schemas.microsoft.com/office/powerpoint/2010/main" val="946716136"/>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331424-7449-4D23-8F6F-0EA008792FE4}" type="datetimeFigureOut">
              <a:rPr lang="en-US" smtClean="0"/>
              <a:t>4/19/2018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52903-0EFD-43FB-A587-0A6AC4613943}" type="slidenum">
              <a:rPr lang="en-US" smtClean="0"/>
              <a:t>‹#›</a:t>
            </a:fld>
            <a:endParaRPr lang="en-US"/>
          </a:p>
        </p:txBody>
      </p:sp>
    </p:spTree>
    <p:extLst>
      <p:ext uri="{BB962C8B-B14F-4D97-AF65-F5344CB8AC3E}">
        <p14:creationId xmlns:p14="http://schemas.microsoft.com/office/powerpoint/2010/main" val="1219443364"/>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331424-7449-4D23-8F6F-0EA008792FE4}" type="datetimeFigureOut">
              <a:rPr lang="en-US" smtClean="0"/>
              <a:t>4/19/2018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52903-0EFD-43FB-A587-0A6AC4613943}" type="slidenum">
              <a:rPr lang="en-US" smtClean="0"/>
              <a:t>‹#›</a:t>
            </a:fld>
            <a:endParaRPr lang="en-US"/>
          </a:p>
        </p:txBody>
      </p:sp>
    </p:spTree>
    <p:extLst>
      <p:ext uri="{BB962C8B-B14F-4D97-AF65-F5344CB8AC3E}">
        <p14:creationId xmlns:p14="http://schemas.microsoft.com/office/powerpoint/2010/main" val="3625517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slow">
    <p:cover/>
  </p:transition>
  <p:txStyles>
    <p:titleStyle>
      <a:lvl1pPr algn="l" defTabSz="914400" rtl="0" eaLnBrk="1" latinLnBrk="0" hangingPunct="1">
        <a:lnSpc>
          <a:spcPct val="90000"/>
        </a:lnSpc>
        <a:spcBef>
          <a:spcPct val="0"/>
        </a:spcBef>
        <a:buNone/>
        <a:defRPr sz="4400" kern="1200">
          <a:solidFill>
            <a:srgbClr val="51362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136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136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136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136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136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66.xml"/><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s://aka.ms/ModernDevTools" TargetMode="External"/><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59.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hyperlink" Target="https://store.docker.com/community/images/microsoft/dynamics-nav"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16.xml"/><Relationship Id="rId4" Type="http://schemas.openxmlformats.org/officeDocument/2006/relationships/image" Target="../media/image61.sv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Reserved for Intro Picture</a:t>
            </a:r>
          </a:p>
        </p:txBody>
      </p:sp>
      <p:sp>
        <p:nvSpPr>
          <p:cNvPr id="3" name="Subtitle 2"/>
          <p:cNvSpPr>
            <a:spLocks noGrp="1"/>
          </p:cNvSpPr>
          <p:nvPr>
            <p:ph type="subTitle" idx="1"/>
          </p:nvPr>
        </p:nvSpPr>
        <p:spPr/>
        <p:txBody>
          <a:bodyPr/>
          <a:lstStyle/>
          <a:p>
            <a:r>
              <a:rPr lang="en-US" dirty="0"/>
              <a:t>Please contact Tim for Assistance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6"/>
            <a:ext cx="12192000" cy="6858000"/>
          </a:xfrm>
          <a:prstGeom prst="rect">
            <a:avLst/>
          </a:prstGeom>
        </p:spPr>
      </p:pic>
      <p:sp>
        <p:nvSpPr>
          <p:cNvPr id="5" name="TextBox 4"/>
          <p:cNvSpPr txBox="1"/>
          <p:nvPr/>
        </p:nvSpPr>
        <p:spPr>
          <a:xfrm>
            <a:off x="2955561" y="3202058"/>
            <a:ext cx="6280887" cy="707886"/>
          </a:xfrm>
          <a:prstGeom prst="rect">
            <a:avLst/>
          </a:prstGeom>
          <a:noFill/>
        </p:spPr>
        <p:txBody>
          <a:bodyPr wrap="none" rtlCol="0">
            <a:spAutoFit/>
          </a:bodyPr>
          <a:lstStyle/>
          <a:p>
            <a:pPr algn="ctr"/>
            <a:r>
              <a:rPr lang="en-US" sz="4000" dirty="0">
                <a:solidFill>
                  <a:schemeClr val="bg1"/>
                </a:solidFill>
                <a:latin typeface="Century Gothic" panose="020B0502020202020204" pitchFamily="34" charset="0"/>
              </a:rPr>
              <a:t>What’s NEW in NAV 2018</a:t>
            </a:r>
          </a:p>
        </p:txBody>
      </p:sp>
      <p:sp>
        <p:nvSpPr>
          <p:cNvPr id="6" name="TextBox 5"/>
          <p:cNvSpPr txBox="1"/>
          <p:nvPr/>
        </p:nvSpPr>
        <p:spPr>
          <a:xfrm>
            <a:off x="2477476" y="4980682"/>
            <a:ext cx="3923324" cy="1077218"/>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Tom Doran</a:t>
            </a:r>
          </a:p>
          <a:p>
            <a:r>
              <a:rPr lang="en-US" dirty="0">
                <a:solidFill>
                  <a:schemeClr val="bg1"/>
                </a:solidFill>
                <a:latin typeface="Century Gothic" panose="020B0502020202020204" pitchFamily="34" charset="0"/>
              </a:rPr>
              <a:t>Customer Engagement Director</a:t>
            </a:r>
          </a:p>
          <a:p>
            <a:r>
              <a:rPr lang="en-US" dirty="0">
                <a:solidFill>
                  <a:schemeClr val="bg1"/>
                </a:solidFill>
                <a:latin typeface="Century Gothic" panose="020B0502020202020204" pitchFamily="34" charset="0"/>
              </a:rPr>
              <a:t>tdoran@Innovia.com</a:t>
            </a:r>
          </a:p>
        </p:txBody>
      </p:sp>
      <p:sp>
        <p:nvSpPr>
          <p:cNvPr id="7" name="TextBox 6"/>
          <p:cNvSpPr txBox="1"/>
          <p:nvPr/>
        </p:nvSpPr>
        <p:spPr>
          <a:xfrm>
            <a:off x="8464068" y="4980682"/>
            <a:ext cx="3923324" cy="1077218"/>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Jeff Pergolski</a:t>
            </a:r>
          </a:p>
          <a:p>
            <a:r>
              <a:rPr lang="en-US" dirty="0">
                <a:solidFill>
                  <a:schemeClr val="bg1"/>
                </a:solidFill>
                <a:latin typeface="Century Gothic" panose="020B0502020202020204" pitchFamily="34" charset="0"/>
              </a:rPr>
              <a:t>Customer Engagement</a:t>
            </a:r>
          </a:p>
          <a:p>
            <a:r>
              <a:rPr lang="en-US" dirty="0">
                <a:solidFill>
                  <a:schemeClr val="bg1"/>
                </a:solidFill>
                <a:latin typeface="Century Gothic" panose="020B0502020202020204" pitchFamily="34" charset="0"/>
              </a:rPr>
              <a:t>jpergolski@Innovia.com</a:t>
            </a:r>
          </a:p>
        </p:txBody>
      </p:sp>
      <p:sp>
        <p:nvSpPr>
          <p:cNvPr id="8" name="TextBox 7"/>
          <p:cNvSpPr txBox="1"/>
          <p:nvPr/>
        </p:nvSpPr>
        <p:spPr>
          <a:xfrm rot="19720396">
            <a:off x="947347" y="5334625"/>
            <a:ext cx="981359" cy="369332"/>
          </a:xfrm>
          <a:prstGeom prst="rect">
            <a:avLst/>
          </a:prstGeom>
          <a:noFill/>
        </p:spPr>
        <p:txBody>
          <a:bodyPr wrap="none" rtlCol="0">
            <a:spAutoFit/>
          </a:bodyPr>
          <a:lstStyle/>
          <a:p>
            <a:r>
              <a:rPr lang="en-US" dirty="0"/>
              <a:t>Picture</a:t>
            </a:r>
          </a:p>
        </p:txBody>
      </p:sp>
      <p:sp>
        <p:nvSpPr>
          <p:cNvPr id="9" name="Rectangle 8"/>
          <p:cNvSpPr/>
          <p:nvPr/>
        </p:nvSpPr>
        <p:spPr>
          <a:xfrm rot="19265147">
            <a:off x="7009043" y="5334626"/>
            <a:ext cx="981359" cy="369332"/>
          </a:xfrm>
          <a:prstGeom prst="rect">
            <a:avLst/>
          </a:prstGeom>
        </p:spPr>
        <p:txBody>
          <a:bodyPr wrap="none">
            <a:spAutoFit/>
          </a:bodyPr>
          <a:lstStyle/>
          <a:p>
            <a:pPr lvl="0"/>
            <a:r>
              <a:rPr lang="en-US" dirty="0">
                <a:solidFill>
                  <a:prstClr val="black"/>
                </a:solidFill>
              </a:rPr>
              <a:t>Picture</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4882" b="15118"/>
          <a:stretch/>
        </p:blipFill>
        <p:spPr>
          <a:xfrm>
            <a:off x="466727" y="4541805"/>
            <a:ext cx="1958229" cy="1958229"/>
          </a:xfrm>
          <a:prstGeom prst="rect">
            <a:avLst/>
          </a:prstGeom>
          <a:effectLst>
            <a:reflection blurRad="6350" stA="50000" endA="300" endPos="38500" dist="50800" dir="5400000" sy="-100000" algn="bl" rotWithShape="0"/>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5839" y="4549620"/>
            <a:ext cx="1958229" cy="1958229"/>
          </a:xfrm>
          <a:prstGeom prst="rect">
            <a:avLst/>
          </a:prstGeom>
          <a:effectLst>
            <a:reflection blurRad="6350" stA="50000" endA="300" endPos="38500" dist="50800" dir="5400000" sy="-100000" algn="bl" rotWithShape="0"/>
          </a:effectLst>
        </p:spPr>
      </p:pic>
    </p:spTree>
    <p:extLst>
      <p:ext uri="{BB962C8B-B14F-4D97-AF65-F5344CB8AC3E}">
        <p14:creationId xmlns:p14="http://schemas.microsoft.com/office/powerpoint/2010/main" val="153882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25B4CC-2347-4F8A-8A16-2DD0739D846F}"/>
              </a:ext>
            </a:extLst>
          </p:cNvPr>
          <p:cNvSpPr>
            <a:spLocks noGrp="1"/>
          </p:cNvSpPr>
          <p:nvPr>
            <p:ph type="title"/>
          </p:nvPr>
        </p:nvSpPr>
        <p:spPr/>
        <p:txBody>
          <a:bodyPr/>
          <a:lstStyle/>
          <a:p>
            <a:r>
              <a:rPr lang="en-US"/>
              <a:t>User Tasks</a:t>
            </a:r>
          </a:p>
        </p:txBody>
      </p:sp>
      <p:pic>
        <p:nvPicPr>
          <p:cNvPr id="4" name="Picture 3">
            <a:extLst>
              <a:ext uri="{FF2B5EF4-FFF2-40B4-BE49-F238E27FC236}">
                <a16:creationId xmlns:a16="http://schemas.microsoft.com/office/drawing/2014/main" id="{BF28B5C0-7A57-4313-A2C2-DBC61705E698}"/>
              </a:ext>
            </a:extLst>
          </p:cNvPr>
          <p:cNvPicPr>
            <a:picLocks noChangeAspect="1"/>
          </p:cNvPicPr>
          <p:nvPr/>
        </p:nvPicPr>
        <p:blipFill>
          <a:blip r:embed="rId3"/>
          <a:stretch>
            <a:fillRect/>
          </a:stretch>
        </p:blipFill>
        <p:spPr>
          <a:xfrm>
            <a:off x="484322" y="1532725"/>
            <a:ext cx="8204338" cy="4250053"/>
          </a:xfrm>
          <a:prstGeom prst="rect">
            <a:avLst/>
          </a:prstGeom>
        </p:spPr>
      </p:pic>
      <p:pic>
        <p:nvPicPr>
          <p:cNvPr id="5" name="Picture 4">
            <a:extLst>
              <a:ext uri="{FF2B5EF4-FFF2-40B4-BE49-F238E27FC236}">
                <a16:creationId xmlns:a16="http://schemas.microsoft.com/office/drawing/2014/main" id="{1F0A88BF-8584-4CF7-94FE-981DB107BB4F}"/>
              </a:ext>
            </a:extLst>
          </p:cNvPr>
          <p:cNvPicPr>
            <a:picLocks noChangeAspect="1"/>
          </p:cNvPicPr>
          <p:nvPr/>
        </p:nvPicPr>
        <p:blipFill>
          <a:blip r:embed="rId4"/>
          <a:stretch>
            <a:fillRect/>
          </a:stretch>
        </p:blipFill>
        <p:spPr>
          <a:xfrm>
            <a:off x="4785703" y="2836612"/>
            <a:ext cx="7406297" cy="4021388"/>
          </a:xfrm>
          <a:prstGeom prst="rect">
            <a:avLst/>
          </a:prstGeom>
        </p:spPr>
      </p:pic>
    </p:spTree>
    <p:extLst>
      <p:ext uri="{BB962C8B-B14F-4D97-AF65-F5344CB8AC3E}">
        <p14:creationId xmlns:p14="http://schemas.microsoft.com/office/powerpoint/2010/main" val="4090346669"/>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6B516C4-4175-4CB8-9DA9-CC61ACF3CD93}"/>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normAutofit fontScale="90000"/>
          </a:bodyPr>
          <a:lstStyle/>
          <a:p>
            <a:r>
              <a:rPr lang="en-US">
                <a:gradFill>
                  <a:gsLst>
                    <a:gs pos="100000">
                      <a:srgbClr val="FFFFFF"/>
                    </a:gs>
                    <a:gs pos="0">
                      <a:srgbClr val="FFFFFF"/>
                    </a:gs>
                  </a:gsLst>
                  <a:lin ang="5400000" scaled="0"/>
                </a:gradFill>
              </a:rPr>
              <a:t>Employee ledger entries</a:t>
            </a:r>
            <a:endParaRPr lang="en-US"/>
          </a:p>
        </p:txBody>
      </p:sp>
      <p:pic>
        <p:nvPicPr>
          <p:cNvPr id="6" name="Picture Placeholder 7">
            <a:extLst>
              <a:ext uri="{FF2B5EF4-FFF2-40B4-BE49-F238E27FC236}">
                <a16:creationId xmlns:a16="http://schemas.microsoft.com/office/drawing/2014/main" id="{71CCC6EC-00B4-421C-A749-7EA619B9DA8B}"/>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0" y="0"/>
            <a:ext cx="4375053" cy="6858000"/>
          </a:xfrm>
          <a:prstGeom prst="rect">
            <a:avLst/>
          </a:prstGeom>
        </p:spPr>
      </p:pic>
    </p:spTree>
    <p:extLst>
      <p:ext uri="{BB962C8B-B14F-4D97-AF65-F5344CB8AC3E}">
        <p14:creationId xmlns:p14="http://schemas.microsoft.com/office/powerpoint/2010/main" val="382776728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1A16-78D1-4D77-8726-9494ADE75C35}"/>
              </a:ext>
            </a:extLst>
          </p:cNvPr>
          <p:cNvSpPr>
            <a:spLocks noGrp="1"/>
          </p:cNvSpPr>
          <p:nvPr>
            <p:ph type="title"/>
          </p:nvPr>
        </p:nvSpPr>
        <p:spPr/>
        <p:txBody>
          <a:bodyPr/>
          <a:lstStyle/>
          <a:p>
            <a:r>
              <a:rPr lang="en-US" sz="4691">
                <a:solidFill>
                  <a:schemeClr val="tx1"/>
                </a:solidFill>
                <a:latin typeface="Segoe UI Light"/>
                <a:cs typeface="Segoe UI" pitchFamily="34" charset="0"/>
              </a:rPr>
              <a:t>Customer Benefits</a:t>
            </a:r>
            <a:endParaRPr lang="en-US">
              <a:solidFill>
                <a:schemeClr val="tx1"/>
              </a:solidFill>
            </a:endParaRPr>
          </a:p>
        </p:txBody>
      </p:sp>
      <p:sp>
        <p:nvSpPr>
          <p:cNvPr id="8" name="Rectangle 7">
            <a:extLst>
              <a:ext uri="{FF2B5EF4-FFF2-40B4-BE49-F238E27FC236}">
                <a16:creationId xmlns:a16="http://schemas.microsoft.com/office/drawing/2014/main" id="{9F787528-509A-4E20-A04D-177D4B498AE2}"/>
              </a:ext>
            </a:extLst>
          </p:cNvPr>
          <p:cNvSpPr/>
          <p:nvPr/>
        </p:nvSpPr>
        <p:spPr bwMode="auto">
          <a:xfrm>
            <a:off x="278974" y="2056884"/>
            <a:ext cx="2637537" cy="380539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Journal support</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79382" indent="-279382" defTabSz="911689"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Create journal entries directly for employees. There is no longer a need to create vendors for employees.</a:t>
            </a:r>
          </a:p>
          <a:p>
            <a:pPr marL="279382" indent="-279382" defTabSz="911689"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You can decide whether to use balancing accounts or a separate total line in the journal</a:t>
            </a:r>
          </a:p>
          <a:p>
            <a:pPr marL="279382" indent="-279382" defTabSz="911689"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Only LCY supported</a:t>
            </a:r>
          </a:p>
          <a:p>
            <a:pPr marL="279382" indent="-279382" defTabSz="911689" fontAlgn="base">
              <a:lnSpc>
                <a:spcPct val="90000"/>
              </a:lnSpc>
              <a:spcBef>
                <a:spcPct val="0"/>
              </a:spcBef>
              <a:spcAft>
                <a:spcPct val="0"/>
              </a:spcAft>
              <a:buFont typeface="Arial" panose="020B0604020202020204" pitchFamily="34" charset="0"/>
              <a:buChar char="•"/>
            </a:pPr>
            <a:endParaRPr lang="en-US" sz="1400" dirty="0">
              <a:gradFill>
                <a:gsLst>
                  <a:gs pos="0">
                    <a:srgbClr val="FFFFFF"/>
                  </a:gs>
                  <a:gs pos="100000">
                    <a:srgbClr val="FFFFFF"/>
                  </a:gs>
                </a:gsLst>
                <a:lin ang="5400000" scaled="0"/>
              </a:gradFill>
              <a:ea typeface="Segoe UI" pitchFamily="34" charset="0"/>
              <a:cs typeface="Segoe UI" pitchFamily="34" charset="0"/>
            </a:endParaRPr>
          </a:p>
          <a:p>
            <a:pPr defTabSz="911689" fontAlgn="base">
              <a:lnSpc>
                <a:spcPct val="90000"/>
              </a:lnSpc>
              <a:spcBef>
                <a:spcPct val="0"/>
              </a:spcBef>
              <a:spcAft>
                <a:spcPct val="0"/>
              </a:spcAft>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564CFED9-18D6-4890-8EA0-69D5B4AC04A8}"/>
              </a:ext>
            </a:extLst>
          </p:cNvPr>
          <p:cNvSpPr/>
          <p:nvPr/>
        </p:nvSpPr>
        <p:spPr bwMode="auto">
          <a:xfrm>
            <a:off x="3014934" y="2056884"/>
            <a:ext cx="2637537" cy="3805394"/>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a:solidFill>
                  <a:schemeClr val="bg1"/>
                </a:solidFill>
                <a:latin typeface="+mj-lt"/>
                <a:ea typeface="Segoe UI" pitchFamily="34" charset="0"/>
                <a:cs typeface="Segoe UI" pitchFamily="34" charset="0"/>
              </a:rPr>
              <a:t>Employee posting group</a:t>
            </a:r>
          </a:p>
          <a:p>
            <a:pPr defTabSz="911689" fontAlgn="base">
              <a:spcBef>
                <a:spcPct val="0"/>
              </a:spcBef>
              <a:spcAft>
                <a:spcPct val="0"/>
              </a:spcAft>
            </a:pPr>
            <a:endParaRPr lang="en-US" sz="1600" b="1">
              <a:solidFill>
                <a:schemeClr val="bg1"/>
              </a:solidFill>
              <a:latin typeface="+mj-lt"/>
              <a:ea typeface="Segoe UI" pitchFamily="34" charset="0"/>
              <a:cs typeface="Segoe UI" pitchFamily="34" charset="0"/>
            </a:endParaRPr>
          </a:p>
          <a:p>
            <a:pPr marL="279382" indent="-279382" defTabSz="911689" fontAlgn="base">
              <a:spcBef>
                <a:spcPct val="0"/>
              </a:spcBef>
              <a:spcAft>
                <a:spcPct val="0"/>
              </a:spcAft>
              <a:buFont typeface="Arial" panose="020B0604020202020204" pitchFamily="34" charset="0"/>
              <a:buChar char="•"/>
            </a:pPr>
            <a:r>
              <a:rPr lang="en-US" sz="1600">
                <a:solidFill>
                  <a:schemeClr val="bg1"/>
                </a:solidFill>
                <a:latin typeface="+mj-lt"/>
                <a:ea typeface="Segoe UI" pitchFamily="34" charset="0"/>
                <a:cs typeface="Segoe UI" pitchFamily="34" charset="0"/>
              </a:rPr>
              <a:t>Define the default posting group (account) used for an employee on the employee card</a:t>
            </a:r>
          </a:p>
          <a:p>
            <a:pPr defTabSz="911689" fontAlgn="base">
              <a:spcBef>
                <a:spcPct val="0"/>
              </a:spcBef>
              <a:spcAft>
                <a:spcPct val="0"/>
              </a:spcAft>
            </a:pPr>
            <a:endParaRPr lang="en-US" sz="140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0AC12BDD-94D1-46BC-ACA6-A3D02D145308}"/>
              </a:ext>
            </a:extLst>
          </p:cNvPr>
          <p:cNvSpPr/>
          <p:nvPr/>
        </p:nvSpPr>
        <p:spPr bwMode="auto">
          <a:xfrm>
            <a:off x="5750894" y="2056884"/>
            <a:ext cx="2630781" cy="380539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r>
              <a:rPr lang="en-US" sz="1600" b="1" dirty="0">
                <a:solidFill>
                  <a:schemeClr val="bg1"/>
                </a:solidFill>
                <a:latin typeface="+mj-lt"/>
                <a:ea typeface="Segoe UI" pitchFamily="34" charset="0"/>
                <a:cs typeface="Segoe UI" pitchFamily="34" charset="0"/>
              </a:rPr>
              <a:t>Payments</a:t>
            </a:r>
          </a:p>
          <a:p>
            <a:pPr marL="285695" indent="-285695" defTabSz="932293" fontAlgn="base">
              <a:lnSpc>
                <a:spcPct val="90000"/>
              </a:lnSpc>
              <a:spcBef>
                <a:spcPct val="0"/>
              </a:spcBef>
              <a:spcAft>
                <a:spcPct val="0"/>
              </a:spcAft>
              <a:buFont typeface="Arial" panose="020B0604020202020204" pitchFamily="34" charset="0"/>
              <a:buChar char="•"/>
            </a:pPr>
            <a:endParaRPr lang="en-US" sz="1600" dirty="0">
              <a:solidFill>
                <a:schemeClr val="bg1"/>
              </a:solidFill>
              <a:latin typeface="+mj-lt"/>
              <a:ea typeface="Segoe UI" pitchFamily="34" charset="0"/>
              <a:cs typeface="Segoe UI" pitchFamily="34" charset="0"/>
            </a:endParaRPr>
          </a:p>
          <a:p>
            <a:pPr marL="285695" indent="-285695" defTabSz="932293"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Make payments to the employee in Payments Journal</a:t>
            </a:r>
          </a:p>
          <a:p>
            <a:pPr marL="285695" indent="-285695" defTabSz="932293"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You can apply payments to open employee entries in one go, linking the payment to the employee journal entry and closing both</a:t>
            </a:r>
          </a:p>
          <a:p>
            <a:pPr marL="285695" indent="-285695" defTabSz="932293"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Correct mistakes with </a:t>
            </a:r>
            <a:r>
              <a:rPr lang="en-US" sz="1600" dirty="0" err="1">
                <a:solidFill>
                  <a:schemeClr val="bg1"/>
                </a:solidFill>
                <a:latin typeface="+mj-lt"/>
                <a:ea typeface="Segoe UI" pitchFamily="34" charset="0"/>
                <a:cs typeface="Segoe UI" pitchFamily="34" charset="0"/>
              </a:rPr>
              <a:t>unapply</a:t>
            </a:r>
            <a:r>
              <a:rPr lang="en-US" sz="1600" dirty="0">
                <a:solidFill>
                  <a:schemeClr val="bg1"/>
                </a:solidFill>
                <a:latin typeface="+mj-lt"/>
                <a:ea typeface="Segoe UI" pitchFamily="34" charset="0"/>
                <a:cs typeface="Segoe UI" pitchFamily="34" charset="0"/>
              </a:rPr>
              <a:t> payments</a:t>
            </a:r>
          </a:p>
          <a:p>
            <a:pPr marL="285695" indent="-285695" defTabSz="932293" fontAlgn="base">
              <a:lnSpc>
                <a:spcPct val="90000"/>
              </a:lnSpc>
              <a:spcBef>
                <a:spcPct val="0"/>
              </a:spcBef>
              <a:spcAft>
                <a:spcPct val="0"/>
              </a:spcAft>
              <a:buFont typeface="Arial" panose="020B0604020202020204" pitchFamily="34" charset="0"/>
              <a:buChar char="•"/>
            </a:pPr>
            <a:endParaRPr lang="en-US" sz="1400" dirty="0">
              <a:gradFill>
                <a:gsLst>
                  <a:gs pos="0">
                    <a:srgbClr val="FFFFFF"/>
                  </a:gs>
                  <a:gs pos="100000">
                    <a:srgbClr val="FFFFFF"/>
                  </a:gs>
                </a:gsLst>
                <a:lin ang="5400000" scaled="0"/>
              </a:gradFill>
              <a:ea typeface="Segoe UI" pitchFamily="34" charset="0"/>
              <a:cs typeface="Segoe UI" pitchFamily="34" charset="0"/>
            </a:endParaRPr>
          </a:p>
          <a:p>
            <a:pPr marL="285695" indent="-285695" defTabSz="932293" fontAlgn="base">
              <a:lnSpc>
                <a:spcPct val="90000"/>
              </a:lnSpc>
              <a:spcBef>
                <a:spcPct val="0"/>
              </a:spcBef>
              <a:spcAft>
                <a:spcPct val="0"/>
              </a:spcAft>
              <a:buFont typeface="Arial" panose="020B0604020202020204" pitchFamily="34" charset="0"/>
              <a:buChar char="•"/>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52AE8A98-F0D2-486B-9EE2-650ADCD494EE}"/>
              </a:ext>
            </a:extLst>
          </p:cNvPr>
          <p:cNvSpPr/>
          <p:nvPr/>
        </p:nvSpPr>
        <p:spPr bwMode="auto">
          <a:xfrm>
            <a:off x="8480098" y="2056884"/>
            <a:ext cx="2630781" cy="3805394"/>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r>
              <a:rPr lang="en-US" sz="1600" b="1">
                <a:solidFill>
                  <a:schemeClr val="bg1"/>
                </a:solidFill>
                <a:latin typeface="+mj-lt"/>
                <a:ea typeface="Segoe UI" pitchFamily="34" charset="0"/>
                <a:cs typeface="Segoe UI" pitchFamily="34" charset="0"/>
              </a:rPr>
              <a:t>Payment suggestion</a:t>
            </a:r>
          </a:p>
          <a:p>
            <a:pPr marL="285695" indent="-285695" defTabSz="932293" fontAlgn="base">
              <a:lnSpc>
                <a:spcPct val="90000"/>
              </a:lnSpc>
              <a:spcBef>
                <a:spcPct val="0"/>
              </a:spcBef>
              <a:spcAft>
                <a:spcPct val="0"/>
              </a:spcAft>
              <a:buFont typeface="Arial" panose="020B0604020202020204" pitchFamily="34" charset="0"/>
              <a:buChar char="•"/>
            </a:pPr>
            <a:endParaRPr lang="en-US" sz="1600">
              <a:solidFill>
                <a:schemeClr val="bg1"/>
              </a:solidFill>
              <a:latin typeface="+mj-lt"/>
              <a:ea typeface="Segoe UI" pitchFamily="34" charset="0"/>
              <a:cs typeface="Segoe UI" pitchFamily="34" charset="0"/>
            </a:endParaRPr>
          </a:p>
          <a:p>
            <a:pPr marL="285695" indent="-285695" defTabSz="932293" fontAlgn="base">
              <a:lnSpc>
                <a:spcPct val="90000"/>
              </a:lnSpc>
              <a:spcBef>
                <a:spcPct val="0"/>
              </a:spcBef>
              <a:spcAft>
                <a:spcPct val="0"/>
              </a:spcAft>
              <a:buFont typeface="Arial" panose="020B0604020202020204" pitchFamily="34" charset="0"/>
              <a:buChar char="•"/>
            </a:pPr>
            <a:r>
              <a:rPr lang="en-US" sz="1600">
                <a:solidFill>
                  <a:schemeClr val="bg1"/>
                </a:solidFill>
                <a:latin typeface="+mj-lt"/>
                <a:ea typeface="Segoe UI" pitchFamily="34" charset="0"/>
                <a:cs typeface="Segoe UI" pitchFamily="34" charset="0"/>
              </a:rPr>
              <a:t>Like with vendors, get a list of all outstanding employee payments</a:t>
            </a:r>
          </a:p>
          <a:p>
            <a:pPr marL="285695" indent="-285695" defTabSz="932293" fontAlgn="base">
              <a:lnSpc>
                <a:spcPct val="90000"/>
              </a:lnSpc>
              <a:spcBef>
                <a:spcPct val="0"/>
              </a:spcBef>
              <a:spcAft>
                <a:spcPct val="0"/>
              </a:spcAft>
              <a:buFont typeface="Arial" panose="020B0604020202020204" pitchFamily="34" charset="0"/>
              <a:buChar char="•"/>
            </a:pPr>
            <a:endParaRPr lang="en-US" sz="1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32954872"/>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Employee ledger entries</a:t>
            </a:r>
          </a:p>
        </p:txBody>
      </p:sp>
      <p:pic>
        <p:nvPicPr>
          <p:cNvPr id="7" name="Picture 6">
            <a:extLst>
              <a:ext uri="{FF2B5EF4-FFF2-40B4-BE49-F238E27FC236}">
                <a16:creationId xmlns:a16="http://schemas.microsoft.com/office/drawing/2014/main" id="{A28E5772-BCD6-4983-9A64-008116715692}"/>
              </a:ext>
            </a:extLst>
          </p:cNvPr>
          <p:cNvPicPr>
            <a:picLocks noChangeAspect="1"/>
          </p:cNvPicPr>
          <p:nvPr/>
        </p:nvPicPr>
        <p:blipFill>
          <a:blip r:embed="rId3"/>
          <a:stretch>
            <a:fillRect/>
          </a:stretch>
        </p:blipFill>
        <p:spPr>
          <a:xfrm>
            <a:off x="1860452" y="1593595"/>
            <a:ext cx="8664759" cy="360678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8A775B2-46B9-4028-BB1C-B3B4698B8729}"/>
              </a:ext>
            </a:extLst>
          </p:cNvPr>
          <p:cNvPicPr>
            <a:picLocks noChangeAspect="1"/>
          </p:cNvPicPr>
          <p:nvPr/>
        </p:nvPicPr>
        <p:blipFill>
          <a:blip r:embed="rId4"/>
          <a:stretch>
            <a:fillRect/>
          </a:stretch>
        </p:blipFill>
        <p:spPr>
          <a:xfrm>
            <a:off x="278578" y="5052627"/>
            <a:ext cx="7657801" cy="12000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391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1C85776-B5DB-482E-A1D1-B28A885F33E6}"/>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lstStyle/>
          <a:p>
            <a:r>
              <a:rPr lang="en-US">
                <a:gradFill>
                  <a:gsLst>
                    <a:gs pos="100000">
                      <a:srgbClr val="FFFFFF"/>
                    </a:gs>
                    <a:gs pos="0">
                      <a:srgbClr val="FFFFFF"/>
                    </a:gs>
                  </a:gsLst>
                  <a:lin ang="5400000" scaled="0"/>
                </a:gradFill>
              </a:rPr>
              <a:t>Image Analyzer</a:t>
            </a:r>
            <a:endParaRPr lang="en-US"/>
          </a:p>
        </p:txBody>
      </p:sp>
      <p:pic>
        <p:nvPicPr>
          <p:cNvPr id="6" name="Picture Placeholder 7">
            <a:extLst>
              <a:ext uri="{FF2B5EF4-FFF2-40B4-BE49-F238E27FC236}">
                <a16:creationId xmlns:a16="http://schemas.microsoft.com/office/drawing/2014/main" id="{CF32DDBD-5F55-4780-96C8-4A6A4F827707}"/>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0" y="0"/>
            <a:ext cx="4375053" cy="6858000"/>
          </a:xfrm>
          <a:prstGeom prst="rect">
            <a:avLst/>
          </a:prstGeom>
        </p:spPr>
      </p:pic>
    </p:spTree>
    <p:extLst>
      <p:ext uri="{BB962C8B-B14F-4D97-AF65-F5344CB8AC3E}">
        <p14:creationId xmlns:p14="http://schemas.microsoft.com/office/powerpoint/2010/main" val="153712647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1A16-78D1-4D77-8726-9494ADE75C35}"/>
              </a:ext>
            </a:extLst>
          </p:cNvPr>
          <p:cNvSpPr>
            <a:spLocks noGrp="1"/>
          </p:cNvSpPr>
          <p:nvPr>
            <p:ph type="title"/>
          </p:nvPr>
        </p:nvSpPr>
        <p:spPr/>
        <p:txBody>
          <a:bodyPr/>
          <a:lstStyle/>
          <a:p>
            <a:r>
              <a:rPr lang="en-US" sz="4691">
                <a:solidFill>
                  <a:schemeClr val="tx1"/>
                </a:solidFill>
                <a:latin typeface="Segoe UI Light"/>
                <a:cs typeface="Segoe UI" pitchFamily="34" charset="0"/>
              </a:rPr>
              <a:t>Customer Benefits</a:t>
            </a:r>
            <a:endParaRPr lang="en-US">
              <a:solidFill>
                <a:schemeClr val="tx1"/>
              </a:solidFill>
            </a:endParaRPr>
          </a:p>
        </p:txBody>
      </p:sp>
      <p:sp>
        <p:nvSpPr>
          <p:cNvPr id="8" name="Rectangle 7">
            <a:extLst>
              <a:ext uri="{FF2B5EF4-FFF2-40B4-BE49-F238E27FC236}">
                <a16:creationId xmlns:a16="http://schemas.microsoft.com/office/drawing/2014/main" id="{9F787528-509A-4E20-A04D-177D4B498AE2}"/>
              </a:ext>
            </a:extLst>
          </p:cNvPr>
          <p:cNvSpPr/>
          <p:nvPr/>
        </p:nvSpPr>
        <p:spPr bwMode="auto">
          <a:xfrm>
            <a:off x="317722" y="2018138"/>
            <a:ext cx="2637537" cy="380539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Contact Persons</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78765" indent="-278765" defTabSz="911689"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While attaching images to the contact card, automatically detect a person’s age and gender</a:t>
            </a:r>
            <a:endParaRPr lang="en-US" sz="1600" dirty="0">
              <a:solidFill>
                <a:schemeClr val="bg1"/>
              </a:solidFill>
              <a:latin typeface="+mj-lt"/>
              <a:ea typeface="Segoe UI" pitchFamily="34" charset="0"/>
              <a:cs typeface="Segoe UI Light"/>
            </a:endParaRPr>
          </a:p>
          <a:p>
            <a:pPr defTabSz="911689" fontAlgn="base">
              <a:lnSpc>
                <a:spcPct val="90000"/>
              </a:lnSpc>
              <a:spcBef>
                <a:spcPct val="0"/>
              </a:spcBef>
              <a:spcAft>
                <a:spcPct val="0"/>
              </a:spcAft>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564CFED9-18D6-4890-8EA0-69D5B4AC04A8}"/>
              </a:ext>
            </a:extLst>
          </p:cNvPr>
          <p:cNvSpPr/>
          <p:nvPr/>
        </p:nvSpPr>
        <p:spPr bwMode="auto">
          <a:xfrm>
            <a:off x="3045932" y="2018138"/>
            <a:ext cx="2637537" cy="3805394"/>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a:solidFill>
                  <a:schemeClr val="bg1"/>
                </a:solidFill>
                <a:latin typeface="+mj-lt"/>
                <a:ea typeface="Segoe UI" pitchFamily="34" charset="0"/>
                <a:cs typeface="Segoe UI" pitchFamily="34" charset="0"/>
              </a:rPr>
              <a:t>Items</a:t>
            </a:r>
          </a:p>
          <a:p>
            <a:pPr defTabSz="911689" fontAlgn="base">
              <a:spcBef>
                <a:spcPct val="0"/>
              </a:spcBef>
              <a:spcAft>
                <a:spcPct val="0"/>
              </a:spcAft>
            </a:pPr>
            <a:endParaRPr lang="en-US" sz="1600" b="1">
              <a:solidFill>
                <a:schemeClr val="bg1"/>
              </a:solidFill>
              <a:latin typeface="+mj-lt"/>
              <a:ea typeface="Segoe UI" pitchFamily="34" charset="0"/>
              <a:cs typeface="Segoe UI" pitchFamily="34" charset="0"/>
            </a:endParaRPr>
          </a:p>
          <a:p>
            <a:pPr marL="279382" indent="-279382" defTabSz="911689" fontAlgn="base">
              <a:spcBef>
                <a:spcPct val="0"/>
              </a:spcBef>
              <a:spcAft>
                <a:spcPct val="0"/>
              </a:spcAft>
              <a:buFont typeface="Arial" panose="020B0604020202020204" pitchFamily="34" charset="0"/>
              <a:buChar char="•"/>
            </a:pPr>
            <a:r>
              <a:rPr lang="en-US" sz="1600">
                <a:solidFill>
                  <a:schemeClr val="bg1"/>
                </a:solidFill>
                <a:latin typeface="+mj-lt"/>
                <a:ea typeface="Segoe UI" pitchFamily="34" charset="0"/>
                <a:cs typeface="Segoe UI" pitchFamily="34" charset="0"/>
              </a:rPr>
              <a:t>Identify attributes of an item from a picture including: type and color</a:t>
            </a:r>
          </a:p>
          <a:p>
            <a:pPr marL="279382" indent="-279382" defTabSz="911689" fontAlgn="base">
              <a:spcBef>
                <a:spcPct val="0"/>
              </a:spcBef>
              <a:spcAft>
                <a:spcPct val="0"/>
              </a:spcAft>
              <a:buFont typeface="Arial" panose="020B0604020202020204" pitchFamily="34" charset="0"/>
              <a:buChar char="•"/>
            </a:pPr>
            <a:r>
              <a:rPr lang="en-US" sz="1600">
                <a:solidFill>
                  <a:schemeClr val="bg1"/>
                </a:solidFill>
                <a:latin typeface="+mj-lt"/>
                <a:ea typeface="Segoe UI" pitchFamily="34" charset="0"/>
                <a:cs typeface="Segoe UI" pitchFamily="34" charset="0"/>
              </a:rPr>
              <a:t>Suggests attributes based tags</a:t>
            </a:r>
          </a:p>
          <a:p>
            <a:pPr defTabSz="911689" fontAlgn="base">
              <a:spcBef>
                <a:spcPct val="0"/>
              </a:spcBef>
              <a:spcAft>
                <a:spcPct val="0"/>
              </a:spcAft>
            </a:pPr>
            <a:endParaRPr lang="en-US" sz="1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18006474"/>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05F86728-3A0D-40CD-ADF7-5F518F629AE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14750" y="1452411"/>
            <a:ext cx="7740210" cy="4376733"/>
          </a:xfrm>
          <a:prstGeom prst="rect">
            <a:avLst/>
          </a:prstGeom>
        </p:spPr>
      </p:pic>
      <p:sp>
        <p:nvSpPr>
          <p:cNvPr id="2" name="Title 1"/>
          <p:cNvSpPr>
            <a:spLocks noGrp="1"/>
          </p:cNvSpPr>
          <p:nvPr>
            <p:ph type="title"/>
          </p:nvPr>
        </p:nvSpPr>
        <p:spPr/>
        <p:txBody>
          <a:bodyPr/>
          <a:lstStyle/>
          <a:p>
            <a:r>
              <a:rPr lang="en-US"/>
              <a:t>Image Analyzer</a:t>
            </a:r>
          </a:p>
        </p:txBody>
      </p:sp>
      <p:pic>
        <p:nvPicPr>
          <p:cNvPr id="6" name="Picture 5" descr="A screenshot of a cell phone&#10;&#10;Description generated with very high confidence">
            <a:extLst>
              <a:ext uri="{FF2B5EF4-FFF2-40B4-BE49-F238E27FC236}">
                <a16:creationId xmlns:a16="http://schemas.microsoft.com/office/drawing/2014/main" id="{00B9A5AC-0203-4490-A4C5-CA348A11954E}"/>
              </a:ext>
            </a:extLst>
          </p:cNvPr>
          <p:cNvPicPr/>
          <p:nvPr/>
        </p:nvPicPr>
        <p:blipFill>
          <a:blip r:embed="rId4">
            <a:extLst>
              <a:ext uri="{28A0092B-C50C-407E-A947-70E740481C1C}">
                <a14:useLocalDpi xmlns:a14="http://schemas.microsoft.com/office/drawing/2010/main" val="0"/>
              </a:ext>
            </a:extLst>
          </a:blip>
          <a:stretch>
            <a:fillRect/>
          </a:stretch>
        </p:blipFill>
        <p:spPr>
          <a:xfrm>
            <a:off x="4834981" y="2209717"/>
            <a:ext cx="7267748" cy="4376733"/>
          </a:xfrm>
          <a:prstGeom prst="rect">
            <a:avLst/>
          </a:prstGeom>
        </p:spPr>
      </p:pic>
    </p:spTree>
    <p:extLst>
      <p:ext uri="{BB962C8B-B14F-4D97-AF65-F5344CB8AC3E}">
        <p14:creationId xmlns:p14="http://schemas.microsoft.com/office/powerpoint/2010/main" val="179167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5E24030-CAB8-4732-80C6-DA042E55C8B9}"/>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normAutofit fontScale="90000"/>
          </a:bodyPr>
          <a:lstStyle/>
          <a:p>
            <a:r>
              <a:rPr lang="en-US">
                <a:gradFill>
                  <a:gsLst>
                    <a:gs pos="100000">
                      <a:srgbClr val="FFFFFF"/>
                    </a:gs>
                    <a:gs pos="0">
                      <a:srgbClr val="FFFFFF"/>
                    </a:gs>
                  </a:gsLst>
                  <a:lin ang="5400000" scaled="0"/>
                </a:gradFill>
              </a:rPr>
              <a:t>Dynamics 365 for Sales Integration</a:t>
            </a:r>
            <a:endParaRPr lang="en-US"/>
          </a:p>
        </p:txBody>
      </p:sp>
      <p:pic>
        <p:nvPicPr>
          <p:cNvPr id="6" name="Picture Placeholder 7">
            <a:extLst>
              <a:ext uri="{FF2B5EF4-FFF2-40B4-BE49-F238E27FC236}">
                <a16:creationId xmlns:a16="http://schemas.microsoft.com/office/drawing/2014/main" id="{BCEE7712-8F5F-4DAC-8221-98759B9F0632}"/>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0" y="0"/>
            <a:ext cx="4375053" cy="6858000"/>
          </a:xfrm>
          <a:prstGeom prst="rect">
            <a:avLst/>
          </a:prstGeom>
        </p:spPr>
      </p:pic>
    </p:spTree>
    <p:extLst>
      <p:ext uri="{BB962C8B-B14F-4D97-AF65-F5344CB8AC3E}">
        <p14:creationId xmlns:p14="http://schemas.microsoft.com/office/powerpoint/2010/main" val="35588851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1A16-78D1-4D77-8726-9494ADE75C35}"/>
              </a:ext>
            </a:extLst>
          </p:cNvPr>
          <p:cNvSpPr>
            <a:spLocks noGrp="1"/>
          </p:cNvSpPr>
          <p:nvPr>
            <p:ph type="title"/>
          </p:nvPr>
        </p:nvSpPr>
        <p:spPr/>
        <p:txBody>
          <a:bodyPr/>
          <a:lstStyle/>
          <a:p>
            <a:r>
              <a:rPr lang="en-US" sz="4691">
                <a:solidFill>
                  <a:schemeClr val="tx1"/>
                </a:solidFill>
                <a:latin typeface="Segoe UI Light"/>
                <a:cs typeface="Segoe UI" pitchFamily="34" charset="0"/>
              </a:rPr>
              <a:t>Customer Benefits</a:t>
            </a:r>
            <a:endParaRPr lang="en-US">
              <a:solidFill>
                <a:schemeClr val="tx1"/>
              </a:solidFill>
            </a:endParaRPr>
          </a:p>
        </p:txBody>
      </p:sp>
      <p:sp>
        <p:nvSpPr>
          <p:cNvPr id="8" name="Rectangle 7">
            <a:extLst>
              <a:ext uri="{FF2B5EF4-FFF2-40B4-BE49-F238E27FC236}">
                <a16:creationId xmlns:a16="http://schemas.microsoft.com/office/drawing/2014/main" id="{9F787528-509A-4E20-A04D-177D4B498AE2}"/>
              </a:ext>
            </a:extLst>
          </p:cNvPr>
          <p:cNvSpPr/>
          <p:nvPr/>
        </p:nvSpPr>
        <p:spPr bwMode="auto">
          <a:xfrm>
            <a:off x="278974" y="2041386"/>
            <a:ext cx="2637537" cy="380539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Assisted Setup</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78765" indent="-278765" defTabSz="911689"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Synchronize your data across the two apps, including sales orders, item availability, units of measure, and currencies</a:t>
            </a:r>
            <a:endParaRPr lang="en-US" sz="1600" dirty="0">
              <a:solidFill>
                <a:schemeClr val="bg1"/>
              </a:solidFill>
              <a:latin typeface="+mj-lt"/>
              <a:ea typeface="Segoe UI" pitchFamily="34" charset="0"/>
              <a:cs typeface="Segoe UI Light"/>
            </a:endParaRPr>
          </a:p>
          <a:p>
            <a:pPr marL="278765" indent="-278765" defTabSz="911689"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Connection setup guide now includes coupling of salespersons to users of Dynamics 365 for Sales</a:t>
            </a:r>
            <a:endParaRPr lang="en-US" sz="1600" dirty="0">
              <a:solidFill>
                <a:schemeClr val="bg1"/>
              </a:solidFill>
              <a:latin typeface="+mj-lt"/>
              <a:ea typeface="Segoe UI" pitchFamily="34" charset="0"/>
              <a:cs typeface="Segoe UI Light"/>
            </a:endParaRPr>
          </a:p>
          <a:p>
            <a:pPr marL="278765" indent="-278765" defTabSz="911689" fontAlgn="base">
              <a:lnSpc>
                <a:spcPct val="90000"/>
              </a:lnSpc>
              <a:spcBef>
                <a:spcPct val="0"/>
              </a:spcBef>
              <a:spcAft>
                <a:spcPct val="0"/>
              </a:spcAft>
              <a:buFont typeface="Arial" panose="020B0604020202020204" pitchFamily="34" charset="0"/>
              <a:buChar char="•"/>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564CFED9-18D6-4890-8EA0-69D5B4AC04A8}"/>
              </a:ext>
            </a:extLst>
          </p:cNvPr>
          <p:cNvSpPr/>
          <p:nvPr/>
        </p:nvSpPr>
        <p:spPr bwMode="auto">
          <a:xfrm>
            <a:off x="3014934" y="2041386"/>
            <a:ext cx="2637537" cy="3805394"/>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a:solidFill>
                  <a:schemeClr val="bg1"/>
                </a:solidFill>
                <a:latin typeface="+mj-lt"/>
                <a:ea typeface="Segoe UI" pitchFamily="34" charset="0"/>
                <a:cs typeface="Segoe UI" pitchFamily="34" charset="0"/>
              </a:rPr>
              <a:t>Synchronization</a:t>
            </a:r>
          </a:p>
          <a:p>
            <a:pPr defTabSz="911689" fontAlgn="base">
              <a:spcBef>
                <a:spcPct val="0"/>
              </a:spcBef>
              <a:spcAft>
                <a:spcPct val="0"/>
              </a:spcAft>
            </a:pPr>
            <a:endParaRPr lang="en-US" sz="1600" b="1">
              <a:solidFill>
                <a:schemeClr val="bg1"/>
              </a:solidFill>
              <a:latin typeface="+mj-lt"/>
              <a:ea typeface="Segoe UI" pitchFamily="34" charset="0"/>
              <a:cs typeface="Segoe UI" pitchFamily="34" charset="0"/>
            </a:endParaRPr>
          </a:p>
          <a:p>
            <a:pPr marL="279382" indent="-279382" defTabSz="911689" fontAlgn="base">
              <a:spcBef>
                <a:spcPct val="0"/>
              </a:spcBef>
              <a:spcAft>
                <a:spcPct val="0"/>
              </a:spcAft>
              <a:buFont typeface="Arial" panose="020B0604020202020204" pitchFamily="34" charset="0"/>
              <a:buChar char="•"/>
            </a:pPr>
            <a:r>
              <a:rPr lang="en-US" sz="1600">
                <a:solidFill>
                  <a:schemeClr val="bg1"/>
                </a:solidFill>
                <a:latin typeface="+mj-lt"/>
                <a:ea typeface="Segoe UI" pitchFamily="34" charset="0"/>
                <a:cs typeface="Segoe UI" pitchFamily="34" charset="0"/>
              </a:rPr>
              <a:t>run full synchronization when the connection has been set up. The synchronization runs in the background so that the user can continue working</a:t>
            </a:r>
          </a:p>
        </p:txBody>
      </p:sp>
      <p:sp>
        <p:nvSpPr>
          <p:cNvPr id="5" name="Rectangle 4">
            <a:extLst>
              <a:ext uri="{FF2B5EF4-FFF2-40B4-BE49-F238E27FC236}">
                <a16:creationId xmlns:a16="http://schemas.microsoft.com/office/drawing/2014/main" id="{F644EF84-0B19-4692-88F8-786C51C0DDFA}"/>
              </a:ext>
            </a:extLst>
          </p:cNvPr>
          <p:cNvSpPr/>
          <p:nvPr/>
        </p:nvSpPr>
        <p:spPr bwMode="auto">
          <a:xfrm>
            <a:off x="5744140" y="2041386"/>
            <a:ext cx="2630781" cy="380539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r>
              <a:rPr lang="en-US" sz="1600" b="1" dirty="0">
                <a:solidFill>
                  <a:schemeClr val="bg1"/>
                </a:solidFill>
                <a:latin typeface="+mj-lt"/>
                <a:ea typeface="Segoe UI" pitchFamily="34" charset="0"/>
                <a:cs typeface="Segoe UI" pitchFamily="34" charset="0"/>
              </a:rPr>
              <a:t>Productivity</a:t>
            </a:r>
          </a:p>
          <a:p>
            <a:pPr marL="285695" indent="-285695" defTabSz="932293" fontAlgn="base">
              <a:lnSpc>
                <a:spcPct val="90000"/>
              </a:lnSpc>
              <a:spcBef>
                <a:spcPct val="0"/>
              </a:spcBef>
              <a:spcAft>
                <a:spcPct val="0"/>
              </a:spcAft>
              <a:buFont typeface="Arial" panose="020B0604020202020204" pitchFamily="34" charset="0"/>
              <a:buChar char="•"/>
            </a:pPr>
            <a:endParaRPr lang="en-US" sz="1600" dirty="0">
              <a:solidFill>
                <a:schemeClr val="bg1"/>
              </a:solidFill>
              <a:latin typeface="+mj-lt"/>
              <a:ea typeface="Segoe UI" pitchFamily="34" charset="0"/>
              <a:cs typeface="Segoe UI" pitchFamily="34" charset="0"/>
            </a:endParaRPr>
          </a:p>
          <a:p>
            <a:pPr marL="285695" indent="-285695" defTabSz="932293" fontAlgn="base">
              <a:lnSpc>
                <a:spcPct val="90000"/>
              </a:lnSpc>
              <a:spcBef>
                <a:spcPct val="0"/>
              </a:spcBef>
              <a:spcAft>
                <a:spcPct val="0"/>
              </a:spcAft>
              <a:buFont typeface="Arial" panose="020B0604020202020204" pitchFamily="34" charset="0"/>
              <a:buChar char="•"/>
            </a:pPr>
            <a:r>
              <a:rPr lang="en-US" sz="1400" dirty="0">
                <a:solidFill>
                  <a:schemeClr val="bg1"/>
                </a:solidFill>
                <a:latin typeface="+mj-lt"/>
                <a:ea typeface="Segoe UI" pitchFamily="34" charset="0"/>
                <a:cs typeface="Segoe UI" pitchFamily="34" charset="0"/>
              </a:rPr>
              <a:t>When creating sales or purchase documents, the default salesperson/purchaser code is specified for your user account. </a:t>
            </a:r>
          </a:p>
          <a:p>
            <a:pPr marL="285695" indent="-285695" defTabSz="932293" fontAlgn="base">
              <a:lnSpc>
                <a:spcPct val="90000"/>
              </a:lnSpc>
              <a:spcBef>
                <a:spcPct val="0"/>
              </a:spcBef>
              <a:spcAft>
                <a:spcPct val="0"/>
              </a:spcAft>
              <a:buFont typeface="Arial" panose="020B0604020202020204" pitchFamily="34" charset="0"/>
              <a:buChar char="•"/>
            </a:pPr>
            <a:r>
              <a:rPr lang="en-US" sz="1400" dirty="0">
                <a:solidFill>
                  <a:schemeClr val="bg1"/>
                </a:solidFill>
                <a:latin typeface="+mj-lt"/>
                <a:ea typeface="Segoe UI" pitchFamily="34" charset="0"/>
                <a:cs typeface="Segoe UI" pitchFamily="34" charset="0"/>
              </a:rPr>
              <a:t>set default chances of success in sales cycle stages in opportunity management</a:t>
            </a:r>
          </a:p>
          <a:p>
            <a:pPr marL="285695" indent="-285695" defTabSz="932293" fontAlgn="base">
              <a:lnSpc>
                <a:spcPct val="90000"/>
              </a:lnSpc>
              <a:spcBef>
                <a:spcPct val="0"/>
              </a:spcBef>
              <a:spcAft>
                <a:spcPct val="0"/>
              </a:spcAft>
              <a:buFont typeface="Arial" panose="020B0604020202020204" pitchFamily="34" charset="0"/>
              <a:buChar char="•"/>
            </a:pPr>
            <a:r>
              <a:rPr lang="en-US" sz="1400" dirty="0">
                <a:solidFill>
                  <a:schemeClr val="bg1"/>
                </a:solidFill>
                <a:latin typeface="+mj-lt"/>
                <a:ea typeface="Segoe UI" pitchFamily="34" charset="0"/>
                <a:cs typeface="Segoe UI" pitchFamily="34" charset="0"/>
              </a:rPr>
              <a:t>send a sales quote to a contact without having to create them as customers first. </a:t>
            </a:r>
          </a:p>
          <a:p>
            <a:pPr marL="285695" indent="-285695" defTabSz="932293" fontAlgn="base">
              <a:lnSpc>
                <a:spcPct val="90000"/>
              </a:lnSpc>
              <a:spcBef>
                <a:spcPct val="0"/>
              </a:spcBef>
              <a:spcAft>
                <a:spcPct val="0"/>
              </a:spcAft>
              <a:buFont typeface="Arial" panose="020B0604020202020204" pitchFamily="34" charset="0"/>
              <a:buChar char="•"/>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6C94EC2B-1FB0-448F-9E14-51E4EDBB1B26}"/>
              </a:ext>
            </a:extLst>
          </p:cNvPr>
          <p:cNvSpPr/>
          <p:nvPr/>
        </p:nvSpPr>
        <p:spPr bwMode="auto">
          <a:xfrm>
            <a:off x="8466590" y="2041386"/>
            <a:ext cx="2630781" cy="3805394"/>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r>
              <a:rPr lang="en-US" sz="1600" b="1" dirty="0">
                <a:solidFill>
                  <a:schemeClr val="bg1"/>
                </a:solidFill>
                <a:latin typeface="+mj-lt"/>
                <a:ea typeface="Segoe UI" pitchFamily="34" charset="0"/>
                <a:cs typeface="Segoe UI" pitchFamily="34" charset="0"/>
              </a:rPr>
              <a:t>Efficiency</a:t>
            </a:r>
          </a:p>
          <a:p>
            <a:pPr marL="285695" indent="-285695" defTabSz="932293" fontAlgn="base">
              <a:lnSpc>
                <a:spcPct val="90000"/>
              </a:lnSpc>
              <a:spcBef>
                <a:spcPct val="0"/>
              </a:spcBef>
              <a:spcAft>
                <a:spcPct val="0"/>
              </a:spcAft>
              <a:buFont typeface="Arial" panose="020B0604020202020204" pitchFamily="34" charset="0"/>
              <a:buChar char="•"/>
            </a:pPr>
            <a:endParaRPr lang="en-US" sz="1600" dirty="0">
              <a:solidFill>
                <a:schemeClr val="bg1"/>
              </a:solidFill>
              <a:latin typeface="+mj-lt"/>
              <a:ea typeface="Segoe UI" pitchFamily="34" charset="0"/>
              <a:cs typeface="Segoe UI" pitchFamily="34" charset="0"/>
            </a:endParaRPr>
          </a:p>
          <a:p>
            <a:pPr marL="285695" indent="-285695" defTabSz="932293"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Sales orders from Dynamics 365 for Sales with write-in products transferred to Dynamics NAV</a:t>
            </a:r>
          </a:p>
          <a:p>
            <a:pPr marL="285695" indent="-285695" defTabSz="932293"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Sales orders from Dynamics 365 Sales can be automatically converted to sales orders in NAV without manual intervention</a:t>
            </a:r>
          </a:p>
        </p:txBody>
      </p:sp>
    </p:spTree>
    <p:extLst>
      <p:ext uri="{BB962C8B-B14F-4D97-AF65-F5344CB8AC3E}">
        <p14:creationId xmlns:p14="http://schemas.microsoft.com/office/powerpoint/2010/main" val="156439133"/>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Dynamics 365 for Sales Integration</a:t>
            </a:r>
          </a:p>
        </p:txBody>
      </p:sp>
      <p:pic>
        <p:nvPicPr>
          <p:cNvPr id="4" name="Picture 3" descr="A screenshot of a social media post&#10;&#10;Description generated with very high confidence">
            <a:extLst>
              <a:ext uri="{FF2B5EF4-FFF2-40B4-BE49-F238E27FC236}">
                <a16:creationId xmlns:a16="http://schemas.microsoft.com/office/drawing/2014/main" id="{563CA3E9-DF59-4A32-BC23-9F0DAF7A1532}"/>
              </a:ext>
            </a:extLst>
          </p:cNvPr>
          <p:cNvPicPr>
            <a:picLocks noChangeAspect="1"/>
          </p:cNvPicPr>
          <p:nvPr/>
        </p:nvPicPr>
        <p:blipFill>
          <a:blip r:embed="rId3"/>
          <a:stretch>
            <a:fillRect/>
          </a:stretch>
        </p:blipFill>
        <p:spPr>
          <a:xfrm>
            <a:off x="1" y="1338291"/>
            <a:ext cx="12192000" cy="4181419"/>
          </a:xfrm>
          <a:prstGeom prst="rect">
            <a:avLst/>
          </a:prstGeom>
        </p:spPr>
      </p:pic>
    </p:spTree>
    <p:extLst>
      <p:ext uri="{BB962C8B-B14F-4D97-AF65-F5344CB8AC3E}">
        <p14:creationId xmlns:p14="http://schemas.microsoft.com/office/powerpoint/2010/main" val="243652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9BD31D-16D4-423B-B77B-BD42FF593CBB}"/>
              </a:ext>
            </a:extLst>
          </p:cNvPr>
          <p:cNvSpPr txBox="1"/>
          <p:nvPr/>
        </p:nvSpPr>
        <p:spPr>
          <a:xfrm>
            <a:off x="0" y="1913548"/>
            <a:ext cx="11770512" cy="4102108"/>
          </a:xfrm>
          <a:prstGeom prst="rect">
            <a:avLst/>
          </a:prstGeom>
          <a:noFill/>
        </p:spPr>
        <p:txBody>
          <a:bodyPr wrap="square" lIns="182854" tIns="146284" rIns="182854" bIns="146284" rtlCol="0">
            <a:spAutoFit/>
          </a:bodyPr>
          <a:lstStyle/>
          <a:p>
            <a:pPr defTabSz="914225">
              <a:lnSpc>
                <a:spcPct val="90000"/>
              </a:lnSpc>
              <a:spcAft>
                <a:spcPts val="600"/>
              </a:spcAft>
            </a:pPr>
            <a:r>
              <a:rPr lang="en-US" sz="1765" dirty="0"/>
              <a:t>As we continue to execute on our Dynamics 365 product strategy, we realize smaller businesses sometimes prefer an </a:t>
            </a:r>
            <a:r>
              <a:rPr lang="en-US" sz="1765" b="1" dirty="0"/>
              <a:t>end-to-end business management solution</a:t>
            </a:r>
            <a:r>
              <a:rPr lang="en-US" sz="1765" dirty="0"/>
              <a:t>, instead of an application for each individual line of business within their organization.</a:t>
            </a:r>
          </a:p>
          <a:p>
            <a:pPr defTabSz="914225">
              <a:lnSpc>
                <a:spcPct val="90000"/>
              </a:lnSpc>
              <a:spcAft>
                <a:spcPts val="600"/>
              </a:spcAft>
            </a:pPr>
            <a:endParaRPr lang="en-US" sz="1765" dirty="0"/>
          </a:p>
          <a:p>
            <a:pPr defTabSz="914225">
              <a:lnSpc>
                <a:spcPct val="90000"/>
              </a:lnSpc>
              <a:spcAft>
                <a:spcPts val="600"/>
              </a:spcAft>
            </a:pPr>
            <a:r>
              <a:rPr lang="en-US" sz="1765" dirty="0"/>
              <a:t>We’re executing on that commitment by </a:t>
            </a:r>
            <a:r>
              <a:rPr lang="en-US" sz="1765" b="1" dirty="0"/>
              <a:t>expanding</a:t>
            </a:r>
            <a:r>
              <a:rPr lang="en-US" sz="1765" dirty="0"/>
              <a:t> Dynamics 365 for Finance and Operations, Business Edition to include the full breadth of Dynamics NAV. This next generation solution will be available to the market in the first half of 2018.</a:t>
            </a:r>
          </a:p>
          <a:p>
            <a:pPr defTabSz="914225">
              <a:lnSpc>
                <a:spcPct val="90000"/>
              </a:lnSpc>
              <a:spcAft>
                <a:spcPts val="600"/>
              </a:spcAft>
            </a:pPr>
            <a:endParaRPr lang="en-US" sz="1765" dirty="0"/>
          </a:p>
          <a:p>
            <a:pPr defTabSz="914225">
              <a:lnSpc>
                <a:spcPct val="90000"/>
              </a:lnSpc>
              <a:spcAft>
                <a:spcPts val="600"/>
              </a:spcAft>
            </a:pPr>
            <a:r>
              <a:rPr lang="en-US" sz="1765" dirty="0"/>
              <a:t>1.  A Microsoft Dynamics 365 cloud application, which enables partners participating in the Cloud Solution Provider (CSP) Program to deliver an end-to-end cloud business management solution to their small and mid-sized customers – across key business functions, including sales, financial management, project management, and operations</a:t>
            </a:r>
            <a:endParaRPr lang="en-US" sz="2400" b="1" dirty="0">
              <a:latin typeface="Segoe UI"/>
            </a:endParaRPr>
          </a:p>
          <a:p>
            <a:pPr defTabSz="914225">
              <a:lnSpc>
                <a:spcPct val="90000"/>
              </a:lnSpc>
              <a:spcAft>
                <a:spcPts val="600"/>
              </a:spcAft>
            </a:pPr>
            <a:r>
              <a:rPr lang="en-US" sz="1765" dirty="0"/>
              <a:t>2.  A business application platform for ISVs, which enables Microsoft ISV Cloud Embed program partners to build and offer vertical cloud solutions directly to customers.</a:t>
            </a:r>
            <a:endParaRPr lang="en-US" sz="2400" dirty="0">
              <a:latin typeface="Segoe UI"/>
            </a:endParaRPr>
          </a:p>
        </p:txBody>
      </p:sp>
      <p:pic>
        <p:nvPicPr>
          <p:cNvPr id="3" name="Picture 2">
            <a:extLst>
              <a:ext uri="{FF2B5EF4-FFF2-40B4-BE49-F238E27FC236}">
                <a16:creationId xmlns:a16="http://schemas.microsoft.com/office/drawing/2014/main" id="{11A939BD-4AA4-4AD2-8C14-B1090D876A04}"/>
              </a:ext>
            </a:extLst>
          </p:cNvPr>
          <p:cNvPicPr>
            <a:picLocks noChangeAspect="1"/>
          </p:cNvPicPr>
          <p:nvPr/>
        </p:nvPicPr>
        <p:blipFill>
          <a:blip r:embed="rId3"/>
          <a:stretch>
            <a:fillRect/>
          </a:stretch>
        </p:blipFill>
        <p:spPr>
          <a:xfrm>
            <a:off x="0" y="1076041"/>
            <a:ext cx="6843021" cy="968288"/>
          </a:xfrm>
          <a:prstGeom prst="rect">
            <a:avLst/>
          </a:prstGeom>
        </p:spPr>
      </p:pic>
      <p:sp>
        <p:nvSpPr>
          <p:cNvPr id="7" name="Title 6">
            <a:extLst>
              <a:ext uri="{FF2B5EF4-FFF2-40B4-BE49-F238E27FC236}">
                <a16:creationId xmlns:a16="http://schemas.microsoft.com/office/drawing/2014/main" id="{B411A434-234B-4781-BA50-8793931B2B00}"/>
              </a:ext>
            </a:extLst>
          </p:cNvPr>
          <p:cNvSpPr>
            <a:spLocks noGrp="1"/>
          </p:cNvSpPr>
          <p:nvPr>
            <p:ph type="title"/>
          </p:nvPr>
        </p:nvSpPr>
        <p:spPr>
          <a:xfrm>
            <a:off x="43506" y="161183"/>
            <a:ext cx="12130352" cy="1325563"/>
          </a:xfrm>
        </p:spPr>
        <p:txBody>
          <a:bodyPr/>
          <a:lstStyle/>
          <a:p>
            <a:r>
              <a:rPr lang="en-US" dirty="0"/>
              <a:t>Announcing Microsoft Dynamics NAV 2018</a:t>
            </a:r>
          </a:p>
        </p:txBody>
      </p:sp>
    </p:spTree>
    <p:extLst>
      <p:ext uri="{BB962C8B-B14F-4D97-AF65-F5344CB8AC3E}">
        <p14:creationId xmlns:p14="http://schemas.microsoft.com/office/powerpoint/2010/main" val="30526779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CF4B0CF-14B0-49CE-BFF0-A2E6669A8DB3}"/>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lstStyle/>
          <a:p>
            <a:r>
              <a:rPr lang="en-US">
                <a:gradFill>
                  <a:gsLst>
                    <a:gs pos="100000">
                      <a:srgbClr val="FFFFFF"/>
                    </a:gs>
                    <a:gs pos="0">
                      <a:srgbClr val="FFFFFF"/>
                    </a:gs>
                  </a:gsLst>
                  <a:lin ang="5400000" scaled="0"/>
                </a:gradFill>
              </a:rPr>
              <a:t>Sync vendors to OCR</a:t>
            </a:r>
            <a:endParaRPr lang="en-US"/>
          </a:p>
        </p:txBody>
      </p:sp>
      <p:pic>
        <p:nvPicPr>
          <p:cNvPr id="6" name="Picture Placeholder 7">
            <a:extLst>
              <a:ext uri="{FF2B5EF4-FFF2-40B4-BE49-F238E27FC236}">
                <a16:creationId xmlns:a16="http://schemas.microsoft.com/office/drawing/2014/main" id="{6313EC0F-362B-47B0-A72D-186A830B36BE}"/>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1" y="0"/>
            <a:ext cx="4375053" cy="6858000"/>
          </a:xfrm>
          <a:prstGeom prst="rect">
            <a:avLst/>
          </a:prstGeom>
        </p:spPr>
      </p:pic>
    </p:spTree>
    <p:extLst>
      <p:ext uri="{BB962C8B-B14F-4D97-AF65-F5344CB8AC3E}">
        <p14:creationId xmlns:p14="http://schemas.microsoft.com/office/powerpoint/2010/main" val="148731730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1A16-78D1-4D77-8726-9494ADE75C35}"/>
              </a:ext>
            </a:extLst>
          </p:cNvPr>
          <p:cNvSpPr>
            <a:spLocks noGrp="1"/>
          </p:cNvSpPr>
          <p:nvPr>
            <p:ph type="title"/>
          </p:nvPr>
        </p:nvSpPr>
        <p:spPr/>
        <p:txBody>
          <a:bodyPr/>
          <a:lstStyle/>
          <a:p>
            <a:r>
              <a:rPr lang="en-US" sz="4691" baseline="0">
                <a:solidFill>
                  <a:schemeClr val="tx1"/>
                </a:solidFill>
                <a:uFillTx/>
                <a:latin typeface="Segoe UI Light"/>
                <a:cs typeface="Segoe UI" pitchFamily="34" charset="0"/>
              </a:rPr>
              <a:t>Customer Benefits</a:t>
            </a:r>
            <a:endParaRPr lang="en-US">
              <a:solidFill>
                <a:schemeClr val="tx1"/>
              </a:solidFill>
            </a:endParaRPr>
          </a:p>
        </p:txBody>
      </p:sp>
      <p:sp>
        <p:nvSpPr>
          <p:cNvPr id="8" name="Rectangle 7">
            <a:extLst>
              <a:ext uri="{FF2B5EF4-FFF2-40B4-BE49-F238E27FC236}">
                <a16:creationId xmlns:a16="http://schemas.microsoft.com/office/drawing/2014/main" id="{9F787528-509A-4E20-A04D-177D4B498AE2}"/>
              </a:ext>
            </a:extLst>
          </p:cNvPr>
          <p:cNvSpPr/>
          <p:nvPr/>
        </p:nvSpPr>
        <p:spPr bwMode="auto">
          <a:xfrm>
            <a:off x="278974" y="2010389"/>
            <a:ext cx="2637537" cy="380539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Sync vendors </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79382" indent="-279382" defTabSz="911689"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Get access to detailed vendor data in Lexmark ICS.</a:t>
            </a:r>
          </a:p>
          <a:p>
            <a:pPr marL="279382" indent="-279382" defTabSz="911689"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Whenever a new invoice is trained in Lexmark ICS, the proper vendor name can be assigned, ensuring naming consistency between the systems.</a:t>
            </a:r>
          </a:p>
          <a:p>
            <a:pPr marL="279382" indent="-279382" defTabSz="911689" fontAlgn="base">
              <a:lnSpc>
                <a:spcPct val="90000"/>
              </a:lnSpc>
              <a:spcBef>
                <a:spcPct val="0"/>
              </a:spcBef>
              <a:spcAft>
                <a:spcPct val="0"/>
              </a:spcAft>
              <a:buFont typeface="Arial" panose="020B0604020202020204" pitchFamily="34" charset="0"/>
              <a:buChar char="•"/>
            </a:pPr>
            <a:endParaRPr lang="en-US" sz="1400" dirty="0">
              <a:gradFill>
                <a:gsLst>
                  <a:gs pos="0">
                    <a:srgbClr val="FFFFFF"/>
                  </a:gs>
                  <a:gs pos="100000">
                    <a:srgbClr val="FFFFFF"/>
                  </a:gs>
                </a:gsLst>
                <a:lin ang="5400000" scaled="0"/>
              </a:gradFill>
              <a:ea typeface="Segoe UI" pitchFamily="34" charset="0"/>
              <a:cs typeface="Segoe UI" pitchFamily="34" charset="0"/>
            </a:endParaRPr>
          </a:p>
          <a:p>
            <a:pPr defTabSz="911689" fontAlgn="base">
              <a:lnSpc>
                <a:spcPct val="90000"/>
              </a:lnSpc>
              <a:spcBef>
                <a:spcPct val="0"/>
              </a:spcBef>
              <a:spcAft>
                <a:spcPct val="0"/>
              </a:spcAft>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564CFED9-18D6-4890-8EA0-69D5B4AC04A8}"/>
              </a:ext>
            </a:extLst>
          </p:cNvPr>
          <p:cNvSpPr/>
          <p:nvPr/>
        </p:nvSpPr>
        <p:spPr bwMode="auto">
          <a:xfrm>
            <a:off x="3014934" y="2010389"/>
            <a:ext cx="2637537" cy="3805394"/>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a:solidFill>
                  <a:schemeClr val="bg1"/>
                </a:solidFill>
                <a:latin typeface="+mj-lt"/>
                <a:ea typeface="Segoe UI" pitchFamily="34" charset="0"/>
                <a:cs typeface="Segoe UI" pitchFamily="34" charset="0"/>
              </a:rPr>
              <a:t>Improved OCR quality</a:t>
            </a:r>
          </a:p>
          <a:p>
            <a:pPr defTabSz="911689" fontAlgn="base">
              <a:spcBef>
                <a:spcPct val="0"/>
              </a:spcBef>
              <a:spcAft>
                <a:spcPct val="0"/>
              </a:spcAft>
            </a:pPr>
            <a:endParaRPr lang="en-US" sz="1600" b="1">
              <a:solidFill>
                <a:schemeClr val="bg1"/>
              </a:solidFill>
              <a:latin typeface="+mj-lt"/>
              <a:ea typeface="Segoe UI" pitchFamily="34" charset="0"/>
              <a:cs typeface="Segoe UI" pitchFamily="34" charset="0"/>
            </a:endParaRPr>
          </a:p>
          <a:p>
            <a:pPr marL="279382" indent="-279382" defTabSz="911689" fontAlgn="base">
              <a:spcBef>
                <a:spcPct val="0"/>
              </a:spcBef>
              <a:spcAft>
                <a:spcPct val="0"/>
              </a:spcAft>
              <a:buFont typeface="Arial" panose="020B0604020202020204" pitchFamily="34" charset="0"/>
              <a:buChar char="•"/>
            </a:pPr>
            <a:r>
              <a:rPr lang="en-US" sz="1600">
                <a:solidFill>
                  <a:schemeClr val="bg1"/>
                </a:solidFill>
                <a:latin typeface="+mj-lt"/>
                <a:ea typeface="Segoe UI" pitchFamily="34" charset="0"/>
                <a:cs typeface="Segoe UI" pitchFamily="34" charset="0"/>
              </a:rPr>
              <a:t>Lexmark ICS can use the vendor names to better detect an invoice from a vendor the first time</a:t>
            </a:r>
          </a:p>
          <a:p>
            <a:pPr defTabSz="911689" fontAlgn="base">
              <a:spcBef>
                <a:spcPct val="0"/>
              </a:spcBef>
              <a:spcAft>
                <a:spcPct val="0"/>
              </a:spcAft>
            </a:pPr>
            <a:endParaRPr lang="en-US" sz="140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0AC12BDD-94D1-46BC-ACA6-A3D02D145308}"/>
              </a:ext>
            </a:extLst>
          </p:cNvPr>
          <p:cNvSpPr/>
          <p:nvPr/>
        </p:nvSpPr>
        <p:spPr bwMode="auto">
          <a:xfrm>
            <a:off x="5750894" y="2010389"/>
            <a:ext cx="2630781" cy="380539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a:solidFill>
                  <a:schemeClr val="bg1"/>
                </a:solidFill>
                <a:latin typeface="+mj-lt"/>
                <a:ea typeface="Segoe UI" pitchFamily="34" charset="0"/>
                <a:cs typeface="Segoe UI" pitchFamily="34" charset="0"/>
              </a:rPr>
              <a:t>Triggered on changes</a:t>
            </a:r>
          </a:p>
          <a:p>
            <a:pPr defTabSz="911689" fontAlgn="base">
              <a:spcBef>
                <a:spcPct val="0"/>
              </a:spcBef>
              <a:spcAft>
                <a:spcPct val="0"/>
              </a:spcAft>
            </a:pPr>
            <a:endParaRPr lang="en-US" sz="1600" b="1">
              <a:solidFill>
                <a:schemeClr val="bg1"/>
              </a:solidFill>
              <a:latin typeface="+mj-lt"/>
              <a:ea typeface="Segoe UI" pitchFamily="34" charset="0"/>
              <a:cs typeface="Segoe UI" pitchFamily="34" charset="0"/>
            </a:endParaRPr>
          </a:p>
          <a:p>
            <a:pPr marL="279382" indent="-279382" defTabSz="911689" fontAlgn="base">
              <a:spcBef>
                <a:spcPct val="0"/>
              </a:spcBef>
              <a:spcAft>
                <a:spcPct val="0"/>
              </a:spcAft>
              <a:buFont typeface="Arial" panose="020B0604020202020204" pitchFamily="34" charset="0"/>
              <a:buChar char="•"/>
            </a:pPr>
            <a:r>
              <a:rPr lang="en-US" sz="1600">
                <a:solidFill>
                  <a:schemeClr val="bg1"/>
                </a:solidFill>
                <a:latin typeface="+mj-lt"/>
                <a:ea typeface="Segoe UI" pitchFamily="34" charset="0"/>
                <a:cs typeface="Segoe UI" pitchFamily="34" charset="0"/>
              </a:rPr>
              <a:t>Whenever a vendor is changed, it will update Lexmark ICS if sync is enabled</a:t>
            </a:r>
          </a:p>
          <a:p>
            <a:pPr marL="285695" indent="-285695" defTabSz="932293" fontAlgn="base">
              <a:lnSpc>
                <a:spcPct val="90000"/>
              </a:lnSpc>
              <a:spcBef>
                <a:spcPct val="0"/>
              </a:spcBef>
              <a:spcAft>
                <a:spcPct val="0"/>
              </a:spcAft>
              <a:buFont typeface="Arial" panose="020B0604020202020204" pitchFamily="34" charset="0"/>
              <a:buChar char="•"/>
            </a:pPr>
            <a:endParaRPr lang="en-US" sz="140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91BE6F8C-8A45-4D19-B96F-B5262EC91853}"/>
              </a:ext>
            </a:extLst>
          </p:cNvPr>
          <p:cNvSpPr/>
          <p:nvPr/>
        </p:nvSpPr>
        <p:spPr bwMode="auto">
          <a:xfrm>
            <a:off x="8480098" y="2010389"/>
            <a:ext cx="2630781" cy="3805394"/>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r>
              <a:rPr lang="en-US" sz="1600" b="1">
                <a:solidFill>
                  <a:schemeClr val="bg1"/>
                </a:solidFill>
                <a:latin typeface="+mj-lt"/>
                <a:ea typeface="Segoe UI" pitchFamily="34" charset="0"/>
                <a:cs typeface="Segoe UI" pitchFamily="34" charset="0"/>
              </a:rPr>
              <a:t>Control data share</a:t>
            </a:r>
          </a:p>
          <a:p>
            <a:pPr marL="285695" indent="-285695" defTabSz="932293" fontAlgn="base">
              <a:lnSpc>
                <a:spcPct val="90000"/>
              </a:lnSpc>
              <a:spcBef>
                <a:spcPct val="0"/>
              </a:spcBef>
              <a:spcAft>
                <a:spcPct val="0"/>
              </a:spcAft>
              <a:buFont typeface="Arial" panose="020B0604020202020204" pitchFamily="34" charset="0"/>
              <a:buChar char="•"/>
            </a:pPr>
            <a:endParaRPr lang="en-US" sz="1600">
              <a:solidFill>
                <a:schemeClr val="bg1"/>
              </a:solidFill>
              <a:latin typeface="+mj-lt"/>
              <a:ea typeface="Segoe UI" pitchFamily="34" charset="0"/>
              <a:cs typeface="Segoe UI" pitchFamily="34" charset="0"/>
            </a:endParaRPr>
          </a:p>
          <a:p>
            <a:pPr marL="285695" indent="-285695" defTabSz="932293" fontAlgn="base">
              <a:lnSpc>
                <a:spcPct val="90000"/>
              </a:lnSpc>
              <a:spcBef>
                <a:spcPct val="0"/>
              </a:spcBef>
              <a:spcAft>
                <a:spcPct val="0"/>
              </a:spcAft>
              <a:buFont typeface="Arial" panose="020B0604020202020204" pitchFamily="34" charset="0"/>
              <a:buChar char="•"/>
            </a:pPr>
            <a:r>
              <a:rPr lang="en-US" sz="1600">
                <a:solidFill>
                  <a:schemeClr val="bg1"/>
                </a:solidFill>
                <a:latin typeface="+mj-lt"/>
                <a:ea typeface="Segoe UI" pitchFamily="34" charset="0"/>
                <a:cs typeface="Segoe UI" pitchFamily="34" charset="0"/>
              </a:rPr>
              <a:t>Out of the box, sync is not enabled, so that nothing is sent without consent.</a:t>
            </a:r>
          </a:p>
          <a:p>
            <a:pPr marL="285695" indent="-285695" defTabSz="932293" fontAlgn="base">
              <a:lnSpc>
                <a:spcPct val="90000"/>
              </a:lnSpc>
              <a:spcBef>
                <a:spcPct val="0"/>
              </a:spcBef>
              <a:spcAft>
                <a:spcPct val="0"/>
              </a:spcAft>
              <a:buFont typeface="Arial" panose="020B0604020202020204" pitchFamily="34" charset="0"/>
              <a:buChar char="•"/>
            </a:pPr>
            <a:endParaRPr lang="en-US" sz="1600">
              <a:solidFill>
                <a:schemeClr val="bg1"/>
              </a:solidFill>
              <a:latin typeface="+mj-lt"/>
              <a:ea typeface="Segoe UI" pitchFamily="34" charset="0"/>
              <a:cs typeface="Segoe UI" pitchFamily="34" charset="0"/>
            </a:endParaRPr>
          </a:p>
          <a:p>
            <a:pPr marL="285695" indent="-285695" defTabSz="932293" fontAlgn="base">
              <a:lnSpc>
                <a:spcPct val="90000"/>
              </a:lnSpc>
              <a:spcBef>
                <a:spcPct val="0"/>
              </a:spcBef>
              <a:spcAft>
                <a:spcPct val="0"/>
              </a:spcAft>
              <a:buFont typeface="Arial" panose="020B0604020202020204" pitchFamily="34" charset="0"/>
              <a:buChar char="•"/>
            </a:pPr>
            <a:r>
              <a:rPr lang="en-US" sz="1600">
                <a:solidFill>
                  <a:schemeClr val="bg1"/>
                </a:solidFill>
                <a:latin typeface="+mj-lt"/>
                <a:ea typeface="Segoe UI" pitchFamily="34" charset="0"/>
                <a:cs typeface="Segoe UI" pitchFamily="34" charset="0"/>
              </a:rPr>
              <a:t>It must be enabled in the OCR Service Setup</a:t>
            </a:r>
          </a:p>
          <a:p>
            <a:pPr marL="285695" indent="-285695" defTabSz="932293" fontAlgn="base">
              <a:lnSpc>
                <a:spcPct val="90000"/>
              </a:lnSpc>
              <a:spcBef>
                <a:spcPct val="0"/>
              </a:spcBef>
              <a:spcAft>
                <a:spcPct val="0"/>
              </a:spcAft>
              <a:buFont typeface="Arial" panose="020B0604020202020204" pitchFamily="34" charset="0"/>
              <a:buChar char="•"/>
            </a:pPr>
            <a:endParaRPr lang="en-US" sz="1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42796401"/>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B349E0-530E-405B-9577-8A0F7AA4B34B}"/>
              </a:ext>
            </a:extLst>
          </p:cNvPr>
          <p:cNvSpPr>
            <a:spLocks noGrp="1"/>
          </p:cNvSpPr>
          <p:nvPr>
            <p:ph type="title"/>
          </p:nvPr>
        </p:nvSpPr>
        <p:spPr/>
        <p:txBody>
          <a:bodyPr/>
          <a:lstStyle/>
          <a:p>
            <a:r>
              <a:rPr lang="en-US"/>
              <a:t>OCR setup</a:t>
            </a:r>
            <a:endParaRPr lang="da-DK"/>
          </a:p>
        </p:txBody>
      </p:sp>
      <p:pic>
        <p:nvPicPr>
          <p:cNvPr id="1026" name="Picture 2" descr="http://vstfnav:8080/tfs/DYNAMICSNAV/WorkItemTracking/v1.0/AttachFileHandler.ashx?FileNameGUID=6cf71f55-cea0-4e43-b3e7-82dfde512d38&amp;FileName=tmp968A.png">
            <a:extLst>
              <a:ext uri="{FF2B5EF4-FFF2-40B4-BE49-F238E27FC236}">
                <a16:creationId xmlns:a16="http://schemas.microsoft.com/office/drawing/2014/main" id="{A2F16A03-C9D3-4FF5-8DFE-6D921F96F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032" y="1397680"/>
            <a:ext cx="7161784" cy="4447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251041"/>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B349E0-530E-405B-9577-8A0F7AA4B34B}"/>
              </a:ext>
            </a:extLst>
          </p:cNvPr>
          <p:cNvSpPr>
            <a:spLocks noGrp="1"/>
          </p:cNvSpPr>
          <p:nvPr>
            <p:ph type="title"/>
          </p:nvPr>
        </p:nvSpPr>
        <p:spPr/>
        <p:txBody>
          <a:bodyPr/>
          <a:lstStyle/>
          <a:p>
            <a:r>
              <a:rPr lang="en-US"/>
              <a:t>Kofax ICS vendor data</a:t>
            </a:r>
            <a:endParaRPr lang="da-DK"/>
          </a:p>
        </p:txBody>
      </p:sp>
      <p:pic>
        <p:nvPicPr>
          <p:cNvPr id="2050" name="Picture 2" descr="http://vstfnav:8080/tfs/DYNAMICSNAV/WorkItemTracking/v1.0/AttachFileHandler.ashx?FileNameGUID=f6b74635-13b1-4656-ae61-3e842bdc33cc&amp;FileName=tmpF720.png">
            <a:extLst>
              <a:ext uri="{FF2B5EF4-FFF2-40B4-BE49-F238E27FC236}">
                <a16:creationId xmlns:a16="http://schemas.microsoft.com/office/drawing/2014/main" id="{7FC1B99B-BBEE-463A-A149-490C5E865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859" y="1324811"/>
            <a:ext cx="9345639" cy="452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941068"/>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3BD0036-6A06-42FB-BF27-10122A8CBEBA}"/>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normAutofit fontScale="90000"/>
          </a:bodyPr>
          <a:lstStyle/>
          <a:p>
            <a:r>
              <a:rPr lang="en-US">
                <a:gradFill>
                  <a:gsLst>
                    <a:gs pos="100000">
                      <a:srgbClr val="FFFFFF"/>
                    </a:gs>
                    <a:gs pos="0">
                      <a:srgbClr val="FFFFFF"/>
                    </a:gs>
                  </a:gsLst>
                  <a:lin ang="5400000" scaled="0"/>
                </a:gradFill>
              </a:rPr>
              <a:t>And there is more</a:t>
            </a:r>
            <a:br>
              <a:rPr lang="en-US">
                <a:gradFill>
                  <a:gsLst>
                    <a:gs pos="100000">
                      <a:srgbClr val="FFFFFF"/>
                    </a:gs>
                    <a:gs pos="0">
                      <a:srgbClr val="FFFFFF"/>
                    </a:gs>
                  </a:gsLst>
                  <a:lin ang="5400000" scaled="0"/>
                </a:gradFill>
              </a:rPr>
            </a:br>
            <a:r>
              <a:rPr lang="en-US">
                <a:gradFill>
                  <a:gsLst>
                    <a:gs pos="100000">
                      <a:srgbClr val="FFFFFF"/>
                    </a:gs>
                    <a:gs pos="0">
                      <a:srgbClr val="FFFFFF"/>
                    </a:gs>
                  </a:gsLst>
                  <a:lin ang="5400000" scaled="0"/>
                </a:gradFill>
              </a:rPr>
              <a:t>much more</a:t>
            </a:r>
            <a:endParaRPr lang="en-US"/>
          </a:p>
        </p:txBody>
      </p:sp>
      <p:pic>
        <p:nvPicPr>
          <p:cNvPr id="6" name="Picture Placeholder 7">
            <a:extLst>
              <a:ext uri="{FF2B5EF4-FFF2-40B4-BE49-F238E27FC236}">
                <a16:creationId xmlns:a16="http://schemas.microsoft.com/office/drawing/2014/main" id="{67B4997F-1D7B-4D20-826C-8C0D60D34EA7}"/>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1" y="0"/>
            <a:ext cx="4375053" cy="6858000"/>
          </a:xfrm>
          <a:prstGeom prst="rect">
            <a:avLst/>
          </a:prstGeom>
        </p:spPr>
      </p:pic>
    </p:spTree>
    <p:extLst>
      <p:ext uri="{BB962C8B-B14F-4D97-AF65-F5344CB8AC3E}">
        <p14:creationId xmlns:p14="http://schemas.microsoft.com/office/powerpoint/2010/main" val="28992568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6804DD-6927-4162-AF85-93A3AA19BA99}"/>
              </a:ext>
            </a:extLst>
          </p:cNvPr>
          <p:cNvSpPr>
            <a:spLocks noGrp="1"/>
          </p:cNvSpPr>
          <p:nvPr>
            <p:ph type="title"/>
          </p:nvPr>
        </p:nvSpPr>
        <p:spPr>
          <a:xfrm>
            <a:off x="932609" y="0"/>
            <a:ext cx="7572469" cy="812502"/>
          </a:xfrm>
        </p:spPr>
        <p:txBody>
          <a:bodyPr/>
          <a:lstStyle/>
          <a:p>
            <a:r>
              <a:rPr lang="da-DK" dirty="0"/>
              <a:t>Additional improvements</a:t>
            </a:r>
            <a:endParaRPr lang="en-US" dirty="0"/>
          </a:p>
        </p:txBody>
      </p:sp>
      <p:sp>
        <p:nvSpPr>
          <p:cNvPr id="6" name="Text Placeholder 5">
            <a:extLst>
              <a:ext uri="{FF2B5EF4-FFF2-40B4-BE49-F238E27FC236}">
                <a16:creationId xmlns:a16="http://schemas.microsoft.com/office/drawing/2014/main" id="{7F6910DA-C752-47E4-9C12-FFA7DC51C249}"/>
              </a:ext>
            </a:extLst>
          </p:cNvPr>
          <p:cNvSpPr>
            <a:spLocks noGrp="1"/>
          </p:cNvSpPr>
          <p:nvPr>
            <p:ph type="body" sz="quarter" idx="4294967295"/>
          </p:nvPr>
        </p:nvSpPr>
        <p:spPr>
          <a:xfrm>
            <a:off x="-1" y="683773"/>
            <a:ext cx="9437688" cy="3276600"/>
          </a:xfrm>
        </p:spPr>
        <p:txBody>
          <a:bodyPr vert="horz" wrap="square" lIns="146304" tIns="91440" rIns="146304" bIns="91440" rtlCol="0" anchor="t">
            <a:noAutofit/>
          </a:bodyPr>
          <a:lstStyle/>
          <a:p>
            <a:pPr marL="342900" indent="-342900">
              <a:lnSpc>
                <a:spcPct val="100000"/>
              </a:lnSpc>
              <a:buFont typeface="Arial" panose="020B0604020202020204" pitchFamily="34" charset="0"/>
              <a:buChar char="•"/>
            </a:pPr>
            <a:r>
              <a:rPr lang="en-US" sz="1800" dirty="0"/>
              <a:t>Item Charges – distribute by volume and weight</a:t>
            </a:r>
          </a:p>
          <a:p>
            <a:pPr marL="342900" indent="-342900">
              <a:lnSpc>
                <a:spcPct val="100000"/>
              </a:lnSpc>
              <a:buFont typeface="Arial" panose="020B0604020202020204" pitchFamily="34" charset="0"/>
              <a:buChar char="•"/>
            </a:pPr>
            <a:r>
              <a:rPr lang="en-US" sz="1800" dirty="0"/>
              <a:t>Direct Transfer orders. You no longer need to use an in-transit location. </a:t>
            </a:r>
          </a:p>
          <a:p>
            <a:pPr marL="342900" indent="-342900">
              <a:lnSpc>
                <a:spcPct val="100000"/>
              </a:lnSpc>
              <a:buFont typeface="Arial" panose="020B0604020202020204" pitchFamily="34" charset="0"/>
              <a:buChar char="•"/>
            </a:pPr>
            <a:r>
              <a:rPr lang="en-US" sz="1800" dirty="0"/>
              <a:t>Master data addresses for customers and vendors can be updated from sales and purchase documents</a:t>
            </a:r>
          </a:p>
          <a:p>
            <a:pPr marL="342900" indent="-342900">
              <a:lnSpc>
                <a:spcPct val="100000"/>
              </a:lnSpc>
              <a:buFont typeface="Arial" panose="020B0604020202020204" pitchFamily="34" charset="0"/>
              <a:buChar char="•"/>
            </a:pPr>
            <a:r>
              <a:rPr lang="en-US" sz="1800" dirty="0"/>
              <a:t>Show help search results along with in-product search</a:t>
            </a:r>
          </a:p>
          <a:p>
            <a:pPr marL="342900" indent="-342900">
              <a:lnSpc>
                <a:spcPct val="100000"/>
              </a:lnSpc>
              <a:buFont typeface="Arial" panose="020B0604020202020204" pitchFamily="34" charset="0"/>
              <a:buChar char="•"/>
            </a:pPr>
            <a:r>
              <a:rPr lang="en-US" sz="1800" dirty="0"/>
              <a:t>Intercompany: Automation of IC Outbox and IC Inbox</a:t>
            </a:r>
          </a:p>
          <a:p>
            <a:pPr marL="342900" indent="-342900">
              <a:lnSpc>
                <a:spcPct val="100000"/>
              </a:lnSpc>
              <a:buFont typeface="Arial" panose="020B0604020202020204" pitchFamily="34" charset="0"/>
              <a:buChar char="•"/>
            </a:pPr>
            <a:r>
              <a:rPr lang="en-US" sz="1800" dirty="0"/>
              <a:t>Bulk Invoicing – Select more</a:t>
            </a:r>
          </a:p>
          <a:p>
            <a:pPr marL="342900" indent="-342900">
              <a:lnSpc>
                <a:spcPct val="100000"/>
              </a:lnSpc>
              <a:buFont typeface="Arial" panose="020B0604020202020204" pitchFamily="34" charset="0"/>
              <a:buChar char="•"/>
            </a:pPr>
            <a:r>
              <a:rPr lang="en-US" sz="1800" dirty="0"/>
              <a:t>Posting Groups – Suggestion of accounts</a:t>
            </a:r>
          </a:p>
          <a:p>
            <a:pPr marL="342900" indent="-342900">
              <a:lnSpc>
                <a:spcPct val="100000"/>
              </a:lnSpc>
            </a:pPr>
            <a:r>
              <a:rPr lang="en-US" sz="1800" dirty="0"/>
              <a:t>Print G/L Register report with “Show details” options which will print descriptions form related posted document lines.</a:t>
            </a:r>
          </a:p>
          <a:p>
            <a:pPr marL="342900" indent="-342900">
              <a:lnSpc>
                <a:spcPct val="100000"/>
              </a:lnSpc>
            </a:pPr>
            <a:r>
              <a:rPr lang="da-DK" sz="1800" dirty="0"/>
              <a:t>New reports: </a:t>
            </a:r>
            <a:r>
              <a:rPr lang="en-US" sz="1800" dirty="0"/>
              <a:t>Received, Not Invoiced Purchase Orders and Shipped, not Invoiced Sales Orders</a:t>
            </a:r>
          </a:p>
          <a:p>
            <a:pPr marL="342900" indent="-342900">
              <a:lnSpc>
                <a:spcPct val="100000"/>
              </a:lnSpc>
            </a:pPr>
            <a:r>
              <a:rPr lang="en-US" sz="1800" dirty="0"/>
              <a:t>Check printing – 3 checks per page</a:t>
            </a:r>
          </a:p>
          <a:p>
            <a:pPr marL="342900" indent="-342900">
              <a:lnSpc>
                <a:spcPct val="100000"/>
              </a:lnSpc>
            </a:pPr>
            <a:r>
              <a:rPr lang="da-DK" sz="1800" dirty="0"/>
              <a:t>Payroll import - QuickBooks</a:t>
            </a:r>
            <a:br>
              <a:rPr lang="en-US" sz="2000" dirty="0"/>
            </a:br>
            <a:endParaRPr lang="en-US" sz="2000" dirty="0"/>
          </a:p>
          <a:p>
            <a:pPr marL="342900" indent="-342900">
              <a:lnSpc>
                <a:spcPct val="100000"/>
              </a:lnSpc>
              <a:buFont typeface="Arial" panose="020B0604020202020204" pitchFamily="34" charset="0"/>
              <a:buChar char="•"/>
            </a:pPr>
            <a:endParaRPr lang="en-US" sz="2000" dirty="0"/>
          </a:p>
        </p:txBody>
      </p:sp>
    </p:spTree>
    <p:extLst>
      <p:ext uri="{BB962C8B-B14F-4D97-AF65-F5344CB8AC3E}">
        <p14:creationId xmlns:p14="http://schemas.microsoft.com/office/powerpoint/2010/main" val="1576298372"/>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138D09E-82D4-4630-98BA-336C7A7A4B76}"/>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normAutofit fontScale="90000"/>
          </a:bodyPr>
          <a:lstStyle/>
          <a:p>
            <a:r>
              <a:rPr lang="en-US" dirty="0">
                <a:gradFill>
                  <a:gsLst>
                    <a:gs pos="100000">
                      <a:srgbClr val="FFFFFF"/>
                    </a:gs>
                    <a:gs pos="0">
                      <a:srgbClr val="FFFFFF"/>
                    </a:gs>
                  </a:gsLst>
                  <a:lin ang="5400000" scaled="0"/>
                </a:gradFill>
              </a:rPr>
              <a:t>Microsoft Flow Embed Experience</a:t>
            </a:r>
            <a:endParaRPr lang="en-US" dirty="0"/>
          </a:p>
        </p:txBody>
      </p:sp>
      <p:pic>
        <p:nvPicPr>
          <p:cNvPr id="6" name="Picture Placeholder 7">
            <a:extLst>
              <a:ext uri="{FF2B5EF4-FFF2-40B4-BE49-F238E27FC236}">
                <a16:creationId xmlns:a16="http://schemas.microsoft.com/office/drawing/2014/main" id="{2F43C8AF-D984-463B-954B-D21461E81D4E}"/>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0" y="0"/>
            <a:ext cx="4375053" cy="6858000"/>
          </a:xfrm>
          <a:prstGeom prst="rect">
            <a:avLst/>
          </a:prstGeom>
        </p:spPr>
      </p:pic>
    </p:spTree>
    <p:extLst>
      <p:ext uri="{BB962C8B-B14F-4D97-AF65-F5344CB8AC3E}">
        <p14:creationId xmlns:p14="http://schemas.microsoft.com/office/powerpoint/2010/main" val="387400718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1A16-78D1-4D77-8726-9494ADE75C35}"/>
              </a:ext>
            </a:extLst>
          </p:cNvPr>
          <p:cNvSpPr>
            <a:spLocks noGrp="1"/>
          </p:cNvSpPr>
          <p:nvPr>
            <p:ph type="title"/>
          </p:nvPr>
        </p:nvSpPr>
        <p:spPr/>
        <p:txBody>
          <a:bodyPr/>
          <a:lstStyle/>
          <a:p>
            <a:r>
              <a:rPr lang="en-US" sz="4691">
                <a:solidFill>
                  <a:schemeClr val="tx1"/>
                </a:solidFill>
                <a:latin typeface="Segoe UI Light"/>
                <a:cs typeface="Segoe UI" pitchFamily="34" charset="0"/>
              </a:rPr>
              <a:t>Customer Benefits</a:t>
            </a:r>
            <a:endParaRPr lang="en-US">
              <a:solidFill>
                <a:schemeClr val="tx1"/>
              </a:solidFill>
            </a:endParaRPr>
          </a:p>
        </p:txBody>
      </p:sp>
      <p:sp>
        <p:nvSpPr>
          <p:cNvPr id="8" name="Rectangle 7">
            <a:extLst>
              <a:ext uri="{FF2B5EF4-FFF2-40B4-BE49-F238E27FC236}">
                <a16:creationId xmlns:a16="http://schemas.microsoft.com/office/drawing/2014/main" id="{9F787528-509A-4E20-A04D-177D4B498AE2}"/>
              </a:ext>
            </a:extLst>
          </p:cNvPr>
          <p:cNvSpPr/>
          <p:nvPr/>
        </p:nvSpPr>
        <p:spPr bwMode="auto">
          <a:xfrm>
            <a:off x="278976" y="2018138"/>
            <a:ext cx="2637537" cy="380539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Embedded</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85750" indent="-285750">
              <a:buFont typeface="Arial" panose="020B0604020202020204" pitchFamily="34" charset="0"/>
              <a:buChar char="•"/>
            </a:pPr>
            <a:r>
              <a:rPr lang="en-US" sz="1600" dirty="0">
                <a:solidFill>
                  <a:schemeClr val="bg1"/>
                </a:solidFill>
                <a:latin typeface="+mj-lt"/>
                <a:cs typeface="Segoe UI" pitchFamily="34" charset="0"/>
              </a:rPr>
              <a:t>Offers pure embed experience – create, edit and manage your Flows from within Dynamics NAV</a:t>
            </a:r>
          </a:p>
          <a:p>
            <a:pPr marL="285750" indent="-285750">
              <a:buFont typeface="Arial" panose="020B0604020202020204" pitchFamily="34" charset="0"/>
              <a:buChar char="•"/>
            </a:pPr>
            <a:endParaRPr lang="en-US" sz="1600" dirty="0">
              <a:solidFill>
                <a:schemeClr val="bg1"/>
              </a:solidFill>
              <a:latin typeface="+mj-lt"/>
              <a:cs typeface="Segoe UI" pitchFamily="34" charset="0"/>
            </a:endParaRPr>
          </a:p>
        </p:txBody>
      </p:sp>
      <p:sp>
        <p:nvSpPr>
          <p:cNvPr id="9" name="Rectangle 8">
            <a:extLst>
              <a:ext uri="{FF2B5EF4-FFF2-40B4-BE49-F238E27FC236}">
                <a16:creationId xmlns:a16="http://schemas.microsoft.com/office/drawing/2014/main" id="{564CFED9-18D6-4890-8EA0-69D5B4AC04A8}"/>
              </a:ext>
            </a:extLst>
          </p:cNvPr>
          <p:cNvSpPr/>
          <p:nvPr/>
        </p:nvSpPr>
        <p:spPr bwMode="auto">
          <a:xfrm>
            <a:off x="3014935" y="2018138"/>
            <a:ext cx="2637537" cy="3805394"/>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Connect</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85750" indent="-285750">
              <a:buFont typeface="Arial" panose="020B0604020202020204" pitchFamily="34" charset="0"/>
              <a:buChar char="•"/>
            </a:pPr>
            <a:r>
              <a:rPr lang="en-US" sz="1600" dirty="0">
                <a:solidFill>
                  <a:schemeClr val="bg1"/>
                </a:solidFill>
                <a:latin typeface="+mj-lt"/>
                <a:cs typeface="Segoe UI" pitchFamily="34" charset="0"/>
              </a:rPr>
              <a:t>Connect  using the Microsoft Dynamics NAV connector</a:t>
            </a:r>
          </a:p>
          <a:p>
            <a:pPr marL="285750" indent="-285750">
              <a:buFont typeface="Arial" panose="020B0604020202020204" pitchFamily="34" charset="0"/>
              <a:buChar char="•"/>
            </a:pPr>
            <a:endParaRPr lang="en-US" sz="1600" dirty="0">
              <a:solidFill>
                <a:schemeClr val="bg1"/>
              </a:solidFill>
              <a:latin typeface="+mj-lt"/>
              <a:cs typeface="Segoe UI" pitchFamily="34" charset="0"/>
            </a:endParaRPr>
          </a:p>
          <a:p>
            <a:pPr marL="285750" indent="-285750">
              <a:buFont typeface="Arial" panose="020B0604020202020204" pitchFamily="34" charset="0"/>
              <a:buChar char="•"/>
            </a:pPr>
            <a:r>
              <a:rPr lang="en-US" sz="1600" dirty="0">
                <a:solidFill>
                  <a:schemeClr val="bg1"/>
                </a:solidFill>
                <a:latin typeface="+mj-lt"/>
                <a:cs typeface="Segoe UI" pitchFamily="34" charset="0"/>
              </a:rPr>
              <a:t>Connect and monitor Dynamics NAV or ‘non’ Dynamics NAV data</a:t>
            </a:r>
          </a:p>
          <a:p>
            <a:pPr defTabSz="911689" fontAlgn="base">
              <a:spcBef>
                <a:spcPct val="0"/>
              </a:spcBef>
              <a:spcAft>
                <a:spcPct val="0"/>
              </a:spcAft>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B6F117FF-98C9-4F82-B139-3ABE50AE6067}"/>
              </a:ext>
            </a:extLst>
          </p:cNvPr>
          <p:cNvSpPr/>
          <p:nvPr/>
        </p:nvSpPr>
        <p:spPr bwMode="auto">
          <a:xfrm>
            <a:off x="5750894" y="2018138"/>
            <a:ext cx="2637537" cy="380539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Manage &amp; Monitor</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85750" indent="-285750">
              <a:buFont typeface="Arial" panose="020B0604020202020204" pitchFamily="34" charset="0"/>
              <a:buChar char="•"/>
            </a:pPr>
            <a:r>
              <a:rPr lang="en-US" sz="1600" dirty="0">
                <a:solidFill>
                  <a:schemeClr val="bg1"/>
                </a:solidFill>
                <a:latin typeface="+mj-lt"/>
                <a:cs typeface="Segoe UI" pitchFamily="34" charset="0"/>
              </a:rPr>
              <a:t>Easy to manage approvals</a:t>
            </a:r>
          </a:p>
          <a:p>
            <a:pPr marL="285750" indent="-285750">
              <a:buFont typeface="Arial" panose="020B0604020202020204" pitchFamily="34" charset="0"/>
              <a:buChar char="•"/>
            </a:pPr>
            <a:endParaRPr lang="en-US" sz="1600" dirty="0">
              <a:solidFill>
                <a:schemeClr val="bg1"/>
              </a:solidFill>
              <a:latin typeface="+mj-lt"/>
              <a:cs typeface="Segoe UI" pitchFamily="34" charset="0"/>
            </a:endParaRPr>
          </a:p>
          <a:p>
            <a:pPr marL="285750" indent="-285750">
              <a:buFont typeface="Arial" panose="020B0604020202020204" pitchFamily="34" charset="0"/>
              <a:buChar char="•"/>
            </a:pPr>
            <a:r>
              <a:rPr lang="en-US" sz="1600" dirty="0">
                <a:solidFill>
                  <a:schemeClr val="bg1"/>
                </a:solidFill>
                <a:latin typeface="+mj-lt"/>
                <a:cs typeface="Segoe UI" pitchFamily="34" charset="0"/>
              </a:rPr>
              <a:t>Monitor, notify and update data automatically</a:t>
            </a:r>
          </a:p>
          <a:p>
            <a:pPr marL="285750" indent="-285750">
              <a:buFont typeface="Arial" panose="020B0604020202020204" pitchFamily="34" charset="0"/>
              <a:buChar char="•"/>
            </a:pPr>
            <a:endParaRPr lang="en-US" sz="1600" dirty="0">
              <a:solidFill>
                <a:schemeClr val="bg1"/>
              </a:solidFill>
              <a:latin typeface="+mj-lt"/>
              <a:cs typeface="Segoe UI" pitchFamily="34" charset="0"/>
            </a:endParaRPr>
          </a:p>
        </p:txBody>
      </p:sp>
      <p:sp>
        <p:nvSpPr>
          <p:cNvPr id="6" name="Rectangle 5">
            <a:extLst>
              <a:ext uri="{FF2B5EF4-FFF2-40B4-BE49-F238E27FC236}">
                <a16:creationId xmlns:a16="http://schemas.microsoft.com/office/drawing/2014/main" id="{087931D3-E3E0-4F29-8CB0-469B15AB2EBC}"/>
              </a:ext>
            </a:extLst>
          </p:cNvPr>
          <p:cNvSpPr/>
          <p:nvPr/>
        </p:nvSpPr>
        <p:spPr bwMode="auto">
          <a:xfrm>
            <a:off x="8486853" y="2018138"/>
            <a:ext cx="2637537" cy="3805394"/>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Environment</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85750" indent="-285750">
              <a:buFont typeface="Arial" panose="020B0604020202020204" pitchFamily="34" charset="0"/>
              <a:buChar char="•"/>
            </a:pPr>
            <a:r>
              <a:rPr lang="en-US" sz="1600" dirty="0">
                <a:solidFill>
                  <a:schemeClr val="bg1"/>
                </a:solidFill>
                <a:latin typeface="+mj-lt"/>
                <a:cs typeface="Segoe UI" pitchFamily="34" charset="0"/>
              </a:rPr>
              <a:t>Select  the Flow environment you want to work with</a:t>
            </a:r>
          </a:p>
        </p:txBody>
      </p:sp>
    </p:spTree>
    <p:extLst>
      <p:ext uri="{BB962C8B-B14F-4D97-AF65-F5344CB8AC3E}">
        <p14:creationId xmlns:p14="http://schemas.microsoft.com/office/powerpoint/2010/main" val="4030116350"/>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ED7058-74B0-4355-A208-EE376449E848}"/>
              </a:ext>
            </a:extLst>
          </p:cNvPr>
          <p:cNvSpPr txBox="1"/>
          <p:nvPr/>
        </p:nvSpPr>
        <p:spPr>
          <a:xfrm>
            <a:off x="193524" y="425752"/>
            <a:ext cx="7805022" cy="707886"/>
          </a:xfrm>
          <a:prstGeom prst="rect">
            <a:avLst/>
          </a:prstGeom>
          <a:noFill/>
        </p:spPr>
        <p:txBody>
          <a:bodyPr wrap="none" rtlCol="0">
            <a:spAutoFit/>
          </a:bodyPr>
          <a:lstStyle/>
          <a:p>
            <a:r>
              <a:rPr lang="en-US" sz="4000" dirty="0">
                <a:solidFill>
                  <a:srgbClr val="00BCF3"/>
                </a:solidFill>
                <a:latin typeface="Segoe UI" panose="020B0502040204020203" pitchFamily="34" charset="0"/>
                <a:cs typeface="Segoe UI" panose="020B0502040204020203" pitchFamily="34" charset="0"/>
              </a:rPr>
              <a:t>Microsoft Flow Embed Experience</a:t>
            </a:r>
          </a:p>
        </p:txBody>
      </p:sp>
      <p:pic>
        <p:nvPicPr>
          <p:cNvPr id="8" name="Picture 7">
            <a:extLst>
              <a:ext uri="{FF2B5EF4-FFF2-40B4-BE49-F238E27FC236}">
                <a16:creationId xmlns:a16="http://schemas.microsoft.com/office/drawing/2014/main" id="{E1F7AEA1-81CE-42E0-B840-19CEC114C1F0}"/>
              </a:ext>
            </a:extLst>
          </p:cNvPr>
          <p:cNvPicPr>
            <a:picLocks noChangeAspect="1"/>
          </p:cNvPicPr>
          <p:nvPr/>
        </p:nvPicPr>
        <p:blipFill>
          <a:blip r:embed="rId3"/>
          <a:stretch>
            <a:fillRect/>
          </a:stretch>
        </p:blipFill>
        <p:spPr>
          <a:xfrm>
            <a:off x="528319" y="1288220"/>
            <a:ext cx="6662728" cy="4439598"/>
          </a:xfrm>
          <a:prstGeom prst="rect">
            <a:avLst/>
          </a:prstGeom>
          <a:noFill/>
          <a:ln>
            <a:solidFill>
              <a:schemeClr val="bg1"/>
            </a:solidFill>
          </a:ln>
        </p:spPr>
      </p:pic>
      <p:pic>
        <p:nvPicPr>
          <p:cNvPr id="6" name="Picture 5">
            <a:extLst>
              <a:ext uri="{FF2B5EF4-FFF2-40B4-BE49-F238E27FC236}">
                <a16:creationId xmlns:a16="http://schemas.microsoft.com/office/drawing/2014/main" id="{EC1D3731-7402-420E-9056-4F40F5D0E1E4}"/>
              </a:ext>
            </a:extLst>
          </p:cNvPr>
          <p:cNvPicPr>
            <a:picLocks noChangeAspect="1"/>
          </p:cNvPicPr>
          <p:nvPr/>
        </p:nvPicPr>
        <p:blipFill>
          <a:blip r:embed="rId4"/>
          <a:stretch>
            <a:fillRect/>
          </a:stretch>
        </p:blipFill>
        <p:spPr>
          <a:xfrm>
            <a:off x="4269156" y="1838425"/>
            <a:ext cx="7076872" cy="4552787"/>
          </a:xfrm>
          <a:prstGeom prst="rect">
            <a:avLst/>
          </a:prstGeom>
          <a:ln>
            <a:solidFill>
              <a:schemeClr val="bg1"/>
            </a:solidFill>
          </a:ln>
        </p:spPr>
      </p:pic>
    </p:spTree>
    <p:extLst>
      <p:ext uri="{BB962C8B-B14F-4D97-AF65-F5344CB8AC3E}">
        <p14:creationId xmlns:p14="http://schemas.microsoft.com/office/powerpoint/2010/main" val="793120209"/>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138D09E-82D4-4630-98BA-336C7A7A4B76}"/>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lstStyle/>
          <a:p>
            <a:r>
              <a:rPr lang="en-US">
                <a:gradFill>
                  <a:gsLst>
                    <a:gs pos="100000">
                      <a:srgbClr val="FFFFFF"/>
                    </a:gs>
                    <a:gs pos="0">
                      <a:srgbClr val="FFFFFF"/>
                    </a:gs>
                  </a:gsLst>
                  <a:lin ang="5400000" scaled="0"/>
                </a:gradFill>
              </a:rPr>
              <a:t>Power BI Reporting</a:t>
            </a:r>
            <a:endParaRPr lang="en-US"/>
          </a:p>
        </p:txBody>
      </p:sp>
      <p:pic>
        <p:nvPicPr>
          <p:cNvPr id="6" name="Picture Placeholder 7">
            <a:extLst>
              <a:ext uri="{FF2B5EF4-FFF2-40B4-BE49-F238E27FC236}">
                <a16:creationId xmlns:a16="http://schemas.microsoft.com/office/drawing/2014/main" id="{2F43C8AF-D984-463B-954B-D21461E81D4E}"/>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0" y="0"/>
            <a:ext cx="4375053" cy="6858000"/>
          </a:xfrm>
          <a:prstGeom prst="rect">
            <a:avLst/>
          </a:prstGeom>
        </p:spPr>
      </p:pic>
    </p:spTree>
    <p:extLst>
      <p:ext uri="{BB962C8B-B14F-4D97-AF65-F5344CB8AC3E}">
        <p14:creationId xmlns:p14="http://schemas.microsoft.com/office/powerpoint/2010/main" val="294599734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nav 4.0">
            <a:extLst>
              <a:ext uri="{FF2B5EF4-FFF2-40B4-BE49-F238E27FC236}">
                <a16:creationId xmlns:a16="http://schemas.microsoft.com/office/drawing/2014/main" id="{604A0019-B1DD-49A2-9DF8-0D1B7FE30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612" y="289711"/>
            <a:ext cx="6962694" cy="5222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063778"/>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1A16-78D1-4D77-8726-9494ADE75C35}"/>
              </a:ext>
            </a:extLst>
          </p:cNvPr>
          <p:cNvSpPr>
            <a:spLocks noGrp="1"/>
          </p:cNvSpPr>
          <p:nvPr>
            <p:ph type="title"/>
          </p:nvPr>
        </p:nvSpPr>
        <p:spPr/>
        <p:txBody>
          <a:bodyPr/>
          <a:lstStyle/>
          <a:p>
            <a:r>
              <a:rPr lang="en-US" sz="4691">
                <a:solidFill>
                  <a:schemeClr val="tx1"/>
                </a:solidFill>
                <a:latin typeface="Segoe UI Light"/>
                <a:cs typeface="Segoe UI" pitchFamily="34" charset="0"/>
              </a:rPr>
              <a:t>Customer Benefits</a:t>
            </a:r>
            <a:endParaRPr lang="en-US">
              <a:solidFill>
                <a:schemeClr val="tx1"/>
              </a:solidFill>
            </a:endParaRPr>
          </a:p>
        </p:txBody>
      </p:sp>
      <p:sp>
        <p:nvSpPr>
          <p:cNvPr id="8" name="Rectangle 7">
            <a:extLst>
              <a:ext uri="{FF2B5EF4-FFF2-40B4-BE49-F238E27FC236}">
                <a16:creationId xmlns:a16="http://schemas.microsoft.com/office/drawing/2014/main" id="{9F787528-509A-4E20-A04D-177D4B498AE2}"/>
              </a:ext>
            </a:extLst>
          </p:cNvPr>
          <p:cNvSpPr/>
          <p:nvPr/>
        </p:nvSpPr>
        <p:spPr bwMode="auto">
          <a:xfrm>
            <a:off x="278976" y="2033637"/>
            <a:ext cx="2637537" cy="380539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Discoverability</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79382" indent="-279382" defTabSz="911689" fontAlgn="base">
              <a:lnSpc>
                <a:spcPct val="90000"/>
              </a:lnSpc>
              <a:spcBef>
                <a:spcPct val="0"/>
              </a:spcBef>
              <a:spcAft>
                <a:spcPct val="0"/>
              </a:spcAft>
              <a:buFont typeface="Arial" panose="020B0604020202020204" pitchFamily="34" charset="0"/>
              <a:buChar char="•"/>
            </a:pPr>
            <a:r>
              <a:rPr lang="en-US" sz="1400" dirty="0">
                <a:solidFill>
                  <a:schemeClr val="bg1"/>
                </a:solidFill>
                <a:latin typeface="+mj-lt"/>
                <a:ea typeface="Segoe UI" pitchFamily="34" charset="0"/>
                <a:cs typeface="Segoe UI" pitchFamily="34" charset="0"/>
              </a:rPr>
              <a:t>With the new Power BI reporting control, you can gain awareness of your Power BI reports by making them visible from within the most highly-used lists in reports by simply selecting Dynamics NAV</a:t>
            </a:r>
          </a:p>
          <a:p>
            <a:pPr marL="279382" indent="-279382" defTabSz="911689" fontAlgn="base">
              <a:lnSpc>
                <a:spcPct val="90000"/>
              </a:lnSpc>
              <a:spcBef>
                <a:spcPct val="0"/>
              </a:spcBef>
              <a:spcAft>
                <a:spcPct val="0"/>
              </a:spcAft>
              <a:buFont typeface="Arial" panose="020B0604020202020204" pitchFamily="34" charset="0"/>
              <a:buChar char="•"/>
            </a:pPr>
            <a:r>
              <a:rPr lang="en-US" sz="1400" dirty="0">
                <a:solidFill>
                  <a:schemeClr val="bg1"/>
                </a:solidFill>
                <a:latin typeface="+mj-lt"/>
                <a:ea typeface="Segoe UI" pitchFamily="34" charset="0"/>
                <a:cs typeface="Segoe UI" pitchFamily="34" charset="0"/>
              </a:rPr>
              <a:t>interact and filter the records from the associated list page</a:t>
            </a:r>
          </a:p>
        </p:txBody>
      </p:sp>
      <p:sp>
        <p:nvSpPr>
          <p:cNvPr id="9" name="Rectangle 8">
            <a:extLst>
              <a:ext uri="{FF2B5EF4-FFF2-40B4-BE49-F238E27FC236}">
                <a16:creationId xmlns:a16="http://schemas.microsoft.com/office/drawing/2014/main" id="{564CFED9-18D6-4890-8EA0-69D5B4AC04A8}"/>
              </a:ext>
            </a:extLst>
          </p:cNvPr>
          <p:cNvSpPr/>
          <p:nvPr/>
        </p:nvSpPr>
        <p:spPr bwMode="auto">
          <a:xfrm>
            <a:off x="3014935" y="2033637"/>
            <a:ext cx="2637537" cy="3805394"/>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Contact Packs</a:t>
            </a:r>
          </a:p>
          <a:p>
            <a:pPr defTabSz="911689" fontAlgn="base">
              <a:spcBef>
                <a:spcPct val="0"/>
              </a:spcBef>
              <a:spcAft>
                <a:spcPct val="0"/>
              </a:spcAft>
            </a:pPr>
            <a:endParaRPr lang="en-US" sz="1400" b="1" dirty="0">
              <a:solidFill>
                <a:schemeClr val="bg1"/>
              </a:solidFill>
              <a:latin typeface="+mj-lt"/>
              <a:ea typeface="Segoe UI" pitchFamily="34" charset="0"/>
              <a:cs typeface="Segoe UI" pitchFamily="34" charset="0"/>
            </a:endParaRPr>
          </a:p>
          <a:p>
            <a:pPr marL="285750" indent="-285750">
              <a:buFont typeface="Arial" panose="020B0604020202020204" pitchFamily="34" charset="0"/>
              <a:buChar char="•"/>
            </a:pPr>
            <a:r>
              <a:rPr lang="en-US" sz="1400" dirty="0">
                <a:solidFill>
                  <a:schemeClr val="bg1"/>
                </a:solidFill>
                <a:latin typeface="+mj-lt"/>
                <a:cs typeface="Segoe UI" pitchFamily="34" charset="0"/>
              </a:rPr>
              <a:t>Updated content packs for NAV 2018 to support latest Power BI functionality</a:t>
            </a:r>
          </a:p>
          <a:p>
            <a:pPr marL="285750" indent="-285750">
              <a:buFont typeface="Arial" panose="020B0604020202020204" pitchFamily="34" charset="0"/>
              <a:buChar char="•"/>
            </a:pPr>
            <a:r>
              <a:rPr lang="en-US" sz="1400" dirty="0">
                <a:solidFill>
                  <a:schemeClr val="bg1"/>
                </a:solidFill>
                <a:latin typeface="+mj-lt"/>
                <a:cs typeface="Segoe UI" pitchFamily="34" charset="0"/>
              </a:rPr>
              <a:t>Direct navigation to Power BI content packs available within your organization</a:t>
            </a:r>
          </a:p>
          <a:p>
            <a:pPr marL="285750" indent="-285750">
              <a:buFont typeface="Arial" panose="020B0604020202020204" pitchFamily="34" charset="0"/>
              <a:buChar char="•"/>
            </a:pPr>
            <a:r>
              <a:rPr lang="en-US" sz="1400" dirty="0">
                <a:solidFill>
                  <a:schemeClr val="bg1"/>
                </a:solidFill>
                <a:latin typeface="+mj-lt"/>
                <a:cs typeface="Segoe UI" pitchFamily="34" charset="0"/>
              </a:rPr>
              <a:t>Direct navigation to Power BI content packs available to the general public</a:t>
            </a:r>
          </a:p>
          <a:p>
            <a:pPr defTabSz="911689" fontAlgn="base">
              <a:spcBef>
                <a:spcPct val="0"/>
              </a:spcBef>
              <a:spcAft>
                <a:spcPct val="0"/>
              </a:spcAft>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249EC240-1B54-446E-BC1D-64D75F68B5CE}"/>
              </a:ext>
            </a:extLst>
          </p:cNvPr>
          <p:cNvSpPr/>
          <p:nvPr/>
        </p:nvSpPr>
        <p:spPr bwMode="auto">
          <a:xfrm>
            <a:off x="5750894" y="2033637"/>
            <a:ext cx="2637537" cy="380539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Easy Setup</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85750" indent="-285750">
              <a:buFont typeface="Arial" panose="020B0604020202020204" pitchFamily="34" charset="0"/>
              <a:buChar char="•"/>
            </a:pPr>
            <a:r>
              <a:rPr lang="en-US" sz="1600" dirty="0">
                <a:solidFill>
                  <a:schemeClr val="bg1"/>
                </a:solidFill>
                <a:latin typeface="+mj-lt"/>
                <a:cs typeface="Segoe UI" pitchFamily="34" charset="0"/>
              </a:rPr>
              <a:t>All necessary connection information available in a single page</a:t>
            </a:r>
          </a:p>
        </p:txBody>
      </p:sp>
      <p:sp>
        <p:nvSpPr>
          <p:cNvPr id="6" name="Rectangle 5">
            <a:extLst>
              <a:ext uri="{FF2B5EF4-FFF2-40B4-BE49-F238E27FC236}">
                <a16:creationId xmlns:a16="http://schemas.microsoft.com/office/drawing/2014/main" id="{D6140407-EC3F-4E14-B564-6D17E6199CEB}"/>
              </a:ext>
            </a:extLst>
          </p:cNvPr>
          <p:cNvSpPr/>
          <p:nvPr/>
        </p:nvSpPr>
        <p:spPr bwMode="auto">
          <a:xfrm>
            <a:off x="8486853" y="2033637"/>
            <a:ext cx="2637537" cy="3805394"/>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Updated Connector</a:t>
            </a:r>
          </a:p>
          <a:p>
            <a:pPr defTabSz="911689" fontAlgn="base">
              <a:spcBef>
                <a:spcPct val="0"/>
              </a:spcBef>
              <a:spcAft>
                <a:spcPct val="0"/>
              </a:spcAft>
            </a:pPr>
            <a:endParaRPr lang="en-US" sz="1600" b="1" dirty="0">
              <a:solidFill>
                <a:schemeClr val="bg1"/>
              </a:solidFill>
              <a:latin typeface="+mj-lt"/>
              <a:cs typeface="Segoe UI" pitchFamily="34" charset="0"/>
            </a:endParaRPr>
          </a:p>
          <a:p>
            <a:pPr marL="285750" indent="-285750">
              <a:buFont typeface="Arial" panose="020B0604020202020204" pitchFamily="34" charset="0"/>
              <a:buChar char="•"/>
            </a:pPr>
            <a:r>
              <a:rPr lang="en-US" sz="1600" dirty="0">
                <a:solidFill>
                  <a:schemeClr val="bg1"/>
                </a:solidFill>
                <a:latin typeface="+mj-lt"/>
                <a:cs typeface="Segoe UI" pitchFamily="34" charset="0"/>
              </a:rPr>
              <a:t>New Microsoft Dynamics NAV Power BI connector</a:t>
            </a:r>
          </a:p>
          <a:p>
            <a:pPr defTabSz="911689" fontAlgn="base">
              <a:spcBef>
                <a:spcPct val="0"/>
              </a:spcBef>
              <a:spcAft>
                <a:spcPct val="0"/>
              </a:spcAft>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94834260"/>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p>
            <a:r>
              <a:rPr lang="en-US"/>
              <a:t>Power BI Reporting</a:t>
            </a:r>
          </a:p>
        </p:txBody>
      </p:sp>
      <p:pic>
        <p:nvPicPr>
          <p:cNvPr id="6" name="Picture 5" descr="A screenshot of a cell phone&#10;&#10;Description generated with very high confidence">
            <a:extLst>
              <a:ext uri="{FF2B5EF4-FFF2-40B4-BE49-F238E27FC236}">
                <a16:creationId xmlns:a16="http://schemas.microsoft.com/office/drawing/2014/main" id="{2B1891DE-6E6A-48A2-93BC-3108FE4D7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594" y="1024990"/>
            <a:ext cx="8640061" cy="5442718"/>
          </a:xfrm>
          <a:prstGeom prst="rect">
            <a:avLst/>
          </a:prstGeom>
        </p:spPr>
      </p:pic>
      <p:pic>
        <p:nvPicPr>
          <p:cNvPr id="8" name="Picture 7" descr="A screenshot of a cell phone&#10;&#10;Description generated with high confidence">
            <a:extLst>
              <a:ext uri="{FF2B5EF4-FFF2-40B4-BE49-F238E27FC236}">
                <a16:creationId xmlns:a16="http://schemas.microsoft.com/office/drawing/2014/main" id="{71E4DEE7-E847-4D51-91B3-04989434A0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1415" y="1724003"/>
            <a:ext cx="7510659" cy="4743706"/>
          </a:xfrm>
          <a:prstGeom prst="rect">
            <a:avLst/>
          </a:prstGeom>
        </p:spPr>
      </p:pic>
    </p:spTree>
    <p:extLst>
      <p:ext uri="{BB962C8B-B14F-4D97-AF65-F5344CB8AC3E}">
        <p14:creationId xmlns:p14="http://schemas.microsoft.com/office/powerpoint/2010/main" val="264905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ED7058-74B0-4355-A208-EE376449E848}"/>
              </a:ext>
            </a:extLst>
          </p:cNvPr>
          <p:cNvSpPr txBox="1"/>
          <p:nvPr/>
        </p:nvSpPr>
        <p:spPr>
          <a:xfrm>
            <a:off x="193524" y="425752"/>
            <a:ext cx="9970754" cy="701731"/>
          </a:xfrm>
          <a:prstGeom prst="rect">
            <a:avLst/>
          </a:prstGeom>
        </p:spPr>
        <p:txBody>
          <a:bodyPr vert="horz" wrap="square" lIns="146304" tIns="91440" rIns="146304" bIns="91440" rtlCol="0" anchor="t">
            <a:noAutofit/>
          </a:bodyPr>
          <a:lstStyle>
            <a:defPPr>
              <a:defRPr lang="en-US"/>
            </a:defPPr>
            <a:lvl1pPr defTabSz="914367">
              <a:lnSpc>
                <a:spcPct val="90000"/>
              </a:lnSpc>
              <a:spcBef>
                <a:spcPct val="0"/>
              </a:spcBef>
              <a:buNone/>
              <a:defRPr sz="4400" b="0" i="0" cap="none" spc="-100" baseline="0">
                <a:ln w="3175">
                  <a:noFill/>
                </a:ln>
                <a:solidFill>
                  <a:srgbClr val="3996DD"/>
                </a:solidFill>
                <a:effectLst/>
                <a:latin typeface="Segoe UI Semilight" charset="0"/>
                <a:ea typeface="Segoe UI Semilight" charset="0"/>
                <a:cs typeface="Segoe UI Semilight" charset="0"/>
              </a:defRPr>
            </a:lvl1pPr>
          </a:lstStyle>
          <a:p>
            <a:r>
              <a:rPr lang="en-US" dirty="0"/>
              <a:t>Microsoft Power BI Embed Experience</a:t>
            </a:r>
          </a:p>
        </p:txBody>
      </p:sp>
      <p:pic>
        <p:nvPicPr>
          <p:cNvPr id="2" name="Picture 1">
            <a:extLst>
              <a:ext uri="{FF2B5EF4-FFF2-40B4-BE49-F238E27FC236}">
                <a16:creationId xmlns:a16="http://schemas.microsoft.com/office/drawing/2014/main" id="{10779257-F3D5-4DE2-BD64-492E587C2A75}"/>
              </a:ext>
            </a:extLst>
          </p:cNvPr>
          <p:cNvPicPr>
            <a:picLocks noChangeAspect="1"/>
          </p:cNvPicPr>
          <p:nvPr/>
        </p:nvPicPr>
        <p:blipFill>
          <a:blip r:embed="rId3"/>
          <a:stretch>
            <a:fillRect/>
          </a:stretch>
        </p:blipFill>
        <p:spPr>
          <a:xfrm>
            <a:off x="1960304" y="1215920"/>
            <a:ext cx="6794397" cy="4529599"/>
          </a:xfrm>
          <a:prstGeom prst="rect">
            <a:avLst/>
          </a:prstGeom>
          <a:ln>
            <a:solidFill>
              <a:schemeClr val="tx1"/>
            </a:solidFill>
          </a:ln>
        </p:spPr>
      </p:pic>
    </p:spTree>
    <p:extLst>
      <p:ext uri="{BB962C8B-B14F-4D97-AF65-F5344CB8AC3E}">
        <p14:creationId xmlns:p14="http://schemas.microsoft.com/office/powerpoint/2010/main" val="382367990"/>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ED7058-74B0-4355-A208-EE376449E848}"/>
              </a:ext>
            </a:extLst>
          </p:cNvPr>
          <p:cNvSpPr txBox="1"/>
          <p:nvPr/>
        </p:nvSpPr>
        <p:spPr>
          <a:xfrm>
            <a:off x="193524" y="425752"/>
            <a:ext cx="10201760" cy="701731"/>
          </a:xfrm>
          <a:prstGeom prst="rect">
            <a:avLst/>
          </a:prstGeom>
        </p:spPr>
        <p:txBody>
          <a:bodyPr vert="horz" wrap="square" lIns="146304" tIns="91440" rIns="146304" bIns="91440" rtlCol="0" anchor="t">
            <a:noAutofit/>
          </a:bodyPr>
          <a:lstStyle>
            <a:defPPr>
              <a:defRPr lang="en-US"/>
            </a:defPPr>
            <a:lvl1pPr defTabSz="914367">
              <a:lnSpc>
                <a:spcPct val="90000"/>
              </a:lnSpc>
              <a:spcBef>
                <a:spcPct val="0"/>
              </a:spcBef>
              <a:buNone/>
              <a:defRPr sz="4400" b="0" i="0" cap="none" spc="-100" baseline="0">
                <a:ln w="3175">
                  <a:noFill/>
                </a:ln>
                <a:solidFill>
                  <a:srgbClr val="3996DD"/>
                </a:solidFill>
                <a:effectLst/>
                <a:latin typeface="Segoe UI Semilight" charset="0"/>
                <a:ea typeface="Segoe UI Semilight" charset="0"/>
                <a:cs typeface="Segoe UI Semilight" charset="0"/>
              </a:defRPr>
            </a:lvl1pPr>
          </a:lstStyle>
          <a:p>
            <a:r>
              <a:rPr lang="en-US" dirty="0"/>
              <a:t>Microsoft Power BI Embed Experience</a:t>
            </a:r>
          </a:p>
        </p:txBody>
      </p:sp>
      <p:pic>
        <p:nvPicPr>
          <p:cNvPr id="2" name="Picture 1">
            <a:extLst>
              <a:ext uri="{FF2B5EF4-FFF2-40B4-BE49-F238E27FC236}">
                <a16:creationId xmlns:a16="http://schemas.microsoft.com/office/drawing/2014/main" id="{10779257-F3D5-4DE2-BD64-492E587C2A75}"/>
              </a:ext>
            </a:extLst>
          </p:cNvPr>
          <p:cNvPicPr>
            <a:picLocks noChangeAspect="1"/>
          </p:cNvPicPr>
          <p:nvPr/>
        </p:nvPicPr>
        <p:blipFill>
          <a:blip r:embed="rId3"/>
          <a:stretch>
            <a:fillRect/>
          </a:stretch>
        </p:blipFill>
        <p:spPr>
          <a:xfrm>
            <a:off x="2136619" y="1374270"/>
            <a:ext cx="6609030" cy="4406021"/>
          </a:xfrm>
          <a:prstGeom prst="rect">
            <a:avLst/>
          </a:prstGeom>
          <a:ln>
            <a:solidFill>
              <a:schemeClr val="tx1"/>
            </a:solidFill>
          </a:ln>
        </p:spPr>
      </p:pic>
      <p:pic>
        <p:nvPicPr>
          <p:cNvPr id="3" name="Picture 2">
            <a:extLst>
              <a:ext uri="{FF2B5EF4-FFF2-40B4-BE49-F238E27FC236}">
                <a16:creationId xmlns:a16="http://schemas.microsoft.com/office/drawing/2014/main" id="{D8F24ACB-372A-4540-90A5-EEF43CFFC4B8}"/>
              </a:ext>
            </a:extLst>
          </p:cNvPr>
          <p:cNvPicPr>
            <a:picLocks noChangeAspect="1"/>
          </p:cNvPicPr>
          <p:nvPr/>
        </p:nvPicPr>
        <p:blipFill>
          <a:blip r:embed="rId4"/>
          <a:stretch>
            <a:fillRect/>
          </a:stretch>
        </p:blipFill>
        <p:spPr>
          <a:xfrm>
            <a:off x="2231141" y="1754874"/>
            <a:ext cx="4599432" cy="3664036"/>
          </a:xfrm>
          <a:prstGeom prst="rect">
            <a:avLst/>
          </a:prstGeom>
          <a:ln>
            <a:solidFill>
              <a:schemeClr val="bg1"/>
            </a:solidFill>
          </a:ln>
        </p:spPr>
      </p:pic>
      <p:sp>
        <p:nvSpPr>
          <p:cNvPr id="6" name="Rectangle 5">
            <a:extLst>
              <a:ext uri="{FF2B5EF4-FFF2-40B4-BE49-F238E27FC236}">
                <a16:creationId xmlns:a16="http://schemas.microsoft.com/office/drawing/2014/main" id="{8E249BC9-0831-402D-B050-2D3C8BDC6790}"/>
              </a:ext>
            </a:extLst>
          </p:cNvPr>
          <p:cNvSpPr/>
          <p:nvPr/>
        </p:nvSpPr>
        <p:spPr>
          <a:xfrm>
            <a:off x="4102437" y="2162313"/>
            <a:ext cx="1377109" cy="561860"/>
          </a:xfrm>
          <a:prstGeom prst="rect">
            <a:avLst/>
          </a:prstGeom>
          <a:noFill/>
          <a:ln>
            <a:solidFill>
              <a:srgbClr val="00B0F0"/>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10179C1-A913-49EA-9FAA-E47F13D18F19}"/>
              </a:ext>
            </a:extLst>
          </p:cNvPr>
          <p:cNvSpPr txBox="1"/>
          <p:nvPr/>
        </p:nvSpPr>
        <p:spPr>
          <a:xfrm>
            <a:off x="2244019" y="4081592"/>
            <a:ext cx="3327094" cy="182880"/>
          </a:xfrm>
          <a:prstGeom prst="rect">
            <a:avLst/>
          </a:prstGeom>
          <a:solidFill>
            <a:srgbClr val="D1E8F8"/>
          </a:solidFill>
          <a:ln>
            <a:solidFill>
              <a:srgbClr val="D1E8F8"/>
            </a:solidFill>
          </a:ln>
        </p:spPr>
        <p:txBody>
          <a:bodyPr wrap="square" rtlCol="0">
            <a:spAutoFit/>
          </a:bodyPr>
          <a:lstStyle/>
          <a:p>
            <a:r>
              <a:rPr lang="en-US" sz="1000" dirty="0">
                <a:solidFill>
                  <a:srgbClr val="0070C0"/>
                </a:solidFill>
                <a:latin typeface="Segoe UI" panose="020B0502040204020203" pitchFamily="34" charset="0"/>
                <a:cs typeface="Segoe UI" panose="020B0502040204020203" pitchFamily="34" charset="0"/>
              </a:rPr>
              <a:t>Microsoft Dynamics NAV – Items List</a:t>
            </a:r>
          </a:p>
        </p:txBody>
      </p:sp>
    </p:spTree>
    <p:extLst>
      <p:ext uri="{BB962C8B-B14F-4D97-AF65-F5344CB8AC3E}">
        <p14:creationId xmlns:p14="http://schemas.microsoft.com/office/powerpoint/2010/main" val="1526189378"/>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ED7058-74B0-4355-A208-EE376449E848}"/>
              </a:ext>
            </a:extLst>
          </p:cNvPr>
          <p:cNvSpPr txBox="1"/>
          <p:nvPr/>
        </p:nvSpPr>
        <p:spPr>
          <a:xfrm>
            <a:off x="193524" y="425752"/>
            <a:ext cx="9845625" cy="701731"/>
          </a:xfrm>
          <a:prstGeom prst="rect">
            <a:avLst/>
          </a:prstGeom>
        </p:spPr>
        <p:txBody>
          <a:bodyPr vert="horz" wrap="square" lIns="146304" tIns="91440" rIns="146304" bIns="91440" rtlCol="0" anchor="t">
            <a:noAutofit/>
          </a:bodyPr>
          <a:lstStyle>
            <a:defPPr>
              <a:defRPr lang="en-US"/>
            </a:defPPr>
            <a:lvl1pPr defTabSz="914367">
              <a:lnSpc>
                <a:spcPct val="90000"/>
              </a:lnSpc>
              <a:spcBef>
                <a:spcPct val="0"/>
              </a:spcBef>
              <a:buNone/>
              <a:defRPr sz="4400" b="0" i="0" cap="none" spc="-100" baseline="0">
                <a:ln w="3175">
                  <a:noFill/>
                </a:ln>
                <a:solidFill>
                  <a:srgbClr val="3996DD"/>
                </a:solidFill>
                <a:effectLst/>
                <a:latin typeface="Segoe UI Semilight" charset="0"/>
                <a:ea typeface="Segoe UI Semilight" charset="0"/>
                <a:cs typeface="Segoe UI Semilight" charset="0"/>
              </a:defRPr>
            </a:lvl1pPr>
          </a:lstStyle>
          <a:p>
            <a:r>
              <a:rPr lang="en-US" dirty="0"/>
              <a:t>Microsoft Power BI Embed Experience</a:t>
            </a:r>
          </a:p>
        </p:txBody>
      </p:sp>
      <p:pic>
        <p:nvPicPr>
          <p:cNvPr id="2" name="Picture 1">
            <a:extLst>
              <a:ext uri="{FF2B5EF4-FFF2-40B4-BE49-F238E27FC236}">
                <a16:creationId xmlns:a16="http://schemas.microsoft.com/office/drawing/2014/main" id="{10779257-F3D5-4DE2-BD64-492E587C2A75}"/>
              </a:ext>
            </a:extLst>
          </p:cNvPr>
          <p:cNvPicPr>
            <a:picLocks noChangeAspect="1"/>
          </p:cNvPicPr>
          <p:nvPr/>
        </p:nvPicPr>
        <p:blipFill>
          <a:blip r:embed="rId3"/>
          <a:stretch>
            <a:fillRect/>
          </a:stretch>
        </p:blipFill>
        <p:spPr>
          <a:xfrm>
            <a:off x="597529" y="1215605"/>
            <a:ext cx="6965175" cy="4643450"/>
          </a:xfrm>
          <a:prstGeom prst="rect">
            <a:avLst/>
          </a:prstGeom>
          <a:ln>
            <a:solidFill>
              <a:schemeClr val="tx1"/>
            </a:solidFill>
          </a:ln>
        </p:spPr>
      </p:pic>
      <p:sp>
        <p:nvSpPr>
          <p:cNvPr id="7" name="TextBox 6">
            <a:extLst>
              <a:ext uri="{FF2B5EF4-FFF2-40B4-BE49-F238E27FC236}">
                <a16:creationId xmlns:a16="http://schemas.microsoft.com/office/drawing/2014/main" id="{A10179C1-A913-49EA-9FAA-E47F13D18F19}"/>
              </a:ext>
            </a:extLst>
          </p:cNvPr>
          <p:cNvSpPr txBox="1"/>
          <p:nvPr/>
        </p:nvSpPr>
        <p:spPr>
          <a:xfrm>
            <a:off x="4235610" y="4722213"/>
            <a:ext cx="3327094" cy="182880"/>
          </a:xfrm>
          <a:prstGeom prst="rect">
            <a:avLst/>
          </a:prstGeom>
          <a:solidFill>
            <a:srgbClr val="D1E8F8"/>
          </a:solidFill>
          <a:ln>
            <a:solidFill>
              <a:srgbClr val="D1E8F8"/>
            </a:solidFill>
          </a:ln>
        </p:spPr>
        <p:txBody>
          <a:bodyPr wrap="square" rtlCol="0">
            <a:spAutoFit/>
          </a:bodyPr>
          <a:lstStyle/>
          <a:p>
            <a:r>
              <a:rPr lang="en-US" sz="1000" dirty="0">
                <a:solidFill>
                  <a:srgbClr val="0070C0"/>
                </a:solidFill>
                <a:latin typeface="Segoe UI" panose="020B0502040204020203" pitchFamily="34" charset="0"/>
                <a:cs typeface="Segoe UI" panose="020B0502040204020203" pitchFamily="34" charset="0"/>
              </a:rPr>
              <a:t>Microsoft Dynamics NAV – Items List</a:t>
            </a:r>
          </a:p>
        </p:txBody>
      </p:sp>
      <p:pic>
        <p:nvPicPr>
          <p:cNvPr id="8" name="Picture 7">
            <a:extLst>
              <a:ext uri="{FF2B5EF4-FFF2-40B4-BE49-F238E27FC236}">
                <a16:creationId xmlns:a16="http://schemas.microsoft.com/office/drawing/2014/main" id="{E52BB0D0-7BAC-4D21-B3F9-14EA74E50BB2}"/>
              </a:ext>
            </a:extLst>
          </p:cNvPr>
          <p:cNvPicPr>
            <a:picLocks noChangeAspect="1"/>
          </p:cNvPicPr>
          <p:nvPr/>
        </p:nvPicPr>
        <p:blipFill>
          <a:blip r:embed="rId4"/>
          <a:stretch>
            <a:fillRect/>
          </a:stretch>
        </p:blipFill>
        <p:spPr>
          <a:xfrm>
            <a:off x="3968146" y="1706310"/>
            <a:ext cx="5067596" cy="4152746"/>
          </a:xfrm>
          <a:prstGeom prst="rect">
            <a:avLst/>
          </a:prstGeom>
          <a:ln>
            <a:solidFill>
              <a:schemeClr val="bg1"/>
            </a:solidFill>
          </a:ln>
        </p:spPr>
      </p:pic>
    </p:spTree>
    <p:extLst>
      <p:ext uri="{BB962C8B-B14F-4D97-AF65-F5344CB8AC3E}">
        <p14:creationId xmlns:p14="http://schemas.microsoft.com/office/powerpoint/2010/main" val="1384362450"/>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ED7058-74B0-4355-A208-EE376449E848}"/>
              </a:ext>
            </a:extLst>
          </p:cNvPr>
          <p:cNvSpPr txBox="1"/>
          <p:nvPr/>
        </p:nvSpPr>
        <p:spPr>
          <a:xfrm>
            <a:off x="193524" y="425752"/>
            <a:ext cx="10673398" cy="701731"/>
          </a:xfrm>
          <a:prstGeom prst="rect">
            <a:avLst/>
          </a:prstGeom>
        </p:spPr>
        <p:txBody>
          <a:bodyPr vert="horz" wrap="square" lIns="146304" tIns="91440" rIns="146304" bIns="91440" rtlCol="0" anchor="t">
            <a:noAutofit/>
          </a:bodyPr>
          <a:lstStyle>
            <a:defPPr>
              <a:defRPr lang="en-US"/>
            </a:defPPr>
            <a:lvl1pPr defTabSz="914367">
              <a:lnSpc>
                <a:spcPct val="90000"/>
              </a:lnSpc>
              <a:spcBef>
                <a:spcPct val="0"/>
              </a:spcBef>
              <a:buNone/>
              <a:defRPr lang="en-US" sz="4400" b="0" i="0" cap="none" spc="-100" baseline="0">
                <a:ln w="3175">
                  <a:noFill/>
                </a:ln>
                <a:solidFill>
                  <a:srgbClr val="3996DD"/>
                </a:solidFill>
                <a:effectLst/>
                <a:latin typeface="Segoe UI Semilight" charset="0"/>
                <a:ea typeface="Segoe UI Semilight" charset="0"/>
                <a:cs typeface="Segoe UI Semilight" charset="0"/>
              </a:defRPr>
            </a:lvl1pPr>
          </a:lstStyle>
          <a:p>
            <a:r>
              <a:rPr lang="en-US" dirty="0"/>
              <a:t>Microsoft Power BI Embed Experience</a:t>
            </a:r>
          </a:p>
        </p:txBody>
      </p:sp>
      <p:sp>
        <p:nvSpPr>
          <p:cNvPr id="21" name="Rectangle 20">
            <a:extLst>
              <a:ext uri="{FF2B5EF4-FFF2-40B4-BE49-F238E27FC236}">
                <a16:creationId xmlns:a16="http://schemas.microsoft.com/office/drawing/2014/main" id="{36C05411-4E31-4BCB-B18E-64825AB75F27}"/>
              </a:ext>
            </a:extLst>
          </p:cNvPr>
          <p:cNvSpPr/>
          <p:nvPr/>
        </p:nvSpPr>
        <p:spPr>
          <a:xfrm>
            <a:off x="6069917" y="2647042"/>
            <a:ext cx="1377109" cy="561860"/>
          </a:xfrm>
          <a:prstGeom prst="rect">
            <a:avLst/>
          </a:prstGeom>
          <a:noFill/>
          <a:ln>
            <a:solidFill>
              <a:srgbClr val="00B0F0"/>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BFCC980-92D5-4269-A97A-EEAF3DAD4F1C}"/>
              </a:ext>
            </a:extLst>
          </p:cNvPr>
          <p:cNvPicPr>
            <a:picLocks noChangeAspect="1"/>
          </p:cNvPicPr>
          <p:nvPr/>
        </p:nvPicPr>
        <p:blipFill>
          <a:blip r:embed="rId3"/>
          <a:stretch>
            <a:fillRect/>
          </a:stretch>
        </p:blipFill>
        <p:spPr>
          <a:xfrm>
            <a:off x="1466660" y="1322814"/>
            <a:ext cx="4145469" cy="4513781"/>
          </a:xfrm>
          <a:prstGeom prst="rect">
            <a:avLst/>
          </a:prstGeom>
          <a:ln>
            <a:solidFill>
              <a:schemeClr val="bg1"/>
            </a:solidFill>
          </a:ln>
        </p:spPr>
      </p:pic>
      <p:sp>
        <p:nvSpPr>
          <p:cNvPr id="25" name="Rectangle 24">
            <a:extLst>
              <a:ext uri="{FF2B5EF4-FFF2-40B4-BE49-F238E27FC236}">
                <a16:creationId xmlns:a16="http://schemas.microsoft.com/office/drawing/2014/main" id="{DE1E7A4E-F4A9-47C8-8C76-B8E30820C4F9}"/>
              </a:ext>
            </a:extLst>
          </p:cNvPr>
          <p:cNvSpPr/>
          <p:nvPr/>
        </p:nvSpPr>
        <p:spPr>
          <a:xfrm>
            <a:off x="3337560" y="3949907"/>
            <a:ext cx="685673" cy="119371"/>
          </a:xfrm>
          <a:prstGeom prst="rect">
            <a:avLst/>
          </a:prstGeom>
          <a:solidFill>
            <a:srgbClr val="C8C8C8"/>
          </a:solidFill>
          <a:ln>
            <a:solidFill>
              <a:srgbClr val="C8C8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497851D-73B9-4C59-A899-178B332A3616}"/>
              </a:ext>
            </a:extLst>
          </p:cNvPr>
          <p:cNvPicPr>
            <a:picLocks noChangeAspect="1"/>
          </p:cNvPicPr>
          <p:nvPr/>
        </p:nvPicPr>
        <p:blipFill>
          <a:blip r:embed="rId4"/>
          <a:stretch>
            <a:fillRect/>
          </a:stretch>
        </p:blipFill>
        <p:spPr>
          <a:xfrm>
            <a:off x="6069917" y="1199315"/>
            <a:ext cx="5591279" cy="4581889"/>
          </a:xfrm>
          <a:prstGeom prst="rect">
            <a:avLst/>
          </a:prstGeom>
          <a:ln>
            <a:solidFill>
              <a:schemeClr val="bg1"/>
            </a:solidFill>
          </a:ln>
        </p:spPr>
      </p:pic>
    </p:spTree>
    <p:extLst>
      <p:ext uri="{BB962C8B-B14F-4D97-AF65-F5344CB8AC3E}">
        <p14:creationId xmlns:p14="http://schemas.microsoft.com/office/powerpoint/2010/main" val="3717097047"/>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2F05670-056B-46F4-8161-E27C7E4B88AD}"/>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normAutofit fontScale="90000"/>
          </a:bodyPr>
          <a:lstStyle/>
          <a:p>
            <a:r>
              <a:rPr lang="en-US" dirty="0">
                <a:gradFill>
                  <a:gsLst>
                    <a:gs pos="100000">
                      <a:srgbClr val="FFFFFF"/>
                    </a:gs>
                    <a:gs pos="0">
                      <a:srgbClr val="FFFFFF"/>
                    </a:gs>
                  </a:gsLst>
                  <a:lin ang="5400000" scaled="0"/>
                </a:gradFill>
              </a:rPr>
              <a:t>Create Contact Interactions in Outlook</a:t>
            </a:r>
            <a:endParaRPr lang="en-US" dirty="0"/>
          </a:p>
        </p:txBody>
      </p:sp>
      <p:pic>
        <p:nvPicPr>
          <p:cNvPr id="6" name="Picture Placeholder 7">
            <a:extLst>
              <a:ext uri="{FF2B5EF4-FFF2-40B4-BE49-F238E27FC236}">
                <a16:creationId xmlns:a16="http://schemas.microsoft.com/office/drawing/2014/main" id="{BBCDE3CA-D64D-4E8F-B7BF-5F1C79DFE308}"/>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0" y="0"/>
            <a:ext cx="4375053" cy="6858000"/>
          </a:xfrm>
          <a:prstGeom prst="rect">
            <a:avLst/>
          </a:prstGeom>
        </p:spPr>
      </p:pic>
    </p:spTree>
    <p:extLst>
      <p:ext uri="{BB962C8B-B14F-4D97-AF65-F5344CB8AC3E}">
        <p14:creationId xmlns:p14="http://schemas.microsoft.com/office/powerpoint/2010/main" val="8903366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1A16-78D1-4D77-8726-9494ADE75C35}"/>
              </a:ext>
            </a:extLst>
          </p:cNvPr>
          <p:cNvSpPr>
            <a:spLocks noGrp="1"/>
          </p:cNvSpPr>
          <p:nvPr>
            <p:ph type="title"/>
          </p:nvPr>
        </p:nvSpPr>
        <p:spPr/>
        <p:txBody>
          <a:bodyPr/>
          <a:lstStyle/>
          <a:p>
            <a:r>
              <a:rPr lang="en-US" sz="4691">
                <a:solidFill>
                  <a:schemeClr val="tx1"/>
                </a:solidFill>
                <a:latin typeface="Segoe UI Light"/>
                <a:cs typeface="Segoe UI" pitchFamily="34" charset="0"/>
              </a:rPr>
              <a:t>Customer Benefits</a:t>
            </a:r>
            <a:endParaRPr lang="en-US">
              <a:solidFill>
                <a:schemeClr val="tx1"/>
              </a:solidFill>
            </a:endParaRPr>
          </a:p>
        </p:txBody>
      </p:sp>
      <p:sp>
        <p:nvSpPr>
          <p:cNvPr id="8" name="Rectangle 7">
            <a:extLst>
              <a:ext uri="{FF2B5EF4-FFF2-40B4-BE49-F238E27FC236}">
                <a16:creationId xmlns:a16="http://schemas.microsoft.com/office/drawing/2014/main" id="{9F787528-509A-4E20-A04D-177D4B498AE2}"/>
              </a:ext>
            </a:extLst>
          </p:cNvPr>
          <p:cNvSpPr/>
          <p:nvPr/>
        </p:nvSpPr>
        <p:spPr bwMode="auto">
          <a:xfrm>
            <a:off x="237932" y="2010389"/>
            <a:ext cx="2637537" cy="381864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Templates</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85750" indent="-285750">
              <a:buFont typeface="Arial" panose="020B0604020202020204" pitchFamily="34" charset="0"/>
              <a:buChar char="•"/>
            </a:pPr>
            <a:r>
              <a:rPr lang="en-US" sz="1600" dirty="0">
                <a:solidFill>
                  <a:schemeClr val="bg1"/>
                </a:solidFill>
                <a:latin typeface="+mj-lt"/>
                <a:cs typeface="Segoe UI" pitchFamily="34" charset="0"/>
              </a:rPr>
              <a:t>Use NAV templates to create emails in Outlook</a:t>
            </a:r>
          </a:p>
          <a:p>
            <a:pPr marL="278765" indent="-278765" defTabSz="911689" fontAlgn="base">
              <a:lnSpc>
                <a:spcPct val="90000"/>
              </a:lnSpc>
              <a:spcBef>
                <a:spcPct val="0"/>
              </a:spcBef>
              <a:spcAft>
                <a:spcPct val="0"/>
              </a:spcAft>
              <a:buFont typeface="Arial" panose="020B0604020202020204" pitchFamily="34" charset="0"/>
              <a:buChar char="•"/>
            </a:pPr>
            <a:endParaRPr lang="en-US" sz="1600" dirty="0">
              <a:solidFill>
                <a:schemeClr val="bg1"/>
              </a:solidFill>
              <a:latin typeface="+mj-lt"/>
              <a:cs typeface="Segoe UI" pitchFamily="34" charset="0"/>
            </a:endParaRPr>
          </a:p>
          <a:p>
            <a:pPr defTabSz="911689" fontAlgn="base">
              <a:lnSpc>
                <a:spcPct val="90000"/>
              </a:lnSpc>
              <a:spcBef>
                <a:spcPct val="0"/>
              </a:spcBef>
              <a:spcAft>
                <a:spcPct val="0"/>
              </a:spcAft>
            </a:pPr>
            <a:endParaRPr lang="en-US" sz="1400" dirty="0">
              <a:solidFill>
                <a:schemeClr val="bg1"/>
              </a:solidFill>
              <a:ea typeface="Segoe UI" pitchFamily="34" charset="0"/>
              <a:cs typeface="Segoe UI" pitchFamily="34" charset="0"/>
            </a:endParaRPr>
          </a:p>
        </p:txBody>
      </p:sp>
      <p:sp>
        <p:nvSpPr>
          <p:cNvPr id="9" name="Rectangle 8">
            <a:extLst>
              <a:ext uri="{FF2B5EF4-FFF2-40B4-BE49-F238E27FC236}">
                <a16:creationId xmlns:a16="http://schemas.microsoft.com/office/drawing/2014/main" id="{564CFED9-18D6-4890-8EA0-69D5B4AC04A8}"/>
              </a:ext>
            </a:extLst>
          </p:cNvPr>
          <p:cNvSpPr/>
          <p:nvPr/>
        </p:nvSpPr>
        <p:spPr bwMode="auto">
          <a:xfrm>
            <a:off x="3045197" y="2010389"/>
            <a:ext cx="2637537" cy="3818647"/>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Interaction Tracking</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85750" indent="-285750">
              <a:buFont typeface="Arial" panose="020B0604020202020204" pitchFamily="34" charset="0"/>
              <a:buChar char="•"/>
            </a:pPr>
            <a:r>
              <a:rPr lang="en-US" sz="1600" dirty="0">
                <a:solidFill>
                  <a:schemeClr val="bg1"/>
                </a:solidFill>
                <a:latin typeface="+mj-lt"/>
                <a:cs typeface="Segoe UI" pitchFamily="34" charset="0"/>
              </a:rPr>
              <a:t>Track the interactions on the NAV contact record</a:t>
            </a:r>
          </a:p>
          <a:p>
            <a:pPr marL="279382" indent="-279382" defTabSz="911689" fontAlgn="base">
              <a:spcBef>
                <a:spcPct val="0"/>
              </a:spcBef>
              <a:spcAft>
                <a:spcPct val="0"/>
              </a:spcAft>
              <a:buFont typeface="Arial" panose="020B0604020202020204" pitchFamily="34" charset="0"/>
              <a:buChar char="•"/>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44023656"/>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645E-8124-442C-8954-ECC22BA232D7}"/>
              </a:ext>
            </a:extLst>
          </p:cNvPr>
          <p:cNvSpPr>
            <a:spLocks noGrp="1"/>
          </p:cNvSpPr>
          <p:nvPr>
            <p:ph type="title"/>
          </p:nvPr>
        </p:nvSpPr>
        <p:spPr>
          <a:xfrm>
            <a:off x="268928" y="291103"/>
            <a:ext cx="11653834" cy="758051"/>
          </a:xfrm>
        </p:spPr>
        <p:txBody>
          <a:bodyPr vert="horz" wrap="square" lIns="146304" tIns="91440" rIns="146304" bIns="91440" rtlCol="0" anchor="t">
            <a:noAutofit/>
          </a:bodyPr>
          <a:lstStyle/>
          <a:p>
            <a:r>
              <a:rPr lang="en-US" sz="4400" dirty="0"/>
              <a:t>Create Contact Interactions in Outlook</a:t>
            </a:r>
          </a:p>
        </p:txBody>
      </p:sp>
      <p:pic>
        <p:nvPicPr>
          <p:cNvPr id="5" name="Picture 4">
            <a:extLst>
              <a:ext uri="{FF2B5EF4-FFF2-40B4-BE49-F238E27FC236}">
                <a16:creationId xmlns:a16="http://schemas.microsoft.com/office/drawing/2014/main" id="{BFC0012F-CD13-4314-A477-6C28EAFA5A80}"/>
              </a:ext>
            </a:extLst>
          </p:cNvPr>
          <p:cNvPicPr>
            <a:picLocks noChangeAspect="1"/>
          </p:cNvPicPr>
          <p:nvPr/>
        </p:nvPicPr>
        <p:blipFill>
          <a:blip r:embed="rId3"/>
          <a:stretch>
            <a:fillRect/>
          </a:stretch>
        </p:blipFill>
        <p:spPr>
          <a:xfrm>
            <a:off x="1278630" y="1270773"/>
            <a:ext cx="8673892" cy="5393957"/>
          </a:xfrm>
          <a:prstGeom prst="rect">
            <a:avLst/>
          </a:prstGeom>
          <a:effectLst>
            <a:outerShdw blurRad="88900" sx="101000" sy="101000" algn="ctr" rotWithShape="0">
              <a:prstClr val="black">
                <a:alpha val="28000"/>
              </a:prstClr>
            </a:outerShdw>
          </a:effectLst>
        </p:spPr>
      </p:pic>
    </p:spTree>
    <p:extLst>
      <p:ext uri="{BB962C8B-B14F-4D97-AF65-F5344CB8AC3E}">
        <p14:creationId xmlns:p14="http://schemas.microsoft.com/office/powerpoint/2010/main" val="362269375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3BD0036-6A06-42FB-BF27-10122A8CBEBA}"/>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normAutofit fontScale="90000"/>
          </a:bodyPr>
          <a:lstStyle/>
          <a:p>
            <a:r>
              <a:rPr lang="en-US">
                <a:gradFill>
                  <a:gsLst>
                    <a:gs pos="100000">
                      <a:srgbClr val="FFFFFF"/>
                    </a:gs>
                    <a:gs pos="0">
                      <a:srgbClr val="FFFFFF"/>
                    </a:gs>
                  </a:gsLst>
                  <a:lin ang="5400000" scaled="0"/>
                </a:gradFill>
              </a:rPr>
              <a:t>Preconfigured Excel Reports</a:t>
            </a:r>
            <a:endParaRPr lang="en-US"/>
          </a:p>
        </p:txBody>
      </p:sp>
      <p:pic>
        <p:nvPicPr>
          <p:cNvPr id="6" name="Picture Placeholder 7">
            <a:extLst>
              <a:ext uri="{FF2B5EF4-FFF2-40B4-BE49-F238E27FC236}">
                <a16:creationId xmlns:a16="http://schemas.microsoft.com/office/drawing/2014/main" id="{67B4997F-1D7B-4D20-826C-8C0D60D34EA7}"/>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1" y="0"/>
            <a:ext cx="4375053" cy="6858000"/>
          </a:xfrm>
          <a:prstGeom prst="rect">
            <a:avLst/>
          </a:prstGeom>
        </p:spPr>
      </p:pic>
    </p:spTree>
    <p:extLst>
      <p:ext uri="{BB962C8B-B14F-4D97-AF65-F5344CB8AC3E}">
        <p14:creationId xmlns:p14="http://schemas.microsoft.com/office/powerpoint/2010/main" val="187007941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877340D2-D92F-414B-A660-0FA8F1A11EE0}"/>
              </a:ext>
            </a:extLst>
          </p:cNvPr>
          <p:cNvSpPr txBox="1"/>
          <p:nvPr/>
        </p:nvSpPr>
        <p:spPr>
          <a:xfrm>
            <a:off x="8463421" y="1355958"/>
            <a:ext cx="3478546" cy="5031137"/>
          </a:xfrm>
          <a:prstGeom prst="rect">
            <a:avLst/>
          </a:prstGeom>
          <a:no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defPPr>
              <a:defRPr lang="en-US"/>
            </a:defPPr>
            <a:lvl1pPr marR="0" lvl="0" indent="0" algn="ctr" defTabSz="931116" fontAlgn="auto">
              <a:lnSpc>
                <a:spcPct val="90000"/>
              </a:lnSpc>
              <a:spcBef>
                <a:spcPts val="0"/>
              </a:spcBef>
              <a:spcAft>
                <a:spcPts val="0"/>
              </a:spcAft>
              <a:buClrTx/>
              <a:buSzTx/>
              <a:buFontTx/>
              <a:buNone/>
              <a:tabLst/>
              <a:defRPr kumimoji="0" sz="1600" b="1" i="0" u="none" strike="noStrike" kern="0" cap="none" spc="0" normalizeH="0" baseline="0">
                <a:ln w="18415" cmpd="sng">
                  <a:noFill/>
                  <a:prstDash val="solid"/>
                </a:ln>
                <a:gradFill>
                  <a:gsLst>
                    <a:gs pos="83929">
                      <a:srgbClr val="505050"/>
                    </a:gs>
                    <a:gs pos="67857">
                      <a:srgbClr val="505050"/>
                    </a:gs>
                  </a:gsLst>
                  <a:lin ang="5400000" scaled="0"/>
                </a:gradFill>
                <a:effectLst/>
                <a:uLnTx/>
                <a:uFillTx/>
                <a:latin typeface="Segoe UI"/>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0937"/>
            <a:r>
              <a:rPr lang="da-DK" sz="1567" dirty="0"/>
              <a:t>Ongoing</a:t>
            </a:r>
          </a:p>
        </p:txBody>
      </p:sp>
      <p:sp>
        <p:nvSpPr>
          <p:cNvPr id="13" name="Rectangle 12">
            <a:extLst>
              <a:ext uri="{FF2B5EF4-FFF2-40B4-BE49-F238E27FC236}">
                <a16:creationId xmlns:a16="http://schemas.microsoft.com/office/drawing/2014/main" id="{2C2C098B-C719-486C-ADAD-5024BB984AD9}"/>
              </a:ext>
            </a:extLst>
          </p:cNvPr>
          <p:cNvSpPr/>
          <p:nvPr/>
        </p:nvSpPr>
        <p:spPr bwMode="auto">
          <a:xfrm>
            <a:off x="270067" y="2301353"/>
            <a:ext cx="11668984" cy="89629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1" name="Rectangle 30">
            <a:extLst>
              <a:ext uri="{FF2B5EF4-FFF2-40B4-BE49-F238E27FC236}">
                <a16:creationId xmlns:a16="http://schemas.microsoft.com/office/drawing/2014/main" id="{F3CB3B8C-6A15-45E1-B33A-55727F9BCC04}"/>
              </a:ext>
            </a:extLst>
          </p:cNvPr>
          <p:cNvSpPr/>
          <p:nvPr/>
        </p:nvSpPr>
        <p:spPr bwMode="auto">
          <a:xfrm>
            <a:off x="270065" y="5124617"/>
            <a:ext cx="11668985" cy="89629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4A6153D4-B944-43E1-9345-1F213A7DEB9F}"/>
              </a:ext>
            </a:extLst>
          </p:cNvPr>
          <p:cNvSpPr txBox="1"/>
          <p:nvPr/>
        </p:nvSpPr>
        <p:spPr>
          <a:xfrm>
            <a:off x="6331098" y="1355958"/>
            <a:ext cx="2061485" cy="5031137"/>
          </a:xfrm>
          <a:prstGeom prst="rect">
            <a:avLst/>
          </a:prstGeom>
          <a:no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defPPr>
              <a:defRPr lang="en-US"/>
            </a:defPPr>
            <a:lvl1pPr marR="0" lvl="0" indent="0" algn="ctr" defTabSz="931116" fontAlgn="auto">
              <a:lnSpc>
                <a:spcPct val="90000"/>
              </a:lnSpc>
              <a:spcBef>
                <a:spcPts val="0"/>
              </a:spcBef>
              <a:spcAft>
                <a:spcPts val="0"/>
              </a:spcAft>
              <a:buClrTx/>
              <a:buSzTx/>
              <a:buFontTx/>
              <a:buNone/>
              <a:tabLst/>
              <a:defRPr kumimoji="0" sz="1600" b="1" i="0" u="none" strike="noStrike" kern="0" cap="none" spc="0" normalizeH="0" baseline="0">
                <a:ln w="18415" cmpd="sng">
                  <a:noFill/>
                  <a:prstDash val="solid"/>
                </a:ln>
                <a:gradFill>
                  <a:gsLst>
                    <a:gs pos="83929">
                      <a:srgbClr val="505050"/>
                    </a:gs>
                    <a:gs pos="67857">
                      <a:srgbClr val="505050"/>
                    </a:gs>
                  </a:gsLst>
                  <a:lin ang="5400000" scaled="0"/>
                </a:gradFill>
                <a:effectLst/>
                <a:uLnTx/>
                <a:uFillTx/>
                <a:latin typeface="Segoe UI"/>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0937"/>
            <a:r>
              <a:rPr lang="da-DK" sz="1567" dirty="0"/>
              <a:t>Spring 2018</a:t>
            </a:r>
          </a:p>
        </p:txBody>
      </p:sp>
      <p:sp>
        <p:nvSpPr>
          <p:cNvPr id="2" name="Title 1">
            <a:extLst>
              <a:ext uri="{FF2B5EF4-FFF2-40B4-BE49-F238E27FC236}">
                <a16:creationId xmlns:a16="http://schemas.microsoft.com/office/drawing/2014/main" id="{31D1EE9F-27EC-4999-A40C-066EF3410791}"/>
              </a:ext>
            </a:extLst>
          </p:cNvPr>
          <p:cNvSpPr>
            <a:spLocks noGrp="1"/>
          </p:cNvSpPr>
          <p:nvPr>
            <p:ph type="title"/>
          </p:nvPr>
        </p:nvSpPr>
        <p:spPr/>
        <p:txBody>
          <a:bodyPr/>
          <a:lstStyle/>
          <a:p>
            <a:r>
              <a:rPr lang="en-US" sz="3529" dirty="0"/>
              <a:t>Dynamics 365 Business Management Cloud Solution Roadmap</a:t>
            </a:r>
            <a:endParaRPr lang="en-BE" sz="3529" dirty="0"/>
          </a:p>
        </p:txBody>
      </p:sp>
      <p:sp>
        <p:nvSpPr>
          <p:cNvPr id="6" name="TextBox 5">
            <a:extLst>
              <a:ext uri="{FF2B5EF4-FFF2-40B4-BE49-F238E27FC236}">
                <a16:creationId xmlns:a16="http://schemas.microsoft.com/office/drawing/2014/main" id="{1D55DCA7-4378-4EE6-91D4-ED78332715F7}"/>
              </a:ext>
            </a:extLst>
          </p:cNvPr>
          <p:cNvSpPr txBox="1"/>
          <p:nvPr/>
        </p:nvSpPr>
        <p:spPr>
          <a:xfrm>
            <a:off x="273223" y="1355958"/>
            <a:ext cx="3860544" cy="5031137"/>
          </a:xfrm>
          <a:prstGeom prst="rect">
            <a:avLst/>
          </a:prstGeom>
          <a:no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defPPr>
              <a:defRPr lang="en-US"/>
            </a:defPPr>
            <a:lvl1pPr marR="0" lvl="0" indent="0" algn="ctr" defTabSz="931116" fontAlgn="auto">
              <a:lnSpc>
                <a:spcPct val="90000"/>
              </a:lnSpc>
              <a:spcBef>
                <a:spcPts val="0"/>
              </a:spcBef>
              <a:spcAft>
                <a:spcPts val="0"/>
              </a:spcAft>
              <a:buClrTx/>
              <a:buSzTx/>
              <a:buFontTx/>
              <a:buNone/>
              <a:tabLst/>
              <a:defRPr kumimoji="0" sz="1600" b="1" i="0" u="none" strike="noStrike" kern="0" cap="none" spc="0" normalizeH="0" baseline="0">
                <a:ln w="18415" cmpd="sng">
                  <a:noFill/>
                  <a:prstDash val="solid"/>
                </a:ln>
                <a:gradFill>
                  <a:gsLst>
                    <a:gs pos="83929">
                      <a:srgbClr val="505050"/>
                    </a:gs>
                    <a:gs pos="67857">
                      <a:srgbClr val="505050"/>
                    </a:gs>
                  </a:gsLst>
                  <a:lin ang="5400000" scaled="0"/>
                </a:gradFill>
                <a:effectLst/>
                <a:uLnTx/>
                <a:uFillTx/>
                <a:latin typeface="Segoe UI"/>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0937"/>
            <a:r>
              <a:rPr lang="da-DK" sz="1567" dirty="0"/>
              <a:t>TODAY</a:t>
            </a:r>
          </a:p>
        </p:txBody>
      </p:sp>
      <p:sp>
        <p:nvSpPr>
          <p:cNvPr id="9" name="TextBox 8">
            <a:extLst>
              <a:ext uri="{FF2B5EF4-FFF2-40B4-BE49-F238E27FC236}">
                <a16:creationId xmlns:a16="http://schemas.microsoft.com/office/drawing/2014/main" id="{22CABDBC-4B7F-486C-8CD8-E0BC887FAD4D}"/>
              </a:ext>
            </a:extLst>
          </p:cNvPr>
          <p:cNvSpPr txBox="1"/>
          <p:nvPr/>
        </p:nvSpPr>
        <p:spPr>
          <a:xfrm>
            <a:off x="4206794" y="1355958"/>
            <a:ext cx="2061485" cy="5031137"/>
          </a:xfrm>
          <a:prstGeom prst="rect">
            <a:avLst/>
          </a:prstGeom>
          <a:no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defPPr>
              <a:defRPr lang="en-US"/>
            </a:defPPr>
            <a:lvl1pPr marR="0" lvl="0" indent="0" algn="ctr" defTabSz="931116" fontAlgn="auto">
              <a:lnSpc>
                <a:spcPct val="90000"/>
              </a:lnSpc>
              <a:spcBef>
                <a:spcPts val="0"/>
              </a:spcBef>
              <a:spcAft>
                <a:spcPts val="0"/>
              </a:spcAft>
              <a:buClrTx/>
              <a:buSzTx/>
              <a:buFontTx/>
              <a:buNone/>
              <a:tabLst/>
              <a:defRPr kumimoji="0" sz="1600" b="1" i="0" u="none" strike="noStrike" kern="0" cap="none" spc="0" normalizeH="0" baseline="0">
                <a:ln w="18415" cmpd="sng">
                  <a:noFill/>
                  <a:prstDash val="solid"/>
                </a:ln>
                <a:gradFill>
                  <a:gsLst>
                    <a:gs pos="83929">
                      <a:srgbClr val="505050"/>
                    </a:gs>
                    <a:gs pos="67857">
                      <a:srgbClr val="505050"/>
                    </a:gs>
                  </a:gsLst>
                  <a:lin ang="5400000" scaled="0"/>
                </a:gradFill>
                <a:effectLst/>
                <a:uLnTx/>
                <a:uFillTx/>
                <a:latin typeface="Segoe UI"/>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0937"/>
            <a:r>
              <a:rPr lang="da-DK" sz="1567" dirty="0"/>
              <a:t>Fall 2017</a:t>
            </a:r>
          </a:p>
        </p:txBody>
      </p:sp>
      <p:cxnSp>
        <p:nvCxnSpPr>
          <p:cNvPr id="5" name="Straight Arrow Connector 4">
            <a:extLst>
              <a:ext uri="{FF2B5EF4-FFF2-40B4-BE49-F238E27FC236}">
                <a16:creationId xmlns:a16="http://schemas.microsoft.com/office/drawing/2014/main" id="{B8034082-5F04-4513-B291-52DA6326E7EE}"/>
              </a:ext>
            </a:extLst>
          </p:cNvPr>
          <p:cNvCxnSpPr>
            <a:cxnSpLocks/>
          </p:cNvCxnSpPr>
          <p:nvPr/>
        </p:nvCxnSpPr>
        <p:spPr>
          <a:xfrm>
            <a:off x="285404" y="2020533"/>
            <a:ext cx="11678546" cy="0"/>
          </a:xfrm>
          <a:prstGeom prst="straightConnector1">
            <a:avLst/>
          </a:prstGeom>
          <a:ln w="25400">
            <a:solidFill>
              <a:schemeClr val="tx1"/>
            </a:solidFill>
            <a:headEnd type="none"/>
            <a:tailEnd type="arrow" w="med" len="sm"/>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B62F47B-E296-4C67-B45C-BB401DA6F621}"/>
              </a:ext>
            </a:extLst>
          </p:cNvPr>
          <p:cNvSpPr txBox="1"/>
          <p:nvPr/>
        </p:nvSpPr>
        <p:spPr>
          <a:xfrm>
            <a:off x="2206727" y="2459144"/>
            <a:ext cx="1927040" cy="590462"/>
          </a:xfrm>
          <a:prstGeom prst="rect">
            <a:avLst/>
          </a:prstGeom>
          <a:noFill/>
        </p:spPr>
        <p:txBody>
          <a:bodyPr wrap="square" rtlCol="0">
            <a:spAutoFit/>
          </a:bodyPr>
          <a:lstStyle/>
          <a:p>
            <a:pPr algn="ctr" defTabSz="914225">
              <a:lnSpc>
                <a:spcPct val="90000"/>
              </a:lnSpc>
            </a:pPr>
            <a:r>
              <a:rPr lang="da-DK" sz="1175" dirty="0">
                <a:gradFill>
                  <a:gsLst>
                    <a:gs pos="5303">
                      <a:srgbClr val="505050"/>
                    </a:gs>
                    <a:gs pos="30000">
                      <a:srgbClr val="505050"/>
                    </a:gs>
                  </a:gsLst>
                  <a:lin ang="2700000" scaled="1"/>
                </a:gradFill>
                <a:latin typeface="Segoe UI"/>
              </a:rPr>
              <a:t>Dynamics 365 for </a:t>
            </a:r>
          </a:p>
          <a:p>
            <a:pPr algn="ctr" defTabSz="914225">
              <a:lnSpc>
                <a:spcPct val="90000"/>
              </a:lnSpc>
            </a:pPr>
            <a:r>
              <a:rPr lang="da-DK" sz="1175" dirty="0">
                <a:gradFill>
                  <a:gsLst>
                    <a:gs pos="5303">
                      <a:srgbClr val="505050"/>
                    </a:gs>
                    <a:gs pos="30000">
                      <a:srgbClr val="505050"/>
                    </a:gs>
                  </a:gsLst>
                  <a:lin ang="2700000" scaled="1"/>
                </a:gradFill>
                <a:latin typeface="Segoe UI"/>
              </a:rPr>
              <a:t>Financial and Operations,</a:t>
            </a:r>
            <a:br>
              <a:rPr lang="da-DK" sz="1175" dirty="0">
                <a:gradFill>
                  <a:gsLst>
                    <a:gs pos="5303">
                      <a:srgbClr val="505050"/>
                    </a:gs>
                    <a:gs pos="30000">
                      <a:srgbClr val="505050"/>
                    </a:gs>
                  </a:gsLst>
                  <a:lin ang="2700000" scaled="1"/>
                </a:gradFill>
                <a:latin typeface="Segoe UI"/>
              </a:rPr>
            </a:br>
            <a:r>
              <a:rPr lang="da-DK" sz="1175" dirty="0">
                <a:gradFill>
                  <a:gsLst>
                    <a:gs pos="5303">
                      <a:srgbClr val="505050"/>
                    </a:gs>
                    <a:gs pos="30000">
                      <a:srgbClr val="505050"/>
                    </a:gs>
                  </a:gsLst>
                  <a:lin ang="2700000" scaled="1"/>
                </a:gradFill>
                <a:latin typeface="Segoe UI"/>
              </a:rPr>
              <a:t>Business edition</a:t>
            </a:r>
            <a:endParaRPr lang="da-DK" sz="1175" i="1" dirty="0">
              <a:gradFill>
                <a:gsLst>
                  <a:gs pos="5303">
                    <a:srgbClr val="505050"/>
                  </a:gs>
                  <a:gs pos="30000">
                    <a:srgbClr val="505050"/>
                  </a:gs>
                </a:gsLst>
                <a:lin ang="2700000" scaled="1"/>
              </a:gradFill>
              <a:latin typeface="Segoe UI"/>
            </a:endParaRPr>
          </a:p>
        </p:txBody>
      </p:sp>
      <p:sp>
        <p:nvSpPr>
          <p:cNvPr id="11" name="cloud">
            <a:extLst>
              <a:ext uri="{FF2B5EF4-FFF2-40B4-BE49-F238E27FC236}">
                <a16:creationId xmlns:a16="http://schemas.microsoft.com/office/drawing/2014/main" id="{1D03FAFA-A072-46CA-BEBA-BD5E66D19581}"/>
              </a:ext>
            </a:extLst>
          </p:cNvPr>
          <p:cNvSpPr>
            <a:spLocks noChangeAspect="1"/>
          </p:cNvSpPr>
          <p:nvPr/>
        </p:nvSpPr>
        <p:spPr bwMode="auto">
          <a:xfrm>
            <a:off x="11313569" y="3401068"/>
            <a:ext cx="396795" cy="211937"/>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914225"/>
            <a:endParaRPr lang="en-US" sz="882">
              <a:gradFill>
                <a:gsLst>
                  <a:gs pos="0">
                    <a:srgbClr val="505050"/>
                  </a:gs>
                  <a:gs pos="100000">
                    <a:srgbClr val="505050"/>
                  </a:gs>
                </a:gsLst>
              </a:gradFill>
              <a:latin typeface="Segoe UI"/>
            </a:endParaRPr>
          </a:p>
        </p:txBody>
      </p:sp>
      <p:sp>
        <p:nvSpPr>
          <p:cNvPr id="12" name="building_1">
            <a:extLst>
              <a:ext uri="{FF2B5EF4-FFF2-40B4-BE49-F238E27FC236}">
                <a16:creationId xmlns:a16="http://schemas.microsoft.com/office/drawing/2014/main" id="{AFC6FABB-3941-4609-BEE6-F0CFC05AE1EC}"/>
              </a:ext>
            </a:extLst>
          </p:cNvPr>
          <p:cNvSpPr>
            <a:spLocks noChangeAspect="1" noEditPoints="1"/>
          </p:cNvSpPr>
          <p:nvPr/>
        </p:nvSpPr>
        <p:spPr bwMode="auto">
          <a:xfrm>
            <a:off x="11321344" y="4535910"/>
            <a:ext cx="381247" cy="382802"/>
          </a:xfrm>
          <a:custGeom>
            <a:avLst/>
            <a:gdLst>
              <a:gd name="T0" fmla="*/ 140 w 245"/>
              <a:gd name="T1" fmla="*/ 246 h 246"/>
              <a:gd name="T2" fmla="*/ 245 w 245"/>
              <a:gd name="T3" fmla="*/ 0 h 246"/>
              <a:gd name="T4" fmla="*/ 105 w 245"/>
              <a:gd name="T5" fmla="*/ 69 h 246"/>
              <a:gd name="T6" fmla="*/ 0 w 245"/>
              <a:gd name="T7" fmla="*/ 246 h 246"/>
              <a:gd name="T8" fmla="*/ 105 w 245"/>
              <a:gd name="T9" fmla="*/ 69 h 246"/>
              <a:gd name="T10" fmla="*/ 58 w 245"/>
              <a:gd name="T11" fmla="*/ 203 h 246"/>
              <a:gd name="T12" fmla="*/ 45 w 245"/>
              <a:gd name="T13" fmla="*/ 246 h 246"/>
              <a:gd name="T14" fmla="*/ 198 w 245"/>
              <a:gd name="T15" fmla="*/ 203 h 246"/>
              <a:gd name="T16" fmla="*/ 185 w 245"/>
              <a:gd name="T17" fmla="*/ 246 h 246"/>
              <a:gd name="T18" fmla="*/ 179 w 245"/>
              <a:gd name="T19" fmla="*/ 29 h 246"/>
              <a:gd name="T20" fmla="*/ 172 w 245"/>
              <a:gd name="T21" fmla="*/ 38 h 246"/>
              <a:gd name="T22" fmla="*/ 179 w 245"/>
              <a:gd name="T23" fmla="*/ 33 h 246"/>
              <a:gd name="T24" fmla="*/ 214 w 245"/>
              <a:gd name="T25" fmla="*/ 29 h 246"/>
              <a:gd name="T26" fmla="*/ 206 w 245"/>
              <a:gd name="T27" fmla="*/ 38 h 246"/>
              <a:gd name="T28" fmla="*/ 214 w 245"/>
              <a:gd name="T29" fmla="*/ 33 h 246"/>
              <a:gd name="T30" fmla="*/ 179 w 245"/>
              <a:gd name="T31" fmla="*/ 99 h 246"/>
              <a:gd name="T32" fmla="*/ 172 w 245"/>
              <a:gd name="T33" fmla="*/ 107 h 246"/>
              <a:gd name="T34" fmla="*/ 179 w 245"/>
              <a:gd name="T35" fmla="*/ 103 h 246"/>
              <a:gd name="T36" fmla="*/ 214 w 245"/>
              <a:gd name="T37" fmla="*/ 99 h 246"/>
              <a:gd name="T38" fmla="*/ 206 w 245"/>
              <a:gd name="T39" fmla="*/ 107 h 246"/>
              <a:gd name="T40" fmla="*/ 214 w 245"/>
              <a:gd name="T41" fmla="*/ 103 h 246"/>
              <a:gd name="T42" fmla="*/ 179 w 245"/>
              <a:gd name="T43" fmla="*/ 134 h 246"/>
              <a:gd name="T44" fmla="*/ 172 w 245"/>
              <a:gd name="T45" fmla="*/ 142 h 246"/>
              <a:gd name="T46" fmla="*/ 179 w 245"/>
              <a:gd name="T47" fmla="*/ 137 h 246"/>
              <a:gd name="T48" fmla="*/ 214 w 245"/>
              <a:gd name="T49" fmla="*/ 134 h 246"/>
              <a:gd name="T50" fmla="*/ 206 w 245"/>
              <a:gd name="T51" fmla="*/ 142 h 246"/>
              <a:gd name="T52" fmla="*/ 214 w 245"/>
              <a:gd name="T53" fmla="*/ 137 h 246"/>
              <a:gd name="T54" fmla="*/ 179 w 245"/>
              <a:gd name="T55" fmla="*/ 169 h 246"/>
              <a:gd name="T56" fmla="*/ 172 w 245"/>
              <a:gd name="T57" fmla="*/ 177 h 246"/>
              <a:gd name="T58" fmla="*/ 179 w 245"/>
              <a:gd name="T59" fmla="*/ 172 h 246"/>
              <a:gd name="T60" fmla="*/ 214 w 245"/>
              <a:gd name="T61" fmla="*/ 169 h 246"/>
              <a:gd name="T62" fmla="*/ 206 w 245"/>
              <a:gd name="T63" fmla="*/ 177 h 246"/>
              <a:gd name="T64" fmla="*/ 214 w 245"/>
              <a:gd name="T65" fmla="*/ 172 h 246"/>
              <a:gd name="T66" fmla="*/ 179 w 245"/>
              <a:gd name="T67" fmla="*/ 64 h 246"/>
              <a:gd name="T68" fmla="*/ 172 w 245"/>
              <a:gd name="T69" fmla="*/ 73 h 246"/>
              <a:gd name="T70" fmla="*/ 179 w 245"/>
              <a:gd name="T71" fmla="*/ 68 h 246"/>
              <a:gd name="T72" fmla="*/ 214 w 245"/>
              <a:gd name="T73" fmla="*/ 64 h 246"/>
              <a:gd name="T74" fmla="*/ 206 w 245"/>
              <a:gd name="T75" fmla="*/ 73 h 246"/>
              <a:gd name="T76" fmla="*/ 214 w 245"/>
              <a:gd name="T77" fmla="*/ 68 h 246"/>
              <a:gd name="T78" fmla="*/ 39 w 245"/>
              <a:gd name="T79" fmla="*/ 100 h 246"/>
              <a:gd name="T80" fmla="*/ 31 w 245"/>
              <a:gd name="T81" fmla="*/ 108 h 246"/>
              <a:gd name="T82" fmla="*/ 39 w 245"/>
              <a:gd name="T83" fmla="*/ 104 h 246"/>
              <a:gd name="T84" fmla="*/ 74 w 245"/>
              <a:gd name="T85" fmla="*/ 100 h 246"/>
              <a:gd name="T86" fmla="*/ 66 w 245"/>
              <a:gd name="T87" fmla="*/ 108 h 246"/>
              <a:gd name="T88" fmla="*/ 74 w 245"/>
              <a:gd name="T89" fmla="*/ 104 h 246"/>
              <a:gd name="T90" fmla="*/ 39 w 245"/>
              <a:gd name="T91" fmla="*/ 171 h 246"/>
              <a:gd name="T92" fmla="*/ 31 w 245"/>
              <a:gd name="T93" fmla="*/ 179 h 246"/>
              <a:gd name="T94" fmla="*/ 39 w 245"/>
              <a:gd name="T95" fmla="*/ 175 h 246"/>
              <a:gd name="T96" fmla="*/ 74 w 245"/>
              <a:gd name="T97" fmla="*/ 171 h 246"/>
              <a:gd name="T98" fmla="*/ 66 w 245"/>
              <a:gd name="T99" fmla="*/ 179 h 246"/>
              <a:gd name="T100" fmla="*/ 74 w 245"/>
              <a:gd name="T101" fmla="*/ 175 h 246"/>
              <a:gd name="T102" fmla="*/ 39 w 245"/>
              <a:gd name="T103" fmla="*/ 135 h 246"/>
              <a:gd name="T104" fmla="*/ 31 w 245"/>
              <a:gd name="T105" fmla="*/ 144 h 246"/>
              <a:gd name="T106" fmla="*/ 39 w 245"/>
              <a:gd name="T107" fmla="*/ 140 h 246"/>
              <a:gd name="T108" fmla="*/ 74 w 245"/>
              <a:gd name="T109" fmla="*/ 135 h 246"/>
              <a:gd name="T110" fmla="*/ 66 w 245"/>
              <a:gd name="T111" fmla="*/ 144 h 246"/>
              <a:gd name="T112" fmla="*/ 74 w 245"/>
              <a:gd name="T113" fmla="*/ 14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246">
                <a:moveTo>
                  <a:pt x="245" y="246"/>
                </a:moveTo>
                <a:lnTo>
                  <a:pt x="140" y="246"/>
                </a:lnTo>
                <a:lnTo>
                  <a:pt x="140" y="0"/>
                </a:lnTo>
                <a:lnTo>
                  <a:pt x="245" y="0"/>
                </a:lnTo>
                <a:lnTo>
                  <a:pt x="245" y="246"/>
                </a:lnTo>
                <a:moveTo>
                  <a:pt x="105" y="69"/>
                </a:moveTo>
                <a:lnTo>
                  <a:pt x="0" y="69"/>
                </a:lnTo>
                <a:lnTo>
                  <a:pt x="0" y="246"/>
                </a:lnTo>
                <a:lnTo>
                  <a:pt x="105" y="246"/>
                </a:lnTo>
                <a:lnTo>
                  <a:pt x="105" y="69"/>
                </a:lnTo>
                <a:moveTo>
                  <a:pt x="58" y="246"/>
                </a:moveTo>
                <a:lnTo>
                  <a:pt x="58" y="203"/>
                </a:lnTo>
                <a:lnTo>
                  <a:pt x="45" y="203"/>
                </a:lnTo>
                <a:lnTo>
                  <a:pt x="45" y="246"/>
                </a:lnTo>
                <a:moveTo>
                  <a:pt x="198" y="246"/>
                </a:moveTo>
                <a:lnTo>
                  <a:pt x="198" y="203"/>
                </a:lnTo>
                <a:lnTo>
                  <a:pt x="185" y="203"/>
                </a:lnTo>
                <a:lnTo>
                  <a:pt x="185" y="246"/>
                </a:lnTo>
                <a:moveTo>
                  <a:pt x="179" y="33"/>
                </a:moveTo>
                <a:lnTo>
                  <a:pt x="179" y="29"/>
                </a:lnTo>
                <a:lnTo>
                  <a:pt x="172" y="29"/>
                </a:lnTo>
                <a:lnTo>
                  <a:pt x="172" y="38"/>
                </a:lnTo>
                <a:lnTo>
                  <a:pt x="179" y="38"/>
                </a:lnTo>
                <a:lnTo>
                  <a:pt x="179" y="33"/>
                </a:lnTo>
                <a:moveTo>
                  <a:pt x="214" y="33"/>
                </a:moveTo>
                <a:lnTo>
                  <a:pt x="214" y="29"/>
                </a:lnTo>
                <a:lnTo>
                  <a:pt x="206" y="29"/>
                </a:lnTo>
                <a:lnTo>
                  <a:pt x="206" y="38"/>
                </a:lnTo>
                <a:lnTo>
                  <a:pt x="214" y="38"/>
                </a:lnTo>
                <a:lnTo>
                  <a:pt x="214" y="33"/>
                </a:lnTo>
                <a:moveTo>
                  <a:pt x="179" y="103"/>
                </a:moveTo>
                <a:lnTo>
                  <a:pt x="179" y="99"/>
                </a:lnTo>
                <a:lnTo>
                  <a:pt x="172" y="99"/>
                </a:lnTo>
                <a:lnTo>
                  <a:pt x="172" y="107"/>
                </a:lnTo>
                <a:lnTo>
                  <a:pt x="179" y="107"/>
                </a:lnTo>
                <a:lnTo>
                  <a:pt x="179" y="103"/>
                </a:lnTo>
                <a:moveTo>
                  <a:pt x="214" y="103"/>
                </a:moveTo>
                <a:lnTo>
                  <a:pt x="214" y="99"/>
                </a:lnTo>
                <a:lnTo>
                  <a:pt x="206" y="99"/>
                </a:lnTo>
                <a:lnTo>
                  <a:pt x="206" y="107"/>
                </a:lnTo>
                <a:lnTo>
                  <a:pt x="214" y="107"/>
                </a:lnTo>
                <a:lnTo>
                  <a:pt x="214" y="103"/>
                </a:lnTo>
                <a:moveTo>
                  <a:pt x="179" y="137"/>
                </a:moveTo>
                <a:lnTo>
                  <a:pt x="179" y="134"/>
                </a:lnTo>
                <a:lnTo>
                  <a:pt x="172" y="134"/>
                </a:lnTo>
                <a:lnTo>
                  <a:pt x="172" y="142"/>
                </a:lnTo>
                <a:lnTo>
                  <a:pt x="179" y="142"/>
                </a:lnTo>
                <a:lnTo>
                  <a:pt x="179" y="137"/>
                </a:lnTo>
                <a:moveTo>
                  <a:pt x="214" y="137"/>
                </a:moveTo>
                <a:lnTo>
                  <a:pt x="214" y="134"/>
                </a:lnTo>
                <a:lnTo>
                  <a:pt x="206" y="134"/>
                </a:lnTo>
                <a:lnTo>
                  <a:pt x="206" y="142"/>
                </a:lnTo>
                <a:lnTo>
                  <a:pt x="214" y="142"/>
                </a:lnTo>
                <a:lnTo>
                  <a:pt x="214" y="137"/>
                </a:lnTo>
                <a:moveTo>
                  <a:pt x="179" y="172"/>
                </a:moveTo>
                <a:lnTo>
                  <a:pt x="179" y="169"/>
                </a:lnTo>
                <a:lnTo>
                  <a:pt x="172" y="169"/>
                </a:lnTo>
                <a:lnTo>
                  <a:pt x="172" y="177"/>
                </a:lnTo>
                <a:lnTo>
                  <a:pt x="179" y="177"/>
                </a:lnTo>
                <a:lnTo>
                  <a:pt x="179" y="172"/>
                </a:lnTo>
                <a:moveTo>
                  <a:pt x="214" y="172"/>
                </a:moveTo>
                <a:lnTo>
                  <a:pt x="214" y="169"/>
                </a:lnTo>
                <a:lnTo>
                  <a:pt x="206" y="169"/>
                </a:lnTo>
                <a:lnTo>
                  <a:pt x="206" y="177"/>
                </a:lnTo>
                <a:lnTo>
                  <a:pt x="214" y="177"/>
                </a:lnTo>
                <a:lnTo>
                  <a:pt x="214" y="172"/>
                </a:lnTo>
                <a:moveTo>
                  <a:pt x="179" y="68"/>
                </a:moveTo>
                <a:lnTo>
                  <a:pt x="179" y="64"/>
                </a:lnTo>
                <a:lnTo>
                  <a:pt x="172" y="64"/>
                </a:lnTo>
                <a:lnTo>
                  <a:pt x="172" y="73"/>
                </a:lnTo>
                <a:lnTo>
                  <a:pt x="179" y="73"/>
                </a:lnTo>
                <a:lnTo>
                  <a:pt x="179" y="68"/>
                </a:lnTo>
                <a:moveTo>
                  <a:pt x="214" y="68"/>
                </a:moveTo>
                <a:lnTo>
                  <a:pt x="214" y="64"/>
                </a:lnTo>
                <a:lnTo>
                  <a:pt x="206" y="64"/>
                </a:lnTo>
                <a:lnTo>
                  <a:pt x="206" y="73"/>
                </a:lnTo>
                <a:lnTo>
                  <a:pt x="214" y="73"/>
                </a:lnTo>
                <a:lnTo>
                  <a:pt x="214" y="68"/>
                </a:lnTo>
                <a:moveTo>
                  <a:pt x="39" y="104"/>
                </a:moveTo>
                <a:lnTo>
                  <a:pt x="39" y="100"/>
                </a:lnTo>
                <a:lnTo>
                  <a:pt x="31" y="100"/>
                </a:lnTo>
                <a:lnTo>
                  <a:pt x="31" y="108"/>
                </a:lnTo>
                <a:lnTo>
                  <a:pt x="39" y="108"/>
                </a:lnTo>
                <a:lnTo>
                  <a:pt x="39" y="104"/>
                </a:lnTo>
                <a:moveTo>
                  <a:pt x="74" y="104"/>
                </a:moveTo>
                <a:lnTo>
                  <a:pt x="74" y="100"/>
                </a:lnTo>
                <a:lnTo>
                  <a:pt x="66" y="100"/>
                </a:lnTo>
                <a:lnTo>
                  <a:pt x="66" y="108"/>
                </a:lnTo>
                <a:lnTo>
                  <a:pt x="74" y="108"/>
                </a:lnTo>
                <a:lnTo>
                  <a:pt x="74" y="104"/>
                </a:lnTo>
                <a:moveTo>
                  <a:pt x="39" y="175"/>
                </a:moveTo>
                <a:lnTo>
                  <a:pt x="39" y="171"/>
                </a:lnTo>
                <a:lnTo>
                  <a:pt x="31" y="171"/>
                </a:lnTo>
                <a:lnTo>
                  <a:pt x="31" y="179"/>
                </a:lnTo>
                <a:lnTo>
                  <a:pt x="39" y="179"/>
                </a:lnTo>
                <a:lnTo>
                  <a:pt x="39" y="175"/>
                </a:lnTo>
                <a:moveTo>
                  <a:pt x="74" y="175"/>
                </a:moveTo>
                <a:lnTo>
                  <a:pt x="74" y="171"/>
                </a:lnTo>
                <a:lnTo>
                  <a:pt x="66" y="171"/>
                </a:lnTo>
                <a:lnTo>
                  <a:pt x="66" y="179"/>
                </a:lnTo>
                <a:lnTo>
                  <a:pt x="74" y="179"/>
                </a:lnTo>
                <a:lnTo>
                  <a:pt x="74" y="175"/>
                </a:lnTo>
                <a:moveTo>
                  <a:pt x="39" y="140"/>
                </a:moveTo>
                <a:lnTo>
                  <a:pt x="39" y="135"/>
                </a:lnTo>
                <a:lnTo>
                  <a:pt x="31" y="135"/>
                </a:lnTo>
                <a:lnTo>
                  <a:pt x="31" y="144"/>
                </a:lnTo>
                <a:lnTo>
                  <a:pt x="39" y="144"/>
                </a:lnTo>
                <a:lnTo>
                  <a:pt x="39" y="140"/>
                </a:lnTo>
                <a:moveTo>
                  <a:pt x="74" y="140"/>
                </a:moveTo>
                <a:lnTo>
                  <a:pt x="74" y="135"/>
                </a:lnTo>
                <a:lnTo>
                  <a:pt x="66" y="135"/>
                </a:lnTo>
                <a:lnTo>
                  <a:pt x="66" y="144"/>
                </a:lnTo>
                <a:lnTo>
                  <a:pt x="74" y="144"/>
                </a:lnTo>
                <a:lnTo>
                  <a:pt x="74" y="140"/>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914225"/>
            <a:endParaRPr lang="en-US" sz="882" dirty="0">
              <a:gradFill>
                <a:gsLst>
                  <a:gs pos="0">
                    <a:srgbClr val="505050"/>
                  </a:gs>
                  <a:gs pos="100000">
                    <a:srgbClr val="505050"/>
                  </a:gs>
                </a:gsLst>
              </a:gradFill>
              <a:latin typeface="Segoe UI"/>
            </a:endParaRPr>
          </a:p>
        </p:txBody>
      </p:sp>
      <p:sp>
        <p:nvSpPr>
          <p:cNvPr id="14" name="TextBox 13">
            <a:extLst>
              <a:ext uri="{FF2B5EF4-FFF2-40B4-BE49-F238E27FC236}">
                <a16:creationId xmlns:a16="http://schemas.microsoft.com/office/drawing/2014/main" id="{200CCCD7-7E20-42C8-97F5-EE6286F858DA}"/>
              </a:ext>
            </a:extLst>
          </p:cNvPr>
          <p:cNvSpPr txBox="1"/>
          <p:nvPr/>
        </p:nvSpPr>
        <p:spPr>
          <a:xfrm>
            <a:off x="2206727" y="5454072"/>
            <a:ext cx="1927041" cy="258367"/>
          </a:xfrm>
          <a:prstGeom prst="rect">
            <a:avLst/>
          </a:prstGeom>
          <a:noFill/>
        </p:spPr>
        <p:txBody>
          <a:bodyPr wrap="square" rtlCol="0">
            <a:spAutoFit/>
          </a:bodyPr>
          <a:lstStyle/>
          <a:p>
            <a:pPr algn="ctr" defTabSz="914225">
              <a:lnSpc>
                <a:spcPct val="90000"/>
              </a:lnSpc>
            </a:pPr>
            <a:r>
              <a:rPr lang="da-DK" sz="1175" dirty="0">
                <a:gradFill>
                  <a:gsLst>
                    <a:gs pos="5303">
                      <a:srgbClr val="505050"/>
                    </a:gs>
                    <a:gs pos="30000">
                      <a:srgbClr val="505050"/>
                    </a:gs>
                  </a:gsLst>
                  <a:lin ang="2700000" scaled="1"/>
                </a:gradFill>
                <a:latin typeface="Segoe UI"/>
              </a:rPr>
              <a:t>Dynamics NAV 2017</a:t>
            </a:r>
          </a:p>
        </p:txBody>
      </p:sp>
      <p:sp>
        <p:nvSpPr>
          <p:cNvPr id="15" name="TextBox 14">
            <a:extLst>
              <a:ext uri="{FF2B5EF4-FFF2-40B4-BE49-F238E27FC236}">
                <a16:creationId xmlns:a16="http://schemas.microsoft.com/office/drawing/2014/main" id="{39CCFFFD-86AD-40F0-8A9D-65DF5FD96E7D}"/>
              </a:ext>
            </a:extLst>
          </p:cNvPr>
          <p:cNvSpPr txBox="1"/>
          <p:nvPr/>
        </p:nvSpPr>
        <p:spPr>
          <a:xfrm>
            <a:off x="4201688" y="5454072"/>
            <a:ext cx="2061487" cy="258367"/>
          </a:xfrm>
          <a:prstGeom prst="rect">
            <a:avLst/>
          </a:prstGeom>
          <a:noFill/>
        </p:spPr>
        <p:txBody>
          <a:bodyPr wrap="square" rtlCol="0">
            <a:spAutoFit/>
          </a:bodyPr>
          <a:lstStyle/>
          <a:p>
            <a:pPr algn="ctr" defTabSz="914225">
              <a:lnSpc>
                <a:spcPct val="90000"/>
              </a:lnSpc>
            </a:pPr>
            <a:r>
              <a:rPr lang="da-DK" sz="1175" b="1" dirty="0">
                <a:gradFill>
                  <a:gsLst>
                    <a:gs pos="5303">
                      <a:srgbClr val="505050"/>
                    </a:gs>
                    <a:gs pos="30000">
                      <a:srgbClr val="505050"/>
                    </a:gs>
                  </a:gsLst>
                  <a:lin ang="2700000" scaled="1"/>
                </a:gradFill>
                <a:latin typeface="Segoe UI"/>
              </a:rPr>
              <a:t>Dynamics NAV 2018</a:t>
            </a:r>
          </a:p>
        </p:txBody>
      </p:sp>
      <p:sp>
        <p:nvSpPr>
          <p:cNvPr id="38" name="TextBox 37">
            <a:extLst>
              <a:ext uri="{FF2B5EF4-FFF2-40B4-BE49-F238E27FC236}">
                <a16:creationId xmlns:a16="http://schemas.microsoft.com/office/drawing/2014/main" id="{ADD2D81B-7B95-4BFB-83BF-1F5BC5B0884B}"/>
              </a:ext>
            </a:extLst>
          </p:cNvPr>
          <p:cNvSpPr txBox="1"/>
          <p:nvPr/>
        </p:nvSpPr>
        <p:spPr>
          <a:xfrm>
            <a:off x="4201688" y="2459144"/>
            <a:ext cx="2061487" cy="590462"/>
          </a:xfrm>
          <a:prstGeom prst="rect">
            <a:avLst/>
          </a:prstGeom>
          <a:noFill/>
        </p:spPr>
        <p:txBody>
          <a:bodyPr wrap="square" rtlCol="0">
            <a:spAutoFit/>
          </a:bodyPr>
          <a:lstStyle/>
          <a:p>
            <a:pPr algn="ctr" defTabSz="914225">
              <a:lnSpc>
                <a:spcPct val="90000"/>
              </a:lnSpc>
            </a:pPr>
            <a:r>
              <a:rPr lang="da-DK" sz="1175" dirty="0">
                <a:gradFill>
                  <a:gsLst>
                    <a:gs pos="5303">
                      <a:srgbClr val="505050"/>
                    </a:gs>
                    <a:gs pos="30000">
                      <a:srgbClr val="505050"/>
                    </a:gs>
                  </a:gsLst>
                  <a:lin ang="2700000" scaled="1"/>
                </a:gradFill>
                <a:latin typeface="Segoe UI"/>
              </a:rPr>
              <a:t>Dynamics 365 for </a:t>
            </a:r>
          </a:p>
          <a:p>
            <a:pPr algn="ctr" defTabSz="914225">
              <a:lnSpc>
                <a:spcPct val="90000"/>
              </a:lnSpc>
            </a:pPr>
            <a:r>
              <a:rPr lang="da-DK" sz="1175" dirty="0">
                <a:gradFill>
                  <a:gsLst>
                    <a:gs pos="5303">
                      <a:srgbClr val="505050"/>
                    </a:gs>
                    <a:gs pos="30000">
                      <a:srgbClr val="505050"/>
                    </a:gs>
                  </a:gsLst>
                  <a:lin ang="2700000" scaled="1"/>
                </a:gradFill>
                <a:latin typeface="Segoe UI"/>
              </a:rPr>
              <a:t>Finance and Operations, </a:t>
            </a:r>
            <a:br>
              <a:rPr lang="da-DK" sz="1175" dirty="0">
                <a:gradFill>
                  <a:gsLst>
                    <a:gs pos="5303">
                      <a:srgbClr val="505050"/>
                    </a:gs>
                    <a:gs pos="30000">
                      <a:srgbClr val="505050"/>
                    </a:gs>
                  </a:gsLst>
                  <a:lin ang="2700000" scaled="1"/>
                </a:gradFill>
                <a:latin typeface="Segoe UI"/>
              </a:rPr>
            </a:br>
            <a:r>
              <a:rPr lang="da-DK" sz="1175" dirty="0">
                <a:gradFill>
                  <a:gsLst>
                    <a:gs pos="5303">
                      <a:srgbClr val="505050"/>
                    </a:gs>
                    <a:gs pos="30000">
                      <a:srgbClr val="505050"/>
                    </a:gs>
                  </a:gsLst>
                  <a:lin ang="2700000" scaled="1"/>
                </a:gradFill>
                <a:latin typeface="Segoe UI"/>
              </a:rPr>
              <a:t>Business edition</a:t>
            </a:r>
            <a:endParaRPr lang="da-DK" sz="1175" i="1" dirty="0">
              <a:gradFill>
                <a:gsLst>
                  <a:gs pos="5303">
                    <a:srgbClr val="505050"/>
                  </a:gs>
                  <a:gs pos="30000">
                    <a:srgbClr val="505050"/>
                  </a:gs>
                </a:gsLst>
                <a:lin ang="2700000" scaled="1"/>
              </a:gradFill>
              <a:latin typeface="Segoe UI"/>
            </a:endParaRPr>
          </a:p>
        </p:txBody>
      </p:sp>
      <p:sp>
        <p:nvSpPr>
          <p:cNvPr id="39" name="TextBox 38">
            <a:extLst>
              <a:ext uri="{FF2B5EF4-FFF2-40B4-BE49-F238E27FC236}">
                <a16:creationId xmlns:a16="http://schemas.microsoft.com/office/drawing/2014/main" id="{2904748A-3670-4BE9-8817-75BF570BB624}"/>
              </a:ext>
            </a:extLst>
          </p:cNvPr>
          <p:cNvSpPr txBox="1"/>
          <p:nvPr/>
        </p:nvSpPr>
        <p:spPr>
          <a:xfrm>
            <a:off x="6327158" y="2567525"/>
            <a:ext cx="2065426" cy="416131"/>
          </a:xfrm>
          <a:prstGeom prst="rect">
            <a:avLst/>
          </a:prstGeom>
          <a:noFill/>
        </p:spPr>
        <p:txBody>
          <a:bodyPr wrap="square" rtlCol="0">
            <a:spAutoFit/>
          </a:bodyPr>
          <a:lstStyle/>
          <a:p>
            <a:pPr algn="ctr" defTabSz="914225">
              <a:lnSpc>
                <a:spcPct val="90000"/>
              </a:lnSpc>
            </a:pPr>
            <a:r>
              <a:rPr lang="da-DK" sz="1175" dirty="0">
                <a:gradFill>
                  <a:gsLst>
                    <a:gs pos="5303">
                      <a:srgbClr val="505050"/>
                    </a:gs>
                    <a:gs pos="30000">
                      <a:srgbClr val="505050"/>
                    </a:gs>
                  </a:gsLst>
                  <a:lin ang="2700000" scaled="1"/>
                </a:gradFill>
                <a:latin typeface="Segoe UI"/>
              </a:rPr>
              <a:t>Dynamics 365 for x</a:t>
            </a:r>
            <a:br>
              <a:rPr lang="da-DK" sz="1175" dirty="0">
                <a:gradFill>
                  <a:gsLst>
                    <a:gs pos="5303">
                      <a:srgbClr val="505050"/>
                    </a:gs>
                    <a:gs pos="30000">
                      <a:srgbClr val="505050"/>
                    </a:gs>
                  </a:gsLst>
                  <a:lin ang="2700000" scaled="1"/>
                </a:gradFill>
                <a:latin typeface="Segoe UI"/>
              </a:rPr>
            </a:br>
            <a:r>
              <a:rPr lang="da-DK" sz="1175" dirty="0">
                <a:gradFill>
                  <a:gsLst>
                    <a:gs pos="5303">
                      <a:srgbClr val="505050"/>
                    </a:gs>
                    <a:gs pos="30000">
                      <a:srgbClr val="505050"/>
                    </a:gs>
                  </a:gsLst>
                  <a:lin ang="2700000" scaled="1"/>
                </a:gradFill>
                <a:latin typeface="Segoe UI"/>
              </a:rPr>
              <a:t>(Cloud)</a:t>
            </a:r>
            <a:endParaRPr lang="da-DK" sz="1175" i="1" dirty="0">
              <a:gradFill>
                <a:gsLst>
                  <a:gs pos="5303">
                    <a:srgbClr val="505050"/>
                  </a:gs>
                  <a:gs pos="30000">
                    <a:srgbClr val="505050"/>
                  </a:gs>
                </a:gsLst>
                <a:lin ang="2700000" scaled="1"/>
              </a:gradFill>
              <a:latin typeface="Segoe UI"/>
            </a:endParaRPr>
          </a:p>
        </p:txBody>
      </p:sp>
      <p:sp>
        <p:nvSpPr>
          <p:cNvPr id="41" name="TextBox 40">
            <a:extLst>
              <a:ext uri="{FF2B5EF4-FFF2-40B4-BE49-F238E27FC236}">
                <a16:creationId xmlns:a16="http://schemas.microsoft.com/office/drawing/2014/main" id="{DE5407EB-9043-4B8C-859A-55FC52901388}"/>
              </a:ext>
            </a:extLst>
          </p:cNvPr>
          <p:cNvSpPr txBox="1"/>
          <p:nvPr/>
        </p:nvSpPr>
        <p:spPr>
          <a:xfrm>
            <a:off x="8460507" y="2567525"/>
            <a:ext cx="3461429" cy="253324"/>
          </a:xfrm>
          <a:prstGeom prst="rect">
            <a:avLst/>
          </a:prstGeom>
          <a:noFill/>
        </p:spPr>
        <p:txBody>
          <a:bodyPr wrap="square" rtlCol="0">
            <a:spAutoFit/>
          </a:bodyPr>
          <a:lstStyle/>
          <a:p>
            <a:pPr algn="ctr" defTabSz="914225">
              <a:lnSpc>
                <a:spcPct val="90000"/>
              </a:lnSpc>
            </a:pPr>
            <a:r>
              <a:rPr lang="da-DK" sz="1175" b="1" dirty="0">
                <a:gradFill>
                  <a:gsLst>
                    <a:gs pos="5303">
                      <a:srgbClr val="505050"/>
                    </a:gs>
                    <a:gs pos="30000">
                      <a:srgbClr val="505050"/>
                    </a:gs>
                  </a:gsLst>
                  <a:lin ang="2700000" scaled="1"/>
                </a:gradFill>
                <a:latin typeface="Segoe UI"/>
              </a:rPr>
              <a:t>Dynamics 365 for x (Cloud)</a:t>
            </a:r>
            <a:endParaRPr lang="da-DK" sz="1175" b="1" i="1" dirty="0">
              <a:gradFill>
                <a:gsLst>
                  <a:gs pos="5303">
                    <a:srgbClr val="505050"/>
                  </a:gs>
                  <a:gs pos="30000">
                    <a:srgbClr val="505050"/>
                  </a:gs>
                </a:gsLst>
                <a:lin ang="2700000" scaled="1"/>
              </a:gradFill>
              <a:latin typeface="Segoe UI"/>
            </a:endParaRPr>
          </a:p>
        </p:txBody>
      </p:sp>
      <p:sp>
        <p:nvSpPr>
          <p:cNvPr id="43" name="TextBox 42">
            <a:extLst>
              <a:ext uri="{FF2B5EF4-FFF2-40B4-BE49-F238E27FC236}">
                <a16:creationId xmlns:a16="http://schemas.microsoft.com/office/drawing/2014/main" id="{2EF17F2D-27F2-4755-998F-64DA1D192543}"/>
              </a:ext>
            </a:extLst>
          </p:cNvPr>
          <p:cNvSpPr txBox="1"/>
          <p:nvPr/>
        </p:nvSpPr>
        <p:spPr>
          <a:xfrm>
            <a:off x="270067" y="2459144"/>
            <a:ext cx="1927040" cy="590462"/>
          </a:xfrm>
          <a:prstGeom prst="rect">
            <a:avLst/>
          </a:prstGeom>
          <a:noFill/>
        </p:spPr>
        <p:txBody>
          <a:bodyPr wrap="square" rtlCol="0">
            <a:spAutoFit/>
          </a:bodyPr>
          <a:lstStyle/>
          <a:p>
            <a:pPr algn="ctr" defTabSz="914225">
              <a:lnSpc>
                <a:spcPct val="90000"/>
              </a:lnSpc>
            </a:pPr>
            <a:r>
              <a:rPr lang="da-DK" sz="1175" dirty="0">
                <a:gradFill>
                  <a:gsLst>
                    <a:gs pos="5303">
                      <a:srgbClr val="505050"/>
                    </a:gs>
                    <a:gs pos="30000">
                      <a:srgbClr val="505050"/>
                    </a:gs>
                  </a:gsLst>
                  <a:lin ang="2700000" scaled="1"/>
                </a:gradFill>
                <a:latin typeface="Segoe UI"/>
              </a:rPr>
              <a:t>Dynamics 365 </a:t>
            </a:r>
            <a:br>
              <a:rPr lang="da-DK" sz="1175" dirty="0">
                <a:gradFill>
                  <a:gsLst>
                    <a:gs pos="5303">
                      <a:srgbClr val="505050"/>
                    </a:gs>
                    <a:gs pos="30000">
                      <a:srgbClr val="505050"/>
                    </a:gs>
                  </a:gsLst>
                  <a:lin ang="2700000" scaled="1"/>
                </a:gradFill>
                <a:latin typeface="Segoe UI"/>
              </a:rPr>
            </a:br>
            <a:r>
              <a:rPr lang="da-DK" sz="1175" dirty="0">
                <a:gradFill>
                  <a:gsLst>
                    <a:gs pos="5303">
                      <a:srgbClr val="505050"/>
                    </a:gs>
                    <a:gs pos="30000">
                      <a:srgbClr val="505050"/>
                    </a:gs>
                  </a:gsLst>
                  <a:lin ang="2700000" scaled="1"/>
                </a:gradFill>
                <a:latin typeface="Segoe UI"/>
              </a:rPr>
              <a:t>for Financials, </a:t>
            </a:r>
            <a:br>
              <a:rPr lang="da-DK" sz="1175" dirty="0">
                <a:gradFill>
                  <a:gsLst>
                    <a:gs pos="5303">
                      <a:srgbClr val="505050"/>
                    </a:gs>
                    <a:gs pos="30000">
                      <a:srgbClr val="505050"/>
                    </a:gs>
                  </a:gsLst>
                  <a:lin ang="2700000" scaled="1"/>
                </a:gradFill>
                <a:latin typeface="Segoe UI"/>
              </a:rPr>
            </a:br>
            <a:r>
              <a:rPr lang="da-DK" sz="1175" dirty="0">
                <a:gradFill>
                  <a:gsLst>
                    <a:gs pos="5303">
                      <a:srgbClr val="505050"/>
                    </a:gs>
                    <a:gs pos="30000">
                      <a:srgbClr val="505050"/>
                    </a:gs>
                  </a:gsLst>
                  <a:lin ang="2700000" scaled="1"/>
                </a:gradFill>
                <a:latin typeface="Segoe UI"/>
              </a:rPr>
              <a:t>Business edition</a:t>
            </a:r>
            <a:endParaRPr lang="da-DK" sz="1175" i="1" dirty="0">
              <a:gradFill>
                <a:gsLst>
                  <a:gs pos="5303">
                    <a:srgbClr val="505050"/>
                  </a:gs>
                  <a:gs pos="30000">
                    <a:srgbClr val="505050"/>
                  </a:gs>
                </a:gsLst>
                <a:lin ang="2700000" scaled="1"/>
              </a:gradFill>
              <a:latin typeface="Segoe UI"/>
            </a:endParaRPr>
          </a:p>
        </p:txBody>
      </p:sp>
      <p:sp>
        <p:nvSpPr>
          <p:cNvPr id="44" name="TextBox 43">
            <a:extLst>
              <a:ext uri="{FF2B5EF4-FFF2-40B4-BE49-F238E27FC236}">
                <a16:creationId xmlns:a16="http://schemas.microsoft.com/office/drawing/2014/main" id="{EF338F98-8B3D-4064-8C04-317E6157A110}"/>
              </a:ext>
            </a:extLst>
          </p:cNvPr>
          <p:cNvSpPr txBox="1"/>
          <p:nvPr/>
        </p:nvSpPr>
        <p:spPr>
          <a:xfrm>
            <a:off x="270068" y="5454072"/>
            <a:ext cx="1927040" cy="258367"/>
          </a:xfrm>
          <a:prstGeom prst="rect">
            <a:avLst/>
          </a:prstGeom>
          <a:noFill/>
        </p:spPr>
        <p:txBody>
          <a:bodyPr wrap="square" rtlCol="0">
            <a:spAutoFit/>
          </a:bodyPr>
          <a:lstStyle/>
          <a:p>
            <a:pPr algn="ctr" defTabSz="914225">
              <a:lnSpc>
                <a:spcPct val="90000"/>
              </a:lnSpc>
            </a:pPr>
            <a:r>
              <a:rPr lang="da-DK" sz="1175" dirty="0">
                <a:gradFill>
                  <a:gsLst>
                    <a:gs pos="5303">
                      <a:srgbClr val="505050"/>
                    </a:gs>
                    <a:gs pos="30000">
                      <a:srgbClr val="505050"/>
                    </a:gs>
                  </a:gsLst>
                  <a:lin ang="2700000" scaled="1"/>
                </a:gradFill>
                <a:latin typeface="Segoe UI"/>
              </a:rPr>
              <a:t>Dynamics NAV 2016</a:t>
            </a:r>
          </a:p>
        </p:txBody>
      </p:sp>
      <p:sp>
        <p:nvSpPr>
          <p:cNvPr id="42" name="TextBox 41">
            <a:extLst>
              <a:ext uri="{FF2B5EF4-FFF2-40B4-BE49-F238E27FC236}">
                <a16:creationId xmlns:a16="http://schemas.microsoft.com/office/drawing/2014/main" id="{B3D5FE94-4622-46B3-90E9-0D8ECE4E3CF8}"/>
              </a:ext>
            </a:extLst>
          </p:cNvPr>
          <p:cNvSpPr txBox="1"/>
          <p:nvPr/>
        </p:nvSpPr>
        <p:spPr>
          <a:xfrm>
            <a:off x="8456565" y="5372618"/>
            <a:ext cx="3482487" cy="424415"/>
          </a:xfrm>
          <a:prstGeom prst="rect">
            <a:avLst/>
          </a:prstGeom>
          <a:noFill/>
        </p:spPr>
        <p:txBody>
          <a:bodyPr wrap="square" rtlCol="0">
            <a:spAutoFit/>
          </a:bodyPr>
          <a:lstStyle/>
          <a:p>
            <a:pPr algn="ctr" defTabSz="914225">
              <a:lnSpc>
                <a:spcPct val="90000"/>
              </a:lnSpc>
            </a:pPr>
            <a:r>
              <a:rPr lang="da-DK" sz="1175" b="1" dirty="0">
                <a:gradFill>
                  <a:gsLst>
                    <a:gs pos="5303">
                      <a:srgbClr val="505050"/>
                    </a:gs>
                    <a:gs pos="30000">
                      <a:srgbClr val="505050"/>
                    </a:gs>
                  </a:gsLst>
                  <a:lin ang="2700000" scaled="1"/>
                </a:gradFill>
                <a:latin typeface="Segoe UI"/>
              </a:rPr>
              <a:t>Dynamics 365 for x</a:t>
            </a:r>
          </a:p>
          <a:p>
            <a:pPr algn="ctr" defTabSz="914225">
              <a:lnSpc>
                <a:spcPct val="90000"/>
              </a:lnSpc>
            </a:pPr>
            <a:r>
              <a:rPr lang="da-DK" sz="1175" b="1" dirty="0">
                <a:gradFill>
                  <a:gsLst>
                    <a:gs pos="5303">
                      <a:srgbClr val="505050"/>
                    </a:gs>
                    <a:gs pos="30000">
                      <a:srgbClr val="505050"/>
                    </a:gs>
                  </a:gsLst>
                  <a:lin ang="2700000" scaled="1"/>
                </a:gradFill>
                <a:latin typeface="Segoe UI"/>
              </a:rPr>
              <a:t>(On prem)</a:t>
            </a:r>
          </a:p>
        </p:txBody>
      </p:sp>
      <p:sp>
        <p:nvSpPr>
          <p:cNvPr id="40" name="TextBox 39">
            <a:extLst>
              <a:ext uri="{FF2B5EF4-FFF2-40B4-BE49-F238E27FC236}">
                <a16:creationId xmlns:a16="http://schemas.microsoft.com/office/drawing/2014/main" id="{3F44902C-DD5A-43D5-9137-8D0A9CEEEE8F}"/>
              </a:ext>
            </a:extLst>
          </p:cNvPr>
          <p:cNvSpPr txBox="1"/>
          <p:nvPr/>
        </p:nvSpPr>
        <p:spPr>
          <a:xfrm>
            <a:off x="6327158" y="5454072"/>
            <a:ext cx="2065426" cy="258367"/>
          </a:xfrm>
          <a:prstGeom prst="rect">
            <a:avLst/>
          </a:prstGeom>
          <a:noFill/>
        </p:spPr>
        <p:txBody>
          <a:bodyPr wrap="square" rtlCol="0">
            <a:spAutoFit/>
          </a:bodyPr>
          <a:lstStyle/>
          <a:p>
            <a:pPr algn="ctr" defTabSz="914225">
              <a:lnSpc>
                <a:spcPct val="90000"/>
              </a:lnSpc>
            </a:pPr>
            <a:r>
              <a:rPr lang="da-DK" sz="1175" b="1" dirty="0">
                <a:gradFill>
                  <a:gsLst>
                    <a:gs pos="5303">
                      <a:srgbClr val="505050"/>
                    </a:gs>
                    <a:gs pos="30000">
                      <a:srgbClr val="505050"/>
                    </a:gs>
                  </a:gsLst>
                  <a:lin ang="2700000" scaled="1"/>
                </a:gradFill>
                <a:latin typeface="Segoe UI"/>
              </a:rPr>
              <a:t>Dynamics NAV 2018 R2</a:t>
            </a:r>
          </a:p>
        </p:txBody>
      </p:sp>
      <p:cxnSp>
        <p:nvCxnSpPr>
          <p:cNvPr id="26" name="Straight Connector 25">
            <a:extLst>
              <a:ext uri="{FF2B5EF4-FFF2-40B4-BE49-F238E27FC236}">
                <a16:creationId xmlns:a16="http://schemas.microsoft.com/office/drawing/2014/main" id="{D6CFE35F-3C5E-4952-8B35-027348DF2696}"/>
              </a:ext>
            </a:extLst>
          </p:cNvPr>
          <p:cNvCxnSpPr>
            <a:cxnSpLocks/>
          </p:cNvCxnSpPr>
          <p:nvPr/>
        </p:nvCxnSpPr>
        <p:spPr>
          <a:xfrm>
            <a:off x="270068" y="3810787"/>
            <a:ext cx="10019550" cy="0"/>
          </a:xfrm>
          <a:prstGeom prst="line">
            <a:avLst/>
          </a:prstGeom>
          <a:ln w="254000">
            <a:gradFill flip="none" rotWithShape="1">
              <a:gsLst>
                <a:gs pos="0">
                  <a:schemeClr val="tx2"/>
                </a:gs>
                <a:gs pos="83000">
                  <a:schemeClr val="accent3"/>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5A49075-DF7A-4B03-84A5-B81DE3727E85}"/>
              </a:ext>
            </a:extLst>
          </p:cNvPr>
          <p:cNvCxnSpPr>
            <a:cxnSpLocks/>
          </p:cNvCxnSpPr>
          <p:nvPr/>
        </p:nvCxnSpPr>
        <p:spPr>
          <a:xfrm>
            <a:off x="270068" y="4495459"/>
            <a:ext cx="10019550" cy="0"/>
          </a:xfrm>
          <a:prstGeom prst="line">
            <a:avLst/>
          </a:prstGeom>
          <a:ln w="254000">
            <a:gradFill flip="none" rotWithShape="1">
              <a:gsLst>
                <a:gs pos="67000">
                  <a:schemeClr val="accent1"/>
                </a:gs>
                <a:gs pos="100000">
                  <a:schemeClr val="accent3"/>
                </a:gs>
              </a:gsLst>
              <a:lin ang="0" scaled="1"/>
              <a:tileRect/>
            </a:gradFill>
            <a:headEnd type="none"/>
            <a:tailEnd type="non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FE47C731-4B46-4F86-8797-13FB98C9A9CA}"/>
              </a:ext>
            </a:extLst>
          </p:cNvPr>
          <p:cNvSpPr/>
          <p:nvPr/>
        </p:nvSpPr>
        <p:spPr bwMode="auto">
          <a:xfrm>
            <a:off x="282178" y="3942186"/>
            <a:ext cx="9405124" cy="430894"/>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3" name="Group 32">
            <a:extLst>
              <a:ext uri="{FF2B5EF4-FFF2-40B4-BE49-F238E27FC236}">
                <a16:creationId xmlns:a16="http://schemas.microsoft.com/office/drawing/2014/main" id="{FDDD5C2B-0165-4671-AC8C-E88EF7316168}"/>
              </a:ext>
            </a:extLst>
          </p:cNvPr>
          <p:cNvGrpSpPr/>
          <p:nvPr/>
        </p:nvGrpSpPr>
        <p:grpSpPr>
          <a:xfrm>
            <a:off x="771617" y="3991476"/>
            <a:ext cx="328614" cy="328614"/>
            <a:chOff x="769650" y="4210222"/>
            <a:chExt cx="368588" cy="368588"/>
          </a:xfrm>
        </p:grpSpPr>
        <p:sp>
          <p:nvSpPr>
            <p:cNvPr id="32" name="Oval 31">
              <a:extLst>
                <a:ext uri="{FF2B5EF4-FFF2-40B4-BE49-F238E27FC236}">
                  <a16:creationId xmlns:a16="http://schemas.microsoft.com/office/drawing/2014/main" id="{77AE98A7-7DAE-490C-B37E-6BCBAABBEEBE}"/>
                </a:ext>
              </a:extLst>
            </p:cNvPr>
            <p:cNvSpPr/>
            <p:nvPr/>
          </p:nvSpPr>
          <p:spPr bwMode="auto">
            <a:xfrm>
              <a:off x="769650" y="4210222"/>
              <a:ext cx="368588" cy="368588"/>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6" name="PageRight_E761">
              <a:extLst>
                <a:ext uri="{FF2B5EF4-FFF2-40B4-BE49-F238E27FC236}">
                  <a16:creationId xmlns:a16="http://schemas.microsoft.com/office/drawing/2014/main" id="{544CA773-D967-458A-A117-715C770E4018}"/>
                </a:ext>
              </a:extLst>
            </p:cNvPr>
            <p:cNvSpPr>
              <a:spLocks noChangeAspect="1" noEditPoints="1"/>
            </p:cNvSpPr>
            <p:nvPr/>
          </p:nvSpPr>
          <p:spPr bwMode="auto">
            <a:xfrm>
              <a:off x="771198" y="4211636"/>
              <a:ext cx="365492" cy="365760"/>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noFill/>
            <a:ln w="15875" cap="sq">
              <a:solidFill>
                <a:schemeClr val="bg1">
                  <a:lumMod val="65000"/>
                </a:schemeClr>
              </a:solidFill>
              <a:prstDash val="solid"/>
              <a:miter lim="800000"/>
              <a:headEnd/>
              <a:tailEnd/>
            </a:ln>
          </p:spPr>
          <p:txBody>
            <a:bodyPr vert="horz" wrap="square" lIns="89630" tIns="44814" rIns="89630" bIns="44814" numCol="1" anchor="t" anchorCtr="0" compatLnSpc="1">
              <a:prstTxWarp prst="textNoShape">
                <a:avLst/>
              </a:prstTxWarp>
            </a:bodyPr>
            <a:lstStyle/>
            <a:p>
              <a:pPr defTabSz="914225"/>
              <a:endParaRPr lang="en-US" sz="882">
                <a:gradFill>
                  <a:gsLst>
                    <a:gs pos="0">
                      <a:srgbClr val="505050"/>
                    </a:gs>
                    <a:gs pos="100000">
                      <a:srgbClr val="505050"/>
                    </a:gs>
                  </a:gsLst>
                  <a:lin ang="5400000" scaled="1"/>
                </a:gradFill>
                <a:latin typeface="Segoe UI"/>
              </a:endParaRPr>
            </a:p>
          </p:txBody>
        </p:sp>
      </p:grpSp>
      <p:grpSp>
        <p:nvGrpSpPr>
          <p:cNvPr id="56" name="Group 55">
            <a:extLst>
              <a:ext uri="{FF2B5EF4-FFF2-40B4-BE49-F238E27FC236}">
                <a16:creationId xmlns:a16="http://schemas.microsoft.com/office/drawing/2014/main" id="{A9F9C640-25D7-4D30-A576-2A1AB1260FF3}"/>
              </a:ext>
            </a:extLst>
          </p:cNvPr>
          <p:cNvGrpSpPr/>
          <p:nvPr/>
        </p:nvGrpSpPr>
        <p:grpSpPr>
          <a:xfrm>
            <a:off x="2076384" y="3991476"/>
            <a:ext cx="328614" cy="328614"/>
            <a:chOff x="769650" y="4210222"/>
            <a:chExt cx="368588" cy="368588"/>
          </a:xfrm>
        </p:grpSpPr>
        <p:sp>
          <p:nvSpPr>
            <p:cNvPr id="57" name="Oval 56">
              <a:extLst>
                <a:ext uri="{FF2B5EF4-FFF2-40B4-BE49-F238E27FC236}">
                  <a16:creationId xmlns:a16="http://schemas.microsoft.com/office/drawing/2014/main" id="{CF59B600-796F-40FA-884F-5FBD99890E0A}"/>
                </a:ext>
              </a:extLst>
            </p:cNvPr>
            <p:cNvSpPr/>
            <p:nvPr/>
          </p:nvSpPr>
          <p:spPr bwMode="auto">
            <a:xfrm>
              <a:off x="769650" y="4210222"/>
              <a:ext cx="368588" cy="368588"/>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8" name="PageRight_E761">
              <a:extLst>
                <a:ext uri="{FF2B5EF4-FFF2-40B4-BE49-F238E27FC236}">
                  <a16:creationId xmlns:a16="http://schemas.microsoft.com/office/drawing/2014/main" id="{189B0E2D-5B12-484E-B9BB-3ABB75A9FD0E}"/>
                </a:ext>
              </a:extLst>
            </p:cNvPr>
            <p:cNvSpPr>
              <a:spLocks noChangeAspect="1" noEditPoints="1"/>
            </p:cNvSpPr>
            <p:nvPr/>
          </p:nvSpPr>
          <p:spPr bwMode="auto">
            <a:xfrm>
              <a:off x="771198" y="4211636"/>
              <a:ext cx="365492" cy="365760"/>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noFill/>
            <a:ln w="15875" cap="sq">
              <a:solidFill>
                <a:schemeClr val="bg1">
                  <a:lumMod val="65000"/>
                </a:schemeClr>
              </a:solidFill>
              <a:prstDash val="solid"/>
              <a:miter lim="800000"/>
              <a:headEnd/>
              <a:tailEnd/>
            </a:ln>
          </p:spPr>
          <p:txBody>
            <a:bodyPr vert="horz" wrap="square" lIns="89630" tIns="44814" rIns="89630" bIns="44814" numCol="1" anchor="t" anchorCtr="0" compatLnSpc="1">
              <a:prstTxWarp prst="textNoShape">
                <a:avLst/>
              </a:prstTxWarp>
            </a:bodyPr>
            <a:lstStyle/>
            <a:p>
              <a:pPr defTabSz="914225"/>
              <a:endParaRPr lang="en-US" sz="882">
                <a:gradFill>
                  <a:gsLst>
                    <a:gs pos="0">
                      <a:srgbClr val="505050"/>
                    </a:gs>
                    <a:gs pos="100000">
                      <a:srgbClr val="505050"/>
                    </a:gs>
                  </a:gsLst>
                  <a:lin ang="5400000" scaled="1"/>
                </a:gradFill>
                <a:latin typeface="Segoe UI"/>
              </a:endParaRPr>
            </a:p>
          </p:txBody>
        </p:sp>
      </p:grpSp>
      <p:grpSp>
        <p:nvGrpSpPr>
          <p:cNvPr id="59" name="Group 58">
            <a:extLst>
              <a:ext uri="{FF2B5EF4-FFF2-40B4-BE49-F238E27FC236}">
                <a16:creationId xmlns:a16="http://schemas.microsoft.com/office/drawing/2014/main" id="{DD2FD27F-C916-4538-9ECE-5BADC20B6939}"/>
              </a:ext>
            </a:extLst>
          </p:cNvPr>
          <p:cNvGrpSpPr/>
          <p:nvPr/>
        </p:nvGrpSpPr>
        <p:grpSpPr>
          <a:xfrm>
            <a:off x="3381152" y="3991476"/>
            <a:ext cx="328614" cy="328614"/>
            <a:chOff x="769650" y="4210222"/>
            <a:chExt cx="368588" cy="368588"/>
          </a:xfrm>
        </p:grpSpPr>
        <p:sp>
          <p:nvSpPr>
            <p:cNvPr id="60" name="Oval 59">
              <a:extLst>
                <a:ext uri="{FF2B5EF4-FFF2-40B4-BE49-F238E27FC236}">
                  <a16:creationId xmlns:a16="http://schemas.microsoft.com/office/drawing/2014/main" id="{25FE04F0-DE9C-47EA-97A7-E09EFA674FA7}"/>
                </a:ext>
              </a:extLst>
            </p:cNvPr>
            <p:cNvSpPr/>
            <p:nvPr/>
          </p:nvSpPr>
          <p:spPr bwMode="auto">
            <a:xfrm>
              <a:off x="769650" y="4210222"/>
              <a:ext cx="368588" cy="368588"/>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1" name="PageRight_E761">
              <a:extLst>
                <a:ext uri="{FF2B5EF4-FFF2-40B4-BE49-F238E27FC236}">
                  <a16:creationId xmlns:a16="http://schemas.microsoft.com/office/drawing/2014/main" id="{CB136A7A-66F2-47CF-96C1-E5D5192373E9}"/>
                </a:ext>
              </a:extLst>
            </p:cNvPr>
            <p:cNvSpPr>
              <a:spLocks noChangeAspect="1" noEditPoints="1"/>
            </p:cNvSpPr>
            <p:nvPr/>
          </p:nvSpPr>
          <p:spPr bwMode="auto">
            <a:xfrm>
              <a:off x="771198" y="4211636"/>
              <a:ext cx="365492" cy="365760"/>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noFill/>
            <a:ln w="15875" cap="sq">
              <a:solidFill>
                <a:schemeClr val="bg1">
                  <a:lumMod val="65000"/>
                </a:schemeClr>
              </a:solidFill>
              <a:prstDash val="solid"/>
              <a:miter lim="800000"/>
              <a:headEnd/>
              <a:tailEnd/>
            </a:ln>
          </p:spPr>
          <p:txBody>
            <a:bodyPr vert="horz" wrap="square" lIns="89630" tIns="44814" rIns="89630" bIns="44814" numCol="1" anchor="t" anchorCtr="0" compatLnSpc="1">
              <a:prstTxWarp prst="textNoShape">
                <a:avLst/>
              </a:prstTxWarp>
            </a:bodyPr>
            <a:lstStyle/>
            <a:p>
              <a:pPr defTabSz="914225"/>
              <a:endParaRPr lang="en-US" sz="882">
                <a:gradFill>
                  <a:gsLst>
                    <a:gs pos="0">
                      <a:srgbClr val="505050"/>
                    </a:gs>
                    <a:gs pos="100000">
                      <a:srgbClr val="505050"/>
                    </a:gs>
                  </a:gsLst>
                  <a:lin ang="5400000" scaled="1"/>
                </a:gradFill>
                <a:latin typeface="Segoe UI"/>
              </a:endParaRPr>
            </a:p>
          </p:txBody>
        </p:sp>
      </p:grpSp>
      <p:grpSp>
        <p:nvGrpSpPr>
          <p:cNvPr id="62" name="Group 61">
            <a:extLst>
              <a:ext uri="{FF2B5EF4-FFF2-40B4-BE49-F238E27FC236}">
                <a16:creationId xmlns:a16="http://schemas.microsoft.com/office/drawing/2014/main" id="{66EA2C31-0D44-4340-ADD1-1FE318CE6DAD}"/>
              </a:ext>
            </a:extLst>
          </p:cNvPr>
          <p:cNvGrpSpPr/>
          <p:nvPr/>
        </p:nvGrpSpPr>
        <p:grpSpPr>
          <a:xfrm>
            <a:off x="4564341" y="3991476"/>
            <a:ext cx="328614" cy="328614"/>
            <a:chOff x="769650" y="4210222"/>
            <a:chExt cx="368588" cy="368588"/>
          </a:xfrm>
        </p:grpSpPr>
        <p:sp>
          <p:nvSpPr>
            <p:cNvPr id="63" name="Oval 62">
              <a:extLst>
                <a:ext uri="{FF2B5EF4-FFF2-40B4-BE49-F238E27FC236}">
                  <a16:creationId xmlns:a16="http://schemas.microsoft.com/office/drawing/2014/main" id="{BB152DC4-01CD-4765-B05E-60DC3F34D03A}"/>
                </a:ext>
              </a:extLst>
            </p:cNvPr>
            <p:cNvSpPr/>
            <p:nvPr/>
          </p:nvSpPr>
          <p:spPr bwMode="auto">
            <a:xfrm>
              <a:off x="769650" y="4210222"/>
              <a:ext cx="368588" cy="368588"/>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4" name="PageRight_E761">
              <a:extLst>
                <a:ext uri="{FF2B5EF4-FFF2-40B4-BE49-F238E27FC236}">
                  <a16:creationId xmlns:a16="http://schemas.microsoft.com/office/drawing/2014/main" id="{12304E8A-099F-4963-8337-06E106B34CDD}"/>
                </a:ext>
              </a:extLst>
            </p:cNvPr>
            <p:cNvSpPr>
              <a:spLocks noChangeAspect="1" noEditPoints="1"/>
            </p:cNvSpPr>
            <p:nvPr/>
          </p:nvSpPr>
          <p:spPr bwMode="auto">
            <a:xfrm>
              <a:off x="771198" y="4211636"/>
              <a:ext cx="365492" cy="365760"/>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noFill/>
            <a:ln w="15875" cap="sq">
              <a:solidFill>
                <a:schemeClr val="bg1">
                  <a:lumMod val="65000"/>
                </a:schemeClr>
              </a:solidFill>
              <a:prstDash val="solid"/>
              <a:miter lim="800000"/>
              <a:headEnd/>
              <a:tailEnd/>
            </a:ln>
          </p:spPr>
          <p:txBody>
            <a:bodyPr vert="horz" wrap="square" lIns="89630" tIns="44814" rIns="89630" bIns="44814" numCol="1" anchor="t" anchorCtr="0" compatLnSpc="1">
              <a:prstTxWarp prst="textNoShape">
                <a:avLst/>
              </a:prstTxWarp>
            </a:bodyPr>
            <a:lstStyle/>
            <a:p>
              <a:pPr defTabSz="914225"/>
              <a:endParaRPr lang="en-US" sz="882">
                <a:gradFill>
                  <a:gsLst>
                    <a:gs pos="0">
                      <a:srgbClr val="505050"/>
                    </a:gs>
                    <a:gs pos="100000">
                      <a:srgbClr val="505050"/>
                    </a:gs>
                  </a:gsLst>
                  <a:lin ang="5400000" scaled="1"/>
                </a:gradFill>
                <a:latin typeface="Segoe UI"/>
              </a:endParaRPr>
            </a:p>
          </p:txBody>
        </p:sp>
      </p:grpSp>
      <p:grpSp>
        <p:nvGrpSpPr>
          <p:cNvPr id="65" name="Group 64">
            <a:extLst>
              <a:ext uri="{FF2B5EF4-FFF2-40B4-BE49-F238E27FC236}">
                <a16:creationId xmlns:a16="http://schemas.microsoft.com/office/drawing/2014/main" id="{2CAD5088-4BE4-4DF4-A6E0-7328165D2BE3}"/>
              </a:ext>
            </a:extLst>
          </p:cNvPr>
          <p:cNvGrpSpPr/>
          <p:nvPr/>
        </p:nvGrpSpPr>
        <p:grpSpPr>
          <a:xfrm>
            <a:off x="5571013" y="3991476"/>
            <a:ext cx="328614" cy="328614"/>
            <a:chOff x="769650" y="4210222"/>
            <a:chExt cx="368588" cy="368588"/>
          </a:xfrm>
        </p:grpSpPr>
        <p:sp>
          <p:nvSpPr>
            <p:cNvPr id="66" name="Oval 65">
              <a:extLst>
                <a:ext uri="{FF2B5EF4-FFF2-40B4-BE49-F238E27FC236}">
                  <a16:creationId xmlns:a16="http://schemas.microsoft.com/office/drawing/2014/main" id="{EE5A2F2D-E73F-4637-89A4-D1EAAEBC50F2}"/>
                </a:ext>
              </a:extLst>
            </p:cNvPr>
            <p:cNvSpPr/>
            <p:nvPr/>
          </p:nvSpPr>
          <p:spPr bwMode="auto">
            <a:xfrm>
              <a:off x="769650" y="4210222"/>
              <a:ext cx="368588" cy="368588"/>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7" name="PageRight_E761">
              <a:extLst>
                <a:ext uri="{FF2B5EF4-FFF2-40B4-BE49-F238E27FC236}">
                  <a16:creationId xmlns:a16="http://schemas.microsoft.com/office/drawing/2014/main" id="{0EDA61DD-42AA-4FD0-9F3D-1F2DBE2D414D}"/>
                </a:ext>
              </a:extLst>
            </p:cNvPr>
            <p:cNvSpPr>
              <a:spLocks noChangeAspect="1" noEditPoints="1"/>
            </p:cNvSpPr>
            <p:nvPr/>
          </p:nvSpPr>
          <p:spPr bwMode="auto">
            <a:xfrm>
              <a:off x="771198" y="4211636"/>
              <a:ext cx="365492" cy="365760"/>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noFill/>
            <a:ln w="15875" cap="sq">
              <a:solidFill>
                <a:schemeClr val="bg1">
                  <a:lumMod val="65000"/>
                </a:schemeClr>
              </a:solidFill>
              <a:prstDash val="solid"/>
              <a:miter lim="800000"/>
              <a:headEnd/>
              <a:tailEnd/>
            </a:ln>
          </p:spPr>
          <p:txBody>
            <a:bodyPr vert="horz" wrap="square" lIns="89630" tIns="44814" rIns="89630" bIns="44814" numCol="1" anchor="t" anchorCtr="0" compatLnSpc="1">
              <a:prstTxWarp prst="textNoShape">
                <a:avLst/>
              </a:prstTxWarp>
            </a:bodyPr>
            <a:lstStyle/>
            <a:p>
              <a:pPr defTabSz="914225"/>
              <a:endParaRPr lang="en-US" sz="882">
                <a:gradFill>
                  <a:gsLst>
                    <a:gs pos="0">
                      <a:srgbClr val="505050"/>
                    </a:gs>
                    <a:gs pos="100000">
                      <a:srgbClr val="505050"/>
                    </a:gs>
                  </a:gsLst>
                  <a:lin ang="5400000" scaled="1"/>
                </a:gradFill>
                <a:latin typeface="Segoe UI"/>
              </a:endParaRPr>
            </a:p>
          </p:txBody>
        </p:sp>
      </p:grpSp>
      <p:grpSp>
        <p:nvGrpSpPr>
          <p:cNvPr id="68" name="Group 67">
            <a:extLst>
              <a:ext uri="{FF2B5EF4-FFF2-40B4-BE49-F238E27FC236}">
                <a16:creationId xmlns:a16="http://schemas.microsoft.com/office/drawing/2014/main" id="{CF0ADB53-4370-45D2-85EF-96F00C52CC6B}"/>
              </a:ext>
            </a:extLst>
          </p:cNvPr>
          <p:cNvGrpSpPr/>
          <p:nvPr/>
        </p:nvGrpSpPr>
        <p:grpSpPr>
          <a:xfrm>
            <a:off x="6629127" y="3991476"/>
            <a:ext cx="328614" cy="328614"/>
            <a:chOff x="769650" y="4210222"/>
            <a:chExt cx="368588" cy="368588"/>
          </a:xfrm>
        </p:grpSpPr>
        <p:sp>
          <p:nvSpPr>
            <p:cNvPr id="69" name="Oval 68">
              <a:extLst>
                <a:ext uri="{FF2B5EF4-FFF2-40B4-BE49-F238E27FC236}">
                  <a16:creationId xmlns:a16="http://schemas.microsoft.com/office/drawing/2014/main" id="{7885BB71-1576-459A-8E16-9D94016BEAC2}"/>
                </a:ext>
              </a:extLst>
            </p:cNvPr>
            <p:cNvSpPr/>
            <p:nvPr/>
          </p:nvSpPr>
          <p:spPr bwMode="auto">
            <a:xfrm>
              <a:off x="769650" y="4210222"/>
              <a:ext cx="368588" cy="368588"/>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0" name="PageRight_E761">
              <a:extLst>
                <a:ext uri="{FF2B5EF4-FFF2-40B4-BE49-F238E27FC236}">
                  <a16:creationId xmlns:a16="http://schemas.microsoft.com/office/drawing/2014/main" id="{815207A4-7150-4F77-B153-DA65A6C4ADB3}"/>
                </a:ext>
              </a:extLst>
            </p:cNvPr>
            <p:cNvSpPr>
              <a:spLocks noChangeAspect="1" noEditPoints="1"/>
            </p:cNvSpPr>
            <p:nvPr/>
          </p:nvSpPr>
          <p:spPr bwMode="auto">
            <a:xfrm>
              <a:off x="771198" y="4211636"/>
              <a:ext cx="365492" cy="365760"/>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noFill/>
            <a:ln w="15875" cap="sq">
              <a:solidFill>
                <a:schemeClr val="bg1">
                  <a:lumMod val="65000"/>
                </a:schemeClr>
              </a:solidFill>
              <a:prstDash val="solid"/>
              <a:miter lim="800000"/>
              <a:headEnd/>
              <a:tailEnd/>
            </a:ln>
          </p:spPr>
          <p:txBody>
            <a:bodyPr vert="horz" wrap="square" lIns="89630" tIns="44814" rIns="89630" bIns="44814" numCol="1" anchor="t" anchorCtr="0" compatLnSpc="1">
              <a:prstTxWarp prst="textNoShape">
                <a:avLst/>
              </a:prstTxWarp>
            </a:bodyPr>
            <a:lstStyle/>
            <a:p>
              <a:pPr defTabSz="914225"/>
              <a:endParaRPr lang="en-US" sz="882">
                <a:gradFill>
                  <a:gsLst>
                    <a:gs pos="0">
                      <a:srgbClr val="505050"/>
                    </a:gs>
                    <a:gs pos="100000">
                      <a:srgbClr val="505050"/>
                    </a:gs>
                  </a:gsLst>
                  <a:lin ang="5400000" scaled="1"/>
                </a:gradFill>
                <a:latin typeface="Segoe UI"/>
              </a:endParaRPr>
            </a:p>
          </p:txBody>
        </p:sp>
      </p:grpSp>
      <p:grpSp>
        <p:nvGrpSpPr>
          <p:cNvPr id="71" name="Group 70">
            <a:extLst>
              <a:ext uri="{FF2B5EF4-FFF2-40B4-BE49-F238E27FC236}">
                <a16:creationId xmlns:a16="http://schemas.microsoft.com/office/drawing/2014/main" id="{27510D41-0E42-46A0-8D27-D813F5C8AAB9}"/>
              </a:ext>
            </a:extLst>
          </p:cNvPr>
          <p:cNvGrpSpPr/>
          <p:nvPr/>
        </p:nvGrpSpPr>
        <p:grpSpPr>
          <a:xfrm>
            <a:off x="7731738" y="3991476"/>
            <a:ext cx="328614" cy="328614"/>
            <a:chOff x="769650" y="4210222"/>
            <a:chExt cx="368588" cy="368588"/>
          </a:xfrm>
        </p:grpSpPr>
        <p:sp>
          <p:nvSpPr>
            <p:cNvPr id="72" name="Oval 71">
              <a:extLst>
                <a:ext uri="{FF2B5EF4-FFF2-40B4-BE49-F238E27FC236}">
                  <a16:creationId xmlns:a16="http://schemas.microsoft.com/office/drawing/2014/main" id="{0276C014-A221-45D2-A415-2933D8761A40}"/>
                </a:ext>
              </a:extLst>
            </p:cNvPr>
            <p:cNvSpPr/>
            <p:nvPr/>
          </p:nvSpPr>
          <p:spPr bwMode="auto">
            <a:xfrm>
              <a:off x="769650" y="4210222"/>
              <a:ext cx="368588" cy="368588"/>
            </a:xfrm>
            <a:prstGeom prst="ellipse">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3" name="PageRight_E761">
              <a:extLst>
                <a:ext uri="{FF2B5EF4-FFF2-40B4-BE49-F238E27FC236}">
                  <a16:creationId xmlns:a16="http://schemas.microsoft.com/office/drawing/2014/main" id="{D11252A9-C153-4D63-9912-426D097E9F0E}"/>
                </a:ext>
              </a:extLst>
            </p:cNvPr>
            <p:cNvSpPr>
              <a:spLocks noChangeAspect="1" noEditPoints="1"/>
            </p:cNvSpPr>
            <p:nvPr/>
          </p:nvSpPr>
          <p:spPr bwMode="auto">
            <a:xfrm>
              <a:off x="771198" y="4211636"/>
              <a:ext cx="365492" cy="365760"/>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noFill/>
            <a:ln w="15875" cap="sq">
              <a:solidFill>
                <a:schemeClr val="bg1">
                  <a:lumMod val="65000"/>
                </a:schemeClr>
              </a:solidFill>
              <a:prstDash val="solid"/>
              <a:miter lim="800000"/>
              <a:headEnd/>
              <a:tailEnd/>
            </a:ln>
          </p:spPr>
          <p:txBody>
            <a:bodyPr vert="horz" wrap="square" lIns="89630" tIns="44814" rIns="89630" bIns="44814" numCol="1" anchor="t" anchorCtr="0" compatLnSpc="1">
              <a:prstTxWarp prst="textNoShape">
                <a:avLst/>
              </a:prstTxWarp>
            </a:bodyPr>
            <a:lstStyle/>
            <a:p>
              <a:pPr defTabSz="914225"/>
              <a:endParaRPr lang="en-US" sz="882">
                <a:gradFill>
                  <a:gsLst>
                    <a:gs pos="0">
                      <a:srgbClr val="505050"/>
                    </a:gs>
                    <a:gs pos="100000">
                      <a:srgbClr val="505050"/>
                    </a:gs>
                  </a:gsLst>
                  <a:lin ang="5400000" scaled="1"/>
                </a:gradFill>
                <a:latin typeface="Segoe UI"/>
              </a:endParaRPr>
            </a:p>
          </p:txBody>
        </p:sp>
      </p:grpSp>
      <p:sp>
        <p:nvSpPr>
          <p:cNvPr id="17" name="TextBox 16">
            <a:extLst>
              <a:ext uri="{FF2B5EF4-FFF2-40B4-BE49-F238E27FC236}">
                <a16:creationId xmlns:a16="http://schemas.microsoft.com/office/drawing/2014/main" id="{FFF50D5F-70D6-4DE3-9C92-517B1A7D1C54}"/>
              </a:ext>
            </a:extLst>
          </p:cNvPr>
          <p:cNvSpPr txBox="1"/>
          <p:nvPr/>
        </p:nvSpPr>
        <p:spPr>
          <a:xfrm>
            <a:off x="9480770" y="3438137"/>
            <a:ext cx="1434077" cy="1434077"/>
          </a:xfrm>
          <a:prstGeom prst="ellipse">
            <a:avLst/>
          </a:prstGeom>
          <a:solidFill>
            <a:srgbClr val="F8F8F8"/>
          </a:solidFill>
          <a:ln w="38100">
            <a:solidFill>
              <a:schemeClr val="accent3"/>
            </a:solidFill>
          </a:ln>
        </p:spPr>
        <p:txBody>
          <a:bodyPr wrap="none" rtlCol="0" anchor="ctr" anchorCtr="0">
            <a:noAutofit/>
          </a:bodyPr>
          <a:lstStyle/>
          <a:p>
            <a:pPr algn="ctr" defTabSz="914225"/>
            <a:r>
              <a:rPr lang="da-DK" sz="1371" b="1" dirty="0">
                <a:solidFill>
                  <a:srgbClr val="505050"/>
                </a:solidFill>
                <a:latin typeface="Segoe UI"/>
              </a:rPr>
              <a:t>Dynamics </a:t>
            </a:r>
            <a:br>
              <a:rPr lang="da-DK" sz="1371" b="1" dirty="0">
                <a:solidFill>
                  <a:srgbClr val="505050"/>
                </a:solidFill>
                <a:latin typeface="Segoe UI"/>
              </a:rPr>
            </a:br>
            <a:r>
              <a:rPr lang="da-DK" sz="1371" b="1" dirty="0">
                <a:solidFill>
                  <a:srgbClr val="505050"/>
                </a:solidFill>
                <a:latin typeface="Segoe UI"/>
              </a:rPr>
              <a:t>365 for x </a:t>
            </a:r>
          </a:p>
          <a:p>
            <a:pPr algn="ctr" defTabSz="914225"/>
            <a:r>
              <a:rPr lang="da-DK" sz="1371" b="1" dirty="0">
                <a:solidFill>
                  <a:srgbClr val="505050"/>
                </a:solidFill>
                <a:latin typeface="Segoe UI"/>
              </a:rPr>
              <a:t>(Project </a:t>
            </a:r>
          </a:p>
          <a:p>
            <a:pPr algn="ctr" defTabSz="914225"/>
            <a:r>
              <a:rPr lang="da-DK" sz="1371" b="1" dirty="0">
                <a:solidFill>
                  <a:srgbClr val="505050"/>
                </a:solidFill>
                <a:latin typeface="Segoe UI"/>
              </a:rPr>
              <a:t>”Tenerife”)</a:t>
            </a:r>
            <a:endParaRPr lang="da-DK" sz="1371" b="1" i="1" dirty="0">
              <a:solidFill>
                <a:srgbClr val="505050"/>
              </a:solidFill>
              <a:latin typeface="Segoe UI"/>
            </a:endParaRPr>
          </a:p>
        </p:txBody>
      </p:sp>
    </p:spTree>
    <p:extLst>
      <p:ext uri="{BB962C8B-B14F-4D97-AF65-F5344CB8AC3E}">
        <p14:creationId xmlns:p14="http://schemas.microsoft.com/office/powerpoint/2010/main" val="13023351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75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750"/>
                                        <p:tgtEl>
                                          <p:spTgt spid="45"/>
                                        </p:tgtEl>
                                      </p:cBhvr>
                                    </p:animEffect>
                                  </p:childTnLst>
                                </p:cTn>
                              </p:par>
                              <p:par>
                                <p:cTn id="11" presetID="53" presetClass="entr" presetSubtype="16" fill="hold" nodeType="withEffect">
                                  <p:stCondLst>
                                    <p:cond delay="10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par>
                                <p:cTn id="16" presetID="53" presetClass="entr" presetSubtype="16" fill="hold" nodeType="withEffect">
                                  <p:stCondLst>
                                    <p:cond delay="300"/>
                                  </p:stCondLst>
                                  <p:childTnLst>
                                    <p:set>
                                      <p:cBhvr>
                                        <p:cTn id="17" dur="1" fill="hold">
                                          <p:stCondLst>
                                            <p:cond delay="0"/>
                                          </p:stCondLst>
                                        </p:cTn>
                                        <p:tgtEl>
                                          <p:spTgt spid="56"/>
                                        </p:tgtEl>
                                        <p:attrNameLst>
                                          <p:attrName>style.visibility</p:attrName>
                                        </p:attrNameLst>
                                      </p:cBhvr>
                                      <p:to>
                                        <p:strVal val="visible"/>
                                      </p:to>
                                    </p:set>
                                    <p:anim calcmode="lin" valueType="num">
                                      <p:cBhvr>
                                        <p:cTn id="18" dur="500" fill="hold"/>
                                        <p:tgtEl>
                                          <p:spTgt spid="56"/>
                                        </p:tgtEl>
                                        <p:attrNameLst>
                                          <p:attrName>ppt_w</p:attrName>
                                        </p:attrNameLst>
                                      </p:cBhvr>
                                      <p:tavLst>
                                        <p:tav tm="0">
                                          <p:val>
                                            <p:fltVal val="0"/>
                                          </p:val>
                                        </p:tav>
                                        <p:tav tm="100000">
                                          <p:val>
                                            <p:strVal val="#ppt_w"/>
                                          </p:val>
                                        </p:tav>
                                      </p:tavLst>
                                    </p:anim>
                                    <p:anim calcmode="lin" valueType="num">
                                      <p:cBhvr>
                                        <p:cTn id="19" dur="500" fill="hold"/>
                                        <p:tgtEl>
                                          <p:spTgt spid="56"/>
                                        </p:tgtEl>
                                        <p:attrNameLst>
                                          <p:attrName>ppt_h</p:attrName>
                                        </p:attrNameLst>
                                      </p:cBhvr>
                                      <p:tavLst>
                                        <p:tav tm="0">
                                          <p:val>
                                            <p:fltVal val="0"/>
                                          </p:val>
                                        </p:tav>
                                        <p:tav tm="100000">
                                          <p:val>
                                            <p:strVal val="#ppt_h"/>
                                          </p:val>
                                        </p:tav>
                                      </p:tavLst>
                                    </p:anim>
                                    <p:animEffect transition="in" filter="fade">
                                      <p:cBhvr>
                                        <p:cTn id="20" dur="500"/>
                                        <p:tgtEl>
                                          <p:spTgt spid="56"/>
                                        </p:tgtEl>
                                      </p:cBhvr>
                                    </p:animEffect>
                                  </p:childTnLst>
                                </p:cTn>
                              </p:par>
                              <p:par>
                                <p:cTn id="21" presetID="53" presetClass="entr" presetSubtype="16" fill="hold" nodeType="withEffect">
                                  <p:stCondLst>
                                    <p:cond delay="500"/>
                                  </p:stCondLst>
                                  <p:childTnLst>
                                    <p:set>
                                      <p:cBhvr>
                                        <p:cTn id="22" dur="1" fill="hold">
                                          <p:stCondLst>
                                            <p:cond delay="0"/>
                                          </p:stCondLst>
                                        </p:cTn>
                                        <p:tgtEl>
                                          <p:spTgt spid="59"/>
                                        </p:tgtEl>
                                        <p:attrNameLst>
                                          <p:attrName>style.visibility</p:attrName>
                                        </p:attrNameLst>
                                      </p:cBhvr>
                                      <p:to>
                                        <p:strVal val="visible"/>
                                      </p:to>
                                    </p:set>
                                    <p:anim calcmode="lin" valueType="num">
                                      <p:cBhvr>
                                        <p:cTn id="23" dur="500" fill="hold"/>
                                        <p:tgtEl>
                                          <p:spTgt spid="59"/>
                                        </p:tgtEl>
                                        <p:attrNameLst>
                                          <p:attrName>ppt_w</p:attrName>
                                        </p:attrNameLst>
                                      </p:cBhvr>
                                      <p:tavLst>
                                        <p:tav tm="0">
                                          <p:val>
                                            <p:fltVal val="0"/>
                                          </p:val>
                                        </p:tav>
                                        <p:tav tm="100000">
                                          <p:val>
                                            <p:strVal val="#ppt_w"/>
                                          </p:val>
                                        </p:tav>
                                      </p:tavLst>
                                    </p:anim>
                                    <p:anim calcmode="lin" valueType="num">
                                      <p:cBhvr>
                                        <p:cTn id="24" dur="500" fill="hold"/>
                                        <p:tgtEl>
                                          <p:spTgt spid="59"/>
                                        </p:tgtEl>
                                        <p:attrNameLst>
                                          <p:attrName>ppt_h</p:attrName>
                                        </p:attrNameLst>
                                      </p:cBhvr>
                                      <p:tavLst>
                                        <p:tav tm="0">
                                          <p:val>
                                            <p:fltVal val="0"/>
                                          </p:val>
                                        </p:tav>
                                        <p:tav tm="100000">
                                          <p:val>
                                            <p:strVal val="#ppt_h"/>
                                          </p:val>
                                        </p:tav>
                                      </p:tavLst>
                                    </p:anim>
                                    <p:animEffect transition="in" filter="fade">
                                      <p:cBhvr>
                                        <p:cTn id="25" dur="500"/>
                                        <p:tgtEl>
                                          <p:spTgt spid="59"/>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75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par>
                                <p:cTn id="47" presetID="10" presetClass="entr" presetSubtype="0" fill="hold" grpId="0" nodeType="withEffect">
                                  <p:stCondLst>
                                    <p:cond delay="75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53" presetClass="entr" presetSubtype="16" fill="hold" nodeType="withEffect">
                                  <p:stCondLst>
                                    <p:cond delay="900"/>
                                  </p:stCondLst>
                                  <p:childTnLst>
                                    <p:set>
                                      <p:cBhvr>
                                        <p:cTn id="51" dur="1" fill="hold">
                                          <p:stCondLst>
                                            <p:cond delay="0"/>
                                          </p:stCondLst>
                                        </p:cTn>
                                        <p:tgtEl>
                                          <p:spTgt spid="62"/>
                                        </p:tgtEl>
                                        <p:attrNameLst>
                                          <p:attrName>style.visibility</p:attrName>
                                        </p:attrNameLst>
                                      </p:cBhvr>
                                      <p:to>
                                        <p:strVal val="visible"/>
                                      </p:to>
                                    </p:set>
                                    <p:anim calcmode="lin" valueType="num">
                                      <p:cBhvr>
                                        <p:cTn id="52" dur="500" fill="hold"/>
                                        <p:tgtEl>
                                          <p:spTgt spid="62"/>
                                        </p:tgtEl>
                                        <p:attrNameLst>
                                          <p:attrName>ppt_w</p:attrName>
                                        </p:attrNameLst>
                                      </p:cBhvr>
                                      <p:tavLst>
                                        <p:tav tm="0">
                                          <p:val>
                                            <p:fltVal val="0"/>
                                          </p:val>
                                        </p:tav>
                                        <p:tav tm="100000">
                                          <p:val>
                                            <p:strVal val="#ppt_w"/>
                                          </p:val>
                                        </p:tav>
                                      </p:tavLst>
                                    </p:anim>
                                    <p:anim calcmode="lin" valueType="num">
                                      <p:cBhvr>
                                        <p:cTn id="53" dur="500" fill="hold"/>
                                        <p:tgtEl>
                                          <p:spTgt spid="62"/>
                                        </p:tgtEl>
                                        <p:attrNameLst>
                                          <p:attrName>ppt_h</p:attrName>
                                        </p:attrNameLst>
                                      </p:cBhvr>
                                      <p:tavLst>
                                        <p:tav tm="0">
                                          <p:val>
                                            <p:fltVal val="0"/>
                                          </p:val>
                                        </p:tav>
                                        <p:tav tm="100000">
                                          <p:val>
                                            <p:strVal val="#ppt_h"/>
                                          </p:val>
                                        </p:tav>
                                      </p:tavLst>
                                    </p:anim>
                                    <p:animEffect transition="in" filter="fade">
                                      <p:cBhvr>
                                        <p:cTn id="54" dur="500"/>
                                        <p:tgtEl>
                                          <p:spTgt spid="62"/>
                                        </p:tgtEl>
                                      </p:cBhvr>
                                    </p:animEffect>
                                  </p:childTnLst>
                                </p:cTn>
                              </p:par>
                              <p:par>
                                <p:cTn id="55" presetID="53" presetClass="entr" presetSubtype="16" fill="hold" nodeType="withEffect">
                                  <p:stCondLst>
                                    <p:cond delay="1100"/>
                                  </p:stCondLst>
                                  <p:childTnLst>
                                    <p:set>
                                      <p:cBhvr>
                                        <p:cTn id="56" dur="1" fill="hold">
                                          <p:stCondLst>
                                            <p:cond delay="0"/>
                                          </p:stCondLst>
                                        </p:cTn>
                                        <p:tgtEl>
                                          <p:spTgt spid="65"/>
                                        </p:tgtEl>
                                        <p:attrNameLst>
                                          <p:attrName>style.visibility</p:attrName>
                                        </p:attrNameLst>
                                      </p:cBhvr>
                                      <p:to>
                                        <p:strVal val="visible"/>
                                      </p:to>
                                    </p:set>
                                    <p:anim calcmode="lin" valueType="num">
                                      <p:cBhvr>
                                        <p:cTn id="57" dur="500" fill="hold"/>
                                        <p:tgtEl>
                                          <p:spTgt spid="65"/>
                                        </p:tgtEl>
                                        <p:attrNameLst>
                                          <p:attrName>ppt_w</p:attrName>
                                        </p:attrNameLst>
                                      </p:cBhvr>
                                      <p:tavLst>
                                        <p:tav tm="0">
                                          <p:val>
                                            <p:fltVal val="0"/>
                                          </p:val>
                                        </p:tav>
                                        <p:tav tm="100000">
                                          <p:val>
                                            <p:strVal val="#ppt_w"/>
                                          </p:val>
                                        </p:tav>
                                      </p:tavLst>
                                    </p:anim>
                                    <p:anim calcmode="lin" valueType="num">
                                      <p:cBhvr>
                                        <p:cTn id="58" dur="500" fill="hold"/>
                                        <p:tgtEl>
                                          <p:spTgt spid="65"/>
                                        </p:tgtEl>
                                        <p:attrNameLst>
                                          <p:attrName>ppt_h</p:attrName>
                                        </p:attrNameLst>
                                      </p:cBhvr>
                                      <p:tavLst>
                                        <p:tav tm="0">
                                          <p:val>
                                            <p:fltVal val="0"/>
                                          </p:val>
                                        </p:tav>
                                        <p:tav tm="100000">
                                          <p:val>
                                            <p:strVal val="#ppt_h"/>
                                          </p:val>
                                        </p:tav>
                                      </p:tavLst>
                                    </p:anim>
                                    <p:animEffect transition="in" filter="fade">
                                      <p:cBhvr>
                                        <p:cTn id="59" dur="500"/>
                                        <p:tgtEl>
                                          <p:spTgt spid="65"/>
                                        </p:tgtEl>
                                      </p:cBhvr>
                                    </p:animEffect>
                                  </p:childTnLst>
                                </p:cTn>
                              </p:par>
                              <p:par>
                                <p:cTn id="60" presetID="10" presetClass="entr" presetSubtype="0" fill="hold" grpId="0" nodeType="withEffect">
                                  <p:stCondLst>
                                    <p:cond delay="125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par>
                                <p:cTn id="63" presetID="10" presetClass="entr" presetSubtype="0" fill="hold" grpId="0" nodeType="withEffect">
                                  <p:stCondLst>
                                    <p:cond delay="125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par>
                                <p:cTn id="66" presetID="10" presetClass="entr" presetSubtype="0" fill="hold" grpId="0" nodeType="withEffect">
                                  <p:stCondLst>
                                    <p:cond delay="125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par>
                                <p:cTn id="69" presetID="53" presetClass="entr" presetSubtype="16" fill="hold" nodeType="withEffect">
                                  <p:stCondLst>
                                    <p:cond delay="1200"/>
                                  </p:stCondLst>
                                  <p:childTnLst>
                                    <p:set>
                                      <p:cBhvr>
                                        <p:cTn id="70" dur="1" fill="hold">
                                          <p:stCondLst>
                                            <p:cond delay="0"/>
                                          </p:stCondLst>
                                        </p:cTn>
                                        <p:tgtEl>
                                          <p:spTgt spid="68"/>
                                        </p:tgtEl>
                                        <p:attrNameLst>
                                          <p:attrName>style.visibility</p:attrName>
                                        </p:attrNameLst>
                                      </p:cBhvr>
                                      <p:to>
                                        <p:strVal val="visible"/>
                                      </p:to>
                                    </p:set>
                                    <p:anim calcmode="lin" valueType="num">
                                      <p:cBhvr>
                                        <p:cTn id="71" dur="500" fill="hold"/>
                                        <p:tgtEl>
                                          <p:spTgt spid="68"/>
                                        </p:tgtEl>
                                        <p:attrNameLst>
                                          <p:attrName>ppt_w</p:attrName>
                                        </p:attrNameLst>
                                      </p:cBhvr>
                                      <p:tavLst>
                                        <p:tav tm="0">
                                          <p:val>
                                            <p:fltVal val="0"/>
                                          </p:val>
                                        </p:tav>
                                        <p:tav tm="100000">
                                          <p:val>
                                            <p:strVal val="#ppt_w"/>
                                          </p:val>
                                        </p:tav>
                                      </p:tavLst>
                                    </p:anim>
                                    <p:anim calcmode="lin" valueType="num">
                                      <p:cBhvr>
                                        <p:cTn id="72" dur="500" fill="hold"/>
                                        <p:tgtEl>
                                          <p:spTgt spid="68"/>
                                        </p:tgtEl>
                                        <p:attrNameLst>
                                          <p:attrName>ppt_h</p:attrName>
                                        </p:attrNameLst>
                                      </p:cBhvr>
                                      <p:tavLst>
                                        <p:tav tm="0">
                                          <p:val>
                                            <p:fltVal val="0"/>
                                          </p:val>
                                        </p:tav>
                                        <p:tav tm="100000">
                                          <p:val>
                                            <p:strVal val="#ppt_h"/>
                                          </p:val>
                                        </p:tav>
                                      </p:tavLst>
                                    </p:anim>
                                    <p:animEffect transition="in" filter="fade">
                                      <p:cBhvr>
                                        <p:cTn id="73" dur="500"/>
                                        <p:tgtEl>
                                          <p:spTgt spid="68"/>
                                        </p:tgtEl>
                                      </p:cBhvr>
                                    </p:animEffect>
                                  </p:childTnLst>
                                </p:cTn>
                              </p:par>
                              <p:par>
                                <p:cTn id="74" presetID="53" presetClass="entr" presetSubtype="16" fill="hold" nodeType="withEffect">
                                  <p:stCondLst>
                                    <p:cond delay="1400"/>
                                  </p:stCondLst>
                                  <p:childTnLst>
                                    <p:set>
                                      <p:cBhvr>
                                        <p:cTn id="75" dur="1" fill="hold">
                                          <p:stCondLst>
                                            <p:cond delay="0"/>
                                          </p:stCondLst>
                                        </p:cTn>
                                        <p:tgtEl>
                                          <p:spTgt spid="71"/>
                                        </p:tgtEl>
                                        <p:attrNameLst>
                                          <p:attrName>style.visibility</p:attrName>
                                        </p:attrNameLst>
                                      </p:cBhvr>
                                      <p:to>
                                        <p:strVal val="visible"/>
                                      </p:to>
                                    </p:set>
                                    <p:anim calcmode="lin" valueType="num">
                                      <p:cBhvr>
                                        <p:cTn id="76" dur="500" fill="hold"/>
                                        <p:tgtEl>
                                          <p:spTgt spid="71"/>
                                        </p:tgtEl>
                                        <p:attrNameLst>
                                          <p:attrName>ppt_w</p:attrName>
                                        </p:attrNameLst>
                                      </p:cBhvr>
                                      <p:tavLst>
                                        <p:tav tm="0">
                                          <p:val>
                                            <p:fltVal val="0"/>
                                          </p:val>
                                        </p:tav>
                                        <p:tav tm="100000">
                                          <p:val>
                                            <p:strVal val="#ppt_w"/>
                                          </p:val>
                                        </p:tav>
                                      </p:tavLst>
                                    </p:anim>
                                    <p:anim calcmode="lin" valueType="num">
                                      <p:cBhvr>
                                        <p:cTn id="77" dur="500" fill="hold"/>
                                        <p:tgtEl>
                                          <p:spTgt spid="71"/>
                                        </p:tgtEl>
                                        <p:attrNameLst>
                                          <p:attrName>ppt_h</p:attrName>
                                        </p:attrNameLst>
                                      </p:cBhvr>
                                      <p:tavLst>
                                        <p:tav tm="0">
                                          <p:val>
                                            <p:fltVal val="0"/>
                                          </p:val>
                                        </p:tav>
                                        <p:tav tm="100000">
                                          <p:val>
                                            <p:strVal val="#ppt_h"/>
                                          </p:val>
                                        </p:tav>
                                      </p:tavLst>
                                    </p:anim>
                                    <p:animEffect transition="in" filter="fade">
                                      <p:cBhvr>
                                        <p:cTn id="78" dur="500"/>
                                        <p:tgtEl>
                                          <p:spTgt spid="71"/>
                                        </p:tgtEl>
                                      </p:cBhvr>
                                    </p:animEffect>
                                  </p:childTnLst>
                                </p:cTn>
                              </p:par>
                              <p:par>
                                <p:cTn id="79" presetID="10" presetClass="entr" presetSubtype="0" fill="hold" grpId="0" nodeType="withEffect">
                                  <p:stCondLst>
                                    <p:cond delay="1750"/>
                                  </p:stCondLst>
                                  <p:childTnLst>
                                    <p:set>
                                      <p:cBhvr>
                                        <p:cTn id="80" dur="1" fill="hold">
                                          <p:stCondLst>
                                            <p:cond delay="0"/>
                                          </p:stCondLst>
                                        </p:cTn>
                                        <p:tgtEl>
                                          <p:spTgt spid="53"/>
                                        </p:tgtEl>
                                        <p:attrNameLst>
                                          <p:attrName>style.visibility</p:attrName>
                                        </p:attrNameLst>
                                      </p:cBhvr>
                                      <p:to>
                                        <p:strVal val="visible"/>
                                      </p:to>
                                    </p:set>
                                    <p:animEffect transition="in" filter="fade">
                                      <p:cBhvr>
                                        <p:cTn id="81" dur="500"/>
                                        <p:tgtEl>
                                          <p:spTgt spid="53"/>
                                        </p:tgtEl>
                                      </p:cBhvr>
                                    </p:animEffect>
                                  </p:childTnLst>
                                </p:cTn>
                              </p:par>
                              <p:par>
                                <p:cTn id="82" presetID="10" presetClass="entr" presetSubtype="0" fill="hold" grpId="0" nodeType="withEffect">
                                  <p:stCondLst>
                                    <p:cond delay="175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10" presetClass="entr" presetSubtype="0" fill="hold" grpId="0" nodeType="withEffect">
                                  <p:stCondLst>
                                    <p:cond delay="175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par>
                                <p:cTn id="88" presetID="53" presetClass="entr" presetSubtype="16" fill="hold" grpId="0" nodeType="withEffect">
                                  <p:stCondLst>
                                    <p:cond delay="225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Effect transition="in" filter="fade">
                                      <p:cBhvr>
                                        <p:cTn id="92" dur="500"/>
                                        <p:tgtEl>
                                          <p:spTgt spid="17"/>
                                        </p:tgtEl>
                                      </p:cBhvr>
                                    </p:animEffect>
                                  </p:childTnLst>
                                </p:cTn>
                              </p:par>
                              <p:par>
                                <p:cTn id="93" presetID="10" presetClass="entr" presetSubtype="0" fill="hold" grpId="0" nodeType="withEffect">
                                  <p:stCondLst>
                                    <p:cond delay="2250"/>
                                  </p:stCondLst>
                                  <p:childTnLst>
                                    <p:set>
                                      <p:cBhvr>
                                        <p:cTn id="94" dur="1" fill="hold">
                                          <p:stCondLst>
                                            <p:cond delay="0"/>
                                          </p:stCondLst>
                                        </p:cTn>
                                        <p:tgtEl>
                                          <p:spTgt spid="12"/>
                                        </p:tgtEl>
                                        <p:attrNameLst>
                                          <p:attrName>style.visibility</p:attrName>
                                        </p:attrNameLst>
                                      </p:cBhvr>
                                      <p:to>
                                        <p:strVal val="visible"/>
                                      </p:to>
                                    </p:set>
                                    <p:animEffect transition="in" filter="fade">
                                      <p:cBhvr>
                                        <p:cTn id="95" dur="500"/>
                                        <p:tgtEl>
                                          <p:spTgt spid="12"/>
                                        </p:tgtEl>
                                      </p:cBhvr>
                                    </p:animEffect>
                                  </p:childTnLst>
                                </p:cTn>
                              </p:par>
                              <p:par>
                                <p:cTn id="96" presetID="10" presetClass="entr" presetSubtype="0" fill="hold" grpId="0" nodeType="withEffect">
                                  <p:stCondLst>
                                    <p:cond delay="225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7" grpId="0" animBg="1"/>
      <p:bldP spid="6" grpId="0" animBg="1"/>
      <p:bldP spid="9" grpId="0" animBg="1"/>
      <p:bldP spid="10" grpId="0"/>
      <p:bldP spid="11" grpId="0" animBg="1"/>
      <p:bldP spid="12" grpId="0" animBg="1"/>
      <p:bldP spid="14" grpId="0"/>
      <p:bldP spid="15" grpId="0"/>
      <p:bldP spid="38" grpId="0"/>
      <p:bldP spid="39" grpId="0"/>
      <p:bldP spid="41" grpId="0"/>
      <p:bldP spid="43" grpId="0"/>
      <p:bldP spid="44" grpId="0"/>
      <p:bldP spid="42" grpId="0"/>
      <p:bldP spid="40" grpId="0"/>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3DC6-2ACB-42BD-A874-6EB4D6C0CBEF}"/>
              </a:ext>
            </a:extLst>
          </p:cNvPr>
          <p:cNvSpPr>
            <a:spLocks noGrp="1"/>
          </p:cNvSpPr>
          <p:nvPr>
            <p:ph type="title"/>
          </p:nvPr>
        </p:nvSpPr>
        <p:spPr>
          <a:xfrm>
            <a:off x="269241" y="286845"/>
            <a:ext cx="11670641" cy="941386"/>
          </a:xfrm>
        </p:spPr>
        <p:txBody>
          <a:bodyPr vert="horz" wrap="square" lIns="146304" tIns="91440" rIns="146304" bIns="91440" rtlCol="0" anchor="t">
            <a:noAutofit/>
          </a:bodyPr>
          <a:lstStyle/>
          <a:p>
            <a:r>
              <a:rPr lang="da-DK" dirty="0"/>
              <a:t>Preconfigured Excel reports</a:t>
            </a:r>
          </a:p>
        </p:txBody>
      </p:sp>
      <p:pic>
        <p:nvPicPr>
          <p:cNvPr id="3" name="Picture 2">
            <a:extLst>
              <a:ext uri="{FF2B5EF4-FFF2-40B4-BE49-F238E27FC236}">
                <a16:creationId xmlns:a16="http://schemas.microsoft.com/office/drawing/2014/main" id="{ADFFFBF3-EF00-4C4E-B180-75DA00BD17F9}"/>
              </a:ext>
            </a:extLst>
          </p:cNvPr>
          <p:cNvPicPr>
            <a:picLocks noChangeAspect="1"/>
          </p:cNvPicPr>
          <p:nvPr/>
        </p:nvPicPr>
        <p:blipFill>
          <a:blip r:embed="rId3"/>
          <a:stretch>
            <a:fillRect/>
          </a:stretch>
        </p:blipFill>
        <p:spPr>
          <a:xfrm>
            <a:off x="1287903" y="1056868"/>
            <a:ext cx="8701259" cy="4774082"/>
          </a:xfrm>
          <a:prstGeom prst="rect">
            <a:avLst/>
          </a:prstGeom>
        </p:spPr>
      </p:pic>
    </p:spTree>
    <p:extLst>
      <p:ext uri="{BB962C8B-B14F-4D97-AF65-F5344CB8AC3E}">
        <p14:creationId xmlns:p14="http://schemas.microsoft.com/office/powerpoint/2010/main" val="1101368530"/>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2F05670-056B-46F4-8161-E27C7E4B88AD}"/>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normAutofit fontScale="90000"/>
          </a:bodyPr>
          <a:lstStyle/>
          <a:p>
            <a:r>
              <a:rPr lang="en-US" dirty="0">
                <a:gradFill>
                  <a:gsLst>
                    <a:gs pos="100000">
                      <a:srgbClr val="FFFFFF"/>
                    </a:gs>
                    <a:gs pos="0">
                      <a:srgbClr val="FFFFFF"/>
                    </a:gs>
                  </a:gsLst>
                  <a:lin ang="5400000" scaled="0"/>
                </a:gradFill>
              </a:rPr>
              <a:t>Edit in Excel for Journal Pages</a:t>
            </a:r>
            <a:endParaRPr lang="en-US" dirty="0"/>
          </a:p>
        </p:txBody>
      </p:sp>
      <p:pic>
        <p:nvPicPr>
          <p:cNvPr id="6" name="Picture Placeholder 7">
            <a:extLst>
              <a:ext uri="{FF2B5EF4-FFF2-40B4-BE49-F238E27FC236}">
                <a16:creationId xmlns:a16="http://schemas.microsoft.com/office/drawing/2014/main" id="{BBCDE3CA-D64D-4E8F-B7BF-5F1C79DFE308}"/>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0" y="0"/>
            <a:ext cx="4375053" cy="6858000"/>
          </a:xfrm>
          <a:prstGeom prst="rect">
            <a:avLst/>
          </a:prstGeom>
        </p:spPr>
      </p:pic>
    </p:spTree>
    <p:extLst>
      <p:ext uri="{BB962C8B-B14F-4D97-AF65-F5344CB8AC3E}">
        <p14:creationId xmlns:p14="http://schemas.microsoft.com/office/powerpoint/2010/main" val="3806192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1A16-78D1-4D77-8726-9494ADE75C35}"/>
              </a:ext>
            </a:extLst>
          </p:cNvPr>
          <p:cNvSpPr>
            <a:spLocks noGrp="1"/>
          </p:cNvSpPr>
          <p:nvPr>
            <p:ph type="title"/>
          </p:nvPr>
        </p:nvSpPr>
        <p:spPr/>
        <p:txBody>
          <a:bodyPr/>
          <a:lstStyle/>
          <a:p>
            <a:r>
              <a:rPr lang="en-US" sz="4691">
                <a:solidFill>
                  <a:schemeClr val="tx1"/>
                </a:solidFill>
                <a:latin typeface="Segoe UI Light"/>
                <a:cs typeface="Segoe UI" pitchFamily="34" charset="0"/>
              </a:rPr>
              <a:t>Customer Benefits</a:t>
            </a:r>
            <a:endParaRPr lang="en-US">
              <a:solidFill>
                <a:schemeClr val="tx1"/>
              </a:solidFill>
            </a:endParaRPr>
          </a:p>
        </p:txBody>
      </p:sp>
      <p:sp>
        <p:nvSpPr>
          <p:cNvPr id="8" name="Rectangle 7">
            <a:extLst>
              <a:ext uri="{FF2B5EF4-FFF2-40B4-BE49-F238E27FC236}">
                <a16:creationId xmlns:a16="http://schemas.microsoft.com/office/drawing/2014/main" id="{9F787528-509A-4E20-A04D-177D4B498AE2}"/>
              </a:ext>
            </a:extLst>
          </p:cNvPr>
          <p:cNvSpPr/>
          <p:nvPr/>
        </p:nvSpPr>
        <p:spPr bwMode="auto">
          <a:xfrm>
            <a:off x="224732" y="2025889"/>
            <a:ext cx="2637537" cy="381864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Journal Pages</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79382" indent="-279382" defTabSz="911689" fontAlgn="base">
              <a:spcBef>
                <a:spcPct val="0"/>
              </a:spcBef>
              <a:spcAft>
                <a:spcPct val="0"/>
              </a:spcAft>
              <a:buFont typeface="Arial" panose="020B0604020202020204" pitchFamily="34" charset="0"/>
              <a:buChar char="•"/>
            </a:pPr>
            <a:r>
              <a:rPr lang="en-US" sz="1600" dirty="0">
                <a:solidFill>
                  <a:schemeClr val="bg1"/>
                </a:solidFill>
                <a:latin typeface="+mj-lt"/>
                <a:cs typeface="Segoe UI" pitchFamily="34" charset="0"/>
              </a:rPr>
              <a:t>Edit in Excel is added to many journal pages in NAV</a:t>
            </a:r>
          </a:p>
          <a:p>
            <a:pPr marL="278765" indent="-278765" defTabSz="911689" fontAlgn="base">
              <a:lnSpc>
                <a:spcPct val="90000"/>
              </a:lnSpc>
              <a:spcBef>
                <a:spcPct val="0"/>
              </a:spcBef>
              <a:spcAft>
                <a:spcPct val="0"/>
              </a:spcAft>
              <a:buFont typeface="Arial" panose="020B0604020202020204" pitchFamily="34" charset="0"/>
              <a:buChar char="•"/>
            </a:pPr>
            <a:endParaRPr lang="en-US" sz="1400" dirty="0">
              <a:solidFill>
                <a:schemeClr val="bg1"/>
              </a:solidFill>
              <a:ea typeface="Segoe UI" pitchFamily="34" charset="0"/>
              <a:cs typeface="Segoe UI" pitchFamily="34" charset="0"/>
            </a:endParaRPr>
          </a:p>
          <a:p>
            <a:pPr defTabSz="911689" fontAlgn="base">
              <a:lnSpc>
                <a:spcPct val="90000"/>
              </a:lnSpc>
              <a:spcBef>
                <a:spcPct val="0"/>
              </a:spcBef>
              <a:spcAft>
                <a:spcPct val="0"/>
              </a:spcAft>
            </a:pPr>
            <a:endParaRPr lang="en-US" sz="1400" dirty="0">
              <a:solidFill>
                <a:schemeClr val="bg1"/>
              </a:solidFill>
              <a:ea typeface="Segoe UI" pitchFamily="34" charset="0"/>
              <a:cs typeface="Segoe UI" pitchFamily="34" charset="0"/>
            </a:endParaRPr>
          </a:p>
        </p:txBody>
      </p:sp>
      <p:sp>
        <p:nvSpPr>
          <p:cNvPr id="9" name="Rectangle 8">
            <a:extLst>
              <a:ext uri="{FF2B5EF4-FFF2-40B4-BE49-F238E27FC236}">
                <a16:creationId xmlns:a16="http://schemas.microsoft.com/office/drawing/2014/main" id="{564CFED9-18D6-4890-8EA0-69D5B4AC04A8}"/>
              </a:ext>
            </a:extLst>
          </p:cNvPr>
          <p:cNvSpPr/>
          <p:nvPr/>
        </p:nvSpPr>
        <p:spPr bwMode="auto">
          <a:xfrm>
            <a:off x="2937444" y="2025889"/>
            <a:ext cx="2637537" cy="3818647"/>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Update Data in NAV</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79382" indent="-279382" defTabSz="911689" fontAlgn="base">
              <a:spcBef>
                <a:spcPct val="0"/>
              </a:spcBef>
              <a:spcAft>
                <a:spcPct val="0"/>
              </a:spcAft>
              <a:buFont typeface="Arial" panose="020B0604020202020204" pitchFamily="34" charset="0"/>
              <a:buChar char="•"/>
            </a:pPr>
            <a:r>
              <a:rPr lang="en-US" sz="1600" dirty="0">
                <a:solidFill>
                  <a:schemeClr val="bg1"/>
                </a:solidFill>
                <a:latin typeface="+mj-lt"/>
                <a:cs typeface="Segoe UI" pitchFamily="34" charset="0"/>
              </a:rPr>
              <a:t>Create, edit, and publish journals to NAV from Excel</a:t>
            </a:r>
          </a:p>
          <a:p>
            <a:pPr marL="279382" indent="-279382" defTabSz="911689" fontAlgn="base">
              <a:spcBef>
                <a:spcPct val="0"/>
              </a:spcBef>
              <a:spcAft>
                <a:spcPct val="0"/>
              </a:spcAft>
              <a:buFont typeface="Arial" panose="020B0604020202020204" pitchFamily="34" charset="0"/>
              <a:buChar char="•"/>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77894130"/>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5157B-EF3D-4E5F-A95E-88DDDD645D1B}"/>
              </a:ext>
            </a:extLst>
          </p:cNvPr>
          <p:cNvSpPr>
            <a:spLocks noGrp="1"/>
          </p:cNvSpPr>
          <p:nvPr>
            <p:ph type="title" idx="4294967295"/>
          </p:nvPr>
        </p:nvSpPr>
        <p:spPr>
          <a:xfrm>
            <a:off x="0" y="290513"/>
            <a:ext cx="11653838" cy="796925"/>
          </a:xfrm>
        </p:spPr>
        <p:txBody>
          <a:bodyPr vert="horz" wrap="square" lIns="146304" tIns="91440" rIns="146304" bIns="91440" rtlCol="0" anchor="t">
            <a:noAutofit/>
          </a:bodyPr>
          <a:lstStyle/>
          <a:p>
            <a:r>
              <a:rPr lang="en-US" sz="4400" dirty="0"/>
              <a:t>Edit in Excel for Journal Pages</a:t>
            </a:r>
          </a:p>
        </p:txBody>
      </p:sp>
      <p:pic>
        <p:nvPicPr>
          <p:cNvPr id="4" name="Picture 3">
            <a:extLst>
              <a:ext uri="{FF2B5EF4-FFF2-40B4-BE49-F238E27FC236}">
                <a16:creationId xmlns:a16="http://schemas.microsoft.com/office/drawing/2014/main" id="{0D3EE9EF-2B86-4954-BCC9-DE084C4BDDA7}"/>
              </a:ext>
            </a:extLst>
          </p:cNvPr>
          <p:cNvPicPr>
            <a:picLocks noChangeAspect="1"/>
          </p:cNvPicPr>
          <p:nvPr/>
        </p:nvPicPr>
        <p:blipFill>
          <a:blip r:embed="rId3"/>
          <a:stretch>
            <a:fillRect/>
          </a:stretch>
        </p:blipFill>
        <p:spPr>
          <a:xfrm>
            <a:off x="1212741" y="1087438"/>
            <a:ext cx="8288291" cy="4696074"/>
          </a:xfrm>
          <a:prstGeom prst="rect">
            <a:avLst/>
          </a:prstGeom>
          <a:effectLst>
            <a:outerShdw blurRad="88900" sx="101000" sy="101000" algn="ctr" rotWithShape="0">
              <a:prstClr val="black">
                <a:alpha val="28000"/>
              </a:prstClr>
            </a:outerShdw>
          </a:effectLst>
        </p:spPr>
      </p:pic>
    </p:spTree>
    <p:extLst>
      <p:ext uri="{BB962C8B-B14F-4D97-AF65-F5344CB8AC3E}">
        <p14:creationId xmlns:p14="http://schemas.microsoft.com/office/powerpoint/2010/main" val="2553751221"/>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2F05670-056B-46F4-8161-E27C7E4B88AD}"/>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lstStyle/>
          <a:p>
            <a:r>
              <a:rPr lang="en-US" dirty="0">
                <a:gradFill>
                  <a:gsLst>
                    <a:gs pos="100000">
                      <a:srgbClr val="FFFFFF"/>
                    </a:gs>
                    <a:gs pos="0">
                      <a:srgbClr val="FFFFFF"/>
                    </a:gs>
                  </a:gsLst>
                  <a:lin ang="5400000" scaled="0"/>
                </a:gradFill>
              </a:rPr>
              <a:t>Session refresh</a:t>
            </a:r>
            <a:endParaRPr lang="en-US" dirty="0"/>
          </a:p>
        </p:txBody>
      </p:sp>
      <p:pic>
        <p:nvPicPr>
          <p:cNvPr id="6" name="Picture Placeholder 7">
            <a:extLst>
              <a:ext uri="{FF2B5EF4-FFF2-40B4-BE49-F238E27FC236}">
                <a16:creationId xmlns:a16="http://schemas.microsoft.com/office/drawing/2014/main" id="{BBCDE3CA-D64D-4E8F-B7BF-5F1C79DFE308}"/>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0" y="0"/>
            <a:ext cx="4375053" cy="6858000"/>
          </a:xfrm>
          <a:prstGeom prst="rect">
            <a:avLst/>
          </a:prstGeom>
        </p:spPr>
      </p:pic>
    </p:spTree>
    <p:extLst>
      <p:ext uri="{BB962C8B-B14F-4D97-AF65-F5344CB8AC3E}">
        <p14:creationId xmlns:p14="http://schemas.microsoft.com/office/powerpoint/2010/main" val="194175949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84689-E1EF-4FCE-88D7-39020B75EB00}"/>
              </a:ext>
            </a:extLst>
          </p:cNvPr>
          <p:cNvSpPr>
            <a:spLocks noGrp="1"/>
          </p:cNvSpPr>
          <p:nvPr>
            <p:ph type="title"/>
          </p:nvPr>
        </p:nvSpPr>
        <p:spPr>
          <a:xfrm>
            <a:off x="269241" y="311746"/>
            <a:ext cx="11670641" cy="941386"/>
          </a:xfrm>
        </p:spPr>
        <p:txBody>
          <a:bodyPr/>
          <a:lstStyle/>
          <a:p>
            <a:r>
              <a:rPr lang="en-US" dirty="0"/>
              <a:t>Session refresh</a:t>
            </a:r>
          </a:p>
        </p:txBody>
      </p:sp>
      <p:sp>
        <p:nvSpPr>
          <p:cNvPr id="3" name="Content Placeholder 2">
            <a:extLst>
              <a:ext uri="{FF2B5EF4-FFF2-40B4-BE49-F238E27FC236}">
                <a16:creationId xmlns:a16="http://schemas.microsoft.com/office/drawing/2014/main" id="{D77CB1E9-A4DB-4972-A7C6-FF2D6C416E6F}"/>
              </a:ext>
            </a:extLst>
          </p:cNvPr>
          <p:cNvSpPr>
            <a:spLocks noGrp="1"/>
          </p:cNvSpPr>
          <p:nvPr>
            <p:ph idx="1"/>
          </p:nvPr>
        </p:nvSpPr>
        <p:spPr/>
        <p:txBody>
          <a:bodyPr/>
          <a:lstStyle/>
          <a:p>
            <a:endParaRPr lang="en-US"/>
          </a:p>
          <a:p>
            <a:endParaRPr lang="en-US"/>
          </a:p>
        </p:txBody>
      </p:sp>
      <p:sp>
        <p:nvSpPr>
          <p:cNvPr id="4" name="TextBox 3">
            <a:extLst>
              <a:ext uri="{FF2B5EF4-FFF2-40B4-BE49-F238E27FC236}">
                <a16:creationId xmlns:a16="http://schemas.microsoft.com/office/drawing/2014/main" id="{1A689FEB-7EF0-456C-B3A6-97CF41EC7CF6}"/>
              </a:ext>
            </a:extLst>
          </p:cNvPr>
          <p:cNvSpPr txBox="1"/>
          <p:nvPr/>
        </p:nvSpPr>
        <p:spPr>
          <a:xfrm>
            <a:off x="270067" y="1316484"/>
            <a:ext cx="11200735" cy="3921033"/>
          </a:xfrm>
          <a:prstGeom prst="rect">
            <a:avLst/>
          </a:prstGeom>
          <a:noFill/>
        </p:spPr>
        <p:txBody>
          <a:bodyPr wrap="square" lIns="182854" tIns="146284" rIns="182854" bIns="146284" rtlCol="0">
            <a:spAutoFit/>
          </a:bodyPr>
          <a:lstStyle/>
          <a:p>
            <a:r>
              <a:rPr lang="en-US" sz="2800" dirty="0"/>
              <a:t>Old way: </a:t>
            </a:r>
          </a:p>
          <a:p>
            <a:pPr lvl="1"/>
            <a:r>
              <a:rPr lang="en-US" sz="2800" dirty="0"/>
              <a:t>Change company requires restart of client or new login</a:t>
            </a:r>
          </a:p>
          <a:p>
            <a:pPr lvl="1"/>
            <a:endParaRPr lang="en-US" sz="2800" dirty="0"/>
          </a:p>
          <a:p>
            <a:endParaRPr lang="en-US" sz="2800" dirty="0"/>
          </a:p>
          <a:p>
            <a:r>
              <a:rPr lang="en-US" sz="2800" dirty="0"/>
              <a:t>Now:</a:t>
            </a:r>
          </a:p>
          <a:p>
            <a:pPr lvl="1"/>
            <a:r>
              <a:rPr lang="en-US" sz="2800" dirty="0"/>
              <a:t>No need to login again</a:t>
            </a:r>
          </a:p>
          <a:p>
            <a:pPr lvl="1"/>
            <a:r>
              <a:rPr lang="en-US" sz="2800" dirty="0"/>
              <a:t>Session is refreshed seamlessly for the user</a:t>
            </a:r>
          </a:p>
          <a:p>
            <a:endParaRPr lang="en-US" dirty="0"/>
          </a:p>
          <a:p>
            <a:pPr>
              <a:lnSpc>
                <a:spcPct val="90000"/>
              </a:lnSpc>
              <a:spcAft>
                <a:spcPts val="600"/>
              </a:spcAft>
            </a:pPr>
            <a:endParaRPr lang="da-DK"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473232242"/>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2F05670-056B-46F4-8161-E27C7E4B88AD}"/>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normAutofit fontScale="90000"/>
          </a:bodyPr>
          <a:lstStyle/>
          <a:p>
            <a:r>
              <a:rPr lang="en-US" dirty="0">
                <a:gradFill>
                  <a:gsLst>
                    <a:gs pos="100000">
                      <a:srgbClr val="FFFFFF"/>
                    </a:gs>
                    <a:gs pos="0">
                      <a:srgbClr val="FFFFFF"/>
                    </a:gs>
                  </a:gsLst>
                  <a:lin ang="5400000" scaled="0"/>
                </a:gradFill>
              </a:rPr>
              <a:t>Company </a:t>
            </a:r>
            <a:r>
              <a:rPr lang="en-US" dirty="0" err="1">
                <a:gradFill>
                  <a:gsLst>
                    <a:gs pos="100000">
                      <a:srgbClr val="FFFFFF"/>
                    </a:gs>
                    <a:gs pos="0">
                      <a:srgbClr val="FFFFFF"/>
                    </a:gs>
                  </a:gsLst>
                  <a:lin ang="5400000" scaled="0"/>
                </a:gradFill>
              </a:rPr>
              <a:t>Displayname</a:t>
            </a:r>
            <a:endParaRPr lang="en-US" dirty="0"/>
          </a:p>
        </p:txBody>
      </p:sp>
      <p:pic>
        <p:nvPicPr>
          <p:cNvPr id="6" name="Picture Placeholder 7">
            <a:extLst>
              <a:ext uri="{FF2B5EF4-FFF2-40B4-BE49-F238E27FC236}">
                <a16:creationId xmlns:a16="http://schemas.microsoft.com/office/drawing/2014/main" id="{BBCDE3CA-D64D-4E8F-B7BF-5F1C79DFE308}"/>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0" y="0"/>
            <a:ext cx="4375053" cy="6858000"/>
          </a:xfrm>
          <a:prstGeom prst="rect">
            <a:avLst/>
          </a:prstGeom>
        </p:spPr>
      </p:pic>
    </p:spTree>
    <p:extLst>
      <p:ext uri="{BB962C8B-B14F-4D97-AF65-F5344CB8AC3E}">
        <p14:creationId xmlns:p14="http://schemas.microsoft.com/office/powerpoint/2010/main" val="78023189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5BA2E-B1C0-45C8-BDAC-38577C0BA9BC}"/>
              </a:ext>
            </a:extLst>
          </p:cNvPr>
          <p:cNvSpPr>
            <a:spLocks noGrp="1"/>
          </p:cNvSpPr>
          <p:nvPr>
            <p:ph type="title"/>
          </p:nvPr>
        </p:nvSpPr>
        <p:spPr/>
        <p:txBody>
          <a:bodyPr/>
          <a:lstStyle/>
          <a:p>
            <a:r>
              <a:rPr lang="da-DK" dirty="0"/>
              <a:t>Company DisplayName</a:t>
            </a:r>
          </a:p>
        </p:txBody>
      </p:sp>
      <p:sp>
        <p:nvSpPr>
          <p:cNvPr id="3" name="Content Placeholder 2">
            <a:extLst>
              <a:ext uri="{FF2B5EF4-FFF2-40B4-BE49-F238E27FC236}">
                <a16:creationId xmlns:a16="http://schemas.microsoft.com/office/drawing/2014/main" id="{95285F7B-2C9E-4234-B463-E9E69421DA49}"/>
              </a:ext>
            </a:extLst>
          </p:cNvPr>
          <p:cNvSpPr>
            <a:spLocks noGrp="1"/>
          </p:cNvSpPr>
          <p:nvPr>
            <p:ph type="body" sz="quarter" idx="10"/>
          </p:nvPr>
        </p:nvSpPr>
        <p:spPr>
          <a:xfrm>
            <a:off x="269241" y="1337342"/>
            <a:ext cx="7450386" cy="4844764"/>
          </a:xfrm>
        </p:spPr>
        <p:txBody>
          <a:bodyPr>
            <a:normAutofit/>
          </a:bodyPr>
          <a:lstStyle/>
          <a:p>
            <a:r>
              <a:rPr lang="da-DK" dirty="0"/>
              <a:t>COMPANYNAME</a:t>
            </a:r>
          </a:p>
          <a:p>
            <a:pPr lvl="1"/>
            <a:r>
              <a:rPr lang="da-DK" dirty="0"/>
              <a:t>Key in the Companies table</a:t>
            </a:r>
          </a:p>
          <a:p>
            <a:pPr lvl="1"/>
            <a:r>
              <a:rPr lang="da-DK" dirty="0"/>
              <a:t>Used in many relations across the product</a:t>
            </a:r>
          </a:p>
          <a:p>
            <a:pPr lvl="1"/>
            <a:r>
              <a:rPr lang="da-DK" dirty="0"/>
              <a:t>Used in UI – not controlled by AL</a:t>
            </a:r>
          </a:p>
          <a:p>
            <a:r>
              <a:rPr lang="da-DK" dirty="0"/>
              <a:t>Problems with rename</a:t>
            </a:r>
          </a:p>
          <a:p>
            <a:pPr lvl="1"/>
            <a:r>
              <a:rPr lang="da-DK" dirty="0"/>
              <a:t>Large transactions</a:t>
            </a:r>
          </a:p>
          <a:p>
            <a:pPr lvl="1"/>
            <a:r>
              <a:rPr lang="da-DK" dirty="0"/>
              <a:t>Affects URLs</a:t>
            </a:r>
          </a:p>
          <a:p>
            <a:pPr lvl="1"/>
            <a:r>
              <a:rPr lang="da-DK" dirty="0"/>
              <a:t>Schema changes</a:t>
            </a:r>
          </a:p>
          <a:p>
            <a:r>
              <a:rPr lang="da-DK" dirty="0"/>
              <a:t>Company Information table</a:t>
            </a:r>
          </a:p>
          <a:p>
            <a:pPr lvl="1"/>
            <a:r>
              <a:rPr lang="da-DK" dirty="0"/>
              <a:t>Setting the Name in Company Information also sets Display Name</a:t>
            </a:r>
          </a:p>
          <a:p>
            <a:pPr lvl="1"/>
            <a:endParaRPr lang="da-DK" dirty="0"/>
          </a:p>
          <a:p>
            <a:pPr lvl="1"/>
            <a:endParaRPr lang="da-DK" dirty="0"/>
          </a:p>
        </p:txBody>
      </p:sp>
      <p:graphicFrame>
        <p:nvGraphicFramePr>
          <p:cNvPr id="9" name="Content Placeholder 8">
            <a:extLst>
              <a:ext uri="{FF2B5EF4-FFF2-40B4-BE49-F238E27FC236}">
                <a16:creationId xmlns:a16="http://schemas.microsoft.com/office/drawing/2014/main" id="{95E9B372-0898-4B8C-8A6C-4F1C73449B6D}"/>
              </a:ext>
            </a:extLst>
          </p:cNvPr>
          <p:cNvGraphicFramePr>
            <a:graphicFrameLocks noGrp="1" noChangeAspect="1"/>
          </p:cNvGraphicFramePr>
          <p:nvPr>
            <p:ph sz="half" idx="4294967295"/>
            <p:extLst/>
          </p:nvPr>
        </p:nvGraphicFramePr>
        <p:xfrm>
          <a:off x="7319577" y="2062575"/>
          <a:ext cx="4661704" cy="3458083"/>
        </p:xfrm>
        <a:graphic>
          <a:graphicData uri="http://schemas.openxmlformats.org/presentationml/2006/ole">
            <mc:AlternateContent xmlns:mc="http://schemas.openxmlformats.org/markup-compatibility/2006">
              <mc:Choice xmlns:v="urn:schemas-microsoft-com:vml" Requires="v">
                <p:oleObj spid="_x0000_s1031" name="Visio" r:id="rId4" imgW="8146939" imgH="5435425" progId="Visio.Drawing.15">
                  <p:embed/>
                </p:oleObj>
              </mc:Choice>
              <mc:Fallback>
                <p:oleObj name="Visio" r:id="rId4" imgW="8146939" imgH="5435425" progId="Visio.Drawing.15">
                  <p:embed/>
                  <p:pic>
                    <p:nvPicPr>
                      <p:cNvPr id="9" name="Content Placeholder 8">
                        <a:extLst>
                          <a:ext uri="{FF2B5EF4-FFF2-40B4-BE49-F238E27FC236}">
                            <a16:creationId xmlns:a16="http://schemas.microsoft.com/office/drawing/2014/main" id="{95E9B372-0898-4B8C-8A6C-4F1C73449B6D}"/>
                          </a:ext>
                        </a:extLst>
                      </p:cNvPr>
                      <p:cNvPicPr/>
                      <p:nvPr/>
                    </p:nvPicPr>
                    <p:blipFill>
                      <a:blip r:embed="rId5"/>
                      <a:stretch>
                        <a:fillRect/>
                      </a:stretch>
                    </p:blipFill>
                    <p:spPr>
                      <a:xfrm>
                        <a:off x="7319577" y="2062575"/>
                        <a:ext cx="4661704" cy="3458083"/>
                      </a:xfrm>
                      <a:prstGeom prst="rect">
                        <a:avLst/>
                      </a:prstGeom>
                    </p:spPr>
                  </p:pic>
                </p:oleObj>
              </mc:Fallback>
            </mc:AlternateContent>
          </a:graphicData>
        </a:graphic>
      </p:graphicFrame>
    </p:spTree>
    <p:extLst>
      <p:ext uri="{BB962C8B-B14F-4D97-AF65-F5344CB8AC3E}">
        <p14:creationId xmlns:p14="http://schemas.microsoft.com/office/powerpoint/2010/main" val="11438468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2F05670-056B-46F4-8161-E27C7E4B88AD}"/>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lstStyle/>
          <a:p>
            <a:r>
              <a:rPr lang="en-US" dirty="0">
                <a:gradFill>
                  <a:gsLst>
                    <a:gs pos="100000">
                      <a:srgbClr val="FFFFFF"/>
                    </a:gs>
                    <a:gs pos="0">
                      <a:srgbClr val="FFFFFF"/>
                    </a:gs>
                  </a:gsLst>
                  <a:lin ang="5400000" scaled="0"/>
                </a:gradFill>
              </a:rPr>
              <a:t>Report Preview</a:t>
            </a:r>
            <a:endParaRPr lang="en-US" dirty="0"/>
          </a:p>
        </p:txBody>
      </p:sp>
      <p:pic>
        <p:nvPicPr>
          <p:cNvPr id="6" name="Picture Placeholder 7">
            <a:extLst>
              <a:ext uri="{FF2B5EF4-FFF2-40B4-BE49-F238E27FC236}">
                <a16:creationId xmlns:a16="http://schemas.microsoft.com/office/drawing/2014/main" id="{BBCDE3CA-D64D-4E8F-B7BF-5F1C79DFE308}"/>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0" y="0"/>
            <a:ext cx="4375053" cy="6858000"/>
          </a:xfrm>
          <a:prstGeom prst="rect">
            <a:avLst/>
          </a:prstGeom>
        </p:spPr>
      </p:pic>
    </p:spTree>
    <p:extLst>
      <p:ext uri="{BB962C8B-B14F-4D97-AF65-F5344CB8AC3E}">
        <p14:creationId xmlns:p14="http://schemas.microsoft.com/office/powerpoint/2010/main" val="109045536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1A16-78D1-4D77-8726-9494ADE75C35}"/>
              </a:ext>
            </a:extLst>
          </p:cNvPr>
          <p:cNvSpPr>
            <a:spLocks noGrp="1"/>
          </p:cNvSpPr>
          <p:nvPr>
            <p:ph type="title"/>
          </p:nvPr>
        </p:nvSpPr>
        <p:spPr/>
        <p:txBody>
          <a:bodyPr/>
          <a:lstStyle/>
          <a:p>
            <a:r>
              <a:rPr lang="en-US" sz="4691" dirty="0">
                <a:solidFill>
                  <a:schemeClr val="tx1"/>
                </a:solidFill>
                <a:latin typeface="Segoe UI Light"/>
                <a:cs typeface="Segoe UI" pitchFamily="34" charset="0"/>
              </a:rPr>
              <a:t>Benefits</a:t>
            </a:r>
            <a:endParaRPr lang="en-US" dirty="0">
              <a:solidFill>
                <a:schemeClr val="tx1"/>
              </a:solidFill>
            </a:endParaRPr>
          </a:p>
        </p:txBody>
      </p:sp>
      <p:sp>
        <p:nvSpPr>
          <p:cNvPr id="8" name="Rectangle 7">
            <a:extLst>
              <a:ext uri="{FF2B5EF4-FFF2-40B4-BE49-F238E27FC236}">
                <a16:creationId xmlns:a16="http://schemas.microsoft.com/office/drawing/2014/main" id="{9F787528-509A-4E20-A04D-177D4B498AE2}"/>
              </a:ext>
            </a:extLst>
          </p:cNvPr>
          <p:cNvSpPr/>
          <p:nvPr/>
        </p:nvSpPr>
        <p:spPr bwMode="auto">
          <a:xfrm>
            <a:off x="278974" y="2002641"/>
            <a:ext cx="2637537" cy="381864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Everywhere</a:t>
            </a:r>
          </a:p>
          <a:p>
            <a:pPr defTabSz="911689" fontAlgn="base">
              <a:spcBef>
                <a:spcPct val="0"/>
              </a:spcBef>
              <a:spcAft>
                <a:spcPct val="0"/>
              </a:spcAft>
            </a:pPr>
            <a:endParaRPr lang="en-US" sz="1600" b="1" dirty="0">
              <a:solidFill>
                <a:schemeClr val="tx2">
                  <a:lumMod val="10000"/>
                </a:schemeClr>
              </a:solidFill>
              <a:latin typeface="+mj-lt"/>
              <a:ea typeface="Segoe UI" pitchFamily="34" charset="0"/>
              <a:cs typeface="Segoe UI" pitchFamily="34" charset="0"/>
            </a:endParaRPr>
          </a:p>
          <a:p>
            <a:pPr marL="279382" indent="-279382" defTabSz="911689"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cs typeface="Segoe UI" pitchFamily="34" charset="0"/>
              </a:rPr>
              <a:t>All supported browsers</a:t>
            </a:r>
          </a:p>
          <a:p>
            <a:pPr marL="279382" indent="-279382" defTabSz="911689"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cs typeface="Segoe UI" pitchFamily="34" charset="0"/>
              </a:rPr>
              <a:t>All supported mobile platforms</a:t>
            </a:r>
          </a:p>
          <a:p>
            <a:pPr marL="278765" indent="-278765" defTabSz="911689" fontAlgn="base">
              <a:lnSpc>
                <a:spcPct val="90000"/>
              </a:lnSpc>
              <a:spcBef>
                <a:spcPct val="0"/>
              </a:spcBef>
              <a:spcAft>
                <a:spcPct val="0"/>
              </a:spcAft>
              <a:buFont typeface="Arial" panose="020B0604020202020204" pitchFamily="34" charset="0"/>
              <a:buChar char="•"/>
            </a:pPr>
            <a:endParaRPr lang="en-US" sz="1400" dirty="0">
              <a:gradFill>
                <a:gsLst>
                  <a:gs pos="0">
                    <a:srgbClr val="FFFFFF"/>
                  </a:gs>
                  <a:gs pos="100000">
                    <a:srgbClr val="FFFFFF"/>
                  </a:gs>
                </a:gsLst>
                <a:lin ang="5400000" scaled="0"/>
              </a:gradFill>
              <a:ea typeface="Segoe UI" pitchFamily="34" charset="0"/>
              <a:cs typeface="Segoe UI" pitchFamily="34" charset="0"/>
            </a:endParaRPr>
          </a:p>
          <a:p>
            <a:pPr defTabSz="911689" fontAlgn="base">
              <a:lnSpc>
                <a:spcPct val="90000"/>
              </a:lnSpc>
              <a:spcBef>
                <a:spcPct val="0"/>
              </a:spcBef>
              <a:spcAft>
                <a:spcPct val="0"/>
              </a:spcAft>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564CFED9-18D6-4890-8EA0-69D5B4AC04A8}"/>
              </a:ext>
            </a:extLst>
          </p:cNvPr>
          <p:cNvSpPr/>
          <p:nvPr/>
        </p:nvSpPr>
        <p:spPr bwMode="auto">
          <a:xfrm>
            <a:off x="3014934" y="2002642"/>
            <a:ext cx="2637537" cy="3818647"/>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Embedded</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79382" indent="-279382" defTabSz="911689" fontAlgn="base">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Directly in the client</a:t>
            </a:r>
          </a:p>
          <a:p>
            <a:pPr marL="279382" indent="-279382" defTabSz="911689" fontAlgn="base">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No need to download and install viewer apps</a:t>
            </a:r>
          </a:p>
          <a:p>
            <a:pPr defTabSz="911689" fontAlgn="base">
              <a:spcBef>
                <a:spcPct val="0"/>
              </a:spcBef>
              <a:spcAft>
                <a:spcPct val="0"/>
              </a:spcAft>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0AC12BDD-94D1-46BC-ACA6-A3D02D145308}"/>
              </a:ext>
            </a:extLst>
          </p:cNvPr>
          <p:cNvSpPr/>
          <p:nvPr/>
        </p:nvSpPr>
        <p:spPr bwMode="auto">
          <a:xfrm>
            <a:off x="5750894" y="2002643"/>
            <a:ext cx="2630781" cy="381864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r>
              <a:rPr lang="en-US" sz="1600" b="1" dirty="0">
                <a:solidFill>
                  <a:schemeClr val="bg1"/>
                </a:solidFill>
                <a:latin typeface="+mj-lt"/>
                <a:ea typeface="Segoe UI" pitchFamily="34" charset="0"/>
                <a:cs typeface="Segoe UI" pitchFamily="34" charset="0"/>
              </a:rPr>
              <a:t>Interactive</a:t>
            </a:r>
          </a:p>
          <a:p>
            <a:pPr marL="285695" indent="-285695" defTabSz="932293" fontAlgn="base">
              <a:lnSpc>
                <a:spcPct val="90000"/>
              </a:lnSpc>
              <a:spcBef>
                <a:spcPct val="0"/>
              </a:spcBef>
              <a:spcAft>
                <a:spcPct val="0"/>
              </a:spcAft>
              <a:buFont typeface="Arial" panose="020B0604020202020204" pitchFamily="34" charset="0"/>
              <a:buChar char="•"/>
            </a:pPr>
            <a:endParaRPr lang="en-US" sz="1600" dirty="0">
              <a:solidFill>
                <a:schemeClr val="bg1"/>
              </a:solidFill>
              <a:latin typeface="+mj-lt"/>
              <a:ea typeface="Segoe UI" pitchFamily="34" charset="0"/>
              <a:cs typeface="Segoe UI" pitchFamily="34" charset="0"/>
            </a:endParaRPr>
          </a:p>
          <a:p>
            <a:pPr marL="285695" indent="-285695" defTabSz="932293"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Toolbar</a:t>
            </a:r>
          </a:p>
          <a:p>
            <a:pPr marL="285695" indent="-285695" defTabSz="932293"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Mouse, keyboard</a:t>
            </a:r>
          </a:p>
          <a:p>
            <a:pPr marL="285695" indent="-285695" defTabSz="932293"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Select, copy text</a:t>
            </a:r>
          </a:p>
          <a:p>
            <a:pPr marL="285695" indent="-285695" defTabSz="932293"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Hyperlinks</a:t>
            </a:r>
          </a:p>
          <a:p>
            <a:pPr marL="285695" indent="-285695" defTabSz="932293" fontAlgn="base">
              <a:lnSpc>
                <a:spcPct val="90000"/>
              </a:lnSpc>
              <a:spcBef>
                <a:spcPct val="0"/>
              </a:spcBef>
              <a:spcAft>
                <a:spcPct val="0"/>
              </a:spcAft>
              <a:buFont typeface="Arial" panose="020B0604020202020204" pitchFamily="34" charset="0"/>
              <a:buChar char="•"/>
            </a:pPr>
            <a:endParaRPr lang="en-US" sz="1400" dirty="0">
              <a:gradFill>
                <a:gsLst>
                  <a:gs pos="0">
                    <a:srgbClr val="FFFFFF"/>
                  </a:gs>
                  <a:gs pos="100000">
                    <a:srgbClr val="FFFFFF"/>
                  </a:gs>
                </a:gsLst>
                <a:lin ang="5400000" scaled="0"/>
              </a:gradFill>
              <a:ea typeface="Segoe UI" pitchFamily="34" charset="0"/>
              <a:cs typeface="Segoe UI" pitchFamily="34" charset="0"/>
            </a:endParaRPr>
          </a:p>
          <a:p>
            <a:pPr marL="285695" indent="-285695" defTabSz="932293" fontAlgn="base">
              <a:lnSpc>
                <a:spcPct val="90000"/>
              </a:lnSpc>
              <a:spcBef>
                <a:spcPct val="0"/>
              </a:spcBef>
              <a:spcAft>
                <a:spcPct val="0"/>
              </a:spcAft>
              <a:buFont typeface="Arial" panose="020B0604020202020204" pitchFamily="34" charset="0"/>
              <a:buChar char="•"/>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52AE8A98-F0D2-486B-9EE2-650ADCD494EE}"/>
              </a:ext>
            </a:extLst>
          </p:cNvPr>
          <p:cNvSpPr/>
          <p:nvPr/>
        </p:nvSpPr>
        <p:spPr bwMode="auto">
          <a:xfrm>
            <a:off x="8480098" y="2002641"/>
            <a:ext cx="2630781" cy="3818645"/>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r>
              <a:rPr lang="en-US" sz="1600" b="1" dirty="0">
                <a:solidFill>
                  <a:schemeClr val="bg1"/>
                </a:solidFill>
                <a:latin typeface="+mj-lt"/>
                <a:ea typeface="Segoe UI" pitchFamily="34" charset="0"/>
                <a:cs typeface="Segoe UI" pitchFamily="34" charset="0"/>
              </a:rPr>
              <a:t>Modern</a:t>
            </a:r>
          </a:p>
          <a:p>
            <a:pPr marL="285695" indent="-285695" defTabSz="932293" fontAlgn="base">
              <a:lnSpc>
                <a:spcPct val="90000"/>
              </a:lnSpc>
              <a:spcBef>
                <a:spcPct val="0"/>
              </a:spcBef>
              <a:spcAft>
                <a:spcPct val="0"/>
              </a:spcAft>
              <a:buFont typeface="Arial" panose="020B0604020202020204" pitchFamily="34" charset="0"/>
              <a:buChar char="•"/>
            </a:pPr>
            <a:endParaRPr lang="en-US" sz="1600" dirty="0">
              <a:solidFill>
                <a:schemeClr val="bg1"/>
              </a:solidFill>
              <a:latin typeface="+mj-lt"/>
              <a:ea typeface="Segoe UI" pitchFamily="34" charset="0"/>
              <a:cs typeface="Segoe UI" pitchFamily="34" charset="0"/>
            </a:endParaRPr>
          </a:p>
          <a:p>
            <a:pPr marL="285695" indent="-285695" defTabSz="932293"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Innovative opportunities going forward</a:t>
            </a:r>
          </a:p>
          <a:p>
            <a:pPr marL="285695" indent="-285695" defTabSz="932293" fontAlgn="base">
              <a:lnSpc>
                <a:spcPct val="90000"/>
              </a:lnSpc>
              <a:spcBef>
                <a:spcPct val="0"/>
              </a:spcBef>
              <a:spcAft>
                <a:spcPct val="0"/>
              </a:spcAft>
              <a:buFont typeface="Arial" panose="020B0604020202020204" pitchFamily="34" charset="0"/>
              <a:buChar char="•"/>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46415099"/>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2F05670-056B-46F4-8161-E27C7E4B88AD}"/>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lstStyle/>
          <a:p>
            <a:r>
              <a:rPr lang="en-US">
                <a:gradFill>
                  <a:gsLst>
                    <a:gs pos="100000">
                      <a:srgbClr val="FFFFFF"/>
                    </a:gs>
                    <a:gs pos="0">
                      <a:srgbClr val="FFFFFF"/>
                    </a:gs>
                  </a:gsLst>
                  <a:lin ang="5400000" scaled="0"/>
                </a:gradFill>
              </a:rPr>
              <a:t>Setup &amp; Extensions</a:t>
            </a:r>
            <a:endParaRPr lang="en-US"/>
          </a:p>
        </p:txBody>
      </p:sp>
      <p:pic>
        <p:nvPicPr>
          <p:cNvPr id="6" name="Picture Placeholder 7">
            <a:extLst>
              <a:ext uri="{FF2B5EF4-FFF2-40B4-BE49-F238E27FC236}">
                <a16:creationId xmlns:a16="http://schemas.microsoft.com/office/drawing/2014/main" id="{BBCDE3CA-D64D-4E8F-B7BF-5F1C79DFE308}"/>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0" y="0"/>
            <a:ext cx="4375053" cy="6858000"/>
          </a:xfrm>
          <a:prstGeom prst="rect">
            <a:avLst/>
          </a:prstGeom>
        </p:spPr>
      </p:pic>
    </p:spTree>
    <p:extLst>
      <p:ext uri="{BB962C8B-B14F-4D97-AF65-F5344CB8AC3E}">
        <p14:creationId xmlns:p14="http://schemas.microsoft.com/office/powerpoint/2010/main" val="80939215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2F05670-056B-46F4-8161-E27C7E4B88AD}"/>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lstStyle/>
          <a:p>
            <a:r>
              <a:rPr lang="en-US" dirty="0">
                <a:gradFill>
                  <a:gsLst>
                    <a:gs pos="100000">
                      <a:srgbClr val="FFFFFF"/>
                    </a:gs>
                    <a:gs pos="0">
                      <a:srgbClr val="FFFFFF"/>
                    </a:gs>
                  </a:gsLst>
                  <a:lin ang="5400000" scaled="0"/>
                </a:gradFill>
              </a:rPr>
              <a:t>PowerShell</a:t>
            </a:r>
            <a:endParaRPr lang="en-US" dirty="0"/>
          </a:p>
        </p:txBody>
      </p:sp>
      <p:pic>
        <p:nvPicPr>
          <p:cNvPr id="6" name="Picture Placeholder 7">
            <a:extLst>
              <a:ext uri="{FF2B5EF4-FFF2-40B4-BE49-F238E27FC236}">
                <a16:creationId xmlns:a16="http://schemas.microsoft.com/office/drawing/2014/main" id="{BBCDE3CA-D64D-4E8F-B7BF-5F1C79DFE308}"/>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0" y="0"/>
            <a:ext cx="4375053" cy="6858000"/>
          </a:xfrm>
          <a:prstGeom prst="rect">
            <a:avLst/>
          </a:prstGeom>
        </p:spPr>
      </p:pic>
    </p:spTree>
    <p:extLst>
      <p:ext uri="{BB962C8B-B14F-4D97-AF65-F5344CB8AC3E}">
        <p14:creationId xmlns:p14="http://schemas.microsoft.com/office/powerpoint/2010/main" val="117519604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84689-E1EF-4FCE-88D7-39020B75EB00}"/>
              </a:ext>
            </a:extLst>
          </p:cNvPr>
          <p:cNvSpPr>
            <a:spLocks noGrp="1"/>
          </p:cNvSpPr>
          <p:nvPr>
            <p:ph type="title"/>
          </p:nvPr>
        </p:nvSpPr>
        <p:spPr>
          <a:xfrm>
            <a:off x="269241" y="311746"/>
            <a:ext cx="11670641" cy="941386"/>
          </a:xfrm>
        </p:spPr>
        <p:txBody>
          <a:bodyPr>
            <a:normAutofit fontScale="90000"/>
          </a:bodyPr>
          <a:lstStyle/>
          <a:p>
            <a:r>
              <a:rPr lang="en-US"/>
              <a:t>New </a:t>
            </a:r>
            <a:r>
              <a:rPr lang="en-US" err="1"/>
              <a:t>Powershell</a:t>
            </a:r>
            <a:r>
              <a:rPr lang="en-US"/>
              <a:t> cmdlets for server start/stop </a:t>
            </a:r>
          </a:p>
        </p:txBody>
      </p:sp>
      <p:sp>
        <p:nvSpPr>
          <p:cNvPr id="3" name="Content Placeholder 2">
            <a:extLst>
              <a:ext uri="{FF2B5EF4-FFF2-40B4-BE49-F238E27FC236}">
                <a16:creationId xmlns:a16="http://schemas.microsoft.com/office/drawing/2014/main" id="{D77CB1E9-A4DB-4972-A7C6-FF2D6C416E6F}"/>
              </a:ext>
            </a:extLst>
          </p:cNvPr>
          <p:cNvSpPr>
            <a:spLocks noGrp="1"/>
          </p:cNvSpPr>
          <p:nvPr>
            <p:ph idx="1"/>
          </p:nvPr>
        </p:nvSpPr>
        <p:spPr/>
        <p:txBody>
          <a:bodyPr/>
          <a:lstStyle/>
          <a:p>
            <a:endParaRPr lang="en-US"/>
          </a:p>
          <a:p>
            <a:endParaRPr lang="en-US"/>
          </a:p>
        </p:txBody>
      </p:sp>
      <p:sp>
        <p:nvSpPr>
          <p:cNvPr id="4" name="TextBox 3">
            <a:extLst>
              <a:ext uri="{FF2B5EF4-FFF2-40B4-BE49-F238E27FC236}">
                <a16:creationId xmlns:a16="http://schemas.microsoft.com/office/drawing/2014/main" id="{1A689FEB-7EF0-456C-B3A6-97CF41EC7CF6}"/>
              </a:ext>
            </a:extLst>
          </p:cNvPr>
          <p:cNvSpPr txBox="1"/>
          <p:nvPr/>
        </p:nvSpPr>
        <p:spPr>
          <a:xfrm>
            <a:off x="270067" y="1316484"/>
            <a:ext cx="11200735" cy="4871668"/>
          </a:xfrm>
          <a:prstGeom prst="rect">
            <a:avLst/>
          </a:prstGeom>
          <a:noFill/>
        </p:spPr>
        <p:txBody>
          <a:bodyPr wrap="square" lIns="182854" tIns="146284" rIns="182854" bIns="146284" rtlCol="0">
            <a:spAutoFit/>
          </a:bodyPr>
          <a:lstStyle/>
          <a:p>
            <a:r>
              <a:rPr lang="en-US" sz="2800" dirty="0"/>
              <a:t>Old way: </a:t>
            </a:r>
          </a:p>
          <a:p>
            <a:pPr lvl="1"/>
            <a:r>
              <a:rPr lang="en-US" sz="2800" dirty="0"/>
              <a:t>Set-</a:t>
            </a:r>
            <a:r>
              <a:rPr lang="en-US" sz="2800" dirty="0" err="1"/>
              <a:t>NAVServerInstance</a:t>
            </a:r>
            <a:r>
              <a:rPr lang="en-US" sz="2800" dirty="0"/>
              <a:t> -Start</a:t>
            </a:r>
          </a:p>
          <a:p>
            <a:pPr lvl="1"/>
            <a:r>
              <a:rPr lang="en-US" sz="2800" dirty="0"/>
              <a:t>Set-</a:t>
            </a:r>
            <a:r>
              <a:rPr lang="en-US" sz="2800" dirty="0" err="1"/>
              <a:t>NAVServerInstance</a:t>
            </a:r>
            <a:r>
              <a:rPr lang="en-US" sz="2800" dirty="0"/>
              <a:t> -Stop</a:t>
            </a:r>
          </a:p>
          <a:p>
            <a:pPr lvl="1"/>
            <a:r>
              <a:rPr lang="en-US" sz="2800" dirty="0"/>
              <a:t>Set-</a:t>
            </a:r>
            <a:r>
              <a:rPr lang="en-US" sz="2800" dirty="0" err="1"/>
              <a:t>NAVServerInstance</a:t>
            </a:r>
            <a:r>
              <a:rPr lang="en-US" sz="2800" dirty="0"/>
              <a:t> -Restart</a:t>
            </a:r>
          </a:p>
          <a:p>
            <a:endParaRPr lang="en-US" sz="2800" dirty="0"/>
          </a:p>
          <a:p>
            <a:r>
              <a:rPr lang="en-US" sz="2800" dirty="0"/>
              <a:t>Now:</a:t>
            </a:r>
          </a:p>
          <a:p>
            <a:pPr lvl="1"/>
            <a:r>
              <a:rPr lang="en-US" sz="2800" dirty="0"/>
              <a:t>Start-</a:t>
            </a:r>
            <a:r>
              <a:rPr lang="en-US" sz="2800" dirty="0" err="1"/>
              <a:t>NAVServerInstance</a:t>
            </a:r>
            <a:endParaRPr lang="en-US" sz="2800" dirty="0"/>
          </a:p>
          <a:p>
            <a:pPr lvl="1"/>
            <a:r>
              <a:rPr lang="en-US" sz="2800" dirty="0"/>
              <a:t>Stop-</a:t>
            </a:r>
            <a:r>
              <a:rPr lang="en-US" sz="2800" dirty="0" err="1"/>
              <a:t>NAVServerInstance</a:t>
            </a:r>
            <a:endParaRPr lang="en-US" sz="2800" dirty="0"/>
          </a:p>
          <a:p>
            <a:pPr lvl="1"/>
            <a:r>
              <a:rPr lang="en-US" sz="2800" dirty="0"/>
              <a:t>Restart-</a:t>
            </a:r>
            <a:r>
              <a:rPr lang="en-US" sz="2800" dirty="0" err="1"/>
              <a:t>NAVServerInstance</a:t>
            </a:r>
            <a:endParaRPr lang="en-US" sz="2800" dirty="0"/>
          </a:p>
          <a:p>
            <a:endParaRPr lang="en-US" dirty="0"/>
          </a:p>
          <a:p>
            <a:pPr>
              <a:lnSpc>
                <a:spcPct val="90000"/>
              </a:lnSpc>
              <a:spcAft>
                <a:spcPts val="600"/>
              </a:spcAft>
            </a:pPr>
            <a:endParaRPr lang="da-DK"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539889854"/>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27778-0777-478E-A948-2F78A5618E39}"/>
              </a:ext>
            </a:extLst>
          </p:cNvPr>
          <p:cNvSpPr>
            <a:spLocks noGrp="1"/>
          </p:cNvSpPr>
          <p:nvPr>
            <p:ph type="title"/>
          </p:nvPr>
        </p:nvSpPr>
        <p:spPr>
          <a:xfrm>
            <a:off x="269241" y="311746"/>
            <a:ext cx="11670641" cy="941386"/>
          </a:xfrm>
        </p:spPr>
        <p:txBody>
          <a:bodyPr/>
          <a:lstStyle/>
          <a:p>
            <a:r>
              <a:rPr lang="en-US" dirty="0"/>
              <a:t>Dynamic change of server properties</a:t>
            </a:r>
          </a:p>
        </p:txBody>
      </p:sp>
      <p:sp>
        <p:nvSpPr>
          <p:cNvPr id="6" name="Content Placeholder 5">
            <a:extLst>
              <a:ext uri="{FF2B5EF4-FFF2-40B4-BE49-F238E27FC236}">
                <a16:creationId xmlns:a16="http://schemas.microsoft.com/office/drawing/2014/main" id="{4D49C1BD-85A6-46BF-BAA3-DA7B57930BBB}"/>
              </a:ext>
            </a:extLst>
          </p:cNvPr>
          <p:cNvSpPr>
            <a:spLocks noGrp="1"/>
          </p:cNvSpPr>
          <p:nvPr>
            <p:ph idx="1"/>
          </p:nvPr>
        </p:nvSpPr>
        <p:spPr>
          <a:xfrm>
            <a:off x="838946" y="1845513"/>
            <a:ext cx="10514108" cy="4350721"/>
          </a:xfrm>
        </p:spPr>
        <p:txBody>
          <a:bodyPr vert="horz" lIns="91427" tIns="45713" rIns="91427" bIns="45713" rtlCol="0" anchor="t">
            <a:normAutofit fontScale="92500" lnSpcReduction="20000"/>
          </a:bodyPr>
          <a:lstStyle/>
          <a:p>
            <a:r>
              <a:rPr lang="en-US" dirty="0"/>
              <a:t>What</a:t>
            </a:r>
          </a:p>
          <a:p>
            <a:pPr lvl="1"/>
            <a:r>
              <a:rPr lang="en-US" dirty="0"/>
              <a:t>Dynamically change the amount of tasks that the server will process in parallel</a:t>
            </a:r>
          </a:p>
          <a:p>
            <a:pPr lvl="1"/>
            <a:r>
              <a:rPr lang="en-US" dirty="0"/>
              <a:t>Change the trace level to diagnose the performance issue</a:t>
            </a:r>
          </a:p>
          <a:p>
            <a:pPr lvl="1"/>
            <a:r>
              <a:rPr lang="en-US" dirty="0"/>
              <a:t>More properties will be added as needed</a:t>
            </a:r>
          </a:p>
          <a:p>
            <a:r>
              <a:rPr lang="en-US" dirty="0"/>
              <a:t>Why</a:t>
            </a:r>
          </a:p>
          <a:p>
            <a:pPr lvl="1"/>
            <a:r>
              <a:rPr lang="en-US" dirty="0"/>
              <a:t>We should avoid stopping the service if we can</a:t>
            </a:r>
          </a:p>
          <a:p>
            <a:pPr lvl="1"/>
            <a:r>
              <a:rPr lang="en-US" dirty="0"/>
              <a:t>We can turn on further diagnostics on ‘problematic’ clusters for a limited period of time</a:t>
            </a:r>
          </a:p>
          <a:p>
            <a:r>
              <a:rPr lang="en-US" dirty="0"/>
              <a:t>How</a:t>
            </a:r>
          </a:p>
          <a:p>
            <a:pPr lvl="1"/>
            <a:r>
              <a:rPr lang="en-US" dirty="0"/>
              <a:t>Server settings can be marked as dynamic – allowing you to set them through management endpoint</a:t>
            </a:r>
          </a:p>
          <a:p>
            <a:pPr lvl="1"/>
            <a:r>
              <a:rPr lang="en-US" dirty="0"/>
              <a:t>Event is raised allowing the server to react to the change</a:t>
            </a:r>
          </a:p>
          <a:p>
            <a:endParaRPr lang="en-US" dirty="0"/>
          </a:p>
        </p:txBody>
      </p:sp>
    </p:spTree>
    <p:extLst>
      <p:ext uri="{BB962C8B-B14F-4D97-AF65-F5344CB8AC3E}">
        <p14:creationId xmlns:p14="http://schemas.microsoft.com/office/powerpoint/2010/main" val="688587807"/>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2F05670-056B-46F4-8161-E27C7E4B88AD}"/>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lstStyle/>
          <a:p>
            <a:r>
              <a:rPr lang="en-US" dirty="0">
                <a:gradFill>
                  <a:gsLst>
                    <a:gs pos="100000">
                      <a:srgbClr val="FFFFFF"/>
                    </a:gs>
                    <a:gs pos="0">
                      <a:srgbClr val="FFFFFF"/>
                    </a:gs>
                  </a:gsLst>
                  <a:lin ang="5400000" scaled="0"/>
                </a:gradFill>
              </a:rPr>
              <a:t>Upgrade</a:t>
            </a:r>
            <a:endParaRPr lang="en-US" dirty="0"/>
          </a:p>
        </p:txBody>
      </p:sp>
      <p:pic>
        <p:nvPicPr>
          <p:cNvPr id="6" name="Picture Placeholder 7">
            <a:extLst>
              <a:ext uri="{FF2B5EF4-FFF2-40B4-BE49-F238E27FC236}">
                <a16:creationId xmlns:a16="http://schemas.microsoft.com/office/drawing/2014/main" id="{BBCDE3CA-D64D-4E8F-B7BF-5F1C79DFE308}"/>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0" y="0"/>
            <a:ext cx="4375053" cy="6858000"/>
          </a:xfrm>
          <a:prstGeom prst="rect">
            <a:avLst/>
          </a:prstGeom>
        </p:spPr>
      </p:pic>
    </p:spTree>
    <p:extLst>
      <p:ext uri="{BB962C8B-B14F-4D97-AF65-F5344CB8AC3E}">
        <p14:creationId xmlns:p14="http://schemas.microsoft.com/office/powerpoint/2010/main" val="47726891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Upgrade </a:t>
            </a:r>
          </a:p>
        </p:txBody>
      </p:sp>
      <p:sp>
        <p:nvSpPr>
          <p:cNvPr id="8" name="Content Placeholder 2"/>
          <p:cNvSpPr txBox="1">
            <a:spLocks/>
          </p:cNvSpPr>
          <p:nvPr/>
        </p:nvSpPr>
        <p:spPr>
          <a:xfrm>
            <a:off x="1746379" y="1466662"/>
            <a:ext cx="7720914" cy="4216636"/>
          </a:xfrm>
          <a:prstGeom prst="rect">
            <a:avLst/>
          </a:prstGeom>
          <a:solidFill>
            <a:schemeClr val="bg2"/>
          </a:solidFill>
        </p:spPr>
        <p:txBody>
          <a:bodyPr vert="horz" wrap="square" lIns="430223" tIns="358519" rIns="430223" bIns="358519"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200"/>
              </a:spcBef>
              <a:buNone/>
            </a:pPr>
            <a:r>
              <a:rPr lang="en-US" sz="2000" dirty="0">
                <a:latin typeface="Segoe UI Semilight" panose="020B0402040204020203" pitchFamily="34" charset="0"/>
                <a:cs typeface="Segoe UI Semilight" panose="020B0402040204020203" pitchFamily="34" charset="0"/>
              </a:rPr>
              <a:t>Schema synchronization can be done with other users online</a:t>
            </a:r>
          </a:p>
          <a:p>
            <a:pPr marL="0" indent="0">
              <a:spcBef>
                <a:spcPts val="1200"/>
              </a:spcBef>
              <a:buNone/>
            </a:pPr>
            <a:r>
              <a:rPr lang="en-US" sz="2000" dirty="0">
                <a:latin typeface="Segoe UI Semilight" panose="020B0402040204020203" pitchFamily="34" charset="0"/>
                <a:cs typeface="Segoe UI Semilight" panose="020B0402040204020203" pitchFamily="34" charset="0"/>
              </a:rPr>
              <a:t>Extensions’ costly uninstall and reinstall </a:t>
            </a:r>
            <a:br>
              <a:rPr lang="en-US" sz="2000" dirty="0">
                <a:latin typeface="Segoe UI Semilight" panose="020B0402040204020203" pitchFamily="34" charset="0"/>
                <a:cs typeface="Segoe UI Semilight" panose="020B0402040204020203" pitchFamily="34" charset="0"/>
              </a:rPr>
            </a:br>
            <a:r>
              <a:rPr lang="en-US" sz="2000" dirty="0">
                <a:latin typeface="Segoe UI Semilight" panose="020B0402040204020203" pitchFamily="34" charset="0"/>
                <a:cs typeface="Segoe UI Semilight" panose="020B0402040204020203" pitchFamily="34" charset="0"/>
              </a:rPr>
              <a:t>has been totally eliminated</a:t>
            </a:r>
          </a:p>
          <a:p>
            <a:pPr marL="0" indent="0">
              <a:spcBef>
                <a:spcPts val="1200"/>
              </a:spcBef>
              <a:buNone/>
            </a:pPr>
            <a:r>
              <a:rPr lang="en-US" sz="2000" dirty="0">
                <a:latin typeface="Segoe UI Semilight" panose="020B0402040204020203" pitchFamily="34" charset="0"/>
                <a:cs typeface="Segoe UI Semilight" panose="020B0402040204020203" pitchFamily="34" charset="0"/>
              </a:rPr>
              <a:t>Per-tenant data upgrade can be done with other users online</a:t>
            </a:r>
          </a:p>
          <a:p>
            <a:pPr marL="0" indent="0">
              <a:spcBef>
                <a:spcPts val="1200"/>
              </a:spcBef>
              <a:buNone/>
            </a:pPr>
            <a:r>
              <a:rPr lang="en-US" sz="2000" dirty="0">
                <a:latin typeface="Segoe UI Semilight" panose="020B0402040204020203" pitchFamily="34" charset="0"/>
                <a:cs typeface="Segoe UI Semilight" panose="020B0402040204020203" pitchFamily="34" charset="0"/>
              </a:rPr>
              <a:t>Upgrade can be done in a single transaction, rolls back on failures</a:t>
            </a:r>
          </a:p>
          <a:p>
            <a:pPr marL="0" indent="0">
              <a:spcBef>
                <a:spcPts val="3528"/>
              </a:spcBef>
              <a:buNone/>
            </a:pPr>
            <a:endParaRPr lang="en-US" sz="3200" dirty="0"/>
          </a:p>
        </p:txBody>
      </p:sp>
      <p:graphicFrame>
        <p:nvGraphicFramePr>
          <p:cNvPr id="5" name="Chart 4">
            <a:extLst>
              <a:ext uri="{FF2B5EF4-FFF2-40B4-BE49-F238E27FC236}">
                <a16:creationId xmlns:a16="http://schemas.microsoft.com/office/drawing/2014/main" id="{D8FA7757-E825-4172-B1A3-6825660D5020}"/>
              </a:ext>
            </a:extLst>
          </p:cNvPr>
          <p:cNvGraphicFramePr>
            <a:graphicFrameLocks/>
          </p:cNvGraphicFramePr>
          <p:nvPr>
            <p:extLst/>
          </p:nvPr>
        </p:nvGraphicFramePr>
        <p:xfrm>
          <a:off x="2007804" y="3775295"/>
          <a:ext cx="7198065" cy="19080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537855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5" presetClass="path" presetSubtype="0" decel="100000" fill="hold" grpId="1" nodeType="withEffect">
                                  <p:stCondLst>
                                    <p:cond delay="0"/>
                                  </p:stCondLst>
                                  <p:childTnLst>
                                    <p:animMotion origin="layout" path="M -6.25E-7 2.22222E-6 L -0.02943 2.22222E-6 " pathEditMode="relative" rAng="0" ptsTypes="AA">
                                      <p:cBhvr>
                                        <p:cTn id="9" dur="600" spd="-100000" fill="hold"/>
                                        <p:tgtEl>
                                          <p:spTgt spid="8"/>
                                        </p:tgtEl>
                                        <p:attrNameLst>
                                          <p:attrName>ppt_x</p:attrName>
                                          <p:attrName>ppt_y</p:attrName>
                                        </p:attrNameLst>
                                      </p:cBhvr>
                                      <p:rCtr x="-147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2F05670-056B-46F4-8161-E27C7E4B88AD}"/>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normAutofit fontScale="90000"/>
          </a:bodyPr>
          <a:lstStyle/>
          <a:p>
            <a:r>
              <a:rPr lang="en-US" dirty="0">
                <a:gradFill>
                  <a:gsLst>
                    <a:gs pos="100000">
                      <a:srgbClr val="FFFFFF"/>
                    </a:gs>
                    <a:gs pos="0">
                      <a:srgbClr val="FFFFFF"/>
                    </a:gs>
                  </a:gsLst>
                  <a:lin ang="5400000" scaled="0"/>
                </a:gradFill>
              </a:rPr>
              <a:t>Web Client Personalization</a:t>
            </a:r>
            <a:endParaRPr lang="en-US" dirty="0"/>
          </a:p>
        </p:txBody>
      </p:sp>
      <p:pic>
        <p:nvPicPr>
          <p:cNvPr id="6" name="Picture Placeholder 7">
            <a:extLst>
              <a:ext uri="{FF2B5EF4-FFF2-40B4-BE49-F238E27FC236}">
                <a16:creationId xmlns:a16="http://schemas.microsoft.com/office/drawing/2014/main" id="{BBCDE3CA-D64D-4E8F-B7BF-5F1C79DFE308}"/>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0" y="0"/>
            <a:ext cx="4375053" cy="6858000"/>
          </a:xfrm>
          <a:prstGeom prst="rect">
            <a:avLst/>
          </a:prstGeom>
        </p:spPr>
      </p:pic>
    </p:spTree>
    <p:extLst>
      <p:ext uri="{BB962C8B-B14F-4D97-AF65-F5344CB8AC3E}">
        <p14:creationId xmlns:p14="http://schemas.microsoft.com/office/powerpoint/2010/main" val="237022171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130F5B-14AA-43E1-A33B-10DB36EF9FA5}"/>
              </a:ext>
            </a:extLst>
          </p:cNvPr>
          <p:cNvPicPr>
            <a:picLocks noChangeAspect="1"/>
          </p:cNvPicPr>
          <p:nvPr/>
        </p:nvPicPr>
        <p:blipFill>
          <a:blip r:embed="rId3"/>
          <a:stretch>
            <a:fillRect/>
          </a:stretch>
        </p:blipFill>
        <p:spPr>
          <a:xfrm>
            <a:off x="1231272" y="0"/>
            <a:ext cx="9154496" cy="5848705"/>
          </a:xfrm>
          <a:prstGeom prst="rect">
            <a:avLst/>
          </a:prstGeom>
        </p:spPr>
      </p:pic>
    </p:spTree>
    <p:extLst>
      <p:ext uri="{BB962C8B-B14F-4D97-AF65-F5344CB8AC3E}">
        <p14:creationId xmlns:p14="http://schemas.microsoft.com/office/powerpoint/2010/main" val="2872655013"/>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7AAEC0-C7BB-4047-9894-33BB7DA56F57}"/>
              </a:ext>
            </a:extLst>
          </p:cNvPr>
          <p:cNvPicPr>
            <a:picLocks noChangeAspect="1"/>
          </p:cNvPicPr>
          <p:nvPr/>
        </p:nvPicPr>
        <p:blipFill>
          <a:blip r:embed="rId3"/>
          <a:stretch>
            <a:fillRect/>
          </a:stretch>
        </p:blipFill>
        <p:spPr>
          <a:xfrm>
            <a:off x="1388984" y="63374"/>
            <a:ext cx="9069211" cy="5794218"/>
          </a:xfrm>
          <a:prstGeom prst="rect">
            <a:avLst/>
          </a:prstGeom>
        </p:spPr>
      </p:pic>
    </p:spTree>
    <p:extLst>
      <p:ext uri="{BB962C8B-B14F-4D97-AF65-F5344CB8AC3E}">
        <p14:creationId xmlns:p14="http://schemas.microsoft.com/office/powerpoint/2010/main" val="1289370318"/>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00AF1B-5B83-4C5E-9D0A-0D01BF398E4D}"/>
              </a:ext>
            </a:extLst>
          </p:cNvPr>
          <p:cNvPicPr>
            <a:picLocks noChangeAspect="1"/>
          </p:cNvPicPr>
          <p:nvPr/>
        </p:nvPicPr>
        <p:blipFill>
          <a:blip r:embed="rId3"/>
          <a:stretch>
            <a:fillRect/>
          </a:stretch>
        </p:blipFill>
        <p:spPr>
          <a:xfrm>
            <a:off x="1059256" y="0"/>
            <a:ext cx="9136389" cy="5837137"/>
          </a:xfrm>
          <a:prstGeom prst="rect">
            <a:avLst/>
          </a:prstGeom>
        </p:spPr>
      </p:pic>
    </p:spTree>
    <p:extLst>
      <p:ext uri="{BB962C8B-B14F-4D97-AF65-F5344CB8AC3E}">
        <p14:creationId xmlns:p14="http://schemas.microsoft.com/office/powerpoint/2010/main" val="924729521"/>
      </p:ext>
    </p:extLst>
  </p:cSld>
  <p:clrMapOvr>
    <a:masterClrMapping/>
  </p:clrMapOvr>
  <p:transitio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2B8C1C-9FB4-455B-9CB9-615348B61D4F}"/>
              </a:ext>
            </a:extLst>
          </p:cNvPr>
          <p:cNvPicPr>
            <a:picLocks noChangeAspect="1"/>
          </p:cNvPicPr>
          <p:nvPr/>
        </p:nvPicPr>
        <p:blipFill>
          <a:blip r:embed="rId3"/>
          <a:stretch>
            <a:fillRect/>
          </a:stretch>
        </p:blipFill>
        <p:spPr>
          <a:xfrm>
            <a:off x="1186003" y="0"/>
            <a:ext cx="9119569" cy="5834836"/>
          </a:xfrm>
          <a:prstGeom prst="rect">
            <a:avLst/>
          </a:prstGeom>
        </p:spPr>
      </p:pic>
    </p:spTree>
    <p:extLst>
      <p:ext uri="{BB962C8B-B14F-4D97-AF65-F5344CB8AC3E}">
        <p14:creationId xmlns:p14="http://schemas.microsoft.com/office/powerpoint/2010/main" val="3757150143"/>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1A16-78D1-4D77-8726-9494ADE75C35}"/>
              </a:ext>
            </a:extLst>
          </p:cNvPr>
          <p:cNvSpPr>
            <a:spLocks noGrp="1"/>
          </p:cNvSpPr>
          <p:nvPr>
            <p:ph type="title"/>
          </p:nvPr>
        </p:nvSpPr>
        <p:spPr/>
        <p:txBody>
          <a:bodyPr/>
          <a:lstStyle/>
          <a:p>
            <a:r>
              <a:rPr lang="en-US" sz="4691" dirty="0">
                <a:solidFill>
                  <a:schemeClr val="tx1"/>
                </a:solidFill>
                <a:latin typeface="Segoe UI Light"/>
                <a:cs typeface="Segoe UI" pitchFamily="34" charset="0"/>
              </a:rPr>
              <a:t>Customer Benefits</a:t>
            </a:r>
            <a:endParaRPr lang="en-US" dirty="0">
              <a:solidFill>
                <a:schemeClr val="tx1"/>
              </a:solidFill>
            </a:endParaRPr>
          </a:p>
        </p:txBody>
      </p:sp>
      <p:sp>
        <p:nvSpPr>
          <p:cNvPr id="8" name="Rectangle 7">
            <a:extLst>
              <a:ext uri="{FF2B5EF4-FFF2-40B4-BE49-F238E27FC236}">
                <a16:creationId xmlns:a16="http://schemas.microsoft.com/office/drawing/2014/main" id="{9F787528-509A-4E20-A04D-177D4B498AE2}"/>
              </a:ext>
            </a:extLst>
          </p:cNvPr>
          <p:cNvSpPr/>
          <p:nvPr/>
        </p:nvSpPr>
        <p:spPr bwMode="auto">
          <a:xfrm>
            <a:off x="278974" y="2025889"/>
            <a:ext cx="2637537" cy="381864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A single place for settings</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78765" indent="-278765" defTabSz="911689"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The new Setup &amp; Extensions page provides a single place for accessing various setup and settings</a:t>
            </a:r>
            <a:endParaRPr lang="en-US" sz="1600" dirty="0">
              <a:solidFill>
                <a:schemeClr val="bg1"/>
              </a:solidFill>
              <a:latin typeface="+mj-lt"/>
              <a:ea typeface="Segoe UI" pitchFamily="34" charset="0"/>
              <a:cs typeface="Segoe UI Light"/>
            </a:endParaRPr>
          </a:p>
          <a:p>
            <a:pPr marL="278765" indent="-278765" defTabSz="911689" fontAlgn="base">
              <a:lnSpc>
                <a:spcPct val="90000"/>
              </a:lnSpc>
              <a:spcBef>
                <a:spcPct val="0"/>
              </a:spcBef>
              <a:spcAft>
                <a:spcPct val="0"/>
              </a:spcAft>
              <a:buFont typeface="Arial" panose="020B0604020202020204" pitchFamily="34" charset="0"/>
              <a:buChar char="•"/>
            </a:pPr>
            <a:endParaRPr lang="en-US" sz="1400" dirty="0">
              <a:gradFill>
                <a:gsLst>
                  <a:gs pos="0">
                    <a:srgbClr val="FFFFFF"/>
                  </a:gs>
                  <a:gs pos="100000">
                    <a:srgbClr val="FFFFFF"/>
                  </a:gs>
                </a:gsLst>
                <a:lin ang="5400000" scaled="0"/>
              </a:gradFill>
              <a:ea typeface="Segoe UI" pitchFamily="34" charset="0"/>
              <a:cs typeface="Segoe UI" pitchFamily="34" charset="0"/>
            </a:endParaRPr>
          </a:p>
          <a:p>
            <a:pPr defTabSz="911689" fontAlgn="base">
              <a:lnSpc>
                <a:spcPct val="90000"/>
              </a:lnSpc>
              <a:spcBef>
                <a:spcPct val="0"/>
              </a:spcBef>
              <a:spcAft>
                <a:spcPct val="0"/>
              </a:spcAft>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564CFED9-18D6-4890-8EA0-69D5B4AC04A8}"/>
              </a:ext>
            </a:extLst>
          </p:cNvPr>
          <p:cNvSpPr/>
          <p:nvPr/>
        </p:nvSpPr>
        <p:spPr bwMode="auto">
          <a:xfrm>
            <a:off x="3014934" y="2025890"/>
            <a:ext cx="2637537" cy="3818647"/>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a:solidFill>
                  <a:schemeClr val="bg1"/>
                </a:solidFill>
                <a:latin typeface="+mj-lt"/>
                <a:ea typeface="Segoe UI" pitchFamily="34" charset="0"/>
                <a:cs typeface="Segoe UI" pitchFamily="34" charset="0"/>
              </a:rPr>
              <a:t>Assisted setup</a:t>
            </a:r>
          </a:p>
          <a:p>
            <a:pPr defTabSz="911689" fontAlgn="base">
              <a:spcBef>
                <a:spcPct val="0"/>
              </a:spcBef>
              <a:spcAft>
                <a:spcPct val="0"/>
              </a:spcAft>
            </a:pPr>
            <a:endParaRPr lang="en-US" sz="1600" b="1">
              <a:solidFill>
                <a:schemeClr val="bg1"/>
              </a:solidFill>
              <a:latin typeface="+mj-lt"/>
              <a:ea typeface="Segoe UI" pitchFamily="34" charset="0"/>
              <a:cs typeface="Segoe UI" pitchFamily="34" charset="0"/>
            </a:endParaRPr>
          </a:p>
          <a:p>
            <a:pPr marL="279382" indent="-279382" defTabSz="911689" fontAlgn="base">
              <a:spcBef>
                <a:spcPct val="0"/>
              </a:spcBef>
              <a:spcAft>
                <a:spcPct val="0"/>
              </a:spcAft>
              <a:buFont typeface="Arial" panose="020B0604020202020204" pitchFamily="34" charset="0"/>
              <a:buChar char="•"/>
            </a:pPr>
            <a:r>
              <a:rPr lang="en-US" sz="1600">
                <a:solidFill>
                  <a:schemeClr val="bg1"/>
                </a:solidFill>
                <a:latin typeface="+mj-lt"/>
                <a:ea typeface="Segoe UI" pitchFamily="34" charset="0"/>
                <a:cs typeface="Segoe UI" pitchFamily="34" charset="0"/>
              </a:rPr>
              <a:t>Commonly required configuration tasks have assisted setup (wizards), which aid in the process. All of these can now be accessed in one place</a:t>
            </a:r>
          </a:p>
          <a:p>
            <a:pPr defTabSz="911689" fontAlgn="base">
              <a:spcBef>
                <a:spcPct val="0"/>
              </a:spcBef>
              <a:spcAft>
                <a:spcPct val="0"/>
              </a:spcAft>
            </a:pPr>
            <a:endParaRPr lang="en-US" sz="140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0AC12BDD-94D1-46BC-ACA6-A3D02D145308}"/>
              </a:ext>
            </a:extLst>
          </p:cNvPr>
          <p:cNvSpPr/>
          <p:nvPr/>
        </p:nvSpPr>
        <p:spPr bwMode="auto">
          <a:xfrm>
            <a:off x="5750894" y="2025889"/>
            <a:ext cx="2630781" cy="381864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r>
              <a:rPr lang="en-US" sz="1600" b="1">
                <a:solidFill>
                  <a:schemeClr val="bg1"/>
                </a:solidFill>
                <a:latin typeface="+mj-lt"/>
                <a:ea typeface="Segoe UI" pitchFamily="34" charset="0"/>
                <a:cs typeface="Segoe UI" pitchFamily="34" charset="0"/>
              </a:rPr>
              <a:t>Manual setup</a:t>
            </a:r>
          </a:p>
          <a:p>
            <a:pPr marL="285695" indent="-285695" defTabSz="932293" fontAlgn="base">
              <a:lnSpc>
                <a:spcPct val="90000"/>
              </a:lnSpc>
              <a:spcBef>
                <a:spcPct val="0"/>
              </a:spcBef>
              <a:spcAft>
                <a:spcPct val="0"/>
              </a:spcAft>
              <a:buFont typeface="Arial" panose="020B0604020202020204" pitchFamily="34" charset="0"/>
              <a:buChar char="•"/>
            </a:pPr>
            <a:endParaRPr lang="en-US" sz="1600">
              <a:solidFill>
                <a:schemeClr val="bg1"/>
              </a:solidFill>
              <a:latin typeface="+mj-lt"/>
              <a:ea typeface="Segoe UI" pitchFamily="34" charset="0"/>
              <a:cs typeface="Segoe UI" pitchFamily="34" charset="0"/>
            </a:endParaRPr>
          </a:p>
          <a:p>
            <a:pPr marL="285695" indent="-285695" defTabSz="932293" fontAlgn="base">
              <a:lnSpc>
                <a:spcPct val="90000"/>
              </a:lnSpc>
              <a:spcBef>
                <a:spcPct val="0"/>
              </a:spcBef>
              <a:spcAft>
                <a:spcPct val="0"/>
              </a:spcAft>
              <a:buFont typeface="Arial" panose="020B0604020202020204" pitchFamily="34" charset="0"/>
              <a:buChar char="•"/>
            </a:pPr>
            <a:r>
              <a:rPr lang="en-US" sz="1600">
                <a:solidFill>
                  <a:schemeClr val="bg1"/>
                </a:solidFill>
                <a:latin typeface="+mj-lt"/>
                <a:ea typeface="Segoe UI" pitchFamily="34" charset="0"/>
                <a:cs typeface="Segoe UI" pitchFamily="34" charset="0"/>
              </a:rPr>
              <a:t>All detailed settings pages are available in the manual setup list</a:t>
            </a:r>
          </a:p>
          <a:p>
            <a:pPr marL="285695" indent="-285695" defTabSz="932293" fontAlgn="base">
              <a:lnSpc>
                <a:spcPct val="90000"/>
              </a:lnSpc>
              <a:spcBef>
                <a:spcPct val="0"/>
              </a:spcBef>
              <a:spcAft>
                <a:spcPct val="0"/>
              </a:spcAft>
              <a:buFont typeface="Arial" panose="020B0604020202020204" pitchFamily="34" charset="0"/>
              <a:buChar char="•"/>
            </a:pPr>
            <a:r>
              <a:rPr lang="en-US" sz="1600">
                <a:solidFill>
                  <a:schemeClr val="bg1"/>
                </a:solidFill>
                <a:latin typeface="+mj-lt"/>
                <a:ea typeface="Segoe UI" pitchFamily="34" charset="0"/>
                <a:cs typeface="Segoe UI" pitchFamily="34" charset="0"/>
              </a:rPr>
              <a:t>Sub lists allow for filtering to settings within an area, such as Finance or Inventory</a:t>
            </a:r>
          </a:p>
          <a:p>
            <a:pPr marL="285695" indent="-285695" defTabSz="932293" fontAlgn="base">
              <a:lnSpc>
                <a:spcPct val="90000"/>
              </a:lnSpc>
              <a:spcBef>
                <a:spcPct val="0"/>
              </a:spcBef>
              <a:spcAft>
                <a:spcPct val="0"/>
              </a:spcAft>
              <a:buFont typeface="Arial" panose="020B0604020202020204" pitchFamily="34" charset="0"/>
              <a:buChar char="•"/>
            </a:pPr>
            <a:r>
              <a:rPr lang="en-US" sz="1600">
                <a:solidFill>
                  <a:schemeClr val="bg1"/>
                </a:solidFill>
                <a:latin typeface="+mj-lt"/>
                <a:ea typeface="Segoe UI" pitchFamily="34" charset="0"/>
                <a:cs typeface="Segoe UI" pitchFamily="34" charset="0"/>
              </a:rPr>
              <a:t>The list entries have descriptions, an area and keywords, and all are searchable</a:t>
            </a:r>
          </a:p>
          <a:p>
            <a:pPr marL="285695" indent="-285695" defTabSz="932293" fontAlgn="base">
              <a:lnSpc>
                <a:spcPct val="90000"/>
              </a:lnSpc>
              <a:spcBef>
                <a:spcPct val="0"/>
              </a:spcBef>
              <a:spcAft>
                <a:spcPct val="0"/>
              </a:spcAft>
              <a:buFont typeface="Arial" panose="020B0604020202020204" pitchFamily="34" charset="0"/>
              <a:buChar char="•"/>
            </a:pPr>
            <a:endParaRPr lang="en-US" sz="1400">
              <a:gradFill>
                <a:gsLst>
                  <a:gs pos="0">
                    <a:srgbClr val="FFFFFF"/>
                  </a:gs>
                  <a:gs pos="100000">
                    <a:srgbClr val="FFFFFF"/>
                  </a:gs>
                </a:gsLst>
                <a:lin ang="5400000" scaled="0"/>
              </a:gradFill>
              <a:ea typeface="Segoe UI" pitchFamily="34" charset="0"/>
              <a:cs typeface="Segoe UI" pitchFamily="34" charset="0"/>
            </a:endParaRPr>
          </a:p>
          <a:p>
            <a:pPr marL="285695" indent="-285695" defTabSz="932293" fontAlgn="base">
              <a:lnSpc>
                <a:spcPct val="90000"/>
              </a:lnSpc>
              <a:spcBef>
                <a:spcPct val="0"/>
              </a:spcBef>
              <a:spcAft>
                <a:spcPct val="0"/>
              </a:spcAft>
              <a:buFont typeface="Arial" panose="020B0604020202020204" pitchFamily="34" charset="0"/>
              <a:buChar char="•"/>
            </a:pPr>
            <a:endParaRPr lang="en-US" sz="14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52AE8A98-F0D2-486B-9EE2-650ADCD494EE}"/>
              </a:ext>
            </a:extLst>
          </p:cNvPr>
          <p:cNvSpPr/>
          <p:nvPr/>
        </p:nvSpPr>
        <p:spPr bwMode="auto">
          <a:xfrm>
            <a:off x="8486854" y="2025890"/>
            <a:ext cx="2630781" cy="3818645"/>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r>
              <a:rPr lang="en-US" sz="1600" b="1" dirty="0">
                <a:solidFill>
                  <a:schemeClr val="bg1"/>
                </a:solidFill>
                <a:latin typeface="+mj-lt"/>
                <a:ea typeface="Segoe UI" pitchFamily="34" charset="0"/>
                <a:cs typeface="Segoe UI" pitchFamily="34" charset="0"/>
              </a:rPr>
              <a:t>Service connections and add-ons</a:t>
            </a:r>
          </a:p>
          <a:p>
            <a:pPr marL="285695" indent="-285695" defTabSz="932293" fontAlgn="base">
              <a:lnSpc>
                <a:spcPct val="90000"/>
              </a:lnSpc>
              <a:spcBef>
                <a:spcPct val="0"/>
              </a:spcBef>
              <a:spcAft>
                <a:spcPct val="0"/>
              </a:spcAft>
              <a:buFont typeface="Arial" panose="020B0604020202020204" pitchFamily="34" charset="0"/>
              <a:buChar char="•"/>
            </a:pPr>
            <a:endParaRPr lang="en-US" sz="1600" dirty="0">
              <a:solidFill>
                <a:schemeClr val="bg1"/>
              </a:solidFill>
              <a:latin typeface="+mj-lt"/>
              <a:ea typeface="Segoe UI" pitchFamily="34" charset="0"/>
              <a:cs typeface="Segoe UI" pitchFamily="34" charset="0"/>
            </a:endParaRPr>
          </a:p>
          <a:p>
            <a:pPr marL="285695" indent="-285695" defTabSz="932293" fontAlgn="base">
              <a:lnSpc>
                <a:spcPct val="90000"/>
              </a:lnSpc>
              <a:spcBef>
                <a:spcPct val="0"/>
              </a:spcBef>
              <a:spcAft>
                <a:spcPct val="0"/>
              </a:spcAft>
              <a:buFont typeface="Arial" panose="020B0604020202020204" pitchFamily="34" charset="0"/>
              <a:buChar char="•"/>
            </a:pPr>
            <a:r>
              <a:rPr lang="en-US" sz="1400" dirty="0">
                <a:solidFill>
                  <a:schemeClr val="bg1"/>
                </a:solidFill>
                <a:latin typeface="+mj-lt"/>
                <a:ea typeface="Segoe UI" pitchFamily="34" charset="0"/>
                <a:cs typeface="Segoe UI" pitchFamily="34" charset="0"/>
              </a:rPr>
              <a:t>Service connections, such as OCR, SMTP, currency exchange services, CRM connection </a:t>
            </a:r>
            <a:r>
              <a:rPr lang="en-US" sz="1400" dirty="0" err="1">
                <a:solidFill>
                  <a:schemeClr val="bg1"/>
                </a:solidFill>
                <a:latin typeface="+mj-lt"/>
                <a:ea typeface="Segoe UI" pitchFamily="34" charset="0"/>
                <a:cs typeface="Segoe UI" pitchFamily="34" charset="0"/>
              </a:rPr>
              <a:t>etc</a:t>
            </a:r>
            <a:r>
              <a:rPr lang="en-US" sz="1400" dirty="0">
                <a:solidFill>
                  <a:schemeClr val="bg1"/>
                </a:solidFill>
                <a:latin typeface="+mj-lt"/>
                <a:ea typeface="Segoe UI" pitchFamily="34" charset="0"/>
                <a:cs typeface="Segoe UI" pitchFamily="34" charset="0"/>
              </a:rPr>
              <a:t> can also be managed from the Setup &amp; Extensions page</a:t>
            </a:r>
          </a:p>
          <a:p>
            <a:pPr marL="285695" indent="-285695" defTabSz="932293" fontAlgn="base">
              <a:lnSpc>
                <a:spcPct val="90000"/>
              </a:lnSpc>
              <a:spcBef>
                <a:spcPct val="0"/>
              </a:spcBef>
              <a:spcAft>
                <a:spcPct val="0"/>
              </a:spcAft>
              <a:buFont typeface="Arial" panose="020B0604020202020204" pitchFamily="34" charset="0"/>
              <a:buChar char="•"/>
            </a:pPr>
            <a:r>
              <a:rPr lang="en-US" sz="1400" dirty="0">
                <a:solidFill>
                  <a:schemeClr val="bg1"/>
                </a:solidFill>
                <a:latin typeface="+mj-lt"/>
                <a:ea typeface="Segoe UI" pitchFamily="34" charset="0"/>
                <a:cs typeface="Segoe UI" pitchFamily="34" charset="0"/>
              </a:rPr>
              <a:t>Finally, extensions are listed as well, to allow adding and configuring extensions. </a:t>
            </a:r>
          </a:p>
          <a:p>
            <a:pPr marL="285695" indent="-285695" defTabSz="932293" fontAlgn="base">
              <a:lnSpc>
                <a:spcPct val="90000"/>
              </a:lnSpc>
              <a:spcBef>
                <a:spcPct val="0"/>
              </a:spcBef>
              <a:spcAft>
                <a:spcPct val="0"/>
              </a:spcAft>
              <a:buFont typeface="Arial" panose="020B0604020202020204" pitchFamily="34" charset="0"/>
              <a:buChar char="•"/>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174886653"/>
      </p:ext>
    </p:extLst>
  </p:cSld>
  <p:clrMapOvr>
    <a:masterClrMapping/>
  </p:clrMapOvr>
  <p:transition spd="slow">
    <p:cove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6CA328-C4F9-4609-9DC6-730BD8B9D23C}"/>
              </a:ext>
            </a:extLst>
          </p:cNvPr>
          <p:cNvPicPr>
            <a:picLocks noChangeAspect="1"/>
          </p:cNvPicPr>
          <p:nvPr/>
        </p:nvPicPr>
        <p:blipFill>
          <a:blip r:embed="rId3"/>
          <a:stretch>
            <a:fillRect/>
          </a:stretch>
        </p:blipFill>
        <p:spPr>
          <a:xfrm>
            <a:off x="1448555" y="0"/>
            <a:ext cx="9091122" cy="5808217"/>
          </a:xfrm>
          <a:prstGeom prst="rect">
            <a:avLst/>
          </a:prstGeom>
        </p:spPr>
      </p:pic>
    </p:spTree>
    <p:extLst>
      <p:ext uri="{BB962C8B-B14F-4D97-AF65-F5344CB8AC3E}">
        <p14:creationId xmlns:p14="http://schemas.microsoft.com/office/powerpoint/2010/main" val="1915018478"/>
      </p:ext>
    </p:extLst>
  </p:cSld>
  <p:clrMapOvr>
    <a:masterClrMapping/>
  </p:clrMapOvr>
  <p:transition spd="slow">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FC6FFB-5ED2-4EC4-A207-E7DE279BC338}"/>
              </a:ext>
            </a:extLst>
          </p:cNvPr>
          <p:cNvPicPr>
            <a:picLocks noChangeAspect="1"/>
          </p:cNvPicPr>
          <p:nvPr/>
        </p:nvPicPr>
        <p:blipFill>
          <a:blip r:embed="rId3"/>
          <a:stretch>
            <a:fillRect/>
          </a:stretch>
        </p:blipFill>
        <p:spPr>
          <a:xfrm>
            <a:off x="1267486" y="0"/>
            <a:ext cx="9136389" cy="5837137"/>
          </a:xfrm>
          <a:prstGeom prst="rect">
            <a:avLst/>
          </a:prstGeom>
        </p:spPr>
      </p:pic>
    </p:spTree>
    <p:extLst>
      <p:ext uri="{BB962C8B-B14F-4D97-AF65-F5344CB8AC3E}">
        <p14:creationId xmlns:p14="http://schemas.microsoft.com/office/powerpoint/2010/main" val="3380391423"/>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80C45F-DC22-4691-A835-2710E58F0DF4}"/>
              </a:ext>
            </a:extLst>
          </p:cNvPr>
          <p:cNvPicPr>
            <a:picLocks noChangeAspect="1"/>
          </p:cNvPicPr>
          <p:nvPr/>
        </p:nvPicPr>
        <p:blipFill>
          <a:blip r:embed="rId3"/>
          <a:stretch>
            <a:fillRect/>
          </a:stretch>
        </p:blipFill>
        <p:spPr>
          <a:xfrm>
            <a:off x="1575302" y="0"/>
            <a:ext cx="9063962" cy="5790865"/>
          </a:xfrm>
          <a:prstGeom prst="rect">
            <a:avLst/>
          </a:prstGeom>
        </p:spPr>
      </p:pic>
    </p:spTree>
    <p:extLst>
      <p:ext uri="{BB962C8B-B14F-4D97-AF65-F5344CB8AC3E}">
        <p14:creationId xmlns:p14="http://schemas.microsoft.com/office/powerpoint/2010/main" val="1961932367"/>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5FB3E6-E108-4C46-AF4D-9A63C0AB3D81}"/>
              </a:ext>
            </a:extLst>
          </p:cNvPr>
          <p:cNvPicPr>
            <a:picLocks noChangeAspect="1"/>
          </p:cNvPicPr>
          <p:nvPr/>
        </p:nvPicPr>
        <p:blipFill>
          <a:blip r:embed="rId3"/>
          <a:stretch>
            <a:fillRect/>
          </a:stretch>
        </p:blipFill>
        <p:spPr>
          <a:xfrm>
            <a:off x="1602463" y="90535"/>
            <a:ext cx="9001874" cy="5759533"/>
          </a:xfrm>
          <a:prstGeom prst="rect">
            <a:avLst/>
          </a:prstGeom>
        </p:spPr>
      </p:pic>
    </p:spTree>
    <p:extLst>
      <p:ext uri="{BB962C8B-B14F-4D97-AF65-F5344CB8AC3E}">
        <p14:creationId xmlns:p14="http://schemas.microsoft.com/office/powerpoint/2010/main" val="4059470492"/>
      </p:ext>
    </p:extLst>
  </p:cSld>
  <p:clrMapOvr>
    <a:masterClrMapping/>
  </p:clrMapOvr>
  <p:transition spd="slow">
    <p:cove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3BD0036-6A06-42FB-BF27-10122A8CBEBA}"/>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normAutofit fontScale="90000"/>
          </a:bodyPr>
          <a:lstStyle/>
          <a:p>
            <a:r>
              <a:rPr lang="en-US" dirty="0">
                <a:gradFill>
                  <a:gsLst>
                    <a:gs pos="100000">
                      <a:srgbClr val="FFFFFF"/>
                    </a:gs>
                    <a:gs pos="0">
                      <a:srgbClr val="FFFFFF"/>
                    </a:gs>
                  </a:gsLst>
                  <a:lin ang="5400000" scaled="0"/>
                </a:gradFill>
              </a:rPr>
              <a:t>Developers and </a:t>
            </a:r>
            <a:r>
              <a:rPr lang="en-US">
                <a:gradFill>
                  <a:gsLst>
                    <a:gs pos="100000">
                      <a:srgbClr val="FFFFFF"/>
                    </a:gs>
                    <a:gs pos="0">
                      <a:srgbClr val="FFFFFF"/>
                    </a:gs>
                  </a:gsLst>
                  <a:lin ang="5400000" scaled="0"/>
                </a:gradFill>
              </a:rPr>
              <a:t>IT-Pro</a:t>
            </a:r>
            <a:endParaRPr lang="en-US" dirty="0"/>
          </a:p>
        </p:txBody>
      </p:sp>
      <p:pic>
        <p:nvPicPr>
          <p:cNvPr id="6" name="Picture Placeholder 7">
            <a:extLst>
              <a:ext uri="{FF2B5EF4-FFF2-40B4-BE49-F238E27FC236}">
                <a16:creationId xmlns:a16="http://schemas.microsoft.com/office/drawing/2014/main" id="{67B4997F-1D7B-4D20-826C-8C0D60D34EA7}"/>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1" y="0"/>
            <a:ext cx="4375053" cy="6858000"/>
          </a:xfrm>
          <a:prstGeom prst="rect">
            <a:avLst/>
          </a:prstGeom>
        </p:spPr>
      </p:pic>
    </p:spTree>
    <p:extLst>
      <p:ext uri="{BB962C8B-B14F-4D97-AF65-F5344CB8AC3E}">
        <p14:creationId xmlns:p14="http://schemas.microsoft.com/office/powerpoint/2010/main" val="2082194448"/>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85D8D-F386-42EF-83B0-E7D67D3A4495}"/>
              </a:ext>
            </a:extLst>
          </p:cNvPr>
          <p:cNvSpPr>
            <a:spLocks noGrp="1"/>
          </p:cNvSpPr>
          <p:nvPr>
            <p:ph type="title"/>
          </p:nvPr>
        </p:nvSpPr>
        <p:spPr/>
        <p:txBody>
          <a:bodyPr/>
          <a:lstStyle/>
          <a:p>
            <a:r>
              <a:rPr lang="en-US" dirty="0"/>
              <a:t>Integrating and Extending</a:t>
            </a:r>
          </a:p>
        </p:txBody>
      </p:sp>
      <p:sp>
        <p:nvSpPr>
          <p:cNvPr id="23" name="Rectangle 22">
            <a:extLst>
              <a:ext uri="{FF2B5EF4-FFF2-40B4-BE49-F238E27FC236}">
                <a16:creationId xmlns:a16="http://schemas.microsoft.com/office/drawing/2014/main" id="{C33599CE-0C86-4FA6-9A02-56E703B5B48C}"/>
              </a:ext>
            </a:extLst>
          </p:cNvPr>
          <p:cNvSpPr/>
          <p:nvPr/>
        </p:nvSpPr>
        <p:spPr bwMode="auto">
          <a:xfrm>
            <a:off x="8399540" y="1705787"/>
            <a:ext cx="3723352" cy="4034062"/>
          </a:xfrm>
          <a:prstGeom prst="rect">
            <a:avLst/>
          </a:prstGeom>
          <a:solidFill>
            <a:srgbClr val="3A96DD">
              <a:lumMod val="40000"/>
              <a:lumOff val="60000"/>
              <a:alpha val="23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Segoe UI"/>
                <a:ea typeface="Segoe UI" pitchFamily="34" charset="0"/>
                <a:cs typeface="Segoe UI" pitchFamily="34" charset="0"/>
              </a:rPr>
              <a:t>Extensions 2.0,</a:t>
            </a:r>
          </a:p>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Segoe UI"/>
                <a:ea typeface="Segoe UI" pitchFamily="34" charset="0"/>
                <a:cs typeface="Segoe UI" pitchFamily="34" charset="0"/>
              </a:rPr>
              <a:t>API’s, etc. …</a:t>
            </a:r>
            <a:endParaRPr kumimoji="0" lang="da-DK" sz="2400" b="0" i="0" u="none" strike="noStrike" kern="0" cap="none" spc="0" normalizeH="0" baseline="0" noProof="0" dirty="0" err="1">
              <a:ln>
                <a:noFill/>
              </a:ln>
              <a:solidFill>
                <a:sysClr val="windowText" lastClr="000000"/>
              </a:solidFill>
              <a:effectLst/>
              <a:uLnTx/>
              <a:uFillTx/>
              <a:latin typeface="Segoe UI"/>
              <a:ea typeface="Segoe UI" pitchFamily="34" charset="0"/>
              <a:cs typeface="Segoe UI" pitchFamily="34" charset="0"/>
            </a:endParaRPr>
          </a:p>
        </p:txBody>
      </p:sp>
      <p:sp>
        <p:nvSpPr>
          <p:cNvPr id="24" name="Rectangle 23">
            <a:extLst>
              <a:ext uri="{FF2B5EF4-FFF2-40B4-BE49-F238E27FC236}">
                <a16:creationId xmlns:a16="http://schemas.microsoft.com/office/drawing/2014/main" id="{70D75C6E-4F78-442B-A373-7514E94A8CAC}"/>
              </a:ext>
            </a:extLst>
          </p:cNvPr>
          <p:cNvSpPr/>
          <p:nvPr/>
        </p:nvSpPr>
        <p:spPr bwMode="auto">
          <a:xfrm>
            <a:off x="4881094" y="1705787"/>
            <a:ext cx="3209352" cy="4034061"/>
          </a:xfrm>
          <a:prstGeom prst="rect">
            <a:avLst/>
          </a:prstGeom>
          <a:solidFill>
            <a:srgbClr val="3A96DD">
              <a:lumMod val="40000"/>
              <a:lumOff val="60000"/>
              <a:alpha val="23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Segoe UI"/>
                <a:ea typeface="Segoe UI" pitchFamily="34" charset="0"/>
                <a:cs typeface="Segoe UI" pitchFamily="34" charset="0"/>
              </a:rPr>
              <a:t>Extensions 2.0</a:t>
            </a:r>
          </a:p>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da-DK"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Rectangle 24">
            <a:extLst>
              <a:ext uri="{FF2B5EF4-FFF2-40B4-BE49-F238E27FC236}">
                <a16:creationId xmlns:a16="http://schemas.microsoft.com/office/drawing/2014/main" id="{5F3C484D-7DF6-490C-B711-C0743F0B4FD3}"/>
              </a:ext>
            </a:extLst>
          </p:cNvPr>
          <p:cNvSpPr/>
          <p:nvPr/>
        </p:nvSpPr>
        <p:spPr bwMode="auto">
          <a:xfrm>
            <a:off x="313582" y="1705787"/>
            <a:ext cx="4258418" cy="4073817"/>
          </a:xfrm>
          <a:prstGeom prst="rect">
            <a:avLst/>
          </a:prstGeom>
          <a:solidFill>
            <a:srgbClr val="3A96DD">
              <a:lumMod val="40000"/>
              <a:lumOff val="60000"/>
              <a:alpha val="23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Segoe UI"/>
                <a:ea typeface="Segoe UI" pitchFamily="34" charset="0"/>
                <a:cs typeface="Segoe UI" pitchFamily="34" charset="0"/>
              </a:rPr>
              <a:t>API’s</a:t>
            </a:r>
          </a:p>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da-DK"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6" name="Group 25">
            <a:extLst>
              <a:ext uri="{FF2B5EF4-FFF2-40B4-BE49-F238E27FC236}">
                <a16:creationId xmlns:a16="http://schemas.microsoft.com/office/drawing/2014/main" id="{82CF489F-9209-460E-B6F9-AD9D93280370}"/>
              </a:ext>
            </a:extLst>
          </p:cNvPr>
          <p:cNvGrpSpPr/>
          <p:nvPr/>
        </p:nvGrpSpPr>
        <p:grpSpPr>
          <a:xfrm>
            <a:off x="1111698" y="2403194"/>
            <a:ext cx="2556901" cy="1009520"/>
            <a:chOff x="836246" y="2853178"/>
            <a:chExt cx="2506992" cy="989815"/>
          </a:xfrm>
        </p:grpSpPr>
        <p:sp>
          <p:nvSpPr>
            <p:cNvPr id="27" name="Circle: Hollow 26">
              <a:extLst>
                <a:ext uri="{FF2B5EF4-FFF2-40B4-BE49-F238E27FC236}">
                  <a16:creationId xmlns:a16="http://schemas.microsoft.com/office/drawing/2014/main" id="{A67E7E1F-B4DA-492C-BA1D-14D0C5163B27}"/>
                </a:ext>
              </a:extLst>
            </p:cNvPr>
            <p:cNvSpPr/>
            <p:nvPr/>
          </p:nvSpPr>
          <p:spPr bwMode="auto">
            <a:xfrm>
              <a:off x="836246" y="2853178"/>
              <a:ext cx="989815" cy="989815"/>
            </a:xfrm>
            <a:prstGeom prst="donut">
              <a:avLst/>
            </a:prstGeom>
            <a:solidFill>
              <a:srgbClr val="FFFFFF"/>
            </a:solidFill>
            <a:ln w="10795" cap="flat" cmpd="sng" algn="ctr">
              <a:solidFill>
                <a:srgbClr val="002050"/>
              </a:solidFill>
              <a:prstDash val="solid"/>
              <a:headEnd type="none" w="med" len="med"/>
              <a:tailEnd type="none" w="med" len="med"/>
            </a:ln>
            <a:effectLst/>
          </p:spPr>
          <p:txBody>
            <a:bodyPr rot="0" spcFirstLastPara="0" vertOverflow="overflow" horzOverflow="overflow" vert="horz" wrap="square" lIns="61700" tIns="41133" rIns="61700" bIns="41133" numCol="1" spcCol="0" rtlCol="0" fromWordArt="0" anchor="ctr" anchorCtr="0" forceAA="0" compatLnSpc="1">
              <a:prstTxWarp prst="textNoShape">
                <a:avLst/>
              </a:prstTxWarp>
              <a:noAutofit/>
            </a:bodyPr>
            <a:lstStyle/>
            <a:p>
              <a:pPr marL="0" marR="0" lvl="0" indent="0" algn="ctr" defTabSz="822406" rtl="0" eaLnBrk="1" fontAlgn="base" latinLnBrk="0" hangingPunct="1">
                <a:lnSpc>
                  <a:spcPct val="100000"/>
                </a:lnSpc>
                <a:spcBef>
                  <a:spcPct val="0"/>
                </a:spcBef>
                <a:spcAft>
                  <a:spcPct val="0"/>
                </a:spcAft>
                <a:buClrTx/>
                <a:buSzTx/>
                <a:buFontTx/>
                <a:buNone/>
                <a:tabLst/>
                <a:defRPr/>
              </a:pPr>
              <a:endParaRPr kumimoji="0" lang="nl-BE" sz="918" b="0" i="0" u="none" strike="noStrike" kern="0" cap="none" spc="0" normalizeH="0" baseline="0" noProof="0">
                <a:ln>
                  <a:noFill/>
                </a:ln>
                <a:solidFill>
                  <a:srgbClr val="FFFFFF"/>
                </a:solidFill>
                <a:effectLst/>
                <a:uLnTx/>
                <a:uFillTx/>
                <a:latin typeface="Segoe" pitchFamily="34" charset="0"/>
                <a:ea typeface="+mn-ea"/>
                <a:cs typeface="+mn-cs"/>
              </a:endParaRPr>
            </a:p>
          </p:txBody>
        </p:sp>
        <p:sp>
          <p:nvSpPr>
            <p:cNvPr id="28" name="Circle: Hollow 27">
              <a:extLst>
                <a:ext uri="{FF2B5EF4-FFF2-40B4-BE49-F238E27FC236}">
                  <a16:creationId xmlns:a16="http://schemas.microsoft.com/office/drawing/2014/main" id="{EEA80F47-4110-4F24-9A65-52102FB08C7E}"/>
                </a:ext>
              </a:extLst>
            </p:cNvPr>
            <p:cNvSpPr/>
            <p:nvPr/>
          </p:nvSpPr>
          <p:spPr bwMode="auto">
            <a:xfrm>
              <a:off x="2387990" y="2867446"/>
              <a:ext cx="955248" cy="955248"/>
            </a:xfrm>
            <a:prstGeom prst="donut">
              <a:avLst/>
            </a:prstGeom>
            <a:solidFill>
              <a:srgbClr val="002050"/>
            </a:solidFill>
            <a:ln w="10795" cap="flat" cmpd="sng" algn="ctr">
              <a:noFill/>
              <a:prstDash val="solid"/>
              <a:headEnd type="none" w="med" len="med"/>
              <a:tailEnd type="none" w="med" len="med"/>
            </a:ln>
            <a:effectLst/>
          </p:spPr>
          <p:txBody>
            <a:bodyPr rot="0" spcFirstLastPara="0" vertOverflow="overflow" horzOverflow="overflow" vert="horz" wrap="square" lIns="61700" tIns="41133" rIns="61700" bIns="41133" numCol="1" spcCol="0" rtlCol="0" fromWordArt="0" anchor="ctr" anchorCtr="0" forceAA="0" compatLnSpc="1">
              <a:prstTxWarp prst="textNoShape">
                <a:avLst/>
              </a:prstTxWarp>
              <a:noAutofit/>
            </a:bodyPr>
            <a:lstStyle/>
            <a:p>
              <a:pPr marL="0" marR="0" lvl="0" indent="0" algn="ctr" defTabSz="822406" rtl="0" eaLnBrk="1" fontAlgn="base" latinLnBrk="0" hangingPunct="1">
                <a:lnSpc>
                  <a:spcPct val="100000"/>
                </a:lnSpc>
                <a:spcBef>
                  <a:spcPct val="0"/>
                </a:spcBef>
                <a:spcAft>
                  <a:spcPct val="0"/>
                </a:spcAft>
                <a:buClrTx/>
                <a:buSzTx/>
                <a:buFontTx/>
                <a:buNone/>
                <a:tabLst/>
                <a:defRPr/>
              </a:pPr>
              <a:endParaRPr kumimoji="0" lang="nl-BE" sz="918" b="0" i="0" u="none" strike="noStrike" kern="0" cap="none" spc="0" normalizeH="0" baseline="0" noProof="0" dirty="0">
                <a:ln>
                  <a:noFill/>
                </a:ln>
                <a:solidFill>
                  <a:srgbClr val="FFFFFF"/>
                </a:solidFill>
                <a:effectLst/>
                <a:uLnTx/>
                <a:uFillTx/>
                <a:latin typeface="Segoe" pitchFamily="34" charset="0"/>
                <a:ea typeface="+mn-ea"/>
                <a:cs typeface="+mn-cs"/>
              </a:endParaRPr>
            </a:p>
          </p:txBody>
        </p:sp>
        <p:cxnSp>
          <p:nvCxnSpPr>
            <p:cNvPr id="29" name="Straight Arrow Connector 28">
              <a:extLst>
                <a:ext uri="{FF2B5EF4-FFF2-40B4-BE49-F238E27FC236}">
                  <a16:creationId xmlns:a16="http://schemas.microsoft.com/office/drawing/2014/main" id="{2A585270-CE5B-454C-8EF2-DB7A38F53668}"/>
                </a:ext>
              </a:extLst>
            </p:cNvPr>
            <p:cNvCxnSpPr>
              <a:stCxn id="27" idx="6"/>
            </p:cNvCxnSpPr>
            <p:nvPr/>
          </p:nvCxnSpPr>
          <p:spPr>
            <a:xfrm flipV="1">
              <a:off x="1826061" y="3345624"/>
              <a:ext cx="580879" cy="2462"/>
            </a:xfrm>
            <a:prstGeom prst="straightConnector1">
              <a:avLst/>
            </a:prstGeom>
            <a:noFill/>
            <a:ln w="47625" cap="flat" cmpd="sng" algn="ctr">
              <a:solidFill>
                <a:srgbClr val="002050"/>
              </a:solidFill>
              <a:prstDash val="sysDash"/>
              <a:miter lim="800000"/>
              <a:headEnd type="triangle" w="med" len="med"/>
              <a:tailEnd type="triangle"/>
            </a:ln>
            <a:effectLst/>
          </p:spPr>
        </p:cxnSp>
      </p:grpSp>
      <p:sp>
        <p:nvSpPr>
          <p:cNvPr id="30" name="TextBox 29">
            <a:extLst>
              <a:ext uri="{FF2B5EF4-FFF2-40B4-BE49-F238E27FC236}">
                <a16:creationId xmlns:a16="http://schemas.microsoft.com/office/drawing/2014/main" id="{C6396EEE-7E87-402E-AEB3-5C1A3BD4484F}"/>
              </a:ext>
            </a:extLst>
          </p:cNvPr>
          <p:cNvSpPr txBox="1"/>
          <p:nvPr/>
        </p:nvSpPr>
        <p:spPr>
          <a:xfrm>
            <a:off x="1710273" y="3482557"/>
            <a:ext cx="1105595" cy="345817"/>
          </a:xfrm>
          <a:prstGeom prst="rect">
            <a:avLst/>
          </a:prstGeom>
          <a:noFill/>
        </p:spPr>
        <p:txBody>
          <a:bodyPr wrap="none" lIns="0" tIns="0" rIns="0" bIns="0" rtlCol="0">
            <a:spAutoFit/>
          </a:bodyPr>
          <a:lstStyle/>
          <a:p>
            <a:pPr marL="0" marR="0" lvl="0" indent="0" algn="l" defTabSz="932742" rtl="0" eaLnBrk="1" fontAlgn="auto" latinLnBrk="0" hangingPunct="1">
              <a:lnSpc>
                <a:spcPct val="90000"/>
              </a:lnSpc>
              <a:spcBef>
                <a:spcPts val="0"/>
              </a:spcBef>
              <a:spcAft>
                <a:spcPts val="0"/>
              </a:spcAft>
              <a:buClrTx/>
              <a:buSzTx/>
              <a:buFontTx/>
              <a:buNone/>
              <a:tabLst/>
              <a:defRPr/>
            </a:pPr>
            <a:r>
              <a:rPr kumimoji="0" lang="en-US" sz="2448" b="0" i="0" u="none" strike="noStrike" kern="0" cap="none" spc="-71" normalizeH="0" baseline="0" noProof="0">
                <a:ln>
                  <a:noFill/>
                </a:ln>
                <a:gradFill>
                  <a:gsLst>
                    <a:gs pos="2917">
                      <a:srgbClr val="394453"/>
                    </a:gs>
                    <a:gs pos="30000">
                      <a:srgbClr val="394453"/>
                    </a:gs>
                  </a:gsLst>
                  <a:lin ang="5400000" scaled="0"/>
                </a:gradFill>
                <a:effectLst/>
                <a:uLnTx/>
                <a:uFillTx/>
                <a:latin typeface="Segoe UI"/>
                <a:ea typeface="+mn-ea"/>
                <a:cs typeface="+mn-cs"/>
              </a:rPr>
              <a:t>Connect</a:t>
            </a:r>
            <a:endParaRPr kumimoji="0" lang="nl-BE" sz="2448" b="0" i="0" u="none" strike="noStrike" kern="0" cap="none" spc="-71" normalizeH="0" baseline="0" noProof="0">
              <a:ln>
                <a:noFill/>
              </a:ln>
              <a:gradFill>
                <a:gsLst>
                  <a:gs pos="2917">
                    <a:srgbClr val="394453"/>
                  </a:gs>
                  <a:gs pos="30000">
                    <a:srgbClr val="394453"/>
                  </a:gs>
                </a:gsLst>
                <a:lin ang="5400000" scaled="0"/>
              </a:gradFill>
              <a:effectLst/>
              <a:uLnTx/>
              <a:uFillTx/>
              <a:latin typeface="Segoe UI"/>
              <a:ea typeface="+mn-ea"/>
              <a:cs typeface="+mn-cs"/>
            </a:endParaRPr>
          </a:p>
        </p:txBody>
      </p:sp>
      <p:grpSp>
        <p:nvGrpSpPr>
          <p:cNvPr id="31" name="Group 30">
            <a:extLst>
              <a:ext uri="{FF2B5EF4-FFF2-40B4-BE49-F238E27FC236}">
                <a16:creationId xmlns:a16="http://schemas.microsoft.com/office/drawing/2014/main" id="{8CF7799C-8DED-4152-90DF-BE805BF6C57E}"/>
              </a:ext>
            </a:extLst>
          </p:cNvPr>
          <p:cNvGrpSpPr/>
          <p:nvPr/>
        </p:nvGrpSpPr>
        <p:grpSpPr>
          <a:xfrm>
            <a:off x="5508971" y="2054575"/>
            <a:ext cx="1708969" cy="1597488"/>
            <a:chOff x="4613602" y="2528648"/>
            <a:chExt cx="1675613" cy="1566308"/>
          </a:xfrm>
        </p:grpSpPr>
        <p:sp>
          <p:nvSpPr>
            <p:cNvPr id="32" name="Circle: Hollow 31">
              <a:extLst>
                <a:ext uri="{FF2B5EF4-FFF2-40B4-BE49-F238E27FC236}">
                  <a16:creationId xmlns:a16="http://schemas.microsoft.com/office/drawing/2014/main" id="{CC66881B-DDC3-4C42-9DDF-A5CCD63CB852}"/>
                </a:ext>
              </a:extLst>
            </p:cNvPr>
            <p:cNvSpPr/>
            <p:nvPr/>
          </p:nvSpPr>
          <p:spPr bwMode="auto">
            <a:xfrm>
              <a:off x="5013830" y="2870461"/>
              <a:ext cx="955248" cy="955248"/>
            </a:xfrm>
            <a:prstGeom prst="donut">
              <a:avLst/>
            </a:prstGeom>
            <a:solidFill>
              <a:srgbClr val="FFFFFF"/>
            </a:solidFill>
            <a:ln w="10795" cap="flat" cmpd="sng" algn="ctr">
              <a:solidFill>
                <a:srgbClr val="002050"/>
              </a:solidFill>
              <a:prstDash val="solid"/>
              <a:headEnd type="none" w="med" len="med"/>
              <a:tailEnd type="none" w="med" len="med"/>
            </a:ln>
            <a:effectLst/>
          </p:spPr>
          <p:txBody>
            <a:bodyPr rot="0" spcFirstLastPara="0" vertOverflow="overflow" horzOverflow="overflow" vert="horz" wrap="square" lIns="61700" tIns="41133" rIns="61700" bIns="41133" numCol="1" spcCol="0" rtlCol="0" fromWordArt="0" anchor="ctr" anchorCtr="0" forceAA="0" compatLnSpc="1">
              <a:prstTxWarp prst="textNoShape">
                <a:avLst/>
              </a:prstTxWarp>
              <a:noAutofit/>
            </a:bodyPr>
            <a:lstStyle/>
            <a:p>
              <a:pPr marL="0" marR="0" lvl="0" indent="0" algn="ctr" defTabSz="822406" rtl="0" eaLnBrk="1" fontAlgn="base" latinLnBrk="0" hangingPunct="1">
                <a:lnSpc>
                  <a:spcPct val="100000"/>
                </a:lnSpc>
                <a:spcBef>
                  <a:spcPct val="0"/>
                </a:spcBef>
                <a:spcAft>
                  <a:spcPct val="0"/>
                </a:spcAft>
                <a:buClrTx/>
                <a:buSzTx/>
                <a:buFontTx/>
                <a:buNone/>
                <a:tabLst/>
                <a:defRPr/>
              </a:pPr>
              <a:endParaRPr kumimoji="0" lang="nl-BE" sz="918" b="0" i="0" u="none" strike="noStrike" kern="0" cap="none" spc="0" normalizeH="0" baseline="0" noProof="0">
                <a:ln>
                  <a:noFill/>
                </a:ln>
                <a:solidFill>
                  <a:srgbClr val="FFFFFF"/>
                </a:solidFill>
                <a:effectLst/>
                <a:uLnTx/>
                <a:uFillTx/>
                <a:latin typeface="Segoe" pitchFamily="34" charset="0"/>
                <a:ea typeface="+mn-ea"/>
                <a:cs typeface="+mn-cs"/>
              </a:endParaRPr>
            </a:p>
          </p:txBody>
        </p:sp>
        <p:sp>
          <p:nvSpPr>
            <p:cNvPr id="33" name="Block Arc 32">
              <a:extLst>
                <a:ext uri="{FF2B5EF4-FFF2-40B4-BE49-F238E27FC236}">
                  <a16:creationId xmlns:a16="http://schemas.microsoft.com/office/drawing/2014/main" id="{E6DACFCE-75E8-4D89-B06E-6E6CE4C41CAB}"/>
                </a:ext>
              </a:extLst>
            </p:cNvPr>
            <p:cNvSpPr/>
            <p:nvPr/>
          </p:nvSpPr>
          <p:spPr bwMode="auto">
            <a:xfrm>
              <a:off x="4613602" y="2528648"/>
              <a:ext cx="1675613" cy="1566308"/>
            </a:xfrm>
            <a:prstGeom prst="blockArc">
              <a:avLst>
                <a:gd name="adj1" fmla="val 16209756"/>
                <a:gd name="adj2" fmla="val 21403044"/>
                <a:gd name="adj3" fmla="val 17457"/>
              </a:avLst>
            </a:prstGeom>
            <a:solidFill>
              <a:srgbClr val="002050"/>
            </a:solidFill>
            <a:ln w="10795" cap="flat" cmpd="sng" algn="ctr">
              <a:noFill/>
              <a:prstDash val="solid"/>
              <a:headEnd type="none" w="med" len="med"/>
              <a:tailEnd type="none" w="med" len="med"/>
            </a:ln>
            <a:effectLst/>
          </p:spPr>
          <p:txBody>
            <a:bodyPr rot="0" spcFirstLastPara="0" vertOverflow="overflow" horzOverflow="overflow" vert="horz" wrap="square" lIns="61700" tIns="41133" rIns="61700" bIns="41133" numCol="1" spcCol="0" rtlCol="0" fromWordArt="0" anchor="ctr" anchorCtr="0" forceAA="0" compatLnSpc="1">
              <a:prstTxWarp prst="textNoShape">
                <a:avLst/>
              </a:prstTxWarp>
              <a:noAutofit/>
            </a:bodyPr>
            <a:lstStyle/>
            <a:p>
              <a:pPr marL="0" marR="0" lvl="0" indent="0" algn="ctr" defTabSz="822406" rtl="0" eaLnBrk="1" fontAlgn="base" latinLnBrk="0" hangingPunct="1">
                <a:lnSpc>
                  <a:spcPct val="100000"/>
                </a:lnSpc>
                <a:spcBef>
                  <a:spcPct val="0"/>
                </a:spcBef>
                <a:spcAft>
                  <a:spcPct val="0"/>
                </a:spcAft>
                <a:buClrTx/>
                <a:buSzTx/>
                <a:buFontTx/>
                <a:buNone/>
                <a:tabLst/>
                <a:defRPr/>
              </a:pPr>
              <a:endParaRPr kumimoji="0" lang="nl-BE" sz="918" b="0" i="0" u="none" strike="noStrike" kern="0" cap="none" spc="0" normalizeH="0" baseline="0" noProof="0">
                <a:ln>
                  <a:noFill/>
                </a:ln>
                <a:solidFill>
                  <a:srgbClr val="FFFFFF"/>
                </a:solidFill>
                <a:effectLst/>
                <a:uLnTx/>
                <a:uFillTx/>
                <a:latin typeface="Segoe" pitchFamily="34" charset="0"/>
                <a:ea typeface="+mn-ea"/>
                <a:cs typeface="+mn-cs"/>
              </a:endParaRPr>
            </a:p>
          </p:txBody>
        </p:sp>
      </p:grpSp>
      <p:sp>
        <p:nvSpPr>
          <p:cNvPr id="34" name="TextBox 33">
            <a:extLst>
              <a:ext uri="{FF2B5EF4-FFF2-40B4-BE49-F238E27FC236}">
                <a16:creationId xmlns:a16="http://schemas.microsoft.com/office/drawing/2014/main" id="{AFB8FCA5-7258-48AD-BF00-A8FDB64CBA8C}"/>
              </a:ext>
            </a:extLst>
          </p:cNvPr>
          <p:cNvSpPr txBox="1"/>
          <p:nvPr/>
        </p:nvSpPr>
        <p:spPr>
          <a:xfrm>
            <a:off x="5917169" y="3532534"/>
            <a:ext cx="1077278" cy="345817"/>
          </a:xfrm>
          <a:prstGeom prst="rect">
            <a:avLst/>
          </a:prstGeom>
          <a:noFill/>
        </p:spPr>
        <p:txBody>
          <a:bodyPr wrap="none" lIns="0" tIns="0" rIns="0" bIns="0" rtlCol="0">
            <a:spAutoFit/>
          </a:bodyPr>
          <a:lstStyle/>
          <a:p>
            <a:pPr marL="0" marR="0" lvl="0" indent="0" algn="l" defTabSz="932742" rtl="0" eaLnBrk="1" fontAlgn="auto" latinLnBrk="0" hangingPunct="1">
              <a:lnSpc>
                <a:spcPct val="90000"/>
              </a:lnSpc>
              <a:spcBef>
                <a:spcPts val="0"/>
              </a:spcBef>
              <a:spcAft>
                <a:spcPts val="0"/>
              </a:spcAft>
              <a:buClrTx/>
              <a:buSzTx/>
              <a:buFontTx/>
              <a:buNone/>
              <a:tabLst/>
              <a:defRPr/>
            </a:pPr>
            <a:r>
              <a:rPr kumimoji="0" lang="en-US" sz="2448" b="0" i="0" u="none" strike="noStrike" kern="0" cap="none" spc="-71" normalizeH="0" baseline="0" noProof="0">
                <a:ln>
                  <a:noFill/>
                </a:ln>
                <a:gradFill>
                  <a:gsLst>
                    <a:gs pos="2917">
                      <a:srgbClr val="394453"/>
                    </a:gs>
                    <a:gs pos="30000">
                      <a:srgbClr val="394453"/>
                    </a:gs>
                  </a:gsLst>
                  <a:lin ang="5400000" scaled="0"/>
                </a:gradFill>
                <a:effectLst/>
                <a:uLnTx/>
                <a:uFillTx/>
                <a:latin typeface="Segoe UI"/>
                <a:ea typeface="+mn-ea"/>
                <a:cs typeface="+mn-cs"/>
              </a:rPr>
              <a:t>Add-On</a:t>
            </a:r>
            <a:endParaRPr kumimoji="0" lang="nl-BE" sz="2448" b="0" i="0" u="none" strike="noStrike" kern="0" cap="none" spc="-71" normalizeH="0" baseline="0" noProof="0" err="1">
              <a:ln>
                <a:noFill/>
              </a:ln>
              <a:gradFill>
                <a:gsLst>
                  <a:gs pos="2917">
                    <a:srgbClr val="394453"/>
                  </a:gs>
                  <a:gs pos="30000">
                    <a:srgbClr val="394453"/>
                  </a:gs>
                </a:gsLst>
                <a:lin ang="5400000" scaled="0"/>
              </a:gradFill>
              <a:effectLst/>
              <a:uLnTx/>
              <a:uFillTx/>
              <a:latin typeface="Segoe UI"/>
              <a:ea typeface="+mn-ea"/>
              <a:cs typeface="+mn-cs"/>
            </a:endParaRPr>
          </a:p>
        </p:txBody>
      </p:sp>
      <p:sp>
        <p:nvSpPr>
          <p:cNvPr id="35" name="TextBox 34">
            <a:extLst>
              <a:ext uri="{FF2B5EF4-FFF2-40B4-BE49-F238E27FC236}">
                <a16:creationId xmlns:a16="http://schemas.microsoft.com/office/drawing/2014/main" id="{BE030B66-C020-4334-8C38-DC189C9918BB}"/>
              </a:ext>
            </a:extLst>
          </p:cNvPr>
          <p:cNvSpPr txBox="1"/>
          <p:nvPr/>
        </p:nvSpPr>
        <p:spPr>
          <a:xfrm>
            <a:off x="9832361" y="3492477"/>
            <a:ext cx="934517" cy="345817"/>
          </a:xfrm>
          <a:prstGeom prst="rect">
            <a:avLst/>
          </a:prstGeom>
          <a:noFill/>
        </p:spPr>
        <p:txBody>
          <a:bodyPr wrap="none" lIns="0" tIns="0" rIns="0" bIns="0" rtlCol="0">
            <a:spAutoFit/>
          </a:bodyPr>
          <a:lstStyle/>
          <a:p>
            <a:pPr marL="0" marR="0" lvl="0" indent="0" algn="l" defTabSz="932742" rtl="0" eaLnBrk="1" fontAlgn="auto" latinLnBrk="0" hangingPunct="1">
              <a:lnSpc>
                <a:spcPct val="90000"/>
              </a:lnSpc>
              <a:spcBef>
                <a:spcPts val="0"/>
              </a:spcBef>
              <a:spcAft>
                <a:spcPts val="0"/>
              </a:spcAft>
              <a:buClrTx/>
              <a:buSzTx/>
              <a:buFontTx/>
              <a:buNone/>
              <a:tabLst/>
              <a:defRPr/>
            </a:pPr>
            <a:r>
              <a:rPr kumimoji="0" lang="en-US" sz="2448" b="0" i="0" u="none" strike="noStrike" kern="0" cap="none" spc="-71" normalizeH="0" baseline="0" noProof="0">
                <a:ln>
                  <a:noFill/>
                </a:ln>
                <a:gradFill>
                  <a:gsLst>
                    <a:gs pos="2917">
                      <a:srgbClr val="394453"/>
                    </a:gs>
                    <a:gs pos="30000">
                      <a:srgbClr val="394453"/>
                    </a:gs>
                  </a:gsLst>
                  <a:lin ang="5400000" scaled="0"/>
                </a:gradFill>
                <a:effectLst/>
                <a:uLnTx/>
                <a:uFillTx/>
                <a:latin typeface="Segoe UI"/>
                <a:ea typeface="+mn-ea"/>
                <a:cs typeface="+mn-cs"/>
              </a:rPr>
              <a:t>Embed</a:t>
            </a:r>
            <a:endParaRPr kumimoji="0" lang="nl-BE" sz="2448" b="0" i="0" u="none" strike="noStrike" kern="0" cap="none" spc="-71" normalizeH="0" baseline="0" noProof="0" err="1">
              <a:ln>
                <a:noFill/>
              </a:ln>
              <a:gradFill>
                <a:gsLst>
                  <a:gs pos="2917">
                    <a:srgbClr val="394453"/>
                  </a:gs>
                  <a:gs pos="30000">
                    <a:srgbClr val="394453"/>
                  </a:gs>
                </a:gsLst>
                <a:lin ang="5400000" scaled="0"/>
              </a:gradFill>
              <a:effectLst/>
              <a:uLnTx/>
              <a:uFillTx/>
              <a:latin typeface="Segoe UI"/>
              <a:ea typeface="+mn-ea"/>
              <a:cs typeface="+mn-cs"/>
            </a:endParaRPr>
          </a:p>
        </p:txBody>
      </p:sp>
      <p:grpSp>
        <p:nvGrpSpPr>
          <p:cNvPr id="36" name="Group 35">
            <a:extLst>
              <a:ext uri="{FF2B5EF4-FFF2-40B4-BE49-F238E27FC236}">
                <a16:creationId xmlns:a16="http://schemas.microsoft.com/office/drawing/2014/main" id="{AC7B7E4F-7B3E-446B-82F3-EB668A1DB343}"/>
              </a:ext>
            </a:extLst>
          </p:cNvPr>
          <p:cNvGrpSpPr/>
          <p:nvPr/>
        </p:nvGrpSpPr>
        <p:grpSpPr>
          <a:xfrm>
            <a:off x="9523731" y="2252873"/>
            <a:ext cx="1399246" cy="1015964"/>
            <a:chOff x="8514827" y="2829575"/>
            <a:chExt cx="1371934" cy="996134"/>
          </a:xfrm>
        </p:grpSpPr>
        <p:sp>
          <p:nvSpPr>
            <p:cNvPr id="37" name="Circle: Hollow 36">
              <a:extLst>
                <a:ext uri="{FF2B5EF4-FFF2-40B4-BE49-F238E27FC236}">
                  <a16:creationId xmlns:a16="http://schemas.microsoft.com/office/drawing/2014/main" id="{85723523-9D4F-4315-8B7F-08858629FC07}"/>
                </a:ext>
              </a:extLst>
            </p:cNvPr>
            <p:cNvSpPr/>
            <p:nvPr/>
          </p:nvSpPr>
          <p:spPr bwMode="auto">
            <a:xfrm>
              <a:off x="8931512" y="2834702"/>
              <a:ext cx="955248" cy="955248"/>
            </a:xfrm>
            <a:prstGeom prst="donut">
              <a:avLst/>
            </a:prstGeom>
            <a:solidFill>
              <a:srgbClr val="002050"/>
            </a:solidFill>
            <a:ln w="10795" cap="flat" cmpd="sng" algn="ctr">
              <a:noFill/>
              <a:prstDash val="solid"/>
              <a:headEnd type="none" w="med" len="med"/>
              <a:tailEnd type="none" w="med" len="med"/>
            </a:ln>
            <a:effectLst/>
          </p:spPr>
          <p:txBody>
            <a:bodyPr rot="0" spcFirstLastPara="0" vertOverflow="overflow" horzOverflow="overflow" vert="horz" wrap="square" lIns="61700" tIns="41133" rIns="61700" bIns="41133" numCol="1" spcCol="0" rtlCol="0" fromWordArt="0" anchor="ctr" anchorCtr="0" forceAA="0" compatLnSpc="1">
              <a:prstTxWarp prst="textNoShape">
                <a:avLst/>
              </a:prstTxWarp>
              <a:noAutofit/>
            </a:bodyPr>
            <a:lstStyle/>
            <a:p>
              <a:pPr marL="0" marR="0" lvl="0" indent="0" algn="ctr" defTabSz="822406" rtl="0" eaLnBrk="1" fontAlgn="base" latinLnBrk="0" hangingPunct="1">
                <a:lnSpc>
                  <a:spcPct val="100000"/>
                </a:lnSpc>
                <a:spcBef>
                  <a:spcPct val="0"/>
                </a:spcBef>
                <a:spcAft>
                  <a:spcPct val="0"/>
                </a:spcAft>
                <a:buClrTx/>
                <a:buSzTx/>
                <a:buFontTx/>
                <a:buNone/>
                <a:tabLst/>
                <a:defRPr/>
              </a:pPr>
              <a:endParaRPr kumimoji="0" lang="nl-BE" sz="918" b="0" i="0" u="none" strike="noStrike" kern="0" cap="none" spc="0" normalizeH="0" baseline="0" noProof="0">
                <a:ln>
                  <a:noFill/>
                </a:ln>
                <a:solidFill>
                  <a:srgbClr val="FFFFFF"/>
                </a:solidFill>
                <a:effectLst/>
                <a:uLnTx/>
                <a:uFillTx/>
                <a:latin typeface="Segoe" pitchFamily="34" charset="0"/>
                <a:ea typeface="+mn-ea"/>
                <a:cs typeface="+mn-cs"/>
              </a:endParaRPr>
            </a:p>
          </p:txBody>
        </p:sp>
        <p:sp>
          <p:nvSpPr>
            <p:cNvPr id="38" name="Circle: Hollow 37">
              <a:extLst>
                <a:ext uri="{FF2B5EF4-FFF2-40B4-BE49-F238E27FC236}">
                  <a16:creationId xmlns:a16="http://schemas.microsoft.com/office/drawing/2014/main" id="{3CFC2602-3DD8-496F-8917-BABC39BCF34E}"/>
                </a:ext>
              </a:extLst>
            </p:cNvPr>
            <p:cNvSpPr/>
            <p:nvPr/>
          </p:nvSpPr>
          <p:spPr bwMode="auto">
            <a:xfrm>
              <a:off x="8514827" y="2834702"/>
              <a:ext cx="955248" cy="991007"/>
            </a:xfrm>
            <a:prstGeom prst="donut">
              <a:avLst/>
            </a:prstGeom>
            <a:solidFill>
              <a:srgbClr val="FFFFFF"/>
            </a:solidFill>
            <a:ln w="10795" cap="flat" cmpd="sng" algn="ctr">
              <a:solidFill>
                <a:srgbClr val="002050"/>
              </a:solidFill>
              <a:prstDash val="solid"/>
              <a:headEnd type="none" w="med" len="med"/>
              <a:tailEnd type="none" w="med" len="med"/>
            </a:ln>
            <a:effectLst/>
          </p:spPr>
          <p:txBody>
            <a:bodyPr rot="0" spcFirstLastPara="0" vertOverflow="overflow" horzOverflow="overflow" vert="horz" wrap="square" lIns="61700" tIns="41133" rIns="61700" bIns="41133" numCol="1" spcCol="0" rtlCol="0" fromWordArt="0" anchor="ctr" anchorCtr="0" forceAA="0" compatLnSpc="1">
              <a:prstTxWarp prst="textNoShape">
                <a:avLst/>
              </a:prstTxWarp>
              <a:noAutofit/>
            </a:bodyPr>
            <a:lstStyle/>
            <a:p>
              <a:pPr marL="0" marR="0" lvl="0" indent="0" algn="ctr" defTabSz="822406" rtl="0" eaLnBrk="1" fontAlgn="base" latinLnBrk="0" hangingPunct="1">
                <a:lnSpc>
                  <a:spcPct val="100000"/>
                </a:lnSpc>
                <a:spcBef>
                  <a:spcPct val="0"/>
                </a:spcBef>
                <a:spcAft>
                  <a:spcPct val="0"/>
                </a:spcAft>
                <a:buClrTx/>
                <a:buSzTx/>
                <a:buFontTx/>
                <a:buNone/>
                <a:tabLst/>
                <a:defRPr/>
              </a:pPr>
              <a:endParaRPr kumimoji="0" lang="nl-BE" sz="918" b="0" i="0" u="none" strike="noStrike" kern="0" cap="none" spc="0" normalizeH="0" baseline="0" noProof="0">
                <a:ln>
                  <a:noFill/>
                </a:ln>
                <a:solidFill>
                  <a:srgbClr val="FFFFFF"/>
                </a:solidFill>
                <a:effectLst/>
                <a:uLnTx/>
                <a:uFillTx/>
                <a:latin typeface="Segoe" pitchFamily="34" charset="0"/>
                <a:ea typeface="+mn-ea"/>
                <a:cs typeface="+mn-cs"/>
              </a:endParaRPr>
            </a:p>
          </p:txBody>
        </p:sp>
        <p:sp>
          <p:nvSpPr>
            <p:cNvPr id="39" name="Block Arc 38">
              <a:extLst>
                <a:ext uri="{FF2B5EF4-FFF2-40B4-BE49-F238E27FC236}">
                  <a16:creationId xmlns:a16="http://schemas.microsoft.com/office/drawing/2014/main" id="{3467BFFC-107E-4B8C-9012-061ED832D3C1}"/>
                </a:ext>
              </a:extLst>
            </p:cNvPr>
            <p:cNvSpPr/>
            <p:nvPr/>
          </p:nvSpPr>
          <p:spPr bwMode="auto">
            <a:xfrm>
              <a:off x="8931513" y="2829575"/>
              <a:ext cx="955248" cy="960375"/>
            </a:xfrm>
            <a:prstGeom prst="blockArc">
              <a:avLst/>
            </a:prstGeom>
            <a:solidFill>
              <a:srgbClr val="002050"/>
            </a:solidFill>
            <a:ln w="10795" cap="flat" cmpd="sng" algn="ctr">
              <a:noFill/>
              <a:prstDash val="solid"/>
              <a:headEnd type="none" w="med" len="med"/>
              <a:tailEnd type="none" w="med" len="med"/>
            </a:ln>
            <a:effectLst/>
          </p:spPr>
          <p:txBody>
            <a:bodyPr rot="0" spcFirstLastPara="0" vertOverflow="overflow" horzOverflow="overflow" vert="horz" wrap="square" lIns="61700" tIns="41133" rIns="61700" bIns="41133" numCol="1" spcCol="0" rtlCol="0" fromWordArt="0" anchor="ctr" anchorCtr="0" forceAA="0" compatLnSpc="1">
              <a:prstTxWarp prst="textNoShape">
                <a:avLst/>
              </a:prstTxWarp>
              <a:noAutofit/>
            </a:bodyPr>
            <a:lstStyle/>
            <a:p>
              <a:pPr marL="0" marR="0" lvl="0" indent="0" algn="ctr" defTabSz="822406" rtl="0" eaLnBrk="1" fontAlgn="base" latinLnBrk="0" hangingPunct="1">
                <a:lnSpc>
                  <a:spcPct val="100000"/>
                </a:lnSpc>
                <a:spcBef>
                  <a:spcPct val="0"/>
                </a:spcBef>
                <a:spcAft>
                  <a:spcPct val="0"/>
                </a:spcAft>
                <a:buClrTx/>
                <a:buSzTx/>
                <a:buFontTx/>
                <a:buNone/>
                <a:tabLst/>
                <a:defRPr/>
              </a:pPr>
              <a:endParaRPr kumimoji="0" lang="nl-BE" sz="918" b="0" i="0" u="none" strike="noStrike" kern="0" cap="none" spc="0" normalizeH="0" baseline="0" noProof="0">
                <a:ln>
                  <a:noFill/>
                </a:ln>
                <a:solidFill>
                  <a:srgbClr val="FFFFFF"/>
                </a:solidFill>
                <a:effectLst/>
                <a:uLnTx/>
                <a:uFillTx/>
                <a:latin typeface="Segoe" pitchFamily="34" charset="0"/>
                <a:ea typeface="+mn-ea"/>
                <a:cs typeface="+mn-cs"/>
              </a:endParaRPr>
            </a:p>
          </p:txBody>
        </p:sp>
      </p:grpSp>
      <p:sp>
        <p:nvSpPr>
          <p:cNvPr id="40" name="TextBox 39">
            <a:extLst>
              <a:ext uri="{FF2B5EF4-FFF2-40B4-BE49-F238E27FC236}">
                <a16:creationId xmlns:a16="http://schemas.microsoft.com/office/drawing/2014/main" id="{E84447C6-57AA-4604-BE96-DBF4109EDB12}"/>
              </a:ext>
            </a:extLst>
          </p:cNvPr>
          <p:cNvSpPr txBox="1"/>
          <p:nvPr/>
        </p:nvSpPr>
        <p:spPr>
          <a:xfrm flipH="1">
            <a:off x="1139229" y="4224140"/>
            <a:ext cx="2567991" cy="664797"/>
          </a:xfrm>
          <a:prstGeom prst="rect">
            <a:avLst/>
          </a:prstGeom>
          <a:noFill/>
        </p:spPr>
        <p:txBody>
          <a:bodyPr wrap="square" lIns="0" tIns="0" rIns="0" bIns="0" rtlCol="0">
            <a:spAutoFit/>
          </a:bodyPr>
          <a:lstStyle/>
          <a:p>
            <a:pPr marL="0" marR="0" lvl="0" indent="0" algn="ctr" defTabSz="932742" rtl="0" eaLnBrk="1" fontAlgn="auto" latinLnBrk="0" hangingPunct="1">
              <a:lnSpc>
                <a:spcPct val="90000"/>
              </a:lnSpc>
              <a:spcBef>
                <a:spcPts val="0"/>
              </a:spcBef>
              <a:spcAft>
                <a:spcPts val="0"/>
              </a:spcAft>
              <a:buClrTx/>
              <a:buSzTx/>
              <a:buFontTx/>
              <a:buNone/>
              <a:tabLst/>
              <a:defRPr/>
            </a:pPr>
            <a:r>
              <a:rPr kumimoji="0" lang="en-US" sz="1600" b="0" i="1" u="none" strike="noStrike" kern="1200" cap="none" spc="-71" normalizeH="0" baseline="0" noProof="0" dirty="0">
                <a:ln>
                  <a:noFill/>
                </a:ln>
                <a:gradFill>
                  <a:gsLst>
                    <a:gs pos="2917">
                      <a:srgbClr val="394453"/>
                    </a:gs>
                    <a:gs pos="30000">
                      <a:srgbClr val="394453"/>
                    </a:gs>
                  </a:gsLst>
                  <a:lin ang="5400000" scaled="0"/>
                </a:gradFill>
                <a:effectLst/>
                <a:uLnTx/>
                <a:uFillTx/>
                <a:latin typeface="Segoe UI Light"/>
                <a:ea typeface="+mn-ea"/>
                <a:cs typeface="+mn-cs"/>
              </a:rPr>
              <a:t>Connected Apps </a:t>
            </a:r>
            <a:r>
              <a:rPr kumimoji="0" lang="en-US" sz="1600" b="1" i="1" u="none" strike="noStrike" kern="1200" cap="none" spc="-71" normalizeH="0" baseline="0" noProof="0" dirty="0">
                <a:ln>
                  <a:noFill/>
                </a:ln>
                <a:gradFill>
                  <a:gsLst>
                    <a:gs pos="2917">
                      <a:srgbClr val="394453"/>
                    </a:gs>
                    <a:gs pos="30000">
                      <a:srgbClr val="394453"/>
                    </a:gs>
                  </a:gsLst>
                  <a:lin ang="5400000" scaled="0"/>
                </a:gradFill>
                <a:effectLst/>
                <a:uLnTx/>
                <a:uFillTx/>
                <a:latin typeface="Segoe UI Light"/>
                <a:ea typeface="+mn-ea"/>
                <a:cs typeface="+mn-cs"/>
              </a:rPr>
              <a:t>Connect</a:t>
            </a:r>
            <a:r>
              <a:rPr kumimoji="0" lang="en-US" sz="1600" b="0" i="1" u="none" strike="noStrike" kern="1200" cap="none" spc="-71" normalizeH="0" baseline="0" noProof="0" dirty="0">
                <a:ln>
                  <a:noFill/>
                </a:ln>
                <a:gradFill>
                  <a:gsLst>
                    <a:gs pos="2917">
                      <a:srgbClr val="394453"/>
                    </a:gs>
                    <a:gs pos="30000">
                      <a:srgbClr val="394453"/>
                    </a:gs>
                  </a:gsLst>
                  <a:lin ang="5400000" scaled="0"/>
                </a:gradFill>
                <a:effectLst/>
                <a:uLnTx/>
                <a:uFillTx/>
                <a:latin typeface="Segoe UI Light"/>
                <a:ea typeface="+mn-ea"/>
                <a:cs typeface="+mn-cs"/>
              </a:rPr>
              <a:t> another service with Dynamics 365 for Financial and Operation</a:t>
            </a:r>
            <a:endParaRPr kumimoji="0" lang="nl-BE" sz="1600" b="0" i="1" u="none" strike="noStrike" kern="1200" cap="none" spc="-71" normalizeH="0" baseline="0" noProof="0" dirty="0">
              <a:ln>
                <a:noFill/>
              </a:ln>
              <a:gradFill>
                <a:gsLst>
                  <a:gs pos="2917">
                    <a:srgbClr val="394453"/>
                  </a:gs>
                  <a:gs pos="30000">
                    <a:srgbClr val="394453"/>
                  </a:gs>
                </a:gsLst>
                <a:lin ang="5400000" scaled="0"/>
              </a:gradFill>
              <a:effectLst/>
              <a:uLnTx/>
              <a:uFillTx/>
              <a:latin typeface="Segoe UI Light"/>
              <a:ea typeface="+mn-ea"/>
              <a:cs typeface="+mn-cs"/>
            </a:endParaRPr>
          </a:p>
        </p:txBody>
      </p:sp>
      <p:sp>
        <p:nvSpPr>
          <p:cNvPr id="41" name="TextBox 40">
            <a:extLst>
              <a:ext uri="{FF2B5EF4-FFF2-40B4-BE49-F238E27FC236}">
                <a16:creationId xmlns:a16="http://schemas.microsoft.com/office/drawing/2014/main" id="{267AAED5-B6D1-4B3F-9A8E-8A69E9118980}"/>
              </a:ext>
            </a:extLst>
          </p:cNvPr>
          <p:cNvSpPr txBox="1"/>
          <p:nvPr/>
        </p:nvSpPr>
        <p:spPr>
          <a:xfrm flipH="1">
            <a:off x="5168181" y="4224140"/>
            <a:ext cx="2567991" cy="664797"/>
          </a:xfrm>
          <a:prstGeom prst="rect">
            <a:avLst/>
          </a:prstGeom>
          <a:noFill/>
        </p:spPr>
        <p:txBody>
          <a:bodyPr wrap="square" lIns="0" tIns="0" rIns="0" bIns="0" rtlCol="0">
            <a:spAutoFit/>
          </a:bodyPr>
          <a:lstStyle/>
          <a:p>
            <a:pPr marL="0" marR="0" lvl="0" indent="0" algn="ctr" defTabSz="932742" rtl="0" eaLnBrk="1" fontAlgn="auto" latinLnBrk="0" hangingPunct="1">
              <a:lnSpc>
                <a:spcPct val="90000"/>
              </a:lnSpc>
              <a:spcBef>
                <a:spcPts val="0"/>
              </a:spcBef>
              <a:spcAft>
                <a:spcPts val="0"/>
              </a:spcAft>
              <a:buClrTx/>
              <a:buSzTx/>
              <a:buFontTx/>
              <a:buNone/>
              <a:tabLst/>
              <a:defRPr/>
            </a:pPr>
            <a:r>
              <a:rPr kumimoji="0" lang="en-US" sz="1600" b="1" i="1" u="none" strike="noStrike" kern="1200" cap="none" spc="-71" normalizeH="0" baseline="0" noProof="0" dirty="0">
                <a:ln>
                  <a:noFill/>
                </a:ln>
                <a:gradFill>
                  <a:gsLst>
                    <a:gs pos="2917">
                      <a:srgbClr val="394453"/>
                    </a:gs>
                    <a:gs pos="30000">
                      <a:srgbClr val="394453"/>
                    </a:gs>
                  </a:gsLst>
                  <a:lin ang="5400000" scaled="0"/>
                </a:gradFill>
                <a:effectLst/>
                <a:uLnTx/>
                <a:uFillTx/>
                <a:latin typeface="Segoe UI Light"/>
                <a:ea typeface="+mn-ea"/>
                <a:cs typeface="+mn-cs"/>
              </a:rPr>
              <a:t>Add-o</a:t>
            </a:r>
            <a:r>
              <a:rPr kumimoji="0" lang="en-US" sz="1600" b="0" i="1" u="none" strike="noStrike" kern="1200" cap="none" spc="-71" normalizeH="0" baseline="0" noProof="0" dirty="0">
                <a:ln>
                  <a:noFill/>
                </a:ln>
                <a:gradFill>
                  <a:gsLst>
                    <a:gs pos="2917">
                      <a:srgbClr val="394453"/>
                    </a:gs>
                    <a:gs pos="30000">
                      <a:srgbClr val="394453"/>
                    </a:gs>
                  </a:gsLst>
                  <a:lin ang="5400000" scaled="0"/>
                </a:gradFill>
                <a:effectLst/>
                <a:uLnTx/>
                <a:uFillTx/>
                <a:latin typeface="Segoe UI Light"/>
                <a:ea typeface="+mn-ea"/>
                <a:cs typeface="+mn-cs"/>
              </a:rPr>
              <a:t>n Apps enrich the Dynamics 365 for Financial and Operation functionality</a:t>
            </a:r>
            <a:endParaRPr kumimoji="0" lang="nl-BE" sz="1600" b="0" i="1" u="none" strike="noStrike" kern="1200" cap="none" spc="-71" normalizeH="0" baseline="0" noProof="0" dirty="0">
              <a:ln>
                <a:noFill/>
              </a:ln>
              <a:gradFill>
                <a:gsLst>
                  <a:gs pos="2917">
                    <a:srgbClr val="394453"/>
                  </a:gs>
                  <a:gs pos="30000">
                    <a:srgbClr val="394453"/>
                  </a:gs>
                </a:gsLst>
                <a:lin ang="5400000" scaled="0"/>
              </a:gradFill>
              <a:effectLst/>
              <a:uLnTx/>
              <a:uFillTx/>
              <a:latin typeface="Segoe UI Light"/>
              <a:ea typeface="+mn-ea"/>
              <a:cs typeface="+mn-cs"/>
            </a:endParaRPr>
          </a:p>
        </p:txBody>
      </p:sp>
      <p:sp>
        <p:nvSpPr>
          <p:cNvPr id="42" name="TextBox 41">
            <a:extLst>
              <a:ext uri="{FF2B5EF4-FFF2-40B4-BE49-F238E27FC236}">
                <a16:creationId xmlns:a16="http://schemas.microsoft.com/office/drawing/2014/main" id="{C2F1D3FD-2746-4642-ABB8-18BB9EACFF5B}"/>
              </a:ext>
            </a:extLst>
          </p:cNvPr>
          <p:cNvSpPr txBox="1"/>
          <p:nvPr/>
        </p:nvSpPr>
        <p:spPr>
          <a:xfrm flipH="1">
            <a:off x="9056012" y="4339340"/>
            <a:ext cx="2567991" cy="664797"/>
          </a:xfrm>
          <a:prstGeom prst="rect">
            <a:avLst/>
          </a:prstGeom>
          <a:noFill/>
        </p:spPr>
        <p:txBody>
          <a:bodyPr wrap="square" lIns="0" tIns="0" rIns="0" bIns="0" rtlCol="0">
            <a:spAutoFit/>
          </a:bodyPr>
          <a:lstStyle/>
          <a:p>
            <a:pPr marL="0" marR="0" lvl="0" indent="0" algn="ctr" defTabSz="932742" rtl="0" eaLnBrk="1" fontAlgn="auto" latinLnBrk="0" hangingPunct="1">
              <a:lnSpc>
                <a:spcPct val="90000"/>
              </a:lnSpc>
              <a:spcBef>
                <a:spcPts val="0"/>
              </a:spcBef>
              <a:spcAft>
                <a:spcPts val="0"/>
              </a:spcAft>
              <a:buClrTx/>
              <a:buSzTx/>
              <a:buFontTx/>
              <a:buNone/>
              <a:tabLst/>
              <a:defRPr/>
            </a:pPr>
            <a:r>
              <a:rPr kumimoji="0" lang="en-US" sz="1600" b="1" i="1" u="none" strike="noStrike" kern="1200" cap="none" spc="-71" normalizeH="0" baseline="0" noProof="0" dirty="0">
                <a:ln>
                  <a:noFill/>
                </a:ln>
                <a:gradFill>
                  <a:gsLst>
                    <a:gs pos="2917">
                      <a:srgbClr val="394453"/>
                    </a:gs>
                    <a:gs pos="30000">
                      <a:srgbClr val="394453"/>
                    </a:gs>
                  </a:gsLst>
                  <a:lin ang="5400000" scaled="0"/>
                </a:gradFill>
                <a:effectLst/>
                <a:uLnTx/>
                <a:uFillTx/>
                <a:latin typeface="Segoe UI Light"/>
                <a:ea typeface="+mn-ea"/>
                <a:cs typeface="+mn-cs"/>
              </a:rPr>
              <a:t>Embed </a:t>
            </a:r>
            <a:r>
              <a:rPr kumimoji="0" lang="en-US" sz="1600" b="0" i="1" u="none" strike="noStrike" kern="1200" cap="none" spc="-71" normalizeH="0" baseline="0" noProof="0" dirty="0">
                <a:ln>
                  <a:noFill/>
                </a:ln>
                <a:gradFill>
                  <a:gsLst>
                    <a:gs pos="2917">
                      <a:srgbClr val="394453"/>
                    </a:gs>
                    <a:gs pos="30000">
                      <a:srgbClr val="394453"/>
                    </a:gs>
                  </a:gsLst>
                  <a:lin ang="5400000" scaled="0"/>
                </a:gradFill>
                <a:effectLst/>
                <a:uLnTx/>
                <a:uFillTx/>
                <a:latin typeface="Segoe UI Light"/>
                <a:ea typeface="+mn-ea"/>
                <a:cs typeface="+mn-cs"/>
              </a:rPr>
              <a:t>Apps provides an end-to-end solution for an industry or micro-vertical</a:t>
            </a:r>
            <a:endParaRPr kumimoji="0" lang="nl-BE" sz="1600" b="0" i="1" u="none" strike="noStrike" kern="1200" cap="none" spc="-71" normalizeH="0" baseline="0" noProof="0" dirty="0">
              <a:ln>
                <a:noFill/>
              </a:ln>
              <a:gradFill>
                <a:gsLst>
                  <a:gs pos="2917">
                    <a:srgbClr val="394453"/>
                  </a:gs>
                  <a:gs pos="30000">
                    <a:srgbClr val="394453"/>
                  </a:gs>
                </a:gsLst>
                <a:lin ang="5400000" scaled="0"/>
              </a:gradFill>
              <a:effectLst/>
              <a:uLnTx/>
              <a:uFillTx/>
              <a:latin typeface="Segoe UI Light"/>
              <a:ea typeface="+mn-ea"/>
              <a:cs typeface="+mn-cs"/>
            </a:endParaRPr>
          </a:p>
        </p:txBody>
      </p:sp>
    </p:spTree>
    <p:extLst>
      <p:ext uri="{BB962C8B-B14F-4D97-AF65-F5344CB8AC3E}">
        <p14:creationId xmlns:p14="http://schemas.microsoft.com/office/powerpoint/2010/main" val="35316353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par>
                          <p:cTn id="27" fill="hold">
                            <p:stCondLst>
                              <p:cond delay="750"/>
                            </p:stCondLst>
                            <p:childTnLst>
                              <p:par>
                                <p:cTn id="28" presetID="10" presetClass="entr" presetSubtype="0"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grpId="0" nodeType="withEffect">
                                  <p:stCondLst>
                                    <p:cond delay="25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par>
                          <p:cTn id="43" fill="hold">
                            <p:stCondLst>
                              <p:cond delay="750"/>
                            </p:stCondLst>
                            <p:childTnLst>
                              <p:par>
                                <p:cTn id="44" presetID="10" presetClass="entr" presetSubtype="0" fill="hold" grpId="0"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30" grpId="0"/>
      <p:bldP spid="34" grpId="0"/>
      <p:bldP spid="35" grpId="0"/>
      <p:bldP spid="40" grpId="0"/>
      <p:bldP spid="41" grpId="0"/>
      <p:bldP spid="4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3BD0036-6A06-42FB-BF27-10122A8CBEBA}"/>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lstStyle/>
          <a:p>
            <a:r>
              <a:rPr lang="en-US" dirty="0">
                <a:gradFill>
                  <a:gsLst>
                    <a:gs pos="100000">
                      <a:srgbClr val="FFFFFF"/>
                    </a:gs>
                    <a:gs pos="0">
                      <a:srgbClr val="FFFFFF"/>
                    </a:gs>
                  </a:gsLst>
                  <a:lin ang="5400000" scaled="0"/>
                </a:gradFill>
              </a:rPr>
              <a:t>API’s</a:t>
            </a:r>
            <a:endParaRPr lang="en-US" dirty="0"/>
          </a:p>
        </p:txBody>
      </p:sp>
      <p:pic>
        <p:nvPicPr>
          <p:cNvPr id="6" name="Picture Placeholder 7">
            <a:extLst>
              <a:ext uri="{FF2B5EF4-FFF2-40B4-BE49-F238E27FC236}">
                <a16:creationId xmlns:a16="http://schemas.microsoft.com/office/drawing/2014/main" id="{67B4997F-1D7B-4D20-826C-8C0D60D34EA7}"/>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1" y="0"/>
            <a:ext cx="4375053" cy="6858000"/>
          </a:xfrm>
          <a:prstGeom prst="rect">
            <a:avLst/>
          </a:prstGeom>
        </p:spPr>
      </p:pic>
    </p:spTree>
    <p:extLst>
      <p:ext uri="{BB962C8B-B14F-4D97-AF65-F5344CB8AC3E}">
        <p14:creationId xmlns:p14="http://schemas.microsoft.com/office/powerpoint/2010/main" val="1771657696"/>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248DA-734C-4B25-B372-7E0C993EA177}"/>
              </a:ext>
            </a:extLst>
          </p:cNvPr>
          <p:cNvSpPr>
            <a:spLocks noGrp="1"/>
          </p:cNvSpPr>
          <p:nvPr>
            <p:ph type="title"/>
          </p:nvPr>
        </p:nvSpPr>
        <p:spPr>
          <a:xfrm>
            <a:off x="269241" y="286845"/>
            <a:ext cx="11670641" cy="941386"/>
          </a:xfrm>
        </p:spPr>
        <p:txBody>
          <a:bodyPr/>
          <a:lstStyle/>
          <a:p>
            <a:r>
              <a:rPr lang="en-US" dirty="0">
                <a:solidFill>
                  <a:srgbClr val="3996DD"/>
                </a:solidFill>
                <a:latin typeface="Segoe UI Semilight" panose="020B0402040204020203" pitchFamily="34" charset="0"/>
                <a:cs typeface="Segoe UI Semilight" panose="020B0402040204020203" pitchFamily="34" charset="0"/>
              </a:rPr>
              <a:t>Available APIs</a:t>
            </a:r>
          </a:p>
        </p:txBody>
      </p:sp>
      <p:graphicFrame>
        <p:nvGraphicFramePr>
          <p:cNvPr id="4" name="Content Placeholder 3">
            <a:extLst>
              <a:ext uri="{FF2B5EF4-FFF2-40B4-BE49-F238E27FC236}">
                <a16:creationId xmlns:a16="http://schemas.microsoft.com/office/drawing/2014/main" id="{5E025815-1ECF-47B1-9BC5-767A4A7D9D46}"/>
              </a:ext>
            </a:extLst>
          </p:cNvPr>
          <p:cNvGraphicFramePr>
            <a:graphicFrameLocks noGrp="1"/>
          </p:cNvGraphicFramePr>
          <p:nvPr>
            <p:ph idx="4294967295"/>
            <p:extLst>
              <p:ext uri="{D42A27DB-BD31-4B8C-83A1-F6EECF244321}">
                <p14:modId xmlns:p14="http://schemas.microsoft.com/office/powerpoint/2010/main" val="2765357293"/>
              </p:ext>
            </p:extLst>
          </p:nvPr>
        </p:nvGraphicFramePr>
        <p:xfrm>
          <a:off x="434899" y="986558"/>
          <a:ext cx="11339324" cy="4857700"/>
        </p:xfrm>
        <a:graphic>
          <a:graphicData uri="http://schemas.openxmlformats.org/drawingml/2006/table">
            <a:tbl>
              <a:tblPr firstRow="1" bandRow="1">
                <a:effectLst/>
                <a:tableStyleId>{E269D01E-BC32-4049-B463-5C60D7B0CCD2}</a:tableStyleId>
              </a:tblPr>
              <a:tblGrid>
                <a:gridCol w="2147015">
                  <a:extLst>
                    <a:ext uri="{9D8B030D-6E8A-4147-A177-3AD203B41FA5}">
                      <a16:colId xmlns:a16="http://schemas.microsoft.com/office/drawing/2014/main" val="1193236563"/>
                    </a:ext>
                  </a:extLst>
                </a:gridCol>
                <a:gridCol w="2147015">
                  <a:extLst>
                    <a:ext uri="{9D8B030D-6E8A-4147-A177-3AD203B41FA5}">
                      <a16:colId xmlns:a16="http://schemas.microsoft.com/office/drawing/2014/main" val="833394435"/>
                    </a:ext>
                  </a:extLst>
                </a:gridCol>
                <a:gridCol w="2457929">
                  <a:extLst>
                    <a:ext uri="{9D8B030D-6E8A-4147-A177-3AD203B41FA5}">
                      <a16:colId xmlns:a16="http://schemas.microsoft.com/office/drawing/2014/main" val="2604964085"/>
                    </a:ext>
                  </a:extLst>
                </a:gridCol>
                <a:gridCol w="2147868">
                  <a:extLst>
                    <a:ext uri="{9D8B030D-6E8A-4147-A177-3AD203B41FA5}">
                      <a16:colId xmlns:a16="http://schemas.microsoft.com/office/drawing/2014/main" val="2522901632"/>
                    </a:ext>
                  </a:extLst>
                </a:gridCol>
                <a:gridCol w="2439497">
                  <a:extLst>
                    <a:ext uri="{9D8B030D-6E8A-4147-A177-3AD203B41FA5}">
                      <a16:colId xmlns:a16="http://schemas.microsoft.com/office/drawing/2014/main" val="938147966"/>
                    </a:ext>
                  </a:extLst>
                </a:gridCol>
              </a:tblGrid>
              <a:tr h="353921">
                <a:tc>
                  <a:txBody>
                    <a:bodyPr/>
                    <a:lstStyle/>
                    <a:p>
                      <a:r>
                        <a:rPr lang="en-US" sz="1800">
                          <a:gradFill>
                            <a:gsLst>
                              <a:gs pos="2917">
                                <a:schemeClr val="bg1"/>
                              </a:gs>
                              <a:gs pos="30000">
                                <a:schemeClr val="bg1"/>
                              </a:gs>
                            </a:gsLst>
                            <a:lin ang="5400000" scaled="0"/>
                          </a:gradFill>
                        </a:rPr>
                        <a:t>COMPANY</a:t>
                      </a:r>
                    </a:p>
                  </a:txBody>
                  <a:tcPr marL="179285" marR="91175" marT="45588" marB="45588">
                    <a:lnL w="9525" cap="flat" cmpd="sng" algn="ctr">
                      <a:noFill/>
                      <a:prstDash val="solid"/>
                    </a:lnL>
                    <a:lnR w="12700" cap="flat" cmpd="sng" algn="ctr">
                      <a:solidFill>
                        <a:schemeClr val="bg2"/>
                      </a:solidFill>
                      <a:prstDash val="solid"/>
                      <a:round/>
                      <a:headEnd type="none" w="med" len="med"/>
                      <a:tailEnd type="none" w="med" len="med"/>
                    </a:lnR>
                    <a:lnT w="9525" cap="flat" cmpd="sng" algn="ctr">
                      <a:noFill/>
                      <a:prstDash val="solid"/>
                    </a:lnT>
                    <a:lnB w="17145" cap="flat" cmpd="sng" algn="ctr">
                      <a:noFill/>
                      <a:prstDash val="solid"/>
                    </a:lnB>
                    <a:lnTlToBr w="12700" cmpd="sng">
                      <a:noFill/>
                      <a:prstDash val="solid"/>
                    </a:lnTlToBr>
                    <a:lnBlToTr w="12700" cmpd="sng">
                      <a:noFill/>
                      <a:prstDash val="solid"/>
                    </a:lnBlToTr>
                    <a:solidFill>
                      <a:schemeClr val="accent2"/>
                    </a:solidFill>
                  </a:tcPr>
                </a:tc>
                <a:tc>
                  <a:txBody>
                    <a:bodyPr/>
                    <a:lstStyle/>
                    <a:p>
                      <a:r>
                        <a:rPr lang="en-US" sz="1800">
                          <a:gradFill>
                            <a:gsLst>
                              <a:gs pos="2917">
                                <a:schemeClr val="bg1"/>
                              </a:gs>
                              <a:gs pos="30000">
                                <a:schemeClr val="bg1"/>
                              </a:gs>
                            </a:gsLst>
                            <a:lin ang="5400000" scaled="0"/>
                          </a:gradFill>
                        </a:rPr>
                        <a:t>FINANCE</a:t>
                      </a: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9525" cap="flat" cmpd="sng" algn="ctr">
                      <a:noFill/>
                      <a:prstDash val="solid"/>
                    </a:lnT>
                    <a:lnB w="17145" cap="flat" cmpd="sng" algn="ctr">
                      <a:noFill/>
                      <a:prstDash val="solid"/>
                    </a:lnB>
                    <a:lnTlToBr w="12700" cmpd="sng">
                      <a:noFill/>
                      <a:prstDash val="solid"/>
                    </a:lnTlToBr>
                    <a:lnBlToTr w="12700" cmpd="sng">
                      <a:noFill/>
                      <a:prstDash val="solid"/>
                    </a:lnBlToTr>
                    <a:solidFill>
                      <a:schemeClr val="accent2"/>
                    </a:solidFill>
                  </a:tcPr>
                </a:tc>
                <a:tc>
                  <a:txBody>
                    <a:bodyPr/>
                    <a:lstStyle/>
                    <a:p>
                      <a:r>
                        <a:rPr lang="en-US" sz="1800">
                          <a:gradFill>
                            <a:gsLst>
                              <a:gs pos="2917">
                                <a:schemeClr val="bg1"/>
                              </a:gs>
                              <a:gs pos="30000">
                                <a:schemeClr val="bg1"/>
                              </a:gs>
                            </a:gsLst>
                            <a:lin ang="5400000" scaled="0"/>
                          </a:gradFill>
                        </a:rPr>
                        <a:t>SALES</a:t>
                      </a: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9525" cap="flat" cmpd="sng" algn="ctr">
                      <a:noFill/>
                      <a:prstDash val="solid"/>
                    </a:lnT>
                    <a:lnB w="17145" cap="flat" cmpd="sng" algn="ctr">
                      <a:noFill/>
                      <a:prstDash val="solid"/>
                    </a:lnB>
                    <a:lnTlToBr w="12700" cmpd="sng">
                      <a:noFill/>
                      <a:prstDash val="solid"/>
                    </a:lnTlToBr>
                    <a:lnBlToTr w="12700" cmpd="sng">
                      <a:noFill/>
                      <a:prstDash val="solid"/>
                    </a:lnBlToTr>
                    <a:solidFill>
                      <a:schemeClr val="accent2"/>
                    </a:solidFill>
                  </a:tcPr>
                </a:tc>
                <a:tc>
                  <a:txBody>
                    <a:bodyPr/>
                    <a:lstStyle/>
                    <a:p>
                      <a:r>
                        <a:rPr lang="en-US" sz="1800">
                          <a:gradFill>
                            <a:gsLst>
                              <a:gs pos="2917">
                                <a:schemeClr val="bg1"/>
                              </a:gs>
                              <a:gs pos="30000">
                                <a:schemeClr val="bg1"/>
                              </a:gs>
                            </a:gsLst>
                            <a:lin ang="5400000" scaled="0"/>
                          </a:gradFill>
                        </a:rPr>
                        <a:t>PURCHASING</a:t>
                      </a: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9525" cap="flat" cmpd="sng" algn="ctr">
                      <a:noFill/>
                      <a:prstDash val="solid"/>
                    </a:lnT>
                    <a:lnB w="17145" cap="flat" cmpd="sng" algn="ctr">
                      <a:noFill/>
                      <a:prstDash val="solid"/>
                    </a:lnB>
                    <a:lnTlToBr w="12700" cmpd="sng">
                      <a:noFill/>
                      <a:prstDash val="solid"/>
                    </a:lnTlToBr>
                    <a:lnBlToTr w="12700" cmpd="sng">
                      <a:noFill/>
                      <a:prstDash val="solid"/>
                    </a:lnBlToTr>
                    <a:solidFill>
                      <a:schemeClr val="accent2"/>
                    </a:solidFill>
                  </a:tcPr>
                </a:tc>
                <a:tc>
                  <a:txBody>
                    <a:bodyPr/>
                    <a:lstStyle/>
                    <a:p>
                      <a:r>
                        <a:rPr lang="en-US" sz="1800">
                          <a:gradFill>
                            <a:gsLst>
                              <a:gs pos="2917">
                                <a:schemeClr val="bg1"/>
                              </a:gs>
                              <a:gs pos="30000">
                                <a:schemeClr val="bg1"/>
                              </a:gs>
                            </a:gsLst>
                            <a:lin ang="5400000" scaled="0"/>
                          </a:gradFill>
                        </a:rPr>
                        <a:t>REPORTS</a:t>
                      </a:r>
                    </a:p>
                  </a:txBody>
                  <a:tcPr marL="179285" marR="91175" marT="45588" marB="45588">
                    <a:lnL w="12700" cap="flat" cmpd="sng" algn="ctr">
                      <a:solidFill>
                        <a:schemeClr val="bg2"/>
                      </a:solidFill>
                      <a:prstDash val="solid"/>
                      <a:round/>
                      <a:headEnd type="none" w="med" len="med"/>
                      <a:tailEnd type="none" w="med" len="med"/>
                    </a:lnL>
                    <a:lnR w="9525" cap="flat" cmpd="sng" algn="ctr">
                      <a:noFill/>
                      <a:prstDash val="solid"/>
                    </a:lnR>
                    <a:lnT w="9525" cap="flat" cmpd="sng" algn="ctr">
                      <a:noFill/>
                      <a:prstDash val="solid"/>
                    </a:lnT>
                    <a:lnB w="17145" cap="flat" cmpd="sng" algn="ctr">
                      <a:noFill/>
                      <a:prstDash val="soli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750609610"/>
                  </a:ext>
                </a:extLst>
              </a:tr>
              <a:tr h="449234">
                <a:tc>
                  <a:txBody>
                    <a:bodyPr/>
                    <a:lstStyle/>
                    <a:p>
                      <a:r>
                        <a:rPr lang="en-US" sz="1400" kern="12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company</a:t>
                      </a:r>
                      <a:endParaRPr lang="en-US" sz="1400" kern="1200">
                        <a:gradFill>
                          <a:gsLst>
                            <a:gs pos="2917">
                              <a:schemeClr val="tx1"/>
                            </a:gs>
                            <a:gs pos="30000">
                              <a:schemeClr val="tx1"/>
                            </a:gs>
                          </a:gsLst>
                          <a:lin ang="5400000" scaled="0"/>
                        </a:gradFill>
                        <a:latin typeface="Segoe UI" panose="020B0502040204020203" pitchFamily="34" charset="0"/>
                        <a:ea typeface="+mn-ea"/>
                        <a:cs typeface="Segoe UI" panose="020B0502040204020203" pitchFamily="34" charset="0"/>
                      </a:endParaRPr>
                    </a:p>
                  </a:txBody>
                  <a:tcPr marL="179285" marR="91175" marT="45588" marB="45588">
                    <a:lnL w="9525" cap="flat" cmpd="sng" algn="ctr">
                      <a:noFill/>
                      <a:prstDash val="solid"/>
                    </a:lnL>
                    <a:lnR w="12700" cap="flat" cmpd="sng" algn="ctr">
                      <a:solidFill>
                        <a:schemeClr val="bg2"/>
                      </a:solidFill>
                      <a:prstDash val="solid"/>
                      <a:round/>
                      <a:headEnd type="none" w="med" len="med"/>
                      <a:tailEnd type="none" w="med" len="med"/>
                    </a:lnR>
                    <a:lnT w="17145" cap="flat" cmpd="sng" algn="ctr">
                      <a:noFill/>
                      <a:prstDash val="solid"/>
                    </a:lnT>
                    <a:lnB>
                      <a:noFill/>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accounts</a:t>
                      </a:r>
                      <a:endParaRPr lang="en-US" sz="1400" kern="1200">
                        <a:gradFill>
                          <a:gsLst>
                            <a:gs pos="2917">
                              <a:schemeClr val="tx1"/>
                            </a:gs>
                            <a:gs pos="30000">
                              <a:schemeClr val="tx1"/>
                            </a:gs>
                          </a:gsLst>
                          <a:lin ang="5400000" scaled="0"/>
                        </a:gradFill>
                        <a:latin typeface="Segoe UI" panose="020B0502040204020203" pitchFamily="34" charset="0"/>
                        <a:ea typeface="+mn-ea"/>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7145" cap="flat" cmpd="sng" algn="ctr">
                      <a:noFill/>
                      <a:prstDash val="solid"/>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customers</a:t>
                      </a: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7145" cap="flat" cmpd="sng" algn="ctr">
                      <a:noFill/>
                      <a:prstDash val="solid"/>
                    </a:lnT>
                    <a:lnB>
                      <a:noFill/>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irs1099Codes (US only)</a:t>
                      </a: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7145" cap="flat" cmpd="sng" algn="ctr">
                      <a:noFill/>
                      <a:prstDash val="solid"/>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agedAccountsPayable</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9525" cap="flat" cmpd="sng" algn="ctr">
                      <a:noFill/>
                      <a:prstDash val="solid"/>
                    </a:lnR>
                    <a:lnT w="17145" cap="flat" cmpd="sng" algn="ctr">
                      <a:noFill/>
                      <a:prstDash val="solid"/>
                    </a:lnT>
                    <a:lnB>
                      <a:noFill/>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3827950214"/>
                  </a:ext>
                </a:extLst>
              </a:tr>
              <a:tr h="294892">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companyInformation</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9525" cap="flat" cmpd="sng" algn="ctr">
                      <a:noFill/>
                      <a:prstDash val="soli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kern="12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dimensions</a:t>
                      </a:r>
                      <a:endParaRPr lang="en-US" sz="1400" kern="1200">
                        <a:gradFill>
                          <a:gsLst>
                            <a:gs pos="2917">
                              <a:schemeClr val="tx1"/>
                            </a:gs>
                            <a:gs pos="30000">
                              <a:schemeClr val="tx1"/>
                            </a:gs>
                          </a:gsLst>
                          <a:lin ang="5400000" scaled="0"/>
                        </a:gradFill>
                        <a:latin typeface="Segoe UI" panose="020B0502040204020203" pitchFamily="34" charset="0"/>
                        <a:ea typeface="+mn-ea"/>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customerPayments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marL="0" algn="l" defTabSz="914400" rtl="0" eaLnBrk="1" latinLnBrk="0" hangingPunct="1"/>
                      <a:r>
                        <a:rPr lang="en-US" sz="1400" kern="12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purchaseInvoices</a:t>
                      </a:r>
                      <a:endParaRPr lang="en-US" sz="1400" kern="1200">
                        <a:gradFill>
                          <a:gsLst>
                            <a:gs pos="2917">
                              <a:schemeClr val="tx1"/>
                            </a:gs>
                            <a:gs pos="30000">
                              <a:schemeClr val="tx1"/>
                            </a:gs>
                          </a:gsLst>
                          <a:lin ang="5400000" scaled="0"/>
                        </a:gradFill>
                        <a:latin typeface="Segoe UI" panose="020B0502040204020203" pitchFamily="34" charset="0"/>
                        <a:ea typeface="+mn-ea"/>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agedAccountsReceivable</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9525" cap="flat" cmpd="sng" algn="ctr">
                      <a:noFill/>
                      <a:prstDash val="solid"/>
                    </a:lnR>
                    <a:lnT>
                      <a:noFill/>
                    </a:lnT>
                    <a:lnB>
                      <a:noFill/>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61082363"/>
                  </a:ext>
                </a:extLst>
              </a:tr>
              <a:tr h="294892">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countriesRegions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9525" cap="flat" cmpd="sng" algn="ctr">
                      <a:noFill/>
                      <a:prstDash val="soli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dimensionLines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customerPaymentJournals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purchaseInvoiceLines</a:t>
                      </a:r>
                      <a:endParaRPr lang="en-US" sz="1400" kern="1200">
                        <a:gradFill>
                          <a:gsLst>
                            <a:gs pos="2917">
                              <a:schemeClr val="tx1"/>
                            </a:gs>
                            <a:gs pos="30000">
                              <a:schemeClr val="tx1"/>
                            </a:gs>
                          </a:gsLst>
                          <a:lin ang="5400000" scaled="0"/>
                        </a:gradFill>
                        <a:latin typeface="Segoe UI" panose="020B0502040204020203" pitchFamily="34" charset="0"/>
                        <a:ea typeface="+mn-ea"/>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balanceSheet</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9525" cap="flat" cmpd="sng" algn="ctr">
                      <a:noFill/>
                      <a:prstDash val="solid"/>
                    </a:lnR>
                    <a:lnT>
                      <a:noFill/>
                    </a:lnT>
                    <a:lnB>
                      <a:noFill/>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3161151794"/>
                  </a:ext>
                </a:extLst>
              </a:tr>
              <a:tr h="294892">
                <a:tc>
                  <a:txBody>
                    <a:bodyPr/>
                    <a:lstStyle/>
                    <a:p>
                      <a:r>
                        <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currencies</a:t>
                      </a:r>
                    </a:p>
                  </a:txBody>
                  <a:tcPr marL="179285" marR="91175" marT="45588" marB="45588">
                    <a:lnL w="9525" cap="flat" cmpd="sng" algn="ctr">
                      <a:noFill/>
                      <a:prstDash val="soli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dimensionValues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salesInvoices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vendors</a:t>
                      </a:r>
                      <a:endParaRPr lang="en-US" sz="1400" kern="1200">
                        <a:gradFill>
                          <a:gsLst>
                            <a:gs pos="2917">
                              <a:schemeClr val="tx1"/>
                            </a:gs>
                            <a:gs pos="30000">
                              <a:schemeClr val="tx1"/>
                            </a:gs>
                          </a:gsLst>
                          <a:lin ang="5400000" scaled="0"/>
                        </a:gradFill>
                        <a:latin typeface="Segoe UI" panose="020B0502040204020203" pitchFamily="34" charset="0"/>
                        <a:ea typeface="+mn-ea"/>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cashFlowStatement</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9525" cap="flat" cmpd="sng" algn="ctr">
                      <a:noFill/>
                      <a:prstDash val="solid"/>
                    </a:lnR>
                    <a:lnT>
                      <a:noFill/>
                    </a:lnT>
                    <a:lnB>
                      <a:noFill/>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4058070145"/>
                  </a:ext>
                </a:extLst>
              </a:tr>
              <a:tr h="353921">
                <a:tc>
                  <a:txBody>
                    <a:bodyPr/>
                    <a:lstStyle/>
                    <a:p>
                      <a:r>
                        <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employees</a:t>
                      </a:r>
                    </a:p>
                  </a:txBody>
                  <a:tcPr marL="179285" marR="91175" marT="45588" marB="45588">
                    <a:lnL w="9525" cap="flat" cmpd="sng" algn="ctr">
                      <a:noFill/>
                      <a:prstDash val="soli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generalLedgerEntries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salesInvoiceLines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endParaRPr lang="da-DK" sz="18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incomeStatement</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9525" cap="flat" cmpd="sng" algn="ctr">
                      <a:noFill/>
                      <a:prstDash val="solid"/>
                    </a:lnR>
                    <a:lnT>
                      <a:noFill/>
                    </a:lnT>
                    <a:lnB>
                      <a:noFill/>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2134085682"/>
                  </a:ext>
                </a:extLst>
              </a:tr>
              <a:tr h="449234">
                <a:tc>
                  <a:txBody>
                    <a:bodyPr/>
                    <a:lstStyle/>
                    <a:p>
                      <a:r>
                        <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items</a:t>
                      </a:r>
                    </a:p>
                  </a:txBody>
                  <a:tcPr marL="179285" marR="91175" marT="45588" marB="45588">
                    <a:lnL w="9525" cap="flat" cmpd="sng" algn="ctr">
                      <a:noFill/>
                      <a:prstDash val="soli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journals</a:t>
                      </a: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salesOrders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marL="0" algn="l" defTabSz="914400" rtl="0" eaLnBrk="1" latinLnBrk="0" hangingPunct="1"/>
                      <a:endParaRPr lang="en-US" sz="1400" kern="1200">
                        <a:gradFill>
                          <a:gsLst>
                            <a:gs pos="2917">
                              <a:schemeClr val="tx1"/>
                            </a:gs>
                            <a:gs pos="30000">
                              <a:schemeClr val="tx1"/>
                            </a:gs>
                          </a:gsLst>
                          <a:lin ang="5400000" scaled="0"/>
                        </a:gradFill>
                        <a:latin typeface="Segoe UI" panose="020B0502040204020203" pitchFamily="34" charset="0"/>
                        <a:ea typeface="+mn-ea"/>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retainedEarningsStatement</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9525" cap="flat" cmpd="sng" algn="ctr">
                      <a:noFill/>
                      <a:prstDash val="solid"/>
                    </a:lnR>
                    <a:lnT>
                      <a:noFill/>
                    </a:lnT>
                    <a:lnB>
                      <a:noFill/>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3434641637"/>
                  </a:ext>
                </a:extLst>
              </a:tr>
              <a:tr h="294892">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itemCategories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9525" cap="flat" cmpd="sng" algn="ctr">
                      <a:noFill/>
                      <a:prstDash val="soli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journalLines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salesOrderLines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marL="0" algn="l" defTabSz="914400" rtl="0" eaLnBrk="1" latinLnBrk="0" hangingPunct="1"/>
                      <a:endParaRPr lang="en-US" sz="1400" kern="1200">
                        <a:gradFill>
                          <a:gsLst>
                            <a:gs pos="2917">
                              <a:schemeClr val="tx1"/>
                            </a:gs>
                            <a:gs pos="30000">
                              <a:schemeClr val="tx1"/>
                            </a:gs>
                          </a:gsLst>
                          <a:lin ang="5400000" scaled="0"/>
                        </a:gradFill>
                        <a:latin typeface="Segoe UI" panose="020B0502040204020203" pitchFamily="34" charset="0"/>
                        <a:ea typeface="+mn-ea"/>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customerSales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9525" cap="flat" cmpd="sng" algn="ctr">
                      <a:noFill/>
                      <a:prstDash val="solid"/>
                    </a:lnR>
                    <a:lnT>
                      <a:noFill/>
                    </a:lnT>
                    <a:lnB>
                      <a:noFill/>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3856218548"/>
                  </a:ext>
                </a:extLst>
              </a:tr>
              <a:tr h="353921">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paymentMethods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9525" cap="flat" cmpd="sng" algn="ctr">
                      <a:noFill/>
                      <a:prstDash val="soli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endParaRPr lang="da-DK" sz="18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salesQuotes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marL="0" algn="l" defTabSz="914400" rtl="0" eaLnBrk="1" latinLnBrk="0" hangingPunct="1"/>
                      <a:endParaRPr lang="en-US" sz="1400" kern="1200">
                        <a:gradFill>
                          <a:gsLst>
                            <a:gs pos="2917">
                              <a:schemeClr val="tx1"/>
                            </a:gs>
                            <a:gs pos="30000">
                              <a:schemeClr val="tx1"/>
                            </a:gs>
                          </a:gsLst>
                          <a:lin ang="5400000" scaled="0"/>
                        </a:gradFill>
                        <a:latin typeface="Segoe UI" panose="020B0502040204020203" pitchFamily="34" charset="0"/>
                        <a:ea typeface="+mn-ea"/>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vendorPurchases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9525" cap="flat" cmpd="sng" algn="ctr">
                      <a:noFill/>
                      <a:prstDash val="solid"/>
                    </a:lnR>
                    <a:lnT>
                      <a:noFill/>
                    </a:lnT>
                    <a:lnB>
                      <a:noFill/>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3512832990"/>
                  </a:ext>
                </a:extLst>
              </a:tr>
              <a:tr h="353921">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paymentTerms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9525" cap="flat" cmpd="sng" algn="ctr">
                      <a:noFill/>
                      <a:prstDash val="soli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endParaRPr lang="da-DK" sz="18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salesQuoteLines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marL="0" algn="l" defTabSz="914400" rtl="0" eaLnBrk="1" latinLnBrk="0" hangingPunct="1"/>
                      <a:endParaRPr lang="en-US" sz="1400" kern="1200">
                        <a:gradFill>
                          <a:gsLst>
                            <a:gs pos="2917">
                              <a:schemeClr val="tx1"/>
                            </a:gs>
                            <a:gs pos="30000">
                              <a:schemeClr val="tx1"/>
                            </a:gs>
                          </a:gsLst>
                          <a:lin ang="5400000" scaled="0"/>
                        </a:gradFill>
                        <a:latin typeface="Segoe UI" panose="020B0502040204020203" pitchFamily="34" charset="0"/>
                        <a:ea typeface="+mn-ea"/>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trialBalance</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9525" cap="flat" cmpd="sng" algn="ctr">
                      <a:noFill/>
                      <a:prstDash val="solid"/>
                    </a:lnR>
                    <a:lnT>
                      <a:noFill/>
                    </a:lnT>
                    <a:lnB>
                      <a:noFill/>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3718111978"/>
                  </a:ext>
                </a:extLst>
              </a:tr>
              <a:tr h="294892">
                <a:tc>
                  <a:txBody>
                    <a:bodyPr/>
                    <a:lstStyle/>
                    <a:p>
                      <a:r>
                        <a:rPr lang="en-US" sz="1400" dirty="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shipmentMethods</a:t>
                      </a:r>
                      <a:endParaRPr lang="en-US" sz="1400" dirty="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9525" cap="flat" cmpd="sng" algn="ctr">
                      <a:noFill/>
                      <a:prstDash val="soli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salesCreditMemos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marL="0" algn="l" defTabSz="914400" rtl="0" eaLnBrk="1" latinLnBrk="0" hangingPunct="1"/>
                      <a:endParaRPr lang="en-US" sz="1400" kern="1200">
                        <a:gradFill>
                          <a:gsLst>
                            <a:gs pos="2917">
                              <a:schemeClr val="tx1"/>
                            </a:gs>
                            <a:gs pos="30000">
                              <a:schemeClr val="tx1"/>
                            </a:gs>
                          </a:gsLst>
                          <a:lin ang="5400000" scaled="0"/>
                        </a:gradFill>
                        <a:latin typeface="Segoe UI" panose="020B0502040204020203" pitchFamily="34" charset="0"/>
                        <a:ea typeface="+mn-ea"/>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9525" cap="flat" cmpd="sng" algn="ctr">
                      <a:noFill/>
                      <a:prstDash val="solid"/>
                    </a:lnR>
                    <a:lnT>
                      <a:noFill/>
                    </a:lnT>
                    <a:lnB>
                      <a:noFill/>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992506376"/>
                  </a:ext>
                </a:extLst>
              </a:tr>
              <a:tr h="294892">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taxAreas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9525" cap="flat" cmpd="sng" algn="ctr">
                      <a:noFill/>
                      <a:prstDash val="soli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salesCreditMemoLines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marL="0" algn="l" defTabSz="914400" rtl="0" eaLnBrk="1" latinLnBrk="0" hangingPunct="1"/>
                      <a:endParaRPr lang="en-US" sz="1400" kern="1200">
                        <a:gradFill>
                          <a:gsLst>
                            <a:gs pos="2917">
                              <a:schemeClr val="tx1"/>
                            </a:gs>
                            <a:gs pos="30000">
                              <a:schemeClr val="tx1"/>
                            </a:gs>
                          </a:gsLst>
                          <a:lin ang="5400000" scaled="0"/>
                        </a:gradFill>
                        <a:latin typeface="Segoe UI" panose="020B0502040204020203" pitchFamily="34" charset="0"/>
                        <a:ea typeface="+mn-ea"/>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9525" cap="flat" cmpd="sng" algn="ctr">
                      <a:noFill/>
                      <a:prstDash val="solid"/>
                    </a:lnR>
                    <a:lnT>
                      <a:noFill/>
                    </a:lnT>
                    <a:lnB>
                      <a:noFill/>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37445522"/>
                  </a:ext>
                </a:extLst>
              </a:tr>
              <a:tr h="353921">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taxGroups</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9525" cap="flat" cmpd="sng" algn="ctr">
                      <a:noFill/>
                      <a:prstDash val="soli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endParaRPr lang="da-DK" sz="18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pPr marL="0" algn="l" defTabSz="914400" rtl="0" eaLnBrk="1" latinLnBrk="0" hangingPunct="1"/>
                      <a:endParaRPr lang="en-US" sz="1400" kern="1200">
                        <a:gradFill>
                          <a:gsLst>
                            <a:gs pos="2917">
                              <a:schemeClr val="tx1"/>
                            </a:gs>
                            <a:gs pos="30000">
                              <a:schemeClr val="tx1"/>
                            </a:gs>
                          </a:gsLst>
                          <a:lin ang="5400000" scaled="0"/>
                        </a:gradFill>
                        <a:latin typeface="Segoe UI" panose="020B0502040204020203" pitchFamily="34" charset="0"/>
                        <a:ea typeface="+mn-ea"/>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95000"/>
                      </a:schemeClr>
                    </a:solidFill>
                  </a:tcPr>
                </a:tc>
                <a:tc>
                  <a:txBody>
                    <a:bodyPr/>
                    <a:lstStyle/>
                    <a:p>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9525" cap="flat" cmpd="sng" algn="ctr">
                      <a:noFill/>
                      <a:prstDash val="solid"/>
                    </a:lnR>
                    <a:lnT>
                      <a:noFill/>
                    </a:lnT>
                    <a:lnB>
                      <a:noFill/>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2679715285"/>
                  </a:ext>
                </a:extLst>
              </a:tr>
              <a:tr h="294892">
                <a:tc>
                  <a:txBody>
                    <a:bodyPr/>
                    <a:lstStyle/>
                    <a:p>
                      <a:r>
                        <a:rPr lang="en-US" sz="1400" err="1">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unitsOfMeasure</a:t>
                      </a:r>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9525" cap="flat" cmpd="sng" algn="ctr">
                      <a:noFill/>
                      <a:prstDash val="solid"/>
                    </a:lnL>
                    <a:lnR w="12700" cap="flat" cmpd="sng" algn="ctr">
                      <a:solidFill>
                        <a:schemeClr val="bg2"/>
                      </a:solidFill>
                      <a:prstDash val="solid"/>
                      <a:round/>
                      <a:headEnd type="none" w="med" len="med"/>
                      <a:tailEnd type="none" w="med" len="med"/>
                    </a:lnR>
                    <a:lnT>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endParaRPr lang="en-US" sz="14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algn="l" defTabSz="914400" rtl="0" eaLnBrk="1" latinLnBrk="0" hangingPunct="1"/>
                      <a:endParaRPr lang="en-US" sz="1400" kern="1200">
                        <a:gradFill>
                          <a:gsLst>
                            <a:gs pos="2917">
                              <a:schemeClr val="tx1"/>
                            </a:gs>
                            <a:gs pos="30000">
                              <a:schemeClr val="tx1"/>
                            </a:gs>
                          </a:gsLst>
                          <a:lin ang="5400000" scaled="0"/>
                        </a:gradFill>
                        <a:latin typeface="Segoe UI" panose="020B0502040204020203" pitchFamily="34" charset="0"/>
                        <a:ea typeface="+mn-ea"/>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endParaRPr lang="en-US" sz="1400" dirty="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txBody>
                  <a:tcPr marL="179285" marR="91175" marT="45588" marB="45588">
                    <a:lnL w="12700" cap="flat" cmpd="sng" algn="ctr">
                      <a:solidFill>
                        <a:schemeClr val="bg2"/>
                      </a:solidFill>
                      <a:prstDash val="solid"/>
                      <a:round/>
                      <a:headEnd type="none" w="med" len="med"/>
                      <a:tailEnd type="none" w="med" len="med"/>
                    </a:lnL>
                    <a:lnR w="9525" cap="flat" cmpd="sng" algn="ctr">
                      <a:noFill/>
                      <a:prstDash val="solid"/>
                    </a:lnR>
                    <a:lnT>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4037898968"/>
                  </a:ext>
                </a:extLst>
              </a:tr>
            </a:tbl>
          </a:graphicData>
        </a:graphic>
      </p:graphicFrame>
    </p:spTree>
    <p:extLst>
      <p:ext uri="{BB962C8B-B14F-4D97-AF65-F5344CB8AC3E}">
        <p14:creationId xmlns:p14="http://schemas.microsoft.com/office/powerpoint/2010/main" val="1089000407"/>
      </p:ext>
    </p:extLst>
  </p:cSld>
  <p:clrMapOvr>
    <a:masterClrMapping/>
  </p:clrMapOvr>
  <p:transitio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92990F-4A18-4557-9CD0-9C15C8A54674}"/>
              </a:ext>
            </a:extLst>
          </p:cNvPr>
          <p:cNvSpPr/>
          <p:nvPr/>
        </p:nvSpPr>
        <p:spPr bwMode="auto">
          <a:xfrm>
            <a:off x="3184242" y="286845"/>
            <a:ext cx="2371034" cy="5468229"/>
          </a:xfrm>
          <a:custGeom>
            <a:avLst/>
            <a:gdLst>
              <a:gd name="connsiteX0" fmla="*/ 0 w 2377635"/>
              <a:gd name="connsiteY0" fmla="*/ 0 h 5577878"/>
              <a:gd name="connsiteX1" fmla="*/ 2377635 w 2377635"/>
              <a:gd name="connsiteY1" fmla="*/ 0 h 5577878"/>
              <a:gd name="connsiteX2" fmla="*/ 2377635 w 2377635"/>
              <a:gd name="connsiteY2" fmla="*/ 5577878 h 5577878"/>
              <a:gd name="connsiteX3" fmla="*/ 0 w 2377635"/>
              <a:gd name="connsiteY3" fmla="*/ 5577878 h 5577878"/>
              <a:gd name="connsiteX4" fmla="*/ 0 w 2377635"/>
              <a:gd name="connsiteY4" fmla="*/ 0 h 5577878"/>
              <a:gd name="connsiteX0" fmla="*/ 0 w 2404930"/>
              <a:gd name="connsiteY0" fmla="*/ 3562065 h 5577878"/>
              <a:gd name="connsiteX1" fmla="*/ 2404930 w 2404930"/>
              <a:gd name="connsiteY1" fmla="*/ 0 h 5577878"/>
              <a:gd name="connsiteX2" fmla="*/ 2404930 w 2404930"/>
              <a:gd name="connsiteY2" fmla="*/ 5577878 h 5577878"/>
              <a:gd name="connsiteX3" fmla="*/ 27295 w 2404930"/>
              <a:gd name="connsiteY3" fmla="*/ 5577878 h 5577878"/>
              <a:gd name="connsiteX4" fmla="*/ 0 w 2404930"/>
              <a:gd name="connsiteY4" fmla="*/ 3562065 h 5577878"/>
              <a:gd name="connsiteX0" fmla="*/ 0 w 2418578"/>
              <a:gd name="connsiteY0" fmla="*/ 3562065 h 5577878"/>
              <a:gd name="connsiteX1" fmla="*/ 2404930 w 2418578"/>
              <a:gd name="connsiteY1" fmla="*/ 0 h 5577878"/>
              <a:gd name="connsiteX2" fmla="*/ 2418578 w 2418578"/>
              <a:gd name="connsiteY2" fmla="*/ 4704421 h 5577878"/>
              <a:gd name="connsiteX3" fmla="*/ 27295 w 2418578"/>
              <a:gd name="connsiteY3" fmla="*/ 5577878 h 5577878"/>
              <a:gd name="connsiteX4" fmla="*/ 0 w 2418578"/>
              <a:gd name="connsiteY4" fmla="*/ 3562065 h 5577878"/>
              <a:gd name="connsiteX0" fmla="*/ 0 w 2418578"/>
              <a:gd name="connsiteY0" fmla="*/ 3630304 h 5577878"/>
              <a:gd name="connsiteX1" fmla="*/ 2404930 w 2418578"/>
              <a:gd name="connsiteY1" fmla="*/ 0 h 5577878"/>
              <a:gd name="connsiteX2" fmla="*/ 2418578 w 2418578"/>
              <a:gd name="connsiteY2" fmla="*/ 4704421 h 5577878"/>
              <a:gd name="connsiteX3" fmla="*/ 27295 w 2418578"/>
              <a:gd name="connsiteY3" fmla="*/ 5577878 h 5577878"/>
              <a:gd name="connsiteX4" fmla="*/ 0 w 2418578"/>
              <a:gd name="connsiteY4" fmla="*/ 3630304 h 5577878"/>
              <a:gd name="connsiteX0" fmla="*/ 0 w 2418578"/>
              <a:gd name="connsiteY0" fmla="*/ 3630304 h 5577878"/>
              <a:gd name="connsiteX1" fmla="*/ 2404930 w 2418578"/>
              <a:gd name="connsiteY1" fmla="*/ 0 h 5577878"/>
              <a:gd name="connsiteX2" fmla="*/ 2418578 w 2418578"/>
              <a:gd name="connsiteY2" fmla="*/ 4704421 h 5577878"/>
              <a:gd name="connsiteX3" fmla="*/ 27295 w 2418578"/>
              <a:gd name="connsiteY3" fmla="*/ 5577878 h 5577878"/>
              <a:gd name="connsiteX4" fmla="*/ 0 w 2418578"/>
              <a:gd name="connsiteY4" fmla="*/ 3630304 h 5577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578" h="5577878">
                <a:moveTo>
                  <a:pt x="0" y="3630304"/>
                </a:moveTo>
                <a:lnTo>
                  <a:pt x="2404930" y="0"/>
                </a:lnTo>
                <a:cubicBezTo>
                  <a:pt x="2409479" y="1568140"/>
                  <a:pt x="2414029" y="3136281"/>
                  <a:pt x="2418578" y="4704421"/>
                </a:cubicBezTo>
                <a:lnTo>
                  <a:pt x="27295" y="5577878"/>
                </a:lnTo>
                <a:lnTo>
                  <a:pt x="0" y="3630304"/>
                </a:lnTo>
                <a:close/>
              </a:path>
            </a:pathLst>
          </a:custGeom>
          <a:gradFill flip="none" rotWithShape="1">
            <a:gsLst>
              <a:gs pos="2917">
                <a:schemeClr val="tx2">
                  <a:alpha val="50000"/>
                </a:schemeClr>
              </a:gs>
              <a:gs pos="100000">
                <a:schemeClr val="bg2">
                  <a:lumMod val="95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64">
            <a:extLst>
              <a:ext uri="{FF2B5EF4-FFF2-40B4-BE49-F238E27FC236}">
                <a16:creationId xmlns:a16="http://schemas.microsoft.com/office/drawing/2014/main" id="{2A303CDA-1935-484A-BC94-1B5D27F2224A}"/>
              </a:ext>
            </a:extLst>
          </p:cNvPr>
          <p:cNvSpPr/>
          <p:nvPr/>
        </p:nvSpPr>
        <p:spPr>
          <a:xfrm>
            <a:off x="259638" y="3772167"/>
            <a:ext cx="2951362" cy="1982906"/>
          </a:xfrm>
          <a:prstGeom prst="rect">
            <a:avLst/>
          </a:prstGeom>
          <a:solidFill>
            <a:schemeClr val="accent1"/>
          </a:solidFill>
          <a:ln w="19050" cap="flat" cmpd="sng" algn="ctr">
            <a:noFill/>
            <a:prstDash val="dash"/>
            <a:miter lim="800000"/>
          </a:ln>
          <a:effectLst/>
        </p:spPr>
        <p:txBody>
          <a:bodyPr rtlCol="0" anchor="t"/>
          <a:lstStyle/>
          <a:p>
            <a:pPr marL="0" marR="0" lvl="0" indent="0" algn="ctr" defTabSz="896214" rtl="0" eaLnBrk="1" fontAlgn="auto" latinLnBrk="0" hangingPunct="1">
              <a:lnSpc>
                <a:spcPct val="100000"/>
              </a:lnSpc>
              <a:spcBef>
                <a:spcPts val="0"/>
              </a:spcBef>
              <a:spcAft>
                <a:spcPts val="0"/>
              </a:spcAft>
              <a:buClrTx/>
              <a:buSzTx/>
              <a:buFontTx/>
              <a:buNone/>
              <a:tabLst/>
              <a:defRPr/>
            </a:pPr>
            <a:endParaRPr kumimoji="0" lang="en-US" sz="1961" b="1"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endParaRPr>
          </a:p>
          <a:p>
            <a:pPr marL="0" marR="0" lvl="0" indent="0" algn="ctr" defTabSz="896214" rtl="0" eaLnBrk="1" fontAlgn="auto" latinLnBrk="0" hangingPunct="1">
              <a:lnSpc>
                <a:spcPct val="100000"/>
              </a:lnSpc>
              <a:spcBef>
                <a:spcPts val="0"/>
              </a:spcBef>
              <a:spcAft>
                <a:spcPts val="0"/>
              </a:spcAft>
              <a:buClrTx/>
              <a:buSzTx/>
              <a:buFontTx/>
              <a:buNone/>
              <a:tabLst/>
              <a:defRPr/>
            </a:pPr>
            <a:r>
              <a:rPr kumimoji="0" lang="en-US" sz="1961" b="1"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Connect App</a:t>
            </a:r>
          </a:p>
          <a:p>
            <a:pPr marL="0" marR="0" lvl="0" indent="0" algn="ctr" defTabSz="896214" rtl="0" eaLnBrk="1" fontAlgn="auto" latinLnBrk="0" hangingPunct="1">
              <a:lnSpc>
                <a:spcPct val="100000"/>
              </a:lnSpc>
              <a:spcBef>
                <a:spcPts val="0"/>
              </a:spcBef>
              <a:spcAft>
                <a:spcPts val="0"/>
              </a:spcAft>
              <a:buClrTx/>
              <a:buSzTx/>
              <a:buFontTx/>
              <a:buNone/>
              <a:tabLst/>
              <a:defRPr/>
            </a:pPr>
            <a:endParaRPr kumimoji="0" lang="en-US" sz="1961" b="1"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endParaRPr>
          </a:p>
          <a:p>
            <a:pPr marL="0" marR="0" lvl="0" indent="0" algn="ctr" defTabSz="896214" rtl="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Business API’s</a:t>
            </a:r>
          </a:p>
        </p:txBody>
      </p:sp>
      <p:grpSp>
        <p:nvGrpSpPr>
          <p:cNvPr id="19" name="Group 18">
            <a:extLst>
              <a:ext uri="{FF2B5EF4-FFF2-40B4-BE49-F238E27FC236}">
                <a16:creationId xmlns:a16="http://schemas.microsoft.com/office/drawing/2014/main" id="{51C2BF41-CA78-42C0-A20D-96C6BC4AEC03}"/>
              </a:ext>
            </a:extLst>
          </p:cNvPr>
          <p:cNvGrpSpPr/>
          <p:nvPr/>
        </p:nvGrpSpPr>
        <p:grpSpPr>
          <a:xfrm>
            <a:off x="755649" y="5186552"/>
            <a:ext cx="149459" cy="570220"/>
            <a:chOff x="1045858" y="3346776"/>
            <a:chExt cx="149459" cy="310824"/>
          </a:xfrm>
        </p:grpSpPr>
        <p:cxnSp>
          <p:nvCxnSpPr>
            <p:cNvPr id="20" name="Straight Connector 19">
              <a:extLst>
                <a:ext uri="{FF2B5EF4-FFF2-40B4-BE49-F238E27FC236}">
                  <a16:creationId xmlns:a16="http://schemas.microsoft.com/office/drawing/2014/main" id="{F62BD374-88B3-4E46-98AB-162FE9C49238}"/>
                </a:ext>
              </a:extLst>
            </p:cNvPr>
            <p:cNvCxnSpPr/>
            <p:nvPr/>
          </p:nvCxnSpPr>
          <p:spPr>
            <a:xfrm flipV="1">
              <a:off x="1120588" y="3496235"/>
              <a:ext cx="0" cy="161365"/>
            </a:xfrm>
            <a:prstGeom prst="line">
              <a:avLst/>
            </a:prstGeom>
            <a:noFill/>
            <a:ln w="69850" cap="flat" cmpd="sng" algn="ctr">
              <a:solidFill>
                <a:schemeClr val="accent2"/>
              </a:solidFill>
              <a:prstDash val="solid"/>
              <a:miter lim="800000"/>
            </a:ln>
            <a:effectLst/>
          </p:spPr>
        </p:cxnSp>
        <p:sp>
          <p:nvSpPr>
            <p:cNvPr id="21" name="Oval 20">
              <a:extLst>
                <a:ext uri="{FF2B5EF4-FFF2-40B4-BE49-F238E27FC236}">
                  <a16:creationId xmlns:a16="http://schemas.microsoft.com/office/drawing/2014/main" id="{2EAFD530-2829-42E0-AE12-04B579EBD904}"/>
                </a:ext>
              </a:extLst>
            </p:cNvPr>
            <p:cNvSpPr/>
            <p:nvPr/>
          </p:nvSpPr>
          <p:spPr>
            <a:xfrm>
              <a:off x="1045858" y="3346776"/>
              <a:ext cx="149459" cy="149459"/>
            </a:xfrm>
            <a:prstGeom prst="ellipse">
              <a:avLst/>
            </a:prstGeom>
            <a:noFill/>
            <a:ln w="69850" cap="flat" cmpd="sng" algn="ctr">
              <a:solidFill>
                <a:schemeClr val="accent2"/>
              </a:solidFill>
              <a:prstDash val="solid"/>
              <a:miter lim="800000"/>
            </a:ln>
            <a:effectLst/>
          </p:spPr>
          <p:txBody>
            <a:bodyPr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grpSp>
      <p:sp>
        <p:nvSpPr>
          <p:cNvPr id="25" name="Rectangle 24">
            <a:extLst>
              <a:ext uri="{FF2B5EF4-FFF2-40B4-BE49-F238E27FC236}">
                <a16:creationId xmlns:a16="http://schemas.microsoft.com/office/drawing/2014/main" id="{12B239A8-C246-4B61-8EA8-9B05FBFBAB07}"/>
              </a:ext>
            </a:extLst>
          </p:cNvPr>
          <p:cNvSpPr/>
          <p:nvPr/>
        </p:nvSpPr>
        <p:spPr>
          <a:xfrm>
            <a:off x="259638" y="5088048"/>
            <a:ext cx="2951361" cy="807805"/>
          </a:xfrm>
          <a:prstGeom prst="rect">
            <a:avLst/>
          </a:prstGeom>
          <a:solidFill>
            <a:schemeClr val="accent2"/>
          </a:solidFill>
          <a:ln w="12700" cap="flat" cmpd="sng" algn="ctr">
            <a:noFill/>
            <a:prstDash val="solid"/>
            <a:miter lim="800000"/>
          </a:ln>
          <a:effectLst/>
        </p:spPr>
        <p:txBody>
          <a:bodyPr tIns="0" rtlCol="0" anchor="ct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353"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NAV 2018</a:t>
            </a:r>
          </a:p>
        </p:txBody>
      </p:sp>
      <p:sp>
        <p:nvSpPr>
          <p:cNvPr id="33" name="Rectangle 32">
            <a:extLst>
              <a:ext uri="{FF2B5EF4-FFF2-40B4-BE49-F238E27FC236}">
                <a16:creationId xmlns:a16="http://schemas.microsoft.com/office/drawing/2014/main" id="{9E651C48-3916-4C73-93C5-CA0718499694}"/>
              </a:ext>
            </a:extLst>
          </p:cNvPr>
          <p:cNvSpPr/>
          <p:nvPr/>
        </p:nvSpPr>
        <p:spPr>
          <a:xfrm>
            <a:off x="269239" y="286844"/>
            <a:ext cx="2941762" cy="3481935"/>
          </a:xfrm>
          <a:prstGeom prst="rect">
            <a:avLst/>
          </a:prstGeom>
          <a:solidFill>
            <a:schemeClr val="accent3"/>
          </a:solidFill>
          <a:ln w="19050" cap="flat" cmpd="sng" algn="ctr">
            <a:noFill/>
            <a:prstDash val="dash"/>
            <a:miter lim="800000"/>
          </a:ln>
          <a:effectLst/>
        </p:spPr>
        <p:txBody>
          <a:bodyPr rtlCol="0" anchor="ctr"/>
          <a:lstStyle/>
          <a:p>
            <a:pPr marL="0" marR="0" lvl="0" indent="0" algn="ctr" defTabSz="896214" rtl="0"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3</a:t>
            </a:r>
            <a:r>
              <a:rPr kumimoji="0" lang="en-US" sz="1961" b="0" i="0" u="none" strike="noStrike" kern="0" cap="none" spc="0" normalizeH="0" baseline="30000" noProof="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rd</a:t>
            </a:r>
            <a:r>
              <a:rPr kumimoji="0" lang="en-US" sz="1961"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 party Service</a:t>
            </a:r>
          </a:p>
          <a:p>
            <a:pPr marL="0" marR="0" lvl="0" indent="0" algn="ctr" defTabSz="896214" rtl="0" eaLnBrk="1" fontAlgn="auto" latinLnBrk="0" hangingPunct="1">
              <a:lnSpc>
                <a:spcPct val="100000"/>
              </a:lnSpc>
              <a:spcBef>
                <a:spcPts val="0"/>
              </a:spcBef>
              <a:spcAft>
                <a:spcPts val="0"/>
              </a:spcAft>
              <a:buClrTx/>
              <a:buSzTx/>
              <a:buFontTx/>
              <a:buNone/>
              <a:tabLst/>
              <a:defRPr/>
            </a:pPr>
            <a:endParaRPr kumimoji="0" lang="en-US" sz="1961"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endParaRPr>
          </a:p>
          <a:p>
            <a:pPr marL="0" marR="0" lvl="0" indent="0" algn="ctr" defTabSz="896214" rtl="0"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Payroll, eCommerce, Migration, Expense Management…</a:t>
            </a:r>
          </a:p>
          <a:p>
            <a:pPr marL="0" marR="0" lvl="0" indent="0" algn="ctr" defTabSz="896214" rtl="0"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 </a:t>
            </a:r>
          </a:p>
        </p:txBody>
      </p:sp>
      <p:sp>
        <p:nvSpPr>
          <p:cNvPr id="35" name="TextBox 34">
            <a:extLst>
              <a:ext uri="{FF2B5EF4-FFF2-40B4-BE49-F238E27FC236}">
                <a16:creationId xmlns:a16="http://schemas.microsoft.com/office/drawing/2014/main" id="{FB5E7CB7-DB2A-4E1D-8F9E-B3F9EA5B2901}"/>
              </a:ext>
            </a:extLst>
          </p:cNvPr>
          <p:cNvSpPr txBox="1"/>
          <p:nvPr/>
        </p:nvSpPr>
        <p:spPr>
          <a:xfrm>
            <a:off x="5531341" y="283457"/>
            <a:ext cx="6408540" cy="4627774"/>
          </a:xfrm>
          <a:prstGeom prst="rect">
            <a:avLst/>
          </a:prstGeom>
          <a:solidFill>
            <a:schemeClr val="bg2">
              <a:lumMod val="90000"/>
            </a:schemeClr>
          </a:solidFill>
        </p:spPr>
        <p:txBody>
          <a:bodyPr wrap="square" lIns="175611" tIns="140489" rIns="175611" bIns="140489" rtlCol="0" anchor="t">
            <a:noAutofit/>
          </a:bodyPr>
          <a:lstStyle>
            <a:defPPr>
              <a:defRPr lang="en-US"/>
            </a:defPPr>
            <a:lvl1pPr defTabSz="914367">
              <a:lnSpc>
                <a:spcPct val="90000"/>
              </a:lnSpc>
              <a:spcAft>
                <a:spcPts val="600"/>
              </a:spcAft>
              <a:tabLst>
                <a:tab pos="2171700" algn="ctr"/>
                <a:tab pos="4519613" algn="dec"/>
                <a:tab pos="5715000" algn="l"/>
                <a:tab pos="6805613" algn="ctr"/>
              </a:tabLst>
              <a:defRPr sz="1372" b="1">
                <a:gradFill>
                  <a:gsLst>
                    <a:gs pos="21239">
                      <a:srgbClr val="00188F"/>
                    </a:gs>
                    <a:gs pos="49000">
                      <a:srgbClr val="00188F"/>
                    </a:gs>
                  </a:gsLst>
                  <a:lin ang="5400000" scaled="0"/>
                </a:gradFill>
                <a:latin typeface="Segoe UI"/>
              </a:defRPr>
            </a:lvl1pPr>
          </a:lstStyle>
          <a:p>
            <a:pPr marL="0" marR="0" lvl="0" indent="0" algn="l" defTabSz="860889" rtl="0" eaLnBrk="1" fontAlgn="auto" latinLnBrk="0" hangingPunct="1">
              <a:lnSpc>
                <a:spcPct val="90000"/>
              </a:lnSpc>
              <a:spcBef>
                <a:spcPts val="0"/>
              </a:spcBef>
              <a:spcAft>
                <a:spcPts val="565"/>
              </a:spcAft>
              <a:buClrTx/>
              <a:buSzTx/>
              <a:buFontTx/>
              <a:buNone/>
              <a:tabLst>
                <a:tab pos="2145937" algn="ctr"/>
                <a:tab pos="4499156" algn="ctr"/>
                <a:tab pos="5486776" algn="l"/>
                <a:tab pos="6864566" algn="ctr"/>
              </a:tabLst>
              <a:defRPr/>
            </a:pPr>
            <a:r>
              <a:rPr kumimoji="0" lang="en-US" sz="1961" b="1" i="0" u="none" strike="noStrike" kern="0" cap="none" spc="0" normalizeH="0" baseline="0" noProof="0">
                <a:ln>
                  <a:noFill/>
                </a:ln>
                <a:gradFill>
                  <a:gsLst>
                    <a:gs pos="2917">
                      <a:srgbClr val="3A96DD"/>
                    </a:gs>
                    <a:gs pos="100000">
                      <a:srgbClr val="3A96DD"/>
                    </a:gs>
                  </a:gsLst>
                  <a:lin ang="0" scaled="1"/>
                </a:gradFill>
                <a:effectLst/>
                <a:uLnTx/>
                <a:uFillTx/>
                <a:latin typeface="Segoe UI"/>
                <a:ea typeface="+mn-ea"/>
                <a:cs typeface="+mn-cs"/>
              </a:rPr>
              <a:t>How</a:t>
            </a:r>
            <a:r>
              <a:rPr kumimoji="0" lang="en-US" sz="1961" b="0" i="0" u="none" strike="noStrike" kern="0" cap="none" spc="0" normalizeH="0" baseline="0" noProof="0">
                <a:ln>
                  <a:noFill/>
                </a:ln>
                <a:gradFill>
                  <a:gsLst>
                    <a:gs pos="2917">
                      <a:srgbClr val="3A96DD"/>
                    </a:gs>
                    <a:gs pos="100000">
                      <a:srgbClr val="3A96DD"/>
                    </a:gs>
                  </a:gsLst>
                  <a:lin ang="0" scaled="1"/>
                </a:gradFill>
                <a:effectLst/>
                <a:uLnTx/>
                <a:uFillTx/>
                <a:latin typeface="Segoe UI"/>
                <a:ea typeface="+mn-ea"/>
                <a:cs typeface="+mn-cs"/>
              </a:rPr>
              <a:t> (Any tool. Any platform)</a:t>
            </a:r>
            <a:r>
              <a:rPr kumimoji="0" lang="en-US" sz="1961" b="1" i="0" u="none" strike="noStrike" kern="0" cap="none" spc="0" normalizeH="0" baseline="0" noProof="0">
                <a:ln>
                  <a:noFill/>
                </a:ln>
                <a:gradFill>
                  <a:gsLst>
                    <a:gs pos="2917">
                      <a:srgbClr val="3A96DD"/>
                    </a:gs>
                    <a:gs pos="100000">
                      <a:srgbClr val="3A96DD"/>
                    </a:gs>
                  </a:gsLst>
                  <a:lin ang="0" scaled="1"/>
                </a:gradFill>
                <a:effectLst/>
                <a:uLnTx/>
                <a:uFillTx/>
                <a:latin typeface="Segoe UI"/>
                <a:ea typeface="+mn-ea"/>
                <a:cs typeface="+mn-cs"/>
              </a:rPr>
              <a:t> 		 	</a:t>
            </a:r>
          </a:p>
        </p:txBody>
      </p:sp>
      <p:pic>
        <p:nvPicPr>
          <p:cNvPr id="36" name="Picture 35">
            <a:extLst>
              <a:ext uri="{FF2B5EF4-FFF2-40B4-BE49-F238E27FC236}">
                <a16:creationId xmlns:a16="http://schemas.microsoft.com/office/drawing/2014/main" id="{D43C1588-B67B-44EE-B363-DE0D9F9B8A10}"/>
              </a:ext>
            </a:extLst>
          </p:cNvPr>
          <p:cNvPicPr>
            <a:picLocks noChangeAspect="1"/>
          </p:cNvPicPr>
          <p:nvPr/>
        </p:nvPicPr>
        <p:blipFill>
          <a:blip r:embed="rId3"/>
          <a:stretch>
            <a:fillRect/>
          </a:stretch>
        </p:blipFill>
        <p:spPr>
          <a:xfrm>
            <a:off x="6558337" y="1036877"/>
            <a:ext cx="2530294" cy="425092"/>
          </a:xfrm>
          <a:prstGeom prst="rect">
            <a:avLst/>
          </a:prstGeom>
        </p:spPr>
      </p:pic>
      <p:pic>
        <p:nvPicPr>
          <p:cNvPr id="42" name="Picture 41">
            <a:extLst>
              <a:ext uri="{FF2B5EF4-FFF2-40B4-BE49-F238E27FC236}">
                <a16:creationId xmlns:a16="http://schemas.microsoft.com/office/drawing/2014/main" id="{568CAFB5-7FDC-4B87-8785-571D1F0BA767}"/>
              </a:ext>
            </a:extLst>
          </p:cNvPr>
          <p:cNvPicPr>
            <a:picLocks noChangeAspect="1"/>
          </p:cNvPicPr>
          <p:nvPr/>
        </p:nvPicPr>
        <p:blipFill>
          <a:blip r:embed="rId4"/>
          <a:stretch>
            <a:fillRect/>
          </a:stretch>
        </p:blipFill>
        <p:spPr>
          <a:xfrm>
            <a:off x="6509288" y="2474732"/>
            <a:ext cx="1742777" cy="409551"/>
          </a:xfrm>
          <a:prstGeom prst="rect">
            <a:avLst/>
          </a:prstGeom>
        </p:spPr>
      </p:pic>
      <p:pic>
        <p:nvPicPr>
          <p:cNvPr id="44" name="Picture 43">
            <a:extLst>
              <a:ext uri="{FF2B5EF4-FFF2-40B4-BE49-F238E27FC236}">
                <a16:creationId xmlns:a16="http://schemas.microsoft.com/office/drawing/2014/main" id="{71DB5692-C064-4A3C-8BFA-96C90EDBD603}"/>
              </a:ext>
            </a:extLst>
          </p:cNvPr>
          <p:cNvPicPr>
            <a:picLocks noChangeAspect="1"/>
          </p:cNvPicPr>
          <p:nvPr/>
        </p:nvPicPr>
        <p:blipFill>
          <a:blip r:embed="rId5"/>
          <a:stretch>
            <a:fillRect/>
          </a:stretch>
        </p:blipFill>
        <p:spPr>
          <a:xfrm>
            <a:off x="10848468" y="1048802"/>
            <a:ext cx="808729" cy="808729"/>
          </a:xfrm>
          <a:prstGeom prst="rect">
            <a:avLst/>
          </a:prstGeom>
        </p:spPr>
      </p:pic>
      <p:pic>
        <p:nvPicPr>
          <p:cNvPr id="53" name="Picture 52">
            <a:extLst>
              <a:ext uri="{FF2B5EF4-FFF2-40B4-BE49-F238E27FC236}">
                <a16:creationId xmlns:a16="http://schemas.microsoft.com/office/drawing/2014/main" id="{440CA8F6-EB13-463D-A515-59405E66B0AE}"/>
              </a:ext>
            </a:extLst>
          </p:cNvPr>
          <p:cNvPicPr>
            <a:picLocks noChangeAspect="1"/>
          </p:cNvPicPr>
          <p:nvPr/>
        </p:nvPicPr>
        <p:blipFill>
          <a:blip r:embed="rId6"/>
          <a:stretch>
            <a:fillRect/>
          </a:stretch>
        </p:blipFill>
        <p:spPr>
          <a:xfrm>
            <a:off x="10071076" y="2566050"/>
            <a:ext cx="635062" cy="716235"/>
          </a:xfrm>
          <a:prstGeom prst="rect">
            <a:avLst/>
          </a:prstGeom>
        </p:spPr>
      </p:pic>
      <p:pic>
        <p:nvPicPr>
          <p:cNvPr id="54" name="Picture 53">
            <a:extLst>
              <a:ext uri="{FF2B5EF4-FFF2-40B4-BE49-F238E27FC236}">
                <a16:creationId xmlns:a16="http://schemas.microsoft.com/office/drawing/2014/main" id="{42C77368-1B29-4408-9846-858824167E34}"/>
              </a:ext>
            </a:extLst>
          </p:cNvPr>
          <p:cNvPicPr>
            <a:picLocks noChangeAspect="1"/>
          </p:cNvPicPr>
          <p:nvPr/>
        </p:nvPicPr>
        <p:blipFill>
          <a:blip r:embed="rId7"/>
          <a:stretch>
            <a:fillRect/>
          </a:stretch>
        </p:blipFill>
        <p:spPr>
          <a:xfrm>
            <a:off x="10920210" y="2047116"/>
            <a:ext cx="636555" cy="636555"/>
          </a:xfrm>
          <a:prstGeom prst="rect">
            <a:avLst/>
          </a:prstGeom>
        </p:spPr>
      </p:pic>
      <p:pic>
        <p:nvPicPr>
          <p:cNvPr id="55" name="Graphic 54">
            <a:extLst>
              <a:ext uri="{FF2B5EF4-FFF2-40B4-BE49-F238E27FC236}">
                <a16:creationId xmlns:a16="http://schemas.microsoft.com/office/drawing/2014/main" id="{83D6697F-9939-4A72-9423-50DA08D874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14151" y="4116121"/>
            <a:ext cx="1761696" cy="520346"/>
          </a:xfrm>
          <a:prstGeom prst="rect">
            <a:avLst/>
          </a:prstGeom>
        </p:spPr>
      </p:pic>
      <p:pic>
        <p:nvPicPr>
          <p:cNvPr id="56" name="Picture 55">
            <a:extLst>
              <a:ext uri="{FF2B5EF4-FFF2-40B4-BE49-F238E27FC236}">
                <a16:creationId xmlns:a16="http://schemas.microsoft.com/office/drawing/2014/main" id="{9544107E-EA00-472D-A4C6-08AD7FF731C4}"/>
              </a:ext>
            </a:extLst>
          </p:cNvPr>
          <p:cNvPicPr>
            <a:picLocks noChangeAspect="1"/>
          </p:cNvPicPr>
          <p:nvPr/>
        </p:nvPicPr>
        <p:blipFill>
          <a:blip r:embed="rId10"/>
          <a:stretch>
            <a:fillRect/>
          </a:stretch>
        </p:blipFill>
        <p:spPr>
          <a:xfrm>
            <a:off x="5892629" y="1779733"/>
            <a:ext cx="1816994" cy="491626"/>
          </a:xfrm>
          <a:prstGeom prst="rect">
            <a:avLst/>
          </a:prstGeom>
        </p:spPr>
      </p:pic>
      <p:pic>
        <p:nvPicPr>
          <p:cNvPr id="57" name="Picture 56">
            <a:extLst>
              <a:ext uri="{FF2B5EF4-FFF2-40B4-BE49-F238E27FC236}">
                <a16:creationId xmlns:a16="http://schemas.microsoft.com/office/drawing/2014/main" id="{C0399F27-8D79-4757-9B6A-F25D38CA35FB}"/>
              </a:ext>
            </a:extLst>
          </p:cNvPr>
          <p:cNvPicPr>
            <a:picLocks noChangeAspect="1"/>
          </p:cNvPicPr>
          <p:nvPr/>
        </p:nvPicPr>
        <p:blipFill>
          <a:blip r:embed="rId11"/>
          <a:stretch>
            <a:fillRect/>
          </a:stretch>
        </p:blipFill>
        <p:spPr>
          <a:xfrm>
            <a:off x="9529283" y="3577084"/>
            <a:ext cx="833038" cy="833038"/>
          </a:xfrm>
          <a:prstGeom prst="rect">
            <a:avLst/>
          </a:prstGeom>
        </p:spPr>
      </p:pic>
      <p:pic>
        <p:nvPicPr>
          <p:cNvPr id="58" name="Picture 57">
            <a:extLst>
              <a:ext uri="{FF2B5EF4-FFF2-40B4-BE49-F238E27FC236}">
                <a16:creationId xmlns:a16="http://schemas.microsoft.com/office/drawing/2014/main" id="{226D43F7-05B2-4FD6-BA74-A45B0CD28D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92628" y="3247547"/>
            <a:ext cx="1544439" cy="623115"/>
          </a:xfrm>
          <a:prstGeom prst="rect">
            <a:avLst/>
          </a:prstGeom>
        </p:spPr>
      </p:pic>
      <p:pic>
        <p:nvPicPr>
          <p:cNvPr id="59" name="Picture 58">
            <a:extLst>
              <a:ext uri="{FF2B5EF4-FFF2-40B4-BE49-F238E27FC236}">
                <a16:creationId xmlns:a16="http://schemas.microsoft.com/office/drawing/2014/main" id="{25528984-FB6E-44B0-8226-DF7F69797D3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03437" y="3879561"/>
            <a:ext cx="716505" cy="716505"/>
          </a:xfrm>
          <a:prstGeom prst="rect">
            <a:avLst/>
          </a:prstGeom>
        </p:spPr>
      </p:pic>
      <p:pic>
        <p:nvPicPr>
          <p:cNvPr id="61" name="Picture 60">
            <a:extLst>
              <a:ext uri="{FF2B5EF4-FFF2-40B4-BE49-F238E27FC236}">
                <a16:creationId xmlns:a16="http://schemas.microsoft.com/office/drawing/2014/main" id="{BC7B144C-890B-4CB4-AB77-9473FF88DA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74201" y="628335"/>
            <a:ext cx="1614880" cy="500612"/>
          </a:xfrm>
          <a:prstGeom prst="rect">
            <a:avLst/>
          </a:prstGeom>
        </p:spPr>
      </p:pic>
      <p:pic>
        <p:nvPicPr>
          <p:cNvPr id="62" name="Picture 61">
            <a:extLst>
              <a:ext uri="{FF2B5EF4-FFF2-40B4-BE49-F238E27FC236}">
                <a16:creationId xmlns:a16="http://schemas.microsoft.com/office/drawing/2014/main" id="{25C1ABD4-7825-4618-BFC1-03EBC93AC05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89523" y="2537926"/>
            <a:ext cx="849841" cy="849841"/>
          </a:xfrm>
          <a:prstGeom prst="rect">
            <a:avLst/>
          </a:prstGeom>
        </p:spPr>
      </p:pic>
      <p:pic>
        <p:nvPicPr>
          <p:cNvPr id="63" name="Picture 62">
            <a:extLst>
              <a:ext uri="{FF2B5EF4-FFF2-40B4-BE49-F238E27FC236}">
                <a16:creationId xmlns:a16="http://schemas.microsoft.com/office/drawing/2014/main" id="{D4C1F882-3DDB-42B7-A223-24D8A401D8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59743" y="3954356"/>
            <a:ext cx="541541" cy="541541"/>
          </a:xfrm>
          <a:prstGeom prst="rect">
            <a:avLst/>
          </a:prstGeom>
        </p:spPr>
      </p:pic>
      <p:cxnSp>
        <p:nvCxnSpPr>
          <p:cNvPr id="3" name="Straight Connector 2">
            <a:extLst>
              <a:ext uri="{FF2B5EF4-FFF2-40B4-BE49-F238E27FC236}">
                <a16:creationId xmlns:a16="http://schemas.microsoft.com/office/drawing/2014/main" id="{51229447-150B-49F0-856F-B13332CA1667}"/>
              </a:ext>
            </a:extLst>
          </p:cNvPr>
          <p:cNvCxnSpPr>
            <a:cxnSpLocks/>
          </p:cNvCxnSpPr>
          <p:nvPr/>
        </p:nvCxnSpPr>
        <p:spPr>
          <a:xfrm flipV="1">
            <a:off x="3211001" y="286845"/>
            <a:ext cx="2344170" cy="3485322"/>
          </a:xfrm>
          <a:prstGeom prst="line">
            <a:avLst/>
          </a:prstGeom>
          <a:ln w="25400">
            <a:gradFill>
              <a:gsLst>
                <a:gs pos="0">
                  <a:schemeClr val="tx2"/>
                </a:gs>
                <a:gs pos="100000">
                  <a:schemeClr val="bg2">
                    <a:lumMod val="75000"/>
                  </a:schemeClr>
                </a:gs>
              </a:gsLst>
              <a:lin ang="5400000" scaled="1"/>
            </a:gra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78BCD74-9741-4DDF-B858-75CF50688E71}"/>
              </a:ext>
            </a:extLst>
          </p:cNvPr>
          <p:cNvCxnSpPr>
            <a:cxnSpLocks/>
          </p:cNvCxnSpPr>
          <p:nvPr/>
        </p:nvCxnSpPr>
        <p:spPr>
          <a:xfrm flipV="1">
            <a:off x="3211000" y="4911230"/>
            <a:ext cx="2320340" cy="843843"/>
          </a:xfrm>
          <a:prstGeom prst="line">
            <a:avLst/>
          </a:prstGeom>
          <a:ln w="25400">
            <a:gradFill>
              <a:gsLst>
                <a:gs pos="0">
                  <a:schemeClr val="tx2"/>
                </a:gs>
                <a:gs pos="100000">
                  <a:schemeClr val="bg2">
                    <a:lumMod val="75000"/>
                  </a:schemeClr>
                </a:gs>
              </a:gsLst>
              <a:lin ang="5400000" scaled="1"/>
            </a:gra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60871C4-D698-47CD-B4FA-4859A689F8F6}"/>
              </a:ext>
            </a:extLst>
          </p:cNvPr>
          <p:cNvGrpSpPr/>
          <p:nvPr/>
        </p:nvGrpSpPr>
        <p:grpSpPr>
          <a:xfrm>
            <a:off x="9146284" y="1461971"/>
            <a:ext cx="1115047" cy="949913"/>
            <a:chOff x="9361476" y="1490504"/>
            <a:chExt cx="1137567" cy="969097"/>
          </a:xfrm>
        </p:grpSpPr>
        <p:pic>
          <p:nvPicPr>
            <p:cNvPr id="43" name="Picture 42">
              <a:extLst>
                <a:ext uri="{FF2B5EF4-FFF2-40B4-BE49-F238E27FC236}">
                  <a16:creationId xmlns:a16="http://schemas.microsoft.com/office/drawing/2014/main" id="{EA2AEBBB-CEF0-46CB-B316-9B66C3428563}"/>
                </a:ext>
              </a:extLst>
            </p:cNvPr>
            <p:cNvPicPr>
              <a:picLocks noChangeAspect="1"/>
            </p:cNvPicPr>
            <p:nvPr/>
          </p:nvPicPr>
          <p:blipFill>
            <a:blip r:embed="rId17"/>
            <a:stretch>
              <a:fillRect/>
            </a:stretch>
          </p:blipFill>
          <p:spPr>
            <a:xfrm>
              <a:off x="9660474" y="1490504"/>
              <a:ext cx="566656" cy="585922"/>
            </a:xfrm>
            <a:prstGeom prst="rect">
              <a:avLst/>
            </a:prstGeom>
          </p:spPr>
        </p:pic>
        <p:sp>
          <p:nvSpPr>
            <p:cNvPr id="10" name="TextBox 9">
              <a:extLst>
                <a:ext uri="{FF2B5EF4-FFF2-40B4-BE49-F238E27FC236}">
                  <a16:creationId xmlns:a16="http://schemas.microsoft.com/office/drawing/2014/main" id="{D8453CA7-D166-4D53-9111-4F8E739E83E6}"/>
                </a:ext>
              </a:extLst>
            </p:cNvPr>
            <p:cNvSpPr txBox="1"/>
            <p:nvPr/>
          </p:nvSpPr>
          <p:spPr>
            <a:xfrm>
              <a:off x="9361476" y="1970236"/>
              <a:ext cx="1137567" cy="489365"/>
            </a:xfrm>
            <a:prstGeom prst="rect">
              <a:avLst/>
            </a:prstGeom>
            <a:noFill/>
          </p:spPr>
          <p:txBody>
            <a:bodyPr wrap="square" lIns="179259" tIns="143407" rIns="179259" bIns="143407" rtlCol="0">
              <a:spAutoFit/>
            </a:bodyPr>
            <a:lstStyle/>
            <a:p>
              <a:pPr marL="0" marR="0" lvl="0" indent="0" algn="ctr" defTabSz="914225" rtl="0" eaLnBrk="1" fontAlgn="auto" latinLnBrk="0" hangingPunct="1">
                <a:lnSpc>
                  <a:spcPct val="90000"/>
                </a:lnSpc>
                <a:spcBef>
                  <a:spcPts val="0"/>
                </a:spcBef>
                <a:spcAft>
                  <a:spcPts val="588"/>
                </a:spcAft>
                <a:buClrTx/>
                <a:buSzTx/>
                <a:buFontTx/>
                <a:buNone/>
                <a:tabLst/>
                <a:defRPr/>
              </a:pPr>
              <a:r>
                <a:rPr kumimoji="0" lang="en-US" sz="1371" b="1" i="0" u="none" strike="noStrike" kern="1200" cap="none" spc="0" normalizeH="0" baseline="0" noProof="0">
                  <a:ln>
                    <a:noFill/>
                  </a:ln>
                  <a:solidFill>
                    <a:srgbClr val="68217A"/>
                  </a:solidFill>
                  <a:effectLst/>
                  <a:uLnTx/>
                  <a:uFillTx/>
                  <a:latin typeface="Segoe UI"/>
                  <a:ea typeface="+mn-ea"/>
                  <a:cs typeface="Segoe WP Semibold" panose="020B0702040204020203" pitchFamily="34" charset="0"/>
                </a:rPr>
                <a:t>VS Code</a:t>
              </a:r>
              <a:endParaRPr kumimoji="0" lang="en-US" sz="1961" b="1" i="0" u="none" strike="noStrike" kern="1200" cap="none" spc="0" normalizeH="0" baseline="0" noProof="0">
                <a:ln>
                  <a:noFill/>
                </a:ln>
                <a:solidFill>
                  <a:srgbClr val="68217A"/>
                </a:solidFill>
                <a:effectLst/>
                <a:uLnTx/>
                <a:uFillTx/>
                <a:latin typeface="Segoe UI"/>
                <a:ea typeface="+mn-ea"/>
                <a:cs typeface="Segoe WP Semibold" panose="020B0702040204020203" pitchFamily="34" charset="0"/>
              </a:endParaRPr>
            </a:p>
          </p:txBody>
        </p:sp>
      </p:grpSp>
    </p:spTree>
    <p:extLst>
      <p:ext uri="{BB962C8B-B14F-4D97-AF65-F5344CB8AC3E}">
        <p14:creationId xmlns:p14="http://schemas.microsoft.com/office/powerpoint/2010/main" val="1622555939"/>
      </p:ext>
    </p:extLst>
  </p:cSld>
  <p:clrMapOvr>
    <a:masterClrMapping/>
  </p:clrMapOvr>
  <p:transition spd="slow">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3BD0036-6A06-42FB-BF27-10122A8CBEBA}"/>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a:xfrm>
            <a:off x="4951829" y="2478017"/>
            <a:ext cx="6875584" cy="1625060"/>
          </a:xfrm>
        </p:spPr>
        <p:txBody>
          <a:bodyPr/>
          <a:lstStyle/>
          <a:p>
            <a:r>
              <a:rPr lang="en-US" dirty="0">
                <a:gradFill>
                  <a:gsLst>
                    <a:gs pos="100000">
                      <a:srgbClr val="FFFFFF"/>
                    </a:gs>
                    <a:gs pos="0">
                      <a:srgbClr val="FFFFFF"/>
                    </a:gs>
                  </a:gsLst>
                  <a:lin ang="5400000" scaled="0"/>
                </a:gradFill>
              </a:rPr>
              <a:t>Extensions 2.0 &amp;</a:t>
            </a:r>
            <a:br>
              <a:rPr lang="en-US" dirty="0">
                <a:gradFill>
                  <a:gsLst>
                    <a:gs pos="100000">
                      <a:srgbClr val="FFFFFF"/>
                    </a:gs>
                    <a:gs pos="0">
                      <a:srgbClr val="FFFFFF"/>
                    </a:gs>
                  </a:gsLst>
                  <a:lin ang="5400000" scaled="0"/>
                </a:gradFill>
              </a:rPr>
            </a:br>
            <a:r>
              <a:rPr lang="en-US" dirty="0">
                <a:gradFill>
                  <a:gsLst>
                    <a:gs pos="100000">
                      <a:srgbClr val="FFFFFF"/>
                    </a:gs>
                    <a:gs pos="0">
                      <a:srgbClr val="FFFFFF"/>
                    </a:gs>
                  </a:gsLst>
                  <a:lin ang="5400000" scaled="0"/>
                </a:gradFill>
              </a:rPr>
              <a:t>Modern Development</a:t>
            </a:r>
            <a:endParaRPr lang="en-US" dirty="0"/>
          </a:p>
        </p:txBody>
      </p:sp>
      <p:pic>
        <p:nvPicPr>
          <p:cNvPr id="6" name="Picture Placeholder 7">
            <a:extLst>
              <a:ext uri="{FF2B5EF4-FFF2-40B4-BE49-F238E27FC236}">
                <a16:creationId xmlns:a16="http://schemas.microsoft.com/office/drawing/2014/main" id="{67B4997F-1D7B-4D20-826C-8C0D60D34EA7}"/>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1" y="0"/>
            <a:ext cx="4375053" cy="6858000"/>
          </a:xfrm>
          <a:prstGeom prst="rect">
            <a:avLst/>
          </a:prstGeom>
        </p:spPr>
      </p:pic>
    </p:spTree>
    <p:extLst>
      <p:ext uri="{BB962C8B-B14F-4D97-AF65-F5344CB8AC3E}">
        <p14:creationId xmlns:p14="http://schemas.microsoft.com/office/powerpoint/2010/main" val="296031873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Setup &amp; Extensions</a:t>
            </a:r>
          </a:p>
        </p:txBody>
      </p:sp>
      <p:pic>
        <p:nvPicPr>
          <p:cNvPr id="5" name="Picture 4">
            <a:extLst>
              <a:ext uri="{FF2B5EF4-FFF2-40B4-BE49-F238E27FC236}">
                <a16:creationId xmlns:a16="http://schemas.microsoft.com/office/drawing/2014/main" id="{96940F69-C9FA-4855-A25F-B32FECCF1A6C}"/>
              </a:ext>
            </a:extLst>
          </p:cNvPr>
          <p:cNvPicPr>
            <a:picLocks noChangeAspect="1"/>
          </p:cNvPicPr>
          <p:nvPr/>
        </p:nvPicPr>
        <p:blipFill>
          <a:blip r:embed="rId3"/>
          <a:stretch>
            <a:fillRect/>
          </a:stretch>
        </p:blipFill>
        <p:spPr>
          <a:xfrm>
            <a:off x="1468463" y="1399018"/>
            <a:ext cx="8330943" cy="4429067"/>
          </a:xfrm>
          <a:prstGeom prst="rect">
            <a:avLst/>
          </a:prstGeom>
        </p:spPr>
      </p:pic>
    </p:spTree>
    <p:extLst>
      <p:ext uri="{BB962C8B-B14F-4D97-AF65-F5344CB8AC3E}">
        <p14:creationId xmlns:p14="http://schemas.microsoft.com/office/powerpoint/2010/main" val="76216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2"/>
          <p:cNvSpPr/>
          <p:nvPr/>
        </p:nvSpPr>
        <p:spPr bwMode="auto">
          <a:xfrm rot="10800000">
            <a:off x="4754339" y="4041392"/>
            <a:ext cx="2544710" cy="423555"/>
          </a:xfrm>
          <a:prstGeom prst="homePlate">
            <a:avLst>
              <a:gd name="adj" fmla="val 3530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83000">
                    <a:srgbClr val="505050"/>
                  </a:gs>
                  <a:gs pos="100000">
                    <a:srgbClr val="505050"/>
                  </a:gs>
                </a:gsLst>
                <a:lin ang="5400000" scaled="1"/>
              </a:gradFill>
              <a:effectLst/>
              <a:uLnTx/>
              <a:uFillTx/>
              <a:latin typeface="Segoe UI"/>
              <a:ea typeface="Segoe UI" pitchFamily="34" charset="0"/>
              <a:cs typeface="Segoe UI" pitchFamily="34" charset="0"/>
            </a:endParaRPr>
          </a:p>
        </p:txBody>
      </p:sp>
      <p:sp>
        <p:nvSpPr>
          <p:cNvPr id="36" name="R1"/>
          <p:cNvSpPr/>
          <p:nvPr/>
        </p:nvSpPr>
        <p:spPr bwMode="auto">
          <a:xfrm rot="10800000">
            <a:off x="4754339" y="3197446"/>
            <a:ext cx="2544710" cy="423555"/>
          </a:xfrm>
          <a:prstGeom prst="homePlate">
            <a:avLst>
              <a:gd name="adj" fmla="val 3530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83000">
                    <a:srgbClr val="505050"/>
                  </a:gs>
                  <a:gs pos="100000">
                    <a:srgbClr val="505050"/>
                  </a:gs>
                </a:gsLst>
                <a:lin ang="5400000" scaled="1"/>
              </a:gradFill>
              <a:effectLst/>
              <a:uLnTx/>
              <a:uFillTx/>
              <a:latin typeface="Segoe UI"/>
              <a:ea typeface="Segoe UI" pitchFamily="34" charset="0"/>
              <a:cs typeface="Segoe UI" pitchFamily="34" charset="0"/>
            </a:endParaRPr>
          </a:p>
        </p:txBody>
      </p:sp>
      <p:sp>
        <p:nvSpPr>
          <p:cNvPr id="39" name="L3"/>
          <p:cNvSpPr/>
          <p:nvPr/>
        </p:nvSpPr>
        <p:spPr bwMode="auto">
          <a:xfrm>
            <a:off x="4895274" y="4463363"/>
            <a:ext cx="2544710" cy="423555"/>
          </a:xfrm>
          <a:prstGeom prst="homePlate">
            <a:avLst>
              <a:gd name="adj" fmla="val 3530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83000">
                    <a:srgbClr val="505050"/>
                  </a:gs>
                  <a:gs pos="100000">
                    <a:srgbClr val="505050"/>
                  </a:gs>
                </a:gsLst>
                <a:lin ang="5400000" scaled="1"/>
              </a:gradFill>
              <a:effectLst/>
              <a:uLnTx/>
              <a:uFillTx/>
              <a:latin typeface="Segoe UI"/>
              <a:ea typeface="Segoe UI" pitchFamily="34" charset="0"/>
              <a:cs typeface="Segoe UI" pitchFamily="34" charset="0"/>
            </a:endParaRPr>
          </a:p>
        </p:txBody>
      </p:sp>
      <p:sp>
        <p:nvSpPr>
          <p:cNvPr id="37" name="L2"/>
          <p:cNvSpPr/>
          <p:nvPr/>
        </p:nvSpPr>
        <p:spPr bwMode="auto">
          <a:xfrm>
            <a:off x="4895274" y="3619419"/>
            <a:ext cx="2544710" cy="423555"/>
          </a:xfrm>
          <a:prstGeom prst="homePlate">
            <a:avLst>
              <a:gd name="adj" fmla="val 3530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83000">
                    <a:srgbClr val="505050"/>
                  </a:gs>
                  <a:gs pos="100000">
                    <a:srgbClr val="505050"/>
                  </a:gs>
                </a:gsLst>
                <a:lin ang="5400000" scaled="1"/>
              </a:gradFill>
              <a:effectLst/>
              <a:uLnTx/>
              <a:uFillTx/>
              <a:latin typeface="Segoe UI"/>
              <a:ea typeface="Segoe UI" pitchFamily="34" charset="0"/>
              <a:cs typeface="Segoe UI" pitchFamily="34" charset="0"/>
            </a:endParaRPr>
          </a:p>
        </p:txBody>
      </p:sp>
      <p:sp>
        <p:nvSpPr>
          <p:cNvPr id="34" name="L1"/>
          <p:cNvSpPr/>
          <p:nvPr/>
        </p:nvSpPr>
        <p:spPr bwMode="auto">
          <a:xfrm>
            <a:off x="4895274" y="2775474"/>
            <a:ext cx="2544710" cy="423555"/>
          </a:xfrm>
          <a:prstGeom prst="homePlate">
            <a:avLst>
              <a:gd name="adj" fmla="val 3530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83000">
                    <a:srgbClr val="505050"/>
                  </a:gs>
                  <a:gs pos="100000">
                    <a:srgbClr val="505050"/>
                  </a:gs>
                </a:gsLst>
                <a:lin ang="5400000" scaled="1"/>
              </a:gradFill>
              <a:effectLst/>
              <a:uLnTx/>
              <a:uFillTx/>
              <a:latin typeface="Segoe UI"/>
              <a:ea typeface="Segoe UI" pitchFamily="34" charset="0"/>
              <a:cs typeface="Segoe UI" pitchFamily="34" charset="0"/>
            </a:endParaRPr>
          </a:p>
        </p:txBody>
      </p:sp>
      <p:grpSp>
        <p:nvGrpSpPr>
          <p:cNvPr id="7" name="MASKS"/>
          <p:cNvGrpSpPr/>
          <p:nvPr/>
        </p:nvGrpSpPr>
        <p:grpSpPr>
          <a:xfrm>
            <a:off x="1" y="487"/>
            <a:ext cx="12194309" cy="6857027"/>
            <a:chOff x="0" y="0"/>
            <a:chExt cx="12438842" cy="6994525"/>
          </a:xfrm>
        </p:grpSpPr>
        <p:sp>
          <p:nvSpPr>
            <p:cNvPr id="6" name="Rectangle 5"/>
            <p:cNvSpPr/>
            <p:nvPr/>
          </p:nvSpPr>
          <p:spPr bwMode="auto">
            <a:xfrm>
              <a:off x="0" y="0"/>
              <a:ext cx="457200" cy="699452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83000">
                      <a:srgbClr val="505050"/>
                    </a:gs>
                    <a:gs pos="100000">
                      <a:srgbClr val="505050"/>
                    </a:gs>
                  </a:gsLst>
                  <a:lin ang="5400000" scaled="1"/>
                </a:gradFill>
                <a:effectLst/>
                <a:uLnTx/>
                <a:uFillTx/>
                <a:latin typeface="Segoe UI"/>
                <a:ea typeface="Segoe UI" pitchFamily="34" charset="0"/>
                <a:cs typeface="Segoe UI" pitchFamily="34" charset="0"/>
              </a:endParaRPr>
            </a:p>
          </p:txBody>
        </p:sp>
        <p:sp>
          <p:nvSpPr>
            <p:cNvPr id="17" name="Rectangle 16"/>
            <p:cNvSpPr/>
            <p:nvPr/>
          </p:nvSpPr>
          <p:spPr bwMode="auto">
            <a:xfrm>
              <a:off x="11981642" y="0"/>
              <a:ext cx="457200" cy="699452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83000">
                      <a:srgbClr val="505050"/>
                    </a:gs>
                    <a:gs pos="100000">
                      <a:srgbClr val="505050"/>
                    </a:gs>
                  </a:gsLst>
                  <a:lin ang="5400000" scaled="1"/>
                </a:gradFill>
                <a:effectLst/>
                <a:uLnTx/>
                <a:uFillTx/>
                <a:latin typeface="Segoe UI"/>
                <a:ea typeface="Segoe UI" pitchFamily="34" charset="0"/>
                <a:cs typeface="Segoe UI" pitchFamily="34" charset="0"/>
              </a:endParaRPr>
            </a:p>
          </p:txBody>
        </p:sp>
      </p:grpSp>
      <p:sp>
        <p:nvSpPr>
          <p:cNvPr id="2" name="Link"/>
          <p:cNvSpPr txBox="1"/>
          <p:nvPr/>
        </p:nvSpPr>
        <p:spPr>
          <a:xfrm>
            <a:off x="269241" y="5279681"/>
            <a:ext cx="6673870" cy="675600"/>
          </a:xfrm>
          <a:prstGeom prst="rect">
            <a:avLst/>
          </a:prstGeom>
          <a:noFill/>
        </p:spPr>
        <p:txBody>
          <a:bodyPr wrap="squar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da-DK" sz="2745" b="0" i="0" u="none" strike="noStrike" kern="1200" cap="none" spc="0" normalizeH="0" baseline="0" noProof="0" dirty="0">
                <a:ln>
                  <a:noFill/>
                </a:ln>
                <a:gradFill>
                  <a:gsLst>
                    <a:gs pos="83000">
                      <a:srgbClr val="505050"/>
                    </a:gs>
                    <a:gs pos="100000">
                      <a:srgbClr val="505050"/>
                    </a:gs>
                  </a:gsLst>
                  <a:lin ang="5400000" scaled="1"/>
                </a:gradFill>
                <a:effectLst/>
                <a:uLnTx/>
                <a:uFillTx/>
                <a:latin typeface="Segoe UI Light" panose="020B0502040204020203" pitchFamily="34" charset="0"/>
                <a:ea typeface="+mn-ea"/>
                <a:cs typeface="Segoe UI Light" panose="020B0502040204020203" pitchFamily="34" charset="0"/>
              </a:rPr>
              <a:t>Go to: </a:t>
            </a:r>
            <a:r>
              <a:rPr kumimoji="0" lang="da-DK" sz="2745" b="0" i="0" u="none" strike="noStrike" kern="1200" cap="none" spc="0" normalizeH="0" baseline="0" noProof="0" dirty="0">
                <a:ln>
                  <a:noFill/>
                </a:ln>
                <a:gradFill>
                  <a:gsLst>
                    <a:gs pos="83000">
                      <a:srgbClr val="505050"/>
                    </a:gs>
                    <a:gs pos="100000">
                      <a:srgbClr val="505050"/>
                    </a:gs>
                  </a:gsLst>
                  <a:lin ang="5400000" scaled="1"/>
                </a:gradFill>
                <a:effectLst/>
                <a:uLnTx/>
                <a:uFillTx/>
                <a:latin typeface="Segoe UI Light" panose="020B0502040204020203" pitchFamily="34" charset="0"/>
                <a:ea typeface="+mn-ea"/>
                <a:cs typeface="Segoe UI Light" panose="020B0502040204020203" pitchFamily="34" charset="0"/>
                <a:hlinkClick r:id="rId3"/>
              </a:rPr>
              <a:t>https://aka.ms/ModernDevTools</a:t>
            </a:r>
            <a:r>
              <a:rPr kumimoji="0" lang="da-DK" sz="2745" b="0" i="0" u="none" strike="noStrike" kern="1200" cap="none" spc="0" normalizeH="0" baseline="0" noProof="0" dirty="0">
                <a:ln>
                  <a:noFill/>
                </a:ln>
                <a:gradFill>
                  <a:gsLst>
                    <a:gs pos="83000">
                      <a:srgbClr val="505050"/>
                    </a:gs>
                    <a:gs pos="100000">
                      <a:srgbClr val="505050"/>
                    </a:gs>
                  </a:gsLst>
                  <a:lin ang="5400000" scaled="1"/>
                </a:gradFill>
                <a:effectLst/>
                <a:uLnTx/>
                <a:uFillTx/>
                <a:latin typeface="Segoe UI Light" panose="020B0502040204020203" pitchFamily="34" charset="0"/>
                <a:ea typeface="+mn-ea"/>
                <a:cs typeface="Segoe UI Light" panose="020B0502040204020203" pitchFamily="34" charset="0"/>
              </a:rPr>
              <a:t>   </a:t>
            </a:r>
          </a:p>
        </p:txBody>
      </p:sp>
      <p:sp>
        <p:nvSpPr>
          <p:cNvPr id="18" name="TXT: In-app"/>
          <p:cNvSpPr/>
          <p:nvPr/>
        </p:nvSpPr>
        <p:spPr>
          <a:xfrm>
            <a:off x="721336" y="1859792"/>
            <a:ext cx="4026145" cy="401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da-DK" sz="1765" b="1" i="0" u="none" strike="noStrike" kern="1200" cap="none" spc="294" normalizeH="0" baseline="0" noProof="0" dirty="0">
                <a:ln>
                  <a:noFill/>
                </a:ln>
                <a:gradFill>
                  <a:gsLst>
                    <a:gs pos="83000">
                      <a:srgbClr val="505050"/>
                    </a:gs>
                    <a:gs pos="100000">
                      <a:srgbClr val="505050"/>
                    </a:gs>
                  </a:gsLst>
                  <a:lin ang="5400000" scaled="1"/>
                </a:gradFill>
                <a:effectLst/>
                <a:uLnTx/>
                <a:uFillTx/>
                <a:latin typeface="Segoe UI"/>
                <a:ea typeface="+mn-ea"/>
                <a:cs typeface="+mn-cs"/>
              </a:rPr>
              <a:t>IN-APP DESIGNER</a:t>
            </a:r>
          </a:p>
        </p:txBody>
      </p:sp>
      <p:sp>
        <p:nvSpPr>
          <p:cNvPr id="23" name="TXT: VSC"/>
          <p:cNvSpPr/>
          <p:nvPr/>
        </p:nvSpPr>
        <p:spPr>
          <a:xfrm>
            <a:off x="7446841" y="1859792"/>
            <a:ext cx="4026145" cy="401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da-DK" sz="1765" b="1" i="0" u="none" strike="noStrike" kern="1200" cap="none" spc="294" normalizeH="0" baseline="0" noProof="0" dirty="0">
                <a:ln>
                  <a:noFill/>
                </a:ln>
                <a:gradFill>
                  <a:gsLst>
                    <a:gs pos="83000">
                      <a:srgbClr val="505050"/>
                    </a:gs>
                    <a:gs pos="100000">
                      <a:srgbClr val="505050"/>
                    </a:gs>
                  </a:gsLst>
                  <a:lin ang="5400000" scaled="1"/>
                </a:gradFill>
                <a:effectLst/>
                <a:uLnTx/>
                <a:uFillTx/>
                <a:latin typeface="Segoe UI"/>
                <a:ea typeface="+mn-ea"/>
                <a:cs typeface="+mn-cs"/>
              </a:rPr>
              <a:t>VISUAL STUDIO CODE</a:t>
            </a:r>
          </a:p>
        </p:txBody>
      </p:sp>
      <p:pic>
        <p:nvPicPr>
          <p:cNvPr id="15" name="IMG: VSC"/>
          <p:cNvPicPr>
            <a:picLocks noChangeAspect="1"/>
          </p:cNvPicPr>
          <p:nvPr/>
        </p:nvPicPr>
        <p:blipFill rotWithShape="1">
          <a:blip r:embed="rId4"/>
          <a:srcRect l="1848" t="1829" r="1523" b="3785"/>
          <a:stretch/>
        </p:blipFill>
        <p:spPr>
          <a:xfrm>
            <a:off x="6994746" y="2471668"/>
            <a:ext cx="4930336" cy="2719056"/>
          </a:xfrm>
          <a:prstGeom prst="rect">
            <a:avLst/>
          </a:prstGeom>
          <a:solidFill>
            <a:schemeClr val="tx2"/>
          </a:solidFill>
          <a:ln w="12700">
            <a:solidFill>
              <a:schemeClr val="tx2"/>
            </a:solidFill>
          </a:ln>
        </p:spPr>
      </p:pic>
      <p:pic>
        <p:nvPicPr>
          <p:cNvPr id="16" name="IMG: In-app"/>
          <p:cNvPicPr>
            <a:picLocks noChangeAspect="1"/>
          </p:cNvPicPr>
          <p:nvPr/>
        </p:nvPicPr>
        <p:blipFill rotWithShape="1">
          <a:blip r:embed="rId5" cstate="print">
            <a:extLst>
              <a:ext uri="{28A0092B-C50C-407E-A947-70E740481C1C}">
                <a14:useLocalDpi xmlns:a14="http://schemas.microsoft.com/office/drawing/2010/main" val="0"/>
              </a:ext>
            </a:extLst>
          </a:blip>
          <a:srcRect l="268" t="370" r="312" b="16048"/>
          <a:stretch/>
        </p:blipFill>
        <p:spPr>
          <a:xfrm>
            <a:off x="269241" y="2470677"/>
            <a:ext cx="4930336" cy="2721039"/>
          </a:xfrm>
          <a:prstGeom prst="rect">
            <a:avLst/>
          </a:prstGeom>
          <a:solidFill>
            <a:schemeClr val="tx2"/>
          </a:solidFill>
          <a:ln w="12700">
            <a:solidFill>
              <a:schemeClr val="tx2"/>
            </a:solidFill>
          </a:ln>
        </p:spPr>
      </p:pic>
      <p:sp>
        <p:nvSpPr>
          <p:cNvPr id="3" name="Title"/>
          <p:cNvSpPr>
            <a:spLocks noGrp="1"/>
          </p:cNvSpPr>
          <p:nvPr>
            <p:ph type="title"/>
          </p:nvPr>
        </p:nvSpPr>
        <p:spPr/>
        <p:txBody>
          <a:bodyPr/>
          <a:lstStyle/>
          <a:p>
            <a:r>
              <a:rPr lang="en-US" dirty="0">
                <a:solidFill>
                  <a:srgbClr val="3996DD"/>
                </a:solidFill>
                <a:latin typeface="Segoe UI Semilight" panose="020B0402040204020203" pitchFamily="34" charset="0"/>
                <a:cs typeface="Segoe UI Semilight" panose="020B0402040204020203" pitchFamily="34" charset="0"/>
              </a:rPr>
              <a:t>New modern developer environment</a:t>
            </a:r>
          </a:p>
        </p:txBody>
      </p:sp>
      <p:grpSp>
        <p:nvGrpSpPr>
          <p:cNvPr id="10" name="Group 4"/>
          <p:cNvGrpSpPr>
            <a:grpSpLocks noChangeAspect="1"/>
          </p:cNvGrpSpPr>
          <p:nvPr/>
        </p:nvGrpSpPr>
        <p:grpSpPr bwMode="auto">
          <a:xfrm>
            <a:off x="5543528" y="3133127"/>
            <a:ext cx="1104970" cy="1386112"/>
            <a:chOff x="3748" y="1991"/>
            <a:chExt cx="338" cy="424"/>
          </a:xfrm>
        </p:grpSpPr>
        <p:sp>
          <p:nvSpPr>
            <p:cNvPr id="12" name="Freeform 5"/>
            <p:cNvSpPr>
              <a:spLocks/>
            </p:cNvSpPr>
            <p:nvPr/>
          </p:nvSpPr>
          <p:spPr bwMode="auto">
            <a:xfrm>
              <a:off x="3917" y="2045"/>
              <a:ext cx="169" cy="326"/>
            </a:xfrm>
            <a:custGeom>
              <a:avLst/>
              <a:gdLst>
                <a:gd name="T0" fmla="*/ 29 w 81"/>
                <a:gd name="T1" fmla="*/ 0 h 157"/>
                <a:gd name="T2" fmla="*/ 81 w 81"/>
                <a:gd name="T3" fmla="*/ 76 h 157"/>
                <a:gd name="T4" fmla="*/ 0 w 81"/>
                <a:gd name="T5" fmla="*/ 157 h 157"/>
              </a:gdLst>
              <a:ahLst/>
              <a:cxnLst>
                <a:cxn ang="0">
                  <a:pos x="T0" y="T1"/>
                </a:cxn>
                <a:cxn ang="0">
                  <a:pos x="T2" y="T3"/>
                </a:cxn>
                <a:cxn ang="0">
                  <a:pos x="T4" y="T5"/>
                </a:cxn>
              </a:cxnLst>
              <a:rect l="0" t="0" r="r" b="b"/>
              <a:pathLst>
                <a:path w="81" h="157">
                  <a:moveTo>
                    <a:pt x="29" y="0"/>
                  </a:moveTo>
                  <a:cubicBezTo>
                    <a:pt x="59" y="12"/>
                    <a:pt x="81" y="41"/>
                    <a:pt x="81" y="76"/>
                  </a:cubicBezTo>
                  <a:cubicBezTo>
                    <a:pt x="81" y="121"/>
                    <a:pt x="45" y="157"/>
                    <a:pt x="0" y="157"/>
                  </a:cubicBezTo>
                </a:path>
              </a:pathLst>
            </a:custGeom>
            <a:noFill/>
            <a:ln w="603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83000">
                      <a:srgbClr val="505050"/>
                    </a:gs>
                    <a:gs pos="100000">
                      <a:srgbClr val="505050"/>
                    </a:gs>
                  </a:gsLst>
                  <a:lin ang="5400000" scaled="1"/>
                </a:gradFill>
                <a:effectLst/>
                <a:uLnTx/>
                <a:uFillTx/>
                <a:latin typeface="Segoe UI"/>
                <a:ea typeface="+mn-ea"/>
                <a:cs typeface="+mn-cs"/>
              </a:endParaRPr>
            </a:p>
          </p:txBody>
        </p:sp>
        <p:sp>
          <p:nvSpPr>
            <p:cNvPr id="13" name="Freeform 6"/>
            <p:cNvSpPr>
              <a:spLocks/>
            </p:cNvSpPr>
            <p:nvPr/>
          </p:nvSpPr>
          <p:spPr bwMode="auto">
            <a:xfrm>
              <a:off x="3748" y="2035"/>
              <a:ext cx="169" cy="326"/>
            </a:xfrm>
            <a:custGeom>
              <a:avLst/>
              <a:gdLst>
                <a:gd name="T0" fmla="*/ 52 w 81"/>
                <a:gd name="T1" fmla="*/ 157 h 157"/>
                <a:gd name="T2" fmla="*/ 0 w 81"/>
                <a:gd name="T3" fmla="*/ 81 h 157"/>
                <a:gd name="T4" fmla="*/ 81 w 81"/>
                <a:gd name="T5" fmla="*/ 0 h 157"/>
              </a:gdLst>
              <a:ahLst/>
              <a:cxnLst>
                <a:cxn ang="0">
                  <a:pos x="T0" y="T1"/>
                </a:cxn>
                <a:cxn ang="0">
                  <a:pos x="T2" y="T3"/>
                </a:cxn>
                <a:cxn ang="0">
                  <a:pos x="T4" y="T5"/>
                </a:cxn>
              </a:cxnLst>
              <a:rect l="0" t="0" r="r" b="b"/>
              <a:pathLst>
                <a:path w="81" h="157">
                  <a:moveTo>
                    <a:pt x="52" y="157"/>
                  </a:moveTo>
                  <a:cubicBezTo>
                    <a:pt x="21" y="145"/>
                    <a:pt x="0" y="116"/>
                    <a:pt x="0" y="81"/>
                  </a:cubicBezTo>
                  <a:cubicBezTo>
                    <a:pt x="0" y="36"/>
                    <a:pt x="36" y="0"/>
                    <a:pt x="81" y="0"/>
                  </a:cubicBezTo>
                </a:path>
              </a:pathLst>
            </a:custGeom>
            <a:noFill/>
            <a:ln w="603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83000">
                      <a:srgbClr val="505050"/>
                    </a:gs>
                    <a:gs pos="100000">
                      <a:srgbClr val="505050"/>
                    </a:gs>
                  </a:gsLst>
                  <a:lin ang="5400000" scaled="1"/>
                </a:gradFill>
                <a:effectLst/>
                <a:uLnTx/>
                <a:uFillTx/>
                <a:latin typeface="Segoe UI"/>
                <a:ea typeface="+mn-ea"/>
                <a:cs typeface="+mn-cs"/>
              </a:endParaRPr>
            </a:p>
          </p:txBody>
        </p:sp>
        <p:sp>
          <p:nvSpPr>
            <p:cNvPr id="14" name="Line 7"/>
            <p:cNvSpPr>
              <a:spLocks noChangeShapeType="1"/>
            </p:cNvSpPr>
            <p:nvPr/>
          </p:nvSpPr>
          <p:spPr bwMode="auto">
            <a:xfrm>
              <a:off x="3917" y="2174"/>
              <a:ext cx="0" cy="0"/>
            </a:xfrm>
            <a:prstGeom prst="line">
              <a:avLst/>
            </a:prstGeom>
            <a:noFill/>
            <a:ln w="603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83000">
                      <a:srgbClr val="505050"/>
                    </a:gs>
                    <a:gs pos="100000">
                      <a:srgbClr val="505050"/>
                    </a:gs>
                  </a:gsLst>
                  <a:lin ang="5400000" scaled="1"/>
                </a:gradFill>
                <a:effectLst/>
                <a:uLnTx/>
                <a:uFillTx/>
                <a:latin typeface="Segoe UI"/>
                <a:ea typeface="+mn-ea"/>
                <a:cs typeface="+mn-cs"/>
              </a:endParaRPr>
            </a:p>
          </p:txBody>
        </p:sp>
        <p:sp>
          <p:nvSpPr>
            <p:cNvPr id="21" name="Freeform 8"/>
            <p:cNvSpPr>
              <a:spLocks/>
            </p:cNvSpPr>
            <p:nvPr/>
          </p:nvSpPr>
          <p:spPr bwMode="auto">
            <a:xfrm>
              <a:off x="3896" y="1991"/>
              <a:ext cx="42" cy="87"/>
            </a:xfrm>
            <a:custGeom>
              <a:avLst/>
              <a:gdLst>
                <a:gd name="T0" fmla="*/ 0 w 42"/>
                <a:gd name="T1" fmla="*/ 87 h 87"/>
                <a:gd name="T2" fmla="*/ 42 w 42"/>
                <a:gd name="T3" fmla="*/ 44 h 87"/>
                <a:gd name="T4" fmla="*/ 0 w 42"/>
                <a:gd name="T5" fmla="*/ 0 h 87"/>
              </a:gdLst>
              <a:ahLst/>
              <a:cxnLst>
                <a:cxn ang="0">
                  <a:pos x="T0" y="T1"/>
                </a:cxn>
                <a:cxn ang="0">
                  <a:pos x="T2" y="T3"/>
                </a:cxn>
                <a:cxn ang="0">
                  <a:pos x="T4" y="T5"/>
                </a:cxn>
              </a:cxnLst>
              <a:rect l="0" t="0" r="r" b="b"/>
              <a:pathLst>
                <a:path w="42" h="87">
                  <a:moveTo>
                    <a:pt x="0" y="87"/>
                  </a:moveTo>
                  <a:lnTo>
                    <a:pt x="42" y="44"/>
                  </a:lnTo>
                  <a:lnTo>
                    <a:pt x="0" y="0"/>
                  </a:lnTo>
                </a:path>
              </a:pathLst>
            </a:custGeom>
            <a:noFill/>
            <a:ln w="603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83000">
                      <a:srgbClr val="505050"/>
                    </a:gs>
                    <a:gs pos="100000">
                      <a:srgbClr val="505050"/>
                    </a:gs>
                  </a:gsLst>
                  <a:lin ang="5400000" scaled="1"/>
                </a:gradFill>
                <a:effectLst/>
                <a:uLnTx/>
                <a:uFillTx/>
                <a:latin typeface="Segoe UI"/>
                <a:ea typeface="+mn-ea"/>
                <a:cs typeface="+mn-cs"/>
              </a:endParaRPr>
            </a:p>
          </p:txBody>
        </p:sp>
        <p:sp>
          <p:nvSpPr>
            <p:cNvPr id="22" name="Line 9"/>
            <p:cNvSpPr>
              <a:spLocks noChangeShapeType="1"/>
            </p:cNvSpPr>
            <p:nvPr/>
          </p:nvSpPr>
          <p:spPr bwMode="auto">
            <a:xfrm>
              <a:off x="3917" y="2035"/>
              <a:ext cx="21" cy="0"/>
            </a:xfrm>
            <a:prstGeom prst="line">
              <a:avLst/>
            </a:prstGeom>
            <a:noFill/>
            <a:ln w="603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83000">
                      <a:srgbClr val="505050"/>
                    </a:gs>
                    <a:gs pos="100000">
                      <a:srgbClr val="505050"/>
                    </a:gs>
                  </a:gsLst>
                  <a:lin ang="5400000" scaled="1"/>
                </a:gradFill>
                <a:effectLst/>
                <a:uLnTx/>
                <a:uFillTx/>
                <a:latin typeface="Segoe UI"/>
                <a:ea typeface="+mn-ea"/>
                <a:cs typeface="+mn-cs"/>
              </a:endParaRPr>
            </a:p>
          </p:txBody>
        </p:sp>
        <p:sp>
          <p:nvSpPr>
            <p:cNvPr id="27" name="Freeform 10"/>
            <p:cNvSpPr>
              <a:spLocks/>
            </p:cNvSpPr>
            <p:nvPr/>
          </p:nvSpPr>
          <p:spPr bwMode="auto">
            <a:xfrm>
              <a:off x="3896" y="2328"/>
              <a:ext cx="42" cy="87"/>
            </a:xfrm>
            <a:custGeom>
              <a:avLst/>
              <a:gdLst>
                <a:gd name="T0" fmla="*/ 42 w 42"/>
                <a:gd name="T1" fmla="*/ 0 h 87"/>
                <a:gd name="T2" fmla="*/ 0 w 42"/>
                <a:gd name="T3" fmla="*/ 43 h 87"/>
                <a:gd name="T4" fmla="*/ 42 w 42"/>
                <a:gd name="T5" fmla="*/ 87 h 87"/>
              </a:gdLst>
              <a:ahLst/>
              <a:cxnLst>
                <a:cxn ang="0">
                  <a:pos x="T0" y="T1"/>
                </a:cxn>
                <a:cxn ang="0">
                  <a:pos x="T2" y="T3"/>
                </a:cxn>
                <a:cxn ang="0">
                  <a:pos x="T4" y="T5"/>
                </a:cxn>
              </a:cxnLst>
              <a:rect l="0" t="0" r="r" b="b"/>
              <a:pathLst>
                <a:path w="42" h="87">
                  <a:moveTo>
                    <a:pt x="42" y="0"/>
                  </a:moveTo>
                  <a:lnTo>
                    <a:pt x="0" y="43"/>
                  </a:lnTo>
                  <a:lnTo>
                    <a:pt x="42" y="87"/>
                  </a:lnTo>
                </a:path>
              </a:pathLst>
            </a:custGeom>
            <a:noFill/>
            <a:ln w="603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83000">
                      <a:srgbClr val="505050"/>
                    </a:gs>
                    <a:gs pos="100000">
                      <a:srgbClr val="505050"/>
                    </a:gs>
                  </a:gsLst>
                  <a:lin ang="5400000" scaled="1"/>
                </a:gradFill>
                <a:effectLst/>
                <a:uLnTx/>
                <a:uFillTx/>
                <a:latin typeface="Segoe UI"/>
                <a:ea typeface="+mn-ea"/>
                <a:cs typeface="+mn-cs"/>
              </a:endParaRPr>
            </a:p>
          </p:txBody>
        </p:sp>
        <p:sp>
          <p:nvSpPr>
            <p:cNvPr id="28" name="Line 11"/>
            <p:cNvSpPr>
              <a:spLocks noChangeShapeType="1"/>
            </p:cNvSpPr>
            <p:nvPr/>
          </p:nvSpPr>
          <p:spPr bwMode="auto">
            <a:xfrm flipH="1">
              <a:off x="3896" y="2371"/>
              <a:ext cx="21" cy="0"/>
            </a:xfrm>
            <a:prstGeom prst="line">
              <a:avLst/>
            </a:prstGeom>
            <a:noFill/>
            <a:ln w="603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83000">
                      <a:srgbClr val="505050"/>
                    </a:gs>
                    <a:gs pos="100000">
                      <a:srgbClr val="505050"/>
                    </a:gs>
                  </a:gsLst>
                  <a:lin ang="5400000" scaled="1"/>
                </a:gradFill>
                <a:effectLst/>
                <a:uLnTx/>
                <a:uFillTx/>
                <a:latin typeface="Segoe UI"/>
                <a:ea typeface="+mn-ea"/>
                <a:cs typeface="+mn-cs"/>
              </a:endParaRPr>
            </a:p>
          </p:txBody>
        </p:sp>
      </p:grpSp>
    </p:spTree>
    <p:extLst>
      <p:ext uri="{BB962C8B-B14F-4D97-AF65-F5344CB8AC3E}">
        <p14:creationId xmlns:p14="http://schemas.microsoft.com/office/powerpoint/2010/main" val="245778316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0.02448 -1.48148E-6 L -3.33333E-6 -1.48148E-6 " pathEditMode="relative" rAng="0" ptsTypes="AA">
                                      <p:cBhvr>
                                        <p:cTn id="9" dur="500" fill="hold"/>
                                        <p:tgtEl>
                                          <p:spTgt spid="2"/>
                                        </p:tgtEl>
                                        <p:attrNameLst>
                                          <p:attrName>ppt_x</p:attrName>
                                          <p:attrName>ppt_y</p:attrName>
                                        </p:attrNameLst>
                                      </p:cBhvr>
                                      <p:rCtr x="1224" y="0"/>
                                    </p:animMotion>
                                  </p:childTnLst>
                                </p:cTn>
                              </p:par>
                              <p:par>
                                <p:cTn id="10" presetID="10"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42" presetClass="path" presetSubtype="0" decel="100000" fill="hold" grpId="1" nodeType="withEffect">
                                  <p:stCondLst>
                                    <p:cond delay="100"/>
                                  </p:stCondLst>
                                  <p:childTnLst>
                                    <p:animMotion origin="layout" path="M 1.25E-6 0.04607 L 1.25E-6 -2.96296E-6 " pathEditMode="relative" rAng="0" ptsTypes="AA">
                                      <p:cBhvr>
                                        <p:cTn id="17" dur="500" fill="hold"/>
                                        <p:tgtEl>
                                          <p:spTgt spid="18"/>
                                        </p:tgtEl>
                                        <p:attrNameLst>
                                          <p:attrName>ppt_x</p:attrName>
                                          <p:attrName>ppt_y</p:attrName>
                                        </p:attrNameLst>
                                      </p:cBhvr>
                                      <p:rCtr x="0" y="-2315"/>
                                    </p:animMotion>
                                  </p:childTnLst>
                                </p:cTn>
                              </p:par>
                              <p:par>
                                <p:cTn id="18" presetID="10" presetClass="entr" presetSubtype="0" fill="hold" nodeType="withEffect">
                                  <p:stCondLst>
                                    <p:cond delay="2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3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42" presetClass="path" presetSubtype="0" decel="100000" fill="hold" grpId="1" nodeType="withEffect">
                                  <p:stCondLst>
                                    <p:cond delay="300"/>
                                  </p:stCondLst>
                                  <p:childTnLst>
                                    <p:animMotion origin="layout" path="M -1.45833E-6 0.04607 L -1.45833E-6 -2.96296E-6 " pathEditMode="relative" rAng="0" ptsTypes="AA">
                                      <p:cBhvr>
                                        <p:cTn id="25" dur="500" fill="hold"/>
                                        <p:tgtEl>
                                          <p:spTgt spid="23"/>
                                        </p:tgtEl>
                                        <p:attrNameLst>
                                          <p:attrName>ppt_x</p:attrName>
                                          <p:attrName>ppt_y</p:attrName>
                                        </p:attrNameLst>
                                      </p:cBhvr>
                                      <p:rCtr x="0" y="-2315"/>
                                    </p:animMotion>
                                  </p:childTnLst>
                                </p:cTn>
                              </p:par>
                            </p:childTnLst>
                          </p:cTn>
                        </p:par>
                        <p:par>
                          <p:cTn id="26" fill="hold">
                            <p:stCondLst>
                              <p:cond delay="800"/>
                            </p:stCondLst>
                            <p:childTnLst>
                              <p:par>
                                <p:cTn id="27" presetID="2" presetClass="entr" presetSubtype="8" decel="10000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1000" fill="hold"/>
                                        <p:tgtEl>
                                          <p:spTgt spid="34"/>
                                        </p:tgtEl>
                                        <p:attrNameLst>
                                          <p:attrName>ppt_x</p:attrName>
                                        </p:attrNameLst>
                                      </p:cBhvr>
                                      <p:tavLst>
                                        <p:tav tm="0">
                                          <p:val>
                                            <p:strVal val="0-#ppt_w/2"/>
                                          </p:val>
                                        </p:tav>
                                        <p:tav tm="100000">
                                          <p:val>
                                            <p:strVal val="#ppt_x"/>
                                          </p:val>
                                        </p:tav>
                                      </p:tavLst>
                                    </p:anim>
                                    <p:anim calcmode="lin" valueType="num">
                                      <p:cBhvr additive="base">
                                        <p:cTn id="30" dur="1000" fill="hold"/>
                                        <p:tgtEl>
                                          <p:spTgt spid="34"/>
                                        </p:tgtEl>
                                        <p:attrNameLst>
                                          <p:attrName>ppt_y</p:attrName>
                                        </p:attrNameLst>
                                      </p:cBhvr>
                                      <p:tavLst>
                                        <p:tav tm="0">
                                          <p:val>
                                            <p:strVal val="#ppt_y"/>
                                          </p:val>
                                        </p:tav>
                                        <p:tav tm="100000">
                                          <p:val>
                                            <p:strVal val="#ppt_y"/>
                                          </p:val>
                                        </p:tav>
                                      </p:tavLst>
                                    </p:anim>
                                  </p:childTnLst>
                                </p:cTn>
                              </p:par>
                              <p:par>
                                <p:cTn id="31" presetID="2" presetClass="entr" presetSubtype="2" decel="100000" fill="hold" grpId="0" nodeType="withEffect">
                                  <p:stCondLst>
                                    <p:cond delay="10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1000" fill="hold"/>
                                        <p:tgtEl>
                                          <p:spTgt spid="36"/>
                                        </p:tgtEl>
                                        <p:attrNameLst>
                                          <p:attrName>ppt_x</p:attrName>
                                        </p:attrNameLst>
                                      </p:cBhvr>
                                      <p:tavLst>
                                        <p:tav tm="0">
                                          <p:val>
                                            <p:strVal val="1+#ppt_w/2"/>
                                          </p:val>
                                        </p:tav>
                                        <p:tav tm="100000">
                                          <p:val>
                                            <p:strVal val="#ppt_x"/>
                                          </p:val>
                                        </p:tav>
                                      </p:tavLst>
                                    </p:anim>
                                    <p:anim calcmode="lin" valueType="num">
                                      <p:cBhvr additive="base">
                                        <p:cTn id="34" dur="1000" fill="hold"/>
                                        <p:tgtEl>
                                          <p:spTgt spid="36"/>
                                        </p:tgtEl>
                                        <p:attrNameLst>
                                          <p:attrName>ppt_y</p:attrName>
                                        </p:attrNameLst>
                                      </p:cBhvr>
                                      <p:tavLst>
                                        <p:tav tm="0">
                                          <p:val>
                                            <p:strVal val="#ppt_y"/>
                                          </p:val>
                                        </p:tav>
                                        <p:tav tm="100000">
                                          <p:val>
                                            <p:strVal val="#ppt_y"/>
                                          </p:val>
                                        </p:tav>
                                      </p:tavLst>
                                    </p:anim>
                                  </p:childTnLst>
                                </p:cTn>
                              </p:par>
                              <p:par>
                                <p:cTn id="35" presetID="2" presetClass="entr" presetSubtype="8" decel="100000" fill="hold" grpId="0" nodeType="withEffect">
                                  <p:stCondLst>
                                    <p:cond delay="20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1000" fill="hold"/>
                                        <p:tgtEl>
                                          <p:spTgt spid="37"/>
                                        </p:tgtEl>
                                        <p:attrNameLst>
                                          <p:attrName>ppt_x</p:attrName>
                                        </p:attrNameLst>
                                      </p:cBhvr>
                                      <p:tavLst>
                                        <p:tav tm="0">
                                          <p:val>
                                            <p:strVal val="0-#ppt_w/2"/>
                                          </p:val>
                                        </p:tav>
                                        <p:tav tm="100000">
                                          <p:val>
                                            <p:strVal val="#ppt_x"/>
                                          </p:val>
                                        </p:tav>
                                      </p:tavLst>
                                    </p:anim>
                                    <p:anim calcmode="lin" valueType="num">
                                      <p:cBhvr additive="base">
                                        <p:cTn id="38" dur="1000" fill="hold"/>
                                        <p:tgtEl>
                                          <p:spTgt spid="37"/>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30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1000" fill="hold"/>
                                        <p:tgtEl>
                                          <p:spTgt spid="38"/>
                                        </p:tgtEl>
                                        <p:attrNameLst>
                                          <p:attrName>ppt_x</p:attrName>
                                        </p:attrNameLst>
                                      </p:cBhvr>
                                      <p:tavLst>
                                        <p:tav tm="0">
                                          <p:val>
                                            <p:strVal val="1+#ppt_w/2"/>
                                          </p:val>
                                        </p:tav>
                                        <p:tav tm="100000">
                                          <p:val>
                                            <p:strVal val="#ppt_x"/>
                                          </p:val>
                                        </p:tav>
                                      </p:tavLst>
                                    </p:anim>
                                    <p:anim calcmode="lin" valueType="num">
                                      <p:cBhvr additive="base">
                                        <p:cTn id="42" dur="1000" fill="hold"/>
                                        <p:tgtEl>
                                          <p:spTgt spid="38"/>
                                        </p:tgtEl>
                                        <p:attrNameLst>
                                          <p:attrName>ppt_y</p:attrName>
                                        </p:attrNameLst>
                                      </p:cBhvr>
                                      <p:tavLst>
                                        <p:tav tm="0">
                                          <p:val>
                                            <p:strVal val="#ppt_y"/>
                                          </p:val>
                                        </p:tav>
                                        <p:tav tm="100000">
                                          <p:val>
                                            <p:strVal val="#ppt_y"/>
                                          </p:val>
                                        </p:tav>
                                      </p:tavLst>
                                    </p:anim>
                                  </p:childTnLst>
                                </p:cTn>
                              </p:par>
                              <p:par>
                                <p:cTn id="43" presetID="2" presetClass="entr" presetSubtype="8" decel="100000" fill="hold" grpId="0" nodeType="withEffect">
                                  <p:stCondLst>
                                    <p:cond delay="40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1000" fill="hold"/>
                                        <p:tgtEl>
                                          <p:spTgt spid="39"/>
                                        </p:tgtEl>
                                        <p:attrNameLst>
                                          <p:attrName>ppt_x</p:attrName>
                                        </p:attrNameLst>
                                      </p:cBhvr>
                                      <p:tavLst>
                                        <p:tav tm="0">
                                          <p:val>
                                            <p:strVal val="0-#ppt_w/2"/>
                                          </p:val>
                                        </p:tav>
                                        <p:tav tm="100000">
                                          <p:val>
                                            <p:strVal val="#ppt_x"/>
                                          </p:val>
                                        </p:tav>
                                      </p:tavLst>
                                    </p:anim>
                                    <p:anim calcmode="lin" valueType="num">
                                      <p:cBhvr additive="base">
                                        <p:cTn id="46" dur="1000" fill="hold"/>
                                        <p:tgtEl>
                                          <p:spTgt spid="39"/>
                                        </p:tgtEl>
                                        <p:attrNameLst>
                                          <p:attrName>ppt_y</p:attrName>
                                        </p:attrNameLst>
                                      </p:cBhvr>
                                      <p:tavLst>
                                        <p:tav tm="0">
                                          <p:val>
                                            <p:strVal val="#ppt_y"/>
                                          </p:val>
                                        </p:tav>
                                        <p:tav tm="100000">
                                          <p:val>
                                            <p:strVal val="#ppt_y"/>
                                          </p:val>
                                        </p:tav>
                                      </p:tavLst>
                                    </p:anim>
                                  </p:childTnLst>
                                </p:cTn>
                              </p:par>
                            </p:childTnLst>
                          </p:cTn>
                        </p:par>
                        <p:par>
                          <p:cTn id="47" fill="hold">
                            <p:stCondLst>
                              <p:cond delay="2200"/>
                            </p:stCondLst>
                            <p:childTnLst>
                              <p:par>
                                <p:cTn id="48" presetID="1" presetClass="entr" presetSubtype="0" fill="hold" nodeType="afterEffect">
                                  <p:stCondLst>
                                    <p:cond delay="500"/>
                                  </p:stCondLst>
                                  <p:childTnLst>
                                    <p:set>
                                      <p:cBhvr>
                                        <p:cTn id="49" dur="1" fill="hold">
                                          <p:stCondLst>
                                            <p:cond delay="0"/>
                                          </p:stCondLst>
                                        </p:cTn>
                                        <p:tgtEl>
                                          <p:spTgt spid="10"/>
                                        </p:tgtEl>
                                        <p:attrNameLst>
                                          <p:attrName>style.visibility</p:attrName>
                                        </p:attrNameLst>
                                      </p:cBhvr>
                                      <p:to>
                                        <p:strVal val="visible"/>
                                      </p:to>
                                    </p:set>
                                  </p:childTnLst>
                                </p:cTn>
                              </p:par>
                              <p:par>
                                <p:cTn id="50" presetID="6" presetClass="emph" presetSubtype="0" accel="100000" autoRev="1" fill="hold" nodeType="withEffect">
                                  <p:stCondLst>
                                    <p:cond delay="0"/>
                                  </p:stCondLst>
                                  <p:childTnLst>
                                    <p:animScale>
                                      <p:cBhvr>
                                        <p:cTn id="51" dur="500" fill="hold"/>
                                        <p:tgtEl>
                                          <p:spTgt spid="10"/>
                                        </p:tgtEl>
                                      </p:cBhvr>
                                      <p:by x="0" y="0"/>
                                    </p:animScale>
                                  </p:childTnLst>
                                </p:cTn>
                              </p:par>
                              <p:par>
                                <p:cTn id="52" presetID="8" presetClass="emph" presetSubtype="0" fill="hold" nodeType="withEffect">
                                  <p:stCondLst>
                                    <p:cond delay="0"/>
                                  </p:stCondLst>
                                  <p:childTnLst>
                                    <p:animRot by="21600000">
                                      <p:cBhvr>
                                        <p:cTn id="53" dur="2000" fill="hold"/>
                                        <p:tgtEl>
                                          <p:spTgt spid="10"/>
                                        </p:tgtEl>
                                        <p:attrNameLst>
                                          <p:attrName>r</p:attrName>
                                        </p:attrNameLst>
                                      </p:cBhvr>
                                    </p:animRot>
                                  </p:childTnLst>
                                </p:cTn>
                              </p:par>
                              <p:par>
                                <p:cTn id="54" presetID="6" presetClass="emph" presetSubtype="0" decel="100000" fill="hold" nodeType="withEffect">
                                  <p:stCondLst>
                                    <p:cond delay="900"/>
                                  </p:stCondLst>
                                  <p:childTnLst>
                                    <p:animScale>
                                      <p:cBhvr>
                                        <p:cTn id="55" dur="500" fill="hold"/>
                                        <p:tgtEl>
                                          <p:spTgt spid="10"/>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6" grpId="0" animBg="1"/>
      <p:bldP spid="39" grpId="0" animBg="1"/>
      <p:bldP spid="37" grpId="0" animBg="1"/>
      <p:bldP spid="34" grpId="0" animBg="1"/>
      <p:bldP spid="2" grpId="0"/>
      <p:bldP spid="2" grpId="1"/>
      <p:bldP spid="18" grpId="0"/>
      <p:bldP spid="18" grpId="1"/>
      <p:bldP spid="23" grpId="0"/>
      <p:bldP spid="23"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3996DD"/>
                </a:solidFill>
                <a:latin typeface="Segoe UI Semilight" panose="020B0402040204020203" pitchFamily="34" charset="0"/>
                <a:cs typeface="Segoe UI Semilight" panose="020B0402040204020203" pitchFamily="34" charset="0"/>
              </a:rPr>
              <a:t>.NET Replacement</a:t>
            </a:r>
          </a:p>
        </p:txBody>
      </p:sp>
      <p:sp>
        <p:nvSpPr>
          <p:cNvPr id="9" name="Text Placeholder 2">
            <a:extLst>
              <a:ext uri="{FF2B5EF4-FFF2-40B4-BE49-F238E27FC236}">
                <a16:creationId xmlns:a16="http://schemas.microsoft.com/office/drawing/2014/main" id="{5B6F598C-E683-4FB7-BCBA-A6599B478D47}"/>
              </a:ext>
            </a:extLst>
          </p:cNvPr>
          <p:cNvSpPr>
            <a:spLocks noGrp="1"/>
          </p:cNvSpPr>
          <p:nvPr>
            <p:ph type="body" sz="quarter" idx="10"/>
          </p:nvPr>
        </p:nvSpPr>
        <p:spPr>
          <a:xfrm>
            <a:off x="259957" y="1514450"/>
            <a:ext cx="5378548" cy="5484450"/>
          </a:xfrm>
        </p:spPr>
        <p:txBody>
          <a:bodyPr/>
          <a:lstStyle/>
          <a:p>
            <a:pPr marL="448193" indent="-448193">
              <a:buFontTx/>
              <a:buChar char="-"/>
            </a:pPr>
            <a:r>
              <a:rPr lang="en-US" dirty="0" err="1"/>
              <a:t>HttpClient</a:t>
            </a:r>
            <a:endParaRPr lang="en-US" dirty="0"/>
          </a:p>
          <a:p>
            <a:pPr marL="448193" indent="-448193">
              <a:buFontTx/>
              <a:buChar char="-"/>
            </a:pPr>
            <a:r>
              <a:rPr lang="en-US" dirty="0" err="1"/>
              <a:t>Json</a:t>
            </a:r>
            <a:endParaRPr lang="en-US" dirty="0"/>
          </a:p>
          <a:p>
            <a:pPr marL="448193" indent="-448193">
              <a:buFontTx/>
              <a:buChar char="-"/>
            </a:pPr>
            <a:r>
              <a:rPr lang="en-US" dirty="0"/>
              <a:t>XML</a:t>
            </a:r>
          </a:p>
          <a:p>
            <a:pPr marL="448193" indent="-448193">
              <a:buFontTx/>
              <a:buChar char="-"/>
            </a:pPr>
            <a:r>
              <a:rPr lang="en-US" dirty="0"/>
              <a:t>List</a:t>
            </a:r>
          </a:p>
          <a:p>
            <a:pPr marL="448193" indent="-448193">
              <a:buFontTx/>
              <a:buChar char="-"/>
            </a:pPr>
            <a:r>
              <a:rPr lang="en-US" dirty="0"/>
              <a:t>Directory</a:t>
            </a:r>
          </a:p>
          <a:p>
            <a:pPr marL="448193" indent="-448193">
              <a:buFontTx/>
              <a:buChar char="-"/>
            </a:pPr>
            <a:r>
              <a:rPr lang="en-US" dirty="0"/>
              <a:t>String</a:t>
            </a:r>
          </a:p>
          <a:p>
            <a:pPr marL="448193" indent="-448193">
              <a:buFontTx/>
              <a:buChar char="-"/>
            </a:pPr>
            <a:r>
              <a:rPr lang="en-US" dirty="0" err="1"/>
              <a:t>TextBuilder</a:t>
            </a:r>
            <a:endParaRPr lang="en-US" dirty="0"/>
          </a:p>
          <a:p>
            <a:pPr marL="448193" indent="-448193">
              <a:buFontTx/>
              <a:buChar char="-"/>
            </a:pPr>
            <a:endParaRPr lang="en-US" dirty="0"/>
          </a:p>
        </p:txBody>
      </p:sp>
      <p:pic>
        <p:nvPicPr>
          <p:cNvPr id="11" name="Picture 3" descr="https://msdnshared.blob.core.windows.net/media/2017/07/xml.png">
            <a:extLst>
              <a:ext uri="{FF2B5EF4-FFF2-40B4-BE49-F238E27FC236}">
                <a16:creationId xmlns:a16="http://schemas.microsoft.com/office/drawing/2014/main" id="{F8CDD354-B26A-4333-B463-FEC19E0FD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505" y="2263273"/>
            <a:ext cx="5751876" cy="296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42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024C-A955-4D5A-96F3-CFECD5E98121}"/>
              </a:ext>
            </a:extLst>
          </p:cNvPr>
          <p:cNvSpPr>
            <a:spLocks noGrp="1"/>
          </p:cNvSpPr>
          <p:nvPr>
            <p:ph type="title"/>
          </p:nvPr>
        </p:nvSpPr>
        <p:spPr>
          <a:xfrm>
            <a:off x="269241" y="289957"/>
            <a:ext cx="11655840" cy="849463"/>
          </a:xfrm>
        </p:spPr>
        <p:txBody>
          <a:bodyPr/>
          <a:lstStyle/>
          <a:p>
            <a:r>
              <a:rPr lang="en-US" sz="4000" dirty="0">
                <a:solidFill>
                  <a:srgbClr val="3996DD"/>
                </a:solidFill>
                <a:latin typeface="Segoe UI Semilight" panose="020B0402040204020203" pitchFamily="34" charset="0"/>
                <a:cs typeface="Segoe UI Semilight" panose="020B0402040204020203" pitchFamily="34" charset="0"/>
              </a:rPr>
              <a:t>Developer Tools Release Cycle</a:t>
            </a:r>
          </a:p>
        </p:txBody>
      </p:sp>
      <p:sp>
        <p:nvSpPr>
          <p:cNvPr id="3" name="Text Placeholder 2">
            <a:extLst>
              <a:ext uri="{FF2B5EF4-FFF2-40B4-BE49-F238E27FC236}">
                <a16:creationId xmlns:a16="http://schemas.microsoft.com/office/drawing/2014/main" id="{1EEE689F-56F5-41B4-8252-4B174581377E}"/>
              </a:ext>
            </a:extLst>
          </p:cNvPr>
          <p:cNvSpPr>
            <a:spLocks noGrp="1"/>
          </p:cNvSpPr>
          <p:nvPr>
            <p:ph type="body" sz="quarter" idx="10"/>
          </p:nvPr>
        </p:nvSpPr>
        <p:spPr>
          <a:xfrm>
            <a:off x="268461" y="1393527"/>
            <a:ext cx="6074150" cy="3174074"/>
          </a:xfrm>
        </p:spPr>
        <p:txBody>
          <a:bodyPr/>
          <a:lstStyle/>
          <a:p>
            <a:pPr marL="560241" indent="-560241">
              <a:buFont typeface="Arial" panose="020B0604020202020204" pitchFamily="34" charset="0"/>
              <a:buChar char="•"/>
            </a:pPr>
            <a:r>
              <a:rPr lang="en-US" sz="2400" dirty="0"/>
              <a:t>Stable: Month minus one</a:t>
            </a:r>
          </a:p>
          <a:p>
            <a:pPr marL="560241" indent="-560241">
              <a:buFont typeface="Arial" panose="020B0604020202020204" pitchFamily="34" charset="0"/>
              <a:buChar char="•"/>
            </a:pPr>
            <a:r>
              <a:rPr lang="en-US" sz="2400" dirty="0"/>
              <a:t>Slow ring: Monthly </a:t>
            </a:r>
            <a:r>
              <a:rPr lang="en-US" sz="2400"/>
              <a:t>preview</a:t>
            </a:r>
            <a:endParaRPr lang="en-US" sz="2400" dirty="0"/>
          </a:p>
          <a:p>
            <a:pPr marL="560241" indent="-560241">
              <a:buFont typeface="Arial" panose="020B0604020202020204" pitchFamily="34" charset="0"/>
              <a:buChar char="•"/>
            </a:pPr>
            <a:r>
              <a:rPr lang="en-US" sz="2400" dirty="0"/>
              <a:t>Fast ring: Bi-weekly builds</a:t>
            </a:r>
          </a:p>
          <a:p>
            <a:pPr marL="560241" indent="-560241">
              <a:buFont typeface="Arial" panose="020B0604020202020204" pitchFamily="34" charset="0"/>
              <a:buChar char="•"/>
            </a:pPr>
            <a:r>
              <a:rPr lang="en-US" sz="2400" dirty="0"/>
              <a:t>Preview of individual new components </a:t>
            </a:r>
          </a:p>
          <a:p>
            <a:endParaRPr lang="en-US" dirty="0"/>
          </a:p>
          <a:p>
            <a:endParaRPr lang="en-US" dirty="0"/>
          </a:p>
        </p:txBody>
      </p:sp>
      <p:graphicFrame>
        <p:nvGraphicFramePr>
          <p:cNvPr id="9" name="Diagram 8">
            <a:extLst>
              <a:ext uri="{FF2B5EF4-FFF2-40B4-BE49-F238E27FC236}">
                <a16:creationId xmlns:a16="http://schemas.microsoft.com/office/drawing/2014/main" id="{A794BB16-CECA-450A-93BA-402FCD4BD9E7}"/>
              </a:ext>
            </a:extLst>
          </p:cNvPr>
          <p:cNvGraphicFramePr/>
          <p:nvPr>
            <p:extLst/>
          </p:nvPr>
        </p:nvGraphicFramePr>
        <p:xfrm>
          <a:off x="1851435" y="4031567"/>
          <a:ext cx="3317846" cy="2793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a:extLst>
              <a:ext uri="{FF2B5EF4-FFF2-40B4-BE49-F238E27FC236}">
                <a16:creationId xmlns:a16="http://schemas.microsoft.com/office/drawing/2014/main" id="{2E4D172D-62B3-4AB8-8A06-B85B36FBEC55}"/>
              </a:ext>
            </a:extLst>
          </p:cNvPr>
          <p:cNvGraphicFramePr/>
          <p:nvPr>
            <p:extLst/>
          </p:nvPr>
        </p:nvGraphicFramePr>
        <p:xfrm>
          <a:off x="1326301" y="3486081"/>
          <a:ext cx="2431132" cy="23632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6" name="Straight Connector 15">
            <a:extLst>
              <a:ext uri="{FF2B5EF4-FFF2-40B4-BE49-F238E27FC236}">
                <a16:creationId xmlns:a16="http://schemas.microsoft.com/office/drawing/2014/main" id="{C8BC9F6A-C1E9-4A6F-A3FB-8B875E069037}"/>
              </a:ext>
            </a:extLst>
          </p:cNvPr>
          <p:cNvCxnSpPr>
            <a:cxnSpLocks/>
            <a:stCxn id="20" idx="1"/>
          </p:cNvCxnSpPr>
          <p:nvPr/>
        </p:nvCxnSpPr>
        <p:spPr>
          <a:xfrm flipH="1">
            <a:off x="3404470" y="4808084"/>
            <a:ext cx="1129480" cy="384439"/>
          </a:xfrm>
          <a:prstGeom prst="line">
            <a:avLst/>
          </a:prstGeom>
          <a:ln w="19050">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BE4EC22-8784-481F-AB49-CE834E157975}"/>
              </a:ext>
            </a:extLst>
          </p:cNvPr>
          <p:cNvSpPr txBox="1"/>
          <p:nvPr/>
        </p:nvSpPr>
        <p:spPr>
          <a:xfrm>
            <a:off x="4533951" y="4554634"/>
            <a:ext cx="1160465" cy="506901"/>
          </a:xfrm>
          <a:prstGeom prst="rect">
            <a:avLst/>
          </a:prstGeom>
          <a:noFill/>
          <a:ln>
            <a:solidFill>
              <a:schemeClr val="tx1"/>
            </a:solid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dirty="0">
                <a:ln>
                  <a:noFill/>
                </a:ln>
                <a:gradFill>
                  <a:gsLst>
                    <a:gs pos="2917">
                      <a:srgbClr val="394453"/>
                    </a:gs>
                    <a:gs pos="30000">
                      <a:srgbClr val="394453"/>
                    </a:gs>
                  </a:gsLst>
                  <a:lin ang="5400000" scaled="0"/>
                </a:gradFill>
                <a:effectLst/>
                <a:uLnTx/>
                <a:uFillTx/>
                <a:latin typeface="Segoe UI"/>
                <a:ea typeface="+mn-ea"/>
                <a:cs typeface="+mn-cs"/>
              </a:rPr>
              <a:t>Insider</a:t>
            </a:r>
            <a:endParaRPr kumimoji="0" lang="en-US" sz="1765" b="0" i="0" u="none" strike="noStrike" kern="1200" cap="none" spc="0" normalizeH="0" baseline="0" noProof="0" dirty="0">
              <a:ln>
                <a:noFill/>
              </a:ln>
              <a:gradFill>
                <a:gsLst>
                  <a:gs pos="2917">
                    <a:srgbClr val="394453"/>
                  </a:gs>
                  <a:gs pos="30000">
                    <a:srgbClr val="394453"/>
                  </a:gs>
                </a:gsLst>
                <a:lin ang="5400000" scaled="0"/>
              </a:gradFill>
              <a:effectLst/>
              <a:uLnTx/>
              <a:uFillTx/>
              <a:latin typeface="Segoe UI"/>
              <a:ea typeface="+mn-ea"/>
              <a:cs typeface="+mn-cs"/>
            </a:endParaRPr>
          </a:p>
        </p:txBody>
      </p:sp>
      <p:cxnSp>
        <p:nvCxnSpPr>
          <p:cNvPr id="12" name="Straight Connector 11">
            <a:extLst>
              <a:ext uri="{FF2B5EF4-FFF2-40B4-BE49-F238E27FC236}">
                <a16:creationId xmlns:a16="http://schemas.microsoft.com/office/drawing/2014/main" id="{27C3200F-1229-4AB2-8E15-2D4A6FE976E6}"/>
              </a:ext>
            </a:extLst>
          </p:cNvPr>
          <p:cNvCxnSpPr>
            <a:cxnSpLocks/>
            <a:stCxn id="14" idx="1"/>
          </p:cNvCxnSpPr>
          <p:nvPr/>
        </p:nvCxnSpPr>
        <p:spPr>
          <a:xfrm flipH="1">
            <a:off x="3404471" y="3971639"/>
            <a:ext cx="1129480" cy="384472"/>
          </a:xfrm>
          <a:prstGeom prst="line">
            <a:avLst/>
          </a:prstGeom>
          <a:ln w="19050">
            <a:solidFill>
              <a:schemeClr val="tx1"/>
            </a:solidFill>
            <a:prstDash val="lgDash"/>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4045655-58FE-4A11-B0C3-0484E20E6766}"/>
              </a:ext>
            </a:extLst>
          </p:cNvPr>
          <p:cNvSpPr txBox="1"/>
          <p:nvPr/>
        </p:nvSpPr>
        <p:spPr>
          <a:xfrm>
            <a:off x="4533951" y="3718222"/>
            <a:ext cx="1160465" cy="506833"/>
          </a:xfrm>
          <a:prstGeom prst="rect">
            <a:avLst/>
          </a:prstGeom>
          <a:noFill/>
          <a:ln>
            <a:solidFill>
              <a:schemeClr val="tx1"/>
            </a:solidFill>
          </a:ln>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dirty="0">
                <a:ln>
                  <a:noFill/>
                </a:ln>
                <a:gradFill>
                  <a:gsLst>
                    <a:gs pos="2917">
                      <a:srgbClr val="394453"/>
                    </a:gs>
                    <a:gs pos="30000">
                      <a:srgbClr val="394453"/>
                    </a:gs>
                  </a:gsLst>
                  <a:lin ang="5400000" scaled="0"/>
                </a:gradFill>
                <a:effectLst/>
                <a:uLnTx/>
                <a:uFillTx/>
                <a:latin typeface="Segoe UI"/>
                <a:ea typeface="+mn-ea"/>
                <a:cs typeface="+mn-cs"/>
              </a:rPr>
              <a:t>Open</a:t>
            </a:r>
            <a:endParaRPr kumimoji="0" lang="en-US" sz="1765" b="0" i="0" u="none" strike="noStrike" kern="1200" cap="none" spc="0" normalizeH="0" baseline="0" noProof="0" dirty="0">
              <a:ln>
                <a:noFill/>
              </a:ln>
              <a:gradFill>
                <a:gsLst>
                  <a:gs pos="2917">
                    <a:srgbClr val="394453"/>
                  </a:gs>
                  <a:gs pos="30000">
                    <a:srgbClr val="394453"/>
                  </a:gs>
                </a:gsLst>
                <a:lin ang="5400000" scaled="0"/>
              </a:gradFill>
              <a:effectLst/>
              <a:uLnTx/>
              <a:uFillTx/>
              <a:latin typeface="Segoe UI"/>
              <a:ea typeface="+mn-ea"/>
              <a:cs typeface="+mn-cs"/>
            </a:endParaRPr>
          </a:p>
        </p:txBody>
      </p:sp>
      <p:pic>
        <p:nvPicPr>
          <p:cNvPr id="8" name="Picture 7">
            <a:extLst>
              <a:ext uri="{FF2B5EF4-FFF2-40B4-BE49-F238E27FC236}">
                <a16:creationId xmlns:a16="http://schemas.microsoft.com/office/drawing/2014/main" id="{670030A1-F413-49EC-ADF3-D9BF8497C2AB}"/>
              </a:ext>
            </a:extLst>
          </p:cNvPr>
          <p:cNvPicPr>
            <a:picLocks noChangeAspect="1"/>
          </p:cNvPicPr>
          <p:nvPr/>
        </p:nvPicPr>
        <p:blipFill>
          <a:blip r:embed="rId13"/>
          <a:stretch>
            <a:fillRect/>
          </a:stretch>
        </p:blipFill>
        <p:spPr>
          <a:xfrm>
            <a:off x="6470934" y="1136312"/>
            <a:ext cx="4897541" cy="4198501"/>
          </a:xfrm>
          <a:prstGeom prst="rect">
            <a:avLst/>
          </a:prstGeom>
        </p:spPr>
      </p:pic>
      <p:sp>
        <p:nvSpPr>
          <p:cNvPr id="10" name="TextBox 9">
            <a:extLst>
              <a:ext uri="{FF2B5EF4-FFF2-40B4-BE49-F238E27FC236}">
                <a16:creationId xmlns:a16="http://schemas.microsoft.com/office/drawing/2014/main" id="{533759C3-4AED-45B4-80A0-6137DBEC3611}"/>
              </a:ext>
            </a:extLst>
          </p:cNvPr>
          <p:cNvSpPr txBox="1"/>
          <p:nvPr/>
        </p:nvSpPr>
        <p:spPr>
          <a:xfrm>
            <a:off x="6294650" y="5442590"/>
            <a:ext cx="5073825"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gradFill>
                  <a:gsLst>
                    <a:gs pos="2917">
                      <a:srgbClr val="394453"/>
                    </a:gs>
                    <a:gs pos="30000">
                      <a:srgbClr val="394453"/>
                    </a:gs>
                  </a:gsLst>
                  <a:lin ang="5400000" scaled="0"/>
                </a:gradFill>
                <a:effectLst/>
                <a:uLnTx/>
                <a:uFillTx/>
                <a:latin typeface="Segoe UI"/>
                <a:ea typeface="+mn-ea"/>
                <a:cs typeface="+mn-cs"/>
                <a:hlinkClick r:id="rId14"/>
              </a:rPr>
              <a:t>https://store.docker.com/community/images/microsoft/dynamics-nav</a:t>
            </a:r>
            <a:r>
              <a:rPr kumimoji="0" lang="en-US" sz="1200" b="0" i="0" u="none" strike="noStrike" kern="1200" cap="none" spc="0" normalizeH="0" baseline="0" noProof="0" dirty="0">
                <a:ln>
                  <a:noFill/>
                </a:ln>
                <a:gradFill>
                  <a:gsLst>
                    <a:gs pos="2917">
                      <a:srgbClr val="394453"/>
                    </a:gs>
                    <a:gs pos="30000">
                      <a:srgbClr val="394453"/>
                    </a:gs>
                  </a:gsLst>
                  <a:lin ang="5400000" scaled="0"/>
                </a:gradFill>
                <a:effectLst/>
                <a:uLnTx/>
                <a:uFillTx/>
                <a:latin typeface="Segoe UI"/>
                <a:ea typeface="+mn-ea"/>
                <a:cs typeface="+mn-cs"/>
              </a:rPr>
              <a:t> </a:t>
            </a:r>
          </a:p>
        </p:txBody>
      </p:sp>
    </p:spTree>
    <p:extLst>
      <p:ext uri="{BB962C8B-B14F-4D97-AF65-F5344CB8AC3E}">
        <p14:creationId xmlns:p14="http://schemas.microsoft.com/office/powerpoint/2010/main" val="315599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E2407E1-05AA-4305-94F2-67F38B023D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6305" y="4487888"/>
            <a:ext cx="2350367" cy="1974308"/>
          </a:xfrm>
          <a:prstGeom prst="rect">
            <a:avLst/>
          </a:prstGeom>
        </p:spPr>
      </p:pic>
      <p:sp>
        <p:nvSpPr>
          <p:cNvPr id="5" name="Title 4">
            <a:extLst>
              <a:ext uri="{FF2B5EF4-FFF2-40B4-BE49-F238E27FC236}">
                <a16:creationId xmlns:a16="http://schemas.microsoft.com/office/drawing/2014/main" id="{18751FF4-2F22-41DA-A928-5AAB8DC516ED}"/>
              </a:ext>
            </a:extLst>
          </p:cNvPr>
          <p:cNvSpPr>
            <a:spLocks noGrp="1"/>
          </p:cNvSpPr>
          <p:nvPr>
            <p:ph type="title"/>
          </p:nvPr>
        </p:nvSpPr>
        <p:spPr>
          <a:xfrm>
            <a:off x="307417" y="620443"/>
            <a:ext cx="4795873" cy="2462087"/>
          </a:xfrm>
        </p:spPr>
        <p:txBody>
          <a:bodyPr/>
          <a:lstStyle/>
          <a:p>
            <a:pPr algn="ctr"/>
            <a:r>
              <a:rPr lang="en-US" sz="3921" dirty="0"/>
              <a:t>Simplified usage and distribution of developer tools with containers </a:t>
            </a:r>
          </a:p>
        </p:txBody>
      </p:sp>
      <p:sp>
        <p:nvSpPr>
          <p:cNvPr id="6" name="Picture Placeholder 5">
            <a:extLst>
              <a:ext uri="{FF2B5EF4-FFF2-40B4-BE49-F238E27FC236}">
                <a16:creationId xmlns:a16="http://schemas.microsoft.com/office/drawing/2014/main" id="{CFCD525F-7288-4FF3-91D1-F2171E85EBE7}"/>
              </a:ext>
            </a:extLst>
          </p:cNvPr>
          <p:cNvSpPr>
            <a:spLocks noGrp="1"/>
          </p:cNvSpPr>
          <p:nvPr>
            <p:ph type="pic" sz="quarter" idx="10"/>
          </p:nvPr>
        </p:nvSpPr>
        <p:spPr>
          <a:xfrm>
            <a:off x="5334350" y="0"/>
            <a:ext cx="6857650" cy="6856100"/>
          </a:xfrm>
        </p:spPr>
      </p:sp>
    </p:spTree>
    <p:extLst>
      <p:ext uri="{BB962C8B-B14F-4D97-AF65-F5344CB8AC3E}">
        <p14:creationId xmlns:p14="http://schemas.microsoft.com/office/powerpoint/2010/main" val="16514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B81F7-92DC-482A-8F48-4F3F3C06C139}"/>
              </a:ext>
            </a:extLst>
          </p:cNvPr>
          <p:cNvSpPr>
            <a:spLocks noGrp="1"/>
          </p:cNvSpPr>
          <p:nvPr>
            <p:ph type="title"/>
          </p:nvPr>
        </p:nvSpPr>
        <p:spPr>
          <a:xfrm>
            <a:off x="905346" y="325925"/>
            <a:ext cx="9161901" cy="1312752"/>
          </a:xfrm>
        </p:spPr>
        <p:txBody>
          <a:bodyPr/>
          <a:lstStyle/>
          <a:p>
            <a:r>
              <a:rPr lang="en-US" dirty="0"/>
              <a:t>Ready to Evaluate NAV 2018?</a:t>
            </a:r>
            <a:br>
              <a:rPr lang="en-US" dirty="0"/>
            </a:br>
            <a:r>
              <a:rPr lang="en-US" dirty="0"/>
              <a:t>Your options:</a:t>
            </a:r>
            <a:br>
              <a:rPr lang="en-US" dirty="0"/>
            </a:br>
            <a:endParaRPr lang="en-US" dirty="0"/>
          </a:p>
        </p:txBody>
      </p:sp>
      <p:sp>
        <p:nvSpPr>
          <p:cNvPr id="3" name="TextBox 2">
            <a:extLst>
              <a:ext uri="{FF2B5EF4-FFF2-40B4-BE49-F238E27FC236}">
                <a16:creationId xmlns:a16="http://schemas.microsoft.com/office/drawing/2014/main" id="{A09DCB7A-31D5-4734-8878-167CA735F022}"/>
              </a:ext>
            </a:extLst>
          </p:cNvPr>
          <p:cNvSpPr txBox="1"/>
          <p:nvPr/>
        </p:nvSpPr>
        <p:spPr>
          <a:xfrm>
            <a:off x="832918" y="1383976"/>
            <a:ext cx="9062519" cy="584775"/>
          </a:xfrm>
          <a:prstGeom prst="rect">
            <a:avLst/>
          </a:prstGeom>
          <a:noFill/>
        </p:spPr>
        <p:txBody>
          <a:bodyPr wrap="square" rtlCol="0">
            <a:spAutoFit/>
          </a:bodyPr>
          <a:lstStyle/>
          <a:p>
            <a:r>
              <a:rPr lang="en-US" dirty="0"/>
              <a:t>1. </a:t>
            </a:r>
            <a:r>
              <a:rPr lang="en-US" sz="3200" dirty="0"/>
              <a:t>Request a trial license from your partner.</a:t>
            </a:r>
          </a:p>
        </p:txBody>
      </p:sp>
      <p:sp>
        <p:nvSpPr>
          <p:cNvPr id="5" name="TextBox 4">
            <a:extLst>
              <a:ext uri="{FF2B5EF4-FFF2-40B4-BE49-F238E27FC236}">
                <a16:creationId xmlns:a16="http://schemas.microsoft.com/office/drawing/2014/main" id="{9A461C3D-C84C-4EE1-B4AB-4C68B4D58F01}"/>
              </a:ext>
            </a:extLst>
          </p:cNvPr>
          <p:cNvSpPr txBox="1"/>
          <p:nvPr/>
        </p:nvSpPr>
        <p:spPr>
          <a:xfrm>
            <a:off x="832918" y="1968751"/>
            <a:ext cx="10900373" cy="1077218"/>
          </a:xfrm>
          <a:prstGeom prst="rect">
            <a:avLst/>
          </a:prstGeom>
          <a:noFill/>
        </p:spPr>
        <p:txBody>
          <a:bodyPr wrap="square" rtlCol="0">
            <a:spAutoFit/>
          </a:bodyPr>
          <a:lstStyle/>
          <a:p>
            <a:r>
              <a:rPr lang="en-US" dirty="0"/>
              <a:t>2. </a:t>
            </a:r>
            <a:r>
              <a:rPr lang="en-US" sz="3200" dirty="0"/>
              <a:t>Get an Azure trial and fire up a Virtual Machine       running NAV 2018.</a:t>
            </a:r>
          </a:p>
        </p:txBody>
      </p:sp>
      <p:sp>
        <p:nvSpPr>
          <p:cNvPr id="6" name="TextBox 5">
            <a:extLst>
              <a:ext uri="{FF2B5EF4-FFF2-40B4-BE49-F238E27FC236}">
                <a16:creationId xmlns:a16="http://schemas.microsoft.com/office/drawing/2014/main" id="{50F6831D-D567-4067-A79D-36313D5570D7}"/>
              </a:ext>
            </a:extLst>
          </p:cNvPr>
          <p:cNvSpPr txBox="1"/>
          <p:nvPr/>
        </p:nvSpPr>
        <p:spPr>
          <a:xfrm>
            <a:off x="832918" y="3045969"/>
            <a:ext cx="8908610" cy="1077218"/>
          </a:xfrm>
          <a:prstGeom prst="rect">
            <a:avLst/>
          </a:prstGeom>
          <a:noFill/>
        </p:spPr>
        <p:txBody>
          <a:bodyPr wrap="square" rtlCol="0">
            <a:spAutoFit/>
          </a:bodyPr>
          <a:lstStyle/>
          <a:p>
            <a:r>
              <a:rPr lang="en-US" dirty="0"/>
              <a:t>3. </a:t>
            </a:r>
            <a:r>
              <a:rPr lang="en-US" sz="3200" dirty="0"/>
              <a:t>Sign up for a free trial of Business Central</a:t>
            </a:r>
          </a:p>
        </p:txBody>
      </p:sp>
    </p:spTree>
    <p:extLst>
      <p:ext uri="{BB962C8B-B14F-4D97-AF65-F5344CB8AC3E}">
        <p14:creationId xmlns:p14="http://schemas.microsoft.com/office/powerpoint/2010/main" val="418021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0" y="3047936"/>
            <a:ext cx="12192000" cy="4351338"/>
          </a:xfrm>
        </p:spPr>
        <p:txBody>
          <a:bodyPr>
            <a:normAutofit/>
          </a:bodyPr>
          <a:lstStyle/>
          <a:p>
            <a:pPr marL="0" indent="0" algn="ctr">
              <a:buNone/>
            </a:pPr>
            <a:r>
              <a:rPr lang="en-US" sz="6000" dirty="0">
                <a:solidFill>
                  <a:schemeClr val="bg1"/>
                </a:solidFill>
                <a:latin typeface="Century Gothic" panose="020B0502020202020204" pitchFamily="34" charset="0"/>
              </a:rPr>
              <a:t>Any Questions?</a:t>
            </a:r>
          </a:p>
        </p:txBody>
      </p:sp>
    </p:spTree>
    <p:extLst>
      <p:ext uri="{BB962C8B-B14F-4D97-AF65-F5344CB8AC3E}">
        <p14:creationId xmlns:p14="http://schemas.microsoft.com/office/powerpoint/2010/main" val="23966236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0" y="3047936"/>
            <a:ext cx="12192000" cy="4351338"/>
          </a:xfrm>
        </p:spPr>
        <p:txBody>
          <a:bodyPr>
            <a:normAutofit/>
          </a:bodyPr>
          <a:lstStyle/>
          <a:p>
            <a:pPr marL="0" indent="0" algn="ctr">
              <a:buNone/>
            </a:pPr>
            <a:r>
              <a:rPr lang="en-US" sz="6000" dirty="0">
                <a:solidFill>
                  <a:schemeClr val="bg1"/>
                </a:solidFill>
                <a:latin typeface="Century Gothic" panose="020B0502020202020204" pitchFamily="34" charset="0"/>
              </a:rPr>
              <a:t>Thank You for Attending!</a:t>
            </a:r>
          </a:p>
        </p:txBody>
      </p:sp>
    </p:spTree>
    <p:extLst>
      <p:ext uri="{BB962C8B-B14F-4D97-AF65-F5344CB8AC3E}">
        <p14:creationId xmlns:p14="http://schemas.microsoft.com/office/powerpoint/2010/main" val="175549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C8D3E62-1B8B-4D0F-A3D1-B66CD2561D15}"/>
              </a:ext>
            </a:extLst>
          </p:cNvPr>
          <p:cNvSpPr>
            <a:spLocks noGrp="1"/>
          </p:cNvSpPr>
          <p:nvPr>
            <p:ph type="pic" sz="quarter" idx="10"/>
          </p:nvPr>
        </p:nvSpPr>
        <p:spPr/>
      </p:sp>
      <p:sp>
        <p:nvSpPr>
          <p:cNvPr id="5" name="Title 4">
            <a:extLst>
              <a:ext uri="{FF2B5EF4-FFF2-40B4-BE49-F238E27FC236}">
                <a16:creationId xmlns:a16="http://schemas.microsoft.com/office/drawing/2014/main" id="{3AED89EF-C05A-4824-8DC8-0D95639CE80A}"/>
              </a:ext>
            </a:extLst>
          </p:cNvPr>
          <p:cNvSpPr>
            <a:spLocks noGrp="1"/>
          </p:cNvSpPr>
          <p:nvPr>
            <p:ph type="title"/>
          </p:nvPr>
        </p:nvSpPr>
        <p:spPr/>
        <p:txBody>
          <a:bodyPr/>
          <a:lstStyle/>
          <a:p>
            <a:r>
              <a:rPr lang="en-US">
                <a:gradFill>
                  <a:gsLst>
                    <a:gs pos="100000">
                      <a:srgbClr val="FFFFFF"/>
                    </a:gs>
                    <a:gs pos="0">
                      <a:srgbClr val="FFFFFF"/>
                    </a:gs>
                  </a:gsLst>
                  <a:lin ang="5400000" scaled="0"/>
                </a:gradFill>
              </a:rPr>
              <a:t>User Tasks</a:t>
            </a:r>
            <a:endParaRPr lang="en-US"/>
          </a:p>
        </p:txBody>
      </p:sp>
      <p:pic>
        <p:nvPicPr>
          <p:cNvPr id="6" name="Picture Placeholder 7">
            <a:extLst>
              <a:ext uri="{FF2B5EF4-FFF2-40B4-BE49-F238E27FC236}">
                <a16:creationId xmlns:a16="http://schemas.microsoft.com/office/drawing/2014/main" id="{3AB6D660-20A8-47AB-8181-BE6CCB2D926C}"/>
              </a:ext>
            </a:extLst>
          </p:cNvPr>
          <p:cNvPicPr>
            <a:picLocks noChangeAspect="1"/>
          </p:cNvPicPr>
          <p:nvPr/>
        </p:nvPicPr>
        <p:blipFill>
          <a:blip r:embed="rId3">
            <a:extLst>
              <a:ext uri="{28A0092B-C50C-407E-A947-70E740481C1C}">
                <a14:useLocalDpi xmlns:a14="http://schemas.microsoft.com/office/drawing/2010/main" val="0"/>
              </a:ext>
            </a:extLst>
          </a:blip>
          <a:srcRect l="28740" r="28740"/>
          <a:stretch>
            <a:fillRect/>
          </a:stretch>
        </p:blipFill>
        <p:spPr>
          <a:xfrm>
            <a:off x="-1" y="0"/>
            <a:ext cx="4375053" cy="6858000"/>
          </a:xfrm>
          <a:prstGeom prst="rect">
            <a:avLst/>
          </a:prstGeom>
        </p:spPr>
      </p:pic>
    </p:spTree>
    <p:extLst>
      <p:ext uri="{BB962C8B-B14F-4D97-AF65-F5344CB8AC3E}">
        <p14:creationId xmlns:p14="http://schemas.microsoft.com/office/powerpoint/2010/main" val="145226301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1A16-78D1-4D77-8726-9494ADE75C35}"/>
              </a:ext>
            </a:extLst>
          </p:cNvPr>
          <p:cNvSpPr>
            <a:spLocks noGrp="1"/>
          </p:cNvSpPr>
          <p:nvPr>
            <p:ph type="title"/>
          </p:nvPr>
        </p:nvSpPr>
        <p:spPr/>
        <p:txBody>
          <a:bodyPr/>
          <a:lstStyle/>
          <a:p>
            <a:r>
              <a:rPr lang="en-US" sz="4691">
                <a:solidFill>
                  <a:schemeClr val="tx1"/>
                </a:solidFill>
                <a:latin typeface="Segoe UI Light"/>
                <a:cs typeface="Segoe UI" pitchFamily="34" charset="0"/>
              </a:rPr>
              <a:t>Customer Benefits</a:t>
            </a:r>
            <a:endParaRPr lang="en-US">
              <a:solidFill>
                <a:schemeClr val="tx1"/>
              </a:solidFill>
            </a:endParaRPr>
          </a:p>
        </p:txBody>
      </p:sp>
      <p:sp>
        <p:nvSpPr>
          <p:cNvPr id="8" name="Rectangle 7">
            <a:extLst>
              <a:ext uri="{FF2B5EF4-FFF2-40B4-BE49-F238E27FC236}">
                <a16:creationId xmlns:a16="http://schemas.microsoft.com/office/drawing/2014/main" id="{9F787528-509A-4E20-A04D-177D4B498AE2}"/>
              </a:ext>
            </a:extLst>
          </p:cNvPr>
          <p:cNvSpPr/>
          <p:nvPr/>
        </p:nvSpPr>
        <p:spPr bwMode="auto">
          <a:xfrm>
            <a:off x="278975" y="1987142"/>
            <a:ext cx="2637537" cy="380539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dirty="0">
                <a:solidFill>
                  <a:schemeClr val="bg1"/>
                </a:solidFill>
                <a:latin typeface="+mj-lt"/>
                <a:ea typeface="Segoe UI" pitchFamily="34" charset="0"/>
                <a:cs typeface="Segoe UI" pitchFamily="34" charset="0"/>
              </a:rPr>
              <a:t>User Task Setup</a:t>
            </a:r>
          </a:p>
          <a:p>
            <a:pPr defTabSz="911689" fontAlgn="base">
              <a:spcBef>
                <a:spcPct val="0"/>
              </a:spcBef>
              <a:spcAft>
                <a:spcPct val="0"/>
              </a:spcAft>
            </a:pPr>
            <a:endParaRPr lang="en-US" sz="1600" b="1" dirty="0">
              <a:solidFill>
                <a:schemeClr val="bg1"/>
              </a:solidFill>
              <a:latin typeface="+mj-lt"/>
              <a:ea typeface="Segoe UI" pitchFamily="34" charset="0"/>
              <a:cs typeface="Segoe UI" pitchFamily="34" charset="0"/>
            </a:endParaRPr>
          </a:p>
          <a:p>
            <a:pPr marL="279382" indent="-279382" defTabSz="911689"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System wide tasks</a:t>
            </a:r>
          </a:p>
          <a:p>
            <a:pPr marL="279382" indent="-279382" defTabSz="911689"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Assign to any user</a:t>
            </a:r>
          </a:p>
          <a:p>
            <a:pPr marL="279382" indent="-279382" defTabSz="911689"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Track due date</a:t>
            </a:r>
          </a:p>
          <a:p>
            <a:pPr marL="279382" indent="-279382" defTabSz="911689"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Recurrence available</a:t>
            </a:r>
          </a:p>
          <a:p>
            <a:pPr marL="279382" indent="-279382" defTabSz="911689" fontAlgn="base">
              <a:lnSpc>
                <a:spcPct val="90000"/>
              </a:lnSpc>
              <a:spcBef>
                <a:spcPct val="0"/>
              </a:spcBef>
              <a:spcAft>
                <a:spcPct val="0"/>
              </a:spcAft>
              <a:buFont typeface="Arial" panose="020B0604020202020204" pitchFamily="34" charset="0"/>
              <a:buChar char="•"/>
            </a:pPr>
            <a:r>
              <a:rPr lang="en-US" sz="1600" dirty="0">
                <a:solidFill>
                  <a:schemeClr val="bg1"/>
                </a:solidFill>
                <a:latin typeface="+mj-lt"/>
                <a:ea typeface="Segoe UI" pitchFamily="34" charset="0"/>
                <a:cs typeface="Segoe UI" pitchFamily="34" charset="0"/>
              </a:rPr>
              <a:t>User Task Lists</a:t>
            </a:r>
          </a:p>
          <a:p>
            <a:pPr marL="279382" indent="-279382" defTabSz="911689" fontAlgn="base">
              <a:lnSpc>
                <a:spcPct val="90000"/>
              </a:lnSpc>
              <a:spcBef>
                <a:spcPct val="0"/>
              </a:spcBef>
              <a:spcAft>
                <a:spcPct val="0"/>
              </a:spcAft>
              <a:buFont typeface="Arial" panose="020B0604020202020204" pitchFamily="34" charset="0"/>
              <a:buChar char="•"/>
            </a:pPr>
            <a:endParaRPr lang="en-US" sz="1400" dirty="0">
              <a:gradFill>
                <a:gsLst>
                  <a:gs pos="0">
                    <a:srgbClr val="FFFFFF"/>
                  </a:gs>
                  <a:gs pos="100000">
                    <a:srgbClr val="FFFFFF"/>
                  </a:gs>
                </a:gsLst>
                <a:lin ang="5400000" scaled="0"/>
              </a:gradFill>
              <a:ea typeface="Segoe UI" pitchFamily="34" charset="0"/>
              <a:cs typeface="Segoe UI" pitchFamily="34" charset="0"/>
            </a:endParaRPr>
          </a:p>
          <a:p>
            <a:pPr defTabSz="911689" fontAlgn="base">
              <a:lnSpc>
                <a:spcPct val="90000"/>
              </a:lnSpc>
              <a:spcBef>
                <a:spcPct val="0"/>
              </a:spcBef>
              <a:spcAft>
                <a:spcPct val="0"/>
              </a:spcAft>
            </a:pP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564CFED9-18D6-4890-8EA0-69D5B4AC04A8}"/>
              </a:ext>
            </a:extLst>
          </p:cNvPr>
          <p:cNvSpPr/>
          <p:nvPr/>
        </p:nvSpPr>
        <p:spPr bwMode="auto">
          <a:xfrm>
            <a:off x="3014935" y="1987142"/>
            <a:ext cx="2637537" cy="3805394"/>
          </a:xfrm>
          <a:prstGeom prst="rect">
            <a:avLst/>
          </a:prstGeom>
          <a:solidFill>
            <a:srgbClr val="00B6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defTabSz="911689" fontAlgn="base">
              <a:spcBef>
                <a:spcPct val="0"/>
              </a:spcBef>
              <a:spcAft>
                <a:spcPct val="0"/>
              </a:spcAft>
            </a:pPr>
            <a:r>
              <a:rPr lang="en-US" sz="1600" b="1">
                <a:solidFill>
                  <a:schemeClr val="bg1"/>
                </a:solidFill>
                <a:latin typeface="+mj-lt"/>
                <a:ea typeface="Segoe UI" pitchFamily="34" charset="0"/>
                <a:cs typeface="Segoe UI" pitchFamily="34" charset="0"/>
              </a:rPr>
              <a:t>Role Center</a:t>
            </a:r>
          </a:p>
          <a:p>
            <a:pPr defTabSz="911689" fontAlgn="base">
              <a:spcBef>
                <a:spcPct val="0"/>
              </a:spcBef>
              <a:spcAft>
                <a:spcPct val="0"/>
              </a:spcAft>
            </a:pPr>
            <a:endParaRPr lang="en-US" sz="1600" b="1">
              <a:solidFill>
                <a:schemeClr val="bg1"/>
              </a:solidFill>
              <a:latin typeface="+mj-lt"/>
              <a:ea typeface="Segoe UI" pitchFamily="34" charset="0"/>
              <a:cs typeface="Segoe UI" pitchFamily="34" charset="0"/>
            </a:endParaRPr>
          </a:p>
          <a:p>
            <a:pPr marL="279382" indent="-279382" defTabSz="911689" fontAlgn="base">
              <a:spcBef>
                <a:spcPct val="0"/>
              </a:spcBef>
              <a:spcAft>
                <a:spcPct val="0"/>
              </a:spcAft>
              <a:buFont typeface="Arial" panose="020B0604020202020204" pitchFamily="34" charset="0"/>
              <a:buChar char="•"/>
            </a:pPr>
            <a:r>
              <a:rPr lang="en-US" sz="1600">
                <a:solidFill>
                  <a:schemeClr val="bg1"/>
                </a:solidFill>
                <a:latin typeface="+mj-lt"/>
                <a:ea typeface="Segoe UI" pitchFamily="34" charset="0"/>
                <a:cs typeface="Segoe UI" pitchFamily="34" charset="0"/>
              </a:rPr>
              <a:t>Pending User Task cue added to all roles</a:t>
            </a:r>
          </a:p>
          <a:p>
            <a:pPr defTabSz="911689" fontAlgn="base">
              <a:spcBef>
                <a:spcPct val="0"/>
              </a:spcBef>
              <a:spcAft>
                <a:spcPct val="0"/>
              </a:spcAft>
            </a:pPr>
            <a:endParaRPr lang="en-US" sz="140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0AC12BDD-94D1-46BC-ACA6-A3D02D145308}"/>
              </a:ext>
            </a:extLst>
          </p:cNvPr>
          <p:cNvSpPr/>
          <p:nvPr/>
        </p:nvSpPr>
        <p:spPr bwMode="auto">
          <a:xfrm>
            <a:off x="5750895" y="1987142"/>
            <a:ext cx="2630781" cy="380539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pPr>
            <a:r>
              <a:rPr lang="en-US" sz="1600" b="1">
                <a:solidFill>
                  <a:schemeClr val="bg1"/>
                </a:solidFill>
                <a:latin typeface="+mj-lt"/>
                <a:ea typeface="Segoe UI" pitchFamily="34" charset="0"/>
                <a:cs typeface="Segoe UI" pitchFamily="34" charset="0"/>
              </a:rPr>
              <a:t>Utility</a:t>
            </a:r>
          </a:p>
          <a:p>
            <a:pPr marL="285115" indent="-285115" defTabSz="932293" fontAlgn="base">
              <a:lnSpc>
                <a:spcPct val="90000"/>
              </a:lnSpc>
              <a:spcBef>
                <a:spcPct val="0"/>
              </a:spcBef>
              <a:spcAft>
                <a:spcPct val="0"/>
              </a:spcAft>
              <a:buFont typeface="Arial" panose="020B0604020202020204" pitchFamily="34" charset="0"/>
              <a:buChar char="•"/>
            </a:pPr>
            <a:endParaRPr lang="en-US" sz="1600">
              <a:solidFill>
                <a:schemeClr val="bg1"/>
              </a:solidFill>
              <a:latin typeface="+mj-lt"/>
              <a:ea typeface="Segoe UI" pitchFamily="34" charset="0"/>
              <a:cs typeface="Segoe UI Light"/>
            </a:endParaRPr>
          </a:p>
          <a:p>
            <a:pPr marL="285115" indent="-285115" defTabSz="932293" fontAlgn="base">
              <a:lnSpc>
                <a:spcPct val="90000"/>
              </a:lnSpc>
              <a:spcBef>
                <a:spcPct val="0"/>
              </a:spcBef>
              <a:spcAft>
                <a:spcPct val="0"/>
              </a:spcAft>
              <a:buFont typeface="Arial" panose="020B0604020202020204" pitchFamily="34" charset="0"/>
              <a:buChar char="•"/>
            </a:pPr>
            <a:r>
              <a:rPr lang="en-US" sz="1600">
                <a:solidFill>
                  <a:schemeClr val="bg1"/>
                </a:solidFill>
                <a:latin typeface="+mj-lt"/>
                <a:ea typeface="Segoe UI" pitchFamily="34" charset="0"/>
                <a:cs typeface="Segoe UI" pitchFamily="34" charset="0"/>
              </a:rPr>
              <a:t>Bulk-delete completed user tasks</a:t>
            </a:r>
            <a:endParaRPr lang="en-US" sz="1600">
              <a:solidFill>
                <a:schemeClr val="bg1"/>
              </a:solidFill>
              <a:latin typeface="+mj-lt"/>
              <a:ea typeface="Segoe UI" pitchFamily="34" charset="0"/>
              <a:cs typeface="Segoe UI Light"/>
            </a:endParaRPr>
          </a:p>
          <a:p>
            <a:pPr marL="285115" indent="-285115" defTabSz="932293" fontAlgn="base">
              <a:lnSpc>
                <a:spcPct val="90000"/>
              </a:lnSpc>
              <a:spcBef>
                <a:spcPct val="0"/>
              </a:spcBef>
              <a:spcAft>
                <a:spcPct val="0"/>
              </a:spcAft>
              <a:buFont typeface="Arial" panose="020B0604020202020204" pitchFamily="34" charset="0"/>
              <a:buChar char="•"/>
            </a:pPr>
            <a:endParaRPr lang="en-US" sz="1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43442396"/>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0E031C1095B0408DAC708113DFDD36" ma:contentTypeVersion="10" ma:contentTypeDescription="Create a new document." ma:contentTypeScope="" ma:versionID="e4f6b00f6dded83f6caf4989e75a00d2">
  <xsd:schema xmlns:xsd="http://www.w3.org/2001/XMLSchema" xmlns:xs="http://www.w3.org/2001/XMLSchema" xmlns:p="http://schemas.microsoft.com/office/2006/metadata/properties" xmlns:ns1="http://schemas.microsoft.com/sharepoint/v3" xmlns:ns2="a2851d27-5ce9-4c46-b6d2-9c60a9ccacc2" xmlns:ns3="0f9c49b3-675d-49eb-9aca-ecb844870355" targetNamespace="http://schemas.microsoft.com/office/2006/metadata/properties" ma:root="true" ma:fieldsID="e4f1d155198fd0225bcdffd2537072a2" ns1:_="" ns2:_="" ns3:_="">
    <xsd:import namespace="http://schemas.microsoft.com/sharepoint/v3"/>
    <xsd:import namespace="a2851d27-5ce9-4c46-b6d2-9c60a9ccacc2"/>
    <xsd:import namespace="0f9c49b3-675d-49eb-9aca-ecb84487035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851d27-5ce9-4c46-b6d2-9c60a9ccacc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9c49b3-675d-49eb-9aca-ecb84487035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0B4A084-6263-426E-8465-428C7ED529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2851d27-5ce9-4c46-b6d2-9c60a9ccacc2"/>
    <ds:schemaRef ds:uri="0f9c49b3-675d-49eb-9aca-ecb8448703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5BB4D5-8100-497C-9620-035A300C84FC}">
  <ds:schemaRefs>
    <ds:schemaRef ds:uri="http://schemas.microsoft.com/sharepoint/v3/contenttype/forms"/>
  </ds:schemaRefs>
</ds:datastoreItem>
</file>

<file path=customXml/itemProps3.xml><?xml version="1.0" encoding="utf-8"?>
<ds:datastoreItem xmlns:ds="http://schemas.openxmlformats.org/officeDocument/2006/customXml" ds:itemID="{6A983CC7-4AC5-4081-8D30-7C1B53CAEABB}">
  <ds:schemaRefs>
    <ds:schemaRef ds:uri="http://purl.org/dc/elements/1.1/"/>
    <ds:schemaRef ds:uri="http://schemas.microsoft.com/office/2006/metadata/properties"/>
    <ds:schemaRef ds:uri="a2851d27-5ce9-4c46-b6d2-9c60a9ccacc2"/>
    <ds:schemaRef ds:uri="http://schemas.microsoft.com/sharepoint/v3"/>
    <ds:schemaRef ds:uri="http://purl.org/dc/terms/"/>
    <ds:schemaRef ds:uri="0f9c49b3-675d-49eb-9aca-ecb844870355"/>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738</TotalTime>
  <Words>2204</Words>
  <Application>Microsoft Office PowerPoint</Application>
  <PresentationFormat>Widescreen</PresentationFormat>
  <Paragraphs>503</Paragraphs>
  <Slides>76</Slides>
  <Notes>71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89" baseType="lpstr">
      <vt:lpstr>Arial</vt:lpstr>
      <vt:lpstr>Calibri</vt:lpstr>
      <vt:lpstr>Century Gothic</vt:lpstr>
      <vt:lpstr>Consolas</vt:lpstr>
      <vt:lpstr>Segoe</vt:lpstr>
      <vt:lpstr>Segoe UI</vt:lpstr>
      <vt:lpstr>Segoe UI Light</vt:lpstr>
      <vt:lpstr>Segoe UI Semibold</vt:lpstr>
      <vt:lpstr>Segoe UI Semilight</vt:lpstr>
      <vt:lpstr>Segoe WP Semibold</vt:lpstr>
      <vt:lpstr>Verdana</vt:lpstr>
      <vt:lpstr>Office Theme</vt:lpstr>
      <vt:lpstr>Visio</vt:lpstr>
      <vt:lpstr>Reserved for Intro Picture</vt:lpstr>
      <vt:lpstr>Announcing Microsoft Dynamics NAV 2018</vt:lpstr>
      <vt:lpstr>PowerPoint Presentation</vt:lpstr>
      <vt:lpstr>Dynamics 365 Business Management Cloud Solution Roadmap</vt:lpstr>
      <vt:lpstr>Setup &amp; Extensions</vt:lpstr>
      <vt:lpstr>Customer Benefits</vt:lpstr>
      <vt:lpstr>Setup &amp; Extensions</vt:lpstr>
      <vt:lpstr>User Tasks</vt:lpstr>
      <vt:lpstr>Customer Benefits</vt:lpstr>
      <vt:lpstr>User Tasks</vt:lpstr>
      <vt:lpstr>Employee ledger entries</vt:lpstr>
      <vt:lpstr>Customer Benefits</vt:lpstr>
      <vt:lpstr>Employee ledger entries</vt:lpstr>
      <vt:lpstr>Image Analyzer</vt:lpstr>
      <vt:lpstr>Customer Benefits</vt:lpstr>
      <vt:lpstr>Image Analyzer</vt:lpstr>
      <vt:lpstr>Dynamics 365 for Sales Integration</vt:lpstr>
      <vt:lpstr>Customer Benefits</vt:lpstr>
      <vt:lpstr>Dynamics 365 for Sales Integration</vt:lpstr>
      <vt:lpstr>Sync vendors to OCR</vt:lpstr>
      <vt:lpstr>Customer Benefits</vt:lpstr>
      <vt:lpstr>OCR setup</vt:lpstr>
      <vt:lpstr>Kofax ICS vendor data</vt:lpstr>
      <vt:lpstr>And there is more much more</vt:lpstr>
      <vt:lpstr>Additional improvements</vt:lpstr>
      <vt:lpstr>Microsoft Flow Embed Experience</vt:lpstr>
      <vt:lpstr>Customer Benefits</vt:lpstr>
      <vt:lpstr>PowerPoint Presentation</vt:lpstr>
      <vt:lpstr>Power BI Reporting</vt:lpstr>
      <vt:lpstr>Customer Benefits</vt:lpstr>
      <vt:lpstr>Power BI Reporting</vt:lpstr>
      <vt:lpstr>PowerPoint Presentation</vt:lpstr>
      <vt:lpstr>PowerPoint Presentation</vt:lpstr>
      <vt:lpstr>PowerPoint Presentation</vt:lpstr>
      <vt:lpstr>PowerPoint Presentation</vt:lpstr>
      <vt:lpstr>Create Contact Interactions in Outlook</vt:lpstr>
      <vt:lpstr>Customer Benefits</vt:lpstr>
      <vt:lpstr>Create Contact Interactions in Outlook</vt:lpstr>
      <vt:lpstr>Preconfigured Excel Reports</vt:lpstr>
      <vt:lpstr>Preconfigured Excel reports</vt:lpstr>
      <vt:lpstr>Edit in Excel for Journal Pages</vt:lpstr>
      <vt:lpstr>Customer Benefits</vt:lpstr>
      <vt:lpstr>Edit in Excel for Journal Pages</vt:lpstr>
      <vt:lpstr>Session refresh</vt:lpstr>
      <vt:lpstr>Session refresh</vt:lpstr>
      <vt:lpstr>Company Displayname</vt:lpstr>
      <vt:lpstr>Company DisplayName</vt:lpstr>
      <vt:lpstr>Report Preview</vt:lpstr>
      <vt:lpstr>Benefits</vt:lpstr>
      <vt:lpstr>PowerShell</vt:lpstr>
      <vt:lpstr>New Powershell cmdlets for server start/stop </vt:lpstr>
      <vt:lpstr>Dynamic change of server properties</vt:lpstr>
      <vt:lpstr>Upgrade</vt:lpstr>
      <vt:lpstr>Upgrade </vt:lpstr>
      <vt:lpstr>Web Client Personalization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Developers and IT-Pro</vt:lpstr>
      <vt:lpstr>Integrating and Extending</vt:lpstr>
      <vt:lpstr>API’s</vt:lpstr>
      <vt:lpstr>Available APIs</vt:lpstr>
      <vt:lpstr>PowerPoint Presentation</vt:lpstr>
      <vt:lpstr>Extensions 2.0 &amp; Modern Development</vt:lpstr>
      <vt:lpstr>New modern developer environment</vt:lpstr>
      <vt:lpstr>.NET Replacement</vt:lpstr>
      <vt:lpstr>Developer Tools Release Cycle</vt:lpstr>
      <vt:lpstr>Simplified usage and distribution of developer tools with containers </vt:lpstr>
      <vt:lpstr>Ready to Evaluate NAV 2018? Your options: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Britton</dc:creator>
  <cp:lastModifiedBy>Jeffrey Pergolski</cp:lastModifiedBy>
  <cp:revision>74</cp:revision>
  <dcterms:created xsi:type="dcterms:W3CDTF">2018-01-03T18:38:01Z</dcterms:created>
  <dcterms:modified xsi:type="dcterms:W3CDTF">2018-04-19T12:15:25Z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0x010100370E031C1095B0408DAC708113DFDD36</vt:lpwstr>
  </property>
</Properties>
</file>