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15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9" r:id="rId14"/>
    <p:sldId id="290" r:id="rId15"/>
    <p:sldId id="292" r:id="rId16"/>
    <p:sldId id="293" r:id="rId17"/>
    <p:sldId id="291" r:id="rId18"/>
    <p:sldId id="299" r:id="rId19"/>
    <p:sldId id="295" r:id="rId20"/>
    <p:sldId id="296" r:id="rId21"/>
    <p:sldId id="297" r:id="rId22"/>
    <p:sldId id="300" r:id="rId23"/>
    <p:sldId id="298" r:id="rId24"/>
    <p:sldId id="301" r:id="rId25"/>
    <p:sldId id="303" r:id="rId26"/>
    <p:sldId id="304" r:id="rId27"/>
    <p:sldId id="305" r:id="rId28"/>
    <p:sldId id="308" r:id="rId29"/>
    <p:sldId id="309" r:id="rId30"/>
    <p:sldId id="314" r:id="rId31"/>
    <p:sldId id="274" r:id="rId32"/>
    <p:sldId id="277" r:id="rId3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E2B"/>
    <a:srgbClr val="51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outlineViewPr>
    <p:cViewPr>
      <p:scale>
        <a:sx n="33" d="100"/>
        <a:sy n="33" d="100"/>
      </p:scale>
      <p:origin x="0" y="-1024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7F271-6A40-4472-9990-5C4222CC5D3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3F80E-8632-45F0-9F89-D69E8B74A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4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1C11D6-F5CD-4FE9-BBF2-90687A6CABF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F69849-51AE-4D78-B8F2-653AFEE79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7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2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4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5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7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71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2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1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1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 smtClean="0"/>
              <a:t>Kevin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1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 smtClean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1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 smtClean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7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 smtClean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29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1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0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1575" y="542925"/>
            <a:ext cx="4830763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6B6E-F8F2-4A06-9CA2-89A641DBB8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8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1575" y="542925"/>
            <a:ext cx="4830763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6B6E-F8F2-4A06-9CA2-89A641DBB8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26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55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2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3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1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1575" y="542925"/>
            <a:ext cx="4830763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6B6E-F8F2-4A06-9CA2-89A641DBB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0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1575" y="542925"/>
            <a:ext cx="4830763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6B6E-F8F2-4A06-9CA2-89A641DBB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1575" y="542925"/>
            <a:ext cx="4830763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06B6E-F8F2-4A06-9CA2-89A641DBB8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2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9849-51AE-4D78-B8F2-653AFEE798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5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7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447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251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8761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2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2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377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8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571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448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71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613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336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1424-7449-4D23-8F6F-0EA008792FE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1362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1362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1362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1362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Reserved for Intro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contact Tim for Assistance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984" y="3202058"/>
            <a:ext cx="9936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NAV Warehousing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a 10,000 Foot View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7476" y="4980682"/>
            <a:ext cx="3923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Kevin Fons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Sr. Application Consultant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kfons@innovia.com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4068" y="4980682"/>
            <a:ext cx="3923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John Grant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Sr. Application Consultant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jgrant@innvoia.com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720396">
            <a:off x="947347" y="533462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9265147">
            <a:off x="7009043" y="5334626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Picture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7" y="4541805"/>
            <a:ext cx="1958229" cy="19582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39" y="4549620"/>
            <a:ext cx="1958229" cy="19582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8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5431074"/>
          </a:xfrm>
        </p:spPr>
        <p:txBody>
          <a:bodyPr/>
          <a:lstStyle/>
          <a:p>
            <a:r>
              <a:rPr lang="en-US" dirty="0" smtClean="0"/>
              <a:t>Shelf is the most basic, a Shelf 2 field is an easy addition when you may only have a couple areas where stock is kept</a:t>
            </a:r>
          </a:p>
          <a:p>
            <a:r>
              <a:rPr lang="en-US" dirty="0" smtClean="0"/>
              <a:t>Bins –inventory by bin, what items and how many are in each bin.</a:t>
            </a:r>
          </a:p>
          <a:p>
            <a:r>
              <a:rPr lang="en-US" dirty="0" smtClean="0"/>
              <a:t>Decision is between information (shelf) and control (bins) and transactions required to maintain.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430" y="365126"/>
            <a:ext cx="11017370" cy="894332"/>
          </a:xfrm>
        </p:spPr>
        <p:txBody>
          <a:bodyPr/>
          <a:lstStyle/>
          <a:p>
            <a:r>
              <a:rPr lang="en-US" dirty="0" smtClean="0"/>
              <a:t>Bins / Bin Mandatory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774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7366" y="1189495"/>
            <a:ext cx="11215396" cy="635367"/>
          </a:xfrm>
        </p:spPr>
        <p:txBody>
          <a:bodyPr/>
          <a:lstStyle/>
          <a:p>
            <a:r>
              <a:rPr lang="en-US" dirty="0" smtClean="0"/>
              <a:t>Fixed or Last Used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7969" y="181616"/>
            <a:ext cx="10784457" cy="1007880"/>
          </a:xfrm>
        </p:spPr>
        <p:txBody>
          <a:bodyPr/>
          <a:lstStyle/>
          <a:p>
            <a:r>
              <a:rPr lang="en-US" sz="4313" dirty="0"/>
              <a:t>Bin Mandatory Default Bin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2" y="1824862"/>
            <a:ext cx="9661586" cy="39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083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945" y="365125"/>
            <a:ext cx="10790855" cy="954717"/>
          </a:xfrm>
        </p:spPr>
        <p:txBody>
          <a:bodyPr/>
          <a:lstStyle/>
          <a:p>
            <a:r>
              <a:rPr lang="en-US" sz="4313" dirty="0"/>
              <a:t>Bin Content (Content of a single Bin)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45" y="1189493"/>
            <a:ext cx="10856243" cy="44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64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 Contents (Contents of all bins)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56" y="1560429"/>
            <a:ext cx="11561288" cy="30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207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7" y="181156"/>
            <a:ext cx="10819738" cy="802256"/>
          </a:xfrm>
        </p:spPr>
        <p:txBody>
          <a:bodyPr>
            <a:normAutofit fontScale="90000"/>
          </a:bodyPr>
          <a:lstStyle/>
          <a:p>
            <a:r>
              <a:rPr lang="en-US" dirty="0"/>
              <a:t>Fixed Bins Vs Default </a:t>
            </a:r>
            <a:r>
              <a:rPr lang="en-US" dirty="0" smtClean="0"/>
              <a:t>Bins + Dedicated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3823146"/>
              </p:ext>
            </p:extLst>
          </p:nvPr>
        </p:nvGraphicFramePr>
        <p:xfrm>
          <a:off x="533317" y="897149"/>
          <a:ext cx="11030378" cy="49625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15189">
                  <a:extLst>
                    <a:ext uri="{9D8B030D-6E8A-4147-A177-3AD203B41FA5}">
                      <a16:colId xmlns:a16="http://schemas.microsoft.com/office/drawing/2014/main" val="278529848"/>
                    </a:ext>
                  </a:extLst>
                </a:gridCol>
                <a:gridCol w="5515189">
                  <a:extLst>
                    <a:ext uri="{9D8B030D-6E8A-4147-A177-3AD203B41FA5}">
                      <a16:colId xmlns:a16="http://schemas.microsoft.com/office/drawing/2014/main" val="24050150"/>
                    </a:ext>
                  </a:extLst>
                </a:gridCol>
              </a:tblGrid>
              <a:tr h="531360">
                <a:tc>
                  <a:txBody>
                    <a:bodyPr/>
                    <a:lstStyle/>
                    <a:p>
                      <a:r>
                        <a:rPr lang="en-US" sz="2400" dirty="0"/>
                        <a:t>Default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Fixed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859366767"/>
                  </a:ext>
                </a:extLst>
              </a:tr>
              <a:tr h="956449">
                <a:tc>
                  <a:txBody>
                    <a:bodyPr/>
                    <a:lstStyle/>
                    <a:p>
                      <a:r>
                        <a:rPr lang="en-US" sz="2400" dirty="0"/>
                        <a:t>Only One “default” bin per </a:t>
                      </a:r>
                      <a:r>
                        <a:rPr lang="en-US" sz="2400" dirty="0" smtClean="0"/>
                        <a:t>item </a:t>
                      </a:r>
                      <a:endParaRPr lang="en-US" sz="24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 item ca</a:t>
                      </a:r>
                      <a:r>
                        <a:rPr lang="en-US" sz="2400" baseline="0" dirty="0"/>
                        <a:t>n be fixed to more than one </a:t>
                      </a:r>
                      <a:r>
                        <a:rPr lang="en-US" sz="2400" baseline="0" dirty="0" smtClean="0"/>
                        <a:t>bin </a:t>
                      </a:r>
                      <a:endParaRPr lang="en-US" sz="24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493837908"/>
                  </a:ext>
                </a:extLst>
              </a:tr>
              <a:tr h="1176110">
                <a:tc>
                  <a:txBody>
                    <a:bodyPr/>
                    <a:lstStyle/>
                    <a:p>
                      <a:r>
                        <a:rPr lang="en-US" sz="2400" dirty="0"/>
                        <a:t>If the</a:t>
                      </a:r>
                      <a:r>
                        <a:rPr lang="en-US" sz="2400" baseline="0" dirty="0"/>
                        <a:t> item inventory goes to zero, NAV does not delete the bin content line</a:t>
                      </a:r>
                      <a:endParaRPr lang="en-US" sz="24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If the</a:t>
                      </a:r>
                      <a:r>
                        <a:rPr lang="en-US" sz="2400" baseline="0" dirty="0"/>
                        <a:t> item inventory goes to zero, NAV does not delete the bin content line</a:t>
                      </a:r>
                      <a:endParaRPr lang="en-US" sz="24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2338262286"/>
                  </a:ext>
                </a:extLst>
              </a:tr>
              <a:tr h="2261763">
                <a:tc>
                  <a:txBody>
                    <a:bodyPr/>
                    <a:lstStyle/>
                    <a:p>
                      <a:r>
                        <a:rPr lang="en-US" sz="2400" dirty="0"/>
                        <a:t>The “default” assignment is a system oriented assignment where the user tells the system what bin to suggest first, and populate sales and purchase order lines.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“fixed” assignment is a organization oriented assignment where the user tells the system</a:t>
                      </a:r>
                      <a:r>
                        <a:rPr lang="en-US" sz="2400" baseline="0" dirty="0"/>
                        <a:t> additional bin(s) the item can be stored in.</a:t>
                      </a:r>
                      <a:endParaRPr lang="en-US" sz="24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92889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0268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464" y="365125"/>
            <a:ext cx="10810336" cy="583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Dedicated Bins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80" y="1000662"/>
            <a:ext cx="9059099" cy="49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1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55940"/>
            <a:ext cx="11653523" cy="4594078"/>
          </a:xfrm>
        </p:spPr>
        <p:txBody>
          <a:bodyPr/>
          <a:lstStyle/>
          <a:p>
            <a:r>
              <a:rPr lang="en-US" sz="3200" dirty="0"/>
              <a:t>Enables Inventory Picks for Sales &amp; Production Orders</a:t>
            </a:r>
          </a:p>
          <a:p>
            <a:r>
              <a:rPr lang="en-US" sz="3200" dirty="0"/>
              <a:t>One Pick per Sales Order or Production Order</a:t>
            </a:r>
          </a:p>
          <a:p>
            <a:r>
              <a:rPr lang="en-US" sz="3200" dirty="0" smtClean="0"/>
              <a:t>Allows you to pick from multiple bins or change bins (without pick you need multiple lines on SO for multiple bins)</a:t>
            </a:r>
            <a:endParaRPr lang="en-US" sz="3200" dirty="0"/>
          </a:p>
          <a:p>
            <a:r>
              <a:rPr lang="en-US" sz="3200" dirty="0"/>
              <a:t>Posting the Pick will Ship the Sales Order or consume the production order material</a:t>
            </a:r>
          </a:p>
          <a:p>
            <a:r>
              <a:rPr lang="en-US" sz="3200" dirty="0"/>
              <a:t>If there is no inventory available, there is no pick line </a:t>
            </a:r>
            <a:r>
              <a:rPr lang="en-US" sz="3200" dirty="0" smtClean="0"/>
              <a:t>created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41" y="176075"/>
            <a:ext cx="11655840" cy="807336"/>
          </a:xfrm>
        </p:spPr>
        <p:txBody>
          <a:bodyPr>
            <a:normAutofit/>
          </a:bodyPr>
          <a:lstStyle/>
          <a:p>
            <a:r>
              <a:rPr lang="en-US" dirty="0" smtClean="0"/>
              <a:t>Require Pick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8743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948906"/>
            <a:ext cx="11653523" cy="4821320"/>
          </a:xfrm>
        </p:spPr>
        <p:txBody>
          <a:bodyPr/>
          <a:lstStyle/>
          <a:p>
            <a:r>
              <a:rPr lang="en-US" dirty="0" smtClean="0"/>
              <a:t>Enables warehouse shipments (do not have to use, can still ship from sales order)</a:t>
            </a:r>
          </a:p>
          <a:p>
            <a:r>
              <a:rPr lang="en-US" dirty="0"/>
              <a:t>Separates </a:t>
            </a:r>
            <a:r>
              <a:rPr lang="en-US" dirty="0" smtClean="0"/>
              <a:t>shipping </a:t>
            </a:r>
            <a:r>
              <a:rPr lang="en-US" dirty="0"/>
              <a:t>personnel from the </a:t>
            </a:r>
            <a:r>
              <a:rPr lang="en-US" dirty="0" smtClean="0"/>
              <a:t>Sales </a:t>
            </a:r>
            <a:r>
              <a:rPr lang="en-US" dirty="0"/>
              <a:t>Order Document.</a:t>
            </a:r>
          </a:p>
          <a:p>
            <a:r>
              <a:rPr lang="en-US" dirty="0" smtClean="0"/>
              <a:t>Can be used to combine multiple orders to one warehouse shipment</a:t>
            </a:r>
          </a:p>
          <a:p>
            <a:r>
              <a:rPr lang="en-US" dirty="0" smtClean="0"/>
              <a:t>Posting the Warehouse shipment will Post the Sales Order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39" y="146649"/>
            <a:ext cx="11084561" cy="802257"/>
          </a:xfrm>
        </p:spPr>
        <p:txBody>
          <a:bodyPr/>
          <a:lstStyle/>
          <a:p>
            <a:r>
              <a:rPr lang="en-US" dirty="0" smtClean="0"/>
              <a:t>Require Shipment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814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3735253"/>
          </a:xfrm>
        </p:spPr>
        <p:txBody>
          <a:bodyPr/>
          <a:lstStyle/>
          <a:p>
            <a:r>
              <a:rPr lang="en-US" dirty="0" smtClean="0"/>
              <a:t>Enables warehouse shipments and Picks </a:t>
            </a:r>
            <a:endParaRPr lang="en-US" dirty="0"/>
          </a:p>
          <a:p>
            <a:r>
              <a:rPr lang="en-US" dirty="0" smtClean="0"/>
              <a:t>Whse Ship and Pick become mandatory</a:t>
            </a:r>
          </a:p>
          <a:p>
            <a:r>
              <a:rPr lang="en-US" dirty="0" smtClean="0"/>
              <a:t>Separate documents for Picking and shipping</a:t>
            </a:r>
          </a:p>
          <a:p>
            <a:r>
              <a:rPr lang="en-US" dirty="0" smtClean="0"/>
              <a:t>Allows for picking multiple orders from multiple bins.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683" y="365126"/>
            <a:ext cx="11000117" cy="6872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 Shipment + Require Pick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144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4"/>
            <a:ext cx="11653523" cy="3340402"/>
          </a:xfrm>
        </p:spPr>
        <p:txBody>
          <a:bodyPr/>
          <a:lstStyle/>
          <a:p>
            <a:r>
              <a:rPr lang="en-US" sz="3600" dirty="0" smtClean="0"/>
              <a:t>The Pick moves the inventory from the stocking bin to the </a:t>
            </a:r>
            <a:r>
              <a:rPr lang="en-US" sz="3600" u="sng" dirty="0" smtClean="0"/>
              <a:t>Dedicated</a:t>
            </a:r>
            <a:r>
              <a:rPr lang="en-US" sz="3600" dirty="0" smtClean="0"/>
              <a:t> Shipping Bin.</a:t>
            </a:r>
          </a:p>
          <a:p>
            <a:r>
              <a:rPr lang="en-US" sz="3600" dirty="0"/>
              <a:t>The Pick is </a:t>
            </a:r>
            <a:r>
              <a:rPr lang="en-US" sz="3600" u="sng" dirty="0"/>
              <a:t>Registered</a:t>
            </a:r>
            <a:r>
              <a:rPr lang="en-US" sz="3600" dirty="0"/>
              <a:t> to pick the inventory from the </a:t>
            </a:r>
            <a:r>
              <a:rPr lang="en-US" sz="3600" dirty="0" smtClean="0"/>
              <a:t>stocking bin </a:t>
            </a:r>
            <a:r>
              <a:rPr lang="en-US" sz="3600" dirty="0"/>
              <a:t>to the Shipping </a:t>
            </a:r>
            <a:r>
              <a:rPr lang="en-US" sz="3600" dirty="0" smtClean="0"/>
              <a:t>Bin</a:t>
            </a:r>
            <a:endParaRPr lang="en-US" sz="3600" dirty="0"/>
          </a:p>
          <a:p>
            <a:r>
              <a:rPr lang="en-US" sz="3600" dirty="0" smtClean="0"/>
              <a:t>The Warehouse Shipment is Posted to ship the Sales Order from the Shipping Bin.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39" y="365126"/>
            <a:ext cx="11084561" cy="488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 Shipment + Require Pick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678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Attendee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5115"/>
          </a:xfrm>
        </p:spPr>
        <p:txBody>
          <a:bodyPr/>
          <a:lstStyle/>
          <a:p>
            <a:pPr marL="0" indent="0">
              <a:buNone/>
            </a:pPr>
            <a:r>
              <a:rPr lang="en-US" sz="3137" dirty="0"/>
              <a:t>Show of hands:</a:t>
            </a:r>
          </a:p>
          <a:p>
            <a:pPr marL="672290" lvl="2" indent="-448193"/>
            <a:r>
              <a:rPr lang="en-US" sz="2614" dirty="0"/>
              <a:t>Classic vs RTC</a:t>
            </a:r>
          </a:p>
          <a:p>
            <a:pPr marL="672290" lvl="2" indent="-448193"/>
            <a:r>
              <a:rPr lang="en-US" sz="2614" dirty="0"/>
              <a:t>Using Some Warehousing (Bins, some documents)</a:t>
            </a:r>
          </a:p>
          <a:p>
            <a:pPr marL="672290" lvl="2" indent="-448193"/>
            <a:r>
              <a:rPr lang="en-US" sz="2614" dirty="0"/>
              <a:t>Using Directed Pick and Put-Away</a:t>
            </a:r>
          </a:p>
          <a:p>
            <a:pPr marL="672290" lvl="2" indent="-448193"/>
            <a:r>
              <a:rPr lang="en-US" sz="2614" dirty="0"/>
              <a:t>Using Barcodes and </a:t>
            </a:r>
            <a:r>
              <a:rPr lang="en-US" sz="2614" dirty="0" smtClean="0"/>
              <a:t>Handhelds</a:t>
            </a:r>
          </a:p>
          <a:p>
            <a:pPr marL="672290" lvl="2" indent="-448193"/>
            <a:r>
              <a:rPr lang="en-US" sz="2614" dirty="0" smtClean="0"/>
              <a:t>Thinking of implementing Warehousing</a:t>
            </a:r>
            <a:endParaRPr lang="en-US" sz="2614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2935740"/>
          </a:xfrm>
        </p:spPr>
        <p:txBody>
          <a:bodyPr/>
          <a:lstStyle/>
          <a:p>
            <a:r>
              <a:rPr lang="en-US" dirty="0"/>
              <a:t>Register is a warehouse only transaction (move from bin to bin)</a:t>
            </a:r>
          </a:p>
          <a:p>
            <a:r>
              <a:rPr lang="en-US" dirty="0" smtClean="0"/>
              <a:t>Posting is a Financial Inventory Transaction i.e. shipping the sales order and decreasing inventory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936" y="365126"/>
            <a:ext cx="10982864" cy="532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Register vs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997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5137112"/>
          </a:xfrm>
        </p:spPr>
        <p:txBody>
          <a:bodyPr/>
          <a:lstStyle/>
          <a:p>
            <a:r>
              <a:rPr lang="en-US" sz="3600" dirty="0" smtClean="0"/>
              <a:t>Enables warehouse receipts, </a:t>
            </a:r>
            <a:r>
              <a:rPr lang="en-US" sz="3600" dirty="0"/>
              <a:t>s</a:t>
            </a:r>
            <a:r>
              <a:rPr lang="en-US" sz="3600" dirty="0" smtClean="0"/>
              <a:t>eparates </a:t>
            </a:r>
            <a:r>
              <a:rPr lang="en-US" sz="3600" dirty="0"/>
              <a:t>receiving personnel from the Purchase Order Document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en-US" sz="3600" dirty="0" smtClean="0"/>
              <a:t>Can be used to receive multiple PO’s on one receipt or split a PO into multiple receipts.</a:t>
            </a:r>
          </a:p>
          <a:p>
            <a:r>
              <a:rPr lang="en-US" sz="3600" dirty="0"/>
              <a:t>Used when you would post the receipt/PO when the </a:t>
            </a:r>
            <a:r>
              <a:rPr lang="en-US" sz="3600" dirty="0" smtClean="0"/>
              <a:t>material is received into the building, not when you put it away (receives direct to Bin)</a:t>
            </a:r>
          </a:p>
          <a:p>
            <a:r>
              <a:rPr lang="en-US" sz="3600" dirty="0" smtClean="0"/>
              <a:t>Posting the receipt receives the PO</a:t>
            </a:r>
            <a:endParaRPr lang="en-US" sz="3600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39" y="365125"/>
            <a:ext cx="11084561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 Receive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640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4150047"/>
          </a:xfrm>
        </p:spPr>
        <p:txBody>
          <a:bodyPr/>
          <a:lstStyle/>
          <a:p>
            <a:r>
              <a:rPr lang="en-US" dirty="0" smtClean="0"/>
              <a:t>Enables a Warehouse receipt with a Put Away document</a:t>
            </a:r>
          </a:p>
          <a:p>
            <a:r>
              <a:rPr lang="en-US" dirty="0" smtClean="0"/>
              <a:t>The receipt is Posted to receive the inventory to the Dedicated Receive bin</a:t>
            </a:r>
          </a:p>
          <a:p>
            <a:r>
              <a:rPr lang="en-US" dirty="0" smtClean="0"/>
              <a:t>Then the Warehouse Put-away is </a:t>
            </a:r>
            <a:r>
              <a:rPr lang="en-US" u="sng" dirty="0" smtClean="0"/>
              <a:t>Registered</a:t>
            </a:r>
            <a:r>
              <a:rPr lang="en-US" dirty="0" smtClean="0"/>
              <a:t> to put the material away (multiple bins, change bin)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189" y="365125"/>
            <a:ext cx="10965611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 Put-away with Require Receipt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7404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6745" y="173458"/>
            <a:ext cx="10768073" cy="5897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012" y="173459"/>
            <a:ext cx="11302034" cy="740942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3600" dirty="0" smtClean="0"/>
              <a:t>Sales Order Warehouse Shipping Options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6012" y="873590"/>
          <a:ext cx="11302034" cy="49952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9755">
                  <a:extLst>
                    <a:ext uri="{9D8B030D-6E8A-4147-A177-3AD203B41FA5}">
                      <a16:colId xmlns:a16="http://schemas.microsoft.com/office/drawing/2014/main" val="2725967699"/>
                    </a:ext>
                  </a:extLst>
                </a:gridCol>
                <a:gridCol w="2916217">
                  <a:extLst>
                    <a:ext uri="{9D8B030D-6E8A-4147-A177-3AD203B41FA5}">
                      <a16:colId xmlns:a16="http://schemas.microsoft.com/office/drawing/2014/main" val="4136014748"/>
                    </a:ext>
                  </a:extLst>
                </a:gridCol>
                <a:gridCol w="2903128">
                  <a:extLst>
                    <a:ext uri="{9D8B030D-6E8A-4147-A177-3AD203B41FA5}">
                      <a16:colId xmlns:a16="http://schemas.microsoft.com/office/drawing/2014/main" val="3766267155"/>
                    </a:ext>
                  </a:extLst>
                </a:gridCol>
                <a:gridCol w="2622934">
                  <a:extLst>
                    <a:ext uri="{9D8B030D-6E8A-4147-A177-3AD203B41FA5}">
                      <a16:colId xmlns:a16="http://schemas.microsoft.com/office/drawing/2014/main" val="2450941229"/>
                    </a:ext>
                  </a:extLst>
                </a:gridCol>
              </a:tblGrid>
              <a:tr h="8103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Pick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WHSE Shipment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Sales Order(s)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168235062"/>
                  </a:ext>
                </a:extLst>
              </a:tr>
              <a:tr h="990479">
                <a:tc>
                  <a:txBody>
                    <a:bodyPr/>
                    <a:lstStyle/>
                    <a:p>
                      <a:r>
                        <a:rPr lang="en-US" sz="2400" dirty="0"/>
                        <a:t>Bin Mandatory</a:t>
                      </a:r>
                    </a:p>
                    <a:p>
                      <a:r>
                        <a:rPr lang="en-US" sz="2400" dirty="0"/>
                        <a:t>(Single Order)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N/A</a:t>
                      </a:r>
                    </a:p>
                    <a:p>
                      <a:endParaRPr lang="en-US" sz="18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Single</a:t>
                      </a:r>
                      <a:endParaRPr lang="en-US" sz="2400" baseline="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Post Ships</a:t>
                      </a:r>
                      <a:endParaRPr lang="en-US" sz="2400" b="1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877364718"/>
                  </a:ext>
                </a:extLst>
              </a:tr>
              <a:tr h="987450">
                <a:tc>
                  <a:txBody>
                    <a:bodyPr/>
                    <a:lstStyle/>
                    <a:p>
                      <a:r>
                        <a:rPr lang="en-US" sz="2400" dirty="0"/>
                        <a:t>Require Pick</a:t>
                      </a:r>
                    </a:p>
                    <a:p>
                      <a:endParaRPr lang="en-US" sz="600" dirty="0"/>
                    </a:p>
                    <a:p>
                      <a:r>
                        <a:rPr lang="en-US" sz="2400" dirty="0"/>
                        <a:t>(order by Order)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Inventory</a:t>
                      </a:r>
                      <a:r>
                        <a:rPr lang="en-US" sz="2400" baseline="0" dirty="0"/>
                        <a:t> Pick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baseline="0" dirty="0"/>
                        <a:t>Post Ships</a:t>
                      </a:r>
                      <a:endParaRPr lang="en-US" sz="2400" b="1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N/A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Single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297453178"/>
                  </a:ext>
                </a:extLst>
              </a:tr>
              <a:tr h="1170569">
                <a:tc>
                  <a:txBody>
                    <a:bodyPr/>
                    <a:lstStyle/>
                    <a:p>
                      <a:r>
                        <a:rPr lang="en-US" sz="2400" dirty="0"/>
                        <a:t>Require Shipment</a:t>
                      </a:r>
                    </a:p>
                    <a:p>
                      <a:r>
                        <a:rPr lang="en-US" sz="2400" dirty="0"/>
                        <a:t>(multiple</a:t>
                      </a:r>
                      <a:r>
                        <a:rPr lang="en-US" sz="2400" baseline="0" dirty="0"/>
                        <a:t> orders)</a:t>
                      </a:r>
                      <a:endParaRPr lang="en-US" sz="24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2400" dirty="0"/>
                        <a:t>N/A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Whse. Shipment</a:t>
                      </a: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Post</a:t>
                      </a:r>
                      <a:r>
                        <a:rPr lang="en-US" sz="2400" b="1" baseline="0" dirty="0"/>
                        <a:t> Ships</a:t>
                      </a:r>
                      <a:endParaRPr lang="en-US" sz="2400" b="1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pPr algn="ctr"/>
                      <a:r>
                        <a:rPr lang="en-US" sz="2400" dirty="0"/>
                        <a:t>Multiple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374180139"/>
                  </a:ext>
                </a:extLst>
              </a:tr>
              <a:tr h="990353">
                <a:tc>
                  <a:txBody>
                    <a:bodyPr/>
                    <a:lstStyle/>
                    <a:p>
                      <a:r>
                        <a:rPr lang="en-US" sz="2400" dirty="0"/>
                        <a:t>Pick &amp; Shipment</a:t>
                      </a:r>
                    </a:p>
                    <a:p>
                      <a:r>
                        <a:rPr lang="en-US" sz="2400" dirty="0"/>
                        <a:t>(multiple</a:t>
                      </a:r>
                      <a:r>
                        <a:rPr lang="en-US" sz="2400" baseline="0" dirty="0"/>
                        <a:t> orders)</a:t>
                      </a:r>
                      <a:endParaRPr lang="en-US" sz="24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Warehouse Pick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Register</a:t>
                      </a:r>
                      <a:r>
                        <a:rPr lang="en-US" sz="2400" i="1" baseline="0" dirty="0"/>
                        <a:t> Only</a:t>
                      </a:r>
                      <a:endParaRPr lang="en-US" sz="2400" i="1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Whse. Shipment</a:t>
                      </a: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Post</a:t>
                      </a:r>
                      <a:r>
                        <a:rPr lang="en-US" sz="2400" b="1" baseline="0" dirty="0"/>
                        <a:t> Ships</a:t>
                      </a:r>
                      <a:endParaRPr lang="en-US" sz="2400" b="1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2400" dirty="0"/>
                        <a:t>Multiple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45819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55553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6745" y="173458"/>
            <a:ext cx="10768073" cy="5897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3614" y="365561"/>
            <a:ext cx="11084432" cy="54417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4000" dirty="0" smtClean="0"/>
              <a:t>Purchase Order Receiving Options</a:t>
            </a:r>
            <a:endParaRPr lang="en-US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3614" y="909731"/>
          <a:ext cx="11303572" cy="4937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9755">
                  <a:extLst>
                    <a:ext uri="{9D8B030D-6E8A-4147-A177-3AD203B41FA5}">
                      <a16:colId xmlns:a16="http://schemas.microsoft.com/office/drawing/2014/main" val="2725967699"/>
                    </a:ext>
                  </a:extLst>
                </a:gridCol>
                <a:gridCol w="2916217">
                  <a:extLst>
                    <a:ext uri="{9D8B030D-6E8A-4147-A177-3AD203B41FA5}">
                      <a16:colId xmlns:a16="http://schemas.microsoft.com/office/drawing/2014/main" val="4136014748"/>
                    </a:ext>
                  </a:extLst>
                </a:gridCol>
                <a:gridCol w="2903128">
                  <a:extLst>
                    <a:ext uri="{9D8B030D-6E8A-4147-A177-3AD203B41FA5}">
                      <a16:colId xmlns:a16="http://schemas.microsoft.com/office/drawing/2014/main" val="3766267155"/>
                    </a:ext>
                  </a:extLst>
                </a:gridCol>
                <a:gridCol w="2624472">
                  <a:extLst>
                    <a:ext uri="{9D8B030D-6E8A-4147-A177-3AD203B41FA5}">
                      <a16:colId xmlns:a16="http://schemas.microsoft.com/office/drawing/2014/main" val="2450941229"/>
                    </a:ext>
                  </a:extLst>
                </a:gridCol>
              </a:tblGrid>
              <a:tr h="8085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Put-Away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WHSE Receipt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Purchase Order(s)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168235062"/>
                  </a:ext>
                </a:extLst>
              </a:tr>
              <a:tr h="987852">
                <a:tc>
                  <a:txBody>
                    <a:bodyPr/>
                    <a:lstStyle/>
                    <a:p>
                      <a:r>
                        <a:rPr lang="en-US" sz="2400" dirty="0"/>
                        <a:t>Bin Mandatory</a:t>
                      </a:r>
                    </a:p>
                    <a:p>
                      <a:r>
                        <a:rPr lang="en-US" sz="2400" dirty="0"/>
                        <a:t>(Single Order)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N/A</a:t>
                      </a:r>
                    </a:p>
                    <a:p>
                      <a:endParaRPr lang="en-US" sz="18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Single</a:t>
                      </a:r>
                      <a:endParaRPr lang="en-US" sz="2400" baseline="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Post Receive</a:t>
                      </a:r>
                      <a:endParaRPr lang="en-US" sz="2400" b="1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877364718"/>
                  </a:ext>
                </a:extLst>
              </a:tr>
              <a:tr h="1002750">
                <a:tc>
                  <a:txBody>
                    <a:bodyPr/>
                    <a:lstStyle/>
                    <a:p>
                      <a:r>
                        <a:rPr lang="en-US" sz="2400" dirty="0"/>
                        <a:t>Require Put-Away</a:t>
                      </a:r>
                    </a:p>
                    <a:p>
                      <a:endParaRPr lang="en-US" sz="600" dirty="0"/>
                    </a:p>
                    <a:p>
                      <a:r>
                        <a:rPr lang="en-US" sz="2400" dirty="0"/>
                        <a:t>(order by Order)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aseline="0" dirty="0"/>
                        <a:t>Put-Away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baseline="0" dirty="0"/>
                        <a:t>Post Receive</a:t>
                      </a:r>
                      <a:endParaRPr lang="en-US" sz="2400" b="1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N/A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Single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297453178"/>
                  </a:ext>
                </a:extLst>
              </a:tr>
              <a:tr h="822843">
                <a:tc>
                  <a:txBody>
                    <a:bodyPr/>
                    <a:lstStyle/>
                    <a:p>
                      <a:r>
                        <a:rPr lang="en-US" sz="2400" dirty="0"/>
                        <a:t>Require Receipt</a:t>
                      </a:r>
                    </a:p>
                    <a:p>
                      <a:r>
                        <a:rPr lang="en-US" sz="2400" dirty="0"/>
                        <a:t>(multiple</a:t>
                      </a:r>
                      <a:r>
                        <a:rPr lang="en-US" sz="2400" baseline="0" dirty="0"/>
                        <a:t> orders)</a:t>
                      </a:r>
                      <a:endParaRPr lang="en-US" sz="24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N/A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Whse. Receipt</a:t>
                      </a: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Post</a:t>
                      </a:r>
                      <a:r>
                        <a:rPr lang="en-US" sz="2400" b="1" baseline="0" dirty="0"/>
                        <a:t> Receive</a:t>
                      </a:r>
                      <a:endParaRPr lang="en-US" sz="2400" b="1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pPr algn="ctr"/>
                      <a:r>
                        <a:rPr lang="en-US" sz="2400" dirty="0"/>
                        <a:t>Multiple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374180139"/>
                  </a:ext>
                </a:extLst>
              </a:tr>
              <a:tr h="1005698">
                <a:tc>
                  <a:txBody>
                    <a:bodyPr/>
                    <a:lstStyle/>
                    <a:p>
                      <a:r>
                        <a:rPr lang="en-US" sz="2400" dirty="0"/>
                        <a:t>Pick &amp; Shipment</a:t>
                      </a:r>
                    </a:p>
                    <a:p>
                      <a:r>
                        <a:rPr lang="en-US" sz="2400" dirty="0"/>
                        <a:t>(multiple</a:t>
                      </a:r>
                      <a:r>
                        <a:rPr lang="en-US" sz="2400" baseline="0" dirty="0"/>
                        <a:t> orders)</a:t>
                      </a:r>
                      <a:endParaRPr lang="en-US" sz="24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Put-Away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Register</a:t>
                      </a:r>
                      <a:r>
                        <a:rPr lang="en-US" sz="2400" i="1" baseline="0" dirty="0"/>
                        <a:t> Only</a:t>
                      </a:r>
                      <a:endParaRPr lang="en-US" sz="2400" i="1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Whse. Receipt</a:t>
                      </a: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Post</a:t>
                      </a:r>
                      <a:r>
                        <a:rPr lang="en-US" sz="2400" b="1" baseline="0" dirty="0"/>
                        <a:t> Receive</a:t>
                      </a:r>
                      <a:endParaRPr lang="en-US" sz="2400" b="1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2400" dirty="0"/>
                        <a:t>Multiple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345819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60514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337093"/>
            <a:ext cx="11653523" cy="3981603"/>
          </a:xfrm>
        </p:spPr>
        <p:txBody>
          <a:bodyPr/>
          <a:lstStyle/>
          <a:p>
            <a:r>
              <a:rPr lang="en-US" sz="2400" dirty="0" smtClean="0"/>
              <a:t>Zones – Picking, Bulk, Production, Freezer</a:t>
            </a:r>
          </a:p>
          <a:p>
            <a:r>
              <a:rPr lang="en-US" sz="2400" dirty="0" smtClean="0"/>
              <a:t>Bin Types – Pick, Put Pick, Put Away, Receive, Ship, No Type</a:t>
            </a:r>
          </a:p>
          <a:p>
            <a:r>
              <a:rPr lang="en-US" sz="2400" dirty="0" smtClean="0"/>
              <a:t>Bin Ranking – Highest to Lowest for picking bottom bins vs top and replenishment low to high</a:t>
            </a:r>
          </a:p>
          <a:p>
            <a:r>
              <a:rPr lang="en-US" sz="2400" dirty="0" smtClean="0"/>
              <a:t>Maximum Cubage / Max Weight – for Putaway and replenishment</a:t>
            </a:r>
          </a:p>
          <a:p>
            <a:r>
              <a:rPr lang="en-US" sz="2400" dirty="0" smtClean="0"/>
              <a:t>Minimum Quantity / </a:t>
            </a:r>
            <a:r>
              <a:rPr lang="en-US" sz="2400" dirty="0"/>
              <a:t>Maximum Quantity</a:t>
            </a:r>
            <a:r>
              <a:rPr lang="en-US" sz="2400" dirty="0" smtClean="0"/>
              <a:t> – for Bin replenishment</a:t>
            </a:r>
          </a:p>
          <a:p>
            <a:r>
              <a:rPr lang="en-US" sz="2400" dirty="0" smtClean="0"/>
              <a:t>Warehouse Classes (Heated, Freezer, </a:t>
            </a:r>
            <a:r>
              <a:rPr lang="en-US" sz="2400" dirty="0"/>
              <a:t>C</a:t>
            </a:r>
            <a:r>
              <a:rPr lang="en-US" sz="2400" dirty="0" smtClean="0"/>
              <a:t>lean Room, etc.)</a:t>
            </a:r>
          </a:p>
          <a:p>
            <a:r>
              <a:rPr lang="en-US" sz="2400" dirty="0" smtClean="0"/>
              <a:t>Special Equipment – High lift fork truck</a:t>
            </a:r>
          </a:p>
          <a:p>
            <a:r>
              <a:rPr lang="en-US" sz="2400" dirty="0" smtClean="0"/>
              <a:t>Bin Policies / Capacity (Never Check Cap, Allow more, Prohibit More)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39" y="365126"/>
            <a:ext cx="11084561" cy="69592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Directed Pick: Additional Functionality Zone and Bin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659088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4939429"/>
          </a:xfrm>
        </p:spPr>
        <p:txBody>
          <a:bodyPr/>
          <a:lstStyle/>
          <a:p>
            <a:r>
              <a:rPr lang="en-US" sz="3600" dirty="0" smtClean="0"/>
              <a:t>Put </a:t>
            </a:r>
            <a:r>
              <a:rPr lang="en-US" sz="3600" dirty="0"/>
              <a:t>Away </a:t>
            </a:r>
            <a:r>
              <a:rPr lang="en-US" sz="3600" dirty="0" smtClean="0"/>
              <a:t>Templates / Worksheet </a:t>
            </a:r>
          </a:p>
          <a:p>
            <a:r>
              <a:rPr lang="en-US" sz="3600" dirty="0" smtClean="0"/>
              <a:t>FEFO Picking for lots and serial items</a:t>
            </a:r>
          </a:p>
          <a:p>
            <a:r>
              <a:rPr lang="en-US" sz="3600" dirty="0" smtClean="0"/>
              <a:t>Bin Replenishment Min/Max quantities</a:t>
            </a:r>
          </a:p>
          <a:p>
            <a:r>
              <a:rPr lang="en-US" sz="3600" dirty="0" smtClean="0"/>
              <a:t>Break Bulk (break down cases to each)</a:t>
            </a:r>
          </a:p>
          <a:p>
            <a:r>
              <a:rPr lang="en-US" sz="3600" dirty="0" smtClean="0"/>
              <a:t>Cross Dock – Route material needed for shipping directly to cross dock from receiving.</a:t>
            </a:r>
          </a:p>
          <a:p>
            <a:pPr lvl="0"/>
            <a:r>
              <a:rPr lang="en-US" dirty="0" smtClean="0"/>
              <a:t>Whse </a:t>
            </a:r>
            <a:r>
              <a:rPr lang="en-US" dirty="0"/>
              <a:t>specific Journals / Adjustment Bin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309" y="365125"/>
            <a:ext cx="10991491" cy="62691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Directed </a:t>
            </a:r>
            <a:r>
              <a:rPr lang="en-US" sz="3600" dirty="0" smtClean="0"/>
              <a:t>Pick: Additional Functionality Processing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91583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04181"/>
            <a:ext cx="11653523" cy="4406527"/>
          </a:xfrm>
        </p:spPr>
        <p:txBody>
          <a:bodyPr/>
          <a:lstStyle/>
          <a:p>
            <a:r>
              <a:rPr lang="en-US" dirty="0" smtClean="0"/>
              <a:t>Disciplined physical processes in place prior to implementing.</a:t>
            </a:r>
          </a:p>
          <a:p>
            <a:r>
              <a:rPr lang="en-US" dirty="0" smtClean="0"/>
              <a:t>Warehouse Organized and Labeled</a:t>
            </a:r>
          </a:p>
          <a:p>
            <a:r>
              <a:rPr lang="en-US" dirty="0" smtClean="0"/>
              <a:t>Inventory must be accurate</a:t>
            </a:r>
          </a:p>
          <a:p>
            <a:r>
              <a:rPr lang="en-US" dirty="0" smtClean="0"/>
              <a:t>Determine level of control / complexity</a:t>
            </a:r>
          </a:p>
          <a:p>
            <a:r>
              <a:rPr lang="en-US" dirty="0" smtClean="0"/>
              <a:t>Work with your Partner– Where do you want to be, Where do you want to go 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39" y="365125"/>
            <a:ext cx="11084561" cy="601033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Getting Started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4482623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Any Questions?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 for Attending!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705"/>
          </a:xfrm>
        </p:spPr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1" y="1371600"/>
            <a:ext cx="10743422" cy="4430441"/>
          </a:xfrm>
        </p:spPr>
        <p:txBody>
          <a:bodyPr>
            <a:normAutofit/>
          </a:bodyPr>
          <a:lstStyle/>
          <a:p>
            <a:pPr marL="327138" lvl="2" indent="-336145">
              <a:spcAft>
                <a:spcPts val="500"/>
              </a:spcAft>
            </a:pPr>
            <a:r>
              <a:rPr lang="en-US" sz="3141" dirty="0" smtClean="0"/>
              <a:t>What </a:t>
            </a:r>
            <a:r>
              <a:rPr lang="en-US" sz="3141" dirty="0"/>
              <a:t>is Warehousing and Why use it?</a:t>
            </a:r>
          </a:p>
          <a:p>
            <a:pPr marL="327138" lvl="2" indent="-336145">
              <a:spcAft>
                <a:spcPts val="500"/>
              </a:spcAft>
            </a:pPr>
            <a:r>
              <a:rPr lang="en-US" sz="3141" dirty="0" smtClean="0"/>
              <a:t>Basic Setup / Locations</a:t>
            </a:r>
            <a:endParaRPr lang="en-US" sz="3141" dirty="0"/>
          </a:p>
          <a:p>
            <a:pPr marL="327138" lvl="2" indent="-336145">
              <a:spcAft>
                <a:spcPts val="500"/>
              </a:spcAft>
            </a:pPr>
            <a:r>
              <a:rPr lang="en-US" sz="3141" dirty="0" smtClean="0"/>
              <a:t>Bins / Bin Mandatory</a:t>
            </a:r>
          </a:p>
          <a:p>
            <a:pPr marL="327138" lvl="2" indent="-336145">
              <a:spcAft>
                <a:spcPts val="500"/>
              </a:spcAft>
            </a:pPr>
            <a:r>
              <a:rPr lang="en-US" sz="3141" dirty="0" smtClean="0"/>
              <a:t>Require Pick / Require Shipment</a:t>
            </a:r>
          </a:p>
          <a:p>
            <a:pPr marL="327138" lvl="2" indent="-336145">
              <a:spcAft>
                <a:spcPts val="500"/>
              </a:spcAft>
            </a:pPr>
            <a:r>
              <a:rPr lang="en-US" sz="3141" dirty="0" smtClean="0"/>
              <a:t>Require Receive / Require Put Away</a:t>
            </a:r>
          </a:p>
          <a:p>
            <a:pPr marL="327138" lvl="2" indent="-336145">
              <a:spcAft>
                <a:spcPts val="500"/>
              </a:spcAft>
            </a:pPr>
            <a:r>
              <a:rPr lang="en-US" sz="3141" dirty="0" smtClean="0"/>
              <a:t>Directed Pick and Put-Away</a:t>
            </a:r>
          </a:p>
          <a:p>
            <a:pPr marL="327138" lvl="2" indent="-336145">
              <a:spcAft>
                <a:spcPts val="500"/>
              </a:spcAft>
            </a:pPr>
            <a:r>
              <a:rPr lang="en-US" sz="3141" dirty="0" smtClean="0"/>
              <a:t>Top Causes of Failures of Warehousing</a:t>
            </a:r>
            <a:endParaRPr lang="en-US" sz="3141" dirty="0"/>
          </a:p>
          <a:p>
            <a:pPr marL="336145" lvl="1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670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3" y="700991"/>
            <a:ext cx="10234635" cy="57429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487" y="240766"/>
            <a:ext cx="11237656" cy="566656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If Your Warehouse Looks Like this, You are not ready for Warehousing!</a:t>
            </a:r>
          </a:p>
        </p:txBody>
      </p:sp>
    </p:spTree>
    <p:extLst>
      <p:ext uri="{BB962C8B-B14F-4D97-AF65-F5344CB8AC3E}">
        <p14:creationId xmlns:p14="http://schemas.microsoft.com/office/powerpoint/2010/main" val="31027009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5" y="744191"/>
            <a:ext cx="9641571" cy="5948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007" y="240766"/>
            <a:ext cx="10581509" cy="566656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20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If Your Warehouse Looks Like this, Then we can talk Warehousing!</a:t>
            </a:r>
          </a:p>
        </p:txBody>
      </p:sp>
    </p:spTree>
    <p:extLst>
      <p:ext uri="{BB962C8B-B14F-4D97-AF65-F5344CB8AC3E}">
        <p14:creationId xmlns:p14="http://schemas.microsoft.com/office/powerpoint/2010/main" val="24226977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Warehousing / What </a:t>
            </a:r>
            <a:r>
              <a:rPr lang="en-US" sz="4000" dirty="0" smtClean="0"/>
              <a:t>isn’t it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4181" y="1189494"/>
            <a:ext cx="10477441" cy="4612547"/>
          </a:xfrm>
        </p:spPr>
        <p:txBody>
          <a:bodyPr>
            <a:normAutofit lnSpcReduction="10000"/>
          </a:bodyPr>
          <a:lstStyle/>
          <a:p>
            <a:pPr marL="457112" lvl="1" indent="0">
              <a:buNone/>
            </a:pPr>
            <a:endParaRPr lang="en-US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NAV WMS will </a:t>
            </a:r>
            <a:r>
              <a:rPr lang="en-US" dirty="0"/>
              <a:t>not organize your warehouse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Good processes and procedures must be in place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Forces discipline in system processes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/>
              <a:t>Can’t find items, why is that</a:t>
            </a:r>
            <a:r>
              <a:rPr lang="en-US" dirty="0" smtClean="0"/>
              <a:t>? </a:t>
            </a:r>
            <a:endParaRPr lang="en-US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Requires </a:t>
            </a:r>
            <a:r>
              <a:rPr lang="en-US" dirty="0"/>
              <a:t>Accurate Inventory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 smtClean="0"/>
              <a:t>Bins vs Shelf </a:t>
            </a:r>
            <a:r>
              <a:rPr lang="en-US" dirty="0"/>
              <a:t>No </a:t>
            </a:r>
            <a:endParaRPr lang="en-US" dirty="0" smtClean="0"/>
          </a:p>
          <a:p>
            <a:pPr marL="336145" lvl="1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308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88" y="1580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Why Use Warehousing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2354" y="1315753"/>
            <a:ext cx="11135906" cy="4663979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500" dirty="0"/>
              <a:t>Improved efficiency of finding and putting inventory away, </a:t>
            </a:r>
            <a:r>
              <a:rPr lang="en-US" sz="2500" dirty="0" smtClean="0"/>
              <a:t>especially when you have items </a:t>
            </a:r>
            <a:r>
              <a:rPr lang="en-US" sz="2500" dirty="0"/>
              <a:t>in multiple areas of the warehouse.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Improved efficiency in Handling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Decentralized processing – Use warehouse documents instead </a:t>
            </a:r>
            <a:r>
              <a:rPr lang="en-US" sz="2500" dirty="0" smtClean="0"/>
              <a:t>of Purchase </a:t>
            </a:r>
            <a:r>
              <a:rPr lang="en-US" sz="2500" dirty="0"/>
              <a:t>Orders and Sales Orders for improved security and efficiency.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Split Transactions – receive and then </a:t>
            </a:r>
            <a:r>
              <a:rPr lang="en-US" sz="2500" dirty="0" smtClean="0"/>
              <a:t>Put-Away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Process </a:t>
            </a:r>
            <a:r>
              <a:rPr lang="en-US" sz="2500" dirty="0"/>
              <a:t>Multiple orders at one time (Warehouse Receipt, Picks and Shipments)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Paper vs Paperless </a:t>
            </a:r>
            <a:r>
              <a:rPr lang="en-US" sz="2500" dirty="0" smtClean="0"/>
              <a:t>(processing with handhelds)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093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8" y="1500996"/>
            <a:ext cx="11653523" cy="12076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ALWAYS change the posting policies to Stop and show first error.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223" y="365125"/>
            <a:ext cx="10758577" cy="928837"/>
          </a:xfrm>
        </p:spPr>
        <p:txBody>
          <a:bodyPr/>
          <a:lstStyle/>
          <a:p>
            <a:r>
              <a:rPr lang="en-US" dirty="0" smtClean="0"/>
              <a:t>Warehouse Setup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3" y="2777812"/>
            <a:ext cx="10758577" cy="28971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57336" y="4779034"/>
            <a:ext cx="3485072" cy="517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41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</a:t>
            </a:r>
            <a:r>
              <a:rPr lang="en-US" dirty="0"/>
              <a:t>Location</a:t>
            </a:r>
            <a:r>
              <a:rPr lang="en-US" dirty="0" smtClean="0"/>
              <a:t>? / </a:t>
            </a:r>
            <a:r>
              <a:rPr lang="en-US" dirty="0"/>
              <a:t>Location Setups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93" y="999713"/>
            <a:ext cx="8960366" cy="48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460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B0C08CCA5A544BDE83ADA830224BD" ma:contentTypeVersion="5" ma:contentTypeDescription="Create a new document." ma:contentTypeScope="" ma:versionID="62a11223b7332ccb7f8f6493cbbb9cee">
  <xsd:schema xmlns:xsd="http://www.w3.org/2001/XMLSchema" xmlns:xs="http://www.w3.org/2001/XMLSchema" xmlns:p="http://schemas.microsoft.com/office/2006/metadata/properties" xmlns:ns2="79151940-bf91-4de3-92b5-1cf1316c5821" xmlns:ns3="cbf86d2a-8db1-4fca-9ebe-a10e4fc074ab" targetNamespace="http://schemas.microsoft.com/office/2006/metadata/properties" ma:root="true" ma:fieldsID="4ff41e3621b01a4ab16d0ac18498c095" ns2:_="" ns3:_="">
    <xsd:import namespace="79151940-bf91-4de3-92b5-1cf1316c5821"/>
    <xsd:import namespace="cbf86d2a-8db1-4fca-9ebe-a10e4fc074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51940-bf91-4de3-92b5-1cf1316c58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86d2a-8db1-4fca-9ebe-a10e4fc07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983CC7-4AC5-4081-8D30-7C1B53CAEABB}">
  <ds:schemaRefs>
    <ds:schemaRef ds:uri="79151940-bf91-4de3-92b5-1cf1316c582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bf86d2a-8db1-4fca-9ebe-a10e4fc074a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9378EE-15D1-4E79-A654-BE5C6FF71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151940-bf91-4de3-92b5-1cf1316c5821"/>
    <ds:schemaRef ds:uri="cbf86d2a-8db1-4fca-9ebe-a10e4fc07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5BB4D5-8100-497C-9620-035A300C84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1198</Words>
  <Application>Microsoft Office PowerPoint</Application>
  <PresentationFormat>Widescreen</PresentationFormat>
  <Paragraphs>252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Verdana</vt:lpstr>
      <vt:lpstr>Office Theme</vt:lpstr>
      <vt:lpstr>Reserved for Intro Picture</vt:lpstr>
      <vt:lpstr>Attendee Introductions</vt:lpstr>
      <vt:lpstr>Agenda </vt:lpstr>
      <vt:lpstr>PowerPoint Presentation</vt:lpstr>
      <vt:lpstr>PowerPoint Presentation</vt:lpstr>
      <vt:lpstr>What is Warehousing / What isn’t it </vt:lpstr>
      <vt:lpstr>Why Use Warehousing </vt:lpstr>
      <vt:lpstr>Warehouse Setup Page</vt:lpstr>
      <vt:lpstr>What is a Location? / Location Setups </vt:lpstr>
      <vt:lpstr>Bins / Bin Mandatory</vt:lpstr>
      <vt:lpstr>Bin Mandatory Default Bin Selection</vt:lpstr>
      <vt:lpstr>Bin Content (Content of a single Bin)</vt:lpstr>
      <vt:lpstr>Bin Contents (Contents of all bins)</vt:lpstr>
      <vt:lpstr>Fixed Bins Vs Default Bins + Dedicated</vt:lpstr>
      <vt:lpstr>Dedicated Bins</vt:lpstr>
      <vt:lpstr>Require Pick</vt:lpstr>
      <vt:lpstr>Require Shipment</vt:lpstr>
      <vt:lpstr>Require Shipment + Require Pick</vt:lpstr>
      <vt:lpstr>Require Shipment + Require Pick</vt:lpstr>
      <vt:lpstr>Register vs Post</vt:lpstr>
      <vt:lpstr>Require Receive</vt:lpstr>
      <vt:lpstr>Require Put-away with Require Receipt</vt:lpstr>
      <vt:lpstr> Sales Order Warehouse Shipping Options</vt:lpstr>
      <vt:lpstr> Purchase Order Receiving Options</vt:lpstr>
      <vt:lpstr>Directed Pick: Additional Functionality Zone and Bin</vt:lpstr>
      <vt:lpstr>Directed Pick: Additional Functionality Processing</vt:lpstr>
      <vt:lpstr>Getting Started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Britton</dc:creator>
  <cp:lastModifiedBy>Angie Doorn</cp:lastModifiedBy>
  <cp:revision>91</cp:revision>
  <cp:lastPrinted>2018-04-17T15:59:30Z</cp:lastPrinted>
  <dcterms:created xsi:type="dcterms:W3CDTF">2018-01-03T18:38:01Z</dcterms:created>
  <dcterms:modified xsi:type="dcterms:W3CDTF">2018-04-26T20:55:56Z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0x010100F64B0C08CCA5A544BDE83ADA830224BD</vt:lpwstr>
  </property>
</Properties>
</file>