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sldIdLst>
    <p:sldId id="257" r:id="rId6"/>
    <p:sldId id="263" r:id="rId7"/>
    <p:sldId id="258" r:id="rId8"/>
    <p:sldId id="273" r:id="rId9"/>
    <p:sldId id="274" r:id="rId10"/>
    <p:sldId id="275" r:id="rId11"/>
    <p:sldId id="276" r:id="rId12"/>
    <p:sldId id="278" r:id="rId13"/>
    <p:sldId id="279" r:id="rId14"/>
    <p:sldId id="277" r:id="rId15"/>
    <p:sldId id="282" r:id="rId16"/>
    <p:sldId id="283" r:id="rId17"/>
    <p:sldId id="281" r:id="rId18"/>
    <p:sldId id="280" r:id="rId19"/>
    <p:sldId id="286" r:id="rId20"/>
    <p:sldId id="285" r:id="rId21"/>
    <p:sldId id="290" r:id="rId22"/>
    <p:sldId id="289" r:id="rId23"/>
    <p:sldId id="302" r:id="rId24"/>
    <p:sldId id="303" r:id="rId25"/>
    <p:sldId id="304" r:id="rId26"/>
    <p:sldId id="288" r:id="rId27"/>
    <p:sldId id="291" r:id="rId28"/>
    <p:sldId id="299" r:id="rId29"/>
    <p:sldId id="298" r:id="rId30"/>
    <p:sldId id="300" r:id="rId31"/>
    <p:sldId id="301" r:id="rId32"/>
    <p:sldId id="287" r:id="rId33"/>
    <p:sldId id="284" r:id="rId34"/>
    <p:sldId id="293" r:id="rId35"/>
    <p:sldId id="294" r:id="rId36"/>
    <p:sldId id="297" r:id="rId37"/>
    <p:sldId id="296" r:id="rId38"/>
    <p:sldId id="295" r:id="rId39"/>
    <p:sldId id="305" r:id="rId40"/>
    <p:sldId id="308" r:id="rId41"/>
    <p:sldId id="307" r:id="rId42"/>
    <p:sldId id="306" r:id="rId43"/>
    <p:sldId id="309" r:id="rId44"/>
    <p:sldId id="310" r:id="rId45"/>
    <p:sldId id="311" r:id="rId46"/>
    <p:sldId id="260" r:id="rId47"/>
    <p:sldId id="272" r:id="rId48"/>
    <p:sldId id="26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629"/>
    <a:srgbClr val="F98E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1829" autoAdjust="0"/>
  </p:normalViewPr>
  <p:slideViewPr>
    <p:cSldViewPr snapToGrid="0">
      <p:cViewPr varScale="1">
        <p:scale>
          <a:sx n="115" d="100"/>
          <a:sy n="115" d="100"/>
        </p:scale>
        <p:origin x="43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3FA4B-8952-44DD-9C97-D40C9A2E6BE3}" type="datetimeFigureOut">
              <a:rPr lang="en-US" smtClean="0"/>
              <a:t>5/2/2019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25901-8BB8-464A-9231-36169EC0A74B}" type="slidenum">
              <a:rPr lang="en-US" smtClean="0"/>
              <a:t>‹#›</a:t>
            </a:fld>
            <a:endParaRPr lang="en-US"/>
          </a:p>
        </p:txBody>
      </p:sp>
    </p:spTree>
    <p:extLst>
      <p:ext uri="{BB962C8B-B14F-4D97-AF65-F5344CB8AC3E}">
        <p14:creationId xmlns:p14="http://schemas.microsoft.com/office/powerpoint/2010/main" val="801167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antycipsimulation.com/events-press-news/news-updates/article/vr-cave-vs-hmd"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antycipsimulation.com/virtual-reality-display/examples-of-our-work/virtual-reality-displays/vr-theatre/" TargetMode="External"/><Relationship Id="rId4" Type="http://schemas.openxmlformats.org/officeDocument/2006/relationships/hyperlink" Target="http://www.antycipsimulation.com/virtual-reality-display/examples-of-our-work/virtual-reality-displays/virtual-reality-cave-15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okemongo.com/en-u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tyledotme.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isualcapitalist.com/cybersecurity-fighting-450b-damag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Virtual Reality (VR)</a:t>
            </a:r>
          </a:p>
          <a:p>
            <a:r>
              <a:rPr lang="en-US" sz="1200" b="0" i="0" kern="1200" dirty="0">
                <a:solidFill>
                  <a:schemeClr val="tx1"/>
                </a:solidFill>
                <a:effectLst/>
                <a:latin typeface="+mn-lt"/>
                <a:ea typeface="+mn-ea"/>
                <a:cs typeface="+mn-cs"/>
              </a:rPr>
              <a:t>Virtual Reality might be the one you are most familiar with.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VR is the term used to describe a three-dimensional, computer generated environment which can be explored and interacted with by a person. That person b is immersed within this virtual environment and in most cases is able to manipulate objects or perform a series of actions.</a:t>
            </a:r>
          </a:p>
          <a:p>
            <a:r>
              <a:rPr lang="en-US" sz="1200" b="0" i="0" kern="1200" dirty="0">
                <a:solidFill>
                  <a:schemeClr val="tx1"/>
                </a:solidFill>
                <a:effectLst/>
                <a:latin typeface="+mn-lt"/>
                <a:ea typeface="+mn-ea"/>
                <a:cs typeface="+mn-cs"/>
              </a:rPr>
              <a:t>Many people know VR through the use of Head-Mounted Devices (HMD) like the Oculus Rift, HTC </a:t>
            </a:r>
            <a:r>
              <a:rPr lang="en-US" sz="1200" b="0" i="0" kern="1200" dirty="0" err="1">
                <a:solidFill>
                  <a:schemeClr val="tx1"/>
                </a:solidFill>
                <a:effectLst/>
                <a:latin typeface="+mn-lt"/>
                <a:ea typeface="+mn-ea"/>
                <a:cs typeface="+mn-cs"/>
              </a:rPr>
              <a:t>Vive</a:t>
            </a:r>
            <a:r>
              <a:rPr lang="en-US" sz="1200" b="0" i="0" kern="1200" dirty="0">
                <a:solidFill>
                  <a:schemeClr val="tx1"/>
                </a:solidFill>
                <a:effectLst/>
                <a:latin typeface="+mn-lt"/>
                <a:ea typeface="+mn-ea"/>
                <a:cs typeface="+mn-cs"/>
              </a:rPr>
              <a:t>, or Google Cardboard. If you want to know more about HMDs, </a:t>
            </a:r>
            <a:r>
              <a:rPr lang="en-US" sz="1200" b="0" i="0" u="none" strike="noStrike" kern="1200" dirty="0">
                <a:solidFill>
                  <a:schemeClr val="tx1"/>
                </a:solidFill>
                <a:effectLst/>
                <a:latin typeface="+mn-lt"/>
                <a:ea typeface="+mn-ea"/>
                <a:cs typeface="+mn-cs"/>
                <a:hlinkClick r:id="rId3"/>
              </a:rPr>
              <a:t>check out this blog article</a:t>
            </a:r>
            <a:r>
              <a:rPr lang="en-US" sz="1200" b="0" i="0" kern="1200" dirty="0">
                <a:solidFill>
                  <a:schemeClr val="tx1"/>
                </a:solidFill>
                <a:effectLst/>
                <a:latin typeface="+mn-lt"/>
                <a:ea typeface="+mn-ea"/>
                <a:cs typeface="+mn-cs"/>
              </a:rPr>
              <a:t>. </a:t>
            </a:r>
            <a:r>
              <a:rPr lang="en-US" dirty="0"/>
              <a:t/>
            </a:r>
            <a:br>
              <a:rPr lang="en-US" dirty="0"/>
            </a:br>
            <a:r>
              <a:rPr lang="en-US" sz="1200" b="0" i="0" kern="1200" dirty="0">
                <a:solidFill>
                  <a:schemeClr val="tx1"/>
                </a:solidFill>
                <a:effectLst/>
                <a:latin typeface="+mn-lt"/>
                <a:ea typeface="+mn-ea"/>
                <a:cs typeface="+mn-cs"/>
              </a:rPr>
              <a:t>What is less known by the public is that there are many different types of virtual reality systems, like </a:t>
            </a:r>
            <a:r>
              <a:rPr lang="en-US" sz="1200" b="0" i="0" u="none" strike="noStrike" kern="1200" dirty="0">
                <a:solidFill>
                  <a:schemeClr val="tx1"/>
                </a:solidFill>
                <a:effectLst/>
                <a:latin typeface="+mn-lt"/>
                <a:ea typeface="+mn-ea"/>
                <a:cs typeface="+mn-cs"/>
                <a:hlinkClick r:id="rId4"/>
              </a:rPr>
              <a:t>VR Caves</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5"/>
              </a:rPr>
              <a:t>VR theatres</a:t>
            </a:r>
            <a:r>
              <a:rPr lang="en-US" sz="1200" b="0" i="0" kern="1200" dirty="0">
                <a:solidFill>
                  <a:schemeClr val="tx1"/>
                </a:solidFill>
                <a:effectLst/>
                <a:latin typeface="+mn-lt"/>
                <a:ea typeface="+mn-ea"/>
                <a:cs typeface="+mn-cs"/>
              </a:rPr>
              <a:t> developed for use within scientific and engineering industries.</a:t>
            </a:r>
          </a:p>
          <a:p>
            <a:r>
              <a:rPr lang="en-US" sz="1200" b="0" i="0" kern="1200" dirty="0">
                <a:solidFill>
                  <a:schemeClr val="tx1"/>
                </a:solidFill>
                <a:effectLst/>
                <a:latin typeface="+mn-lt"/>
                <a:ea typeface="+mn-ea"/>
                <a:cs typeface="+mn-cs"/>
              </a:rPr>
              <a:t>It makes use of an artificial environment generated by the computer in which simulates the real environment. Besides gaining an immediate acceptance in the world of computer games, it is now being used in many fields of life including architecture, medicine, military and aviation. Scientists and researchers are expecting to explore a lot in this modern technology than what we know about it today. It is a great leap in the field of 3D and a lot of work is still under progress. The discussion below is an insight into the details of this technology, its uses, advantages, disadvantages and social impacts.</a:t>
            </a:r>
          </a:p>
          <a:p>
            <a:r>
              <a:rPr lang="en-US" sz="1200" b="0" i="0" kern="1200" dirty="0">
                <a:solidFill>
                  <a:schemeClr val="tx1"/>
                </a:solidFill>
                <a:effectLst/>
                <a:latin typeface="+mn-lt"/>
                <a:ea typeface="+mn-ea"/>
                <a:cs typeface="+mn-cs"/>
              </a:rPr>
              <a:t>Types of Virtual Reality:</a:t>
            </a:r>
          </a:p>
          <a:p>
            <a:r>
              <a:rPr lang="en-US" sz="1200" b="0" i="0" kern="1200" dirty="0">
                <a:solidFill>
                  <a:schemeClr val="tx1"/>
                </a:solidFill>
                <a:effectLst/>
                <a:latin typeface="+mn-lt"/>
                <a:ea typeface="+mn-ea"/>
                <a:cs typeface="+mn-cs"/>
              </a:rPr>
              <a:t>There are</a:t>
            </a:r>
            <a:r>
              <a:rPr lang="en-US" sz="1200" b="1" i="0" kern="1200" dirty="0">
                <a:solidFill>
                  <a:schemeClr val="tx1"/>
                </a:solidFill>
                <a:effectLst/>
                <a:latin typeface="+mn-lt"/>
                <a:ea typeface="+mn-ea"/>
                <a:cs typeface="+mn-cs"/>
              </a:rPr>
              <a:t> three main types of virtual reality</a:t>
            </a:r>
            <a:r>
              <a:rPr lang="en-US" sz="1200" b="0" i="0" kern="1200" dirty="0">
                <a:solidFill>
                  <a:schemeClr val="tx1"/>
                </a:solidFill>
                <a:effectLst/>
                <a:latin typeface="+mn-lt"/>
                <a:ea typeface="+mn-ea"/>
                <a:cs typeface="+mn-cs"/>
              </a:rPr>
              <a:t> technology:</a:t>
            </a:r>
          </a:p>
          <a:p>
            <a:r>
              <a:rPr lang="en-US" sz="1200" b="0" i="0" kern="1200" dirty="0">
                <a:solidFill>
                  <a:schemeClr val="tx1"/>
                </a:solidFill>
                <a:effectLst/>
                <a:latin typeface="+mn-lt"/>
                <a:ea typeface="+mn-ea"/>
                <a:cs typeface="+mn-cs"/>
              </a:rPr>
              <a:t>The one uses a helmet, ear phones and a pair of special gloves or joy sticks controlled by a computer and assisted by special sound effects and graphic images.</a:t>
            </a:r>
          </a:p>
          <a:p>
            <a:r>
              <a:rPr lang="en-US" sz="1200" b="0" i="0" kern="1200" dirty="0">
                <a:solidFill>
                  <a:schemeClr val="tx1"/>
                </a:solidFill>
                <a:effectLst/>
                <a:latin typeface="+mn-lt"/>
                <a:ea typeface="+mn-ea"/>
                <a:cs typeface="+mn-cs"/>
              </a:rPr>
              <a:t>The one makes use of the video cameras. These cameras track the image of the participant in an artificially created virtual world. The participant can even move the objects in this world using virtual technology.</a:t>
            </a:r>
          </a:p>
          <a:p>
            <a:r>
              <a:rPr lang="en-US" sz="1200" b="0" i="0" kern="1200" dirty="0">
                <a:solidFill>
                  <a:schemeClr val="tx1"/>
                </a:solidFill>
                <a:effectLst/>
                <a:latin typeface="+mn-lt"/>
                <a:ea typeface="+mn-ea"/>
                <a:cs typeface="+mn-cs"/>
              </a:rPr>
              <a:t>The one that makes use of the three dimensional images. The screen used is shaped in a curve. This makes the images closer to the real world. (Nigel W. John, Joanna Lang (2001). Pub game, Temple run, subway surf, Discovery VR, </a:t>
            </a:r>
            <a:r>
              <a:rPr lang="en-US" sz="1200" b="0" i="0" kern="1200" dirty="0" err="1">
                <a:solidFill>
                  <a:schemeClr val="tx1"/>
                </a:solidFill>
                <a:effectLst/>
                <a:latin typeface="+mn-lt"/>
                <a:ea typeface="+mn-ea"/>
                <a:cs typeface="+mn-cs"/>
              </a:rPr>
              <a:t>Orbulu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Incell</a:t>
            </a:r>
            <a:r>
              <a:rPr lang="en-US" sz="1200" b="0" i="0" kern="1200" dirty="0">
                <a:solidFill>
                  <a:schemeClr val="tx1"/>
                </a:solidFill>
                <a:effectLst/>
                <a:latin typeface="+mn-lt"/>
                <a:ea typeface="+mn-ea"/>
                <a:cs typeface="+mn-cs"/>
              </a:rPr>
              <a:t> VR are some examples of Virtual reality based apps in market. Moreover Virtual reality is much more beneficial for the video game industry.</a:t>
            </a:r>
          </a:p>
          <a:p>
            <a:r>
              <a:rPr lang="en-US" sz="1200" b="0" i="0" kern="1200" dirty="0">
                <a:solidFill>
                  <a:schemeClr val="tx1"/>
                </a:solidFill>
                <a:effectLst/>
                <a:latin typeface="+mn-lt"/>
                <a:ea typeface="+mn-ea"/>
                <a:cs typeface="+mn-cs"/>
              </a:rPr>
              <a:t>Advantages of VR:</a:t>
            </a:r>
          </a:p>
          <a:p>
            <a:r>
              <a:rPr lang="en-US" sz="1200" b="0" i="0" kern="1200" dirty="0">
                <a:solidFill>
                  <a:schemeClr val="tx1"/>
                </a:solidFill>
                <a:effectLst/>
                <a:latin typeface="+mn-lt"/>
                <a:ea typeface="+mn-ea"/>
                <a:cs typeface="+mn-cs"/>
              </a:rPr>
              <a:t>Virtual reality provides the diverse types of data available in instant forms.</a:t>
            </a:r>
          </a:p>
          <a:p>
            <a:r>
              <a:rPr lang="en-US" sz="1200" b="0" i="0" kern="1200" dirty="0">
                <a:solidFill>
                  <a:schemeClr val="tx1"/>
                </a:solidFill>
                <a:effectLst/>
                <a:latin typeface="+mn-lt"/>
                <a:ea typeface="+mn-ea"/>
                <a:cs typeface="+mn-cs"/>
              </a:rPr>
              <a:t>It provides images from many different points of views.</a:t>
            </a:r>
          </a:p>
          <a:p>
            <a:r>
              <a:rPr lang="en-US" sz="1200" b="0" i="0" kern="1200" dirty="0">
                <a:solidFill>
                  <a:schemeClr val="tx1"/>
                </a:solidFill>
                <a:effectLst/>
                <a:latin typeface="+mn-lt"/>
                <a:ea typeface="+mn-ea"/>
                <a:cs typeface="+mn-cs"/>
              </a:rPr>
              <a:t>It is able to demonstrate the non-visible data to the user like in case of geochemistry.</a:t>
            </a:r>
          </a:p>
          <a:p>
            <a:r>
              <a:rPr lang="en-US" sz="1200" b="0" i="0" kern="1200" dirty="0">
                <a:solidFill>
                  <a:schemeClr val="tx1"/>
                </a:solidFill>
                <a:effectLst/>
                <a:latin typeface="+mn-lt"/>
                <a:ea typeface="+mn-ea"/>
                <a:cs typeface="+mn-cs"/>
              </a:rPr>
              <a:t>Allows a person to ‘visit’ the places normally inaccessible to individuals.</a:t>
            </a:r>
          </a:p>
          <a:p>
            <a:r>
              <a:rPr lang="en-US" sz="1200" b="0" i="0" kern="1200" dirty="0">
                <a:solidFill>
                  <a:schemeClr val="tx1"/>
                </a:solidFill>
                <a:effectLst/>
                <a:latin typeface="+mn-lt"/>
                <a:ea typeface="+mn-ea"/>
                <a:cs typeface="+mn-cs"/>
              </a:rPr>
              <a:t>Provides an experience which can be repeated and revised.</a:t>
            </a:r>
          </a:p>
          <a:p>
            <a:r>
              <a:rPr lang="en-US" sz="1200" b="0" i="0" kern="1200" dirty="0">
                <a:solidFill>
                  <a:schemeClr val="tx1"/>
                </a:solidFill>
                <a:effectLst/>
                <a:latin typeface="+mn-lt"/>
                <a:ea typeface="+mn-ea"/>
                <a:cs typeface="+mn-cs"/>
              </a:rPr>
              <a:t>Limitations of Virtual Reality:</a:t>
            </a:r>
          </a:p>
          <a:p>
            <a:r>
              <a:rPr lang="en-US" sz="1200" b="0" i="0" kern="1200" dirty="0">
                <a:solidFill>
                  <a:schemeClr val="tx1"/>
                </a:solidFill>
                <a:effectLst/>
                <a:latin typeface="+mn-lt"/>
                <a:ea typeface="+mn-ea"/>
                <a:cs typeface="+mn-cs"/>
              </a:rPr>
              <a:t>It only creates imaginary world or an artificial world, but can’t deal with the real world objects.</a:t>
            </a:r>
          </a:p>
          <a:p>
            <a:r>
              <a:rPr lang="en-US" sz="1200" b="0" i="0" kern="1200" dirty="0">
                <a:solidFill>
                  <a:schemeClr val="tx1"/>
                </a:solidFill>
                <a:effectLst/>
                <a:latin typeface="+mn-lt"/>
                <a:ea typeface="+mn-ea"/>
                <a:cs typeface="+mn-cs"/>
              </a:rPr>
              <a:t>Though having capabilities of being used for educational purposes, it devalues the importance of human connections and synergy in education.</a:t>
            </a:r>
          </a:p>
          <a:p>
            <a:r>
              <a:rPr lang="en-US" sz="1200" b="0" i="0" kern="1200" dirty="0">
                <a:solidFill>
                  <a:schemeClr val="tx1"/>
                </a:solidFill>
                <a:effectLst/>
                <a:latin typeface="+mn-lt"/>
                <a:ea typeface="+mn-ea"/>
                <a:cs typeface="+mn-cs"/>
              </a:rPr>
              <a:t>Virtual Reality is rigid and lacks flexibility</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8</a:t>
            </a:fld>
            <a:endParaRPr lang="en-US"/>
          </a:p>
        </p:txBody>
      </p:sp>
    </p:spTree>
    <p:extLst>
      <p:ext uri="{BB962C8B-B14F-4D97-AF65-F5344CB8AC3E}">
        <p14:creationId xmlns:p14="http://schemas.microsoft.com/office/powerpoint/2010/main" val="1732040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Prototyping</a:t>
            </a:r>
          </a:p>
          <a:p>
            <a:pPr fontAlgn="base"/>
            <a:r>
              <a:rPr lang="en-US" sz="1200" b="0" i="0" kern="1200" dirty="0">
                <a:solidFill>
                  <a:schemeClr val="tx1"/>
                </a:solidFill>
                <a:effectLst/>
                <a:latin typeface="+mn-lt"/>
                <a:ea typeface="+mn-ea"/>
                <a:cs typeface="+mn-cs"/>
              </a:rPr>
              <a:t>Mixed reality has the ability to completely redefine prototyping at an enterprise level. The UI and UX workflows will not just be confined to flowcharts and sample image models, rather they can be brought to real life through mixed reality applications. End users or clients can also view the real-time flow of the product using MR projections. This way, costs involved in various phases of development can be brought down along with the making of better prototypes.</a:t>
            </a:r>
          </a:p>
          <a:p>
            <a:pPr fontAlgn="base"/>
            <a:r>
              <a:rPr lang="en-US" sz="1200" b="0" i="0" kern="1200" dirty="0">
                <a:solidFill>
                  <a:schemeClr val="tx1"/>
                </a:solidFill>
                <a:effectLst/>
                <a:latin typeface="+mn-lt"/>
                <a:ea typeface="+mn-ea"/>
                <a:cs typeface="+mn-cs"/>
              </a:rPr>
              <a:t>Apart from these, better communication and collaboration, effective results, and reduced costs and time are few other essential advantages of implementing mixed reality in business.</a:t>
            </a:r>
          </a:p>
          <a:p>
            <a:pPr fontAlgn="base"/>
            <a:r>
              <a:rPr lang="en-US" sz="1200" b="0" i="0" kern="1200" dirty="0">
                <a:solidFill>
                  <a:schemeClr val="tx1"/>
                </a:solidFill>
                <a:effectLst/>
                <a:latin typeface="+mn-lt"/>
                <a:ea typeface="+mn-ea"/>
                <a:cs typeface="+mn-cs"/>
              </a:rPr>
              <a:t>Considering all the applications and advantages of mixed reality, businesses should be embracing it. Many leading enterprises and organizations have already started implementing mixed reality to find possible ways to integrate it into their business processes and operations. If mixed reality is properly adopted and implemented at an enterprise level, mankind can soon witness the biggest fundamental shift in the way we interact with machines. Instead of using keyboards, mouse, or any other physical device to interact with the systems, we will be using holograms or virtual input systems.</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18</a:t>
            </a:fld>
            <a:endParaRPr lang="en-US"/>
          </a:p>
        </p:txBody>
      </p:sp>
    </p:spTree>
    <p:extLst>
      <p:ext uri="{BB962C8B-B14F-4D97-AF65-F5344CB8AC3E}">
        <p14:creationId xmlns:p14="http://schemas.microsoft.com/office/powerpoint/2010/main" val="407039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Assist</a:t>
            </a:r>
          </a:p>
          <a:p>
            <a:r>
              <a:rPr lang="en-US" dirty="0"/>
              <a:t>Microsoft Layout</a:t>
            </a:r>
          </a:p>
          <a:p>
            <a:r>
              <a:rPr lang="en-US" dirty="0"/>
              <a:t>Layout input tool</a:t>
            </a:r>
          </a:p>
          <a:p>
            <a:r>
              <a:rPr lang="en-US" dirty="0"/>
              <a:t>Azure Mixed Reality</a:t>
            </a:r>
          </a:p>
          <a:p>
            <a:r>
              <a:rPr lang="en-US" dirty="0"/>
              <a:t>Azure Mixed Reality Services</a:t>
            </a:r>
          </a:p>
          <a:p>
            <a:r>
              <a:rPr lang="en-US" dirty="0"/>
              <a:t>Windows Mixed Reality Headsets</a:t>
            </a:r>
          </a:p>
          <a:p>
            <a:r>
              <a:rPr lang="en-US" dirty="0" err="1"/>
              <a:t>Hololens</a:t>
            </a:r>
            <a:r>
              <a:rPr lang="en-US" dirty="0"/>
              <a:t> 1</a:t>
            </a:r>
          </a:p>
          <a:p>
            <a:r>
              <a:rPr lang="en-US" dirty="0" err="1"/>
              <a:t>Hololens</a:t>
            </a:r>
            <a:r>
              <a:rPr lang="en-US" dirty="0"/>
              <a:t> 2</a:t>
            </a:r>
          </a:p>
          <a:p>
            <a:r>
              <a:rPr lang="en-US" dirty="0"/>
              <a:t>Microsoft Guides</a:t>
            </a:r>
          </a:p>
        </p:txBody>
      </p:sp>
      <p:sp>
        <p:nvSpPr>
          <p:cNvPr id="4" name="Slide Number Placeholder 3"/>
          <p:cNvSpPr>
            <a:spLocks noGrp="1"/>
          </p:cNvSpPr>
          <p:nvPr>
            <p:ph type="sldNum" sz="quarter" idx="5"/>
          </p:nvPr>
        </p:nvSpPr>
        <p:spPr/>
        <p:txBody>
          <a:bodyPr/>
          <a:lstStyle/>
          <a:p>
            <a:fld id="{F5025901-8BB8-464A-9231-36169EC0A74B}" type="slidenum">
              <a:rPr lang="en-US" smtClean="0"/>
              <a:t>22</a:t>
            </a:fld>
            <a:endParaRPr lang="en-US"/>
          </a:p>
        </p:txBody>
      </p:sp>
    </p:spTree>
    <p:extLst>
      <p:ext uri="{BB962C8B-B14F-4D97-AF65-F5344CB8AC3E}">
        <p14:creationId xmlns:p14="http://schemas.microsoft.com/office/powerpoint/2010/main" val="3089656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Assist</a:t>
            </a:r>
          </a:p>
          <a:p>
            <a:r>
              <a:rPr lang="en-US" dirty="0"/>
              <a:t>Microsoft Layout</a:t>
            </a:r>
          </a:p>
          <a:p>
            <a:r>
              <a:rPr lang="en-US" dirty="0"/>
              <a:t>Layout input tool</a:t>
            </a:r>
          </a:p>
          <a:p>
            <a:r>
              <a:rPr lang="en-US" dirty="0"/>
              <a:t>Azure Mixed Reality</a:t>
            </a:r>
          </a:p>
          <a:p>
            <a:r>
              <a:rPr lang="en-US" dirty="0"/>
              <a:t>Azure Mixed Reality Services</a:t>
            </a:r>
          </a:p>
          <a:p>
            <a:r>
              <a:rPr lang="en-US" dirty="0"/>
              <a:t>Windows Mixed Reality Headsets</a:t>
            </a:r>
          </a:p>
          <a:p>
            <a:r>
              <a:rPr lang="en-US" dirty="0" err="1"/>
              <a:t>Hololens</a:t>
            </a:r>
            <a:r>
              <a:rPr lang="en-US" dirty="0"/>
              <a:t> 1</a:t>
            </a:r>
          </a:p>
          <a:p>
            <a:r>
              <a:rPr lang="en-US" dirty="0" err="1"/>
              <a:t>Hololens</a:t>
            </a:r>
            <a:r>
              <a:rPr lang="en-US" dirty="0"/>
              <a:t> 2</a:t>
            </a:r>
          </a:p>
          <a:p>
            <a:r>
              <a:rPr lang="en-US" dirty="0"/>
              <a:t>Microsoft Guides</a:t>
            </a:r>
          </a:p>
        </p:txBody>
      </p:sp>
      <p:sp>
        <p:nvSpPr>
          <p:cNvPr id="4" name="Slide Number Placeholder 3"/>
          <p:cNvSpPr>
            <a:spLocks noGrp="1"/>
          </p:cNvSpPr>
          <p:nvPr>
            <p:ph type="sldNum" sz="quarter" idx="5"/>
          </p:nvPr>
        </p:nvSpPr>
        <p:spPr/>
        <p:txBody>
          <a:bodyPr/>
          <a:lstStyle/>
          <a:p>
            <a:fld id="{F5025901-8BB8-464A-9231-36169EC0A74B}" type="slidenum">
              <a:rPr lang="en-US" smtClean="0"/>
              <a:t>23</a:t>
            </a:fld>
            <a:endParaRPr lang="en-US"/>
          </a:p>
        </p:txBody>
      </p:sp>
    </p:spTree>
    <p:extLst>
      <p:ext uri="{BB962C8B-B14F-4D97-AF65-F5344CB8AC3E}">
        <p14:creationId xmlns:p14="http://schemas.microsoft.com/office/powerpoint/2010/main" val="191200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Assist</a:t>
            </a:r>
          </a:p>
          <a:p>
            <a:r>
              <a:rPr lang="en-US" dirty="0"/>
              <a:t>Microsoft Layout</a:t>
            </a:r>
          </a:p>
          <a:p>
            <a:r>
              <a:rPr lang="en-US" dirty="0"/>
              <a:t>Layout input tool</a:t>
            </a:r>
          </a:p>
          <a:p>
            <a:r>
              <a:rPr lang="en-US" dirty="0"/>
              <a:t>Azure Mixed Reality</a:t>
            </a:r>
          </a:p>
          <a:p>
            <a:r>
              <a:rPr lang="en-US" dirty="0"/>
              <a:t>Azure Mixed Reality Services</a:t>
            </a:r>
          </a:p>
          <a:p>
            <a:r>
              <a:rPr lang="en-US" dirty="0"/>
              <a:t>Windows Mixed Reality Headsets</a:t>
            </a:r>
          </a:p>
          <a:p>
            <a:r>
              <a:rPr lang="en-US" dirty="0" err="1"/>
              <a:t>Hololens</a:t>
            </a:r>
            <a:r>
              <a:rPr lang="en-US" dirty="0"/>
              <a:t> 1</a:t>
            </a:r>
          </a:p>
          <a:p>
            <a:r>
              <a:rPr lang="en-US" dirty="0" err="1"/>
              <a:t>Hololens</a:t>
            </a:r>
            <a:r>
              <a:rPr lang="en-US" dirty="0"/>
              <a:t> 2</a:t>
            </a:r>
          </a:p>
          <a:p>
            <a:r>
              <a:rPr lang="en-US" dirty="0"/>
              <a:t>Microsoft Guides</a:t>
            </a:r>
          </a:p>
        </p:txBody>
      </p:sp>
      <p:sp>
        <p:nvSpPr>
          <p:cNvPr id="4" name="Slide Number Placeholder 3"/>
          <p:cNvSpPr>
            <a:spLocks noGrp="1"/>
          </p:cNvSpPr>
          <p:nvPr>
            <p:ph type="sldNum" sz="quarter" idx="5"/>
          </p:nvPr>
        </p:nvSpPr>
        <p:spPr/>
        <p:txBody>
          <a:bodyPr/>
          <a:lstStyle/>
          <a:p>
            <a:fld id="{F5025901-8BB8-464A-9231-36169EC0A74B}" type="slidenum">
              <a:rPr lang="en-US" smtClean="0"/>
              <a:t>24</a:t>
            </a:fld>
            <a:endParaRPr lang="en-US"/>
          </a:p>
        </p:txBody>
      </p:sp>
    </p:spTree>
    <p:extLst>
      <p:ext uri="{BB962C8B-B14F-4D97-AF65-F5344CB8AC3E}">
        <p14:creationId xmlns:p14="http://schemas.microsoft.com/office/powerpoint/2010/main" val="100980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Assist</a:t>
            </a:r>
          </a:p>
          <a:p>
            <a:r>
              <a:rPr lang="en-US" dirty="0"/>
              <a:t>Microsoft Layout</a:t>
            </a:r>
          </a:p>
          <a:p>
            <a:r>
              <a:rPr lang="en-US" dirty="0"/>
              <a:t>Layout input tool</a:t>
            </a:r>
          </a:p>
          <a:p>
            <a:r>
              <a:rPr lang="en-US" dirty="0"/>
              <a:t>Azure Mixed Reality</a:t>
            </a:r>
          </a:p>
          <a:p>
            <a:r>
              <a:rPr lang="en-US" dirty="0"/>
              <a:t>Azure Mixed Reality Services</a:t>
            </a:r>
          </a:p>
          <a:p>
            <a:r>
              <a:rPr lang="en-US" dirty="0"/>
              <a:t>Windows Mixed Reality Headsets</a:t>
            </a:r>
          </a:p>
          <a:p>
            <a:r>
              <a:rPr lang="en-US" dirty="0" err="1"/>
              <a:t>Hololens</a:t>
            </a:r>
            <a:r>
              <a:rPr lang="en-US" dirty="0"/>
              <a:t> 1</a:t>
            </a:r>
          </a:p>
          <a:p>
            <a:r>
              <a:rPr lang="en-US" dirty="0" err="1"/>
              <a:t>Hololens</a:t>
            </a:r>
            <a:r>
              <a:rPr lang="en-US" dirty="0"/>
              <a:t> 2</a:t>
            </a:r>
          </a:p>
          <a:p>
            <a:r>
              <a:rPr lang="en-US" dirty="0"/>
              <a:t>Microsoft Guides</a:t>
            </a:r>
          </a:p>
        </p:txBody>
      </p:sp>
      <p:sp>
        <p:nvSpPr>
          <p:cNvPr id="4" name="Slide Number Placeholder 3"/>
          <p:cNvSpPr>
            <a:spLocks noGrp="1"/>
          </p:cNvSpPr>
          <p:nvPr>
            <p:ph type="sldNum" sz="quarter" idx="5"/>
          </p:nvPr>
        </p:nvSpPr>
        <p:spPr/>
        <p:txBody>
          <a:bodyPr/>
          <a:lstStyle/>
          <a:p>
            <a:fld id="{F5025901-8BB8-464A-9231-36169EC0A74B}" type="slidenum">
              <a:rPr lang="en-US" smtClean="0"/>
              <a:t>25</a:t>
            </a:fld>
            <a:endParaRPr lang="en-US"/>
          </a:p>
        </p:txBody>
      </p:sp>
    </p:spTree>
    <p:extLst>
      <p:ext uri="{BB962C8B-B14F-4D97-AF65-F5344CB8AC3E}">
        <p14:creationId xmlns:p14="http://schemas.microsoft.com/office/powerpoint/2010/main" val="794861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Assist</a:t>
            </a:r>
          </a:p>
          <a:p>
            <a:r>
              <a:rPr lang="en-US" dirty="0"/>
              <a:t>Microsoft Layout</a:t>
            </a:r>
          </a:p>
          <a:p>
            <a:r>
              <a:rPr lang="en-US" dirty="0"/>
              <a:t>Layout input tool</a:t>
            </a:r>
          </a:p>
          <a:p>
            <a:r>
              <a:rPr lang="en-US" dirty="0"/>
              <a:t>Azure Mixed Reality</a:t>
            </a:r>
          </a:p>
          <a:p>
            <a:r>
              <a:rPr lang="en-US" dirty="0"/>
              <a:t>Azure Mixed Reality Services</a:t>
            </a:r>
          </a:p>
          <a:p>
            <a:r>
              <a:rPr lang="en-US" dirty="0"/>
              <a:t>Windows Mixed Reality Headsets</a:t>
            </a:r>
          </a:p>
          <a:p>
            <a:r>
              <a:rPr lang="en-US" dirty="0" err="1"/>
              <a:t>Hololens</a:t>
            </a:r>
            <a:r>
              <a:rPr lang="en-US" dirty="0"/>
              <a:t> 1</a:t>
            </a:r>
          </a:p>
          <a:p>
            <a:r>
              <a:rPr lang="en-US" dirty="0" err="1"/>
              <a:t>Hololens</a:t>
            </a:r>
            <a:r>
              <a:rPr lang="en-US" dirty="0"/>
              <a:t> 2</a:t>
            </a:r>
          </a:p>
          <a:p>
            <a:r>
              <a:rPr lang="en-US" dirty="0"/>
              <a:t>Microsoft Guides</a:t>
            </a:r>
          </a:p>
        </p:txBody>
      </p:sp>
      <p:sp>
        <p:nvSpPr>
          <p:cNvPr id="4" name="Slide Number Placeholder 3"/>
          <p:cNvSpPr>
            <a:spLocks noGrp="1"/>
          </p:cNvSpPr>
          <p:nvPr>
            <p:ph type="sldNum" sz="quarter" idx="5"/>
          </p:nvPr>
        </p:nvSpPr>
        <p:spPr/>
        <p:txBody>
          <a:bodyPr/>
          <a:lstStyle/>
          <a:p>
            <a:fld id="{F5025901-8BB8-464A-9231-36169EC0A74B}" type="slidenum">
              <a:rPr lang="en-US" smtClean="0"/>
              <a:t>26</a:t>
            </a:fld>
            <a:endParaRPr lang="en-US"/>
          </a:p>
        </p:txBody>
      </p:sp>
    </p:spTree>
    <p:extLst>
      <p:ext uri="{BB962C8B-B14F-4D97-AF65-F5344CB8AC3E}">
        <p14:creationId xmlns:p14="http://schemas.microsoft.com/office/powerpoint/2010/main" val="186698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Assist</a:t>
            </a:r>
          </a:p>
          <a:p>
            <a:r>
              <a:rPr lang="en-US" dirty="0"/>
              <a:t>Microsoft Layout</a:t>
            </a:r>
          </a:p>
          <a:p>
            <a:r>
              <a:rPr lang="en-US" dirty="0"/>
              <a:t>Layout input tool</a:t>
            </a:r>
          </a:p>
          <a:p>
            <a:r>
              <a:rPr lang="en-US" dirty="0"/>
              <a:t>Azure Mixed Reality</a:t>
            </a:r>
          </a:p>
          <a:p>
            <a:r>
              <a:rPr lang="en-US" dirty="0"/>
              <a:t>Azure Mixed Reality Services</a:t>
            </a:r>
          </a:p>
          <a:p>
            <a:r>
              <a:rPr lang="en-US" dirty="0"/>
              <a:t>Windows Mixed Reality Headsets</a:t>
            </a:r>
          </a:p>
          <a:p>
            <a:r>
              <a:rPr lang="en-US" dirty="0" err="1"/>
              <a:t>Hololens</a:t>
            </a:r>
            <a:r>
              <a:rPr lang="en-US" dirty="0"/>
              <a:t> 1</a:t>
            </a:r>
          </a:p>
          <a:p>
            <a:r>
              <a:rPr lang="en-US" dirty="0" err="1"/>
              <a:t>Hololens</a:t>
            </a:r>
            <a:r>
              <a:rPr lang="en-US" dirty="0"/>
              <a:t> 2</a:t>
            </a:r>
          </a:p>
          <a:p>
            <a:r>
              <a:rPr lang="en-US" dirty="0"/>
              <a:t>Microsoft Guides</a:t>
            </a:r>
          </a:p>
        </p:txBody>
      </p:sp>
      <p:sp>
        <p:nvSpPr>
          <p:cNvPr id="4" name="Slide Number Placeholder 3"/>
          <p:cNvSpPr>
            <a:spLocks noGrp="1"/>
          </p:cNvSpPr>
          <p:nvPr>
            <p:ph type="sldNum" sz="quarter" idx="5"/>
          </p:nvPr>
        </p:nvSpPr>
        <p:spPr/>
        <p:txBody>
          <a:bodyPr/>
          <a:lstStyle/>
          <a:p>
            <a:fld id="{F5025901-8BB8-464A-9231-36169EC0A74B}" type="slidenum">
              <a:rPr lang="en-US" smtClean="0"/>
              <a:t>27</a:t>
            </a:fld>
            <a:endParaRPr lang="en-US"/>
          </a:p>
        </p:txBody>
      </p:sp>
    </p:spTree>
    <p:extLst>
      <p:ext uri="{BB962C8B-B14F-4D97-AF65-F5344CB8AC3E}">
        <p14:creationId xmlns:p14="http://schemas.microsoft.com/office/powerpoint/2010/main" val="356142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Dynamics 365 Product </a:t>
            </a:r>
            <a:r>
              <a:rPr lang="en-US" sz="1200" b="1" i="0" kern="1200" dirty="0" err="1">
                <a:solidFill>
                  <a:schemeClr val="tx1"/>
                </a:solidFill>
                <a:effectLst/>
                <a:latin typeface="+mn-lt"/>
                <a:ea typeface="+mn-ea"/>
                <a:cs typeface="+mn-cs"/>
              </a:rPr>
              <a:t>Visualize</a:t>
            </a:r>
            <a:r>
              <a:rPr lang="en-US" sz="1200" b="1" i="0" kern="1200" baseline="30000" dirty="0" err="1">
                <a:solidFill>
                  <a:schemeClr val="tx1"/>
                </a:solidFill>
                <a:effectLst/>
                <a:latin typeface="+mn-lt"/>
                <a:ea typeface="+mn-ea"/>
                <a:cs typeface="+mn-cs"/>
              </a:rPr>
              <a:t>Preview</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Help your sellers meet their customers’ needs faster with mixed reality. Using Product Visualize, now in preview for iOS, sales representatives can place a 3D digital twin of a product in their customer’s environment, let them explore it as if it’s physically there, and make detailed notes about their requirements.</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29</a:t>
            </a:fld>
            <a:endParaRPr lang="en-US"/>
          </a:p>
        </p:txBody>
      </p:sp>
    </p:spTree>
    <p:extLst>
      <p:ext uri="{BB962C8B-B14F-4D97-AF65-F5344CB8AC3E}">
        <p14:creationId xmlns:p14="http://schemas.microsoft.com/office/powerpoint/2010/main" val="299989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SPATIAL ANCHORS (in preview now)</a:t>
            </a:r>
          </a:p>
          <a:p>
            <a:r>
              <a:rPr lang="en-US" sz="1200" b="1" i="0" kern="1200" dirty="0">
                <a:solidFill>
                  <a:schemeClr val="tx1"/>
                </a:solidFill>
                <a:effectLst/>
                <a:latin typeface="+mn-lt"/>
                <a:ea typeface="+mn-ea"/>
                <a:cs typeface="+mn-cs"/>
              </a:rPr>
              <a:t>See how it works</a:t>
            </a:r>
          </a:p>
          <a:p>
            <a:r>
              <a:rPr lang="en-US" sz="1200" b="0" i="0" kern="1200" dirty="0">
                <a:solidFill>
                  <a:schemeClr val="tx1"/>
                </a:solidFill>
                <a:effectLst/>
                <a:latin typeface="+mn-lt"/>
                <a:ea typeface="+mn-ea"/>
                <a:cs typeface="+mn-cs"/>
              </a:rPr>
              <a:t>Build multi-user, cross-platform apps. Create persistent spatial anchors in the real world and attach digital content to those anchors. Enable wayfinding. With Azure Spatial Anchors Preview, you have all of these capabilities at your fingertips. Watch them come together in a common scenario—architecture design review.</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apps that use your world as a canvas</a:t>
            </a:r>
          </a:p>
          <a:p>
            <a:r>
              <a:rPr lang="en-US" sz="1200" b="0" i="0" kern="1200" dirty="0">
                <a:solidFill>
                  <a:schemeClr val="tx1"/>
                </a:solidFill>
                <a:effectLst/>
                <a:latin typeface="+mn-lt"/>
                <a:ea typeface="+mn-ea"/>
                <a:cs typeface="+mn-cs"/>
              </a:rPr>
              <a:t>Map your space and connect points of interest to create wayfinding experiences, and place shareable, location-based holograms with no environmental setup or QR codes required.</a:t>
            </a:r>
          </a:p>
          <a:p>
            <a:r>
              <a:rPr lang="en-US" sz="1200" b="1" i="0" kern="1200" dirty="0">
                <a:solidFill>
                  <a:schemeClr val="tx1"/>
                </a:solidFill>
                <a:effectLst/>
                <a:latin typeface="+mn-lt"/>
                <a:ea typeface="+mn-ea"/>
                <a:cs typeface="+mn-cs"/>
              </a:rPr>
              <a:t>Infuse AI and integrate IoT data</a:t>
            </a:r>
          </a:p>
          <a:p>
            <a:r>
              <a:rPr lang="en-US" sz="1200" b="0" i="0" kern="1200" dirty="0">
                <a:solidFill>
                  <a:schemeClr val="tx1"/>
                </a:solidFill>
                <a:effectLst/>
                <a:latin typeface="+mn-lt"/>
                <a:ea typeface="+mn-ea"/>
                <a:cs typeface="+mn-cs"/>
              </a:rPr>
              <a:t>Accelerate your mixed reality development with pre-built cloud integrations for managing identity, storage, security, and analytics. Easily infuse artificial intelligence (AI) and integrate IoT services to visualize data from IoT sensors as holograms.</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36</a:t>
            </a:fld>
            <a:endParaRPr lang="en-US"/>
          </a:p>
        </p:txBody>
      </p:sp>
    </p:spTree>
    <p:extLst>
      <p:ext uri="{BB962C8B-B14F-4D97-AF65-F5344CB8AC3E}">
        <p14:creationId xmlns:p14="http://schemas.microsoft.com/office/powerpoint/2010/main" val="404815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Remote Rendering </a:t>
            </a:r>
            <a:r>
              <a:rPr lang="en-US" sz="1200" b="1" i="0" kern="1200" cap="all" baseline="30000" dirty="0">
                <a:solidFill>
                  <a:schemeClr val="tx1"/>
                </a:solidFill>
                <a:effectLst/>
                <a:latin typeface="+mn-lt"/>
                <a:ea typeface="+mn-ea"/>
                <a:cs typeface="+mn-cs"/>
              </a:rPr>
              <a:t>PREVIEW</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Render high-quality, interactive 3D content, and stream it to your devices in real time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Why does high-quality, interactive 3D content matter?</a:t>
            </a:r>
          </a:p>
          <a:p>
            <a:r>
              <a:rPr lang="en-US" sz="1200" b="0" i="0" kern="1200" dirty="0">
                <a:solidFill>
                  <a:schemeClr val="tx1"/>
                </a:solidFill>
                <a:effectLst/>
                <a:latin typeface="+mn-lt"/>
                <a:ea typeface="+mn-ea"/>
                <a:cs typeface="+mn-cs"/>
              </a:rPr>
              <a:t>In scenarios where every detail matters—industrial plant management, design review for assets like truck engines, pre-operative surgery planning, and more—3D visualization brings that detail to life. It’s what helps designers, engineers, doctors, and students better understand complex information and make the right call.</a:t>
            </a:r>
          </a:p>
          <a:p>
            <a:r>
              <a:rPr lang="en-US" sz="1200" b="0" i="0" kern="1200" dirty="0">
                <a:solidFill>
                  <a:schemeClr val="tx1"/>
                </a:solidFill>
                <a:effectLst/>
                <a:latin typeface="+mn-lt"/>
                <a:ea typeface="+mn-ea"/>
                <a:cs typeface="+mn-cs"/>
              </a:rPr>
              <a:t>Today, to run high-quality 3D models on mobile devices and mixed reality headsets, you often need to “decimate” 3D models and simplify them enough to run on target hardware. But this simplification can result in a loss of important detail that’s needed in key business and design decisions.</a:t>
            </a:r>
          </a:p>
          <a:p>
            <a:r>
              <a:rPr lang="en-US" sz="1200" b="0" i="0" kern="1200" dirty="0">
                <a:solidFill>
                  <a:schemeClr val="tx1"/>
                </a:solidFill>
                <a:effectLst/>
                <a:latin typeface="+mn-lt"/>
                <a:ea typeface="+mn-ea"/>
                <a:cs typeface="+mn-cs"/>
              </a:rPr>
              <a:t>Bring interactive, high-quality 3D models to untethered devices with every detail intact and no compromise on quality using Azure Remote Rendering Preview.</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37</a:t>
            </a:fld>
            <a:endParaRPr lang="en-US"/>
          </a:p>
        </p:txBody>
      </p:sp>
    </p:spTree>
    <p:extLst>
      <p:ext uri="{BB962C8B-B14F-4D97-AF65-F5344CB8AC3E}">
        <p14:creationId xmlns:p14="http://schemas.microsoft.com/office/powerpoint/2010/main" val="106361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augmented reality (AR)?</a:t>
            </a:r>
          </a:p>
          <a:p>
            <a:r>
              <a:rPr lang="en-US" sz="1200" b="0" i="0" kern="1200" dirty="0">
                <a:solidFill>
                  <a:schemeClr val="tx1"/>
                </a:solidFill>
                <a:effectLst/>
                <a:latin typeface="+mn-lt"/>
                <a:ea typeface="+mn-ea"/>
                <a:cs typeface="+mn-cs"/>
              </a:rPr>
              <a:t>Augmented reality is a technology enriching the real world with digital information and media. It adds graphics, sound, feedback, and smell to the natural world as it exists. It blurs the line between what's real and what's computer-generated by enhancing what we see, hear, and feel. It may be called as an add-on pack to the VR i.e. Virtual reality. In simple words, Virtual objects overlaid on real environment in augmented reality.</a:t>
            </a:r>
          </a:p>
          <a:p>
            <a:r>
              <a:rPr lang="en-US" sz="1200" b="0" i="0" kern="1200" dirty="0">
                <a:solidFill>
                  <a:schemeClr val="tx1"/>
                </a:solidFill>
                <a:effectLst/>
                <a:latin typeface="+mn-lt"/>
                <a:ea typeface="+mn-ea"/>
                <a:cs typeface="+mn-cs"/>
              </a:rPr>
              <a:t>It is the integration of digital information with the user's environment in real time. Unlike virtual reality, which creates a totally artificial environment, augmented reality uses the existing environment and overlays new information on top of it. Mankind never satisfies. And the concept of augmented reality itself begins with dissatisfaction with the way the world appears before us. It creates a world which is special to each one of us as if the God has listened to our wishes. </a:t>
            </a:r>
            <a:r>
              <a:rPr lang="en-US" sz="1200" b="0" i="0" kern="1200" dirty="0" err="1">
                <a:solidFill>
                  <a:schemeClr val="tx1"/>
                </a:solidFill>
                <a:effectLst/>
                <a:latin typeface="+mn-lt"/>
                <a:ea typeface="+mn-ea"/>
                <a:cs typeface="+mn-cs"/>
              </a:rPr>
              <a:t>SketchAR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Mondly</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Pokemon</a:t>
            </a:r>
            <a:r>
              <a:rPr lang="en-US" sz="1200" b="0" i="0" u="none" strike="noStrike" kern="1200" dirty="0">
                <a:solidFill>
                  <a:schemeClr val="tx1"/>
                </a:solidFill>
                <a:effectLst/>
                <a:latin typeface="+mn-lt"/>
                <a:ea typeface="+mn-ea"/>
                <a:cs typeface="+mn-cs"/>
                <a:hlinkClick r:id="rId3"/>
              </a:rPr>
              <a:t> Go </a:t>
            </a:r>
            <a:r>
              <a:rPr lang="en-US" sz="1200" b="0" i="0" kern="1200" dirty="0">
                <a:solidFill>
                  <a:schemeClr val="tx1"/>
                </a:solidFill>
                <a:effectLst/>
                <a:latin typeface="+mn-lt"/>
                <a:ea typeface="+mn-ea"/>
                <a:cs typeface="+mn-cs"/>
              </a:rPr>
              <a:t>, AutoCAD for android, Asian paints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selection app and Snapchat are the few AR based applications which are very popular and widely used in general.</a:t>
            </a:r>
          </a:p>
          <a:p>
            <a:r>
              <a:rPr lang="en-US" sz="1200" b="0" i="0" kern="1200" dirty="0">
                <a:solidFill>
                  <a:schemeClr val="tx1"/>
                </a:solidFill>
                <a:effectLst/>
                <a:latin typeface="+mn-lt"/>
                <a:ea typeface="+mn-ea"/>
                <a:cs typeface="+mn-cs"/>
              </a:rPr>
              <a:t>Types of augmented reality</a:t>
            </a:r>
          </a:p>
          <a:p>
            <a:r>
              <a:rPr lang="en-US" sz="1200" b="0" i="0" kern="1200" dirty="0">
                <a:solidFill>
                  <a:schemeClr val="tx1"/>
                </a:solidFill>
                <a:effectLst/>
                <a:latin typeface="+mn-lt"/>
                <a:ea typeface="+mn-ea"/>
                <a:cs typeface="+mn-cs"/>
              </a:rPr>
              <a:t>Augmented reality is basically divided into four different categories as follows:</a:t>
            </a:r>
          </a:p>
          <a:p>
            <a:r>
              <a:rPr lang="en-US" sz="1200" b="1" i="0" kern="1200" dirty="0">
                <a:solidFill>
                  <a:schemeClr val="tx1"/>
                </a:solidFill>
                <a:effectLst/>
                <a:latin typeface="+mn-lt"/>
                <a:ea typeface="+mn-ea"/>
                <a:cs typeface="+mn-cs"/>
              </a:rPr>
              <a:t>Marker Based augmented reality</a:t>
            </a:r>
            <a:r>
              <a:rPr lang="en-US" sz="1200" b="0" i="0" kern="1200" dirty="0">
                <a:solidFill>
                  <a:schemeClr val="tx1"/>
                </a:solidFill>
                <a:effectLst/>
                <a:latin typeface="+mn-lt"/>
                <a:ea typeface="+mn-ea"/>
                <a:cs typeface="+mn-cs"/>
              </a:rPr>
              <a:t> It uses interfaces like camera or some type of visual marker such as QR/2D code to produce result when the marker is sensed by a reader.</a:t>
            </a:r>
          </a:p>
          <a:p>
            <a:r>
              <a:rPr lang="en-US" sz="1200" b="1" i="0" kern="1200" dirty="0">
                <a:solidFill>
                  <a:schemeClr val="tx1"/>
                </a:solidFill>
                <a:effectLst/>
                <a:latin typeface="+mn-lt"/>
                <a:ea typeface="+mn-ea"/>
                <a:cs typeface="+mn-cs"/>
              </a:rPr>
              <a:t>Marker-less augmented reality</a:t>
            </a:r>
            <a:r>
              <a:rPr lang="en-US" sz="1200" b="0" i="0" kern="1200" dirty="0">
                <a:solidFill>
                  <a:schemeClr val="tx1"/>
                </a:solidFill>
                <a:effectLst/>
                <a:latin typeface="+mn-lt"/>
                <a:ea typeface="+mn-ea"/>
                <a:cs typeface="+mn-cs"/>
              </a:rPr>
              <a:t> Marker less AR uses a GPS, digital compass, velocity/accelerometer which is embedded in the devices to provide data based on user’s location.</a:t>
            </a:r>
          </a:p>
          <a:p>
            <a:r>
              <a:rPr lang="en-US" sz="1200" b="1" i="0" kern="1200" dirty="0">
                <a:solidFill>
                  <a:schemeClr val="tx1"/>
                </a:solidFill>
                <a:effectLst/>
                <a:latin typeface="+mn-lt"/>
                <a:ea typeface="+mn-ea"/>
                <a:cs typeface="+mn-cs"/>
              </a:rPr>
              <a:t>Projection based augmented reality</a:t>
            </a:r>
            <a:r>
              <a:rPr lang="en-US" sz="1200" b="0" i="0" kern="1200" dirty="0">
                <a:solidFill>
                  <a:schemeClr val="tx1"/>
                </a:solidFill>
                <a:effectLst/>
                <a:latin typeface="+mn-lt"/>
                <a:ea typeface="+mn-ea"/>
                <a:cs typeface="+mn-cs"/>
              </a:rPr>
              <a:t> It includes the projection of artificial light on real world objects. This artificial light senses a human touch and accordingly the miracle happens!</a:t>
            </a:r>
          </a:p>
          <a:p>
            <a:r>
              <a:rPr lang="en-US" sz="1200" b="1" i="0" kern="1200" dirty="0">
                <a:solidFill>
                  <a:schemeClr val="tx1"/>
                </a:solidFill>
                <a:effectLst/>
                <a:latin typeface="+mn-lt"/>
                <a:ea typeface="+mn-ea"/>
                <a:cs typeface="+mn-cs"/>
              </a:rPr>
              <a:t>Superimposition based Augmented reality</a:t>
            </a:r>
            <a:r>
              <a:rPr lang="en-US" sz="1200" b="0" i="0" kern="1200" dirty="0">
                <a:solidFill>
                  <a:schemeClr val="tx1"/>
                </a:solidFill>
                <a:effectLst/>
                <a:latin typeface="+mn-lt"/>
                <a:ea typeface="+mn-ea"/>
                <a:cs typeface="+mn-cs"/>
              </a:rPr>
              <a:t> Superimposition based augmented reality either partially or fully replaces the original view of an object with a newly augmented view of that same object.</a:t>
            </a:r>
          </a:p>
          <a:p>
            <a:r>
              <a:rPr lang="en-US" sz="1200" b="0" i="0" kern="1200" dirty="0">
                <a:solidFill>
                  <a:schemeClr val="tx1"/>
                </a:solidFill>
                <a:effectLst/>
                <a:latin typeface="+mn-lt"/>
                <a:ea typeface="+mn-ea"/>
                <a:cs typeface="+mn-cs"/>
              </a:rPr>
              <a:t>Advantages of augmented reality (AR):</a:t>
            </a:r>
          </a:p>
          <a:p>
            <a:r>
              <a:rPr lang="en-US" sz="1200" b="0" i="0" kern="1200" dirty="0">
                <a:solidFill>
                  <a:schemeClr val="tx1"/>
                </a:solidFill>
                <a:effectLst/>
                <a:latin typeface="+mn-lt"/>
                <a:ea typeface="+mn-ea"/>
                <a:cs typeface="+mn-cs"/>
              </a:rPr>
              <a:t>Increase Sales: Apps such as lens-kart are AR based app which enables the customer to check if the product justifies his/her need or not. Hence AR helps in increasing sales by increased customer interaction. A recent start-up called</a:t>
            </a:r>
            <a:r>
              <a:rPr lang="en-US" sz="1200" b="0" i="0" u="none" strike="noStrike" kern="1200" dirty="0">
                <a:solidFill>
                  <a:schemeClr val="tx1"/>
                </a:solidFill>
                <a:effectLst/>
                <a:latin typeface="+mn-lt"/>
                <a:ea typeface="+mn-ea"/>
                <a:cs typeface="+mn-cs"/>
                <a:hlinkClick r:id="rId4"/>
              </a:rPr>
              <a:t> “</a:t>
            </a:r>
            <a:r>
              <a:rPr lang="en-US" sz="1200" b="0" i="0" u="none" strike="noStrike" kern="1200" dirty="0" err="1">
                <a:solidFill>
                  <a:schemeClr val="tx1"/>
                </a:solidFill>
                <a:effectLst/>
                <a:latin typeface="+mn-lt"/>
                <a:ea typeface="+mn-ea"/>
                <a:cs typeface="+mn-cs"/>
                <a:hlinkClick r:id="rId4"/>
              </a:rPr>
              <a:t>StyledotMe</a:t>
            </a:r>
            <a:r>
              <a:rPr lang="en-US" sz="1200" b="0" i="0" u="none" strike="noStrike" kern="1200" dirty="0">
                <a:solidFill>
                  <a:schemeClr val="tx1"/>
                </a:solidFill>
                <a:effectLst/>
                <a:latin typeface="+mn-lt"/>
                <a:ea typeface="+mn-ea"/>
                <a:cs typeface="+mn-cs"/>
                <a:hlinkClick r:id="rId4"/>
              </a:rPr>
              <a:t>”</a:t>
            </a:r>
            <a:r>
              <a:rPr lang="en-US" sz="1200" b="0" i="0" kern="1200" dirty="0">
                <a:solidFill>
                  <a:schemeClr val="tx1"/>
                </a:solidFill>
                <a:effectLst/>
                <a:latin typeface="+mn-lt"/>
                <a:ea typeface="+mn-ea"/>
                <a:cs typeface="+mn-cs"/>
              </a:rPr>
              <a:t> got the momentum in </a:t>
            </a:r>
            <a:r>
              <a:rPr lang="en-US" sz="1200" b="0" i="0" kern="1200" dirty="0" err="1">
                <a:solidFill>
                  <a:schemeClr val="tx1"/>
                </a:solidFill>
                <a:effectLst/>
                <a:latin typeface="+mn-lt"/>
                <a:ea typeface="+mn-ea"/>
                <a:cs typeface="+mn-cs"/>
              </a:rPr>
              <a:t>jewellery</a:t>
            </a:r>
            <a:r>
              <a:rPr lang="en-US" sz="1200" b="0" i="0" kern="1200" dirty="0">
                <a:solidFill>
                  <a:schemeClr val="tx1"/>
                </a:solidFill>
                <a:effectLst/>
                <a:latin typeface="+mn-lt"/>
                <a:ea typeface="+mn-ea"/>
                <a:cs typeface="+mn-cs"/>
              </a:rPr>
              <a:t> industry.</a:t>
            </a:r>
          </a:p>
          <a:p>
            <a:r>
              <a:rPr lang="en-US" sz="1200" b="0" i="0" kern="1200" dirty="0">
                <a:solidFill>
                  <a:schemeClr val="tx1"/>
                </a:solidFill>
                <a:effectLst/>
                <a:latin typeface="+mn-lt"/>
                <a:ea typeface="+mn-ea"/>
                <a:cs typeface="+mn-cs"/>
              </a:rPr>
              <a:t>Enriches Content: Unlike VR, AR is much more interactive with the real world which enriches the experience and content both at the same time</a:t>
            </a:r>
          </a:p>
          <a:p>
            <a:r>
              <a:rPr lang="en-US" sz="1200" b="0" i="0" kern="1200" dirty="0">
                <a:solidFill>
                  <a:schemeClr val="tx1"/>
                </a:solidFill>
                <a:effectLst/>
                <a:latin typeface="+mn-lt"/>
                <a:ea typeface="+mn-ea"/>
                <a:cs typeface="+mn-cs"/>
              </a:rPr>
              <a:t>It can be used for training and skill development applications in various industries such as military, loco-pilot training, nuclear plant trainings etc. As it is having human interaction with virtual and real world as well.</a:t>
            </a:r>
          </a:p>
          <a:p>
            <a:r>
              <a:rPr lang="en-US" sz="1200" b="0" i="0" kern="1200" dirty="0">
                <a:solidFill>
                  <a:schemeClr val="tx1"/>
                </a:solidFill>
                <a:effectLst/>
                <a:latin typeface="+mn-lt"/>
                <a:ea typeface="+mn-ea"/>
                <a:cs typeface="+mn-cs"/>
              </a:rPr>
              <a:t>Despite of having these advantages, augmented reality also have some cons mentioned below:</a:t>
            </a:r>
          </a:p>
          <a:p>
            <a:r>
              <a:rPr lang="en-US" sz="1200" b="0" i="0" kern="1200" dirty="0">
                <a:solidFill>
                  <a:schemeClr val="tx1"/>
                </a:solidFill>
                <a:effectLst/>
                <a:latin typeface="+mn-lt"/>
                <a:ea typeface="+mn-ea"/>
                <a:cs typeface="+mn-cs"/>
              </a:rPr>
              <a:t>Limitations of Augmented reality</a:t>
            </a:r>
          </a:p>
          <a:p>
            <a:r>
              <a:rPr lang="en-US" sz="1200" b="0" i="0" kern="1200" dirty="0">
                <a:solidFill>
                  <a:schemeClr val="tx1"/>
                </a:solidFill>
                <a:effectLst/>
                <a:latin typeface="+mn-lt"/>
                <a:ea typeface="+mn-ea"/>
                <a:cs typeface="+mn-cs"/>
              </a:rPr>
              <a:t>In some specific cases, it becomes too ambiguous to implement. As the number of layers increases, sometimes it looks not mixing of not fulfilling the exact environment needs and loses its user friendly charm.</a:t>
            </a:r>
          </a:p>
          <a:p>
            <a:r>
              <a:rPr lang="en-US" sz="1200" b="0" i="0" kern="1200" dirty="0">
                <a:solidFill>
                  <a:schemeClr val="tx1"/>
                </a:solidFill>
                <a:effectLst/>
                <a:latin typeface="+mn-lt"/>
                <a:ea typeface="+mn-ea"/>
                <a:cs typeface="+mn-cs"/>
              </a:rPr>
              <a:t>Content may obscure or narrow a user’s interests or tastes.</a:t>
            </a:r>
          </a:p>
          <a:p>
            <a:r>
              <a:rPr lang="en-US" sz="1200" b="0" i="0" kern="1200" dirty="0">
                <a:solidFill>
                  <a:schemeClr val="tx1"/>
                </a:solidFill>
                <a:effectLst/>
                <a:latin typeface="+mn-lt"/>
                <a:ea typeface="+mn-ea"/>
                <a:cs typeface="+mn-cs"/>
              </a:rPr>
              <a:t>Privacy control is a big challenge with AR.</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9</a:t>
            </a:fld>
            <a:endParaRPr lang="en-US"/>
          </a:p>
        </p:txBody>
      </p:sp>
    </p:spTree>
    <p:extLst>
      <p:ext uri="{BB962C8B-B14F-4D97-AF65-F5344CB8AC3E}">
        <p14:creationId xmlns:p14="http://schemas.microsoft.com/office/powerpoint/2010/main" val="724206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Azure Digital Twins </a:t>
            </a:r>
            <a:r>
              <a:rPr lang="en-US" sz="1200" b="1" i="0" kern="1200" cap="all" baseline="30000" dirty="0">
                <a:solidFill>
                  <a:schemeClr val="tx1"/>
                </a:solidFill>
                <a:effectLst/>
                <a:latin typeface="+mn-lt"/>
                <a:ea typeface="+mn-ea"/>
                <a:cs typeface="+mn-cs"/>
              </a:rPr>
              <a:t>PREVIEW</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Model and interact with the real world</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contextually-aware IoT solutions</a:t>
            </a:r>
          </a:p>
          <a:p>
            <a:r>
              <a:rPr lang="en-US" sz="1200" b="0" i="0" kern="1200" dirty="0">
                <a:solidFill>
                  <a:schemeClr val="tx1"/>
                </a:solidFill>
                <a:effectLst/>
                <a:latin typeface="+mn-lt"/>
                <a:ea typeface="+mn-ea"/>
                <a:cs typeface="+mn-cs"/>
              </a:rPr>
              <a:t>Azure Digital Twins is a platform that provides organizations with the foundation they need to create the next generation of IoT solutions. Throughout our journey in IoT, we’ve learned that many digital transformation stories can be simplified by having context about the physical world prior to connecting devices. With Azure Digital Twins organizations can do just that; build repeatable, scalable experiences that correlate data from digital sources and the physical world. This video describes how Azure Digital Twins enables a comprehensive digital model of the relationships and interactions between people, places, and devices that can be applied to any physical environment.</a:t>
            </a:r>
          </a:p>
          <a:p>
            <a:r>
              <a:rPr lang="en-US" sz="1200" b="1" i="0" kern="1200" dirty="0">
                <a:solidFill>
                  <a:schemeClr val="tx1"/>
                </a:solidFill>
                <a:effectLst/>
                <a:latin typeface="+mn-lt"/>
                <a:ea typeface="+mn-ea"/>
                <a:cs typeface="+mn-cs"/>
              </a:rPr>
              <a:t>Build digital twin solutions that better serve people’s needs</a:t>
            </a:r>
          </a:p>
          <a:p>
            <a:r>
              <a:rPr lang="en-US" sz="1200" b="0" i="0" kern="1200" dirty="0">
                <a:solidFill>
                  <a:schemeClr val="tx1"/>
                </a:solidFill>
                <a:effectLst/>
                <a:latin typeface="+mn-lt"/>
                <a:ea typeface="+mn-ea"/>
                <a:cs typeface="+mn-cs"/>
              </a:rPr>
              <a:t>Virtually replicate the physical world by modeling the relationships between people, places, and devices in a spatial intelligence graph. Create uniquely relevant experiences by correlating data across the digital and physical worlds. Discover opportunities to improve consumer experiences, create new efficiencies, and improve the spaces in which people live, work, and play.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38</a:t>
            </a:fld>
            <a:endParaRPr lang="en-US"/>
          </a:p>
        </p:txBody>
      </p:sp>
    </p:spTree>
    <p:extLst>
      <p:ext uri="{BB962C8B-B14F-4D97-AF65-F5344CB8AC3E}">
        <p14:creationId xmlns:p14="http://schemas.microsoft.com/office/powerpoint/2010/main" val="2618683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Build your way with a versatile sensing device</a:t>
            </a:r>
          </a:p>
          <a:p>
            <a:r>
              <a:rPr lang="en-US" sz="1200" b="0" i="0" kern="1200" dirty="0">
                <a:solidFill>
                  <a:schemeClr val="tx1"/>
                </a:solidFill>
                <a:effectLst/>
                <a:latin typeface="+mn-lt"/>
                <a:ea typeface="+mn-ea"/>
                <a:cs typeface="+mn-cs"/>
              </a:rPr>
              <a:t>Azure Kinect DK is a developer kit and PC peripheral with advanced artificial intelligence (AI) sensors for sophisticated computer vision and speech models. It combines a best-in-class depth sensor and spatial microphone array with a video camera and orientation sensor—all in one small device with multiple modes, options, and SDKs.</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39</a:t>
            </a:fld>
            <a:endParaRPr lang="en-US"/>
          </a:p>
        </p:txBody>
      </p:sp>
    </p:spTree>
    <p:extLst>
      <p:ext uri="{BB962C8B-B14F-4D97-AF65-F5344CB8AC3E}">
        <p14:creationId xmlns:p14="http://schemas.microsoft.com/office/powerpoint/2010/main" val="2767850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mixed reality?</a:t>
            </a:r>
          </a:p>
          <a:p>
            <a:r>
              <a:rPr lang="en-US" sz="1200" b="0" i="0" kern="1200" dirty="0">
                <a:solidFill>
                  <a:schemeClr val="tx1"/>
                </a:solidFill>
                <a:effectLst/>
                <a:latin typeface="+mn-lt"/>
                <a:ea typeface="+mn-ea"/>
                <a:cs typeface="+mn-cs"/>
              </a:rPr>
              <a:t>Mixed reality is the combination of what is best in VR and AR respectively. It’s a blend of best features of Virtual reality and augmented reality. Mixed reality indicates videos where VR-content is integrated into a real time linear video. Mixed reality (MR) not just overlays but anchors virtual objects to real world objects and allows the user to interact with combined virtual/real objects.</a:t>
            </a:r>
          </a:p>
          <a:p>
            <a:r>
              <a:rPr lang="en-US" sz="1200" b="0" i="0" kern="1200" dirty="0">
                <a:solidFill>
                  <a:schemeClr val="tx1"/>
                </a:solidFill>
                <a:effectLst/>
                <a:latin typeface="+mn-lt"/>
                <a:ea typeface="+mn-ea"/>
                <a:cs typeface="+mn-cs"/>
              </a:rPr>
              <a:t>Simply, mixed reality is that mixed reality is a type of hybrid system that involves both physical and virtual elements. Many experts describe mixed reality as the sliding scale between a fully physical environment with no virtual elements, and a completely virtual environment. For instance, while it uses a headset just like VR, seeing through a translucent viewport or glass, it also projects visuals on top of our environment.</a:t>
            </a:r>
          </a:p>
          <a:p>
            <a:r>
              <a:rPr lang="en-US" sz="1200" b="0" i="0" kern="1200" dirty="0">
                <a:solidFill>
                  <a:schemeClr val="tx1"/>
                </a:solidFill>
                <a:effectLst/>
                <a:latin typeface="+mn-lt"/>
                <a:ea typeface="+mn-ea"/>
                <a:cs typeface="+mn-cs"/>
              </a:rPr>
              <a:t>Microsoft CEO sees mixed reality as the key technology that would shape the future in the decades to come.</a:t>
            </a:r>
          </a:p>
          <a:p>
            <a:r>
              <a:rPr lang="en-US" sz="1200" b="0" i="0" kern="1200" dirty="0">
                <a:solidFill>
                  <a:schemeClr val="tx1"/>
                </a:solidFill>
                <a:effectLst/>
                <a:latin typeface="+mn-lt"/>
                <a:ea typeface="+mn-ea"/>
                <a:cs typeface="+mn-cs"/>
              </a:rPr>
              <a:t>Major advantages of mixed reality:</a:t>
            </a:r>
          </a:p>
          <a:p>
            <a:r>
              <a:rPr lang="en-US" sz="1200" b="0" i="0" kern="1200" dirty="0">
                <a:solidFill>
                  <a:schemeClr val="tx1"/>
                </a:solidFill>
                <a:effectLst/>
                <a:latin typeface="+mn-lt"/>
                <a:ea typeface="+mn-ea"/>
                <a:cs typeface="+mn-cs"/>
              </a:rPr>
              <a:t>What make MR stand out are its highly interactive aspect, and the realistic rendering of the projection it adds to our surroundings. Instead of depending solely on remote controllers or phone screens, we can interact with the immersive content using natural body and finger gestures.</a:t>
            </a:r>
          </a:p>
          <a:p>
            <a:r>
              <a:rPr lang="en-US" sz="1200" b="0" i="0" kern="1200" dirty="0">
                <a:solidFill>
                  <a:schemeClr val="tx1"/>
                </a:solidFill>
                <a:effectLst/>
                <a:latin typeface="+mn-lt"/>
                <a:ea typeface="+mn-ea"/>
                <a:cs typeface="+mn-cs"/>
              </a:rPr>
              <a:t>Mixed reality eliminates the disadvantages of both VR and AR.</a:t>
            </a:r>
          </a:p>
          <a:p>
            <a:r>
              <a:rPr lang="en-US" sz="1200" b="0" i="0" kern="1200" dirty="0">
                <a:solidFill>
                  <a:schemeClr val="tx1"/>
                </a:solidFill>
                <a:effectLst/>
                <a:latin typeface="+mn-lt"/>
                <a:ea typeface="+mn-ea"/>
                <a:cs typeface="+mn-cs"/>
              </a:rPr>
              <a:t>Disadvantages of Mixed reality:</a:t>
            </a:r>
          </a:p>
          <a:p>
            <a:r>
              <a:rPr lang="en-US" sz="1200" b="0" i="0" kern="1200" dirty="0">
                <a:solidFill>
                  <a:schemeClr val="tx1"/>
                </a:solidFill>
                <a:effectLst/>
                <a:latin typeface="+mn-lt"/>
                <a:ea typeface="+mn-ea"/>
                <a:cs typeface="+mn-cs"/>
              </a:rPr>
              <a:t>Equipment cost for MR is too expensive</a:t>
            </a:r>
          </a:p>
          <a:p>
            <a:r>
              <a:rPr lang="en-US" sz="1200" b="0" i="0" kern="1200" dirty="0">
                <a:solidFill>
                  <a:schemeClr val="tx1"/>
                </a:solidFill>
                <a:effectLst/>
                <a:latin typeface="+mn-lt"/>
                <a:ea typeface="+mn-ea"/>
                <a:cs typeface="+mn-cs"/>
              </a:rPr>
              <a:t>Large file sizes and low resolution content problems</a:t>
            </a:r>
          </a:p>
          <a:p>
            <a:r>
              <a:rPr lang="en-US" sz="1200" b="0" i="0" kern="1200" dirty="0">
                <a:solidFill>
                  <a:schemeClr val="tx1"/>
                </a:solidFill>
                <a:effectLst/>
                <a:latin typeface="+mn-lt"/>
                <a:ea typeface="+mn-ea"/>
                <a:cs typeface="+mn-cs"/>
              </a:rPr>
              <a:t>It may affect the social life adversely just like a bad addiction</a:t>
            </a:r>
          </a:p>
          <a:p>
            <a:r>
              <a:rPr lang="en-US" sz="1200" b="0" i="0" kern="1200" dirty="0">
                <a:solidFill>
                  <a:schemeClr val="tx1"/>
                </a:solidFill>
                <a:effectLst/>
                <a:latin typeface="+mn-lt"/>
                <a:ea typeface="+mn-ea"/>
                <a:cs typeface="+mn-cs"/>
              </a:rPr>
              <a:t>For using Mixed reality in business, one needs a sound technical team as well otherwise issues may not be addressed at a time</a:t>
            </a:r>
          </a:p>
          <a:p>
            <a:r>
              <a:rPr lang="en-US" sz="1200" b="0" i="0" kern="1200" dirty="0">
                <a:solidFill>
                  <a:schemeClr val="tx1"/>
                </a:solidFill>
                <a:effectLst/>
                <a:latin typeface="+mn-lt"/>
                <a:ea typeface="+mn-ea"/>
                <a:cs typeface="+mn-cs"/>
              </a:rPr>
              <a:t>Some exclusive applications of Mixed Reality:</a:t>
            </a:r>
          </a:p>
          <a:p>
            <a:r>
              <a:rPr lang="en-US" sz="1200" b="0" i="0" kern="1200" dirty="0">
                <a:solidFill>
                  <a:schemeClr val="tx1"/>
                </a:solidFill>
                <a:effectLst/>
                <a:latin typeface="+mn-lt"/>
                <a:ea typeface="+mn-ea"/>
                <a:cs typeface="+mn-cs"/>
              </a:rPr>
              <a:t>Mixed reality can take interactive product content management (IPCM) to some other level.</a:t>
            </a:r>
          </a:p>
          <a:p>
            <a:r>
              <a:rPr lang="en-US" sz="1200" b="0" i="0" kern="1200" dirty="0">
                <a:solidFill>
                  <a:schemeClr val="tx1"/>
                </a:solidFill>
                <a:effectLst/>
                <a:latin typeface="+mn-lt"/>
                <a:ea typeface="+mn-ea"/>
                <a:cs typeface="+mn-cs"/>
              </a:rPr>
              <a:t>Mixed reality allows a global workforce of remote teams to work together and tackle an organization's business challenges.</a:t>
            </a:r>
          </a:p>
          <a:p>
            <a:r>
              <a:rPr lang="en-US" sz="1200" b="0" i="0" kern="1200" dirty="0">
                <a:solidFill>
                  <a:schemeClr val="tx1"/>
                </a:solidFill>
                <a:effectLst/>
                <a:latin typeface="+mn-lt"/>
                <a:ea typeface="+mn-ea"/>
                <a:cs typeface="+mn-cs"/>
              </a:rPr>
              <a:t>Mixed reality helps manufacturing sector a lot by creating mock-ups of processes.</a:t>
            </a:r>
          </a:p>
          <a:p>
            <a:r>
              <a:rPr lang="en-US" sz="1200" b="0" i="0" kern="1200" dirty="0">
                <a:solidFill>
                  <a:schemeClr val="tx1"/>
                </a:solidFill>
                <a:effectLst/>
                <a:latin typeface="+mn-lt"/>
                <a:ea typeface="+mn-ea"/>
                <a:cs typeface="+mn-cs"/>
              </a:rPr>
              <a:t>In health sector, MR can do better with the help of smart glasses. Surgeries have become too much easy and flexible.</a:t>
            </a:r>
          </a:p>
          <a:p>
            <a:r>
              <a:rPr lang="en-US" sz="1200" b="0" i="0" kern="1200" dirty="0">
                <a:solidFill>
                  <a:schemeClr val="tx1"/>
                </a:solidFill>
                <a:effectLst/>
                <a:latin typeface="+mn-lt"/>
                <a:ea typeface="+mn-ea"/>
                <a:cs typeface="+mn-cs"/>
              </a:rPr>
              <a:t>MR will make us move from e-learning to simulation based learning, which ultimately will transform the way of modern education.</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10</a:t>
            </a:fld>
            <a:endParaRPr lang="en-US"/>
          </a:p>
        </p:txBody>
      </p:sp>
    </p:spTree>
    <p:extLst>
      <p:ext uri="{BB962C8B-B14F-4D97-AF65-F5344CB8AC3E}">
        <p14:creationId xmlns:p14="http://schemas.microsoft.com/office/powerpoint/2010/main" val="245693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 glance at current use cases shows the potential for XR across industries:</a:t>
            </a:r>
          </a:p>
          <a:p>
            <a:pPr fontAlgn="base"/>
            <a:r>
              <a:rPr lang="en-US" sz="1200" b="1" i="0" kern="1200" dirty="0">
                <a:solidFill>
                  <a:schemeClr val="tx1"/>
                </a:solidFill>
                <a:effectLst/>
                <a:latin typeface="+mn-lt"/>
                <a:ea typeface="+mn-ea"/>
                <a:cs typeface="+mn-cs"/>
              </a:rPr>
              <a:t>Entertainment</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XR brings immersive experiences to the entertainment world, and offers consumers an opportunity to virtually experience live music and sporting events from the comfort of their VR headset. While a majority of market share leans heavily towards entertainment, it’s not the only one gearing up for a virtual expansion.</a:t>
            </a:r>
          </a:p>
          <a:p>
            <a:pPr fontAlgn="base"/>
            <a:r>
              <a:rPr lang="en-US" sz="1200" b="1" i="0" kern="1200" dirty="0">
                <a:solidFill>
                  <a:schemeClr val="tx1"/>
                </a:solidFill>
                <a:effectLst/>
                <a:latin typeface="+mn-lt"/>
                <a:ea typeface="+mn-ea"/>
                <a:cs typeface="+mn-cs"/>
              </a:rPr>
              <a:t>Marketing</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Virtual realities have opened new ways for brands to engage with consumers, offering immersive ways to interact with new products.</a:t>
            </a:r>
          </a:p>
          <a:p>
            <a:pPr fontAlgn="base"/>
            <a:r>
              <a:rPr lang="en-US" sz="1200" b="1" i="0" kern="1200" dirty="0">
                <a:solidFill>
                  <a:schemeClr val="tx1"/>
                </a:solidFill>
                <a:effectLst/>
                <a:latin typeface="+mn-lt"/>
                <a:ea typeface="+mn-ea"/>
                <a:cs typeface="+mn-cs"/>
              </a:rPr>
              <a:t>Training</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Extended reality opens new avenues for training and education. People who work in high-risk conditions – like chemists and pilots – can train in safety from a more conventional classroom setting. Medical students, meanwhile, can get hands-on practice on virtual patients.</a:t>
            </a:r>
          </a:p>
          <a:p>
            <a:pPr fontAlgn="base"/>
            <a:r>
              <a:rPr lang="en-US" sz="1200" b="1" i="0" kern="1200" dirty="0">
                <a:solidFill>
                  <a:schemeClr val="tx1"/>
                </a:solidFill>
                <a:effectLst/>
                <a:latin typeface="+mn-lt"/>
                <a:ea typeface="+mn-ea"/>
                <a:cs typeface="+mn-cs"/>
              </a:rPr>
              <a:t>Real Estate</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Property managers can streamline the rental process by allowing potential tenants to view properties virtually, while architects and interior designers can leverage XR to bring their designs to life.</a:t>
            </a:r>
          </a:p>
          <a:p>
            <a:pPr fontAlgn="base"/>
            <a:r>
              <a:rPr lang="en-US" sz="1200" b="1" i="0" kern="1200" dirty="0">
                <a:solidFill>
                  <a:schemeClr val="tx1"/>
                </a:solidFill>
                <a:effectLst/>
                <a:latin typeface="+mn-lt"/>
                <a:ea typeface="+mn-ea"/>
                <a:cs typeface="+mn-cs"/>
              </a:rPr>
              <a:t>Remote Work</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XR removes distance barriers, allowing remote employees to seamlessly access data from anywhere in the world.</a:t>
            </a:r>
          </a:p>
          <a:p>
            <a:pPr fontAlgn="base"/>
            <a:r>
              <a:rPr lang="en-US" sz="1200" b="0" i="0" kern="1200" dirty="0">
                <a:solidFill>
                  <a:schemeClr val="tx1"/>
                </a:solidFill>
                <a:effectLst/>
                <a:latin typeface="+mn-lt"/>
                <a:ea typeface="+mn-ea"/>
                <a:cs typeface="+mn-cs"/>
              </a:rPr>
              <a:t>Extended reality is not without its challenges. The spread of data presents a new layer of vulnerability for </a:t>
            </a:r>
            <a:r>
              <a:rPr lang="en-US" sz="1200" b="0" i="0" u="none" strike="noStrike" kern="1200" dirty="0">
                <a:solidFill>
                  <a:schemeClr val="tx1"/>
                </a:solidFill>
                <a:effectLst/>
                <a:latin typeface="+mn-lt"/>
                <a:ea typeface="+mn-ea"/>
                <a:cs typeface="+mn-cs"/>
                <a:hlinkClick r:id="rId3"/>
              </a:rPr>
              <a:t>cyber attacks</a:t>
            </a:r>
            <a:r>
              <a:rPr lang="en-US" sz="1200" b="0" i="0" kern="1200" dirty="0">
                <a:solidFill>
                  <a:schemeClr val="tx1"/>
                </a:solidFill>
                <a:effectLst/>
                <a:latin typeface="+mn-lt"/>
                <a:ea typeface="+mn-ea"/>
                <a:cs typeface="+mn-cs"/>
              </a:rPr>
              <a:t>, while the high cost of implementation is a barrier to entry for many companies.</a:t>
            </a:r>
          </a:p>
          <a:p>
            <a:pPr fontAlgn="base"/>
            <a:r>
              <a:rPr lang="en-US" sz="1200" b="0" i="0" kern="1200" dirty="0">
                <a:solidFill>
                  <a:schemeClr val="tx1"/>
                </a:solidFill>
                <a:effectLst/>
                <a:latin typeface="+mn-lt"/>
                <a:ea typeface="+mn-ea"/>
                <a:cs typeface="+mn-cs"/>
              </a:rPr>
              <a:t>But even these challenges can’t slow the progress of XR, and the question remains: how will businesses define reality five years from now?</a:t>
            </a:r>
          </a:p>
          <a:p>
            <a:pPr fontAlgn="base"/>
            <a:r>
              <a:rPr lang="en-US" sz="1200" b="1" i="0" kern="1200" dirty="0">
                <a:solidFill>
                  <a:schemeClr val="tx1"/>
                </a:solidFill>
                <a:effectLst/>
                <a:latin typeface="+mn-lt"/>
                <a:ea typeface="+mn-ea"/>
                <a:cs typeface="+mn-cs"/>
              </a:rPr>
              <a:t>Extended Reality</a:t>
            </a:r>
          </a:p>
          <a:p>
            <a:pPr fontAlgn="base"/>
            <a:r>
              <a:rPr lang="en-US" sz="1200" b="0" i="0" kern="1200" dirty="0">
                <a:solidFill>
                  <a:schemeClr val="tx1"/>
                </a:solidFill>
                <a:effectLst/>
                <a:latin typeface="+mn-lt"/>
                <a:ea typeface="+mn-ea"/>
                <a:cs typeface="+mn-cs"/>
              </a:rPr>
              <a:t>Extended Reality (XR) is the umbrella term used for VR, AR, and MR, as well as all future realities such technology might bring. XR covers the full spectrum of real and virtual environments.</a:t>
            </a:r>
          </a:p>
          <a:p>
            <a:pPr fontAlgn="base"/>
            <a:r>
              <a:rPr lang="en-US" sz="1200" b="0" i="0" kern="1200" dirty="0">
                <a:solidFill>
                  <a:schemeClr val="tx1"/>
                </a:solidFill>
                <a:effectLst/>
                <a:latin typeface="+mn-lt"/>
                <a:ea typeface="+mn-ea"/>
                <a:cs typeface="+mn-cs"/>
              </a:rPr>
              <a:t>The use of an umbrella term speaks to the future of XR as a fundamental shift in the way people interact with media. In the future, instead of saying “I’m using AR to attend a business meeting” – it will just be another day at the office. People will interact with the real and virtual worlds in seamless ways, without mention of extended reality’s distinct categories and their underpinning technology.</a:t>
            </a:r>
          </a:p>
          <a:p>
            <a:pPr fontAlgn="base"/>
            <a:r>
              <a:rPr lang="en-US" sz="1200" b="0" i="0" kern="1200" dirty="0">
                <a:solidFill>
                  <a:schemeClr val="tx1"/>
                </a:solidFill>
                <a:effectLst/>
                <a:latin typeface="+mn-lt"/>
                <a:ea typeface="+mn-ea"/>
                <a:cs typeface="+mn-cs"/>
              </a:rPr>
              <a:t>To use an umbrella term is to recognize the intersection of these technologies, and the many ways they will work together to disrupt our everyday tasks.</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11</a:t>
            </a:fld>
            <a:endParaRPr lang="en-US"/>
          </a:p>
        </p:txBody>
      </p:sp>
    </p:spTree>
    <p:extLst>
      <p:ext uri="{BB962C8B-B14F-4D97-AF65-F5344CB8AC3E}">
        <p14:creationId xmlns:p14="http://schemas.microsoft.com/office/powerpoint/2010/main" val="70895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Mixed reality for business</a:t>
            </a:r>
          </a:p>
          <a:p>
            <a:pPr fontAlgn="base"/>
            <a:r>
              <a:rPr lang="en-US" sz="1200" b="0" i="0" kern="1200" dirty="0">
                <a:solidFill>
                  <a:schemeClr val="tx1"/>
                </a:solidFill>
                <a:effectLst/>
                <a:latin typeface="+mn-lt"/>
                <a:ea typeface="+mn-ea"/>
                <a:cs typeface="+mn-cs"/>
              </a:rPr>
              <a:t>With the growing applications and uses of these non-physical realities, enterprise-level implementation has already started taking its form. Mixed reality is geared up to completely redefine the way an enterprise works. Processes are going to be streamlined, and the way employees engage with their work is going to take an all-new form.</a:t>
            </a:r>
          </a:p>
          <a:p>
            <a:pPr fontAlgn="base"/>
            <a:r>
              <a:rPr lang="en-US" sz="1200" b="0" i="0" kern="1200" dirty="0">
                <a:solidFill>
                  <a:schemeClr val="tx1"/>
                </a:solidFill>
                <a:effectLst/>
                <a:latin typeface="+mn-lt"/>
                <a:ea typeface="+mn-ea"/>
                <a:cs typeface="+mn-cs"/>
              </a:rPr>
              <a:t>Mixed reality experience can provide enterprise employees with the best of both digital and physical world. It is through mixed reality that users can view digital objects in the actual surrounding, allowing voice-based or gesture inputs for interaction.</a:t>
            </a:r>
          </a:p>
          <a:p>
            <a:pPr fontAlgn="base"/>
            <a:r>
              <a:rPr lang="en-US" sz="1200" b="0" i="0" kern="1200" dirty="0">
                <a:solidFill>
                  <a:schemeClr val="tx1"/>
                </a:solidFill>
                <a:effectLst/>
                <a:latin typeface="+mn-lt"/>
                <a:ea typeface="+mn-ea"/>
                <a:cs typeface="+mn-cs"/>
              </a:rPr>
              <a:t>Here is the possible scope and applications of mixed reality in businesses:</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13</a:t>
            </a:fld>
            <a:endParaRPr lang="en-US"/>
          </a:p>
        </p:txBody>
      </p:sp>
    </p:spTree>
    <p:extLst>
      <p:ext uri="{BB962C8B-B14F-4D97-AF65-F5344CB8AC3E}">
        <p14:creationId xmlns:p14="http://schemas.microsoft.com/office/powerpoint/2010/main" val="77074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Remote guidance</a:t>
            </a:r>
          </a:p>
          <a:p>
            <a:pPr fontAlgn="base"/>
            <a:r>
              <a:rPr lang="en-US" sz="1200" b="0" i="0" kern="1200" dirty="0">
                <a:solidFill>
                  <a:schemeClr val="tx1"/>
                </a:solidFill>
                <a:effectLst/>
                <a:latin typeface="+mn-lt"/>
                <a:ea typeface="+mn-ea"/>
                <a:cs typeface="+mn-cs"/>
              </a:rPr>
              <a:t>In fields such as medicine, infrastructure, operations, sales, and business, tapping into the expertise of professionals or experts is vital. There might be various situations when an enterprise needs an expert on site to deal with complex issues. But this can be costly, and the expert may have a tight schedule that makes it difficult to come to your office. This can be mitigated with mixed reality, as experts can give instructions or advice to deal with the issue even if they are not onsite. One possible example is an experienced surgeon giving guidance to the available medical staff at the hospital in carrying out an emergency operation.</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14</a:t>
            </a:fld>
            <a:endParaRPr lang="en-US"/>
          </a:p>
        </p:txBody>
      </p:sp>
    </p:spTree>
    <p:extLst>
      <p:ext uri="{BB962C8B-B14F-4D97-AF65-F5344CB8AC3E}">
        <p14:creationId xmlns:p14="http://schemas.microsoft.com/office/powerpoint/2010/main" val="217555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Real-time training</a:t>
            </a:r>
          </a:p>
          <a:p>
            <a:pPr fontAlgn="base"/>
            <a:r>
              <a:rPr lang="en-US" sz="1200" b="0" i="0" kern="1200" dirty="0">
                <a:solidFill>
                  <a:schemeClr val="tx1"/>
                </a:solidFill>
                <a:effectLst/>
                <a:latin typeface="+mn-lt"/>
                <a:ea typeface="+mn-ea"/>
                <a:cs typeface="+mn-cs"/>
              </a:rPr>
              <a:t>Training and education stand out as one of the most important applications of mixed reality. It allows an enterprise to train newly recruited staff in a real-world training scenario through MR. Mixed reality makes it really easy to understand and analyze the topic. For example, understanding an industrial plant can now be done in a classroom, without having to visit the site. Similarly, a car’s engine can be easily understood through MR, without even having a real engine onsite.</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15</a:t>
            </a:fld>
            <a:endParaRPr lang="en-US"/>
          </a:p>
        </p:txBody>
      </p:sp>
    </p:spTree>
    <p:extLst>
      <p:ext uri="{BB962C8B-B14F-4D97-AF65-F5344CB8AC3E}">
        <p14:creationId xmlns:p14="http://schemas.microsoft.com/office/powerpoint/2010/main" val="419998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Reports and analytics</a:t>
            </a:r>
          </a:p>
          <a:p>
            <a:pPr fontAlgn="base"/>
            <a:r>
              <a:rPr lang="en-US" sz="1200" b="0" i="0" kern="1200" dirty="0">
                <a:solidFill>
                  <a:schemeClr val="tx1"/>
                </a:solidFill>
                <a:effectLst/>
                <a:latin typeface="+mn-lt"/>
                <a:ea typeface="+mn-ea"/>
                <a:cs typeface="+mn-cs"/>
              </a:rPr>
              <a:t>Through mixed reality, business leaders or concerned teams can simultaneously view and analyze business trends through real-time reports and analysis. Through gesture or voice-based inputs, users can design process flows and get the reports and analytics on the changes made.</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16</a:t>
            </a:fld>
            <a:endParaRPr lang="en-US"/>
          </a:p>
        </p:txBody>
      </p:sp>
    </p:spTree>
    <p:extLst>
      <p:ext uri="{BB962C8B-B14F-4D97-AF65-F5344CB8AC3E}">
        <p14:creationId xmlns:p14="http://schemas.microsoft.com/office/powerpoint/2010/main" val="278928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Operations</a:t>
            </a:r>
          </a:p>
          <a:p>
            <a:pPr fontAlgn="base"/>
            <a:r>
              <a:rPr lang="en-US" sz="1200" b="0" i="0" kern="1200" dirty="0">
                <a:solidFill>
                  <a:schemeClr val="tx1"/>
                </a:solidFill>
                <a:effectLst/>
                <a:latin typeface="+mn-lt"/>
                <a:ea typeface="+mn-ea"/>
                <a:cs typeface="+mn-cs"/>
              </a:rPr>
              <a:t>Operations in any business refer to the employees devoted to the production or delivery of services and products. Operations plays a vital role in various sectors including IT, banking, food service, and the retail industry. By implementing mixed reality, companies can boost employee productivity and streamline operations. Field service employees, technicians, factory workers, and system operators can manage operations in a much better way using mixed reality.</a:t>
            </a:r>
          </a:p>
          <a:p>
            <a:endParaRPr lang="en-US" dirty="0"/>
          </a:p>
        </p:txBody>
      </p:sp>
      <p:sp>
        <p:nvSpPr>
          <p:cNvPr id="4" name="Slide Number Placeholder 3"/>
          <p:cNvSpPr>
            <a:spLocks noGrp="1"/>
          </p:cNvSpPr>
          <p:nvPr>
            <p:ph type="sldNum" sz="quarter" idx="5"/>
          </p:nvPr>
        </p:nvSpPr>
        <p:spPr/>
        <p:txBody>
          <a:bodyPr/>
          <a:lstStyle/>
          <a:p>
            <a:fld id="{F5025901-8BB8-464A-9231-36169EC0A74B}" type="slidenum">
              <a:rPr lang="en-US" smtClean="0"/>
              <a:t>17</a:t>
            </a:fld>
            <a:endParaRPr lang="en-US"/>
          </a:p>
        </p:txBody>
      </p:sp>
    </p:spTree>
    <p:extLst>
      <p:ext uri="{BB962C8B-B14F-4D97-AF65-F5344CB8AC3E}">
        <p14:creationId xmlns:p14="http://schemas.microsoft.com/office/powerpoint/2010/main" val="2830971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0966DB-9DCA-479E-9B3E-DCBEE6512FCA}"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368079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966DB-9DCA-479E-9B3E-DCBEE6512FCA}"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188854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966DB-9DCA-479E-9B3E-DCBEE6512FCA}"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650631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465055-688B-4E95-A3D6-9932532A8018}"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359099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513629"/>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FontTx/>
              <a:buBlip>
                <a:blip r:embed="rId3"/>
              </a:buBlip>
              <a:defRPr>
                <a:solidFill>
                  <a:srgbClr val="513629"/>
                </a:solidFill>
                <a:latin typeface="Century Gothic" panose="020B0502020202020204" pitchFamily="34" charset="0"/>
              </a:defRPr>
            </a:lvl1pPr>
            <a:lvl2pPr marL="685800" indent="-228600">
              <a:buFontTx/>
              <a:buBlip>
                <a:blip r:embed="rId3"/>
              </a:buBlip>
              <a:defRPr>
                <a:solidFill>
                  <a:srgbClr val="513629"/>
                </a:solidFill>
                <a:latin typeface="Century Gothic" panose="020B0502020202020204" pitchFamily="34" charset="0"/>
              </a:defRPr>
            </a:lvl2pPr>
            <a:lvl3pPr marL="1143000" indent="-228600">
              <a:buFontTx/>
              <a:buBlip>
                <a:blip r:embed="rId3"/>
              </a:buBlip>
              <a:defRPr>
                <a:solidFill>
                  <a:srgbClr val="513629"/>
                </a:solidFill>
                <a:latin typeface="Century Gothic" panose="020B0502020202020204" pitchFamily="34" charset="0"/>
              </a:defRPr>
            </a:lvl3pPr>
            <a:lvl4pPr marL="1600200" indent="-228600">
              <a:buFontTx/>
              <a:buBlip>
                <a:blip r:embed="rId3"/>
              </a:buBlip>
              <a:defRPr>
                <a:solidFill>
                  <a:srgbClr val="513629"/>
                </a:solidFill>
                <a:latin typeface="Century Gothic" panose="020B0502020202020204" pitchFamily="34" charset="0"/>
              </a:defRPr>
            </a:lvl4pPr>
            <a:lvl5pPr marL="2057400" indent="-228600">
              <a:buFontTx/>
              <a:buBlip>
                <a:blip r:embed="rId3"/>
              </a:buBlip>
              <a:defRPr>
                <a:solidFill>
                  <a:srgbClr val="513629"/>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465055-688B-4E95-A3D6-9932532A8018}"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1596907978"/>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465055-688B-4E95-A3D6-9932532A8018}"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741529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465055-688B-4E95-A3D6-9932532A8018}"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4114967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465055-688B-4E95-A3D6-9932532A8018}" type="datetimeFigureOut">
              <a:rPr lang="en-US" smtClean="0"/>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10755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465055-688B-4E95-A3D6-9932532A8018}"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5903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65055-688B-4E95-A3D6-9932532A8018}"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3310332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465055-688B-4E95-A3D6-9932532A8018}"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403199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966DB-9DCA-479E-9B3E-DCBEE6512FCA}"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415002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465055-688B-4E95-A3D6-9932532A8018}"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2205139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465055-688B-4E95-A3D6-9932532A8018}"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3668835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465055-688B-4E95-A3D6-9932532A8018}"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CD30-9041-4B6D-A6B6-E3DE3C611AD1}" type="slidenum">
              <a:rPr lang="en-US" smtClean="0"/>
              <a:t>‹#›</a:t>
            </a:fld>
            <a:endParaRPr lang="en-US"/>
          </a:p>
        </p:txBody>
      </p:sp>
    </p:spTree>
    <p:extLst>
      <p:ext uri="{BB962C8B-B14F-4D97-AF65-F5344CB8AC3E}">
        <p14:creationId xmlns:p14="http://schemas.microsoft.com/office/powerpoint/2010/main" val="33627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0966DB-9DCA-479E-9B3E-DCBEE6512FCA}"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250151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0966DB-9DCA-479E-9B3E-DCBEE6512FCA}"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112185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0966DB-9DCA-479E-9B3E-DCBEE6512FCA}" type="datetimeFigureOut">
              <a:rPr lang="en-US" smtClean="0"/>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184936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0966DB-9DCA-479E-9B3E-DCBEE6512FCA}"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355438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966DB-9DCA-479E-9B3E-DCBEE6512FCA}"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3808523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0966DB-9DCA-479E-9B3E-DCBEE6512FCA}"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261455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0966DB-9DCA-479E-9B3E-DCBEE6512FCA}"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8BA5E-5667-4D17-A40C-FBAE6A33F64B}" type="slidenum">
              <a:rPr lang="en-US" smtClean="0"/>
              <a:t>‹#›</a:t>
            </a:fld>
            <a:endParaRPr lang="en-US"/>
          </a:p>
        </p:txBody>
      </p:sp>
    </p:spTree>
    <p:extLst>
      <p:ext uri="{BB962C8B-B14F-4D97-AF65-F5344CB8AC3E}">
        <p14:creationId xmlns:p14="http://schemas.microsoft.com/office/powerpoint/2010/main" val="331375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966DB-9DCA-479E-9B3E-DCBEE6512FCA}" type="datetimeFigureOut">
              <a:rPr lang="en-US" smtClean="0"/>
              <a:t>5/2/2019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8BA5E-5667-4D17-A40C-FBAE6A33F64B}" type="slidenum">
              <a:rPr lang="en-US" smtClean="0"/>
              <a:t>‹#›</a:t>
            </a:fld>
            <a:endParaRPr lang="en-US"/>
          </a:p>
        </p:txBody>
      </p:sp>
    </p:spTree>
    <p:extLst>
      <p:ext uri="{BB962C8B-B14F-4D97-AF65-F5344CB8AC3E}">
        <p14:creationId xmlns:p14="http://schemas.microsoft.com/office/powerpoint/2010/main" val="343190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65055-688B-4E95-A3D6-9932532A8018}" type="datetimeFigureOut">
              <a:rPr lang="en-US" smtClean="0"/>
              <a:t>5/2/2019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FCD30-9041-4B6D-A6B6-E3DE3C611AD1}" type="slidenum">
              <a:rPr lang="en-US" smtClean="0"/>
              <a:t>‹#›</a:t>
            </a:fld>
            <a:endParaRPr lang="en-US"/>
          </a:p>
        </p:txBody>
      </p:sp>
    </p:spTree>
    <p:extLst>
      <p:ext uri="{BB962C8B-B14F-4D97-AF65-F5344CB8AC3E}">
        <p14:creationId xmlns:p14="http://schemas.microsoft.com/office/powerpoint/2010/main" val="3637591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87086" y="4965528"/>
            <a:ext cx="12392297" cy="566019"/>
          </a:xfrm>
          <a:prstGeom prst="roundRect">
            <a:avLst/>
          </a:prstGeom>
          <a:solidFill>
            <a:srgbClr val="F98E2B"/>
          </a:solidFill>
          <a:ln>
            <a:noFill/>
          </a:ln>
          <a:effectLst>
            <a:outerShdw blurRad="50800" dist="762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810708" y="5040592"/>
            <a:ext cx="13945385" cy="1655762"/>
          </a:xfrm>
        </p:spPr>
        <p:txBody>
          <a:bodyPr vert="horz" lIns="91440" tIns="45720" rIns="91440" bIns="45720" rtlCol="0" anchor="t">
            <a:normAutofit/>
          </a:bodyPr>
          <a:lstStyle/>
          <a:p>
            <a:r>
              <a:rPr lang="en-US" sz="2800" dirty="0">
                <a:solidFill>
                  <a:schemeClr val="bg1"/>
                </a:solidFill>
                <a:latin typeface="Century Gothic" panose="020B0502020202020204" pitchFamily="34" charset="0"/>
                <a:ea typeface="Verdana" panose="020B0604030504040204" pitchFamily="34" charset="0"/>
                <a:cs typeface="Verdana" panose="020B0604030504040204" pitchFamily="34" charset="0"/>
              </a:rPr>
              <a:t>Microsoft Mixed Reality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996" y="1954141"/>
            <a:ext cx="4494399" cy="251163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5365" y="1523260"/>
            <a:ext cx="7728707" cy="3864354"/>
          </a:xfrm>
          <a:prstGeom prst="rect">
            <a:avLst/>
          </a:prstGeom>
        </p:spPr>
      </p:pic>
    </p:spTree>
    <p:extLst>
      <p:ext uri="{BB962C8B-B14F-4D97-AF65-F5344CB8AC3E}">
        <p14:creationId xmlns:p14="http://schemas.microsoft.com/office/powerpoint/2010/main" val="27851537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47A6-88C4-47FB-B08B-152A30947D56}"/>
              </a:ext>
            </a:extLst>
          </p:cNvPr>
          <p:cNvSpPr>
            <a:spLocks noGrp="1"/>
          </p:cNvSpPr>
          <p:nvPr>
            <p:ph type="title"/>
          </p:nvPr>
        </p:nvSpPr>
        <p:spPr/>
        <p:txBody>
          <a:bodyPr/>
          <a:lstStyle/>
          <a:p>
            <a:r>
              <a:rPr lang="en-US" dirty="0"/>
              <a:t>Mixed Reality</a:t>
            </a:r>
          </a:p>
        </p:txBody>
      </p:sp>
      <p:pic>
        <p:nvPicPr>
          <p:cNvPr id="7170" name="Picture 2" descr="mixed reality-medical application">
            <a:extLst>
              <a:ext uri="{FF2B5EF4-FFF2-40B4-BE49-F238E27FC236}">
                <a16:creationId xmlns:a16="http://schemas.microsoft.com/office/drawing/2014/main" id="{CAD56E0A-7D90-47DF-AE3B-A043AC569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6726"/>
            <a:ext cx="7854877" cy="401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00030"/>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A941-0798-4792-AA00-852D2B9EC9CB}"/>
              </a:ext>
            </a:extLst>
          </p:cNvPr>
          <p:cNvSpPr>
            <a:spLocks noGrp="1"/>
          </p:cNvSpPr>
          <p:nvPr>
            <p:ph type="title"/>
          </p:nvPr>
        </p:nvSpPr>
        <p:spPr/>
        <p:txBody>
          <a:bodyPr/>
          <a:lstStyle/>
          <a:p>
            <a:r>
              <a:rPr lang="en-US" dirty="0"/>
              <a:t>Extended Reality</a:t>
            </a:r>
          </a:p>
        </p:txBody>
      </p:sp>
      <p:pic>
        <p:nvPicPr>
          <p:cNvPr id="9218" name="Picture 2" descr="Image result for xr extended reality">
            <a:extLst>
              <a:ext uri="{FF2B5EF4-FFF2-40B4-BE49-F238E27FC236}">
                <a16:creationId xmlns:a16="http://schemas.microsoft.com/office/drawing/2014/main" id="{7C866B78-2895-49C8-8144-841B20101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82" y="2354655"/>
            <a:ext cx="6151717" cy="32024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cdn-images-1.medium.com/max/1600/1*SQYAeKr0JOaRZmdr72pRtA.png">
            <a:extLst>
              <a:ext uri="{FF2B5EF4-FFF2-40B4-BE49-F238E27FC236}">
                <a16:creationId xmlns:a16="http://schemas.microsoft.com/office/drawing/2014/main" id="{308F8C8A-AC84-4F42-A429-264AA09CD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329" y="596561"/>
            <a:ext cx="5221789" cy="403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25954"/>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B6E2-6F4D-4262-B64F-7D6F4539FAAA}"/>
              </a:ext>
            </a:extLst>
          </p:cNvPr>
          <p:cNvSpPr>
            <a:spLocks noGrp="1"/>
          </p:cNvSpPr>
          <p:nvPr>
            <p:ph type="title"/>
          </p:nvPr>
        </p:nvSpPr>
        <p:spPr>
          <a:xfrm>
            <a:off x="838200" y="365126"/>
            <a:ext cx="9175812" cy="726828"/>
          </a:xfrm>
        </p:spPr>
        <p:txBody>
          <a:bodyPr/>
          <a:lstStyle/>
          <a:p>
            <a:r>
              <a:rPr lang="en-US" dirty="0"/>
              <a:t>Overly complicated?</a:t>
            </a:r>
          </a:p>
        </p:txBody>
      </p:sp>
      <p:pic>
        <p:nvPicPr>
          <p:cNvPr id="8194" name="Picture 2" descr="Related image">
            <a:extLst>
              <a:ext uri="{FF2B5EF4-FFF2-40B4-BE49-F238E27FC236}">
                <a16:creationId xmlns:a16="http://schemas.microsoft.com/office/drawing/2014/main" id="{DDF6CB07-B35E-4B62-8DB1-A33477B02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444" y="1054049"/>
            <a:ext cx="8555993" cy="450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3268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195FD-E53A-4637-8FC7-3E64F9E7F54D}"/>
              </a:ext>
            </a:extLst>
          </p:cNvPr>
          <p:cNvSpPr>
            <a:spLocks noGrp="1"/>
          </p:cNvSpPr>
          <p:nvPr>
            <p:ph type="title"/>
          </p:nvPr>
        </p:nvSpPr>
        <p:spPr/>
        <p:txBody>
          <a:bodyPr/>
          <a:lstStyle/>
          <a:p>
            <a:r>
              <a:rPr lang="en-US" dirty="0"/>
              <a:t>Business Use Case</a:t>
            </a:r>
          </a:p>
        </p:txBody>
      </p:sp>
      <p:pic>
        <p:nvPicPr>
          <p:cNvPr id="10242" name="Picture 2" descr="Extended reality forecast market size 2022">
            <a:extLst>
              <a:ext uri="{FF2B5EF4-FFF2-40B4-BE49-F238E27FC236}">
                <a16:creationId xmlns:a16="http://schemas.microsoft.com/office/drawing/2014/main" id="{AB30DF33-5540-47E4-930C-5DD28AC47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803" y="1690688"/>
            <a:ext cx="7548695" cy="389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984949"/>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DF4B-CEC8-4956-A8E2-8FDADD87EFDA}"/>
              </a:ext>
            </a:extLst>
          </p:cNvPr>
          <p:cNvSpPr>
            <a:spLocks noGrp="1"/>
          </p:cNvSpPr>
          <p:nvPr>
            <p:ph type="title"/>
          </p:nvPr>
        </p:nvSpPr>
        <p:spPr/>
        <p:txBody>
          <a:bodyPr/>
          <a:lstStyle/>
          <a:p>
            <a:r>
              <a:rPr lang="en-US" dirty="0"/>
              <a:t>Remote Guidance</a:t>
            </a:r>
          </a:p>
        </p:txBody>
      </p:sp>
      <p:pic>
        <p:nvPicPr>
          <p:cNvPr id="11266" name="Picture 2" descr="Image result for remote guidance via vr">
            <a:extLst>
              <a:ext uri="{FF2B5EF4-FFF2-40B4-BE49-F238E27FC236}">
                <a16:creationId xmlns:a16="http://schemas.microsoft.com/office/drawing/2014/main" id="{81FF3415-76D3-434B-8815-B54BA8089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06863"/>
            <a:ext cx="7304474" cy="486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6508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7731-2598-4DBF-AD50-9EDE70BA7D91}"/>
              </a:ext>
            </a:extLst>
          </p:cNvPr>
          <p:cNvSpPr>
            <a:spLocks noGrp="1"/>
          </p:cNvSpPr>
          <p:nvPr>
            <p:ph type="title"/>
          </p:nvPr>
        </p:nvSpPr>
        <p:spPr/>
        <p:txBody>
          <a:bodyPr/>
          <a:lstStyle/>
          <a:p>
            <a:r>
              <a:rPr lang="en-US" dirty="0"/>
              <a:t>Training</a:t>
            </a:r>
          </a:p>
        </p:txBody>
      </p:sp>
      <p:pic>
        <p:nvPicPr>
          <p:cNvPr id="12292" name="Picture 4" descr="Related image">
            <a:extLst>
              <a:ext uri="{FF2B5EF4-FFF2-40B4-BE49-F238E27FC236}">
                <a16:creationId xmlns:a16="http://schemas.microsoft.com/office/drawing/2014/main" id="{AFEDA9D7-CE49-429E-8ABE-700CE5F5F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97986"/>
            <a:ext cx="6978218" cy="465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5232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Reports and Analytics</a:t>
            </a:r>
          </a:p>
        </p:txBody>
      </p:sp>
      <p:pic>
        <p:nvPicPr>
          <p:cNvPr id="13314" name="Picture 2" descr="Image result for reports and analytics in VR powerbi">
            <a:extLst>
              <a:ext uri="{FF2B5EF4-FFF2-40B4-BE49-F238E27FC236}">
                <a16:creationId xmlns:a16="http://schemas.microsoft.com/office/drawing/2014/main" id="{37C129C2-1FA5-46D2-9001-E7247B7C0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5848"/>
            <a:ext cx="7672282" cy="431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05309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Operations</a:t>
            </a:r>
          </a:p>
        </p:txBody>
      </p:sp>
      <p:pic>
        <p:nvPicPr>
          <p:cNvPr id="14338" name="Picture 2" descr="Image result for operations in VR">
            <a:extLst>
              <a:ext uri="{FF2B5EF4-FFF2-40B4-BE49-F238E27FC236}">
                <a16:creationId xmlns:a16="http://schemas.microsoft.com/office/drawing/2014/main" id="{5E387FC7-F660-4E06-A878-9D800A063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7" y="1524000"/>
            <a:ext cx="115170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48174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Prototyping</a:t>
            </a:r>
          </a:p>
        </p:txBody>
      </p:sp>
      <p:pic>
        <p:nvPicPr>
          <p:cNvPr id="15362" name="Picture 2" descr="https://www.esi-group.com/sites/default/files/company/events/6499/aaa.jpg">
            <a:extLst>
              <a:ext uri="{FF2B5EF4-FFF2-40B4-BE49-F238E27FC236}">
                <a16:creationId xmlns:a16="http://schemas.microsoft.com/office/drawing/2014/main" id="{235A13D0-6537-425B-8C69-3C1AB940F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2476"/>
            <a:ext cx="6150429" cy="511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722308"/>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8A26-C51A-407C-8620-CF799437E39E}"/>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B2B4E361-0495-4A9E-B970-4D02935D9575}"/>
              </a:ext>
            </a:extLst>
          </p:cNvPr>
          <p:cNvPicPr>
            <a:picLocks noChangeAspect="1"/>
          </p:cNvPicPr>
          <p:nvPr/>
        </p:nvPicPr>
        <p:blipFill>
          <a:blip r:embed="rId2"/>
          <a:stretch>
            <a:fillRect/>
          </a:stretch>
        </p:blipFill>
        <p:spPr>
          <a:xfrm>
            <a:off x="135774" y="734630"/>
            <a:ext cx="11920451" cy="4206716"/>
          </a:xfrm>
          <a:prstGeom prst="rect">
            <a:avLst/>
          </a:prstGeom>
        </p:spPr>
      </p:pic>
    </p:spTree>
    <p:extLst>
      <p:ext uri="{BB962C8B-B14F-4D97-AF65-F5344CB8AC3E}">
        <p14:creationId xmlns:p14="http://schemas.microsoft.com/office/powerpoint/2010/main" val="354514046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solidFill>
                  <a:schemeClr val="bg1"/>
                </a:solidFill>
              </a:rPr>
              <a:t>Today’s Presenter</a:t>
            </a:r>
          </a:p>
        </p:txBody>
      </p:sp>
      <p:sp>
        <p:nvSpPr>
          <p:cNvPr id="5" name="TextBox 4"/>
          <p:cNvSpPr txBox="1"/>
          <p:nvPr/>
        </p:nvSpPr>
        <p:spPr>
          <a:xfrm>
            <a:off x="4527210" y="2655060"/>
            <a:ext cx="7733207" cy="2277547"/>
          </a:xfrm>
          <a:prstGeom prst="rect">
            <a:avLst/>
          </a:prstGeom>
          <a:noFill/>
        </p:spPr>
        <p:txBody>
          <a:bodyPr wrap="none" rtlCol="0" anchor="t">
            <a:spAutoFit/>
          </a:bodyPr>
          <a:lstStyle/>
          <a:p>
            <a:r>
              <a:rPr lang="en-US" sz="6000" dirty="0">
                <a:solidFill>
                  <a:schemeClr val="bg1"/>
                </a:solidFill>
                <a:latin typeface="Century Gothic" panose="020B0502020202020204" pitchFamily="34" charset="0"/>
              </a:rPr>
              <a:t>Jeff Pergolski</a:t>
            </a:r>
          </a:p>
          <a:p>
            <a:r>
              <a:rPr lang="en-US" sz="3200" dirty="0">
                <a:solidFill>
                  <a:schemeClr val="bg1"/>
                </a:solidFill>
                <a:latin typeface="Century Gothic" panose="020B0502020202020204" pitchFamily="34" charset="0"/>
              </a:rPr>
              <a:t>Presales / TC / Customer Engagement</a:t>
            </a:r>
          </a:p>
          <a:p>
            <a:r>
              <a:rPr lang="en-US" sz="3200" dirty="0">
                <a:solidFill>
                  <a:schemeClr val="bg1"/>
                </a:solidFill>
                <a:latin typeface="Century Gothic" panose="020B0502020202020204" pitchFamily="34" charset="0"/>
              </a:rPr>
              <a:t>jpergolski@Innovia.com</a:t>
            </a:r>
          </a:p>
          <a:p>
            <a:endParaRPr lang="en-US" dirty="0"/>
          </a:p>
        </p:txBody>
      </p:sp>
      <p:pic>
        <p:nvPicPr>
          <p:cNvPr id="6" name="Picture 5">
            <a:extLst>
              <a:ext uri="{FF2B5EF4-FFF2-40B4-BE49-F238E27FC236}">
                <a16:creationId xmlns:a16="http://schemas.microsoft.com/office/drawing/2014/main" id="{FA6E63B6-BA2D-4DD2-B09A-FC0E74C81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235" y="1690688"/>
            <a:ext cx="2575792" cy="3867959"/>
          </a:xfrm>
          <a:prstGeom prst="rect">
            <a:avLst/>
          </a:prstGeom>
        </p:spPr>
      </p:pic>
      <p:pic>
        <p:nvPicPr>
          <p:cNvPr id="10" name="Picture 9">
            <a:extLst>
              <a:ext uri="{FF2B5EF4-FFF2-40B4-BE49-F238E27FC236}">
                <a16:creationId xmlns:a16="http://schemas.microsoft.com/office/drawing/2014/main" id="{5BC112E7-D5AA-479B-B9C8-5191BC0D6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580" y="1690688"/>
            <a:ext cx="2988447" cy="3867959"/>
          </a:xfrm>
          <a:prstGeom prst="rect">
            <a:avLst/>
          </a:prstGeom>
        </p:spPr>
      </p:pic>
    </p:spTree>
    <p:extLst>
      <p:ext uri="{BB962C8B-B14F-4D97-AF65-F5344CB8AC3E}">
        <p14:creationId xmlns:p14="http://schemas.microsoft.com/office/powerpoint/2010/main" val="139833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1000" autoRev="1" fill="remove"/>
                                        <p:tgtEl>
                                          <p:spTgt spid="6"/>
                                        </p:tgtEl>
                                        <p:attrNameLst>
                                          <p:attrName>style.color</p:attrName>
                                        </p:attrNameLst>
                                      </p:cBhvr>
                                      <p:to>
                                        <a:schemeClr val="bg1"/>
                                      </p:to>
                                    </p:animClr>
                                    <p:animClr clrSpc="rgb" dir="cw">
                                      <p:cBhvr>
                                        <p:cTn id="7" dur="1000" autoRev="1" fill="remove"/>
                                        <p:tgtEl>
                                          <p:spTgt spid="6"/>
                                        </p:tgtEl>
                                        <p:attrNameLst>
                                          <p:attrName>fillcolor</p:attrName>
                                        </p:attrNameLst>
                                      </p:cBhvr>
                                      <p:to>
                                        <a:schemeClr val="bg1"/>
                                      </p:to>
                                    </p:animClr>
                                    <p:set>
                                      <p:cBhvr>
                                        <p:cTn id="8" dur="1000" autoRev="1" fill="remove"/>
                                        <p:tgtEl>
                                          <p:spTgt spid="6"/>
                                        </p:tgtEl>
                                        <p:attrNameLst>
                                          <p:attrName>fill.type</p:attrName>
                                        </p:attrNameLst>
                                      </p:cBhvr>
                                      <p:to>
                                        <p:strVal val="solid"/>
                                      </p:to>
                                    </p:set>
                                    <p:set>
                                      <p:cBhvr>
                                        <p:cTn id="9" dur="1000" autoRev="1" fill="remove"/>
                                        <p:tgtEl>
                                          <p:spTgt spid="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3FE6A2-477E-45CB-B785-A05F81FBCD5D}"/>
              </a:ext>
            </a:extLst>
          </p:cNvPr>
          <p:cNvPicPr>
            <a:picLocks noChangeAspect="1"/>
          </p:cNvPicPr>
          <p:nvPr/>
        </p:nvPicPr>
        <p:blipFill>
          <a:blip r:embed="rId2"/>
          <a:stretch>
            <a:fillRect/>
          </a:stretch>
        </p:blipFill>
        <p:spPr>
          <a:xfrm>
            <a:off x="133002" y="172825"/>
            <a:ext cx="9528109" cy="5335742"/>
          </a:xfrm>
          <a:prstGeom prst="rect">
            <a:avLst/>
          </a:prstGeom>
        </p:spPr>
      </p:pic>
    </p:spTree>
    <p:extLst>
      <p:ext uri="{BB962C8B-B14F-4D97-AF65-F5344CB8AC3E}">
        <p14:creationId xmlns:p14="http://schemas.microsoft.com/office/powerpoint/2010/main" val="283124476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B255C-8812-4BEE-9A17-24E0D9BEAA60}"/>
              </a:ext>
            </a:extLst>
          </p:cNvPr>
          <p:cNvPicPr>
            <a:picLocks noChangeAspect="1"/>
          </p:cNvPicPr>
          <p:nvPr/>
        </p:nvPicPr>
        <p:blipFill>
          <a:blip r:embed="rId2"/>
          <a:stretch>
            <a:fillRect/>
          </a:stretch>
        </p:blipFill>
        <p:spPr>
          <a:xfrm>
            <a:off x="1108364" y="192742"/>
            <a:ext cx="9547318" cy="5299200"/>
          </a:xfrm>
          <a:prstGeom prst="rect">
            <a:avLst/>
          </a:prstGeom>
        </p:spPr>
      </p:pic>
    </p:spTree>
    <p:extLst>
      <p:ext uri="{BB962C8B-B14F-4D97-AF65-F5344CB8AC3E}">
        <p14:creationId xmlns:p14="http://schemas.microsoft.com/office/powerpoint/2010/main" val="76817626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Current offerings from Microsoft: Remote Assist</a:t>
            </a:r>
          </a:p>
        </p:txBody>
      </p:sp>
      <p:pic>
        <p:nvPicPr>
          <p:cNvPr id="16386" name="Picture 2" descr="https://dynamics365cdn.azureedge.net/cvt-7a4fb59ef0701de6868b41f9a81be237b0b58a3a32cc10791631742e39d36116/pictures/pages/mixed-reality/remote-assist/ra-hero_planB.jpg">
            <a:extLst>
              <a:ext uri="{FF2B5EF4-FFF2-40B4-BE49-F238E27FC236}">
                <a16:creationId xmlns:a16="http://schemas.microsoft.com/office/drawing/2014/main" id="{6FD6DBC3-CEBB-427E-9BC0-DB686577DC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274" y="1701574"/>
            <a:ext cx="7011761" cy="410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5379"/>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Current offerings from Microsoft: Remote Assist</a:t>
            </a:r>
          </a:p>
        </p:txBody>
      </p:sp>
      <p:pic>
        <p:nvPicPr>
          <p:cNvPr id="3" name="Picture 2">
            <a:extLst>
              <a:ext uri="{FF2B5EF4-FFF2-40B4-BE49-F238E27FC236}">
                <a16:creationId xmlns:a16="http://schemas.microsoft.com/office/drawing/2014/main" id="{A40B7CDD-3805-45AA-BC7F-1B2480F42AFE}"/>
              </a:ext>
            </a:extLst>
          </p:cNvPr>
          <p:cNvPicPr>
            <a:picLocks noChangeAspect="1"/>
          </p:cNvPicPr>
          <p:nvPr/>
        </p:nvPicPr>
        <p:blipFill>
          <a:blip r:embed="rId3"/>
          <a:stretch>
            <a:fillRect/>
          </a:stretch>
        </p:blipFill>
        <p:spPr>
          <a:xfrm>
            <a:off x="1730828" y="1690688"/>
            <a:ext cx="8730343" cy="3843249"/>
          </a:xfrm>
          <a:prstGeom prst="rect">
            <a:avLst/>
          </a:prstGeom>
        </p:spPr>
      </p:pic>
    </p:spTree>
    <p:extLst>
      <p:ext uri="{BB962C8B-B14F-4D97-AF65-F5344CB8AC3E}">
        <p14:creationId xmlns:p14="http://schemas.microsoft.com/office/powerpoint/2010/main" val="205711969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Current offerings from Microsoft: Remote Assist</a:t>
            </a:r>
          </a:p>
        </p:txBody>
      </p:sp>
      <p:pic>
        <p:nvPicPr>
          <p:cNvPr id="4" name="Picture 3">
            <a:extLst>
              <a:ext uri="{FF2B5EF4-FFF2-40B4-BE49-F238E27FC236}">
                <a16:creationId xmlns:a16="http://schemas.microsoft.com/office/drawing/2014/main" id="{61F4A773-5211-42CA-BFEF-5CA956F4E75B}"/>
              </a:ext>
            </a:extLst>
          </p:cNvPr>
          <p:cNvPicPr>
            <a:picLocks noChangeAspect="1"/>
          </p:cNvPicPr>
          <p:nvPr/>
        </p:nvPicPr>
        <p:blipFill>
          <a:blip r:embed="rId3"/>
          <a:stretch>
            <a:fillRect/>
          </a:stretch>
        </p:blipFill>
        <p:spPr>
          <a:xfrm>
            <a:off x="211362" y="1772910"/>
            <a:ext cx="11769275" cy="3312179"/>
          </a:xfrm>
          <a:prstGeom prst="rect">
            <a:avLst/>
          </a:prstGeom>
        </p:spPr>
      </p:pic>
    </p:spTree>
    <p:extLst>
      <p:ext uri="{BB962C8B-B14F-4D97-AF65-F5344CB8AC3E}">
        <p14:creationId xmlns:p14="http://schemas.microsoft.com/office/powerpoint/2010/main" val="2219297417"/>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a:xfrm>
            <a:off x="522514" y="365125"/>
            <a:ext cx="10831286" cy="1325563"/>
          </a:xfrm>
        </p:spPr>
        <p:txBody>
          <a:bodyPr/>
          <a:lstStyle/>
          <a:p>
            <a:r>
              <a:rPr lang="en-US" dirty="0"/>
              <a:t>Current offerings from Microsoft: Layout</a:t>
            </a:r>
          </a:p>
        </p:txBody>
      </p:sp>
      <p:pic>
        <p:nvPicPr>
          <p:cNvPr id="17410" name="Picture 2" descr="https://dynamics365cdn.azureedge.net/cvt-d128848b2af62b2b7ad55d576074acbf62f7e30fd9dfe3006e259fe5a21424bb/pictures/pages/mixed-reality/layout/layout-hero.jpg">
            <a:extLst>
              <a:ext uri="{FF2B5EF4-FFF2-40B4-BE49-F238E27FC236}">
                <a16:creationId xmlns:a16="http://schemas.microsoft.com/office/drawing/2014/main" id="{0997F805-BC48-4E90-9A7A-92C1E8CC85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516517"/>
            <a:ext cx="7502928" cy="449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9020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a:xfrm>
            <a:off x="348343" y="365125"/>
            <a:ext cx="11005457" cy="1325563"/>
          </a:xfrm>
        </p:spPr>
        <p:txBody>
          <a:bodyPr/>
          <a:lstStyle/>
          <a:p>
            <a:r>
              <a:rPr lang="en-US" dirty="0"/>
              <a:t>Current offerings from Microsoft: Layout</a:t>
            </a:r>
          </a:p>
        </p:txBody>
      </p:sp>
      <p:pic>
        <p:nvPicPr>
          <p:cNvPr id="3" name="Picture 2">
            <a:extLst>
              <a:ext uri="{FF2B5EF4-FFF2-40B4-BE49-F238E27FC236}">
                <a16:creationId xmlns:a16="http://schemas.microsoft.com/office/drawing/2014/main" id="{C7517412-FF2E-414D-BCDE-AD1D6BB0EA29}"/>
              </a:ext>
            </a:extLst>
          </p:cNvPr>
          <p:cNvPicPr>
            <a:picLocks noChangeAspect="1"/>
          </p:cNvPicPr>
          <p:nvPr/>
        </p:nvPicPr>
        <p:blipFill>
          <a:blip r:embed="rId3"/>
          <a:stretch>
            <a:fillRect/>
          </a:stretch>
        </p:blipFill>
        <p:spPr>
          <a:xfrm>
            <a:off x="348343" y="1429964"/>
            <a:ext cx="8164286" cy="3998072"/>
          </a:xfrm>
          <a:prstGeom prst="rect">
            <a:avLst/>
          </a:prstGeom>
        </p:spPr>
      </p:pic>
      <p:pic>
        <p:nvPicPr>
          <p:cNvPr id="4" name="Picture 3">
            <a:extLst>
              <a:ext uri="{FF2B5EF4-FFF2-40B4-BE49-F238E27FC236}">
                <a16:creationId xmlns:a16="http://schemas.microsoft.com/office/drawing/2014/main" id="{95FC1DFC-BB7E-4504-B026-6157D750452F}"/>
              </a:ext>
            </a:extLst>
          </p:cNvPr>
          <p:cNvPicPr>
            <a:picLocks noChangeAspect="1"/>
          </p:cNvPicPr>
          <p:nvPr/>
        </p:nvPicPr>
        <p:blipFill>
          <a:blip r:embed="rId4"/>
          <a:stretch>
            <a:fillRect/>
          </a:stretch>
        </p:blipFill>
        <p:spPr>
          <a:xfrm>
            <a:off x="348343" y="1429964"/>
            <a:ext cx="10080171" cy="4143996"/>
          </a:xfrm>
          <a:prstGeom prst="rect">
            <a:avLst/>
          </a:prstGeom>
        </p:spPr>
      </p:pic>
      <p:pic>
        <p:nvPicPr>
          <p:cNvPr id="5" name="Picture 4">
            <a:extLst>
              <a:ext uri="{FF2B5EF4-FFF2-40B4-BE49-F238E27FC236}">
                <a16:creationId xmlns:a16="http://schemas.microsoft.com/office/drawing/2014/main" id="{6C9ED085-54AA-4950-A7B4-8D8C1F78AFB7}"/>
              </a:ext>
            </a:extLst>
          </p:cNvPr>
          <p:cNvPicPr>
            <a:picLocks noChangeAspect="1"/>
          </p:cNvPicPr>
          <p:nvPr/>
        </p:nvPicPr>
        <p:blipFill>
          <a:blip r:embed="rId5"/>
          <a:stretch>
            <a:fillRect/>
          </a:stretch>
        </p:blipFill>
        <p:spPr>
          <a:xfrm>
            <a:off x="348343" y="1488803"/>
            <a:ext cx="10080170" cy="4027786"/>
          </a:xfrm>
          <a:prstGeom prst="rect">
            <a:avLst/>
          </a:prstGeom>
        </p:spPr>
      </p:pic>
    </p:spTree>
    <p:extLst>
      <p:ext uri="{BB962C8B-B14F-4D97-AF65-F5344CB8AC3E}">
        <p14:creationId xmlns:p14="http://schemas.microsoft.com/office/powerpoint/2010/main" val="9804789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a:xfrm>
            <a:off x="348343" y="365125"/>
            <a:ext cx="11005457" cy="1325563"/>
          </a:xfrm>
        </p:spPr>
        <p:txBody>
          <a:bodyPr/>
          <a:lstStyle/>
          <a:p>
            <a:r>
              <a:rPr lang="en-US" dirty="0"/>
              <a:t>Current offerings from Microsoft: Layout</a:t>
            </a:r>
          </a:p>
        </p:txBody>
      </p:sp>
      <p:pic>
        <p:nvPicPr>
          <p:cNvPr id="4" name="Picture 3">
            <a:extLst>
              <a:ext uri="{FF2B5EF4-FFF2-40B4-BE49-F238E27FC236}">
                <a16:creationId xmlns:a16="http://schemas.microsoft.com/office/drawing/2014/main" id="{B7D11529-60AD-4046-A232-7DCFE2A83451}"/>
              </a:ext>
            </a:extLst>
          </p:cNvPr>
          <p:cNvPicPr>
            <a:picLocks noChangeAspect="1"/>
          </p:cNvPicPr>
          <p:nvPr/>
        </p:nvPicPr>
        <p:blipFill>
          <a:blip r:embed="rId3"/>
          <a:stretch>
            <a:fillRect/>
          </a:stretch>
        </p:blipFill>
        <p:spPr>
          <a:xfrm>
            <a:off x="430993" y="1491151"/>
            <a:ext cx="11412664" cy="3538049"/>
          </a:xfrm>
          <a:prstGeom prst="rect">
            <a:avLst/>
          </a:prstGeom>
        </p:spPr>
      </p:pic>
    </p:spTree>
    <p:extLst>
      <p:ext uri="{BB962C8B-B14F-4D97-AF65-F5344CB8AC3E}">
        <p14:creationId xmlns:p14="http://schemas.microsoft.com/office/powerpoint/2010/main" val="1606210348"/>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227-5863-49EF-9D4C-527B845EC797}"/>
              </a:ext>
            </a:extLst>
          </p:cNvPr>
          <p:cNvSpPr>
            <a:spLocks noGrp="1"/>
          </p:cNvSpPr>
          <p:nvPr>
            <p:ph type="title"/>
          </p:nvPr>
        </p:nvSpPr>
        <p:spPr/>
        <p:txBody>
          <a:bodyPr/>
          <a:lstStyle/>
          <a:p>
            <a:r>
              <a:rPr lang="en-US" dirty="0"/>
              <a:t>Microsoft Options: Guides</a:t>
            </a:r>
          </a:p>
        </p:txBody>
      </p:sp>
      <p:pic>
        <p:nvPicPr>
          <p:cNvPr id="3" name="Picture 2">
            <a:extLst>
              <a:ext uri="{FF2B5EF4-FFF2-40B4-BE49-F238E27FC236}">
                <a16:creationId xmlns:a16="http://schemas.microsoft.com/office/drawing/2014/main" id="{83BF4A54-03C6-48D3-B797-464BBB8E4A62}"/>
              </a:ext>
            </a:extLst>
          </p:cNvPr>
          <p:cNvPicPr>
            <a:picLocks noChangeAspect="1"/>
          </p:cNvPicPr>
          <p:nvPr/>
        </p:nvPicPr>
        <p:blipFill>
          <a:blip r:embed="rId2"/>
          <a:stretch>
            <a:fillRect/>
          </a:stretch>
        </p:blipFill>
        <p:spPr>
          <a:xfrm>
            <a:off x="471054" y="1561484"/>
            <a:ext cx="8001709" cy="4369353"/>
          </a:xfrm>
          <a:prstGeom prst="rect">
            <a:avLst/>
          </a:prstGeom>
        </p:spPr>
      </p:pic>
    </p:spTree>
    <p:extLst>
      <p:ext uri="{BB962C8B-B14F-4D97-AF65-F5344CB8AC3E}">
        <p14:creationId xmlns:p14="http://schemas.microsoft.com/office/powerpoint/2010/main" val="1745177500"/>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2297-B336-40D3-BB45-7325B998B0CA}"/>
              </a:ext>
            </a:extLst>
          </p:cNvPr>
          <p:cNvSpPr>
            <a:spLocks noGrp="1"/>
          </p:cNvSpPr>
          <p:nvPr>
            <p:ph type="title"/>
          </p:nvPr>
        </p:nvSpPr>
        <p:spPr/>
        <p:txBody>
          <a:bodyPr/>
          <a:lstStyle/>
          <a:p>
            <a:r>
              <a:rPr lang="en-US" dirty="0"/>
              <a:t>Microsoft Options: Product Visualize</a:t>
            </a:r>
          </a:p>
        </p:txBody>
      </p:sp>
      <p:pic>
        <p:nvPicPr>
          <p:cNvPr id="3" name="Picture 2">
            <a:extLst>
              <a:ext uri="{FF2B5EF4-FFF2-40B4-BE49-F238E27FC236}">
                <a16:creationId xmlns:a16="http://schemas.microsoft.com/office/drawing/2014/main" id="{77F0ADC5-9B1E-4D07-B836-0955C436FA06}"/>
              </a:ext>
            </a:extLst>
          </p:cNvPr>
          <p:cNvPicPr>
            <a:picLocks noChangeAspect="1"/>
          </p:cNvPicPr>
          <p:nvPr/>
        </p:nvPicPr>
        <p:blipFill>
          <a:blip r:embed="rId3"/>
          <a:stretch>
            <a:fillRect/>
          </a:stretch>
        </p:blipFill>
        <p:spPr>
          <a:xfrm>
            <a:off x="360218" y="1690688"/>
            <a:ext cx="7863435" cy="4802187"/>
          </a:xfrm>
          <a:prstGeom prst="rect">
            <a:avLst/>
          </a:prstGeom>
        </p:spPr>
      </p:pic>
    </p:spTree>
    <p:extLst>
      <p:ext uri="{BB962C8B-B14F-4D97-AF65-F5344CB8AC3E}">
        <p14:creationId xmlns:p14="http://schemas.microsoft.com/office/powerpoint/2010/main" val="2709391210"/>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we feel like Virtual Reality looks like</a:t>
            </a:r>
          </a:p>
        </p:txBody>
      </p:sp>
      <p:pic>
        <p:nvPicPr>
          <p:cNvPr id="1026" name="Picture 2" descr="It\">
            <a:extLst>
              <a:ext uri="{FF2B5EF4-FFF2-40B4-BE49-F238E27FC236}">
                <a16:creationId xmlns:a16="http://schemas.microsoft.com/office/drawing/2014/main" id="{ABD38785-0653-4AA4-8A39-9F9F2304E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20" y="1336437"/>
            <a:ext cx="10019251" cy="418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543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2297-B336-40D3-BB45-7325B998B0CA}"/>
              </a:ext>
            </a:extLst>
          </p:cNvPr>
          <p:cNvSpPr>
            <a:spLocks noGrp="1"/>
          </p:cNvSpPr>
          <p:nvPr>
            <p:ph type="title"/>
          </p:nvPr>
        </p:nvSpPr>
        <p:spPr>
          <a:xfrm>
            <a:off x="616527" y="-117014"/>
            <a:ext cx="10515600" cy="1325563"/>
          </a:xfrm>
        </p:spPr>
        <p:txBody>
          <a:bodyPr/>
          <a:lstStyle/>
          <a:p>
            <a:r>
              <a:rPr lang="en-US" dirty="0"/>
              <a:t>Windows Mixed Reality Headsets</a:t>
            </a:r>
          </a:p>
        </p:txBody>
      </p:sp>
      <p:pic>
        <p:nvPicPr>
          <p:cNvPr id="1026" name="Picture 2" descr="Image result for windows mixed reality headset">
            <a:extLst>
              <a:ext uri="{FF2B5EF4-FFF2-40B4-BE49-F238E27FC236}">
                <a16:creationId xmlns:a16="http://schemas.microsoft.com/office/drawing/2014/main" id="{A384A9DD-8A1C-4DE8-8D53-9BF594171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71" y="1208549"/>
            <a:ext cx="9216044" cy="43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035756"/>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2297-B336-40D3-BB45-7325B998B0CA}"/>
              </a:ext>
            </a:extLst>
          </p:cNvPr>
          <p:cNvSpPr>
            <a:spLocks noGrp="1"/>
          </p:cNvSpPr>
          <p:nvPr>
            <p:ph type="title"/>
          </p:nvPr>
        </p:nvSpPr>
        <p:spPr>
          <a:xfrm>
            <a:off x="699655" y="0"/>
            <a:ext cx="10515600" cy="1325563"/>
          </a:xfrm>
        </p:spPr>
        <p:txBody>
          <a:bodyPr/>
          <a:lstStyle/>
          <a:p>
            <a:r>
              <a:rPr lang="en-US" dirty="0"/>
              <a:t>Windows Mixed Reality Portal</a:t>
            </a:r>
          </a:p>
        </p:txBody>
      </p:sp>
      <p:pic>
        <p:nvPicPr>
          <p:cNvPr id="5" name="Picture 4">
            <a:extLst>
              <a:ext uri="{FF2B5EF4-FFF2-40B4-BE49-F238E27FC236}">
                <a16:creationId xmlns:a16="http://schemas.microsoft.com/office/drawing/2014/main" id="{7A1A79AB-821F-4E98-8D33-D9F60F814466}"/>
              </a:ext>
            </a:extLst>
          </p:cNvPr>
          <p:cNvPicPr>
            <a:picLocks noChangeAspect="1"/>
          </p:cNvPicPr>
          <p:nvPr/>
        </p:nvPicPr>
        <p:blipFill>
          <a:blip r:embed="rId2"/>
          <a:stretch>
            <a:fillRect/>
          </a:stretch>
        </p:blipFill>
        <p:spPr>
          <a:xfrm>
            <a:off x="699655" y="1121769"/>
            <a:ext cx="7886758" cy="4448208"/>
          </a:xfrm>
          <a:prstGeom prst="rect">
            <a:avLst/>
          </a:prstGeom>
        </p:spPr>
      </p:pic>
    </p:spTree>
    <p:extLst>
      <p:ext uri="{BB962C8B-B14F-4D97-AF65-F5344CB8AC3E}">
        <p14:creationId xmlns:p14="http://schemas.microsoft.com/office/powerpoint/2010/main" val="830463448"/>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2297-B336-40D3-BB45-7325B998B0CA}"/>
              </a:ext>
            </a:extLst>
          </p:cNvPr>
          <p:cNvSpPr>
            <a:spLocks noGrp="1"/>
          </p:cNvSpPr>
          <p:nvPr>
            <p:ph type="title"/>
          </p:nvPr>
        </p:nvSpPr>
        <p:spPr/>
        <p:txBody>
          <a:bodyPr/>
          <a:lstStyle/>
          <a:p>
            <a:r>
              <a:rPr lang="en-US" dirty="0"/>
              <a:t>Microsoft </a:t>
            </a:r>
            <a:r>
              <a:rPr lang="en-US" dirty="0" err="1"/>
              <a:t>Hololens</a:t>
            </a:r>
            <a:r>
              <a:rPr lang="en-US" dirty="0"/>
              <a:t> 2</a:t>
            </a:r>
          </a:p>
        </p:txBody>
      </p:sp>
      <p:pic>
        <p:nvPicPr>
          <p:cNvPr id="3" name="Picture 2">
            <a:extLst>
              <a:ext uri="{FF2B5EF4-FFF2-40B4-BE49-F238E27FC236}">
                <a16:creationId xmlns:a16="http://schemas.microsoft.com/office/drawing/2014/main" id="{270FD1C3-6ADB-4D03-A365-CC02C2F59448}"/>
              </a:ext>
            </a:extLst>
          </p:cNvPr>
          <p:cNvPicPr>
            <a:picLocks noChangeAspect="1"/>
          </p:cNvPicPr>
          <p:nvPr/>
        </p:nvPicPr>
        <p:blipFill>
          <a:blip r:embed="rId2"/>
          <a:stretch>
            <a:fillRect/>
          </a:stretch>
        </p:blipFill>
        <p:spPr>
          <a:xfrm>
            <a:off x="0" y="1810593"/>
            <a:ext cx="12192000" cy="3236814"/>
          </a:xfrm>
          <a:prstGeom prst="rect">
            <a:avLst/>
          </a:prstGeom>
        </p:spPr>
      </p:pic>
    </p:spTree>
    <p:extLst>
      <p:ext uri="{BB962C8B-B14F-4D97-AF65-F5344CB8AC3E}">
        <p14:creationId xmlns:p14="http://schemas.microsoft.com/office/powerpoint/2010/main" val="510279713"/>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2297-B336-40D3-BB45-7325B998B0CA}"/>
              </a:ext>
            </a:extLst>
          </p:cNvPr>
          <p:cNvSpPr>
            <a:spLocks noGrp="1"/>
          </p:cNvSpPr>
          <p:nvPr>
            <p:ph type="title"/>
          </p:nvPr>
        </p:nvSpPr>
        <p:spPr/>
        <p:txBody>
          <a:bodyPr/>
          <a:lstStyle/>
          <a:p>
            <a:r>
              <a:rPr lang="en-US" dirty="0"/>
              <a:t>Microsoft </a:t>
            </a:r>
            <a:r>
              <a:rPr lang="en-US" dirty="0" err="1"/>
              <a:t>Hololens</a:t>
            </a:r>
            <a:r>
              <a:rPr lang="en-US" dirty="0"/>
              <a:t> 2</a:t>
            </a:r>
          </a:p>
        </p:txBody>
      </p:sp>
      <p:pic>
        <p:nvPicPr>
          <p:cNvPr id="3" name="Picture 2">
            <a:extLst>
              <a:ext uri="{FF2B5EF4-FFF2-40B4-BE49-F238E27FC236}">
                <a16:creationId xmlns:a16="http://schemas.microsoft.com/office/drawing/2014/main" id="{EBE58E5D-C49E-43C5-B201-4D102A6CD27F}"/>
              </a:ext>
            </a:extLst>
          </p:cNvPr>
          <p:cNvPicPr>
            <a:picLocks noChangeAspect="1"/>
          </p:cNvPicPr>
          <p:nvPr/>
        </p:nvPicPr>
        <p:blipFill>
          <a:blip r:embed="rId2"/>
          <a:stretch>
            <a:fillRect/>
          </a:stretch>
        </p:blipFill>
        <p:spPr>
          <a:xfrm>
            <a:off x="417022" y="1544046"/>
            <a:ext cx="7810084" cy="4671102"/>
          </a:xfrm>
          <a:prstGeom prst="rect">
            <a:avLst/>
          </a:prstGeom>
        </p:spPr>
      </p:pic>
    </p:spTree>
    <p:extLst>
      <p:ext uri="{BB962C8B-B14F-4D97-AF65-F5344CB8AC3E}">
        <p14:creationId xmlns:p14="http://schemas.microsoft.com/office/powerpoint/2010/main" val="1986268749"/>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2297-B336-40D3-BB45-7325B998B0CA}"/>
              </a:ext>
            </a:extLst>
          </p:cNvPr>
          <p:cNvSpPr>
            <a:spLocks noGrp="1"/>
          </p:cNvSpPr>
          <p:nvPr>
            <p:ph type="title"/>
          </p:nvPr>
        </p:nvSpPr>
        <p:spPr>
          <a:xfrm>
            <a:off x="6622473" y="365126"/>
            <a:ext cx="4731327" cy="1358380"/>
          </a:xfrm>
        </p:spPr>
        <p:txBody>
          <a:bodyPr/>
          <a:lstStyle/>
          <a:p>
            <a:r>
              <a:rPr lang="en-US" dirty="0" err="1"/>
              <a:t>Hololens</a:t>
            </a:r>
            <a:r>
              <a:rPr lang="en-US" dirty="0"/>
              <a:t> Projects</a:t>
            </a:r>
          </a:p>
        </p:txBody>
      </p:sp>
      <p:pic>
        <p:nvPicPr>
          <p:cNvPr id="3074" name="Picture 2" descr="https://lh3.googleusercontent.com/X7_eZs3hNjef3VvTAnAozoVP3y0QXNtbT4_3WuFU27wth57GdiByWAfHb_4t-eWUb6auVgWLmS2rYdNOw01RZFkR3-ld2MvDkuC8k9WIWMKUatv2OdhISq6zpXpPYcX0cM3DXghAQBMkcvrPLpphVfGGrbmuL-K6DU4TGhczk8IUq7DLcuiWHLYrFTT44BNnVqXyMJnKbe2UEEkU2I28Hzk2ChZuX9qENI-IPqNFF5fO7rPkR0h7TPXbRxINyMe1SchYNAEmyGgRHlZ5dvlMxoVJEyfPXF7fFXI81n4JVsxzGF_u4GeowQSkmcl_qnJER7EyZE2G_-sNeIJREI-BKeT4Ryinz0pkbUUExvOW01Fj-ZrPUecCnMDor3ftYCh3TBWCWYCdNPfFBU7LiVOwh_DBrdm8CHEgg35HHNWJt9NHMkXiRBeTqj1BR3fTUrCMJnP_WElcboTgGYc7SvRmzt0OPy8HezpcrL66Xoj4-SF6X0sTduSPfk1H6H4g1MYX-eHk0atlMvZcvAESIBiP533T21k25iT_gDcSsJzvTI8nhi0bjZgmZhQz0sP_-usv-EuTQ7gmxS5xlyC_8aYchc0P5WecZNno01ORW-dhBZeXWNbQ1gnuTL7zE1Cq9wsTG2UfMpZ133Bkx4fKAu0nZetJF0jvsir8=w1456-h1940-no">
            <a:extLst>
              <a:ext uri="{FF2B5EF4-FFF2-40B4-BE49-F238E27FC236}">
                <a16:creationId xmlns:a16="http://schemas.microsoft.com/office/drawing/2014/main" id="{103DAAF5-BE4D-4EEE-A881-69670B6D82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464" y="236912"/>
            <a:ext cx="4788131" cy="6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90923"/>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E3E322-9DF7-4D72-A1B6-E58285D900BF}"/>
              </a:ext>
            </a:extLst>
          </p:cNvPr>
          <p:cNvPicPr>
            <a:picLocks noChangeAspect="1"/>
          </p:cNvPicPr>
          <p:nvPr/>
        </p:nvPicPr>
        <p:blipFill>
          <a:blip r:embed="rId2"/>
          <a:stretch>
            <a:fillRect/>
          </a:stretch>
        </p:blipFill>
        <p:spPr>
          <a:xfrm>
            <a:off x="55265" y="0"/>
            <a:ext cx="11885525" cy="5531972"/>
          </a:xfrm>
          <a:prstGeom prst="rect">
            <a:avLst/>
          </a:prstGeom>
        </p:spPr>
      </p:pic>
    </p:spTree>
    <p:extLst>
      <p:ext uri="{BB962C8B-B14F-4D97-AF65-F5344CB8AC3E}">
        <p14:creationId xmlns:p14="http://schemas.microsoft.com/office/powerpoint/2010/main" val="2416523887"/>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565D86-D44F-4B47-A2A2-AC597A8287DB}"/>
              </a:ext>
            </a:extLst>
          </p:cNvPr>
          <p:cNvPicPr>
            <a:picLocks noChangeAspect="1"/>
          </p:cNvPicPr>
          <p:nvPr/>
        </p:nvPicPr>
        <p:blipFill>
          <a:blip r:embed="rId3"/>
          <a:stretch>
            <a:fillRect/>
          </a:stretch>
        </p:blipFill>
        <p:spPr>
          <a:xfrm>
            <a:off x="843404" y="315617"/>
            <a:ext cx="9214995" cy="5147612"/>
          </a:xfrm>
          <a:prstGeom prst="rect">
            <a:avLst/>
          </a:prstGeom>
        </p:spPr>
      </p:pic>
    </p:spTree>
    <p:extLst>
      <p:ext uri="{BB962C8B-B14F-4D97-AF65-F5344CB8AC3E}">
        <p14:creationId xmlns:p14="http://schemas.microsoft.com/office/powerpoint/2010/main" val="2951883413"/>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zurecomcdn.azureedge.net/cvt-2b5b1063859a21389aa87cb72d31056fd384cd457fc3c2f0fdbdef5412853c67/images/page/services/remote-rendering/accelerate.jpg">
            <a:extLst>
              <a:ext uri="{FF2B5EF4-FFF2-40B4-BE49-F238E27FC236}">
                <a16:creationId xmlns:a16="http://schemas.microsoft.com/office/drawing/2014/main" id="{36B78289-C5C4-47A8-8B5C-77C3A5823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1" y="166739"/>
            <a:ext cx="9448243" cy="531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380760"/>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E0E41-B02D-4246-9384-F9C750E55956}"/>
              </a:ext>
            </a:extLst>
          </p:cNvPr>
          <p:cNvPicPr>
            <a:picLocks noChangeAspect="1"/>
          </p:cNvPicPr>
          <p:nvPr/>
        </p:nvPicPr>
        <p:blipFill>
          <a:blip r:embed="rId3"/>
          <a:stretch>
            <a:fillRect/>
          </a:stretch>
        </p:blipFill>
        <p:spPr>
          <a:xfrm>
            <a:off x="1004963" y="459748"/>
            <a:ext cx="9264026" cy="5090246"/>
          </a:xfrm>
          <a:prstGeom prst="rect">
            <a:avLst/>
          </a:prstGeom>
        </p:spPr>
      </p:pic>
    </p:spTree>
    <p:extLst>
      <p:ext uri="{BB962C8B-B14F-4D97-AF65-F5344CB8AC3E}">
        <p14:creationId xmlns:p14="http://schemas.microsoft.com/office/powerpoint/2010/main" val="273304357"/>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25E25-D194-4AD0-B1BD-9B7202A0E1F1}"/>
              </a:ext>
            </a:extLst>
          </p:cNvPr>
          <p:cNvPicPr>
            <a:picLocks noChangeAspect="1"/>
          </p:cNvPicPr>
          <p:nvPr/>
        </p:nvPicPr>
        <p:blipFill>
          <a:blip r:embed="rId3"/>
          <a:stretch>
            <a:fillRect/>
          </a:stretch>
        </p:blipFill>
        <p:spPr>
          <a:xfrm>
            <a:off x="134735" y="193393"/>
            <a:ext cx="7945236" cy="5652737"/>
          </a:xfrm>
          <a:prstGeom prst="rect">
            <a:avLst/>
          </a:prstGeom>
        </p:spPr>
      </p:pic>
    </p:spTree>
    <p:extLst>
      <p:ext uri="{BB962C8B-B14F-4D97-AF65-F5344CB8AC3E}">
        <p14:creationId xmlns:p14="http://schemas.microsoft.com/office/powerpoint/2010/main" val="138624755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Virtual Reality actually looks like</a:t>
            </a:r>
          </a:p>
        </p:txBody>
      </p:sp>
      <p:pic>
        <p:nvPicPr>
          <p:cNvPr id="2050" name="Picture 2" descr="Related image">
            <a:extLst>
              <a:ext uri="{FF2B5EF4-FFF2-40B4-BE49-F238E27FC236}">
                <a16:creationId xmlns:a16="http://schemas.microsoft.com/office/drawing/2014/main" id="{122F0F7D-C899-4D0F-8991-2924E782D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376"/>
          <a:stretch/>
        </p:blipFill>
        <p:spPr bwMode="auto">
          <a:xfrm>
            <a:off x="1382609" y="1406129"/>
            <a:ext cx="6033259" cy="537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710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92A38-F997-4C05-9DC1-C4BDEA4B3ACC}"/>
              </a:ext>
            </a:extLst>
          </p:cNvPr>
          <p:cNvPicPr>
            <a:picLocks noChangeAspect="1"/>
          </p:cNvPicPr>
          <p:nvPr/>
        </p:nvPicPr>
        <p:blipFill>
          <a:blip r:embed="rId2"/>
          <a:stretch>
            <a:fillRect/>
          </a:stretch>
        </p:blipFill>
        <p:spPr>
          <a:xfrm>
            <a:off x="-55418" y="71240"/>
            <a:ext cx="12192000" cy="5474151"/>
          </a:xfrm>
          <a:prstGeom prst="rect">
            <a:avLst/>
          </a:prstGeom>
        </p:spPr>
      </p:pic>
    </p:spTree>
    <p:extLst>
      <p:ext uri="{BB962C8B-B14F-4D97-AF65-F5344CB8AC3E}">
        <p14:creationId xmlns:p14="http://schemas.microsoft.com/office/powerpoint/2010/main" val="3997340745"/>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A6D1-D6AE-4B6F-AAB4-2B5FBB56139C}"/>
              </a:ext>
            </a:extLst>
          </p:cNvPr>
          <p:cNvSpPr>
            <a:spLocks noGrp="1"/>
          </p:cNvSpPr>
          <p:nvPr>
            <p:ph type="title"/>
          </p:nvPr>
        </p:nvSpPr>
        <p:spPr/>
        <p:txBody>
          <a:bodyPr/>
          <a:lstStyle/>
          <a:p>
            <a:r>
              <a:rPr lang="en-US" dirty="0"/>
              <a:t>Demo?</a:t>
            </a:r>
          </a:p>
        </p:txBody>
      </p:sp>
      <p:pic>
        <p:nvPicPr>
          <p:cNvPr id="5122" name="Picture 2" descr="denver therapist, deal with fear, fear of abandonment, attachment, rejection, failure">
            <a:extLst>
              <a:ext uri="{FF2B5EF4-FFF2-40B4-BE49-F238E27FC236}">
                <a16:creationId xmlns:a16="http://schemas.microsoft.com/office/drawing/2014/main" id="{05386A34-ABA0-49C7-9C00-1CA985F02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76" y="1618903"/>
            <a:ext cx="7064779" cy="470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88395"/>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066502"/>
            <a:ext cx="12192000" cy="1200699"/>
          </a:xfrm>
          <a:prstGeom prst="rect">
            <a:avLst/>
          </a:prstGeom>
          <a:solidFill>
            <a:srgbClr val="F9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3098032"/>
            <a:ext cx="12192000" cy="1655762"/>
          </a:xfrm>
        </p:spPr>
        <p:txBody>
          <a:bodyPr>
            <a:normAutofit/>
          </a:bodyPr>
          <a:lstStyle/>
          <a:p>
            <a:r>
              <a:rPr lang="en-US" sz="7200" dirty="0">
                <a:solidFill>
                  <a:schemeClr val="bg1"/>
                </a:solidFill>
                <a:latin typeface="Century Gothic" panose="020B0502020202020204" pitchFamily="34" charset="0"/>
                <a:ea typeface="Verdana" panose="020B0604030504040204" pitchFamily="34" charset="0"/>
                <a:cs typeface="Verdana" panose="020B0604030504040204" pitchFamily="34" charset="0"/>
              </a:rPr>
              <a:t>Any Questions?</a:t>
            </a:r>
          </a:p>
          <a:p>
            <a:endParaRPr lang="en-US" sz="6600" dirty="0">
              <a:solidFill>
                <a:schemeClr val="bg1"/>
              </a:solidFill>
              <a:latin typeface="Century Gothic" panose="020B0502020202020204"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4043" y="5833910"/>
            <a:ext cx="1877164" cy="1049029"/>
          </a:xfrm>
          <a:prstGeom prst="rect">
            <a:avLst/>
          </a:prstGeom>
        </p:spPr>
      </p:pic>
      <p:pic>
        <p:nvPicPr>
          <p:cNvPr id="11" name="Picture 10"/>
          <p:cNvPicPr>
            <a:picLocks noChangeAspect="1"/>
          </p:cNvPicPr>
          <p:nvPr/>
        </p:nvPicPr>
        <p:blipFill>
          <a:blip r:embed="rId4"/>
          <a:stretch>
            <a:fillRect/>
          </a:stretch>
        </p:blipFill>
        <p:spPr>
          <a:xfrm>
            <a:off x="9468196" y="5547476"/>
            <a:ext cx="3565663" cy="1784239"/>
          </a:xfrm>
          <a:prstGeom prst="rect">
            <a:avLst/>
          </a:prstGeom>
        </p:spPr>
      </p:pic>
    </p:spTree>
    <p:extLst>
      <p:ext uri="{BB962C8B-B14F-4D97-AF65-F5344CB8AC3E}">
        <p14:creationId xmlns:p14="http://schemas.microsoft.com/office/powerpoint/2010/main" val="1770811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solidFill>
                  <a:schemeClr val="bg1"/>
                </a:solidFill>
              </a:rPr>
              <a:t>Thanks for Joining Us</a:t>
            </a:r>
          </a:p>
        </p:txBody>
      </p:sp>
      <p:sp>
        <p:nvSpPr>
          <p:cNvPr id="5" name="TextBox 4"/>
          <p:cNvSpPr txBox="1"/>
          <p:nvPr/>
        </p:nvSpPr>
        <p:spPr>
          <a:xfrm>
            <a:off x="3620001" y="2909675"/>
            <a:ext cx="4951997" cy="1785104"/>
          </a:xfrm>
          <a:prstGeom prst="rect">
            <a:avLst/>
          </a:prstGeom>
          <a:noFill/>
        </p:spPr>
        <p:txBody>
          <a:bodyPr wrap="none" rtlCol="0" anchor="t">
            <a:spAutoFit/>
          </a:bodyPr>
          <a:lstStyle/>
          <a:p>
            <a:r>
              <a:rPr lang="en-US" sz="6000" dirty="0">
                <a:solidFill>
                  <a:schemeClr val="bg1"/>
                </a:solidFill>
                <a:latin typeface="Century Gothic" panose="020B0502020202020204" pitchFamily="34" charset="0"/>
              </a:rPr>
              <a:t>Jeff Pergolski</a:t>
            </a:r>
            <a:endParaRPr lang="en-US" sz="3200" dirty="0">
              <a:solidFill>
                <a:schemeClr val="bg1"/>
              </a:solidFill>
              <a:latin typeface="Century Gothic" panose="020B0502020202020204" pitchFamily="34" charset="0"/>
            </a:endParaRPr>
          </a:p>
          <a:p>
            <a:r>
              <a:rPr lang="en-US" sz="3200" dirty="0">
                <a:solidFill>
                  <a:schemeClr val="bg1"/>
                </a:solidFill>
                <a:latin typeface="Century Gothic" panose="020B0502020202020204" pitchFamily="34" charset="0"/>
              </a:rPr>
              <a:t>jpergolski@Innovia.com</a:t>
            </a:r>
          </a:p>
          <a:p>
            <a:endParaRPr lang="en-US" dirty="0"/>
          </a:p>
        </p:txBody>
      </p:sp>
    </p:spTree>
    <p:extLst>
      <p:ext uri="{BB962C8B-B14F-4D97-AF65-F5344CB8AC3E}">
        <p14:creationId xmlns:p14="http://schemas.microsoft.com/office/powerpoint/2010/main" val="1847284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2656599"/>
            <a:ext cx="12192001" cy="1137636"/>
          </a:xfrm>
          <a:prstGeom prst="rect">
            <a:avLst/>
          </a:prstGeom>
          <a:solidFill>
            <a:srgbClr val="F98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2677619"/>
            <a:ext cx="12192000" cy="3239706"/>
          </a:xfrm>
        </p:spPr>
        <p:txBody>
          <a:bodyPr>
            <a:normAutofit/>
          </a:bodyPr>
          <a:lstStyle/>
          <a:p>
            <a:r>
              <a:rPr lang="en-US" sz="8000" dirty="0">
                <a:solidFill>
                  <a:schemeClr val="bg1"/>
                </a:solidFill>
                <a:latin typeface="Century Gothic" panose="020B0502020202020204" pitchFamily="34" charset="0"/>
                <a:ea typeface="Verdana" panose="020B0604030504040204" pitchFamily="34" charset="0"/>
                <a:cs typeface="Verdana" panose="020B0604030504040204" pitchFamily="34" charset="0"/>
              </a:rPr>
              <a:t>Thank You</a:t>
            </a:r>
          </a:p>
          <a:p>
            <a:r>
              <a:rPr lang="en-US" sz="3600" dirty="0">
                <a:solidFill>
                  <a:schemeClr val="bg1"/>
                </a:solidFill>
                <a:latin typeface="Century Gothic" panose="020B0502020202020204" pitchFamily="34" charset="0"/>
                <a:ea typeface="Verdana" panose="020B0604030504040204" pitchFamily="34" charset="0"/>
                <a:cs typeface="Verdana" panose="020B0604030504040204" pitchFamily="34" charset="0"/>
              </a:rPr>
              <a:t>For Joining Us</a:t>
            </a:r>
          </a:p>
          <a:p>
            <a:endParaRPr lang="en-US" sz="6600" dirty="0">
              <a:solidFill>
                <a:schemeClr val="bg1"/>
              </a:solidFill>
              <a:latin typeface="Century Gothic" panose="020B050202020202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4043" y="5833910"/>
            <a:ext cx="1877164" cy="1049029"/>
          </a:xfrm>
          <a:prstGeom prst="rect">
            <a:avLst/>
          </a:prstGeom>
        </p:spPr>
      </p:pic>
      <p:pic>
        <p:nvPicPr>
          <p:cNvPr id="4" name="Picture 3"/>
          <p:cNvPicPr>
            <a:picLocks noChangeAspect="1"/>
          </p:cNvPicPr>
          <p:nvPr/>
        </p:nvPicPr>
        <p:blipFill>
          <a:blip r:embed="rId4"/>
          <a:stretch>
            <a:fillRect/>
          </a:stretch>
        </p:blipFill>
        <p:spPr>
          <a:xfrm>
            <a:off x="9468196" y="5547476"/>
            <a:ext cx="3565663" cy="1784239"/>
          </a:xfrm>
          <a:prstGeom prst="rect">
            <a:avLst/>
          </a:prstGeom>
        </p:spPr>
      </p:pic>
    </p:spTree>
    <p:extLst>
      <p:ext uri="{BB962C8B-B14F-4D97-AF65-F5344CB8AC3E}">
        <p14:creationId xmlns:p14="http://schemas.microsoft.com/office/powerpoint/2010/main" val="31807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7754" y="365125"/>
            <a:ext cx="4156046" cy="1195227"/>
          </a:xfrm>
        </p:spPr>
        <p:txBody>
          <a:bodyPr>
            <a:normAutofit/>
          </a:bodyPr>
          <a:lstStyle/>
          <a:p>
            <a:r>
              <a:rPr lang="en-US" sz="3600" dirty="0"/>
              <a:t>How things have changed…</a:t>
            </a:r>
          </a:p>
        </p:txBody>
      </p:sp>
      <p:pic>
        <p:nvPicPr>
          <p:cNvPr id="3074" name="Picture 2" descr="Image result for 1997 don't sit too close to the tv">
            <a:extLst>
              <a:ext uri="{FF2B5EF4-FFF2-40B4-BE49-F238E27FC236}">
                <a16:creationId xmlns:a16="http://schemas.microsoft.com/office/drawing/2014/main" id="{B1854348-D254-4F79-8B49-E1F1A0ACA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82" y="98221"/>
            <a:ext cx="6661558" cy="666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898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4D8F-C076-46E9-BF1D-0E6E7FFB2044}"/>
              </a:ext>
            </a:extLst>
          </p:cNvPr>
          <p:cNvSpPr>
            <a:spLocks noGrp="1"/>
          </p:cNvSpPr>
          <p:nvPr>
            <p:ph type="title"/>
          </p:nvPr>
        </p:nvSpPr>
        <p:spPr/>
        <p:txBody>
          <a:bodyPr/>
          <a:lstStyle/>
          <a:p>
            <a:r>
              <a:rPr lang="en-US" dirty="0"/>
              <a:t>AR / MR / VR/ even XR??????</a:t>
            </a:r>
          </a:p>
        </p:txBody>
      </p:sp>
      <p:pic>
        <p:nvPicPr>
          <p:cNvPr id="4098" name="Picture 2" descr="Image result for confused">
            <a:extLst>
              <a:ext uri="{FF2B5EF4-FFF2-40B4-BE49-F238E27FC236}">
                <a16:creationId xmlns:a16="http://schemas.microsoft.com/office/drawing/2014/main" id="{A4F435A1-AD7C-4297-A6FA-A6E95E654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2" y="1376362"/>
            <a:ext cx="7305675"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18270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CDAA-ABF6-4869-BA28-68F9D78A60E1}"/>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63A3D46F-7AF7-44AE-BE04-10B5EB788DB7}"/>
              </a:ext>
            </a:extLst>
          </p:cNvPr>
          <p:cNvSpPr>
            <a:spLocks noGrp="1"/>
          </p:cNvSpPr>
          <p:nvPr>
            <p:ph idx="1"/>
          </p:nvPr>
        </p:nvSpPr>
        <p:spPr/>
        <p:txBody>
          <a:bodyPr>
            <a:normAutofit lnSpcReduction="10000"/>
          </a:bodyPr>
          <a:lstStyle/>
          <a:p>
            <a:r>
              <a:rPr lang="en-US" sz="4000" dirty="0"/>
              <a:t>VR = Virtual Reality</a:t>
            </a:r>
          </a:p>
          <a:p>
            <a:pPr marL="0" indent="0">
              <a:buNone/>
            </a:pPr>
            <a:endParaRPr lang="en-US" sz="4000" dirty="0"/>
          </a:p>
          <a:p>
            <a:r>
              <a:rPr lang="en-US" sz="4000" dirty="0"/>
              <a:t>AR = Augmented Reality</a:t>
            </a:r>
          </a:p>
          <a:p>
            <a:pPr marL="0" indent="0">
              <a:buNone/>
            </a:pPr>
            <a:endParaRPr lang="en-US" sz="4000" dirty="0"/>
          </a:p>
          <a:p>
            <a:r>
              <a:rPr lang="en-US" sz="4000" dirty="0"/>
              <a:t>MR = Mixed Reality</a:t>
            </a:r>
          </a:p>
          <a:p>
            <a:endParaRPr lang="en-US" sz="4000" dirty="0"/>
          </a:p>
          <a:p>
            <a:r>
              <a:rPr lang="en-US" sz="4000" dirty="0"/>
              <a:t>XR = Extended Reality</a:t>
            </a:r>
          </a:p>
        </p:txBody>
      </p:sp>
    </p:spTree>
    <p:extLst>
      <p:ext uri="{BB962C8B-B14F-4D97-AF65-F5344CB8AC3E}">
        <p14:creationId xmlns:p14="http://schemas.microsoft.com/office/powerpoint/2010/main" val="14088537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CF1C-802F-4E9E-A836-D0F1B6B3D818}"/>
              </a:ext>
            </a:extLst>
          </p:cNvPr>
          <p:cNvSpPr>
            <a:spLocks noGrp="1"/>
          </p:cNvSpPr>
          <p:nvPr>
            <p:ph type="title"/>
          </p:nvPr>
        </p:nvSpPr>
        <p:spPr/>
        <p:txBody>
          <a:bodyPr/>
          <a:lstStyle/>
          <a:p>
            <a:r>
              <a:rPr lang="en-US" dirty="0"/>
              <a:t>Virtual Reality</a:t>
            </a:r>
          </a:p>
        </p:txBody>
      </p:sp>
      <p:pic>
        <p:nvPicPr>
          <p:cNvPr id="5122" name="Picture 2" descr="https://pluto-men.com/wp-content/uploads/2019/04/Virtual-Reality-_-Plutomen-Blog.jpg">
            <a:extLst>
              <a:ext uri="{FF2B5EF4-FFF2-40B4-BE49-F238E27FC236}">
                <a16:creationId xmlns:a16="http://schemas.microsoft.com/office/drawing/2014/main" id="{E6BF0DAB-29DD-4092-8D9C-0B8B247CB6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279" y="1461602"/>
            <a:ext cx="7706072" cy="432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749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A579-A41C-4584-A85D-D19AD5823E61}"/>
              </a:ext>
            </a:extLst>
          </p:cNvPr>
          <p:cNvSpPr>
            <a:spLocks noGrp="1"/>
          </p:cNvSpPr>
          <p:nvPr>
            <p:ph type="title"/>
          </p:nvPr>
        </p:nvSpPr>
        <p:spPr/>
        <p:txBody>
          <a:bodyPr/>
          <a:lstStyle/>
          <a:p>
            <a:r>
              <a:rPr lang="en-US" dirty="0"/>
              <a:t>Augmented Reality</a:t>
            </a:r>
          </a:p>
        </p:txBody>
      </p:sp>
      <p:pic>
        <p:nvPicPr>
          <p:cNvPr id="6146" name="Picture 2" descr="https://pluto-men.com/wp-content/uploads/2019/04/Augmented-Reality-_-Plutomen-Blog.jpg">
            <a:extLst>
              <a:ext uri="{FF2B5EF4-FFF2-40B4-BE49-F238E27FC236}">
                <a16:creationId xmlns:a16="http://schemas.microsoft.com/office/drawing/2014/main" id="{166BB9AE-36D2-4617-9F25-B26DEE9DC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11084"/>
            <a:ext cx="5871099" cy="28101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napchat filters">
            <a:extLst>
              <a:ext uri="{FF2B5EF4-FFF2-40B4-BE49-F238E27FC236}">
                <a16:creationId xmlns:a16="http://schemas.microsoft.com/office/drawing/2014/main" id="{94073619-6BCF-4009-A331-9C5C560FC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370" y="1009561"/>
            <a:ext cx="4655320" cy="403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15756"/>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2" ma:contentTypeDescription="Create a new document." ma:contentTypeScope="" ma:versionID="20e2bd1c6e7da74d278288d5858f637c">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3a93fda6bcea0489ae856cb308ec1ea7"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851d27-5ce9-4c46-b6d2-9c60a9ccacc2">
      <UserInfo>
        <DisplayName>Steve Waltz</DisplayName>
        <AccountId>24</AccountId>
        <AccountType/>
      </UserInfo>
    </SharedWithUsers>
  </documentManagement>
</p:properties>
</file>

<file path=customXml/itemProps1.xml><?xml version="1.0" encoding="utf-8"?>
<ds:datastoreItem xmlns:ds="http://schemas.openxmlformats.org/officeDocument/2006/customXml" ds:itemID="{4904F9D1-3507-4C5D-9604-CED4B2D3DB59}">
  <ds:schemaRefs>
    <ds:schemaRef ds:uri="http://schemas.microsoft.com/sharepoint/v3/contenttype/forms"/>
  </ds:schemaRefs>
</ds:datastoreItem>
</file>

<file path=customXml/itemProps2.xml><?xml version="1.0" encoding="utf-8"?>
<ds:datastoreItem xmlns:ds="http://schemas.openxmlformats.org/officeDocument/2006/customXml" ds:itemID="{CA4686EF-4575-4981-9726-1172D1838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851d27-5ce9-4c46-b6d2-9c60a9ccacc2"/>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5CEA04-352C-4727-87E0-05AB6F8E4EEF}">
  <ds:schemaRefs>
    <ds:schemaRef ds:uri="http://purl.org/dc/dcmitype/"/>
    <ds:schemaRef ds:uri="a2851d27-5ce9-4c46-b6d2-9c60a9ccacc2"/>
    <ds:schemaRef ds:uri="http://schemas.microsoft.com/sharepoint/v3"/>
    <ds:schemaRef ds:uri="http://purl.org/dc/elements/1.1/"/>
    <ds:schemaRef ds:uri="http://schemas.microsoft.com/office/2006/metadata/properties"/>
    <ds:schemaRef ds:uri="0f9c49b3-675d-49eb-9aca-ecb844870355"/>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3020</TotalTime>
  <Words>1833</Words>
  <Application>Microsoft Office PowerPoint</Application>
  <PresentationFormat>Widescreen</PresentationFormat>
  <Paragraphs>232</Paragraphs>
  <Slides>44</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vt:lpstr>
      <vt:lpstr>Calibri Light</vt:lpstr>
      <vt:lpstr>Century Gothic</vt:lpstr>
      <vt:lpstr>Verdana</vt:lpstr>
      <vt:lpstr>Office Theme</vt:lpstr>
      <vt:lpstr>1_Office Theme</vt:lpstr>
      <vt:lpstr>PowerPoint Presentation</vt:lpstr>
      <vt:lpstr>Today’s Presenter</vt:lpstr>
      <vt:lpstr>What we feel like Virtual Reality looks like</vt:lpstr>
      <vt:lpstr>What Virtual Reality actually looks like</vt:lpstr>
      <vt:lpstr>How things have changed…</vt:lpstr>
      <vt:lpstr>AR / MR / VR/ even XR??????</vt:lpstr>
      <vt:lpstr>Definitions</vt:lpstr>
      <vt:lpstr>Virtual Reality</vt:lpstr>
      <vt:lpstr>Augmented Reality</vt:lpstr>
      <vt:lpstr>Mixed Reality</vt:lpstr>
      <vt:lpstr>Extended Reality</vt:lpstr>
      <vt:lpstr>Overly complicated?</vt:lpstr>
      <vt:lpstr>Business Use Case</vt:lpstr>
      <vt:lpstr>Remote Guidance</vt:lpstr>
      <vt:lpstr>Training</vt:lpstr>
      <vt:lpstr>Reports and Analytics</vt:lpstr>
      <vt:lpstr>Operations</vt:lpstr>
      <vt:lpstr>Prototyping</vt:lpstr>
      <vt:lpstr>PowerPoint Presentation</vt:lpstr>
      <vt:lpstr>PowerPoint Presentation</vt:lpstr>
      <vt:lpstr>PowerPoint Presentation</vt:lpstr>
      <vt:lpstr>Current offerings from Microsoft: Remote Assist</vt:lpstr>
      <vt:lpstr>Current offerings from Microsoft: Remote Assist</vt:lpstr>
      <vt:lpstr>Current offerings from Microsoft: Remote Assist</vt:lpstr>
      <vt:lpstr>Current offerings from Microsoft: Layout</vt:lpstr>
      <vt:lpstr>Current offerings from Microsoft: Layout</vt:lpstr>
      <vt:lpstr>Current offerings from Microsoft: Layout</vt:lpstr>
      <vt:lpstr>Microsoft Options: Guides</vt:lpstr>
      <vt:lpstr>Microsoft Options: Product Visualize</vt:lpstr>
      <vt:lpstr>Windows Mixed Reality Headsets</vt:lpstr>
      <vt:lpstr>Windows Mixed Reality Portal</vt:lpstr>
      <vt:lpstr>Microsoft Hololens 2</vt:lpstr>
      <vt:lpstr>Microsoft Hololens 2</vt:lpstr>
      <vt:lpstr>Hololens Projects</vt:lpstr>
      <vt:lpstr>PowerPoint Presentation</vt:lpstr>
      <vt:lpstr>PowerPoint Presentation</vt:lpstr>
      <vt:lpstr>PowerPoint Presentation</vt:lpstr>
      <vt:lpstr>PowerPoint Presentation</vt:lpstr>
      <vt:lpstr>PowerPoint Presentation</vt:lpstr>
      <vt:lpstr>PowerPoint Presentation</vt:lpstr>
      <vt:lpstr>Demo?</vt:lpstr>
      <vt:lpstr>PowerPoint Presentation</vt:lpstr>
      <vt:lpstr>Thanks for Joining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Britton</dc:creator>
  <cp:lastModifiedBy>Angie Doorn</cp:lastModifiedBy>
  <cp:revision>97</cp:revision>
  <dcterms:created xsi:type="dcterms:W3CDTF">2018-09-19T14:19:52Z</dcterms:created>
  <dcterms:modified xsi:type="dcterms:W3CDTF">2019-05-02T15:01:02Z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0x010100370E031C1095B0408DAC708113DFDD36</vt:lpwstr>
  </property>
</Properties>
</file>