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63" r:id="rId7"/>
    <p:sldId id="272" r:id="rId8"/>
    <p:sldId id="273" r:id="rId9"/>
    <p:sldId id="260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99" r:id="rId19"/>
    <p:sldId id="284" r:id="rId20"/>
    <p:sldId id="285" r:id="rId21"/>
    <p:sldId id="286" r:id="rId22"/>
    <p:sldId id="300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70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629"/>
    <a:srgbClr val="F98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Waltz" userId="S::swaltz@innovia.com::a8412328-7783-45f3-8308-e8f4d341ff20" providerId="AD" clId="Web-{0BFF25F1-DE93-41D9-9922-E56AB24D84DB}"/>
    <pc:docChg chg="modSld">
      <pc:chgData name="Steve Waltz" userId="S::swaltz@innovia.com::a8412328-7783-45f3-8308-e8f4d341ff20" providerId="AD" clId="Web-{0BFF25F1-DE93-41D9-9922-E56AB24D84DB}" dt="2018-12-11T17:42:19.858" v="126" actId="20577"/>
      <pc:docMkLst>
        <pc:docMk/>
      </pc:docMkLst>
      <pc:sldChg chg="modSp">
        <pc:chgData name="Steve Waltz" userId="S::swaltz@innovia.com::a8412328-7783-45f3-8308-e8f4d341ff20" providerId="AD" clId="Web-{0BFF25F1-DE93-41D9-9922-E56AB24D84DB}" dt="2018-12-11T17:42:19.858" v="125" actId="20577"/>
        <pc:sldMkLst>
          <pc:docMk/>
          <pc:sldMk cId="2785153784" sldId="257"/>
        </pc:sldMkLst>
        <pc:spChg chg="mod">
          <ac:chgData name="Steve Waltz" userId="S::swaltz@innovia.com::a8412328-7783-45f3-8308-e8f4d341ff20" providerId="AD" clId="Web-{0BFF25F1-DE93-41D9-9922-E56AB24D84DB}" dt="2018-12-11T17:42:19.858" v="125" actId="20577"/>
          <ac:spMkLst>
            <pc:docMk/>
            <pc:sldMk cId="2785153784" sldId="257"/>
            <ac:spMk id="3" creationId="{00000000-0000-0000-0000-000000000000}"/>
          </ac:spMkLst>
        </pc:spChg>
      </pc:sldChg>
      <pc:sldChg chg="modSp">
        <pc:chgData name="Steve Waltz" userId="S::swaltz@innovia.com::a8412328-7783-45f3-8308-e8f4d341ff20" providerId="AD" clId="Web-{0BFF25F1-DE93-41D9-9922-E56AB24D84DB}" dt="2018-12-11T17:40:22.229" v="57" actId="20577"/>
        <pc:sldMkLst>
          <pc:docMk/>
          <pc:sldMk cId="1398333886" sldId="263"/>
        </pc:sldMkLst>
        <pc:spChg chg="mod">
          <ac:chgData name="Steve Waltz" userId="S::swaltz@innovia.com::a8412328-7783-45f3-8308-e8f4d341ff20" providerId="AD" clId="Web-{0BFF25F1-DE93-41D9-9922-E56AB24D84DB}" dt="2018-12-11T17:39:45.790" v="27" actId="20577"/>
          <ac:spMkLst>
            <pc:docMk/>
            <pc:sldMk cId="1398333886" sldId="263"/>
            <ac:spMk id="5" creationId="{00000000-0000-0000-0000-000000000000}"/>
          </ac:spMkLst>
        </pc:spChg>
        <pc:spChg chg="mod">
          <ac:chgData name="Steve Waltz" userId="S::swaltz@innovia.com::a8412328-7783-45f3-8308-e8f4d341ff20" providerId="AD" clId="Web-{0BFF25F1-DE93-41D9-9922-E56AB24D84DB}" dt="2018-12-11T17:40:22.229" v="57" actId="20577"/>
          <ac:spMkLst>
            <pc:docMk/>
            <pc:sldMk cId="1398333886" sldId="263"/>
            <ac:spMk id="6" creationId="{00000000-0000-0000-0000-000000000000}"/>
          </ac:spMkLst>
        </pc:spChg>
        <pc:picChg chg="mod">
          <ac:chgData name="Steve Waltz" userId="S::swaltz@innovia.com::a8412328-7783-45f3-8308-e8f4d341ff20" providerId="AD" clId="Web-{0BFF25F1-DE93-41D9-9922-E56AB24D84DB}" dt="2018-12-11T17:39:08.867" v="0"/>
          <ac:picMkLst>
            <pc:docMk/>
            <pc:sldMk cId="1398333886" sldId="263"/>
            <ac:picMk id="4" creationId="{00000000-0000-0000-0000-000000000000}"/>
          </ac:picMkLst>
        </pc:picChg>
      </pc:sldChg>
    </pc:docChg>
  </pc:docChgLst>
  <pc:docChgLst>
    <pc:chgData name="Steve Waltz" userId="S::swaltz@innovia.com::a8412328-7783-45f3-8308-e8f4d341ff20" providerId="AD" clId="Web-{A2D76FD5-D8DC-B403-F092-630B1743A4F4}"/>
    <pc:docChg chg="modSld">
      <pc:chgData name="Steve Waltz" userId="S::swaltz@innovia.com::a8412328-7783-45f3-8308-e8f4d341ff20" providerId="AD" clId="Web-{A2D76FD5-D8DC-B403-F092-630B1743A4F4}" dt="2018-12-11T17:45:41.088" v="44" actId="20577"/>
      <pc:docMkLst>
        <pc:docMk/>
      </pc:docMkLst>
      <pc:sldChg chg="modSp">
        <pc:chgData name="Steve Waltz" userId="S::swaltz@innovia.com::a8412328-7783-45f3-8308-e8f4d341ff20" providerId="AD" clId="Web-{A2D76FD5-D8DC-B403-F092-630B1743A4F4}" dt="2018-12-11T17:45:41.088" v="43" actId="20577"/>
        <pc:sldMkLst>
          <pc:docMk/>
          <pc:sldMk cId="1335675902" sldId="262"/>
        </pc:sldMkLst>
        <pc:spChg chg="mod">
          <ac:chgData name="Steve Waltz" userId="S::swaltz@innovia.com::a8412328-7783-45f3-8308-e8f4d341ff20" providerId="AD" clId="Web-{A2D76FD5-D8DC-B403-F092-630B1743A4F4}" dt="2018-12-11T17:45:41.088" v="43" actId="20577"/>
          <ac:spMkLst>
            <pc:docMk/>
            <pc:sldMk cId="1335675902" sldId="262"/>
            <ac:spMk id="9" creationId="{00000000-0000-0000-0000-000000000000}"/>
          </ac:spMkLst>
        </pc:spChg>
        <pc:picChg chg="mod">
          <ac:chgData name="Steve Waltz" userId="S::swaltz@innovia.com::a8412328-7783-45f3-8308-e8f4d341ff20" providerId="AD" clId="Web-{A2D76FD5-D8DC-B403-F092-630B1743A4F4}" dt="2018-12-11T17:44:39.085" v="0"/>
          <ac:picMkLst>
            <pc:docMk/>
            <pc:sldMk cId="1335675902" sldId="262"/>
            <ac:picMk id="8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1362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797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2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66DB-9DCA-479E-9B3E-DCBEE6512F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5055-688B-4E95-A3D6-9932532A801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" y="5007527"/>
            <a:ext cx="12392297" cy="566019"/>
          </a:xfrm>
          <a:prstGeom prst="roundRect">
            <a:avLst/>
          </a:prstGeom>
          <a:solidFill>
            <a:srgbClr val="F98E2B"/>
          </a:solidFill>
          <a:ln>
            <a:noFill/>
          </a:ln>
          <a:effectLst>
            <a:outerShdw blurRad="50800" dist="762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10708" y="5040592"/>
            <a:ext cx="1394538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If Process is Your Problem?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6" y="1954141"/>
            <a:ext cx="4494399" cy="2511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4" y="1610353"/>
            <a:ext cx="7728707" cy="38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296990"/>
            <a:ext cx="10514108" cy="1325375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46" y="1460144"/>
            <a:ext cx="10514108" cy="47688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3800" dirty="0"/>
              <a:t>Swim Lane Map 2</a:t>
            </a:r>
          </a:p>
          <a:p>
            <a:pPr lvl="1">
              <a:lnSpc>
                <a:spcPct val="80000"/>
              </a:lnSpc>
              <a:defRPr/>
            </a:pPr>
            <a:endParaRPr lang="en-US" sz="3200" dirty="0"/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Uses Flow Chart Symbols – represents the “logic” of the process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Maps Tasks as actions that are completed in process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Adds “Functional Bands” (swim lanes) to show who / where task is performed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Includes external functional bands (customer, supplier) for tasks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Can include time for each task / time frames for groups of tasks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Coding for system involved / comments for task detail</a:t>
            </a:r>
          </a:p>
          <a:p>
            <a:pPr marL="457112" lvl="1" indent="0">
              <a:lnSpc>
                <a:spcPct val="100000"/>
              </a:lnSpc>
              <a:buNone/>
              <a:defRPr/>
            </a:pPr>
            <a:endParaRPr lang="en-US" sz="2600" dirty="0"/>
          </a:p>
          <a:p>
            <a:pPr marL="448107" lvl="1" indent="0">
              <a:buNone/>
              <a:defRPr/>
            </a:pPr>
            <a:r>
              <a:rPr lang="en-US" sz="3100" dirty="0"/>
              <a:t> One benefit is that it captures overall process logic flow and functional handoffs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7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65560"/>
            <a:ext cx="3024711" cy="4183422"/>
          </a:xfrm>
        </p:spPr>
        <p:txBody>
          <a:bodyPr>
            <a:normAutofit/>
          </a:bodyPr>
          <a:lstStyle/>
          <a:p>
            <a:r>
              <a:rPr lang="en-US" dirty="0" smtClean="0"/>
              <a:t>Mapping Styles – Swim Lane 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12226" y="48255"/>
          <a:ext cx="7990885" cy="604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3" imgW="9596241" imgH="7253227" progId="Visio.Drawing.15">
                  <p:embed/>
                </p:oleObj>
              </mc:Choice>
              <mc:Fallback>
                <p:oleObj name="Visio" r:id="rId3" imgW="9596241" imgH="7253227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2226" y="48255"/>
                        <a:ext cx="7990885" cy="6043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16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65560"/>
            <a:ext cx="3024711" cy="4183422"/>
          </a:xfrm>
        </p:spPr>
        <p:txBody>
          <a:bodyPr>
            <a:normAutofit/>
          </a:bodyPr>
          <a:lstStyle/>
          <a:p>
            <a:r>
              <a:rPr lang="en-US" dirty="0" smtClean="0"/>
              <a:t>Mapping Styles – Swim Lane 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046511" y="487"/>
          <a:ext cx="7960854" cy="601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3" imgW="9596241" imgH="7253227" progId="Visio.Drawing.15">
                  <p:embed/>
                </p:oleObj>
              </mc:Choice>
              <mc:Fallback>
                <p:oleObj name="Visio" r:id="rId3" imgW="9596241" imgH="7253227" progId="Visio.Drawing.15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6511" y="487"/>
                        <a:ext cx="7960854" cy="6016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57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296990"/>
            <a:ext cx="10514108" cy="1325375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1" y="1412045"/>
            <a:ext cx="10756789" cy="4108613"/>
          </a:xfrm>
        </p:spPr>
        <p:txBody>
          <a:bodyPr/>
          <a:lstStyle/>
          <a:p>
            <a:r>
              <a:rPr lang="en-US" dirty="0"/>
              <a:t>The way Value Stream maps are developed varies by organization, but their purpose remains consistent:</a:t>
            </a:r>
          </a:p>
          <a:p>
            <a:endParaRPr lang="en-US" dirty="0"/>
          </a:p>
          <a:p>
            <a:pPr lvl="1"/>
            <a:r>
              <a:rPr lang="en-US" sz="2800" dirty="0"/>
              <a:t>Diagram how value is currently delivered – Current State (identifying where waste occurs)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diagram how value should be delivered – Future State (finding ways to improve processes)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66502"/>
            <a:ext cx="12192000" cy="1200699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98031"/>
            <a:ext cx="12192000" cy="28782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Querying the Process</a:t>
            </a:r>
          </a:p>
          <a:p>
            <a:endParaRPr lang="en-US" sz="7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to look for, what to ask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6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1" y="1412045"/>
            <a:ext cx="10756789" cy="4108613"/>
          </a:xfrm>
        </p:spPr>
        <p:txBody>
          <a:bodyPr/>
          <a:lstStyle/>
          <a:p>
            <a:r>
              <a:rPr lang="en-US" dirty="0"/>
              <a:t>The emphasis is not only on doing things more efficiently: the first question is why an operation or step must be done at all</a:t>
            </a:r>
          </a:p>
          <a:p>
            <a:endParaRPr lang="en-US" dirty="0"/>
          </a:p>
          <a:p>
            <a:r>
              <a:rPr lang="en-US" dirty="0"/>
              <a:t>Highlight Value/Non-value activities, classify</a:t>
            </a:r>
          </a:p>
          <a:p>
            <a:endParaRPr lang="en-US" dirty="0"/>
          </a:p>
          <a:p>
            <a:r>
              <a:rPr lang="en-US" dirty="0"/>
              <a:t>Start to Identify / Prioritize Issues and </a:t>
            </a:r>
            <a:r>
              <a:rPr lang="en-US" dirty="0" smtClean="0"/>
              <a:t>possible action items (Do-its</a:t>
            </a:r>
            <a:r>
              <a:rPr lang="en-US" dirty="0"/>
              <a:t>, Events, </a:t>
            </a:r>
            <a:r>
              <a:rPr lang="en-US" dirty="0" smtClean="0"/>
              <a:t>Projects)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4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46" y="1574428"/>
            <a:ext cx="10514108" cy="4350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Does the task enable a competitive advantage (reduce the price, provide faster delivery, create fewer defects)?</a:t>
            </a:r>
          </a:p>
          <a:p>
            <a:endParaRPr lang="en-US" dirty="0"/>
          </a:p>
          <a:p>
            <a:r>
              <a:rPr lang="en-US" dirty="0"/>
              <a:t>If the customer knew we were doing this would they ask us to stop it in order to lower the </a:t>
            </a:r>
            <a:r>
              <a:rPr lang="en-US" dirty="0" smtClean="0"/>
              <a:t>price / deliver faster?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I eliminate or reduce this activity?</a:t>
            </a:r>
          </a:p>
          <a:p>
            <a:endParaRPr lang="en-US" dirty="0"/>
          </a:p>
          <a:p>
            <a:r>
              <a:rPr lang="en-US" dirty="0"/>
              <a:t>Does the task “touch” the </a:t>
            </a:r>
            <a:r>
              <a:rPr lang="en-US" dirty="0" smtClean="0"/>
              <a:t>customer? </a:t>
            </a:r>
            <a:r>
              <a:rPr lang="en-US" dirty="0"/>
              <a:t>W</a:t>
            </a:r>
            <a:r>
              <a:rPr lang="en-US" dirty="0" smtClean="0"/>
              <a:t>ould </a:t>
            </a:r>
            <a:r>
              <a:rPr lang="en-US" dirty="0"/>
              <a:t>the customer be willing to pay extra or prefer us over the competition if we were doing this task?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in doubt about what constitutes waste and what doesn’t always look at the situation from the end users’ perspective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Team can prioritize where and when to apply changes between the current and future state maps, using the </a:t>
            </a:r>
            <a:r>
              <a:rPr lang="en-US" dirty="0" smtClean="0"/>
              <a:t>findings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3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66502"/>
            <a:ext cx="12192000" cy="1200699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98031"/>
            <a:ext cx="12192000" cy="28782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 for Process</a:t>
            </a:r>
          </a:p>
          <a:p>
            <a:endParaRPr lang="en-US" sz="7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Process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Map and Discovery</a:t>
            </a:r>
          </a:p>
          <a:p>
            <a:pPr lvl="1"/>
            <a:r>
              <a:rPr lang="en-US" dirty="0"/>
              <a:t>Current State Map</a:t>
            </a:r>
          </a:p>
          <a:p>
            <a:pPr lvl="1"/>
            <a:r>
              <a:rPr lang="en-US" dirty="0"/>
              <a:t>Identify issues and metrics</a:t>
            </a:r>
          </a:p>
          <a:p>
            <a:r>
              <a:rPr lang="en-US" dirty="0"/>
              <a:t>Findings</a:t>
            </a:r>
          </a:p>
          <a:p>
            <a:pPr lvl="1"/>
            <a:r>
              <a:rPr lang="en-US" dirty="0" smtClean="0"/>
              <a:t>Do-its</a:t>
            </a:r>
            <a:endParaRPr lang="en-US" dirty="0"/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 smtClean="0"/>
              <a:t>Projects</a:t>
            </a:r>
          </a:p>
          <a:p>
            <a:pPr lvl="1"/>
            <a:r>
              <a:rPr lang="en-US" dirty="0"/>
              <a:t>Future State Map</a:t>
            </a:r>
          </a:p>
          <a:p>
            <a:pPr marL="45711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0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Today’s Presenter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5411" y="2860686"/>
            <a:ext cx="5052986" cy="215443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Bob Beaird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Analyst / Customer Engagement</a:t>
            </a:r>
            <a:endParaRPr lang="en-US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bbeaird@Innovia.com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54" y="1986643"/>
            <a:ext cx="2963635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Process – Current State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46" y="1562999"/>
            <a:ext cx="10514108" cy="4350721"/>
          </a:xfrm>
        </p:spPr>
        <p:txBody>
          <a:bodyPr>
            <a:normAutofit/>
          </a:bodyPr>
          <a:lstStyle/>
          <a:p>
            <a:r>
              <a:rPr lang="en-US" dirty="0"/>
              <a:t>Many functions are not well documented</a:t>
            </a:r>
          </a:p>
          <a:p>
            <a:endParaRPr lang="en-US" dirty="0"/>
          </a:p>
          <a:p>
            <a:r>
              <a:rPr lang="en-US" dirty="0"/>
              <a:t>Many functions support several services without clear boundaries</a:t>
            </a:r>
          </a:p>
          <a:p>
            <a:endParaRPr lang="en-US" dirty="0"/>
          </a:p>
          <a:p>
            <a:r>
              <a:rPr lang="en-US" dirty="0" smtClean="0"/>
              <a:t>Hard </a:t>
            </a:r>
            <a:r>
              <a:rPr lang="en-US" dirty="0"/>
              <a:t>to identify customer, product and customer values</a:t>
            </a:r>
          </a:p>
          <a:p>
            <a:endParaRPr lang="en-US" dirty="0"/>
          </a:p>
          <a:p>
            <a:r>
              <a:rPr lang="en-US" dirty="0"/>
              <a:t>Waste in administrative processes is much harder to see – more entrenched and hidden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4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/>
              <a:t>Process – Current State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1" y="1486747"/>
            <a:ext cx="10756789" cy="4108613"/>
          </a:xfrm>
        </p:spPr>
        <p:txBody>
          <a:bodyPr/>
          <a:lstStyle/>
          <a:p>
            <a:r>
              <a:rPr lang="en-US" dirty="0"/>
              <a:t>Completed in a day – so scoped to that objective</a:t>
            </a:r>
          </a:p>
          <a:p>
            <a:endParaRPr lang="en-US" dirty="0"/>
          </a:p>
          <a:p>
            <a:r>
              <a:rPr lang="en-US" dirty="0"/>
              <a:t>Performed by a cross functional team of knowledgeable doers (often middle managers) responsible for implementing change</a:t>
            </a:r>
          </a:p>
          <a:p>
            <a:endParaRPr lang="en-US" dirty="0"/>
          </a:p>
          <a:p>
            <a:r>
              <a:rPr lang="en-US" dirty="0"/>
              <a:t>Resulting in a picture (and team observations) of what we “see” when following the product/service</a:t>
            </a:r>
          </a:p>
        </p:txBody>
      </p:sp>
    </p:spTree>
    <p:extLst>
      <p:ext uri="{BB962C8B-B14F-4D97-AF65-F5344CB8AC3E}">
        <p14:creationId xmlns:p14="http://schemas.microsoft.com/office/powerpoint/2010/main" val="238676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56994"/>
            <a:ext cx="10514108" cy="1325375"/>
          </a:xfrm>
        </p:spPr>
        <p:txBody>
          <a:bodyPr/>
          <a:lstStyle/>
          <a:p>
            <a:r>
              <a:rPr lang="en-US" dirty="0" smtClean="0"/>
              <a:t>Process -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88" y="1246181"/>
            <a:ext cx="11858847" cy="47132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Observations gathered along the way are summarized into a Findings document, developed by and reviewed with the team</a:t>
            </a:r>
          </a:p>
          <a:p>
            <a:endParaRPr lang="en-US" dirty="0"/>
          </a:p>
          <a:p>
            <a:r>
              <a:rPr lang="en-US" dirty="0"/>
              <a:t>Findings include action items:</a:t>
            </a:r>
          </a:p>
          <a:p>
            <a:pPr lvl="1"/>
            <a:r>
              <a:rPr lang="en-US" dirty="0"/>
              <a:t>Do Its – Actions that can be taken immediately to improve the process</a:t>
            </a:r>
          </a:p>
          <a:p>
            <a:pPr lvl="1"/>
            <a:r>
              <a:rPr lang="en-US" dirty="0"/>
              <a:t>Events – Actions that will require some analysis and cost to implement but are not resource intensive and are typically more localized in effect</a:t>
            </a:r>
          </a:p>
          <a:p>
            <a:pPr lvl="1"/>
            <a:r>
              <a:rPr lang="en-US" dirty="0"/>
              <a:t>Projects – Actions that require teamwork across functions, more in-depth analysis and costs that usually require a cost benefit analysis</a:t>
            </a:r>
          </a:p>
          <a:p>
            <a:endParaRPr lang="en-US" dirty="0"/>
          </a:p>
          <a:p>
            <a:r>
              <a:rPr lang="en-US" dirty="0"/>
              <a:t>Data gathered showing potential ROI should be documented</a:t>
            </a:r>
          </a:p>
          <a:p>
            <a:endParaRPr lang="en-US" dirty="0"/>
          </a:p>
          <a:p>
            <a:r>
              <a:rPr lang="en-US" dirty="0"/>
              <a:t>Open issues that address broader policy and cultural issues often included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2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487"/>
            <a:ext cx="10514108" cy="1325375"/>
          </a:xfrm>
        </p:spPr>
        <p:txBody>
          <a:bodyPr/>
          <a:lstStyle/>
          <a:p>
            <a:r>
              <a:rPr lang="en-US" dirty="0" smtClean="0"/>
              <a:t>Process -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18" y="1211895"/>
            <a:ext cx="11744564" cy="48913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One methodology we use documents points in the process that are not value adds – collecting them as “disconnect” bullet points</a:t>
            </a:r>
          </a:p>
          <a:p>
            <a:endParaRPr lang="en-US" dirty="0"/>
          </a:p>
          <a:p>
            <a:r>
              <a:rPr lang="en-US" dirty="0"/>
              <a:t>Disconnects are part of the process of going from present to future state, providing a starting point for defining do-it’s, events, and projects and as requirements for the future state</a:t>
            </a:r>
          </a:p>
          <a:p>
            <a:endParaRPr lang="en-US" dirty="0"/>
          </a:p>
          <a:p>
            <a:r>
              <a:rPr lang="en-US" dirty="0"/>
              <a:t>Two examples:</a:t>
            </a:r>
          </a:p>
          <a:p>
            <a:pPr lvl="1"/>
            <a:r>
              <a:rPr lang="en-US" dirty="0"/>
              <a:t>Disconnect is “receipt in WMS does not consistently flow into receipt in NAV”</a:t>
            </a:r>
          </a:p>
          <a:p>
            <a:pPr lvl="1"/>
            <a:r>
              <a:rPr lang="en-US" dirty="0"/>
              <a:t>Event: Have warehouse, planning, purchasing, IT investigate the root cause(s) and create a plan to fix</a:t>
            </a:r>
          </a:p>
          <a:p>
            <a:pPr lvl="1"/>
            <a:r>
              <a:rPr lang="en-US" dirty="0"/>
              <a:t>Disconnect: No visibility into future demand – particularly for stock products, but also including demand for new product launches and marketing campaigns – creating difficulties for purchasing and planning</a:t>
            </a:r>
          </a:p>
          <a:p>
            <a:pPr lvl="1"/>
            <a:r>
              <a:rPr lang="en-US" dirty="0"/>
              <a:t>Project (and part of future state map): Scope and implement demand management/forecasting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2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Process – Future State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711" y="1711568"/>
            <a:ext cx="11234096" cy="4350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Complete in a day with the same team</a:t>
            </a:r>
          </a:p>
          <a:p>
            <a:endParaRPr lang="en-US" dirty="0"/>
          </a:p>
          <a:p>
            <a:r>
              <a:rPr lang="en-US" dirty="0"/>
              <a:t>Create a flexible, reactive system that quickly adapts to changing customer needs</a:t>
            </a:r>
          </a:p>
          <a:p>
            <a:endParaRPr lang="en-US" dirty="0"/>
          </a:p>
          <a:p>
            <a:r>
              <a:rPr lang="en-US" dirty="0"/>
              <a:t>Eliminate waste, minimize handoffs and silos, trigger resources only when needed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The Future State will evolve, particularly as Events and Projects are worked through, which will flesh out initial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Process – Some Meeting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 is equal</a:t>
            </a:r>
          </a:p>
          <a:p>
            <a:r>
              <a:rPr lang="en-US" dirty="0"/>
              <a:t>Focus on the process, not the person</a:t>
            </a:r>
          </a:p>
          <a:p>
            <a:r>
              <a:rPr lang="en-US" dirty="0"/>
              <a:t>Be specific, give examples</a:t>
            </a:r>
          </a:p>
          <a:p>
            <a:r>
              <a:rPr lang="en-US" dirty="0"/>
              <a:t>Limit “war stories”</a:t>
            </a:r>
          </a:p>
          <a:p>
            <a:r>
              <a:rPr lang="en-US" dirty="0"/>
              <a:t>One conversation at a time</a:t>
            </a:r>
          </a:p>
          <a:p>
            <a:r>
              <a:rPr lang="en-US" dirty="0"/>
              <a:t>Two second rule</a:t>
            </a:r>
          </a:p>
          <a:p>
            <a:r>
              <a:rPr lang="en-US" dirty="0"/>
              <a:t>Five minute rule</a:t>
            </a:r>
          </a:p>
          <a:p>
            <a:r>
              <a:rPr lang="en-US" dirty="0"/>
              <a:t>Mobile devices off, laptops closed during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Process – Tools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room with a lot of wall space</a:t>
            </a:r>
          </a:p>
          <a:p>
            <a:endParaRPr lang="en-US" dirty="0"/>
          </a:p>
          <a:p>
            <a:r>
              <a:rPr lang="en-US" dirty="0"/>
              <a:t>Post-It Flip Chart </a:t>
            </a:r>
          </a:p>
          <a:p>
            <a:endParaRPr lang="en-US" dirty="0"/>
          </a:p>
          <a:p>
            <a:r>
              <a:rPr lang="en-US" dirty="0"/>
              <a:t>3x5 post-it notes</a:t>
            </a:r>
          </a:p>
          <a:p>
            <a:endParaRPr lang="en-US" dirty="0"/>
          </a:p>
          <a:p>
            <a:r>
              <a:rPr lang="en-US" dirty="0"/>
              <a:t>Markers</a:t>
            </a:r>
          </a:p>
        </p:txBody>
      </p:sp>
    </p:spTree>
    <p:extLst>
      <p:ext uri="{BB962C8B-B14F-4D97-AF65-F5344CB8AC3E}">
        <p14:creationId xmlns:p14="http://schemas.microsoft.com/office/powerpoint/2010/main" val="54399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66502"/>
            <a:ext cx="12192000" cy="1200699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98032"/>
            <a:ext cx="12192000" cy="165576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2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Thanks for Joining Us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5411" y="2860686"/>
            <a:ext cx="5868914" cy="181588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Bob Beaird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Analyst / Customer Engagement</a:t>
            </a:r>
          </a:p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bbeaird@Innovia.com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54" y="1986643"/>
            <a:ext cx="2963635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656599"/>
            <a:ext cx="12192001" cy="1137636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77619"/>
            <a:ext cx="12192000" cy="323970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Joining Us</a:t>
            </a: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0134" indent="-560134">
              <a:buFont typeface="Arial" panose="020B0604020202020204" pitchFamily="34" charset="0"/>
              <a:buChar char="•"/>
              <a:defRPr/>
            </a:pPr>
            <a:r>
              <a:rPr lang="en-US" dirty="0"/>
              <a:t>Discuss how Value Stream Mapping can be used in your business</a:t>
            </a:r>
          </a:p>
          <a:p>
            <a:pPr marL="560134" indent="-560134">
              <a:buFont typeface="Arial" panose="020B0604020202020204" pitchFamily="34" charset="0"/>
              <a:buChar char="•"/>
              <a:defRPr/>
            </a:pPr>
            <a:r>
              <a:rPr lang="en-US" dirty="0"/>
              <a:t>Show the process for a successful Value Stream Mapping session</a:t>
            </a:r>
          </a:p>
          <a:p>
            <a:pPr marL="560134" indent="-560134">
              <a:buFont typeface="Arial" panose="020B0604020202020204" pitchFamily="34" charset="0"/>
              <a:buChar char="•"/>
              <a:defRPr/>
            </a:pPr>
            <a:r>
              <a:rPr lang="en-US" dirty="0"/>
              <a:t>Attendees leave with an understanding of Value Stream Mapping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134" indent="-5601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Some Mapping Styles</a:t>
            </a:r>
            <a:endParaRPr lang="en-US" dirty="0"/>
          </a:p>
          <a:p>
            <a:pPr marL="560134" indent="-5601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Querying the Process</a:t>
            </a:r>
            <a:endParaRPr lang="en-US" dirty="0"/>
          </a:p>
          <a:p>
            <a:pPr marL="560134" indent="-56013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Process for Process</a:t>
            </a:r>
            <a:endParaRPr lang="en-US" dirty="0"/>
          </a:p>
          <a:p>
            <a:pPr marL="560134" indent="-560134">
              <a:buFont typeface="Arial" panose="020B0604020202020204" pitchFamily="34" charset="0"/>
              <a:buChar char="•"/>
              <a:defRPr/>
            </a:pPr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0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66502"/>
            <a:ext cx="12192000" cy="1200699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98031"/>
            <a:ext cx="12192000" cy="28782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Mapping Styles</a:t>
            </a:r>
          </a:p>
          <a:p>
            <a:endParaRPr lang="en-US" sz="7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couple of Alternatives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08418"/>
            <a:ext cx="10514108" cy="1325375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200" dirty="0"/>
              <a:t>Baseline: Flow Chart Style Map</a:t>
            </a:r>
          </a:p>
          <a:p>
            <a:pPr marL="448107" lvl="1" indent="0">
              <a:lnSpc>
                <a:spcPct val="80000"/>
              </a:lnSpc>
              <a:buNone/>
              <a:defRPr/>
            </a:pPr>
            <a:endParaRPr lang="en-US" sz="3200" dirty="0"/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Starting point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Ending point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Process boxes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Decision diamonds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Alternative branches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Great for mapping out logic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2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65559"/>
            <a:ext cx="3436132" cy="3543433"/>
          </a:xfrm>
        </p:spPr>
        <p:txBody>
          <a:bodyPr>
            <a:normAutofit/>
          </a:bodyPr>
          <a:lstStyle/>
          <a:p>
            <a:r>
              <a:rPr lang="en-US" dirty="0"/>
              <a:t>Mapping Styles:</a:t>
            </a:r>
            <a:br>
              <a:rPr lang="en-US" dirty="0"/>
            </a:br>
            <a:r>
              <a:rPr lang="en-US" dirty="0" smtClean="0"/>
              <a:t>The Old Familiar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Flow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2617F-0D0A-4330-A99B-FF7F824B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47" y="278687"/>
            <a:ext cx="5131450" cy="56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12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251276"/>
            <a:ext cx="10514108" cy="1325375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84" y="1562999"/>
            <a:ext cx="11900752" cy="43507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				</a:t>
            </a:r>
            <a:r>
              <a:rPr lang="en-US" sz="3500" dirty="0"/>
              <a:t>Swim Lane Map 1</a:t>
            </a:r>
          </a:p>
          <a:p>
            <a:pPr marL="448107" lvl="1" indent="0">
              <a:buNone/>
              <a:defRPr/>
            </a:pPr>
            <a:endParaRPr lang="en-US" sz="2800" dirty="0"/>
          </a:p>
          <a:p>
            <a:pPr lvl="1">
              <a:defRPr/>
            </a:pPr>
            <a:r>
              <a:rPr lang="en-US" dirty="0"/>
              <a:t>Activity	</a:t>
            </a:r>
            <a:r>
              <a:rPr lang="en-US" dirty="0" smtClean="0"/>
              <a:t>     What </a:t>
            </a:r>
            <a:r>
              <a:rPr lang="en-US" dirty="0"/>
              <a:t>happens in this step</a:t>
            </a:r>
          </a:p>
          <a:p>
            <a:pPr lvl="1">
              <a:defRPr/>
            </a:pPr>
            <a:r>
              <a:rPr lang="en-US" dirty="0"/>
              <a:t>Who		 </a:t>
            </a:r>
            <a:r>
              <a:rPr lang="en-US" dirty="0" smtClean="0"/>
              <a:t>    What </a:t>
            </a:r>
            <a:r>
              <a:rPr lang="en-US" dirty="0"/>
              <a:t>departments or personnel are involved in this activity</a:t>
            </a:r>
          </a:p>
          <a:p>
            <a:pPr lvl="1">
              <a:defRPr/>
            </a:pPr>
            <a:r>
              <a:rPr lang="en-US" dirty="0"/>
              <a:t>Tasks  		 </a:t>
            </a:r>
            <a:r>
              <a:rPr lang="en-US" dirty="0" smtClean="0"/>
              <a:t>    What </a:t>
            </a:r>
            <a:r>
              <a:rPr lang="en-US" dirty="0"/>
              <a:t>is being completed during this activity</a:t>
            </a:r>
          </a:p>
          <a:p>
            <a:pPr lvl="1">
              <a:defRPr/>
            </a:pPr>
            <a:r>
              <a:rPr lang="en-US" dirty="0"/>
              <a:t>Task </a:t>
            </a:r>
            <a:r>
              <a:rPr lang="en-US" dirty="0" smtClean="0"/>
              <a:t>Completed  What </a:t>
            </a:r>
            <a:r>
              <a:rPr lang="en-US" dirty="0"/>
              <a:t>happens when the activity is completed</a:t>
            </a:r>
          </a:p>
          <a:p>
            <a:pPr lvl="1">
              <a:defRPr/>
            </a:pPr>
            <a:r>
              <a:rPr lang="en-US" dirty="0"/>
              <a:t>System  	</a:t>
            </a:r>
            <a:r>
              <a:rPr lang="en-US" dirty="0" smtClean="0"/>
              <a:t>     What </a:t>
            </a:r>
            <a:r>
              <a:rPr lang="en-US" dirty="0"/>
              <a:t>computer or manual systems are used</a:t>
            </a:r>
          </a:p>
          <a:p>
            <a:pPr lvl="1">
              <a:defRPr/>
            </a:pPr>
            <a:r>
              <a:rPr lang="en-US" dirty="0"/>
              <a:t>Time  		  </a:t>
            </a:r>
            <a:r>
              <a:rPr lang="en-US" dirty="0" smtClean="0"/>
              <a:t>   How </a:t>
            </a:r>
            <a:r>
              <a:rPr lang="en-US" dirty="0"/>
              <a:t>long does it take on average to complete the activity</a:t>
            </a:r>
          </a:p>
          <a:p>
            <a:pPr marL="448107" lvl="1" indent="0">
              <a:buNone/>
              <a:defRPr/>
            </a:pPr>
            <a:endParaRPr lang="en-US" sz="2800" dirty="0"/>
          </a:p>
          <a:p>
            <a:pPr marL="448107" lvl="1" indent="0">
              <a:buNone/>
              <a:defRPr/>
            </a:pPr>
            <a:r>
              <a:rPr lang="en-US" sz="2800" dirty="0"/>
              <a:t>One benefit is that it is more amenable to detailing logic behind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7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46" y="365561"/>
            <a:ext cx="2921856" cy="3806285"/>
          </a:xfrm>
        </p:spPr>
        <p:txBody>
          <a:bodyPr>
            <a:normAutofit/>
          </a:bodyPr>
          <a:lstStyle/>
          <a:p>
            <a:r>
              <a:rPr lang="en-US" dirty="0" smtClean="0"/>
              <a:t>Mapping Styles – Swim Lane 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929641" y="67407"/>
          <a:ext cx="7325099" cy="584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9224880" imgH="7358172" progId="Visio.Drawing.15">
                  <p:embed/>
                </p:oleObj>
              </mc:Choice>
              <mc:Fallback>
                <p:oleObj name="Visio" r:id="rId3" imgW="9224880" imgH="7358172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641" y="67407"/>
                        <a:ext cx="7325099" cy="584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71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a2851d27-5ce9-4c46-b6d2-9c60a9ccacc2">
      <UserInfo>
        <DisplayName>Steve Waltz</DisplayName>
        <AccountId>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2" ma:contentTypeDescription="Create a new document." ma:contentTypeScope="" ma:versionID="20e2bd1c6e7da74d278288d5858f637c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3a93fda6bcea0489ae856cb308ec1ea7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CEA04-352C-4727-87E0-05AB6F8E4EE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0f9c49b3-675d-49eb-9aca-ecb844870355"/>
    <ds:schemaRef ds:uri="a2851d27-5ce9-4c46-b6d2-9c60a9ccacc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52FBA4-CC49-4821-9178-580D267D5910}"/>
</file>

<file path=customXml/itemProps3.xml><?xml version="1.0" encoding="utf-8"?>
<ds:datastoreItem xmlns:ds="http://schemas.openxmlformats.org/officeDocument/2006/customXml" ds:itemID="{4904F9D1-3507-4C5D-9604-CED4B2D3D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962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Verdana</vt:lpstr>
      <vt:lpstr>Office Theme</vt:lpstr>
      <vt:lpstr>1_Office Theme</vt:lpstr>
      <vt:lpstr>Visio</vt:lpstr>
      <vt:lpstr>PowerPoint Presentation</vt:lpstr>
      <vt:lpstr>Today’s Presenter</vt:lpstr>
      <vt:lpstr>Session Objectives</vt:lpstr>
      <vt:lpstr>Session Agenda</vt:lpstr>
      <vt:lpstr>PowerPoint Presentation</vt:lpstr>
      <vt:lpstr>Mapping Styles</vt:lpstr>
      <vt:lpstr>Mapping Styles: The Old Familiar Flow Chart</vt:lpstr>
      <vt:lpstr>Mapping Styles</vt:lpstr>
      <vt:lpstr>Mapping Styles – Swim Lane 1</vt:lpstr>
      <vt:lpstr>Mapping Styles</vt:lpstr>
      <vt:lpstr>Mapping Styles – Swim Lane 2</vt:lpstr>
      <vt:lpstr>Mapping Styles – Swim Lane 2</vt:lpstr>
      <vt:lpstr>Mapping Styles</vt:lpstr>
      <vt:lpstr>PowerPoint Presentation</vt:lpstr>
      <vt:lpstr>Questions to Ask</vt:lpstr>
      <vt:lpstr>Questions to Ask</vt:lpstr>
      <vt:lpstr>Questions to Ask</vt:lpstr>
      <vt:lpstr>PowerPoint Presentation</vt:lpstr>
      <vt:lpstr>Process - Overview</vt:lpstr>
      <vt:lpstr>Process – Current State Map</vt:lpstr>
      <vt:lpstr>Process – Current State Map</vt:lpstr>
      <vt:lpstr>Process - Findings</vt:lpstr>
      <vt:lpstr>Process - Findings</vt:lpstr>
      <vt:lpstr>Process – Future State Map</vt:lpstr>
      <vt:lpstr>Process – Some Meeting Rules</vt:lpstr>
      <vt:lpstr>Process – Tools of the Trade</vt:lpstr>
      <vt:lpstr>PowerPoint Presentation</vt:lpstr>
      <vt:lpstr>Thanks for Joining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Britton</dc:creator>
  <cp:lastModifiedBy>Bob Beaird</cp:lastModifiedBy>
  <cp:revision>73</cp:revision>
  <dcterms:created xsi:type="dcterms:W3CDTF">2018-09-19T14:19:52Z</dcterms:created>
  <dcterms:modified xsi:type="dcterms:W3CDTF">2019-04-23T20:58:13Z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</Properties>
</file>