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</p:sldMasterIdLst>
  <p:notesMasterIdLst>
    <p:notesMasterId r:id="rId67"/>
  </p:notesMasterIdLst>
  <p:sldIdLst>
    <p:sldId id="257" r:id="rId7"/>
    <p:sldId id="263" r:id="rId8"/>
    <p:sldId id="311" r:id="rId9"/>
    <p:sldId id="312" r:id="rId10"/>
    <p:sldId id="313" r:id="rId11"/>
    <p:sldId id="317" r:id="rId12"/>
    <p:sldId id="289" r:id="rId13"/>
    <p:sldId id="291" r:id="rId14"/>
    <p:sldId id="290" r:id="rId15"/>
    <p:sldId id="310" r:id="rId16"/>
    <p:sldId id="309" r:id="rId17"/>
    <p:sldId id="292" r:id="rId18"/>
    <p:sldId id="293" r:id="rId19"/>
    <p:sldId id="314" r:id="rId20"/>
    <p:sldId id="315" r:id="rId21"/>
    <p:sldId id="316" r:id="rId22"/>
    <p:sldId id="330" r:id="rId23"/>
    <p:sldId id="332" r:id="rId24"/>
    <p:sldId id="331" r:id="rId25"/>
    <p:sldId id="329" r:id="rId26"/>
    <p:sldId id="333" r:id="rId27"/>
    <p:sldId id="334" r:id="rId28"/>
    <p:sldId id="335" r:id="rId29"/>
    <p:sldId id="337" r:id="rId30"/>
    <p:sldId id="318" r:id="rId31"/>
    <p:sldId id="319" r:id="rId32"/>
    <p:sldId id="320" r:id="rId33"/>
    <p:sldId id="338" r:id="rId34"/>
    <p:sldId id="339" r:id="rId35"/>
    <p:sldId id="340" r:id="rId36"/>
    <p:sldId id="341" r:id="rId37"/>
    <p:sldId id="322" r:id="rId38"/>
    <p:sldId id="323" r:id="rId39"/>
    <p:sldId id="324" r:id="rId40"/>
    <p:sldId id="302" r:id="rId41"/>
    <p:sldId id="303" r:id="rId42"/>
    <p:sldId id="301" r:id="rId43"/>
    <p:sldId id="342" r:id="rId44"/>
    <p:sldId id="343" r:id="rId45"/>
    <p:sldId id="344" r:id="rId46"/>
    <p:sldId id="345" r:id="rId47"/>
    <p:sldId id="325" r:id="rId48"/>
    <p:sldId id="326" r:id="rId49"/>
    <p:sldId id="328" r:id="rId50"/>
    <p:sldId id="346" r:id="rId51"/>
    <p:sldId id="347" r:id="rId52"/>
    <p:sldId id="348" r:id="rId53"/>
    <p:sldId id="349" r:id="rId54"/>
    <p:sldId id="336" r:id="rId55"/>
    <p:sldId id="327" r:id="rId56"/>
    <p:sldId id="298" r:id="rId57"/>
    <p:sldId id="299" r:id="rId58"/>
    <p:sldId id="300" r:id="rId59"/>
    <p:sldId id="304" r:id="rId60"/>
    <p:sldId id="306" r:id="rId61"/>
    <p:sldId id="307" r:id="rId62"/>
    <p:sldId id="308" r:id="rId63"/>
    <p:sldId id="260" r:id="rId64"/>
    <p:sldId id="270" r:id="rId65"/>
    <p:sldId id="261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3629"/>
    <a:srgbClr val="F98E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8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1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presProps" Target="presProps.xml"/><Relationship Id="rId7" Type="http://schemas.openxmlformats.org/officeDocument/2006/relationships/slide" Target="slides/slide1.xml"/><Relationship Id="rId71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B92DE3-0C0C-4DA4-B7EB-9D92D7F5F47B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0AB09-EF6C-4F3C-BE96-66F9DEE299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669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We help small and medium size businesses leverage technology to become more productive and profitable.   (Give examples of what we do for some of these companies.)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BCF2E-69FE-467A-B1B4-3B738F14E4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7023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We help small and medium size businesses leverage technology to become more productive and profitable.   (Give examples of what we do for some of these companies.)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BCF2E-69FE-467A-B1B4-3B738F14E4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497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We help small and medium size businesses leverage technology to become more productive and profitable.   (Give examples of what we do for some of these companies.)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BCF2E-69FE-467A-B1B4-3B738F14E4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2105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We help small and medium size businesses leverage technology to become more productive and profitable.   (Give examples of what we do for some of these companies.)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BCF2E-69FE-467A-B1B4-3B738F14E4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29803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We help small and medium size businesses leverage technology to become more productive and profitable.   (Give examples of what we do for some of these companies.)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BCF2E-69FE-467A-B1B4-3B738F14E4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17563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We help small and medium size businesses leverage technology to become more productive and profitable.   (Give examples of what we do for some of these companies.)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BCF2E-69FE-467A-B1B4-3B738F14E4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43221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We help small and medium size businesses leverage technology to become more productive and profitable.   (Give examples of what we do for some of these companies.)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BCF2E-69FE-467A-B1B4-3B738F14E4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23575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We help small and medium size businesses leverage technology to become more productive and profitable.   (Give examples of what we do for some of these companies.)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BCF2E-69FE-467A-B1B4-3B738F14E4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76795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We help small and medium size businesses leverage technology to become more productive and profitable.   (Give examples of what we do for some of these companies.)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BCF2E-69FE-467A-B1B4-3B738F14E4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65026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We help small and medium size businesses leverage technology to become more productive and profitable.   (Give examples of what we do for some of these companies.)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BCF2E-69FE-467A-B1B4-3B738F14E4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80027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We help small and medium size businesses leverage technology to become more productive and profitable.   (Give examples of what we do for some of these companies.)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BCF2E-69FE-467A-B1B4-3B738F14E4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772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We help small and medium size businesses leverage technology to become more productive and profitable.   (Give examples of what we do for some of these companies.)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BCF2E-69FE-467A-B1B4-3B738F14E4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58195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We help small and medium size businesses leverage technology to become more productive and profitable.   (Give examples of what we do for some of these companies.)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BCF2E-69FE-467A-B1B4-3B738F14E4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47627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We help small and medium size businesses leverage technology to become more productive and profitable.   (Give examples of what we do for some of these companies.)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BCF2E-69FE-467A-B1B4-3B738F14E4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81134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We help small and medium size businesses leverage technology to become more productive and profitable.   (Give examples of what we do for some of these companies.)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BCF2E-69FE-467A-B1B4-3B738F14E4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2421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We help small and medium size businesses leverage technology to become more productive and profitable.   (Give examples of what we do for some of these companies.)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BCF2E-69FE-467A-B1B4-3B738F14E4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54263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We help small and medium size businesses leverage technology to become more productive and profitable.   (Give examples of what we do for some of these companies.)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BCF2E-69FE-467A-B1B4-3B738F14E4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8290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We help small and medium size businesses leverage technology to become more productive and profitable.   (Give examples of what we do for some of these companies.)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BCF2E-69FE-467A-B1B4-3B738F14E4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79484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We help small and medium size businesses leverage technology to become more productive and profitable.   (Give examples of what we do for some of these companies.)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BCF2E-69FE-467A-B1B4-3B738F14E4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74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We help small and medium size businesses leverage technology to become more productive and profitable.   (Give examples of what we do for some of these companies.)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BCF2E-69FE-467A-B1B4-3B738F14E4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0578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We help small and medium size businesses leverage technology to become more productive and profitable.   (Give examples of what we do for some of these companies.)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BCF2E-69FE-467A-B1B4-3B738F14E4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80736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We help small and medium size businesses leverage technology to become more productive and profitable.   (Give examples of what we do for some of these companies.)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BCF2E-69FE-467A-B1B4-3B738F14E4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4653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We help small and medium size businesses leverage technology to become more productive and profitable.   (Give examples of what we do for some of these companies.)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BCF2E-69FE-467A-B1B4-3B738F14E4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0924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We help small and medium size businesses leverage technology to become more productive and profitable.   (Give examples of what we do for some of these companies.)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BCF2E-69FE-467A-B1B4-3B738F14E4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8659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We help small and medium size businesses leverage technology to become more productive and profitable.   (Give examples of what we do for some of these companies.)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BCF2E-69FE-467A-B1B4-3B738F14E4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04066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We help small and medium size businesses leverage technology to become more productive and profitable.   (Give examples of what we do for some of these companies.)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BCF2E-69FE-467A-B1B4-3B738F14E4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1433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We help small and medium size businesses leverage technology to become more productive and profitable.   (Give examples of what we do for some of these companies.)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BCF2E-69FE-467A-B1B4-3B738F14E4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65388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We help small and medium size businesses leverage technology to become more productive and profitable.   (Give examples of what we do for some of these companies.)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BCF2E-69FE-467A-B1B4-3B738F14E4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36247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We help small and medium size businesses leverage technology to become more productive and profitable.   (Give examples of what we do for some of these companies.)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BCF2E-69FE-467A-B1B4-3B738F14E4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1970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We help small and medium size businesses leverage technology to become more productive and profitable.   (Give examples of what we do for some of these companies.)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BCF2E-69FE-467A-B1B4-3B738F14E4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88831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We help small and medium size businesses leverage technology to become more productive and profitable.   (Give examples of what we do for some of these companies.)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BCF2E-69FE-467A-B1B4-3B738F14E4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1753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We help small and medium size businesses leverage technology to become more productive and profitable.   (Give examples of what we do for some of these companies.)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BCF2E-69FE-467A-B1B4-3B738F14E4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50708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We help small and medium size businesses leverage technology to become more productive and profitable.   (Give examples of what we do for some of these companies.)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BCF2E-69FE-467A-B1B4-3B738F14E4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2545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We help small and medium size businesses leverage technology to become more productive and profitable.   (Give examples of what we do for some of these companies.)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BCF2E-69FE-467A-B1B4-3B738F14E4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28672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We help small and medium size businesses leverage technology to become more productive and profitable.   (Give examples of what we do for some of these companies.)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BCF2E-69FE-467A-B1B4-3B738F14E4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047565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We help small and medium size businesses leverage technology to become more productive and profitable.   (Give examples of what we do for some of these companies.)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BCF2E-69FE-467A-B1B4-3B738F14E4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03031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We help small and medium size businesses leverage technology to become more productive and profitable.   (Give examples of what we do for some of these companies.)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BCF2E-69FE-467A-B1B4-3B738F14E4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78524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We help small and medium size businesses leverage technology to become more productive and profitable.   (Give examples of what we do for some of these companies.)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BCF2E-69FE-467A-B1B4-3B738F14E4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43119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We help small and medium size businesses leverage technology to become more productive and profitable.   (Give examples of what we do for some of these companies.)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BCF2E-69FE-467A-B1B4-3B738F14E4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931905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We help small and medium size businesses leverage technology to become more productive and profitable.   (Give examples of what we do for some of these companies.)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BCF2E-69FE-467A-B1B4-3B738F14E4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543082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We help small and medium size businesses leverage technology to become more productive and profitable.   (Give examples of what we do for some of these companies.)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BCF2E-69FE-467A-B1B4-3B738F14E4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454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We help small and medium size businesses leverage technology to become more productive and profitable.   (Give examples of what we do for some of these companies.)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BCF2E-69FE-467A-B1B4-3B738F14E4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651636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We help small and medium size businesses leverage technology to become more productive and profitable.   (Give examples of what we do for some of these companies.)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BCF2E-69FE-467A-B1B4-3B738F14E4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23450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We help small and medium size businesses leverage technology to become more productive and profitable.   (Give examples of what we do for some of these companies.)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BCF2E-69FE-467A-B1B4-3B738F14E4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7724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We help small and medium size businesses leverage technology to become more productive and profitable.   (Give examples of what we do for some of these companies.)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BCF2E-69FE-467A-B1B4-3B738F14E4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924462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We help small and medium size businesses leverage technology to become more productive and profitable.   (Give examples of what we do for some of these companies.)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BCF2E-69FE-467A-B1B4-3B738F14E4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23620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We help small and medium size businesses leverage technology to become more productive and profitable.   (Give examples of what we do for some of these companies.)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BCF2E-69FE-467A-B1B4-3B738F14E4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468152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BCF2E-69FE-467A-B1B4-3B738F14E4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37914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We help small and medium size businesses leverage technology to become more productive and profitable.   (Give examples of what we do for some of these companies.)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BCF2E-69FE-467A-B1B4-3B738F14E4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61678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We help small and medium size businesses leverage technology to become more productive and profitable.   (Give examples of what we do for some of these companies.)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BCF2E-69FE-467A-B1B4-3B738F14E4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9372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We help small and medium size businesses leverage technology to become more productive and profitable.   (Give examples of what we do for some of these companies.)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BCF2E-69FE-467A-B1B4-3B738F14E4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964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We help small and medium size businesses leverage technology to become more productive and profitable.   (Give examples of what we do for some of these companies.)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BCF2E-69FE-467A-B1B4-3B738F14E4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3692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We help small and medium size businesses leverage technology to become more productive and profitable.   (Give examples of what we do for some of these companies.)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BCF2E-69FE-467A-B1B4-3B738F14E4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8435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We help small and medium size businesses leverage technology to become more productive and profitable.   (Give examples of what we do for some of these companies.)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BCF2E-69FE-467A-B1B4-3B738F14E4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907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66DB-9DCA-479E-9B3E-DCBEE6512FCA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BA5E-5667-4D17-A40C-FBAE6A33F6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798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66DB-9DCA-479E-9B3E-DCBEE6512FCA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BA5E-5667-4D17-A40C-FBAE6A33F6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547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66DB-9DCA-479E-9B3E-DCBEE6512FCA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BA5E-5667-4D17-A40C-FBAE6A33F6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631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5055-688B-4E95-A3D6-9932532A8018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CD30-9041-4B6D-A6B6-E3DE3C611A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993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513629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Tx/>
              <a:buBlip>
                <a:blip r:embed="rId3"/>
              </a:buBlip>
              <a:defRPr>
                <a:solidFill>
                  <a:srgbClr val="513629"/>
                </a:solidFill>
                <a:latin typeface="Century Gothic" panose="020B0502020202020204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>
                <a:solidFill>
                  <a:srgbClr val="513629"/>
                </a:solidFill>
                <a:latin typeface="Century Gothic" panose="020B0502020202020204" pitchFamily="34" charset="0"/>
              </a:defRPr>
            </a:lvl2pPr>
            <a:lvl3pPr marL="1143000" indent="-228600">
              <a:buFontTx/>
              <a:buBlip>
                <a:blip r:embed="rId3"/>
              </a:buBlip>
              <a:defRPr>
                <a:solidFill>
                  <a:srgbClr val="513629"/>
                </a:solidFill>
                <a:latin typeface="Century Gothic" panose="020B0502020202020204" pitchFamily="34" charset="0"/>
              </a:defRPr>
            </a:lvl3pPr>
            <a:lvl4pPr marL="1600200" indent="-228600">
              <a:buFontTx/>
              <a:buBlip>
                <a:blip r:embed="rId3"/>
              </a:buBlip>
              <a:defRPr>
                <a:solidFill>
                  <a:srgbClr val="513629"/>
                </a:solidFill>
                <a:latin typeface="Century Gothic" panose="020B0502020202020204" pitchFamily="34" charset="0"/>
              </a:defRPr>
            </a:lvl4pPr>
            <a:lvl5pPr marL="2057400" indent="-228600">
              <a:buFontTx/>
              <a:buBlip>
                <a:blip r:embed="rId3"/>
              </a:buBlip>
              <a:defRPr>
                <a:solidFill>
                  <a:srgbClr val="513629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5055-688B-4E95-A3D6-9932532A8018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CD30-9041-4B6D-A6B6-E3DE3C611A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907978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5055-688B-4E95-A3D6-9932532A8018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CD30-9041-4B6D-A6B6-E3DE3C611A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529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5055-688B-4E95-A3D6-9932532A8018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CD30-9041-4B6D-A6B6-E3DE3C611A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967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5055-688B-4E95-A3D6-9932532A8018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CD30-9041-4B6D-A6B6-E3DE3C611A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5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5055-688B-4E95-A3D6-9932532A8018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CD30-9041-4B6D-A6B6-E3DE3C611A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38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5055-688B-4E95-A3D6-9932532A8018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CD30-9041-4B6D-A6B6-E3DE3C611A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3329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5055-688B-4E95-A3D6-9932532A8018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CD30-9041-4B6D-A6B6-E3DE3C611A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98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66DB-9DCA-479E-9B3E-DCBEE6512FCA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BA5E-5667-4D17-A40C-FBAE6A33F6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022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5055-688B-4E95-A3D6-9932532A8018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CD30-9041-4B6D-A6B6-E3DE3C611A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1390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5055-688B-4E95-A3D6-9932532A8018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CD30-9041-4B6D-A6B6-E3DE3C611A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8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5055-688B-4E95-A3D6-9932532A8018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CD30-9041-4B6D-A6B6-E3DE3C611A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7823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AF8C-AC2C-4AE2-A7BF-DD8ACA060D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6992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 b="1">
                <a:solidFill>
                  <a:srgbClr val="F98E2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13629"/>
                </a:solidFill>
              </a:defRPr>
            </a:lvl1pPr>
            <a:lvl2pPr>
              <a:defRPr>
                <a:solidFill>
                  <a:srgbClr val="32323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61" b="17564"/>
          <a:stretch/>
        </p:blipFill>
        <p:spPr>
          <a:xfrm>
            <a:off x="9072141" y="5969475"/>
            <a:ext cx="2298911" cy="85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482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AF8C-AC2C-4AE2-A7BF-DD8ACA060D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0608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AF8C-AC2C-4AE2-A7BF-DD8ACA060D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1068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Page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AF8C-AC2C-4AE2-A7BF-DD8ACA060D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2562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AF8C-AC2C-4AE2-A7BF-DD8ACA060D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5770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AF8C-AC2C-4AE2-A7BF-DD8ACA060D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660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66DB-9DCA-479E-9B3E-DCBEE6512FCA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BA5E-5667-4D17-A40C-FBAE6A33F6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5108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AF8C-AC2C-4AE2-A7BF-DD8ACA060D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9489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AF8C-AC2C-4AE2-A7BF-DD8ACA060D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9932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AF8C-AC2C-4AE2-A7BF-DD8ACA060D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431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AF8C-AC2C-4AE2-A7BF-DD8ACA060D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45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66DB-9DCA-479E-9B3E-DCBEE6512FCA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BA5E-5667-4D17-A40C-FBAE6A33F6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859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66DB-9DCA-479E-9B3E-DCBEE6512FCA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BA5E-5667-4D17-A40C-FBAE6A33F6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366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66DB-9DCA-479E-9B3E-DCBEE6512FCA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BA5E-5667-4D17-A40C-FBAE6A33F6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381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66DB-9DCA-479E-9B3E-DCBEE6512FCA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BA5E-5667-4D17-A40C-FBAE6A33F6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523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66DB-9DCA-479E-9B3E-DCBEE6512FCA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BA5E-5667-4D17-A40C-FBAE6A33F6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554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66DB-9DCA-479E-9B3E-DCBEE6512FCA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BA5E-5667-4D17-A40C-FBAE6A33F6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75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966DB-9DCA-479E-9B3E-DCBEE6512FCA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8BA5E-5667-4D17-A40C-FBAE6A33F6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90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65055-688B-4E95-A3D6-9932532A8018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FCD30-9041-4B6D-A6B6-E3DE3C611A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591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0AF8C-AC2C-4AE2-A7BF-DD8ACA060D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59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98E2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1362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2323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B1202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CA68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426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7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7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3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3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3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1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1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1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1.png"/><Relationship Id="rId4" Type="http://schemas.openxmlformats.org/officeDocument/2006/relationships/image" Target="../media/image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png"/><Relationship Id="rId4" Type="http://schemas.openxmlformats.org/officeDocument/2006/relationships/image" Target="../media/image5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-87086" y="4965528"/>
            <a:ext cx="12392297" cy="566019"/>
          </a:xfrm>
          <a:prstGeom prst="roundRect">
            <a:avLst/>
          </a:prstGeom>
          <a:solidFill>
            <a:srgbClr val="F98E2B"/>
          </a:solidFill>
          <a:ln>
            <a:noFill/>
          </a:ln>
          <a:effectLst>
            <a:outerShdw blurRad="50800" dist="762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922946" y="5040592"/>
            <a:ext cx="14057623" cy="9907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 Up For Success : Reviewing Manufacturing Best Practices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96" y="1954141"/>
            <a:ext cx="4494399" cy="25116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7" t="29064" r="24945" b="25730"/>
          <a:stretch/>
        </p:blipFill>
        <p:spPr>
          <a:xfrm>
            <a:off x="6712772" y="2646380"/>
            <a:ext cx="4023360" cy="174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15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2223"/>
            <a:ext cx="10515600" cy="1325563"/>
          </a:xfrm>
        </p:spPr>
        <p:txBody>
          <a:bodyPr/>
          <a:lstStyle/>
          <a:p>
            <a:r>
              <a:rPr lang="en-US" dirty="0"/>
              <a:t>Time Bucket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455D91-FEF4-41A9-BF9D-5636D55D0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1191" y="6063449"/>
            <a:ext cx="3290809" cy="83498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457ACFC-BCA1-4D39-BAFE-6B1FB8BAD7C9}"/>
              </a:ext>
            </a:extLst>
          </p:cNvPr>
          <p:cNvSpPr/>
          <p:nvPr/>
        </p:nvSpPr>
        <p:spPr>
          <a:xfrm>
            <a:off x="838200" y="1486272"/>
            <a:ext cx="1125872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Used for Reordering policies that use a reorder point</a:t>
            </a:r>
          </a:p>
          <a:p>
            <a:endParaRPr lang="en-US" sz="2800" dirty="0"/>
          </a:p>
          <a:p>
            <a:r>
              <a:rPr lang="en-US" sz="2800" dirty="0"/>
              <a:t>Collect demand events within the time window to make a joint supply order</a:t>
            </a:r>
          </a:p>
          <a:p>
            <a:r>
              <a:rPr lang="en-US" sz="2800" dirty="0"/>
              <a:t> </a:t>
            </a:r>
          </a:p>
          <a:p>
            <a:r>
              <a:rPr lang="en-US" sz="2800" dirty="0"/>
              <a:t>The time-bucketed concept reflects the manual process of checking the inventory level on a frequent basis rather than for each transaction</a:t>
            </a:r>
          </a:p>
          <a:p>
            <a:endParaRPr lang="en-US" sz="2800" dirty="0"/>
          </a:p>
          <a:p>
            <a:r>
              <a:rPr lang="en-US" sz="2800" dirty="0"/>
              <a:t>Example:  All item needs from one vendor to place a weekly order</a:t>
            </a:r>
          </a:p>
          <a:p>
            <a:r>
              <a:rPr lang="en-US" sz="2800" dirty="0"/>
              <a:t>                   Safety Stock Exception Warning</a:t>
            </a:r>
          </a:p>
          <a:p>
            <a:endParaRPr lang="en-US" dirty="0">
              <a:solidFill>
                <a:srgbClr val="000000"/>
              </a:solidFill>
              <a:latin typeface="&amp;quot"/>
            </a:endParaRPr>
          </a:p>
        </p:txBody>
      </p:sp>
    </p:spTree>
    <p:extLst>
      <p:ext uri="{BB962C8B-B14F-4D97-AF65-F5344CB8AC3E}">
        <p14:creationId xmlns:p14="http://schemas.microsoft.com/office/powerpoint/2010/main" val="3892411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467" y="373833"/>
            <a:ext cx="10515600" cy="1325563"/>
          </a:xfrm>
        </p:spPr>
        <p:txBody>
          <a:bodyPr/>
          <a:lstStyle/>
          <a:p>
            <a:r>
              <a:rPr lang="en-US" dirty="0"/>
              <a:t>Reorder Policies – Maximum Qty.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0467" y="1514730"/>
            <a:ext cx="9860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Reorder Policies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467" y="1791097"/>
            <a:ext cx="9497986" cy="44489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455D91-FEF4-41A9-BF9D-5636D55D0E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1191" y="6063449"/>
            <a:ext cx="3290809" cy="83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37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467" y="373833"/>
            <a:ext cx="10515600" cy="1325563"/>
          </a:xfrm>
        </p:spPr>
        <p:txBody>
          <a:bodyPr/>
          <a:lstStyle/>
          <a:p>
            <a:r>
              <a:rPr lang="en-US" dirty="0"/>
              <a:t>Reorder Policies – Lot-for Lot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769" y="1884062"/>
            <a:ext cx="9522001" cy="42720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1F11B1-8452-4F17-B242-BE6AB92B9A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4303" y="6023809"/>
            <a:ext cx="3287697" cy="83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8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467" y="373833"/>
            <a:ext cx="10515600" cy="1325563"/>
          </a:xfrm>
        </p:spPr>
        <p:txBody>
          <a:bodyPr/>
          <a:lstStyle/>
          <a:p>
            <a:r>
              <a:rPr lang="en-US" dirty="0"/>
              <a:t>Reorder Policies - Order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017" y="1884062"/>
            <a:ext cx="9562195" cy="43354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AA1EE4-CE80-48D5-8B49-38530E20F7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7670" y="6017051"/>
            <a:ext cx="3314330" cy="84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80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To Stock Gaps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A48DB7-7749-45A5-B24D-BD6C214F7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814" y="6032819"/>
            <a:ext cx="3252186" cy="82518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5257819-3916-4D8F-B9D8-0C570AABE640}"/>
              </a:ext>
            </a:extLst>
          </p:cNvPr>
          <p:cNvSpPr/>
          <p:nvPr/>
        </p:nvSpPr>
        <p:spPr>
          <a:xfrm>
            <a:off x="913700" y="1532817"/>
            <a:ext cx="105155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By-Products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Dynamic Planning Fields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Forecasting is Manual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Manage Tools, Dies, Molds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D7B7AD-A7E1-4BE4-9ED2-D7E74942A7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369" y="2749028"/>
            <a:ext cx="3890169" cy="381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6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To Order / Build To Order Profile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A48DB7-7749-45A5-B24D-BD6C214F7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814" y="6032819"/>
            <a:ext cx="3252186" cy="82518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54150D5-2BBC-4DC8-8928-DF04B87C5760}"/>
              </a:ext>
            </a:extLst>
          </p:cNvPr>
          <p:cNvSpPr/>
          <p:nvPr/>
        </p:nvSpPr>
        <p:spPr>
          <a:xfrm>
            <a:off x="917196" y="1637793"/>
            <a:ext cx="10189827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Product manufactured when order is taken / Configurator</a:t>
            </a:r>
          </a:p>
          <a:p>
            <a:r>
              <a:rPr lang="en-US" sz="2800" dirty="0"/>
              <a:t>Customers order to specifications / options</a:t>
            </a:r>
          </a:p>
          <a:p>
            <a:r>
              <a:rPr lang="en-US" sz="2800" dirty="0"/>
              <a:t>Multiple Production Orders / BOM Levels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75DF32-D372-4F72-92CE-2E0BC188BF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187" y="3285601"/>
            <a:ext cx="5817121" cy="315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25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Make To Order / Build To Order Functionality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A48DB7-7749-45A5-B24D-BD6C214F7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814" y="6032819"/>
            <a:ext cx="3252186" cy="82518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5257819-3916-4D8F-B9D8-0C570AABE640}"/>
              </a:ext>
            </a:extLst>
          </p:cNvPr>
          <p:cNvSpPr/>
          <p:nvPr/>
        </p:nvSpPr>
        <p:spPr>
          <a:xfrm>
            <a:off x="913700" y="1532817"/>
            <a:ext cx="105155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92E84C-4572-4B5B-8E66-74B73FDC0D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943" y="3698192"/>
            <a:ext cx="5817121" cy="31598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8FAE3B9-8084-4B49-A389-3CF4EF617FB7}"/>
              </a:ext>
            </a:extLst>
          </p:cNvPr>
          <p:cNvSpPr/>
          <p:nvPr/>
        </p:nvSpPr>
        <p:spPr>
          <a:xfrm>
            <a:off x="913699" y="1399787"/>
            <a:ext cx="1078055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Routing Type / Lot Size</a:t>
            </a:r>
          </a:p>
          <a:p>
            <a:r>
              <a:rPr lang="en-US" sz="2800" dirty="0"/>
              <a:t>Bill of Material Lead Time Offset</a:t>
            </a:r>
          </a:p>
          <a:p>
            <a:r>
              <a:rPr lang="en-US" sz="2800" dirty="0"/>
              <a:t>Material Rounding</a:t>
            </a:r>
          </a:p>
          <a:p>
            <a:r>
              <a:rPr lang="en-US" sz="2800" dirty="0"/>
              <a:t>Constraint Scheduling</a:t>
            </a:r>
          </a:p>
        </p:txBody>
      </p:sp>
    </p:spTree>
    <p:extLst>
      <p:ext uri="{BB962C8B-B14F-4D97-AF65-F5344CB8AC3E}">
        <p14:creationId xmlns:p14="http://schemas.microsoft.com/office/powerpoint/2010/main" val="2618164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Routings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0753" y="1332092"/>
            <a:ext cx="9988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Routing Type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873C5A-40F5-44D9-B70A-CF3529272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6548" y="6019304"/>
            <a:ext cx="3305452" cy="8386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3347FF-6A2D-4251-B8DC-DA71B6AD82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753" y="2424237"/>
            <a:ext cx="6042109" cy="327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373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Routings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0753" y="1332092"/>
            <a:ext cx="9988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Routing Type - Serial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873C5A-40F5-44D9-B70A-CF3529272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6548" y="6019304"/>
            <a:ext cx="3305452" cy="8386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81CF3C-2A1C-422E-87DB-76421F87B0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532" y="2192577"/>
            <a:ext cx="11067018" cy="199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636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Routings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0753" y="1332092"/>
            <a:ext cx="9988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Routing Type - Parallel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873C5A-40F5-44D9-B70A-CF3529272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6548" y="6019304"/>
            <a:ext cx="3305452" cy="8386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B749C3-B37B-4AA0-8ACB-997CD89E1E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753" y="2280050"/>
            <a:ext cx="11081609" cy="217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129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Today’s Presenter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734" y="2683884"/>
            <a:ext cx="6075702" cy="227754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Century Gothic" panose="020B0502020202020204" pitchFamily="34" charset="0"/>
              </a:rPr>
              <a:t>John Grant</a:t>
            </a:r>
          </a:p>
          <a:p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Senior Application Consultant</a:t>
            </a:r>
          </a:p>
          <a:p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jgrant@innovia.com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304077-C9C1-4994-9D4B-515FAECAD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3886" y="2030741"/>
            <a:ext cx="2606757" cy="327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33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Routings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1634" y="1323703"/>
            <a:ext cx="99887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Lot Size                                                   Send Ahead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Flushing                                                  Routing Link Code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Concurrent Capacities                          Version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190" y="2664149"/>
            <a:ext cx="10647619" cy="35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873C5A-40F5-44D9-B70A-CF3529272D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6548" y="6019304"/>
            <a:ext cx="3305452" cy="8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259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Bill of Materials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0753" y="1332092"/>
            <a:ext cx="9988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Lead Time Offset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873C5A-40F5-44D9-B70A-CF3529272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6548" y="6019304"/>
            <a:ext cx="3305452" cy="8386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E76AA2-B255-4496-8D66-F0AA3FDFA3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711" y="2169166"/>
            <a:ext cx="11267948" cy="216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595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Bill of Materials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0753" y="1332092"/>
            <a:ext cx="9988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Rounding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873C5A-40F5-44D9-B70A-CF3529272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6548" y="6019304"/>
            <a:ext cx="3305452" cy="8386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A9DD5B-EECF-4706-B5A6-2AE9E7E9D7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752" y="2310992"/>
            <a:ext cx="10977901" cy="341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8733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Constraint Scheduling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873C5A-40F5-44D9-B70A-CF3529272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6548" y="6019304"/>
            <a:ext cx="3305452" cy="8386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10CA59-085D-4C0B-99AA-3707878C2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657350"/>
            <a:ext cx="2419048" cy="28952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D8551E-1EF3-4EAE-8F6A-070F360382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1610" y="2495550"/>
            <a:ext cx="8845372" cy="217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84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Manufacturing Policy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873C5A-40F5-44D9-B70A-CF3529272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6548" y="6019304"/>
            <a:ext cx="3305452" cy="8386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B6EA7D-ED24-40FD-8A1A-EBADE00E4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230" y="1440399"/>
            <a:ext cx="9058526" cy="12739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F626B6-0A16-4672-9C56-D55A54BC78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114" y="3226930"/>
            <a:ext cx="9859372" cy="279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6026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Make To Order / Build To Order Gaps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A48DB7-7749-45A5-B24D-BD6C214F7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814" y="6032819"/>
            <a:ext cx="3252186" cy="82518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5257819-3916-4D8F-B9D8-0C570AABE640}"/>
              </a:ext>
            </a:extLst>
          </p:cNvPr>
          <p:cNvSpPr/>
          <p:nvPr/>
        </p:nvSpPr>
        <p:spPr>
          <a:xfrm>
            <a:off x="913700" y="1532817"/>
            <a:ext cx="105155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92E84C-4572-4B5B-8E66-74B73FDC0D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943" y="3698192"/>
            <a:ext cx="5817121" cy="31598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C9D3721-E71F-4DB0-9A50-8B029D0803F5}"/>
              </a:ext>
            </a:extLst>
          </p:cNvPr>
          <p:cNvSpPr/>
          <p:nvPr/>
        </p:nvSpPr>
        <p:spPr>
          <a:xfrm>
            <a:off x="975919" y="1399787"/>
            <a:ext cx="104533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By-Products</a:t>
            </a:r>
          </a:p>
          <a:p>
            <a:r>
              <a:rPr lang="en-US" sz="2800" dirty="0"/>
              <a:t>Dynamic Planning fields</a:t>
            </a:r>
          </a:p>
          <a:p>
            <a:r>
              <a:rPr lang="en-US" sz="2800" dirty="0"/>
              <a:t>Forecasting is Manual</a:t>
            </a:r>
          </a:p>
          <a:p>
            <a:r>
              <a:rPr lang="en-US" sz="2800" dirty="0"/>
              <a:t>Manage Tools, Dies, Molds</a:t>
            </a:r>
          </a:p>
          <a:p>
            <a:r>
              <a:rPr lang="en-US" sz="2800" dirty="0"/>
              <a:t>One constraint – time</a:t>
            </a:r>
          </a:p>
        </p:txBody>
      </p:sp>
    </p:spTree>
    <p:extLst>
      <p:ext uri="{BB962C8B-B14F-4D97-AF65-F5344CB8AC3E}">
        <p14:creationId xmlns:p14="http://schemas.microsoft.com/office/powerpoint/2010/main" val="19493918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Profile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A48DB7-7749-45A5-B24D-BD6C214F7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814" y="6032819"/>
            <a:ext cx="3252186" cy="82518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E35BDBE-E43A-4268-A200-164B0B70CFAB}"/>
              </a:ext>
            </a:extLst>
          </p:cNvPr>
          <p:cNvSpPr/>
          <p:nvPr/>
        </p:nvSpPr>
        <p:spPr>
          <a:xfrm>
            <a:off x="917196" y="1348260"/>
            <a:ext cx="99213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r>
              <a:rPr lang="en-US" sz="2800" dirty="0"/>
              <a:t>Food, Beverage, Chemical, Pharmaceutical, Formulas, Recipes</a:t>
            </a:r>
          </a:p>
          <a:p>
            <a:r>
              <a:rPr lang="en-US" sz="2800" dirty="0"/>
              <a:t>Compressed Lead Times To Produce / Shelf life constraints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4E3067-52BB-403B-B3D9-8132B77B43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982" y="3716390"/>
            <a:ext cx="3995901" cy="299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51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Functionality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A48DB7-7749-45A5-B24D-BD6C214F7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814" y="6032819"/>
            <a:ext cx="3252186" cy="82518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E35BDBE-E43A-4268-A200-164B0B70CFAB}"/>
              </a:ext>
            </a:extLst>
          </p:cNvPr>
          <p:cNvSpPr/>
          <p:nvPr/>
        </p:nvSpPr>
        <p:spPr>
          <a:xfrm>
            <a:off x="917196" y="1348260"/>
            <a:ext cx="99213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r>
              <a:rPr lang="en-US" sz="2800" dirty="0"/>
              <a:t>Bill of Material Header Unit of Measure Code</a:t>
            </a:r>
          </a:p>
          <a:p>
            <a:r>
              <a:rPr lang="en-US" sz="2800" dirty="0"/>
              <a:t>Production Families</a:t>
            </a:r>
          </a:p>
          <a:p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4E3067-52BB-403B-B3D9-8132B77B43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982" y="3716390"/>
            <a:ext cx="3995901" cy="299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2987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Bill of Material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A48DB7-7749-45A5-B24D-BD6C214F7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814" y="6032819"/>
            <a:ext cx="3252186" cy="8251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25EE67-1B62-427F-8E42-EFE2795F15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951" y="1690688"/>
            <a:ext cx="7255285" cy="455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6586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Bill of Material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A48DB7-7749-45A5-B24D-BD6C214F7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814" y="6032819"/>
            <a:ext cx="3252186" cy="8251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5EB81D-2DFC-465E-93B2-42851C7068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500066"/>
            <a:ext cx="7661988" cy="516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57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NAV/BC MFG Best Practices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A48DB7-7749-45A5-B24D-BD6C214F7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814" y="6032819"/>
            <a:ext cx="3252186" cy="82518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5257819-3916-4D8F-B9D8-0C570AABE640}"/>
              </a:ext>
            </a:extLst>
          </p:cNvPr>
          <p:cNvSpPr/>
          <p:nvPr/>
        </p:nvSpPr>
        <p:spPr>
          <a:xfrm>
            <a:off x="838200" y="1614984"/>
            <a:ext cx="1051559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Session Objectives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NAV functionality used with specific types of MFG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Lessons Learned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Share tips from implementing NAV Manufacturing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Gaps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Input from you</a:t>
            </a:r>
          </a:p>
        </p:txBody>
      </p:sp>
    </p:spTree>
    <p:extLst>
      <p:ext uri="{BB962C8B-B14F-4D97-AF65-F5344CB8AC3E}">
        <p14:creationId xmlns:p14="http://schemas.microsoft.com/office/powerpoint/2010/main" val="30423484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Families Bill of Material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A48DB7-7749-45A5-B24D-BD6C214F7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814" y="6032819"/>
            <a:ext cx="3252186" cy="8251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56CFF9-23D5-4EB4-A9F6-D25437F585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391" y="1414754"/>
            <a:ext cx="1785679" cy="20142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ACC3C9-ADFB-48BC-A831-863ACCF307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2261" y="1420351"/>
            <a:ext cx="8199021" cy="435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1810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Families Production Order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A48DB7-7749-45A5-B24D-BD6C214F7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814" y="6032819"/>
            <a:ext cx="3252186" cy="8251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1CA548-8D00-4454-92C2-7FDEC30531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728" y="1555358"/>
            <a:ext cx="9927802" cy="447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783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Gaps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A48DB7-7749-45A5-B24D-BD6C214F7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814" y="6032819"/>
            <a:ext cx="3252186" cy="8251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4E3067-52BB-403B-B3D9-8132B77B43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982" y="3716390"/>
            <a:ext cx="3995901" cy="299692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67B7CC0-2E01-4317-9CDC-6B77126B563D}"/>
              </a:ext>
            </a:extLst>
          </p:cNvPr>
          <p:cNvSpPr/>
          <p:nvPr/>
        </p:nvSpPr>
        <p:spPr>
          <a:xfrm>
            <a:off x="838199" y="1373265"/>
            <a:ext cx="1042821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Dynamic Planning fields</a:t>
            </a:r>
          </a:p>
          <a:p>
            <a:r>
              <a:rPr lang="en-US" sz="2800" dirty="0"/>
              <a:t>Planning With Families Manual</a:t>
            </a:r>
          </a:p>
          <a:p>
            <a:r>
              <a:rPr lang="en-US" sz="2800" dirty="0"/>
              <a:t>Forecasting is Manual</a:t>
            </a:r>
          </a:p>
          <a:p>
            <a:r>
              <a:rPr lang="en-US" sz="2800" dirty="0"/>
              <a:t>One constraint – time </a:t>
            </a:r>
          </a:p>
          <a:p>
            <a:r>
              <a:rPr lang="en-US" sz="2800" dirty="0"/>
              <a:t>Scrap</a:t>
            </a:r>
          </a:p>
        </p:txBody>
      </p:sp>
    </p:spTree>
    <p:extLst>
      <p:ext uri="{BB962C8B-B14F-4D97-AF65-F5344CB8AC3E}">
        <p14:creationId xmlns:p14="http://schemas.microsoft.com/office/powerpoint/2010/main" val="13571921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Assemble To Order Profile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A48DB7-7749-45A5-B24D-BD6C214F7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814" y="6032819"/>
            <a:ext cx="3252186" cy="82518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E35BDBE-E43A-4268-A200-164B0B70CFAB}"/>
              </a:ext>
            </a:extLst>
          </p:cNvPr>
          <p:cNvSpPr/>
          <p:nvPr/>
        </p:nvSpPr>
        <p:spPr>
          <a:xfrm>
            <a:off x="917196" y="1348260"/>
            <a:ext cx="99213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Purchase all components</a:t>
            </a:r>
          </a:p>
          <a:p>
            <a:r>
              <a:rPr lang="en-US" sz="2800" dirty="0"/>
              <a:t>Medium / Long Build Times</a:t>
            </a:r>
          </a:p>
          <a:p>
            <a:r>
              <a:rPr lang="en-US" sz="2800" dirty="0"/>
              <a:t>Multiple Production Orders</a:t>
            </a:r>
            <a:endParaRPr lang="en-US" sz="2400" dirty="0"/>
          </a:p>
          <a:p>
            <a:r>
              <a:rPr lang="en-US" sz="2800" dirty="0"/>
              <a:t>Difficult to measure progress</a:t>
            </a:r>
          </a:p>
          <a:p>
            <a:r>
              <a:rPr lang="en-US" sz="2800" dirty="0"/>
              <a:t>Launch Production Orders throughout</a:t>
            </a:r>
          </a:p>
          <a:p>
            <a:r>
              <a:rPr lang="en-US" sz="2800" dirty="0"/>
              <a:t>Purchasing long lead time Items 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B6C494-83E9-42A8-B096-85F09D44A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187" y="4238625"/>
            <a:ext cx="5659824" cy="240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528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Assemble To Order Functionality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A48DB7-7749-45A5-B24D-BD6C214F7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814" y="6032819"/>
            <a:ext cx="3252186" cy="82518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E35BDBE-E43A-4268-A200-164B0B70CFAB}"/>
              </a:ext>
            </a:extLst>
          </p:cNvPr>
          <p:cNvSpPr/>
          <p:nvPr/>
        </p:nvSpPr>
        <p:spPr>
          <a:xfrm>
            <a:off x="838200" y="1268623"/>
            <a:ext cx="99213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Machines with Work Centers – Assigning Work</a:t>
            </a:r>
          </a:p>
          <a:p>
            <a:r>
              <a:rPr lang="en-US" sz="2800" dirty="0"/>
              <a:t>Progress on Work</a:t>
            </a:r>
          </a:p>
          <a:p>
            <a:r>
              <a:rPr lang="en-US" sz="2800" dirty="0"/>
              <a:t>Alternate Routings and Bill of Material</a:t>
            </a:r>
          </a:p>
          <a:p>
            <a:r>
              <a:rPr lang="en-US" sz="2800" dirty="0"/>
              <a:t>Using Bill of Material Templates/Phantoms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B6C494-83E9-42A8-B096-85F09D44A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274" y="4035105"/>
            <a:ext cx="6453546" cy="273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550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Centers / Machine Centers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8244" y="1429078"/>
            <a:ext cx="9353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Move work from a Work Center to a Machine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938" y="2376009"/>
            <a:ext cx="5761905" cy="32380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3ED645-EAF9-42A2-A1E4-5C89B286A3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8691" y="6035071"/>
            <a:ext cx="3243309" cy="82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5015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Production Planner</a:t>
            </a:r>
            <a:br>
              <a:rPr lang="en-US" dirty="0"/>
            </a:br>
            <a:r>
              <a:rPr lang="en-US" dirty="0"/>
              <a:t>Updating Work Center to Machine Center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023" y="1739515"/>
            <a:ext cx="6686522" cy="47070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9B9957-F1A3-4B77-B890-51A04F8466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8691" y="6035071"/>
            <a:ext cx="3243309" cy="82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1950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Production Planner</a:t>
            </a:r>
            <a:br>
              <a:rPr lang="en-US" dirty="0"/>
            </a:br>
            <a:r>
              <a:rPr lang="en-US" dirty="0"/>
              <a:t>Updating Work Center to Machine Center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256" y="1660413"/>
            <a:ext cx="8548335" cy="46530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02D583-1864-4689-885F-8B65A15993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8691" y="6035071"/>
            <a:ext cx="3243309" cy="82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7875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on 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02D583-1864-4689-885F-8B65A1599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8691" y="6035071"/>
            <a:ext cx="3243309" cy="8229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8E3EAE-5E91-4DD1-843F-9F65EAE5CF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685" y="1733549"/>
            <a:ext cx="12023964" cy="284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728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Alternate Routings / Alternate Bills of Material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02D583-1864-4689-885F-8B65A1599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8691" y="6035071"/>
            <a:ext cx="3243309" cy="8229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41D302-4D3A-49E5-BFA6-25E833F9D7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57" y="1581150"/>
            <a:ext cx="11834757" cy="408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496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Manufacturing Types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A48DB7-7749-45A5-B24D-BD6C214F7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814" y="6032819"/>
            <a:ext cx="3252186" cy="82518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5257819-3916-4D8F-B9D8-0C570AABE640}"/>
              </a:ext>
            </a:extLst>
          </p:cNvPr>
          <p:cNvSpPr/>
          <p:nvPr/>
        </p:nvSpPr>
        <p:spPr>
          <a:xfrm>
            <a:off x="913700" y="1532817"/>
            <a:ext cx="105155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Make to Stock</a:t>
            </a:r>
          </a:p>
          <a:p>
            <a:r>
              <a:rPr lang="en-US" sz="2800" dirty="0"/>
              <a:t>Make to Order / Build to Order</a:t>
            </a:r>
          </a:p>
          <a:p>
            <a:r>
              <a:rPr lang="en-US" sz="2800" dirty="0"/>
              <a:t>Process</a:t>
            </a:r>
          </a:p>
          <a:p>
            <a:r>
              <a:rPr lang="en-US" sz="2800" dirty="0"/>
              <a:t>Assemble to Order</a:t>
            </a:r>
          </a:p>
          <a:p>
            <a:r>
              <a:rPr lang="en-US" sz="2800" dirty="0"/>
              <a:t>Engineer to Order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3653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Alternate Routings / Alternate Bills of Material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02D583-1864-4689-885F-8B65A1599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8691" y="6035071"/>
            <a:ext cx="3243309" cy="8229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A70BA2-384C-4307-9057-DB899E6C18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461" y="1595666"/>
            <a:ext cx="5992821" cy="505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8612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Bill of Material Templates / Phantoms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02D583-1864-4689-885F-8B65A1599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8691" y="6035071"/>
            <a:ext cx="3243309" cy="8229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66B34A-DBB7-4B8F-82AC-6BA8BCC77D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494648"/>
            <a:ext cx="6822233" cy="535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431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Assemble To Order Gaps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A48DB7-7749-45A5-B24D-BD6C214F7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814" y="6032819"/>
            <a:ext cx="3252186" cy="82518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E35BDBE-E43A-4268-A200-164B0B70CFAB}"/>
              </a:ext>
            </a:extLst>
          </p:cNvPr>
          <p:cNvSpPr/>
          <p:nvPr/>
        </p:nvSpPr>
        <p:spPr>
          <a:xfrm>
            <a:off x="838200" y="1268623"/>
            <a:ext cx="99213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Dynamic Planning fields</a:t>
            </a:r>
          </a:p>
          <a:p>
            <a:r>
              <a:rPr lang="en-US" sz="2800" dirty="0"/>
              <a:t>Forecasting is Manual</a:t>
            </a:r>
          </a:p>
          <a:p>
            <a:r>
              <a:rPr lang="en-US" sz="2800" dirty="0"/>
              <a:t>Manage Tools, Dies, Molds</a:t>
            </a:r>
          </a:p>
          <a:p>
            <a:r>
              <a:rPr lang="en-US" sz="2800" dirty="0"/>
              <a:t>One constraint – time</a:t>
            </a:r>
          </a:p>
          <a:p>
            <a:r>
              <a:rPr lang="en-US" sz="2800" dirty="0"/>
              <a:t>Refreshing Released Production Orders - changes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B6C494-83E9-42A8-B096-85F09D44A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274" y="4035105"/>
            <a:ext cx="6453546" cy="273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5404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 To Order Profile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A48DB7-7749-45A5-B24D-BD6C214F7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814" y="6032819"/>
            <a:ext cx="3252186" cy="82518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E35BDBE-E43A-4268-A200-164B0B70CFAB}"/>
              </a:ext>
            </a:extLst>
          </p:cNvPr>
          <p:cNvSpPr/>
          <p:nvPr/>
        </p:nvSpPr>
        <p:spPr>
          <a:xfrm>
            <a:off x="917196" y="1348260"/>
            <a:ext cx="99213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Long Build Times (weeks / months)</a:t>
            </a:r>
          </a:p>
          <a:p>
            <a:r>
              <a:rPr lang="en-US" sz="2800" dirty="0"/>
              <a:t>Multiple Production Orders Required </a:t>
            </a:r>
          </a:p>
          <a:p>
            <a:r>
              <a:rPr lang="en-US" sz="2800" dirty="0"/>
              <a:t>Require Measure Progress During Build</a:t>
            </a:r>
          </a:p>
          <a:p>
            <a:r>
              <a:rPr lang="en-US" sz="2800" dirty="0"/>
              <a:t>Launch Production Orders throughout</a:t>
            </a:r>
          </a:p>
          <a:p>
            <a:r>
              <a:rPr lang="en-US" sz="2800" dirty="0"/>
              <a:t>Purchasing long lead time Items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A0DF56-A183-4D84-A177-4F0A09B932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232" y="3579491"/>
            <a:ext cx="6585358" cy="317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655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 To Order Functionality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A48DB7-7749-45A5-B24D-BD6C214F7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814" y="6032819"/>
            <a:ext cx="3252186" cy="82518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E35BDBE-E43A-4268-A200-164B0B70CFAB}"/>
              </a:ext>
            </a:extLst>
          </p:cNvPr>
          <p:cNvSpPr/>
          <p:nvPr/>
        </p:nvSpPr>
        <p:spPr>
          <a:xfrm>
            <a:off x="917196" y="1348260"/>
            <a:ext cx="99213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Jobs / Integration to Planning</a:t>
            </a:r>
          </a:p>
          <a:p>
            <a:r>
              <a:rPr lang="en-US" sz="2800" dirty="0"/>
              <a:t>Multiple Production Orders / Re-Plan</a:t>
            </a:r>
          </a:p>
          <a:p>
            <a:r>
              <a:rPr lang="en-US" sz="2800" dirty="0"/>
              <a:t>Launch Production Orders throughout</a:t>
            </a:r>
          </a:p>
          <a:p>
            <a:r>
              <a:rPr lang="en-US" sz="2800" dirty="0"/>
              <a:t>Planning Worksheet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A0DF56-A183-4D84-A177-4F0A09B932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456" y="3495601"/>
            <a:ext cx="6585358" cy="317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7844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A48DB7-7749-45A5-B24D-BD6C214F7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814" y="6032819"/>
            <a:ext cx="3252186" cy="82518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E35BDBE-E43A-4268-A200-164B0B70CFAB}"/>
              </a:ext>
            </a:extLst>
          </p:cNvPr>
          <p:cNvSpPr/>
          <p:nvPr/>
        </p:nvSpPr>
        <p:spPr>
          <a:xfrm>
            <a:off x="917196" y="1348260"/>
            <a:ext cx="99213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54C246-C5D1-404C-AE36-5DB0A2282C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761846"/>
            <a:ext cx="11175259" cy="390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1123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Jobs Task Lines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A48DB7-7749-45A5-B24D-BD6C214F7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814" y="6032819"/>
            <a:ext cx="3252186" cy="82518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E35BDBE-E43A-4268-A200-164B0B70CFAB}"/>
              </a:ext>
            </a:extLst>
          </p:cNvPr>
          <p:cNvSpPr/>
          <p:nvPr/>
        </p:nvSpPr>
        <p:spPr>
          <a:xfrm>
            <a:off x="917196" y="1348260"/>
            <a:ext cx="99213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15BC35-7A5B-4C45-9CED-20DA64C299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762182"/>
            <a:ext cx="1530220" cy="19840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30F8F8-7862-4D22-AC93-3C44E83370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15" y="2087745"/>
            <a:ext cx="11578179" cy="394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920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455" y="392439"/>
            <a:ext cx="10515600" cy="1325563"/>
          </a:xfrm>
        </p:spPr>
        <p:txBody>
          <a:bodyPr/>
          <a:lstStyle/>
          <a:p>
            <a:r>
              <a:rPr lang="en-US" dirty="0"/>
              <a:t>Jobs Planning Lines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A48DB7-7749-45A5-B24D-BD6C214F7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814" y="6032819"/>
            <a:ext cx="3252186" cy="82518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E35BDBE-E43A-4268-A200-164B0B70CFAB}"/>
              </a:ext>
            </a:extLst>
          </p:cNvPr>
          <p:cNvSpPr/>
          <p:nvPr/>
        </p:nvSpPr>
        <p:spPr>
          <a:xfrm>
            <a:off x="917196" y="1348260"/>
            <a:ext cx="99213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ECB5AB-C9F9-46E7-B67B-576D999580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762182"/>
            <a:ext cx="1564433" cy="12998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E90216-C034-42DF-8621-DF70C6854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785" y="1982230"/>
            <a:ext cx="11770937" cy="286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9910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455" y="392439"/>
            <a:ext cx="10515600" cy="1325563"/>
          </a:xfrm>
        </p:spPr>
        <p:txBody>
          <a:bodyPr/>
          <a:lstStyle/>
          <a:p>
            <a:r>
              <a:rPr lang="en-US" dirty="0"/>
              <a:t>Jobs Resource Lines / Time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A48DB7-7749-45A5-B24D-BD6C214F7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814" y="6032819"/>
            <a:ext cx="3252186" cy="82518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E35BDBE-E43A-4268-A200-164B0B70CFAB}"/>
              </a:ext>
            </a:extLst>
          </p:cNvPr>
          <p:cNvSpPr/>
          <p:nvPr/>
        </p:nvSpPr>
        <p:spPr>
          <a:xfrm>
            <a:off x="917196" y="1348260"/>
            <a:ext cx="99213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39A552-AF4A-45E6-8567-E0DA641B71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395" y="1581149"/>
            <a:ext cx="11628858" cy="376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5531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Re-Planning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873C5A-40F5-44D9-B70A-CF3529272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6548" y="6019304"/>
            <a:ext cx="3305452" cy="8386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6060E6-4EFE-4933-ACBD-F5296587C9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4063" y="513778"/>
            <a:ext cx="4428571" cy="11904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686DAD-4168-45F6-8236-2191422F87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704254"/>
            <a:ext cx="10153727" cy="424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868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To Stock Profile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A48DB7-7749-45A5-B24D-BD6C214F7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814" y="6032819"/>
            <a:ext cx="3252186" cy="82518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5257819-3916-4D8F-B9D8-0C570AABE640}"/>
              </a:ext>
            </a:extLst>
          </p:cNvPr>
          <p:cNvSpPr/>
          <p:nvPr/>
        </p:nvSpPr>
        <p:spPr>
          <a:xfrm>
            <a:off x="913700" y="1532817"/>
            <a:ext cx="105155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Production lead times outside of sales lead times</a:t>
            </a:r>
          </a:p>
          <a:p>
            <a:r>
              <a:rPr lang="en-US" sz="2800" dirty="0"/>
              <a:t>Customer contract</a:t>
            </a:r>
          </a:p>
          <a:p>
            <a:r>
              <a:rPr lang="en-US" sz="2800" dirty="0"/>
              <a:t>Seasonal demand</a:t>
            </a:r>
          </a:p>
          <a:p>
            <a:r>
              <a:rPr lang="en-US" sz="2800" dirty="0"/>
              <a:t>Business strategy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D7B7AD-A7E1-4BE4-9ED2-D7E74942A7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370" y="3129747"/>
            <a:ext cx="3501844" cy="343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8258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 To Order Gaps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A48DB7-7749-45A5-B24D-BD6C214F7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814" y="6032819"/>
            <a:ext cx="3252186" cy="82518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E35BDBE-E43A-4268-A200-164B0B70CFAB}"/>
              </a:ext>
            </a:extLst>
          </p:cNvPr>
          <p:cNvSpPr/>
          <p:nvPr/>
        </p:nvSpPr>
        <p:spPr>
          <a:xfrm>
            <a:off x="917196" y="1348260"/>
            <a:ext cx="99213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Manage Tools, Dies, Molds</a:t>
            </a:r>
          </a:p>
          <a:p>
            <a:r>
              <a:rPr lang="en-US" sz="2800" dirty="0"/>
              <a:t>Job % completed – how best to determine good/bad day</a:t>
            </a:r>
          </a:p>
          <a:p>
            <a:r>
              <a:rPr lang="en-US" sz="2800" dirty="0"/>
              <a:t>One constraint – time</a:t>
            </a:r>
          </a:p>
          <a:p>
            <a:r>
              <a:rPr lang="en-US" sz="2800" dirty="0"/>
              <a:t>Refreshing Released Production Orders</a:t>
            </a:r>
          </a:p>
          <a:p>
            <a:r>
              <a:rPr lang="en-US" sz="2800" dirty="0"/>
              <a:t>Jobs scheduling of Time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A0DF56-A183-4D84-A177-4F0A09B932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232" y="3579491"/>
            <a:ext cx="6585358" cy="317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2935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Production Planner Sample Work Flow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1518" y="1564395"/>
            <a:ext cx="96507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Production Orders Created as FIRM PLANNED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the Change Production Order Status Screen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Firm Planned through a Start Date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Sort by Start Date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Using the above select the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production Order - run Shortage List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Change Status to RELEASED based on Shortage List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1AD942-B474-4FBC-8687-42E398E13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8691" y="6035071"/>
            <a:ext cx="3243309" cy="82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3370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Production Planner Sample Work Flow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6530" y="1451183"/>
            <a:ext cx="3858704" cy="17004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9E9DF8-64FB-4D7C-A52B-D81B1F8810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8691" y="6035071"/>
            <a:ext cx="3243309" cy="8229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7D462F-B16C-4CEA-B32D-A41DF7D49C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303" y="3245256"/>
            <a:ext cx="7923497" cy="365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0523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Production Planner Sample Work Flow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71" y="2014714"/>
            <a:ext cx="11142857" cy="282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A458DA-284E-40B5-B95B-8C6C2A324B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8691" y="6035071"/>
            <a:ext cx="3243309" cy="82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318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4252"/>
            <a:ext cx="10515600" cy="1325563"/>
          </a:xfrm>
        </p:spPr>
        <p:txBody>
          <a:bodyPr/>
          <a:lstStyle/>
          <a:p>
            <a:r>
              <a:rPr lang="en-US" dirty="0"/>
              <a:t>Production Due Date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3920" y="942806"/>
            <a:ext cx="3081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Production Order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1676" y="3409265"/>
            <a:ext cx="19245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Assembly Order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676" y="1325983"/>
            <a:ext cx="10676190" cy="19428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920" y="3898162"/>
            <a:ext cx="10653946" cy="24833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11BB72-DC6B-4C2A-90E3-6E8BB5FEB2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8691" y="6035071"/>
            <a:ext cx="3243309" cy="82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703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90" y="26717"/>
            <a:ext cx="10515600" cy="1325563"/>
          </a:xfrm>
        </p:spPr>
        <p:txBody>
          <a:bodyPr/>
          <a:lstStyle/>
          <a:p>
            <a:r>
              <a:rPr lang="en-US" dirty="0"/>
              <a:t>Planning Worksheet – Purchase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0570" y="1122992"/>
            <a:ext cx="978297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Prod. Order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Safety Lead Time 2D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571" y="1973967"/>
            <a:ext cx="10257143" cy="18476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857" y="4628360"/>
            <a:ext cx="10142857" cy="15714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80571" y="3891610"/>
            <a:ext cx="978297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Purchase Item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Lead Time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A1DA2D-763C-40BF-8BF1-C84FEB9594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8691" y="6035071"/>
            <a:ext cx="3243309" cy="82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8806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8999"/>
            <a:ext cx="10515600" cy="1325563"/>
          </a:xfrm>
        </p:spPr>
        <p:txBody>
          <a:bodyPr/>
          <a:lstStyle/>
          <a:p>
            <a:r>
              <a:rPr lang="en-US" dirty="0"/>
              <a:t>Planning Worksheet – Prod. Order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4880" y="1471748"/>
            <a:ext cx="10302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Change Routing / Bill of Materials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Prod Order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215" y="2425855"/>
            <a:ext cx="8072845" cy="42544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9B79A7-255D-4B71-A54B-260D0E495C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8691" y="6035071"/>
            <a:ext cx="3243309" cy="82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242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8999"/>
            <a:ext cx="10515600" cy="1325563"/>
          </a:xfrm>
        </p:spPr>
        <p:txBody>
          <a:bodyPr/>
          <a:lstStyle/>
          <a:p>
            <a:r>
              <a:rPr lang="en-US" dirty="0"/>
              <a:t>Planning Worksheet – Prod. Order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1269809"/>
            <a:ext cx="10302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Purchase Order Planning Flexibility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90" y="1793029"/>
            <a:ext cx="7950401" cy="49490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70596D-B0CF-421A-BCA2-50B9556897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8691" y="6035071"/>
            <a:ext cx="3243309" cy="82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3573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066502"/>
            <a:ext cx="12192000" cy="1200699"/>
          </a:xfrm>
          <a:prstGeom prst="rect">
            <a:avLst/>
          </a:prstGeom>
          <a:solidFill>
            <a:srgbClr val="F98E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098032"/>
            <a:ext cx="12192000" cy="1655762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Any Questions?</a:t>
            </a:r>
          </a:p>
          <a:p>
            <a:endParaRPr lang="en-US" sz="6600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043" y="5833910"/>
            <a:ext cx="1877164" cy="10490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6" y="5547476"/>
            <a:ext cx="3565663" cy="178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81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994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Thanks for Joining 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85411" y="2860686"/>
            <a:ext cx="6075702" cy="227754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Century Gothic" panose="020B0502020202020204" pitchFamily="34" charset="0"/>
              </a:rPr>
              <a:t>John Grant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white"/>
                </a:solidFill>
                <a:latin typeface="Century Gothic" panose="020B0502020202020204" pitchFamily="34" charset="0"/>
              </a:rPr>
              <a:t>Senior Application Consultant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white"/>
                </a:solidFill>
                <a:latin typeface="Century Gothic" panose="020B0502020202020204" pitchFamily="34" charset="0"/>
              </a:rPr>
              <a:t>jgrant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@Innovia.com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14152B-35B4-476D-942F-5FFD064C1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366" y="2388637"/>
            <a:ext cx="2775139" cy="348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025065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To Stock Functionality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A48DB7-7749-45A5-B24D-BD6C214F7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814" y="6032819"/>
            <a:ext cx="3252186" cy="82518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5257819-3916-4D8F-B9D8-0C570AABE640}"/>
              </a:ext>
            </a:extLst>
          </p:cNvPr>
          <p:cNvSpPr/>
          <p:nvPr/>
        </p:nvSpPr>
        <p:spPr>
          <a:xfrm>
            <a:off x="913701" y="1532817"/>
            <a:ext cx="105155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Planning Worksheet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Item Planning Setups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Forecasting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Flushing Methods – Material and Labor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D7B7AD-A7E1-4BE4-9ED2-D7E74942A7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705" y="3378919"/>
            <a:ext cx="3359230" cy="329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0989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2656599"/>
            <a:ext cx="12192001" cy="1137636"/>
          </a:xfrm>
          <a:prstGeom prst="rect">
            <a:avLst/>
          </a:prstGeom>
          <a:solidFill>
            <a:srgbClr val="F98E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677619"/>
            <a:ext cx="12192000" cy="3239706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</a:t>
            </a:r>
          </a:p>
          <a:p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Joining Us</a:t>
            </a:r>
          </a:p>
          <a:p>
            <a:endParaRPr lang="en-US" sz="6600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043" y="5833910"/>
            <a:ext cx="1877164" cy="10490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6" y="5547476"/>
            <a:ext cx="3565663" cy="178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7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467" y="373833"/>
            <a:ext cx="10515600" cy="1325563"/>
          </a:xfrm>
        </p:spPr>
        <p:txBody>
          <a:bodyPr/>
          <a:lstStyle/>
          <a:p>
            <a:r>
              <a:rPr lang="en-US" dirty="0"/>
              <a:t>Reorder Policies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933" y="2062313"/>
            <a:ext cx="7642115" cy="34324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5EA510-91FA-419A-BFF2-B8EF069006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8691" y="6035071"/>
            <a:ext cx="3243309" cy="82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79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467" y="373833"/>
            <a:ext cx="10515600" cy="1325563"/>
          </a:xfrm>
        </p:spPr>
        <p:txBody>
          <a:bodyPr/>
          <a:lstStyle/>
          <a:p>
            <a:r>
              <a:rPr lang="en-US" dirty="0"/>
              <a:t>Reorder Policies – Fixed Reorder Qty.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60" y="1619117"/>
            <a:ext cx="9512237" cy="42391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8AC25C-794B-42A2-9FD8-A90AB43EBF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5425" y="6021556"/>
            <a:ext cx="3296575" cy="83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63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2223"/>
            <a:ext cx="10515600" cy="1325563"/>
          </a:xfrm>
        </p:spPr>
        <p:txBody>
          <a:bodyPr/>
          <a:lstStyle/>
          <a:p>
            <a:r>
              <a:rPr lang="en-US" dirty="0"/>
              <a:t>Overflow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455D91-FEF4-41A9-BF9D-5636D55D0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1191" y="6063449"/>
            <a:ext cx="3290809" cy="8349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2960EB-FC72-4810-82A0-7388B8F4E6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178" y="3165934"/>
            <a:ext cx="7155809" cy="337163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457ACFC-BCA1-4D39-BAFE-6B1FB8BAD7C9}"/>
              </a:ext>
            </a:extLst>
          </p:cNvPr>
          <p:cNvSpPr/>
          <p:nvPr/>
        </p:nvSpPr>
        <p:spPr>
          <a:xfrm>
            <a:off x="838199" y="1259770"/>
            <a:ext cx="11258725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Quantity you allow projected inventory to exceed the Reorder Point</a:t>
            </a:r>
          </a:p>
          <a:p>
            <a:endParaRPr lang="en-US" b="1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</a:rPr>
              <a:t>Fixed Reorder Qty. reordering policy</a:t>
            </a:r>
          </a:p>
          <a:p>
            <a:r>
              <a:rPr lang="en-US" dirty="0">
                <a:solidFill>
                  <a:srgbClr val="000000"/>
                </a:solidFill>
              </a:rPr>
              <a:t>Overflow level = Reorder Quantity + Reorder Point +(Minimum Order Quantity + Rounded up to nearest order multiple)</a:t>
            </a:r>
            <a:endParaRPr lang="en-US" b="1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</a:rPr>
              <a:t>Maximum Qty. reordering policy</a:t>
            </a:r>
          </a:p>
          <a:p>
            <a:r>
              <a:rPr lang="en-US" dirty="0">
                <a:solidFill>
                  <a:srgbClr val="000000"/>
                </a:solidFill>
              </a:rPr>
              <a:t>Overflow level = Maximum Inventory + (Minimum Order Quantity + rounded up to nearest order multiple)</a:t>
            </a:r>
          </a:p>
        </p:txBody>
      </p:sp>
    </p:spTree>
    <p:extLst>
      <p:ext uri="{BB962C8B-B14F-4D97-AF65-F5344CB8AC3E}">
        <p14:creationId xmlns:p14="http://schemas.microsoft.com/office/powerpoint/2010/main" val="108152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frastructure Partnership" id="{786441A1-26E2-4E24-B5BC-2CBBEDE2D0E5}" vid="{A72D25ED-5E61-46B8-97BB-81BCA25C317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0E031C1095B0408DAC708113DFDD36" ma:contentTypeVersion="12" ma:contentTypeDescription="Create a new document." ma:contentTypeScope="" ma:versionID="20e2bd1c6e7da74d278288d5858f637c">
  <xsd:schema xmlns:xsd="http://www.w3.org/2001/XMLSchema" xmlns:xs="http://www.w3.org/2001/XMLSchema" xmlns:p="http://schemas.microsoft.com/office/2006/metadata/properties" xmlns:ns1="http://schemas.microsoft.com/sharepoint/v3" xmlns:ns2="a2851d27-5ce9-4c46-b6d2-9c60a9ccacc2" xmlns:ns3="0f9c49b3-675d-49eb-9aca-ecb844870355" targetNamespace="http://schemas.microsoft.com/office/2006/metadata/properties" ma:root="true" ma:fieldsID="3a93fda6bcea0489ae856cb308ec1ea7" ns1:_="" ns2:_="" ns3:_="">
    <xsd:import namespace="http://schemas.microsoft.com/sharepoint/v3"/>
    <xsd:import namespace="a2851d27-5ce9-4c46-b6d2-9c60a9ccacc2"/>
    <xsd:import namespace="0f9c49b3-675d-49eb-9aca-ecb84487035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851d27-5ce9-4c46-b6d2-9c60a9ccacc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9c49b3-675d-49eb-9aca-ecb8448703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SharedWithUsers xmlns="a2851d27-5ce9-4c46-b6d2-9c60a9ccacc2">
      <UserInfo>
        <DisplayName>Steve Waltz</DisplayName>
        <AccountId>24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96979C-D6C0-48EE-A5A9-BE1A5C3B3A38}"/>
</file>

<file path=customXml/itemProps2.xml><?xml version="1.0" encoding="utf-8"?>
<ds:datastoreItem xmlns:ds="http://schemas.openxmlformats.org/officeDocument/2006/customXml" ds:itemID="{8A5CEA04-352C-4727-87E0-05AB6F8E4EEF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a2851d27-5ce9-4c46-b6d2-9c60a9ccacc2"/>
  </ds:schemaRefs>
</ds:datastoreItem>
</file>

<file path=customXml/itemProps3.xml><?xml version="1.0" encoding="utf-8"?>
<ds:datastoreItem xmlns:ds="http://schemas.openxmlformats.org/officeDocument/2006/customXml" ds:itemID="{4904F9D1-3507-4C5D-9604-CED4B2D3DB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1590</TotalTime>
  <Words>2386</Words>
  <Application>Microsoft Office PowerPoint</Application>
  <PresentationFormat>Widescreen</PresentationFormat>
  <Paragraphs>297</Paragraphs>
  <Slides>60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60</vt:i4>
      </vt:variant>
    </vt:vector>
  </HeadingPairs>
  <TitlesOfParts>
    <vt:vector size="69" baseType="lpstr">
      <vt:lpstr>&amp;quot</vt:lpstr>
      <vt:lpstr>Arial</vt:lpstr>
      <vt:lpstr>Calibri</vt:lpstr>
      <vt:lpstr>Calibri Light</vt:lpstr>
      <vt:lpstr>Century Gothic</vt:lpstr>
      <vt:lpstr>Verdana</vt:lpstr>
      <vt:lpstr>Office Theme</vt:lpstr>
      <vt:lpstr>1_Office Theme</vt:lpstr>
      <vt:lpstr>2_Office Theme</vt:lpstr>
      <vt:lpstr>PowerPoint Presentation</vt:lpstr>
      <vt:lpstr>Today’s Presenter</vt:lpstr>
      <vt:lpstr>NAV/BC MFG Best Practices</vt:lpstr>
      <vt:lpstr>Manufacturing Types</vt:lpstr>
      <vt:lpstr>Make To Stock Profile</vt:lpstr>
      <vt:lpstr>Make To Stock Functionality</vt:lpstr>
      <vt:lpstr>Reorder Policies</vt:lpstr>
      <vt:lpstr>Reorder Policies – Fixed Reorder Qty.</vt:lpstr>
      <vt:lpstr>Overflow Level</vt:lpstr>
      <vt:lpstr>Time Bucket</vt:lpstr>
      <vt:lpstr>Reorder Policies – Maximum Qty.</vt:lpstr>
      <vt:lpstr>Reorder Policies – Lot-for Lot</vt:lpstr>
      <vt:lpstr>Reorder Policies - Order</vt:lpstr>
      <vt:lpstr>Make To Stock Gaps</vt:lpstr>
      <vt:lpstr>Make To Order / Build To Order Profile</vt:lpstr>
      <vt:lpstr>Make To Order / Build To Order Functionality</vt:lpstr>
      <vt:lpstr>Routings</vt:lpstr>
      <vt:lpstr>Routings</vt:lpstr>
      <vt:lpstr>Routings</vt:lpstr>
      <vt:lpstr>Routings</vt:lpstr>
      <vt:lpstr>Bill of Materials</vt:lpstr>
      <vt:lpstr>Bill of Materials</vt:lpstr>
      <vt:lpstr>Constraint Scheduling</vt:lpstr>
      <vt:lpstr>Manufacturing Policy</vt:lpstr>
      <vt:lpstr>Make To Order / Build To Order Gaps</vt:lpstr>
      <vt:lpstr>Process Profile</vt:lpstr>
      <vt:lpstr>Process Functionality</vt:lpstr>
      <vt:lpstr>Bill of Material</vt:lpstr>
      <vt:lpstr>Bill of Material</vt:lpstr>
      <vt:lpstr>Families Bill of Material</vt:lpstr>
      <vt:lpstr>Families Production Order</vt:lpstr>
      <vt:lpstr>Process Gaps</vt:lpstr>
      <vt:lpstr>Assemble To Order Profile</vt:lpstr>
      <vt:lpstr>Assemble To Order Functionality</vt:lpstr>
      <vt:lpstr>Work Centers / Machine Centers</vt:lpstr>
      <vt:lpstr>Production Planner Updating Work Center to Machine Center</vt:lpstr>
      <vt:lpstr>Production Planner Updating Work Center to Machine Center</vt:lpstr>
      <vt:lpstr>Progress on Work</vt:lpstr>
      <vt:lpstr>Alternate Routings / Alternate Bills of Material</vt:lpstr>
      <vt:lpstr>Alternate Routings / Alternate Bills of Material</vt:lpstr>
      <vt:lpstr>Bill of Material Templates / Phantoms</vt:lpstr>
      <vt:lpstr>Assemble To Order Gaps</vt:lpstr>
      <vt:lpstr>Engineer To Order Profile</vt:lpstr>
      <vt:lpstr>Engineer To Order Functionality</vt:lpstr>
      <vt:lpstr>Jobs</vt:lpstr>
      <vt:lpstr>Jobs Task Lines</vt:lpstr>
      <vt:lpstr>Jobs Planning Lines</vt:lpstr>
      <vt:lpstr>Jobs Resource Lines / Time</vt:lpstr>
      <vt:lpstr>Re-Planning</vt:lpstr>
      <vt:lpstr>Engineer To Order Gaps</vt:lpstr>
      <vt:lpstr>Production Planner Sample Work Flow</vt:lpstr>
      <vt:lpstr>Production Planner Sample Work Flow</vt:lpstr>
      <vt:lpstr>Production Planner Sample Work Flow</vt:lpstr>
      <vt:lpstr>Production Due Date</vt:lpstr>
      <vt:lpstr>Planning Worksheet – Purchase</vt:lpstr>
      <vt:lpstr>Planning Worksheet – Prod. Order</vt:lpstr>
      <vt:lpstr>Planning Worksheet – Prod. Order</vt:lpstr>
      <vt:lpstr>PowerPoint Presentation</vt:lpstr>
      <vt:lpstr>Thanks for Joining Us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Britton</dc:creator>
  <cp:lastModifiedBy>John Grant</cp:lastModifiedBy>
  <cp:revision>112</cp:revision>
  <dcterms:created xsi:type="dcterms:W3CDTF">2018-09-19T14:19:52Z</dcterms:created>
  <dcterms:modified xsi:type="dcterms:W3CDTF">2019-04-25T14:28:11Z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0x010100370E031C1095B0408DAC708113DFDD36</vt:lpwstr>
  </property>
  <property fmtid="{D5CDD505-2E9C-101B-9397-08002B2CF9AE}" pid="3" name="AuthorIds_UIVersion_1024">
    <vt:lpwstr>463</vt:lpwstr>
  </property>
</Properties>
</file>