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4"/>
  </p:notesMasterIdLst>
  <p:sldIdLst>
    <p:sldId id="257" r:id="rId6"/>
    <p:sldId id="269" r:id="rId7"/>
    <p:sldId id="258" r:id="rId8"/>
    <p:sldId id="291" r:id="rId9"/>
    <p:sldId id="277" r:id="rId10"/>
    <p:sldId id="272" r:id="rId11"/>
    <p:sldId id="273" r:id="rId12"/>
    <p:sldId id="274" r:id="rId13"/>
    <p:sldId id="294" r:id="rId14"/>
    <p:sldId id="287" r:id="rId15"/>
    <p:sldId id="276" r:id="rId16"/>
    <p:sldId id="292" r:id="rId17"/>
    <p:sldId id="302" r:id="rId18"/>
    <p:sldId id="278" r:id="rId19"/>
    <p:sldId id="293" r:id="rId20"/>
    <p:sldId id="279" r:id="rId21"/>
    <p:sldId id="300" r:id="rId22"/>
    <p:sldId id="280" r:id="rId23"/>
    <p:sldId id="299" r:id="rId24"/>
    <p:sldId id="281" r:id="rId25"/>
    <p:sldId id="298" r:id="rId26"/>
    <p:sldId id="282" r:id="rId27"/>
    <p:sldId id="297" r:id="rId28"/>
    <p:sldId id="296" r:id="rId29"/>
    <p:sldId id="288" r:id="rId30"/>
    <p:sldId id="284" r:id="rId31"/>
    <p:sldId id="271"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3629"/>
    <a:srgbClr val="F98E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75D0F-9137-45C2-917F-A7E1E06DE561}" v="713" dt="2019-04-22T15:23:40.250"/>
    <p1510:client id="{319257C7-185A-46DE-9D29-9CC40094FCD4}" v="17" dt="2019-05-01T15:09:52.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48421" autoAdjust="0"/>
  </p:normalViewPr>
  <p:slideViewPr>
    <p:cSldViewPr snapToGrid="0">
      <p:cViewPr varScale="1">
        <p:scale>
          <a:sx n="115" d="100"/>
          <a:sy n="115" d="100"/>
        </p:scale>
        <p:origin x="258" y="108"/>
      </p:cViewPr>
      <p:guideLst/>
    </p:cSldViewPr>
  </p:slideViewPr>
  <p:notesTextViewPr>
    <p:cViewPr>
      <p:scale>
        <a:sx n="3" d="2"/>
        <a:sy n="3" d="2"/>
      </p:scale>
      <p:origin x="0" y="0"/>
    </p:cViewPr>
  </p:notesText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06FA85-801C-446C-BE08-57ED7CA5EB19}" type="datetimeFigureOut">
              <a:rPr lang="en-US" smtClean="0"/>
              <a:t>5/2/2019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08C74-ED46-45DB-BB18-83D0E152D179}" type="slidenum">
              <a:rPr lang="en-US" smtClean="0"/>
              <a:t>‹#›</a:t>
            </a:fld>
            <a:endParaRPr lang="en-US"/>
          </a:p>
        </p:txBody>
      </p:sp>
    </p:spTree>
    <p:extLst>
      <p:ext uri="{BB962C8B-B14F-4D97-AF65-F5344CB8AC3E}">
        <p14:creationId xmlns:p14="http://schemas.microsoft.com/office/powerpoint/2010/main" val="91933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ncorebusiness.com/blog/free-exchange-rates-dynamics-nav-business-centra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microsoft.com/en-us/previous-versions/dynamicsnav-2016/hh173075(v=nav.9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1</a:t>
            </a:fld>
            <a:endParaRPr lang="en-US"/>
          </a:p>
        </p:txBody>
      </p:sp>
    </p:spTree>
    <p:extLst>
      <p:ext uri="{BB962C8B-B14F-4D97-AF65-F5344CB8AC3E}">
        <p14:creationId xmlns:p14="http://schemas.microsoft.com/office/powerpoint/2010/main" val="2223054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Click the “Update Job Item Cost” option from the location </a:t>
            </a:r>
            <a:r>
              <a:rPr lang="en-US" sz="1000" b="1" kern="1200" dirty="0">
                <a:solidFill>
                  <a:schemeClr val="tx1"/>
                </a:solidFill>
                <a:effectLst/>
                <a:latin typeface="+mn-lt"/>
                <a:ea typeface="+mn-ea"/>
                <a:cs typeface="+mn-cs"/>
              </a:rPr>
              <a:t>Jobs/Periodic Activities</a:t>
            </a:r>
            <a:r>
              <a:rPr lang="en-US" sz="1000" b="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Update Job Item Cost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No filters are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Click the OK button to run the function.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effectLst/>
                <a:latin typeface="+mn-lt"/>
                <a:ea typeface="+mn-ea"/>
                <a:cs typeface="+mn-cs"/>
              </a:rPr>
              <a:t>Update could also be scheduled to run in the job queue.</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10</a:t>
            </a:fld>
            <a:endParaRPr lang="en-US"/>
          </a:p>
        </p:txBody>
      </p:sp>
    </p:spTree>
    <p:extLst>
      <p:ext uri="{BB962C8B-B14F-4D97-AF65-F5344CB8AC3E}">
        <p14:creationId xmlns:p14="http://schemas.microsoft.com/office/powerpoint/2010/main" val="2992968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1" kern="1200" dirty="0">
                <a:solidFill>
                  <a:schemeClr val="tx1"/>
                </a:solidFill>
                <a:effectLst/>
                <a:latin typeface="+mn-lt"/>
                <a:ea typeface="+mn-ea"/>
                <a:cs typeface="+mn-cs"/>
              </a:rPr>
              <a:t>Job – WIP Reconciliation</a:t>
            </a:r>
          </a:p>
          <a:p>
            <a:r>
              <a:rPr lang="en-US" sz="1000" kern="1200" dirty="0">
                <a:solidFill>
                  <a:schemeClr val="tx1"/>
                </a:solidFill>
                <a:effectLst/>
                <a:latin typeface="+mn-lt"/>
                <a:ea typeface="+mn-ea"/>
                <a:cs typeface="+mn-cs"/>
              </a:rPr>
              <a:t>At the end of each period, verify that the job ledger matches the general ledger job WIP g/l accounts. </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Run Job Calculate WIP</a:t>
            </a:r>
          </a:p>
          <a:p>
            <a:r>
              <a:rPr lang="en-US" sz="1000" kern="1200" dirty="0">
                <a:solidFill>
                  <a:schemeClr val="tx1"/>
                </a:solidFill>
                <a:effectLst/>
                <a:latin typeface="+mn-lt"/>
                <a:ea typeface="+mn-ea"/>
                <a:cs typeface="+mn-cs"/>
              </a:rPr>
              <a:t>Click the “Job Calculate WIP” option from the location </a:t>
            </a:r>
            <a:r>
              <a:rPr lang="en-US" sz="1000" b="1" kern="1200" dirty="0">
                <a:solidFill>
                  <a:schemeClr val="tx1"/>
                </a:solidFill>
                <a:effectLst/>
                <a:latin typeface="+mn-lt"/>
                <a:ea typeface="+mn-ea"/>
                <a:cs typeface="+mn-cs"/>
              </a:rPr>
              <a:t>Jobs/Periodic Activities </a:t>
            </a:r>
            <a:r>
              <a:rPr lang="en-US" sz="1000" kern="1200" dirty="0">
                <a:solidFill>
                  <a:schemeClr val="tx1"/>
                </a:solidFill>
                <a:effectLst/>
                <a:latin typeface="+mn-lt"/>
                <a:ea typeface="+mn-ea"/>
                <a:cs typeface="+mn-cs"/>
              </a:rPr>
              <a:t>to calculate WIP and Recognized cost for each job.	</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Posting Date:  </a:t>
            </a:r>
            <a:r>
              <a:rPr lang="en-US" sz="1000" kern="1200" dirty="0">
                <a:solidFill>
                  <a:schemeClr val="tx1"/>
                </a:solidFill>
                <a:effectLst/>
                <a:latin typeface="+mn-lt"/>
                <a:ea typeface="+mn-ea"/>
                <a:cs typeface="+mn-cs"/>
              </a:rPr>
              <a:t>Enter the last day of the prior period.</a:t>
            </a:r>
          </a:p>
          <a:p>
            <a:r>
              <a:rPr lang="en-US" sz="1000" b="1" kern="1200" dirty="0">
                <a:solidFill>
                  <a:schemeClr val="tx1"/>
                </a:solidFill>
                <a:effectLst/>
                <a:latin typeface="+mn-lt"/>
                <a:ea typeface="+mn-ea"/>
                <a:cs typeface="+mn-cs"/>
              </a:rPr>
              <a:t>Status Filter:</a:t>
            </a:r>
            <a:r>
              <a:rPr lang="en-US" sz="1000" kern="1200" dirty="0">
                <a:solidFill>
                  <a:schemeClr val="tx1"/>
                </a:solidFill>
                <a:effectLst/>
                <a:latin typeface="+mn-lt"/>
                <a:ea typeface="+mn-ea"/>
                <a:cs typeface="+mn-cs"/>
              </a:rPr>
              <a:t>  Click the drop-down arrow and select the “Open” option.</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OK</a:t>
            </a:r>
            <a:r>
              <a:rPr lang="en-US" sz="1000" kern="1200" dirty="0">
                <a:solidFill>
                  <a:schemeClr val="tx1"/>
                </a:solidFill>
                <a:effectLst/>
                <a:latin typeface="+mn-lt"/>
                <a:ea typeface="+mn-ea"/>
                <a:cs typeface="+mn-cs"/>
              </a:rPr>
              <a:t> button.</a:t>
            </a:r>
          </a:p>
          <a:p>
            <a:endParaRPr lang="en-US" sz="1000" dirty="0"/>
          </a:p>
          <a:p>
            <a:r>
              <a:rPr lang="en-US" sz="1000" b="1" kern="1200" dirty="0">
                <a:solidFill>
                  <a:schemeClr val="tx1"/>
                </a:solidFill>
                <a:effectLst/>
                <a:latin typeface="+mn-lt"/>
                <a:ea typeface="+mn-ea"/>
                <a:cs typeface="+mn-cs"/>
              </a:rPr>
              <a:t>Run Job Post WIP to G/L</a:t>
            </a:r>
          </a:p>
          <a:p>
            <a:r>
              <a:rPr lang="en-US" sz="1000" kern="1200" dirty="0">
                <a:solidFill>
                  <a:schemeClr val="tx1"/>
                </a:solidFill>
                <a:effectLst/>
                <a:latin typeface="+mn-lt"/>
                <a:ea typeface="+mn-ea"/>
                <a:cs typeface="+mn-cs"/>
              </a:rPr>
              <a:t>Click the “Job Post WIP to G/L” option from the location </a:t>
            </a:r>
            <a:r>
              <a:rPr lang="en-US" sz="1000" b="1" kern="1200" dirty="0">
                <a:solidFill>
                  <a:schemeClr val="tx1"/>
                </a:solidFill>
                <a:effectLst/>
                <a:latin typeface="+mn-lt"/>
                <a:ea typeface="+mn-ea"/>
                <a:cs typeface="+mn-cs"/>
              </a:rPr>
              <a:t>Jobs/Periodic Activities </a:t>
            </a:r>
            <a:r>
              <a:rPr lang="en-US" sz="1000" kern="1200" dirty="0">
                <a:solidFill>
                  <a:schemeClr val="tx1"/>
                </a:solidFill>
                <a:effectLst/>
                <a:latin typeface="+mn-lt"/>
                <a:ea typeface="+mn-ea"/>
                <a:cs typeface="+mn-cs"/>
              </a:rPr>
              <a:t>to post calculated WIP and Recognized cost to the general ledger.</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Reversal Posting Date:  </a:t>
            </a:r>
            <a:r>
              <a:rPr lang="en-US" sz="1000" kern="1200" dirty="0">
                <a:solidFill>
                  <a:schemeClr val="tx1"/>
                </a:solidFill>
                <a:effectLst/>
                <a:latin typeface="+mn-lt"/>
                <a:ea typeface="+mn-ea"/>
                <a:cs typeface="+mn-cs"/>
              </a:rPr>
              <a:t>Enter the last day of the prior period.</a:t>
            </a:r>
          </a:p>
          <a:p>
            <a:r>
              <a:rPr lang="en-US" sz="1000" b="1"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OK</a:t>
            </a:r>
            <a:r>
              <a:rPr lang="en-US" sz="1000" kern="1200" dirty="0">
                <a:solidFill>
                  <a:schemeClr val="tx1"/>
                </a:solidFill>
                <a:effectLst/>
                <a:latin typeface="+mn-lt"/>
                <a:ea typeface="+mn-ea"/>
                <a:cs typeface="+mn-cs"/>
              </a:rPr>
              <a:t> button.</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11</a:t>
            </a:fld>
            <a:endParaRPr lang="en-US"/>
          </a:p>
        </p:txBody>
      </p:sp>
    </p:spTree>
    <p:extLst>
      <p:ext uri="{BB962C8B-B14F-4D97-AF65-F5344CB8AC3E}">
        <p14:creationId xmlns:p14="http://schemas.microsoft.com/office/powerpoint/2010/main" val="4156946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options for your Bank Reconciliation:</a:t>
            </a:r>
          </a:p>
          <a:p>
            <a:endParaRPr lang="en-US" dirty="0"/>
          </a:p>
          <a:p>
            <a:r>
              <a:rPr lang="en-US" dirty="0"/>
              <a:t>1.  Import the bank statement using the Data Exchange Definitions – the Data Exchange allows you to define how the bank statement looks for import. </a:t>
            </a:r>
          </a:p>
          <a:p>
            <a:endParaRPr lang="en-US" dirty="0"/>
          </a:p>
          <a:p>
            <a:r>
              <a:rPr lang="en-US" dirty="0"/>
              <a:t>2.  Import utilizing the Bank Data Conversion Services – this is a global service provider which has setup the Conversion of the data for you for specific banks.  You can view the list of Banks available through the drop down on the Bank NAV -Data Conversion on the Bank account. </a:t>
            </a:r>
          </a:p>
          <a:p>
            <a:endParaRPr lang="en-US" dirty="0"/>
          </a:p>
          <a:p>
            <a:r>
              <a:rPr lang="en-US" dirty="0"/>
              <a:t>3.  3rd option would be to Perform the bank rec manually utilizing the Suggest entries</a:t>
            </a:r>
          </a:p>
          <a:p>
            <a:endParaRPr lang="en-US" dirty="0"/>
          </a:p>
          <a:p>
            <a:r>
              <a:rPr lang="en-US" dirty="0"/>
              <a:t>If you want to us the Auto Matching – you can set this up in the General Ledger.  ‘Bank Recon. With Auto Match’ - this is, also, selectable in the ribbon. </a:t>
            </a:r>
            <a:endParaRPr lang="en-US" dirty="0">
              <a:cs typeface="Calibri"/>
            </a:endParaRPr>
          </a:p>
        </p:txBody>
      </p:sp>
      <p:sp>
        <p:nvSpPr>
          <p:cNvPr id="4" name="Slide Number Placeholder 3"/>
          <p:cNvSpPr>
            <a:spLocks noGrp="1"/>
          </p:cNvSpPr>
          <p:nvPr>
            <p:ph type="sldNum" sz="quarter" idx="5"/>
          </p:nvPr>
        </p:nvSpPr>
        <p:spPr/>
        <p:txBody>
          <a:bodyPr/>
          <a:lstStyle/>
          <a:p>
            <a:fld id="{D3C08C74-ED46-45DB-BB18-83D0E152D179}" type="slidenum">
              <a:rPr lang="en-US" smtClean="0"/>
              <a:t>12</a:t>
            </a:fld>
            <a:endParaRPr lang="en-US"/>
          </a:p>
        </p:txBody>
      </p:sp>
    </p:spTree>
    <p:extLst>
      <p:ext uri="{BB962C8B-B14F-4D97-AF65-F5344CB8AC3E}">
        <p14:creationId xmlns:p14="http://schemas.microsoft.com/office/powerpoint/2010/main" val="1347264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Marlene</a:t>
            </a:r>
          </a:p>
          <a:p>
            <a:endParaRPr lang="en-US" sz="1000" dirty="0">
              <a:cs typeface="Calibri"/>
            </a:endParaRPr>
          </a:p>
          <a:p>
            <a:endParaRPr lang="en-US" dirty="0">
              <a:cs typeface="Calibri"/>
            </a:endParaRPr>
          </a:p>
          <a:p>
            <a:endParaRPr lang="en-US" sz="1000" dirty="0">
              <a:cs typeface="Calibri"/>
            </a:endParaRPr>
          </a:p>
          <a:p>
            <a:endParaRPr lang="en-US" dirty="0">
              <a:cs typeface="Calibri"/>
            </a:endParaRPr>
          </a:p>
          <a:p>
            <a:endParaRPr lang="en-US" dirty="0">
              <a:cs typeface="Calibri"/>
            </a:endParaRPr>
          </a:p>
          <a:p>
            <a:endParaRPr lang="en-US" sz="1000" dirty="0">
              <a:cs typeface="Calibri"/>
            </a:endParaRPr>
          </a:p>
        </p:txBody>
      </p:sp>
      <p:sp>
        <p:nvSpPr>
          <p:cNvPr id="4" name="Slide Number Placeholder 3"/>
          <p:cNvSpPr>
            <a:spLocks noGrp="1"/>
          </p:cNvSpPr>
          <p:nvPr>
            <p:ph type="sldNum" sz="quarter" idx="5"/>
          </p:nvPr>
        </p:nvSpPr>
        <p:spPr/>
        <p:txBody>
          <a:bodyPr/>
          <a:lstStyle/>
          <a:p>
            <a:fld id="{D3C08C74-ED46-45DB-BB18-83D0E152D179}" type="slidenum">
              <a:rPr lang="en-US" smtClean="0"/>
              <a:t>13</a:t>
            </a:fld>
            <a:endParaRPr lang="en-US"/>
          </a:p>
        </p:txBody>
      </p:sp>
    </p:spTree>
    <p:extLst>
      <p:ext uri="{BB962C8B-B14F-4D97-AF65-F5344CB8AC3E}">
        <p14:creationId xmlns:p14="http://schemas.microsoft.com/office/powerpoint/2010/main" val="3681096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Updating of Exchange Rates</a:t>
            </a:r>
            <a:endParaRPr lang="en-US" sz="1000" kern="1200" dirty="0">
              <a:solidFill>
                <a:schemeClr val="tx1"/>
              </a:solidFill>
              <a:effectLst/>
              <a:latin typeface="+mn-lt"/>
              <a:ea typeface="+mn-ea"/>
              <a:cs typeface="+mn-cs"/>
            </a:endParaRPr>
          </a:p>
          <a:p>
            <a:pPr marL="171450" indent="-171450" rtl="0" fontAlgn="ctr">
              <a:buFont typeface="Arial" panose="020B0604020202020204" pitchFamily="34" charset="0"/>
              <a:buChar char="•"/>
            </a:pPr>
            <a:r>
              <a:rPr lang="en-US" sz="1000" kern="1200" dirty="0">
                <a:solidFill>
                  <a:schemeClr val="tx1"/>
                </a:solidFill>
                <a:effectLst/>
                <a:latin typeface="+mn-lt"/>
                <a:ea typeface="+mn-ea"/>
                <a:cs typeface="+mn-cs"/>
              </a:rPr>
              <a:t>Manually</a:t>
            </a:r>
          </a:p>
          <a:p>
            <a:pPr marL="171450" indent="-171450" rtl="0" fontAlgn="ctr">
              <a:buFont typeface="Arial" panose="020B0604020202020204" pitchFamily="34" charset="0"/>
              <a:buChar char="•"/>
            </a:pPr>
            <a:r>
              <a:rPr lang="en-US" sz="1000" kern="1200" dirty="0">
                <a:solidFill>
                  <a:schemeClr val="tx1"/>
                </a:solidFill>
                <a:effectLst/>
                <a:latin typeface="+mn-lt"/>
                <a:ea typeface="+mn-ea"/>
                <a:cs typeface="+mn-cs"/>
              </a:rPr>
              <a:t>Automatically:  Now available</a:t>
            </a:r>
          </a:p>
          <a:p>
            <a:pPr marL="628650" lvl="1" indent="-171450" rtl="0" fontAlgn="ctr">
              <a:buFont typeface="Arial" panose="020B0604020202020204" pitchFamily="34" charset="0"/>
              <a:buChar char="•"/>
            </a:pPr>
            <a:r>
              <a:rPr lang="en-US" sz="1000" kern="1200" dirty="0">
                <a:solidFill>
                  <a:schemeClr val="tx1"/>
                </a:solidFill>
                <a:effectLst/>
                <a:latin typeface="+mn-lt"/>
                <a:ea typeface="+mn-ea"/>
                <a:cs typeface="+mn-cs"/>
              </a:rPr>
              <a:t>Setup from any Web source that provides information in the acceptable format.</a:t>
            </a:r>
          </a:p>
          <a:p>
            <a:pPr marL="628650" lvl="1" indent="-171450" rtl="0" fontAlgn="ctr">
              <a:buFont typeface="Arial" panose="020B0604020202020204" pitchFamily="34" charset="0"/>
              <a:buChar char="•"/>
            </a:pPr>
            <a:r>
              <a:rPr lang="en-US" sz="1000" kern="1200" dirty="0">
                <a:solidFill>
                  <a:schemeClr val="tx1"/>
                </a:solidFill>
                <a:effectLst/>
                <a:latin typeface="+mn-lt"/>
                <a:ea typeface="+mn-ea"/>
                <a:cs typeface="+mn-cs"/>
              </a:rPr>
              <a:t>Bank of Canada website is available free of charge</a:t>
            </a:r>
          </a:p>
          <a:p>
            <a:pPr marL="628650" lvl="1" indent="-171450" rtl="0" fontAlgn="ctr">
              <a:buFont typeface="Arial" panose="020B0604020202020204" pitchFamily="34" charset="0"/>
              <a:buChar char="•"/>
            </a:pPr>
            <a:r>
              <a:rPr lang="en-US" sz="1000" kern="1200" dirty="0">
                <a:solidFill>
                  <a:schemeClr val="tx1"/>
                </a:solidFill>
                <a:effectLst/>
                <a:latin typeface="+mn-lt"/>
                <a:ea typeface="+mn-ea"/>
                <a:cs typeface="+mn-cs"/>
              </a:rPr>
              <a:t>How to setup:  </a:t>
            </a:r>
            <a:r>
              <a:rPr lang="en-US" sz="1000" kern="1200" dirty="0">
                <a:solidFill>
                  <a:schemeClr val="tx1"/>
                </a:solidFill>
                <a:effectLst/>
                <a:latin typeface="+mn-lt"/>
                <a:ea typeface="+mn-ea"/>
                <a:cs typeface="+mn-cs"/>
                <a:hlinkClick r:id="rId3"/>
              </a:rPr>
              <a:t>https://www.encorebusiness.com/blog/free-exchange-rates-dynamics-nav-business-central/</a:t>
            </a:r>
            <a:endParaRPr lang="en-US" sz="1000" kern="1200" dirty="0">
              <a:solidFill>
                <a:schemeClr val="tx1"/>
              </a:solidFill>
              <a:effectLst/>
              <a:latin typeface="+mn-lt"/>
              <a:ea typeface="+mn-ea"/>
              <a:cs typeface="+mn-cs"/>
            </a:endParaRPr>
          </a:p>
          <a:p>
            <a:endParaRPr lang="en-US" sz="1000" dirty="0"/>
          </a:p>
          <a:p>
            <a:pPr rtl="0" fontAlgn="ctr"/>
            <a:r>
              <a:rPr lang="en-US" sz="1000" b="1" kern="1200" dirty="0">
                <a:solidFill>
                  <a:schemeClr val="tx1"/>
                </a:solidFill>
                <a:effectLst/>
                <a:latin typeface="+mn-lt"/>
                <a:ea typeface="+mn-ea"/>
                <a:cs typeface="+mn-cs"/>
              </a:rPr>
              <a:t>Adjust Exchange Rates Function </a:t>
            </a:r>
          </a:p>
          <a:p>
            <a:pPr marL="171450" indent="-171450" rtl="0" fontAlgn="ctr">
              <a:buFont typeface="Arial" panose="020B0604020202020204" pitchFamily="34" charset="0"/>
              <a:buChar char="•"/>
            </a:pPr>
            <a:r>
              <a:rPr lang="en-US" sz="1000" kern="1200" dirty="0">
                <a:solidFill>
                  <a:schemeClr val="tx1"/>
                </a:solidFill>
                <a:effectLst/>
                <a:latin typeface="+mn-lt"/>
                <a:ea typeface="+mn-ea"/>
                <a:cs typeface="+mn-cs"/>
              </a:rPr>
              <a:t>Updates LCY amounts for posted entries if exchange rate changes are made after entries are posted.</a:t>
            </a:r>
          </a:p>
          <a:p>
            <a:pPr marL="171450" indent="-171450" rtl="0" fontAlgn="ctr">
              <a:buFont typeface="Arial" panose="020B0604020202020204" pitchFamily="34" charset="0"/>
              <a:buChar char="•"/>
            </a:pPr>
            <a:r>
              <a:rPr lang="en-US" sz="1000" kern="1200" dirty="0">
                <a:solidFill>
                  <a:schemeClr val="tx1"/>
                </a:solidFill>
                <a:effectLst/>
                <a:latin typeface="+mn-lt"/>
                <a:ea typeface="+mn-ea"/>
                <a:cs typeface="+mn-cs"/>
              </a:rPr>
              <a:t>Update Additional reporting currency amounts on general ledger entries.</a:t>
            </a:r>
          </a:p>
          <a:p>
            <a:pPr marL="171450" indent="-171450" rtl="0" fontAlgn="ctr">
              <a:buFont typeface="Arial" panose="020B0604020202020204" pitchFamily="34" charset="0"/>
              <a:buChar char="•"/>
            </a:pPr>
            <a:r>
              <a:rPr lang="en-US" sz="1000" kern="1200" dirty="0">
                <a:solidFill>
                  <a:schemeClr val="tx1"/>
                </a:solidFill>
                <a:effectLst/>
                <a:latin typeface="+mn-lt"/>
                <a:ea typeface="+mn-ea"/>
                <a:cs typeface="+mn-cs"/>
              </a:rPr>
              <a:t>Adjustment for customers and vendors</a:t>
            </a:r>
          </a:p>
          <a:p>
            <a:pPr marL="628650" lvl="1" indent="-171450" rtl="0" fontAlgn="ctr">
              <a:buFont typeface="Arial" panose="020B0604020202020204" pitchFamily="34" charset="0"/>
              <a:buChar char="•"/>
            </a:pPr>
            <a:r>
              <a:rPr lang="en-US" sz="1000" kern="1200" dirty="0">
                <a:solidFill>
                  <a:schemeClr val="tx1"/>
                </a:solidFill>
                <a:effectLst/>
                <a:latin typeface="+mn-lt"/>
                <a:ea typeface="+mn-ea"/>
                <a:cs typeface="+mn-cs"/>
              </a:rPr>
              <a:t>Posts the amounts to Unrealized Gains or Losses accounts</a:t>
            </a:r>
          </a:p>
          <a:p>
            <a:pPr marL="628650" lvl="1" indent="-171450" rtl="0" fontAlgn="ctr">
              <a:buFont typeface="Arial" panose="020B0604020202020204" pitchFamily="34" charset="0"/>
              <a:buChar char="•"/>
            </a:pPr>
            <a:r>
              <a:rPr lang="en-US" sz="1000" kern="1200" dirty="0">
                <a:solidFill>
                  <a:schemeClr val="tx1"/>
                </a:solidFill>
                <a:effectLst/>
                <a:latin typeface="+mn-lt"/>
                <a:ea typeface="+mn-ea"/>
                <a:cs typeface="+mn-cs"/>
              </a:rPr>
              <a:t>Post the balancing entries to AR or AP</a:t>
            </a:r>
          </a:p>
          <a:p>
            <a:pPr marL="171450" indent="-171450" rtl="0" fontAlgn="ctr">
              <a:buFont typeface="Arial" panose="020B0604020202020204" pitchFamily="34" charset="0"/>
              <a:buChar char="•"/>
            </a:pPr>
            <a:r>
              <a:rPr lang="en-US" sz="1000" kern="1200" dirty="0">
                <a:solidFill>
                  <a:schemeClr val="tx1"/>
                </a:solidFill>
                <a:effectLst/>
                <a:latin typeface="+mn-lt"/>
                <a:ea typeface="+mn-ea"/>
                <a:cs typeface="+mn-cs"/>
              </a:rPr>
              <a:t>Adjustments can be viewed in the Exchange Rate Adjustment Register </a:t>
            </a:r>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14</a:t>
            </a:fld>
            <a:endParaRPr lang="en-US"/>
          </a:p>
        </p:txBody>
      </p:sp>
    </p:spTree>
    <p:extLst>
      <p:ext uri="{BB962C8B-B14F-4D97-AF65-F5344CB8AC3E}">
        <p14:creationId xmlns:p14="http://schemas.microsoft.com/office/powerpoint/2010/main" val="2365867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kern="1200" dirty="0">
                <a:solidFill>
                  <a:schemeClr val="tx1"/>
                </a:solidFill>
                <a:effectLst/>
                <a:latin typeface="+mn-lt"/>
                <a:ea typeface="+mn-ea"/>
                <a:cs typeface="+mn-cs"/>
              </a:rPr>
              <a:t>Update Company Wide Posting Date Ranges</a:t>
            </a:r>
          </a:p>
          <a:p>
            <a:r>
              <a:rPr lang="en-US" sz="1000" kern="1200" dirty="0">
                <a:solidFill>
                  <a:schemeClr val="tx1"/>
                </a:solidFill>
                <a:effectLst/>
                <a:latin typeface="+mn-lt"/>
                <a:ea typeface="+mn-ea"/>
                <a:cs typeface="+mn-cs"/>
              </a:rPr>
              <a:t>Update the allowed posting date range which </a:t>
            </a:r>
            <a:r>
              <a:rPr lang="en-US" sz="1000" b="1" kern="1200" dirty="0">
                <a:solidFill>
                  <a:schemeClr val="tx1"/>
                </a:solidFill>
                <a:effectLst/>
                <a:latin typeface="+mn-lt"/>
                <a:ea typeface="+mn-ea"/>
                <a:cs typeface="+mn-cs"/>
              </a:rPr>
              <a:t>all users</a:t>
            </a:r>
            <a:r>
              <a:rPr lang="en-US" sz="1000" kern="1200" dirty="0">
                <a:solidFill>
                  <a:schemeClr val="tx1"/>
                </a:solidFill>
                <a:effectLst/>
                <a:latin typeface="+mn-lt"/>
                <a:ea typeface="+mn-ea"/>
                <a:cs typeface="+mn-cs"/>
              </a:rPr>
              <a:t> can post transactions. </a:t>
            </a:r>
          </a:p>
          <a:p>
            <a:r>
              <a:rPr lang="en-US" sz="1000" b="1"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Example:</a:t>
            </a:r>
            <a:r>
              <a:rPr lang="en-US" sz="1000" kern="1200" dirty="0">
                <a:solidFill>
                  <a:schemeClr val="tx1"/>
                </a:solidFill>
                <a:effectLst/>
                <a:latin typeface="+mn-lt"/>
                <a:ea typeface="+mn-ea"/>
                <a:cs typeface="+mn-cs"/>
              </a:rPr>
              <a:t>  Today is 02/01/21.  We are done closing the books and making month end adjustments for January.  The Allow Posting From should be updated to 02/01/21.</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“General Ledger Setup” option from the location </a:t>
            </a:r>
            <a:r>
              <a:rPr lang="en-US" sz="1000" b="1" kern="1200" dirty="0">
                <a:solidFill>
                  <a:schemeClr val="tx1"/>
                </a:solidFill>
                <a:effectLst/>
                <a:latin typeface="+mn-lt"/>
                <a:ea typeface="+mn-ea"/>
                <a:cs typeface="+mn-cs"/>
              </a:rPr>
              <a:t>Financial Management/Setup/Administration </a:t>
            </a:r>
            <a:r>
              <a:rPr lang="en-US" sz="1000" kern="1200" dirty="0">
                <a:solidFill>
                  <a:schemeClr val="tx1"/>
                </a:solidFill>
                <a:effectLst/>
                <a:latin typeface="+mn-lt"/>
                <a:ea typeface="+mn-ea"/>
                <a:cs typeface="+mn-cs"/>
              </a:rPr>
              <a:t>to view the general ledger setup page.</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Allow Posting From:</a:t>
            </a:r>
            <a:r>
              <a:rPr lang="en-US" sz="1000" kern="1200" dirty="0">
                <a:solidFill>
                  <a:schemeClr val="tx1"/>
                </a:solidFill>
                <a:effectLst/>
                <a:latin typeface="+mn-lt"/>
                <a:ea typeface="+mn-ea"/>
                <a:cs typeface="+mn-cs"/>
              </a:rPr>
              <a:t>  Enter the default posting date that ALL users company-wide can start posting transactions.</a:t>
            </a:r>
          </a:p>
          <a:p>
            <a:r>
              <a:rPr lang="en-US" sz="1000" b="1" kern="1200" dirty="0">
                <a:solidFill>
                  <a:schemeClr val="tx1"/>
                </a:solidFill>
                <a:effectLst/>
                <a:latin typeface="+mn-lt"/>
                <a:ea typeface="+mn-ea"/>
                <a:cs typeface="+mn-cs"/>
              </a:rPr>
              <a:t>Allow Posting To:</a:t>
            </a:r>
            <a:r>
              <a:rPr lang="en-US" sz="1000" kern="1200" dirty="0">
                <a:solidFill>
                  <a:schemeClr val="tx1"/>
                </a:solidFill>
                <a:effectLst/>
                <a:latin typeface="+mn-lt"/>
                <a:ea typeface="+mn-ea"/>
                <a:cs typeface="+mn-cs"/>
              </a:rPr>
              <a:t>  Enter the default posting date that ALL users company-wide can post transactions through.</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OK</a:t>
            </a:r>
            <a:r>
              <a:rPr lang="en-US" sz="1000" kern="1200" dirty="0">
                <a:solidFill>
                  <a:schemeClr val="tx1"/>
                </a:solidFill>
                <a:effectLst/>
                <a:latin typeface="+mn-lt"/>
                <a:ea typeface="+mn-ea"/>
                <a:cs typeface="+mn-cs"/>
              </a:rPr>
              <a:t> button.</a:t>
            </a:r>
          </a:p>
        </p:txBody>
      </p:sp>
      <p:sp>
        <p:nvSpPr>
          <p:cNvPr id="4" name="Slide Number Placeholder 3"/>
          <p:cNvSpPr>
            <a:spLocks noGrp="1"/>
          </p:cNvSpPr>
          <p:nvPr>
            <p:ph type="sldNum" sz="quarter" idx="5"/>
          </p:nvPr>
        </p:nvSpPr>
        <p:spPr/>
        <p:txBody>
          <a:bodyPr/>
          <a:lstStyle/>
          <a:p>
            <a:fld id="{D3C08C74-ED46-45DB-BB18-83D0E152D179}" type="slidenum">
              <a:rPr lang="en-US" smtClean="0"/>
              <a:t>15</a:t>
            </a:fld>
            <a:endParaRPr lang="en-US"/>
          </a:p>
        </p:txBody>
      </p:sp>
    </p:spTree>
    <p:extLst>
      <p:ext uri="{BB962C8B-B14F-4D97-AF65-F5344CB8AC3E}">
        <p14:creationId xmlns:p14="http://schemas.microsoft.com/office/powerpoint/2010/main" val="3897971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kern="1200" dirty="0">
                <a:solidFill>
                  <a:schemeClr val="tx1"/>
                </a:solidFill>
                <a:effectLst/>
                <a:latin typeface="+mn-lt"/>
                <a:ea typeface="+mn-ea"/>
                <a:cs typeface="+mn-cs"/>
              </a:rPr>
              <a:t>Run Inventory to G/L Reconcile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First, run the Inventory to G/L Reconcile Report for a total item value entry balance by inventory posting group.</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Click the “Inventory to G/L Reconcile” option from the location </a:t>
            </a:r>
            <a:r>
              <a:rPr lang="en-US" sz="1000" b="1" kern="1200" dirty="0">
                <a:solidFill>
                  <a:schemeClr val="tx1"/>
                </a:solidFill>
                <a:effectLst/>
                <a:latin typeface="+mn-lt"/>
                <a:ea typeface="+mn-ea"/>
                <a:cs typeface="+mn-cs"/>
              </a:rPr>
              <a:t>Financial Management/Inventory/Reports</a:t>
            </a:r>
            <a:r>
              <a:rPr lang="en-US" sz="1000" kern="1200" dirty="0">
                <a:solidFill>
                  <a:schemeClr val="tx1"/>
                </a:solidFill>
                <a:effectLst/>
                <a:latin typeface="+mn-lt"/>
                <a:ea typeface="+mn-ea"/>
                <a:cs typeface="+mn-cs"/>
              </a:rPr>
              <a:t>.</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As of date:</a:t>
            </a:r>
            <a:r>
              <a:rPr lang="en-US" sz="1000" kern="1200" dirty="0">
                <a:solidFill>
                  <a:schemeClr val="tx1"/>
                </a:solidFill>
                <a:effectLst/>
                <a:latin typeface="+mn-lt"/>
                <a:ea typeface="+mn-ea"/>
                <a:cs typeface="+mn-cs"/>
              </a:rPr>
              <a:t>  Enter the last day of the prior period.</a:t>
            </a:r>
          </a:p>
          <a:p>
            <a:r>
              <a:rPr lang="en-US" sz="1000" b="1" kern="1200" dirty="0">
                <a:solidFill>
                  <a:schemeClr val="tx1"/>
                </a:solidFill>
                <a:effectLst/>
                <a:latin typeface="+mn-lt"/>
                <a:ea typeface="+mn-ea"/>
                <a:cs typeface="+mn-cs"/>
              </a:rPr>
              <a:t>Inventory Posting Group:</a:t>
            </a:r>
            <a:r>
              <a:rPr lang="en-US" sz="1000" kern="1200" dirty="0">
                <a:solidFill>
                  <a:schemeClr val="tx1"/>
                </a:solidFill>
                <a:effectLst/>
                <a:latin typeface="+mn-lt"/>
                <a:ea typeface="+mn-ea"/>
                <a:cs typeface="+mn-cs"/>
              </a:rPr>
              <a:t>  Run this report once each inventory g/l account to get totals per inventory g/l account.  Filter on all inventory posting groups posting to the same g/l account.</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Print </a:t>
            </a:r>
            <a:r>
              <a:rPr lang="en-US" sz="1000" u="none" kern="1200" dirty="0">
                <a:solidFill>
                  <a:schemeClr val="tx1"/>
                </a:solidFill>
                <a:effectLst/>
                <a:latin typeface="+mn-lt"/>
                <a:ea typeface="+mn-ea"/>
                <a:cs typeface="+mn-cs"/>
              </a:rPr>
              <a:t>or </a:t>
            </a:r>
            <a:r>
              <a:rPr lang="en-US" sz="1000" u="sng" kern="1200" dirty="0">
                <a:solidFill>
                  <a:schemeClr val="tx1"/>
                </a:solidFill>
                <a:effectLst/>
                <a:latin typeface="+mn-lt"/>
                <a:ea typeface="+mn-ea"/>
                <a:cs typeface="+mn-cs"/>
              </a:rPr>
              <a:t>Preview</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button.</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Scroll to the last page and note the totals of the following columns:</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Inventory Valuation:</a:t>
            </a:r>
            <a:r>
              <a:rPr lang="en-US" sz="1000" kern="1200" dirty="0">
                <a:solidFill>
                  <a:schemeClr val="tx1"/>
                </a:solidFill>
                <a:effectLst/>
                <a:latin typeface="+mn-lt"/>
                <a:ea typeface="+mn-ea"/>
                <a:cs typeface="+mn-cs"/>
              </a:rPr>
              <a:t>  This is the Total Value of Inventory. The total should tie to the Inventory g/l account(s) plus the Inventory Interim g/l account(s).</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Excludes Production WIP</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Includes Invoiced Inventory</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Includes Received not Invoiced Inventory</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Received Not Invoiced:</a:t>
            </a:r>
            <a:r>
              <a:rPr lang="en-US" sz="1000" kern="1200" dirty="0">
                <a:solidFill>
                  <a:schemeClr val="tx1"/>
                </a:solidFill>
                <a:effectLst/>
                <a:latin typeface="+mn-lt"/>
                <a:ea typeface="+mn-ea"/>
                <a:cs typeface="+mn-cs"/>
              </a:rPr>
              <a:t>  This is the Value of Inventory that has been Received but not Invoiced.  The total should tie to the Inventory Interim g/l account(s).</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Includes purchased items (This amount should tie to the Inv. Accrual (Interim) g/l account(s).</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Includes production output on “Released” production orders that have not been “Finished”. (This amount will be included on the Production – WIP reconciliation and tie out to the Production – WIP g/l account(s).</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Shipped Not Invoiced: </a:t>
            </a:r>
            <a:r>
              <a:rPr lang="en-US" sz="1000" kern="1200" dirty="0">
                <a:solidFill>
                  <a:schemeClr val="tx1"/>
                </a:solidFill>
                <a:effectLst/>
                <a:latin typeface="+mn-lt"/>
                <a:ea typeface="+mn-ea"/>
                <a:cs typeface="+mn-cs"/>
              </a:rPr>
              <a:t> This is the Value of Inventory that has been Shipped but not Invoiced.  The total should tie to the Cost of Goods Sold Interim g/l account(s).</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Includes all items shipped not invoiced.</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Total Expected Cost:</a:t>
            </a:r>
            <a:r>
              <a:rPr lang="en-US" sz="1000" kern="1200" dirty="0">
                <a:solidFill>
                  <a:schemeClr val="tx1"/>
                </a:solidFill>
                <a:effectLst/>
                <a:latin typeface="+mn-lt"/>
                <a:ea typeface="+mn-ea"/>
                <a:cs typeface="+mn-cs"/>
              </a:rPr>
              <a:t>  This is the sum of Received not Invoiced and Shipped not Invoiced columns.</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Expected Cost to be Posted:</a:t>
            </a:r>
            <a:r>
              <a:rPr lang="en-US" sz="1000" b="0" kern="1200" dirty="0">
                <a:solidFill>
                  <a:schemeClr val="tx1"/>
                </a:solidFill>
                <a:effectLst/>
                <a:latin typeface="+mn-lt"/>
                <a:ea typeface="+mn-ea"/>
                <a:cs typeface="+mn-cs"/>
              </a:rPr>
              <a:t>  If there is a $ value in this column, the “Post Inventory to G/L” function must be run.</a:t>
            </a:r>
          </a:p>
          <a:p>
            <a:endParaRPr lang="en-US" sz="10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Invoiced Value to be Posted:  </a:t>
            </a:r>
            <a:r>
              <a:rPr lang="en-US" sz="1000" b="0" kern="1200" dirty="0">
                <a:solidFill>
                  <a:schemeClr val="tx1"/>
                </a:solidFill>
                <a:effectLst/>
                <a:latin typeface="+mn-lt"/>
                <a:ea typeface="+mn-ea"/>
                <a:cs typeface="+mn-cs"/>
              </a:rPr>
              <a:t>If there is a $ value in this column, the “Post Inventory to G/L” function must be run.</a:t>
            </a:r>
          </a:p>
        </p:txBody>
      </p:sp>
      <p:sp>
        <p:nvSpPr>
          <p:cNvPr id="4" name="Slide Number Placeholder 3"/>
          <p:cNvSpPr>
            <a:spLocks noGrp="1"/>
          </p:cNvSpPr>
          <p:nvPr>
            <p:ph type="sldNum" sz="quarter" idx="5"/>
          </p:nvPr>
        </p:nvSpPr>
        <p:spPr/>
        <p:txBody>
          <a:bodyPr/>
          <a:lstStyle/>
          <a:p>
            <a:fld id="{D3C08C74-ED46-45DB-BB18-83D0E152D179}" type="slidenum">
              <a:rPr lang="en-US" smtClean="0"/>
              <a:t>16</a:t>
            </a:fld>
            <a:endParaRPr lang="en-US"/>
          </a:p>
        </p:txBody>
      </p:sp>
    </p:spTree>
    <p:extLst>
      <p:ext uri="{BB962C8B-B14F-4D97-AF65-F5344CB8AC3E}">
        <p14:creationId xmlns:p14="http://schemas.microsoft.com/office/powerpoint/2010/main" val="50450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Run Trial Balance Detail/Summary Report</a:t>
            </a:r>
          </a:p>
          <a:p>
            <a:r>
              <a:rPr lang="en-US" sz="1000" kern="1200" dirty="0">
                <a:solidFill>
                  <a:schemeClr val="tx1"/>
                </a:solidFill>
                <a:effectLst/>
                <a:latin typeface="+mn-lt"/>
                <a:ea typeface="+mn-ea"/>
                <a:cs typeface="+mn-cs"/>
              </a:rPr>
              <a:t>Next, run the Trial Balance Detail/Summary Report for the g/l account balance at the period end for the following accounts:</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Inventory</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Inventory Interim</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Cost of Goods Sold Interim</a:t>
            </a:r>
          </a:p>
          <a:p>
            <a:pPr marL="171450" indent="-171450">
              <a:buFont typeface="Arial" panose="020B0604020202020204" pitchFamily="34" charset="0"/>
              <a:buChar char="•"/>
            </a:pPr>
            <a:r>
              <a:rPr lang="en-US" sz="1000" kern="1200" dirty="0">
                <a:solidFill>
                  <a:schemeClr val="tx1"/>
                </a:solidFill>
                <a:effectLst/>
                <a:latin typeface="+mn-lt"/>
                <a:ea typeface="+mn-ea"/>
                <a:cs typeface="+mn-cs"/>
              </a:rPr>
              <a:t>Inv. Accrual (Interim)</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Click the “Trial Balance Detail/Summary” option from the location </a:t>
            </a:r>
            <a:r>
              <a:rPr lang="en-US" sz="1000" b="1" kern="1200" dirty="0">
                <a:solidFill>
                  <a:schemeClr val="tx1"/>
                </a:solidFill>
                <a:effectLst/>
                <a:latin typeface="+mn-lt"/>
                <a:ea typeface="+mn-ea"/>
                <a:cs typeface="+mn-cs"/>
              </a:rPr>
              <a:t>General Ledger/Reports/Financial Statement</a:t>
            </a:r>
            <a:r>
              <a:rPr lang="en-US" sz="1000" kern="1200" dirty="0">
                <a:solidFill>
                  <a:schemeClr val="tx1"/>
                </a:solidFill>
                <a:effectLst/>
                <a:latin typeface="+mn-lt"/>
                <a:ea typeface="+mn-ea"/>
                <a:cs typeface="+mn-cs"/>
              </a:rPr>
              <a:t>.</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Trial Balance Detail/Summary</a:t>
            </a:r>
            <a:r>
              <a:rPr lang="en-US" sz="1000" kern="1200" dirty="0">
                <a:solidFill>
                  <a:schemeClr val="tx1"/>
                </a:solidFill>
                <a:effectLst/>
                <a:latin typeface="+mn-lt"/>
                <a:ea typeface="+mn-ea"/>
                <a:cs typeface="+mn-cs"/>
              </a:rPr>
              <a:t> button on the ribbon.</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No. Filter:</a:t>
            </a:r>
            <a:r>
              <a:rPr lang="en-US" sz="1000" kern="1200" dirty="0">
                <a:solidFill>
                  <a:schemeClr val="tx1"/>
                </a:solidFill>
                <a:effectLst/>
                <a:latin typeface="+mn-lt"/>
                <a:ea typeface="+mn-ea"/>
                <a:cs typeface="+mn-cs"/>
              </a:rPr>
              <a:t>  Click the drop-down arrow and select or enter the g/l account number(s).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Date Filter:</a:t>
            </a:r>
            <a:r>
              <a:rPr lang="en-US" sz="1000" b="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Enter a filter to display all data for the period.  (EX:  01/01/21..01/31/21)</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Print </a:t>
            </a:r>
            <a:r>
              <a:rPr lang="en-US" sz="1000" u="none" kern="1200" dirty="0">
                <a:solidFill>
                  <a:schemeClr val="tx1"/>
                </a:solidFill>
                <a:effectLst/>
                <a:latin typeface="+mn-lt"/>
                <a:ea typeface="+mn-ea"/>
                <a:cs typeface="+mn-cs"/>
              </a:rPr>
              <a:t>or </a:t>
            </a:r>
            <a:r>
              <a:rPr lang="en-US" sz="1000" u="sng" kern="1200" dirty="0">
                <a:solidFill>
                  <a:schemeClr val="tx1"/>
                </a:solidFill>
                <a:effectLst/>
                <a:latin typeface="+mn-lt"/>
                <a:ea typeface="+mn-ea"/>
                <a:cs typeface="+mn-cs"/>
              </a:rPr>
              <a:t>Preview</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button.</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Compare $ amounts on each report by inventory posting group.  $ Amounts should match.</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17</a:t>
            </a:fld>
            <a:endParaRPr lang="en-US"/>
          </a:p>
        </p:txBody>
      </p:sp>
    </p:spTree>
    <p:extLst>
      <p:ext uri="{BB962C8B-B14F-4D97-AF65-F5344CB8AC3E}">
        <p14:creationId xmlns:p14="http://schemas.microsoft.com/office/powerpoint/2010/main" val="4230145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kern="1200" dirty="0">
                <a:solidFill>
                  <a:schemeClr val="tx1"/>
                </a:solidFill>
                <a:effectLst/>
                <a:latin typeface="+mn-lt"/>
                <a:ea typeface="+mn-ea"/>
                <a:cs typeface="+mn-cs"/>
              </a:rPr>
              <a:t>Run Inventory Valuation – WIP Report</a:t>
            </a:r>
          </a:p>
          <a:p>
            <a:r>
              <a:rPr lang="en-US" sz="1000" kern="1200" dirty="0">
                <a:solidFill>
                  <a:schemeClr val="tx1"/>
                </a:solidFill>
                <a:effectLst/>
                <a:latin typeface="+mn-lt"/>
                <a:ea typeface="+mn-ea"/>
                <a:cs typeface="+mn-cs"/>
              </a:rPr>
              <a:t>Click the “Inventory Valuation – WIP” option from the location </a:t>
            </a:r>
            <a:r>
              <a:rPr lang="en-US" sz="1000" b="1" kern="1200" dirty="0">
                <a:solidFill>
                  <a:schemeClr val="tx1"/>
                </a:solidFill>
                <a:effectLst/>
                <a:latin typeface="+mn-lt"/>
                <a:ea typeface="+mn-ea"/>
                <a:cs typeface="+mn-cs"/>
              </a:rPr>
              <a:t>Financial Management/Inventory/Reports</a:t>
            </a:r>
            <a:r>
              <a:rPr lang="en-US" sz="1000" kern="1200" dirty="0">
                <a:solidFill>
                  <a:schemeClr val="tx1"/>
                </a:solidFill>
                <a:effectLst/>
                <a:latin typeface="+mn-lt"/>
                <a:ea typeface="+mn-ea"/>
                <a:cs typeface="+mn-cs"/>
              </a:rPr>
              <a:t>.</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Ending Date:</a:t>
            </a:r>
            <a:r>
              <a:rPr lang="en-US" sz="1000" kern="1200" dirty="0">
                <a:solidFill>
                  <a:schemeClr val="tx1"/>
                </a:solidFill>
                <a:effectLst/>
                <a:latin typeface="+mn-lt"/>
                <a:ea typeface="+mn-ea"/>
                <a:cs typeface="+mn-cs"/>
              </a:rPr>
              <a:t>  Enter the last day of the prior period. (Ex: 01/31/21)</a:t>
            </a:r>
          </a:p>
          <a:p>
            <a:r>
              <a:rPr lang="en-US" sz="1000" b="1" kern="1200" dirty="0">
                <a:solidFill>
                  <a:schemeClr val="tx1"/>
                </a:solidFill>
                <a:effectLst/>
                <a:latin typeface="+mn-lt"/>
                <a:ea typeface="+mn-ea"/>
                <a:cs typeface="+mn-cs"/>
              </a:rPr>
              <a:t>Status:</a:t>
            </a:r>
            <a:r>
              <a:rPr lang="en-US" sz="1000" kern="1200" dirty="0">
                <a:solidFill>
                  <a:schemeClr val="tx1"/>
                </a:solidFill>
                <a:effectLst/>
                <a:latin typeface="+mn-lt"/>
                <a:ea typeface="+mn-ea"/>
                <a:cs typeface="+mn-cs"/>
              </a:rPr>
              <a:t>  Click the drop-down arrow and select the “Released” option.</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Print </a:t>
            </a:r>
            <a:r>
              <a:rPr lang="en-US" sz="1000" u="none" kern="1200" dirty="0">
                <a:solidFill>
                  <a:schemeClr val="tx1"/>
                </a:solidFill>
                <a:effectLst/>
                <a:latin typeface="+mn-lt"/>
                <a:ea typeface="+mn-ea"/>
                <a:cs typeface="+mn-cs"/>
              </a:rPr>
              <a:t>or </a:t>
            </a:r>
            <a:r>
              <a:rPr lang="en-US" sz="1000" u="sng" kern="1200" dirty="0">
                <a:solidFill>
                  <a:schemeClr val="tx1"/>
                </a:solidFill>
                <a:effectLst/>
                <a:latin typeface="+mn-lt"/>
                <a:ea typeface="+mn-ea"/>
                <a:cs typeface="+mn-cs"/>
              </a:rPr>
              <a:t>Preview</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button.</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Scroll to the last page and note the </a:t>
            </a:r>
            <a:r>
              <a:rPr lang="en-US" sz="1000" b="1" kern="1200" dirty="0">
                <a:solidFill>
                  <a:schemeClr val="tx1"/>
                </a:solidFill>
                <a:effectLst/>
                <a:latin typeface="+mn-lt"/>
                <a:ea typeface="+mn-ea"/>
                <a:cs typeface="+mn-cs"/>
              </a:rPr>
              <a:t>TOTAL</a:t>
            </a:r>
            <a:r>
              <a:rPr lang="en-US" sz="1000" kern="1200" dirty="0">
                <a:solidFill>
                  <a:schemeClr val="tx1"/>
                </a:solidFill>
                <a:effectLst/>
                <a:latin typeface="+mn-lt"/>
                <a:ea typeface="+mn-ea"/>
                <a:cs typeface="+mn-cs"/>
              </a:rPr>
              <a:t> cost posted to G/L.</a:t>
            </a:r>
          </a:p>
          <a:p>
            <a:endParaRPr lang="en-US" sz="1000" dirty="0"/>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18</a:t>
            </a:fld>
            <a:endParaRPr lang="en-US"/>
          </a:p>
        </p:txBody>
      </p:sp>
    </p:spTree>
    <p:extLst>
      <p:ext uri="{BB962C8B-B14F-4D97-AF65-F5344CB8AC3E}">
        <p14:creationId xmlns:p14="http://schemas.microsoft.com/office/powerpoint/2010/main" val="1383593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Run Trial Balance Detail/Summary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Next, run the Trial Balance Detail/Summary Report for the production WIP g/l account balance at the period 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Click the “Trial Balance Detail/Summary” option from the location </a:t>
            </a:r>
            <a:r>
              <a:rPr lang="en-US" sz="1000" b="1" kern="1200" dirty="0">
                <a:solidFill>
                  <a:schemeClr val="tx1"/>
                </a:solidFill>
                <a:effectLst/>
                <a:latin typeface="+mn-lt"/>
                <a:ea typeface="+mn-ea"/>
                <a:cs typeface="+mn-cs"/>
              </a:rPr>
              <a:t>General Ledger/Reports/Financial Statement</a:t>
            </a:r>
            <a:r>
              <a:rPr lang="en-US" sz="1000" kern="1200" dirty="0">
                <a:solidFill>
                  <a:schemeClr val="tx1"/>
                </a:solidFill>
                <a:effectLst/>
                <a:latin typeface="+mn-lt"/>
                <a:ea typeface="+mn-ea"/>
                <a:cs typeface="+mn-cs"/>
              </a:rPr>
              <a:t>.</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Trial Balance Detail/Summary</a:t>
            </a:r>
            <a:r>
              <a:rPr lang="en-US" sz="1000" kern="1200" dirty="0">
                <a:solidFill>
                  <a:schemeClr val="tx1"/>
                </a:solidFill>
                <a:effectLst/>
                <a:latin typeface="+mn-lt"/>
                <a:ea typeface="+mn-ea"/>
                <a:cs typeface="+mn-cs"/>
              </a:rPr>
              <a:t> button on the ribbon.</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No. Filter:</a:t>
            </a:r>
            <a:r>
              <a:rPr lang="en-US" sz="1000" kern="1200" dirty="0">
                <a:solidFill>
                  <a:schemeClr val="tx1"/>
                </a:solidFill>
                <a:effectLst/>
                <a:latin typeface="+mn-lt"/>
                <a:ea typeface="+mn-ea"/>
                <a:cs typeface="+mn-cs"/>
              </a:rPr>
              <a:t>  Click the drop-down arrow and select or enter the production WIP g/l account number(s).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Date Filter:</a:t>
            </a:r>
            <a:r>
              <a:rPr lang="en-US" sz="1000" b="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Enter a filter to display all data for the period.  (EX:  01/01/21..01/31/21)</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Print </a:t>
            </a:r>
            <a:r>
              <a:rPr lang="en-US" sz="1000" u="none" kern="1200" dirty="0">
                <a:solidFill>
                  <a:schemeClr val="tx1"/>
                </a:solidFill>
                <a:effectLst/>
                <a:latin typeface="+mn-lt"/>
                <a:ea typeface="+mn-ea"/>
                <a:cs typeface="+mn-cs"/>
              </a:rPr>
              <a:t>or </a:t>
            </a:r>
            <a:r>
              <a:rPr lang="en-US" sz="1000" u="sng" kern="1200" dirty="0">
                <a:solidFill>
                  <a:schemeClr val="tx1"/>
                </a:solidFill>
                <a:effectLst/>
                <a:latin typeface="+mn-lt"/>
                <a:ea typeface="+mn-ea"/>
                <a:cs typeface="+mn-cs"/>
              </a:rPr>
              <a:t>Preview</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button.</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Compare the total $ amounts on each report. $ Amounts should match.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19</a:t>
            </a:fld>
            <a:endParaRPr lang="en-US"/>
          </a:p>
        </p:txBody>
      </p:sp>
    </p:spTree>
    <p:extLst>
      <p:ext uri="{BB962C8B-B14F-4D97-AF65-F5344CB8AC3E}">
        <p14:creationId xmlns:p14="http://schemas.microsoft.com/office/powerpoint/2010/main" val="810299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2</a:t>
            </a:fld>
            <a:endParaRPr lang="en-US"/>
          </a:p>
        </p:txBody>
      </p:sp>
    </p:spTree>
    <p:extLst>
      <p:ext uri="{BB962C8B-B14F-4D97-AF65-F5344CB8AC3E}">
        <p14:creationId xmlns:p14="http://schemas.microsoft.com/office/powerpoint/2010/main" val="2595171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kern="1200" dirty="0">
                <a:solidFill>
                  <a:schemeClr val="tx1"/>
                </a:solidFill>
                <a:effectLst/>
                <a:latin typeface="+mn-lt"/>
                <a:ea typeface="+mn-ea"/>
                <a:cs typeface="+mn-cs"/>
              </a:rPr>
              <a:t>Run Job WIP to G/L Report</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Click the “Job WIP to G/L” option from the location </a:t>
            </a:r>
            <a:r>
              <a:rPr lang="en-US" sz="1000" b="1" kern="1200" dirty="0">
                <a:solidFill>
                  <a:schemeClr val="tx1"/>
                </a:solidFill>
                <a:effectLst/>
                <a:latin typeface="+mn-lt"/>
                <a:ea typeface="+mn-ea"/>
                <a:cs typeface="+mn-cs"/>
              </a:rPr>
              <a:t>Jobs/Reports</a:t>
            </a:r>
            <a:r>
              <a:rPr lang="en-US" sz="1000" kern="1200" dirty="0">
                <a:solidFill>
                  <a:schemeClr val="tx1"/>
                </a:solidFill>
                <a:effectLst/>
                <a:latin typeface="+mn-lt"/>
                <a:ea typeface="+mn-ea"/>
                <a:cs typeface="+mn-cs"/>
              </a:rPr>
              <a:t>.</a:t>
            </a:r>
          </a:p>
          <a:p>
            <a:endParaRPr lang="en-US" sz="1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Status Filter:</a:t>
            </a:r>
            <a:r>
              <a:rPr lang="en-US" sz="1200" kern="1200" dirty="0">
                <a:solidFill>
                  <a:schemeClr val="tx1"/>
                </a:solidFill>
                <a:effectLst/>
                <a:latin typeface="+mn-lt"/>
                <a:ea typeface="+mn-ea"/>
                <a:cs typeface="+mn-cs"/>
              </a:rPr>
              <a:t>  Click the drop-down arrow and select the “Open” option.</a:t>
            </a:r>
          </a:p>
          <a:p>
            <a:r>
              <a:rPr lang="en-US" sz="1200" b="1" kern="1200" dirty="0">
                <a:solidFill>
                  <a:schemeClr val="tx1"/>
                </a:solidFill>
                <a:effectLst/>
                <a:latin typeface="+mn-lt"/>
                <a:ea typeface="+mn-ea"/>
                <a:cs typeface="+mn-cs"/>
              </a:rPr>
              <a:t>Posting Date Filter:  </a:t>
            </a:r>
            <a:r>
              <a:rPr lang="en-US" sz="1200" kern="1200" dirty="0">
                <a:solidFill>
                  <a:schemeClr val="tx1"/>
                </a:solidFill>
                <a:effectLst/>
                <a:latin typeface="+mn-lt"/>
                <a:ea typeface="+mn-ea"/>
                <a:cs typeface="+mn-cs"/>
              </a:rPr>
              <a:t>Enter a filter to display all data THROUGH the period end.  (EX:  ..01/31/21, two periods before the date means display balance at date, all data through the entered date)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Click the </a:t>
            </a:r>
            <a:r>
              <a:rPr lang="en-US" sz="1200" u="sng" kern="1200" dirty="0">
                <a:solidFill>
                  <a:schemeClr val="tx1"/>
                </a:solidFill>
                <a:effectLst/>
                <a:latin typeface="+mn-lt"/>
                <a:ea typeface="+mn-ea"/>
                <a:cs typeface="+mn-cs"/>
              </a:rPr>
              <a:t>Preview</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button.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Scroll to the last page and note the </a:t>
            </a:r>
            <a:r>
              <a:rPr lang="en-US" sz="1200" b="1" kern="1200" dirty="0">
                <a:solidFill>
                  <a:schemeClr val="tx1"/>
                </a:solidFill>
                <a:effectLst/>
                <a:latin typeface="+mn-lt"/>
                <a:ea typeface="+mn-ea"/>
                <a:cs typeface="+mn-cs"/>
              </a:rPr>
              <a:t>TOTAL</a:t>
            </a:r>
            <a:r>
              <a:rPr lang="en-US" sz="1200" kern="1200" dirty="0">
                <a:solidFill>
                  <a:schemeClr val="tx1"/>
                </a:solidFill>
                <a:effectLst/>
                <a:latin typeface="+mn-lt"/>
                <a:ea typeface="+mn-ea"/>
                <a:cs typeface="+mn-cs"/>
              </a:rPr>
              <a:t> G/L Balance.</a:t>
            </a:r>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20</a:t>
            </a:fld>
            <a:endParaRPr lang="en-US"/>
          </a:p>
        </p:txBody>
      </p:sp>
    </p:spTree>
    <p:extLst>
      <p:ext uri="{BB962C8B-B14F-4D97-AF65-F5344CB8AC3E}">
        <p14:creationId xmlns:p14="http://schemas.microsoft.com/office/powerpoint/2010/main" val="2936693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Run Trial Balance Detail/Summary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Next, run the Trial Balance Detail/Summary Report for the job WIP g/l account balance at the period 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Click the “Trial Balance Detail/Summary” option from the location </a:t>
            </a:r>
            <a:r>
              <a:rPr lang="en-US" sz="1200" b="1" kern="1200" dirty="0">
                <a:solidFill>
                  <a:schemeClr val="tx1"/>
                </a:solidFill>
                <a:effectLst/>
                <a:latin typeface="+mn-lt"/>
                <a:ea typeface="+mn-ea"/>
                <a:cs typeface="+mn-cs"/>
              </a:rPr>
              <a:t>General Ledger/Reports/Financial Statement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Click the </a:t>
            </a:r>
            <a:r>
              <a:rPr lang="en-US" sz="1200" u="sng" kern="1200" dirty="0">
                <a:solidFill>
                  <a:schemeClr val="tx1"/>
                </a:solidFill>
                <a:effectLst/>
                <a:latin typeface="+mn-lt"/>
                <a:ea typeface="+mn-ea"/>
                <a:cs typeface="+mn-cs"/>
              </a:rPr>
              <a:t>Trial Balance Detail/Summary</a:t>
            </a:r>
            <a:r>
              <a:rPr lang="en-US" sz="1200" kern="1200" dirty="0">
                <a:solidFill>
                  <a:schemeClr val="tx1"/>
                </a:solidFill>
                <a:effectLst/>
                <a:latin typeface="+mn-lt"/>
                <a:ea typeface="+mn-ea"/>
                <a:cs typeface="+mn-cs"/>
              </a:rPr>
              <a:t> button on the ribbon.</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No. Filter:</a:t>
            </a:r>
            <a:r>
              <a:rPr lang="en-US" sz="1200" kern="1200" dirty="0">
                <a:solidFill>
                  <a:schemeClr val="tx1"/>
                </a:solidFill>
                <a:effectLst/>
                <a:latin typeface="+mn-lt"/>
                <a:ea typeface="+mn-ea"/>
                <a:cs typeface="+mn-cs"/>
              </a:rPr>
              <a:t>  Click the drop-down arrow and select or enter the job WIP, Cost, &amp; Sales g/l account number(s).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Date Filter:</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Enter a filter to display all data for the period.  (EX:  01/01/21..01/31/21)</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Click the </a:t>
            </a:r>
            <a:r>
              <a:rPr lang="en-US" sz="1200" u="sng" kern="1200" dirty="0">
                <a:solidFill>
                  <a:schemeClr val="tx1"/>
                </a:solidFill>
                <a:effectLst/>
                <a:latin typeface="+mn-lt"/>
                <a:ea typeface="+mn-ea"/>
                <a:cs typeface="+mn-cs"/>
              </a:rPr>
              <a:t>Print </a:t>
            </a:r>
            <a:r>
              <a:rPr lang="en-US" sz="1200" u="none" kern="1200" dirty="0">
                <a:solidFill>
                  <a:schemeClr val="tx1"/>
                </a:solidFill>
                <a:effectLst/>
                <a:latin typeface="+mn-lt"/>
                <a:ea typeface="+mn-ea"/>
                <a:cs typeface="+mn-cs"/>
              </a:rPr>
              <a:t>or </a:t>
            </a:r>
            <a:r>
              <a:rPr lang="en-US" sz="1200" u="sng" kern="1200" dirty="0">
                <a:solidFill>
                  <a:schemeClr val="tx1"/>
                </a:solidFill>
                <a:effectLst/>
                <a:latin typeface="+mn-lt"/>
                <a:ea typeface="+mn-ea"/>
                <a:cs typeface="+mn-cs"/>
              </a:rPr>
              <a:t>Preview</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button.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Compare the total $ amounts on each report. $ Amounts should match.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21</a:t>
            </a:fld>
            <a:endParaRPr lang="en-US"/>
          </a:p>
        </p:txBody>
      </p:sp>
    </p:spTree>
    <p:extLst>
      <p:ext uri="{BB962C8B-B14F-4D97-AF65-F5344CB8AC3E}">
        <p14:creationId xmlns:p14="http://schemas.microsoft.com/office/powerpoint/2010/main" val="136112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kern="1200" dirty="0">
                <a:solidFill>
                  <a:schemeClr val="tx1"/>
                </a:solidFill>
                <a:effectLst/>
                <a:latin typeface="+mn-lt"/>
                <a:ea typeface="+mn-ea"/>
                <a:cs typeface="+mn-cs"/>
              </a:rPr>
              <a:t>Run Customer – Trial Balance Report</a:t>
            </a:r>
          </a:p>
          <a:p>
            <a:r>
              <a:rPr lang="en-US" sz="1000" kern="1200" dirty="0">
                <a:solidFill>
                  <a:schemeClr val="tx1"/>
                </a:solidFill>
                <a:effectLst/>
                <a:latin typeface="+mn-lt"/>
                <a:ea typeface="+mn-ea"/>
                <a:cs typeface="+mn-cs"/>
              </a:rPr>
              <a:t>At the end of each period, verify that the customer ledger matches the general ledger accounts receivable g/l accounts.</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First, run the Customer – Trial Balance Report for a total customer ledger entry balance by customer posting group.</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“Customer – Trial Balance” option from the location </a:t>
            </a:r>
            <a:r>
              <a:rPr lang="en-US" sz="1000" b="1" kern="1200" dirty="0">
                <a:solidFill>
                  <a:schemeClr val="tx1"/>
                </a:solidFill>
                <a:effectLst/>
                <a:latin typeface="+mn-lt"/>
                <a:ea typeface="+mn-ea"/>
                <a:cs typeface="+mn-cs"/>
              </a:rPr>
              <a:t>Financial Management/Receivables/Reports</a:t>
            </a:r>
            <a:r>
              <a:rPr lang="en-US" sz="1000" kern="1200" dirty="0">
                <a:solidFill>
                  <a:schemeClr val="tx1"/>
                </a:solidFill>
                <a:effectLst/>
                <a:latin typeface="+mn-lt"/>
                <a:ea typeface="+mn-ea"/>
                <a:cs typeface="+mn-cs"/>
              </a:rPr>
              <a:t>.</a:t>
            </a:r>
          </a:p>
          <a:p>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Date Filter:</a:t>
            </a:r>
            <a:r>
              <a:rPr lang="en-US" sz="1000" b="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Enter a filter to display all data for the period. (EX:  01/01/21..01/31/21)</a:t>
            </a:r>
          </a:p>
          <a:p>
            <a:endParaRPr lang="en-US" sz="1000" b="1"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Print </a:t>
            </a:r>
            <a:r>
              <a:rPr lang="en-US" sz="1000" u="none" kern="1200" dirty="0">
                <a:solidFill>
                  <a:schemeClr val="tx1"/>
                </a:solidFill>
                <a:effectLst/>
                <a:latin typeface="+mn-lt"/>
                <a:ea typeface="+mn-ea"/>
                <a:cs typeface="+mn-cs"/>
              </a:rPr>
              <a:t>or </a:t>
            </a:r>
            <a:r>
              <a:rPr lang="en-US" sz="1000" u="sng" kern="1200" dirty="0">
                <a:solidFill>
                  <a:schemeClr val="tx1"/>
                </a:solidFill>
                <a:effectLst/>
                <a:latin typeface="+mn-lt"/>
                <a:ea typeface="+mn-ea"/>
                <a:cs typeface="+mn-cs"/>
              </a:rPr>
              <a:t>Preview</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button.</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Note the TOTAL accounts receivable due per customer posting group.</a:t>
            </a:r>
          </a:p>
          <a:p>
            <a:r>
              <a:rPr lang="en-US" sz="10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22</a:t>
            </a:fld>
            <a:endParaRPr lang="en-US"/>
          </a:p>
        </p:txBody>
      </p:sp>
    </p:spTree>
    <p:extLst>
      <p:ext uri="{BB962C8B-B14F-4D97-AF65-F5344CB8AC3E}">
        <p14:creationId xmlns:p14="http://schemas.microsoft.com/office/powerpoint/2010/main" val="4030679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Run Trial Balance Detail/Summary Report</a:t>
            </a:r>
          </a:p>
          <a:p>
            <a:r>
              <a:rPr lang="en-US" sz="1000" kern="1200" dirty="0">
                <a:solidFill>
                  <a:schemeClr val="tx1"/>
                </a:solidFill>
                <a:effectLst/>
                <a:latin typeface="+mn-lt"/>
                <a:ea typeface="+mn-ea"/>
                <a:cs typeface="+mn-cs"/>
              </a:rPr>
              <a:t>Next, run the Trial Balance Detail/Summary Report for the accounts receivable g/l account balance at the period end.</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Click the “Trial Balance Detail/Summary” option from the location </a:t>
            </a:r>
            <a:r>
              <a:rPr lang="en-US" sz="1000" b="1" kern="1200" dirty="0">
                <a:solidFill>
                  <a:schemeClr val="tx1"/>
                </a:solidFill>
                <a:effectLst/>
                <a:latin typeface="+mn-lt"/>
                <a:ea typeface="+mn-ea"/>
                <a:cs typeface="+mn-cs"/>
              </a:rPr>
              <a:t>General Ledger/Reports/Financial Statement</a:t>
            </a:r>
            <a:r>
              <a:rPr lang="en-US" sz="1000" kern="1200" dirty="0">
                <a:solidFill>
                  <a:schemeClr val="tx1"/>
                </a:solidFill>
                <a:effectLst/>
                <a:latin typeface="+mn-lt"/>
                <a:ea typeface="+mn-ea"/>
                <a:cs typeface="+mn-cs"/>
              </a:rPr>
              <a:t>.</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Trial Balance Detail/Summary</a:t>
            </a:r>
            <a:r>
              <a:rPr lang="en-US" sz="1000" kern="1200" dirty="0">
                <a:solidFill>
                  <a:schemeClr val="tx1"/>
                </a:solidFill>
                <a:effectLst/>
                <a:latin typeface="+mn-lt"/>
                <a:ea typeface="+mn-ea"/>
                <a:cs typeface="+mn-cs"/>
              </a:rPr>
              <a:t> button on the ribbon.</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No. Filter:</a:t>
            </a:r>
            <a:r>
              <a:rPr lang="en-US" sz="1000" kern="1200" dirty="0">
                <a:solidFill>
                  <a:schemeClr val="tx1"/>
                </a:solidFill>
                <a:effectLst/>
                <a:latin typeface="+mn-lt"/>
                <a:ea typeface="+mn-ea"/>
                <a:cs typeface="+mn-cs"/>
              </a:rPr>
              <a:t>  Click the drop-down arrow and select or enter the accounts receivable g/l account number(s). </a:t>
            </a:r>
          </a:p>
          <a:p>
            <a:r>
              <a:rPr lang="en-US" sz="10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Date Filter:</a:t>
            </a:r>
            <a:r>
              <a:rPr lang="en-US" sz="1000" b="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Enter a filter to display all data for the period.  (EX:  01/01/21..01/31/21)</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Print </a:t>
            </a:r>
            <a:r>
              <a:rPr lang="en-US" sz="1000" u="none" kern="1200" dirty="0">
                <a:solidFill>
                  <a:schemeClr val="tx1"/>
                </a:solidFill>
                <a:effectLst/>
                <a:latin typeface="+mn-lt"/>
                <a:ea typeface="+mn-ea"/>
                <a:cs typeface="+mn-cs"/>
              </a:rPr>
              <a:t>or </a:t>
            </a:r>
            <a:r>
              <a:rPr lang="en-US" sz="1000" u="sng" kern="1200" dirty="0">
                <a:solidFill>
                  <a:schemeClr val="tx1"/>
                </a:solidFill>
                <a:effectLst/>
                <a:latin typeface="+mn-lt"/>
                <a:ea typeface="+mn-ea"/>
                <a:cs typeface="+mn-cs"/>
              </a:rPr>
              <a:t>Preview</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button.</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Compare $ amounts on each report by customer posting group.  $ Amounts should match.</a:t>
            </a:r>
          </a:p>
          <a:p>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23</a:t>
            </a:fld>
            <a:endParaRPr lang="en-US"/>
          </a:p>
        </p:txBody>
      </p:sp>
    </p:spTree>
    <p:extLst>
      <p:ext uri="{BB962C8B-B14F-4D97-AF65-F5344CB8AC3E}">
        <p14:creationId xmlns:p14="http://schemas.microsoft.com/office/powerpoint/2010/main" val="1178714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0" kern="1200" dirty="0">
                <a:solidFill>
                  <a:schemeClr val="tx1"/>
                </a:solidFill>
                <a:effectLst/>
                <a:latin typeface="+mn-lt"/>
                <a:ea typeface="+mn-ea"/>
                <a:cs typeface="+mn-cs"/>
              </a:rPr>
              <a:t>Run Vendor – Trial Balance Report</a:t>
            </a:r>
          </a:p>
          <a:p>
            <a:r>
              <a:rPr lang="en-US" sz="1000" kern="1200" dirty="0">
                <a:solidFill>
                  <a:schemeClr val="tx1"/>
                </a:solidFill>
                <a:effectLst/>
                <a:latin typeface="+mn-lt"/>
                <a:ea typeface="+mn-ea"/>
                <a:cs typeface="+mn-cs"/>
              </a:rPr>
              <a:t>At the end of each period, verify that the vendor ledger matches the general ledger accounts payable g/l accounts.</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First, run the Vendor – Trial Balance Report for a total vendor ledger entry balance by vendor posting group.</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“Vendor – Trial Balance” option from the location </a:t>
            </a:r>
            <a:r>
              <a:rPr lang="en-US" sz="1000" b="1" kern="1200" dirty="0">
                <a:solidFill>
                  <a:schemeClr val="tx1"/>
                </a:solidFill>
                <a:effectLst/>
                <a:latin typeface="+mn-lt"/>
                <a:ea typeface="+mn-ea"/>
                <a:cs typeface="+mn-cs"/>
              </a:rPr>
              <a:t>Financial Management/Payables/Reports</a:t>
            </a:r>
            <a:r>
              <a:rPr lang="en-US" sz="1000" kern="1200" dirty="0">
                <a:solidFill>
                  <a:schemeClr val="tx1"/>
                </a:solidFill>
                <a:effectLst/>
                <a:latin typeface="+mn-lt"/>
                <a:ea typeface="+mn-ea"/>
                <a:cs typeface="+mn-cs"/>
              </a:rPr>
              <a:t>.</a:t>
            </a:r>
          </a:p>
          <a:p>
            <a:endParaRPr lang="en-US"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Date Filter:</a:t>
            </a:r>
            <a:r>
              <a:rPr lang="en-US" sz="1000" b="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Enter a filter to display all data for the period.  (EX:  01/01/21..01/31/21)</a:t>
            </a:r>
          </a:p>
          <a:p>
            <a:endParaRPr lang="en-US" sz="1000" b="1"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Print </a:t>
            </a:r>
            <a:r>
              <a:rPr lang="en-US" sz="1000" u="none" kern="1200" dirty="0">
                <a:solidFill>
                  <a:schemeClr val="tx1"/>
                </a:solidFill>
                <a:effectLst/>
                <a:latin typeface="+mn-lt"/>
                <a:ea typeface="+mn-ea"/>
                <a:cs typeface="+mn-cs"/>
              </a:rPr>
              <a:t>or </a:t>
            </a:r>
            <a:r>
              <a:rPr lang="en-US" sz="1000" u="sng" kern="1200" dirty="0">
                <a:solidFill>
                  <a:schemeClr val="tx1"/>
                </a:solidFill>
                <a:effectLst/>
                <a:latin typeface="+mn-lt"/>
                <a:ea typeface="+mn-ea"/>
                <a:cs typeface="+mn-cs"/>
              </a:rPr>
              <a:t>Preview</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button.</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Note the TOTAL accounts payable due per vendor posting group.</a:t>
            </a:r>
          </a:p>
          <a:p>
            <a:r>
              <a:rPr lang="en-US" sz="10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24</a:t>
            </a:fld>
            <a:endParaRPr lang="en-US"/>
          </a:p>
        </p:txBody>
      </p:sp>
    </p:spTree>
    <p:extLst>
      <p:ext uri="{BB962C8B-B14F-4D97-AF65-F5344CB8AC3E}">
        <p14:creationId xmlns:p14="http://schemas.microsoft.com/office/powerpoint/2010/main" val="1874704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a:solidFill>
                  <a:schemeClr val="tx1"/>
                </a:solidFill>
                <a:effectLst/>
                <a:latin typeface="+mn-lt"/>
                <a:ea typeface="+mn-ea"/>
                <a:cs typeface="+mn-cs"/>
              </a:rPr>
              <a:t>Run Trial Balance Detail/Summary Report</a:t>
            </a:r>
          </a:p>
          <a:p>
            <a:r>
              <a:rPr lang="en-US" sz="1000" kern="1200" dirty="0">
                <a:solidFill>
                  <a:schemeClr val="tx1"/>
                </a:solidFill>
                <a:effectLst/>
                <a:latin typeface="+mn-lt"/>
                <a:ea typeface="+mn-ea"/>
                <a:cs typeface="+mn-cs"/>
              </a:rPr>
              <a:t>Next, run the Trial Balance Detail/Summary Report for the accounts payable g/l account balance at the period end.</a:t>
            </a: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Click the “Trial Balance Detail/Summary” option from the location </a:t>
            </a:r>
            <a:r>
              <a:rPr lang="en-US" sz="1000" b="1" kern="1200" dirty="0">
                <a:solidFill>
                  <a:schemeClr val="tx1"/>
                </a:solidFill>
                <a:effectLst/>
                <a:latin typeface="+mn-lt"/>
                <a:ea typeface="+mn-ea"/>
                <a:cs typeface="+mn-cs"/>
              </a:rPr>
              <a:t>General Ledger/Reports/Financial Statement</a:t>
            </a:r>
            <a:r>
              <a:rPr lang="en-US" sz="1000" kern="1200" dirty="0">
                <a:solidFill>
                  <a:schemeClr val="tx1"/>
                </a:solidFill>
                <a:effectLst/>
                <a:latin typeface="+mn-lt"/>
                <a:ea typeface="+mn-ea"/>
                <a:cs typeface="+mn-cs"/>
              </a:rPr>
              <a:t>.</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Trial Balance Detail/Summary</a:t>
            </a:r>
            <a:r>
              <a:rPr lang="en-US" sz="1000" kern="1200" dirty="0">
                <a:solidFill>
                  <a:schemeClr val="tx1"/>
                </a:solidFill>
                <a:effectLst/>
                <a:latin typeface="+mn-lt"/>
                <a:ea typeface="+mn-ea"/>
                <a:cs typeface="+mn-cs"/>
              </a:rPr>
              <a:t> button on the ribbon.</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No. Filter:</a:t>
            </a:r>
            <a:r>
              <a:rPr lang="en-US" sz="1000" kern="1200" dirty="0">
                <a:solidFill>
                  <a:schemeClr val="tx1"/>
                </a:solidFill>
                <a:effectLst/>
                <a:latin typeface="+mn-lt"/>
                <a:ea typeface="+mn-ea"/>
                <a:cs typeface="+mn-cs"/>
              </a:rPr>
              <a:t>  Click the drop-down arrow and select or enter the accounts payable g/l account number(s). </a:t>
            </a:r>
          </a:p>
          <a:p>
            <a:r>
              <a:rPr lang="en-US" sz="10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effectLst/>
                <a:latin typeface="+mn-lt"/>
                <a:ea typeface="+mn-ea"/>
                <a:cs typeface="+mn-cs"/>
              </a:rPr>
              <a:t>Date Filter:</a:t>
            </a:r>
            <a:r>
              <a:rPr lang="en-US" sz="1000" b="0"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Enter a filter to display all data for the period.  (EX:  01/01/21..01/31/21)</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Print </a:t>
            </a:r>
            <a:r>
              <a:rPr lang="en-US" sz="1000" u="none" kern="1200" dirty="0">
                <a:solidFill>
                  <a:schemeClr val="tx1"/>
                </a:solidFill>
                <a:effectLst/>
                <a:latin typeface="+mn-lt"/>
                <a:ea typeface="+mn-ea"/>
                <a:cs typeface="+mn-cs"/>
              </a:rPr>
              <a:t>or </a:t>
            </a:r>
            <a:r>
              <a:rPr lang="en-US" sz="1000" u="sng" kern="1200" dirty="0">
                <a:solidFill>
                  <a:schemeClr val="tx1"/>
                </a:solidFill>
                <a:effectLst/>
                <a:latin typeface="+mn-lt"/>
                <a:ea typeface="+mn-ea"/>
                <a:cs typeface="+mn-cs"/>
              </a:rPr>
              <a:t>Preview</a:t>
            </a:r>
            <a:r>
              <a:rPr lang="en-US" sz="1000" b="1" kern="120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button.</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Compare $ amounts on each report by vendor posting group.  $ Amounts should match.</a:t>
            </a:r>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25</a:t>
            </a:fld>
            <a:endParaRPr lang="en-US"/>
          </a:p>
        </p:txBody>
      </p:sp>
    </p:spTree>
    <p:extLst>
      <p:ext uri="{BB962C8B-B14F-4D97-AF65-F5344CB8AC3E}">
        <p14:creationId xmlns:p14="http://schemas.microsoft.com/office/powerpoint/2010/main" val="3846841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26</a:t>
            </a:fld>
            <a:endParaRPr lang="en-US"/>
          </a:p>
        </p:txBody>
      </p:sp>
    </p:spTree>
    <p:extLst>
      <p:ext uri="{BB962C8B-B14F-4D97-AF65-F5344CB8AC3E}">
        <p14:creationId xmlns:p14="http://schemas.microsoft.com/office/powerpoint/2010/main" val="3956160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C08C74-ED46-45DB-BB18-83D0E152D179}" type="slidenum">
              <a:rPr lang="en-US" smtClean="0"/>
              <a:t>27</a:t>
            </a:fld>
            <a:endParaRPr lang="en-US"/>
          </a:p>
        </p:txBody>
      </p:sp>
    </p:spTree>
    <p:extLst>
      <p:ext uri="{BB962C8B-B14F-4D97-AF65-F5344CB8AC3E}">
        <p14:creationId xmlns:p14="http://schemas.microsoft.com/office/powerpoint/2010/main" val="180893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28</a:t>
            </a:fld>
            <a:endParaRPr lang="en-US"/>
          </a:p>
        </p:txBody>
      </p:sp>
    </p:spTree>
    <p:extLst>
      <p:ext uri="{BB962C8B-B14F-4D97-AF65-F5344CB8AC3E}">
        <p14:creationId xmlns:p14="http://schemas.microsoft.com/office/powerpoint/2010/main" val="261675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3</a:t>
            </a:fld>
            <a:endParaRPr lang="en-US"/>
          </a:p>
        </p:txBody>
      </p:sp>
    </p:spTree>
    <p:extLst>
      <p:ext uri="{BB962C8B-B14F-4D97-AF65-F5344CB8AC3E}">
        <p14:creationId xmlns:p14="http://schemas.microsoft.com/office/powerpoint/2010/main" val="3309530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i="1" kern="1200" dirty="0">
                <a:solidFill>
                  <a:schemeClr val="tx1"/>
                </a:solidFill>
                <a:effectLst/>
                <a:latin typeface="+mn-lt"/>
                <a:ea typeface="+mn-ea"/>
                <a:cs typeface="+mn-cs"/>
              </a:rPr>
              <a:t>Update Company Wide Posting Date Ranges</a:t>
            </a:r>
          </a:p>
          <a:p>
            <a:r>
              <a:rPr lang="en-US" sz="1000" kern="1200" dirty="0">
                <a:solidFill>
                  <a:schemeClr val="tx1"/>
                </a:solidFill>
                <a:effectLst/>
                <a:latin typeface="+mn-lt"/>
                <a:ea typeface="+mn-ea"/>
                <a:cs typeface="+mn-cs"/>
              </a:rPr>
              <a:t>Update the allowed posting date range which </a:t>
            </a:r>
            <a:r>
              <a:rPr lang="en-US" sz="1000" b="1" kern="1200" dirty="0">
                <a:solidFill>
                  <a:schemeClr val="tx1"/>
                </a:solidFill>
                <a:effectLst/>
                <a:latin typeface="+mn-lt"/>
                <a:ea typeface="+mn-ea"/>
                <a:cs typeface="+mn-cs"/>
              </a:rPr>
              <a:t>all users</a:t>
            </a:r>
            <a:r>
              <a:rPr lang="en-US" sz="1000" kern="1200" dirty="0">
                <a:solidFill>
                  <a:schemeClr val="tx1"/>
                </a:solidFill>
                <a:effectLst/>
                <a:latin typeface="+mn-lt"/>
                <a:ea typeface="+mn-ea"/>
                <a:cs typeface="+mn-cs"/>
              </a:rPr>
              <a:t> can post transactions. </a:t>
            </a:r>
          </a:p>
          <a:p>
            <a:r>
              <a:rPr lang="en-US" sz="1000" b="1"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**IMPORTANT**</a:t>
            </a:r>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Allow Posting From date is utilized in the adjusting and posting of inventory cost.  So, during month end, if inventory adjustments are being made, this date must remain open for the prior month. </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Example:</a:t>
            </a:r>
            <a:r>
              <a:rPr lang="en-US" sz="1000" kern="1200" dirty="0">
                <a:solidFill>
                  <a:schemeClr val="tx1"/>
                </a:solidFill>
                <a:effectLst/>
                <a:latin typeface="+mn-lt"/>
                <a:ea typeface="+mn-ea"/>
                <a:cs typeface="+mn-cs"/>
              </a:rPr>
              <a:t>  Today is 02/01/21.  We are still working on closing the books and making month end adjustments for January.  The Allow Posting From should remain open from 01/01/21.  Until all inventory adjustments are made, once inventory is reconciled, this date should then be updated to 02/01/21.</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“General Ledger Setup” option from the location </a:t>
            </a:r>
            <a:r>
              <a:rPr lang="en-US" sz="1000" b="1" kern="1200" dirty="0">
                <a:solidFill>
                  <a:schemeClr val="tx1"/>
                </a:solidFill>
                <a:effectLst/>
                <a:latin typeface="+mn-lt"/>
                <a:ea typeface="+mn-ea"/>
                <a:cs typeface="+mn-cs"/>
              </a:rPr>
              <a:t>Financial Management/Setup/Administration </a:t>
            </a:r>
            <a:r>
              <a:rPr lang="en-US" sz="1000" kern="1200" dirty="0">
                <a:solidFill>
                  <a:schemeClr val="tx1"/>
                </a:solidFill>
                <a:effectLst/>
                <a:latin typeface="+mn-lt"/>
                <a:ea typeface="+mn-ea"/>
                <a:cs typeface="+mn-cs"/>
              </a:rPr>
              <a:t>to view the general ledger setup page.</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Allow Posting From:</a:t>
            </a:r>
            <a:r>
              <a:rPr lang="en-US" sz="1000" kern="1200" dirty="0">
                <a:solidFill>
                  <a:schemeClr val="tx1"/>
                </a:solidFill>
                <a:effectLst/>
                <a:latin typeface="+mn-lt"/>
                <a:ea typeface="+mn-ea"/>
                <a:cs typeface="+mn-cs"/>
              </a:rPr>
              <a:t>  Enter the default posting date that ALL users company-wide can start posting transactions.</a:t>
            </a:r>
          </a:p>
          <a:p>
            <a:r>
              <a:rPr lang="en-US" sz="1000" b="1" kern="1200" dirty="0">
                <a:solidFill>
                  <a:schemeClr val="tx1"/>
                </a:solidFill>
                <a:effectLst/>
                <a:latin typeface="+mn-lt"/>
                <a:ea typeface="+mn-ea"/>
                <a:cs typeface="+mn-cs"/>
              </a:rPr>
              <a:t>Allow Posting To:</a:t>
            </a:r>
            <a:r>
              <a:rPr lang="en-US" sz="1000" kern="1200" dirty="0">
                <a:solidFill>
                  <a:schemeClr val="tx1"/>
                </a:solidFill>
                <a:effectLst/>
                <a:latin typeface="+mn-lt"/>
                <a:ea typeface="+mn-ea"/>
                <a:cs typeface="+mn-cs"/>
              </a:rPr>
              <a:t>  Enter the default posting date that ALL users company-wide can post transactions through.</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OK</a:t>
            </a:r>
            <a:r>
              <a:rPr lang="en-US" sz="1000" kern="1200" dirty="0">
                <a:solidFill>
                  <a:schemeClr val="tx1"/>
                </a:solidFill>
                <a:effectLst/>
                <a:latin typeface="+mn-lt"/>
                <a:ea typeface="+mn-ea"/>
                <a:cs typeface="+mn-cs"/>
              </a:rPr>
              <a:t> button.</a:t>
            </a:r>
          </a:p>
          <a:p>
            <a:endParaRPr lang="en-US" sz="1000" kern="1200" dirty="0">
              <a:solidFill>
                <a:schemeClr val="tx1"/>
              </a:solidFill>
              <a:effectLst/>
              <a:latin typeface="+mn-lt"/>
              <a:ea typeface="+mn-ea"/>
              <a:cs typeface="+mn-cs"/>
            </a:endParaRPr>
          </a:p>
          <a:p>
            <a:r>
              <a:rPr lang="en-US" sz="1000" b="1" i="1" kern="1200" dirty="0">
                <a:solidFill>
                  <a:schemeClr val="tx1"/>
                </a:solidFill>
                <a:effectLst/>
                <a:latin typeface="+mn-lt"/>
                <a:ea typeface="+mn-ea"/>
                <a:cs typeface="+mn-cs"/>
              </a:rPr>
              <a:t>Update User Specific Posting Date Ranges</a:t>
            </a:r>
          </a:p>
          <a:p>
            <a:r>
              <a:rPr lang="en-US" sz="1000" kern="1200" dirty="0">
                <a:solidFill>
                  <a:schemeClr val="tx1"/>
                </a:solidFill>
                <a:effectLst/>
                <a:latin typeface="+mn-lt"/>
                <a:ea typeface="+mn-ea"/>
                <a:cs typeface="+mn-cs"/>
              </a:rPr>
              <a:t>If certain users are allowed the wide range of posting dates that is setup on General Ledger Setup for transactions, update the user’s default posting dates which is considered the date range that only that user can post transactions.  This posting date range overrides the company posting date range.</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Example:</a:t>
            </a:r>
            <a:r>
              <a:rPr lang="en-US" sz="1000" kern="1200" dirty="0">
                <a:solidFill>
                  <a:schemeClr val="tx1"/>
                </a:solidFill>
                <a:effectLst/>
                <a:latin typeface="+mn-lt"/>
                <a:ea typeface="+mn-ea"/>
                <a:cs typeface="+mn-cs"/>
              </a:rPr>
              <a:t>  Today is 02/01/21.  We are still working on closing the books and making month end adjustments for January.  In General Ledger Setup, the Allow Posting From should remain open from 01/01/21 until all inventory adjustments are made.  If users can no longer post into January, their date range should be entered here with an Allow Posting From 02/01/21 to Allow Posting To 02/28/21.</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“User Setup” option from the location </a:t>
            </a:r>
            <a:r>
              <a:rPr lang="en-US" sz="1000" b="1" kern="1200" dirty="0">
                <a:solidFill>
                  <a:schemeClr val="tx1"/>
                </a:solidFill>
                <a:effectLst/>
                <a:latin typeface="+mn-lt"/>
                <a:ea typeface="+mn-ea"/>
                <a:cs typeface="+mn-cs"/>
              </a:rPr>
              <a:t>Administration/Application Setup/Users </a:t>
            </a:r>
            <a:r>
              <a:rPr lang="en-US" sz="1000" kern="1200" dirty="0">
                <a:solidFill>
                  <a:schemeClr val="tx1"/>
                </a:solidFill>
                <a:effectLst/>
                <a:latin typeface="+mn-lt"/>
                <a:ea typeface="+mn-ea"/>
                <a:cs typeface="+mn-cs"/>
              </a:rPr>
              <a:t>to view the user setup page.</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Edit List</a:t>
            </a:r>
            <a:r>
              <a:rPr lang="en-US" sz="1000" kern="1200" dirty="0">
                <a:solidFill>
                  <a:schemeClr val="tx1"/>
                </a:solidFill>
                <a:effectLst/>
                <a:latin typeface="+mn-lt"/>
                <a:ea typeface="+mn-ea"/>
                <a:cs typeface="+mn-cs"/>
              </a:rPr>
              <a:t> button on the ribbon. </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Allow Posting From:</a:t>
            </a:r>
            <a:r>
              <a:rPr lang="en-US" sz="1000" kern="1200" dirty="0">
                <a:solidFill>
                  <a:schemeClr val="tx1"/>
                </a:solidFill>
                <a:effectLst/>
                <a:latin typeface="+mn-lt"/>
                <a:ea typeface="+mn-ea"/>
                <a:cs typeface="+mn-cs"/>
              </a:rPr>
              <a:t>  Enter the default posting date that the user can start posting transactions.</a:t>
            </a:r>
          </a:p>
          <a:p>
            <a:r>
              <a:rPr lang="en-US" sz="1000" b="1" kern="1200" dirty="0">
                <a:solidFill>
                  <a:schemeClr val="tx1"/>
                </a:solidFill>
                <a:effectLst/>
                <a:latin typeface="+mn-lt"/>
                <a:ea typeface="+mn-ea"/>
                <a:cs typeface="+mn-cs"/>
              </a:rPr>
              <a:t>Allow Posting To:</a:t>
            </a:r>
            <a:r>
              <a:rPr lang="en-US" sz="1000" kern="1200" dirty="0">
                <a:solidFill>
                  <a:schemeClr val="tx1"/>
                </a:solidFill>
                <a:effectLst/>
                <a:latin typeface="+mn-lt"/>
                <a:ea typeface="+mn-ea"/>
                <a:cs typeface="+mn-cs"/>
              </a:rPr>
              <a:t>  Enter the default posting date that the user can post transactions through.</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OK</a:t>
            </a:r>
            <a:r>
              <a:rPr lang="en-US" sz="1000" kern="1200" dirty="0">
                <a:solidFill>
                  <a:schemeClr val="tx1"/>
                </a:solidFill>
                <a:effectLst/>
                <a:latin typeface="+mn-lt"/>
                <a:ea typeface="+mn-ea"/>
                <a:cs typeface="+mn-cs"/>
              </a:rPr>
              <a:t> button.</a:t>
            </a:r>
          </a:p>
          <a:p>
            <a:endParaRPr lang="en-US" sz="1000" kern="1200" dirty="0">
              <a:solidFill>
                <a:schemeClr val="tx1"/>
              </a:solidFill>
              <a:effectLst/>
              <a:latin typeface="+mn-lt"/>
              <a:ea typeface="+mn-ea"/>
              <a:cs typeface="+mn-cs"/>
            </a:endParaRPr>
          </a:p>
          <a:p>
            <a:r>
              <a:rPr lang="en-US" sz="1000" dirty="0"/>
              <a:t>To simplify the process of updating user posting dates, use RapidStart.</a:t>
            </a:r>
          </a:p>
          <a:p>
            <a:pPr marL="228600" indent="-228600">
              <a:buFont typeface="+mj-lt"/>
              <a:buAutoNum type="arabicPeriod"/>
            </a:pPr>
            <a:r>
              <a:rPr lang="en-US" sz="1000" dirty="0"/>
              <a:t>Create a configuration package called MONTH-END.</a:t>
            </a:r>
          </a:p>
          <a:p>
            <a:pPr marL="228600" indent="-228600">
              <a:buFont typeface="+mj-lt"/>
              <a:buAutoNum type="arabicPeriod"/>
            </a:pPr>
            <a:r>
              <a:rPr lang="en-US" sz="1000" dirty="0"/>
              <a:t>Add table 91 – User Setup.</a:t>
            </a:r>
          </a:p>
          <a:p>
            <a:pPr marL="685800" lvl="1" indent="-228600">
              <a:buFont typeface="+mj-lt"/>
              <a:buAutoNum type="alphaLcPeriod"/>
            </a:pPr>
            <a:r>
              <a:rPr lang="en-US" sz="1000" dirty="0"/>
              <a:t>Go to Table button, Fields option.</a:t>
            </a:r>
          </a:p>
          <a:p>
            <a:pPr marL="685800" lvl="1" indent="-228600">
              <a:buFont typeface="+mj-lt"/>
              <a:buAutoNum type="alphaLcPeriod"/>
            </a:pPr>
            <a:r>
              <a:rPr lang="en-US" sz="1000" dirty="0"/>
              <a:t>On the ribbon, click Clear Included to clear all fields from the export.</a:t>
            </a:r>
          </a:p>
          <a:p>
            <a:pPr marL="685800" lvl="1" indent="-228600">
              <a:buFont typeface="+mj-lt"/>
              <a:buAutoNum type="alphaLcPeriod"/>
            </a:pPr>
            <a:r>
              <a:rPr lang="en-US" sz="1000" dirty="0"/>
              <a:t>Place a checkmark in the Include Field column for Allow Posting From and Allow Posting To.</a:t>
            </a:r>
          </a:p>
          <a:p>
            <a:pPr marL="685800" lvl="1" indent="-228600">
              <a:buFont typeface="+mj-lt"/>
              <a:buAutoNum type="alphaLcPeriod"/>
            </a:pPr>
            <a:r>
              <a:rPr lang="en-US" sz="1000" dirty="0"/>
              <a:t>Click the OK button.</a:t>
            </a:r>
          </a:p>
          <a:p>
            <a:pPr marL="228600" lvl="0" indent="-228600">
              <a:buFont typeface="+mj-lt"/>
              <a:buAutoNum type="arabicPeriod"/>
            </a:pPr>
            <a:r>
              <a:rPr lang="en-US" sz="1000" dirty="0"/>
              <a:t>Click the Excel button, Export to Excel option.</a:t>
            </a:r>
          </a:p>
          <a:p>
            <a:pPr marL="228600" lvl="0" indent="-228600">
              <a:buFont typeface="+mj-lt"/>
              <a:buAutoNum type="arabicPeriod"/>
            </a:pPr>
            <a:r>
              <a:rPr lang="en-US" sz="1000" dirty="0"/>
              <a:t>Open Excel file.</a:t>
            </a:r>
          </a:p>
          <a:p>
            <a:pPr marL="228600" lvl="0" indent="-228600">
              <a:buFont typeface="+mj-lt"/>
              <a:buAutoNum type="arabicPeriod"/>
            </a:pPr>
            <a:r>
              <a:rPr lang="en-US" sz="1000" dirty="0"/>
              <a:t>Update Allow Posting From and Allow Posting To fields.</a:t>
            </a:r>
          </a:p>
          <a:p>
            <a:pPr marL="228600" lvl="0" indent="-228600">
              <a:buFont typeface="+mj-lt"/>
              <a:buAutoNum type="arabicPeriod"/>
            </a:pPr>
            <a:r>
              <a:rPr lang="en-US" sz="1000" dirty="0"/>
              <a:t>Save Excel file.</a:t>
            </a:r>
          </a:p>
          <a:p>
            <a:pPr marL="228600" lvl="0" indent="-228600">
              <a:buFont typeface="+mj-lt"/>
              <a:buAutoNum type="arabicPeriod"/>
            </a:pPr>
            <a:r>
              <a:rPr lang="en-US" sz="1000" dirty="0"/>
              <a:t>Click the Excel button, Import from Excel option.</a:t>
            </a:r>
          </a:p>
          <a:p>
            <a:pPr marL="228600" lvl="0" indent="-228600">
              <a:buFont typeface="+mj-lt"/>
              <a:buAutoNum type="arabicPeriod"/>
            </a:pPr>
            <a:r>
              <a:rPr lang="en-US" sz="1000" dirty="0"/>
              <a:t>Once imported, click the Functions button, Apply Data option.</a:t>
            </a:r>
          </a:p>
          <a:p>
            <a:pPr marL="228600" lvl="0" indent="-228600">
              <a:buFont typeface="+mj-lt"/>
              <a:buAutoNum type="arabicPeriod"/>
            </a:pPr>
            <a:r>
              <a:rPr lang="en-US" sz="1000" dirty="0"/>
              <a:t>Check the user setup page for updates.</a:t>
            </a:r>
          </a:p>
          <a:p>
            <a:pPr marL="685800" lvl="1" indent="-228600">
              <a:buFont typeface="+mj-lt"/>
              <a:buAutoNum type="alphaLcPeriod"/>
            </a:pPr>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4</a:t>
            </a:fld>
            <a:endParaRPr lang="en-US"/>
          </a:p>
        </p:txBody>
      </p:sp>
    </p:spTree>
    <p:extLst>
      <p:ext uri="{BB962C8B-B14F-4D97-AF65-F5344CB8AC3E}">
        <p14:creationId xmlns:p14="http://schemas.microsoft.com/office/powerpoint/2010/main" val="2186027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5</a:t>
            </a:fld>
            <a:endParaRPr lang="en-US"/>
          </a:p>
        </p:txBody>
      </p:sp>
    </p:spTree>
    <p:extLst>
      <p:ext uri="{BB962C8B-B14F-4D97-AF65-F5344CB8AC3E}">
        <p14:creationId xmlns:p14="http://schemas.microsoft.com/office/powerpoint/2010/main" val="267675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6</a:t>
            </a:fld>
            <a:endParaRPr lang="en-US"/>
          </a:p>
        </p:txBody>
      </p:sp>
    </p:spTree>
    <p:extLst>
      <p:ext uri="{BB962C8B-B14F-4D97-AF65-F5344CB8AC3E}">
        <p14:creationId xmlns:p14="http://schemas.microsoft.com/office/powerpoint/2010/main" val="890144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Click the “Inventory Periods” option from the location </a:t>
            </a:r>
            <a:r>
              <a:rPr lang="en-US" sz="1000" b="1" kern="1200" dirty="0">
                <a:solidFill>
                  <a:schemeClr val="tx1"/>
                </a:solidFill>
                <a:effectLst/>
                <a:latin typeface="+mn-lt"/>
                <a:ea typeface="+mn-ea"/>
                <a:cs typeface="+mn-cs"/>
              </a:rPr>
              <a:t>Financial Management/Inventory/Costing</a:t>
            </a:r>
            <a:r>
              <a:rPr lang="en-US" sz="1000" b="0" kern="1200" dirty="0">
                <a:solidFill>
                  <a:schemeClr val="tx1"/>
                </a:solidFill>
                <a:effectLst/>
                <a:latin typeface="+mn-lt"/>
                <a:ea typeface="+mn-ea"/>
                <a:cs typeface="+mn-cs"/>
              </a:rPr>
              <a:t>.</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Run Adjust Cost – Item Entries</a:t>
            </a:r>
          </a:p>
          <a:p>
            <a:r>
              <a:rPr lang="en-US" sz="1000" kern="1200" dirty="0">
                <a:solidFill>
                  <a:schemeClr val="tx1"/>
                </a:solidFill>
                <a:effectLst/>
                <a:latin typeface="+mn-lt"/>
                <a:ea typeface="+mn-ea"/>
                <a:cs typeface="+mn-cs"/>
              </a:rPr>
              <a:t>At the end of each period, run “Adjust Cost – Item Entries”.  This function adjusts inventory values in values entries so that you use the correct adjusted cost for updating the general ledger and so that sales and profit statistics are up to date.  The cost adjustment forwards any cost changes from inbound entries, such as those for purchases or production output, to the related outbound entries, such as sales or transfers.  This function processes only item value entries that have not yet been adjusted throughout the month.</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“Adjust Cost – Item Entries” option from the ribbon.</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Post to G/L:</a:t>
            </a:r>
            <a:r>
              <a:rPr lang="en-US" sz="1000" kern="1200" dirty="0">
                <a:solidFill>
                  <a:schemeClr val="tx1"/>
                </a:solidFill>
                <a:effectLst/>
                <a:latin typeface="+mn-lt"/>
                <a:ea typeface="+mn-ea"/>
                <a:cs typeface="+mn-cs"/>
              </a:rPr>
              <a:t>  Place a check mark in this field.</a:t>
            </a:r>
          </a:p>
          <a:p>
            <a:pPr marL="171450" lvl="0" indent="-171450">
              <a:buFont typeface="Arial" panose="020B0604020202020204" pitchFamily="34" charset="0"/>
              <a:buChar char="•"/>
            </a:pPr>
            <a:r>
              <a:rPr lang="en-US" sz="1000" b="0" kern="1200" dirty="0">
                <a:solidFill>
                  <a:schemeClr val="tx1"/>
                </a:solidFill>
                <a:effectLst/>
                <a:latin typeface="+mn-lt"/>
                <a:ea typeface="+mn-ea"/>
                <a:cs typeface="+mn-cs"/>
              </a:rPr>
              <a:t>Note:  </a:t>
            </a:r>
            <a:r>
              <a:rPr lang="en-US" sz="1000" kern="1200" dirty="0">
                <a:solidFill>
                  <a:schemeClr val="tx1"/>
                </a:solidFill>
                <a:effectLst/>
                <a:latin typeface="+mn-lt"/>
                <a:ea typeface="+mn-ea"/>
                <a:cs typeface="+mn-cs"/>
              </a:rPr>
              <a:t>This option is only available if “Automatic Cost Posting” is check marked in Inventory Setup.  If it is not, then the “Post Inventory Cost to G/L” function will need to be ran next.</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OK</a:t>
            </a:r>
            <a:r>
              <a:rPr lang="en-US" sz="1000" kern="1200" dirty="0">
                <a:solidFill>
                  <a:schemeClr val="tx1"/>
                </a:solidFill>
                <a:effectLst/>
                <a:latin typeface="+mn-lt"/>
                <a:ea typeface="+mn-ea"/>
                <a:cs typeface="+mn-cs"/>
              </a:rPr>
              <a:t> button.</a:t>
            </a:r>
          </a:p>
          <a:p>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Run Post Inventory Cost to G/L</a:t>
            </a:r>
          </a:p>
          <a:p>
            <a:r>
              <a:rPr lang="en-US" sz="1000" kern="1200" dirty="0">
                <a:solidFill>
                  <a:schemeClr val="tx1"/>
                </a:solidFill>
                <a:effectLst/>
                <a:latin typeface="+mn-lt"/>
                <a:ea typeface="+mn-ea"/>
                <a:cs typeface="+mn-cs"/>
              </a:rPr>
              <a:t>At the end of each period, run “Post Inventory Cost to G/L”.  Unless you have selected the “Automatic Cost Posting” check box in the </a:t>
            </a:r>
            <a:r>
              <a:rPr lang="en-US" sz="1000" u="none" strike="noStrike" kern="1200" dirty="0">
                <a:solidFill>
                  <a:schemeClr val="tx1"/>
                </a:solidFill>
                <a:effectLst/>
                <a:latin typeface="+mn-lt"/>
                <a:ea typeface="+mn-ea"/>
                <a:cs typeface="+mn-cs"/>
                <a:hlinkClick r:id="rId3"/>
              </a:rPr>
              <a:t>Inventory Setup</a:t>
            </a:r>
            <a:r>
              <a:rPr lang="en-US" sz="1000" kern="1200" dirty="0">
                <a:solidFill>
                  <a:schemeClr val="tx1"/>
                </a:solidFill>
                <a:effectLst/>
                <a:latin typeface="+mn-lt"/>
                <a:ea typeface="+mn-ea"/>
                <a:cs typeface="+mn-cs"/>
              </a:rPr>
              <a:t> window, inventory costs are not recorded dynamically in the general ledger, and COGS is not calculated in connection with a sale. Therefore, you must post to the general ledger manually by running the Post Inventory Cost to G/L batch job to update the general ledger.</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“Post Inventory Cost to G/L” option from the ribbon.</a:t>
            </a:r>
          </a:p>
          <a:p>
            <a:r>
              <a:rPr lang="en-US" sz="1000" kern="1200" dirty="0">
                <a:solidFill>
                  <a:schemeClr val="tx1"/>
                </a:solidFill>
                <a:effectLst/>
                <a:latin typeface="+mn-lt"/>
                <a:ea typeface="+mn-ea"/>
                <a:cs typeface="+mn-cs"/>
              </a:rPr>
              <a:t> </a:t>
            </a:r>
          </a:p>
          <a:p>
            <a:r>
              <a:rPr lang="en-US" sz="1000" b="1" kern="1200" dirty="0">
                <a:solidFill>
                  <a:schemeClr val="tx1"/>
                </a:solidFill>
                <a:effectLst/>
                <a:latin typeface="+mn-lt"/>
                <a:ea typeface="+mn-ea"/>
                <a:cs typeface="+mn-cs"/>
              </a:rPr>
              <a:t>Posting Method:</a:t>
            </a:r>
            <a:r>
              <a:rPr lang="en-US" sz="1000" kern="1200" dirty="0">
                <a:solidFill>
                  <a:schemeClr val="tx1"/>
                </a:solidFill>
                <a:effectLst/>
                <a:latin typeface="+mn-lt"/>
                <a:ea typeface="+mn-ea"/>
                <a:cs typeface="+mn-cs"/>
              </a:rPr>
              <a:t>  Click the drop-down arrow and select the “Per Entry” option.</a:t>
            </a:r>
          </a:p>
          <a:p>
            <a:r>
              <a:rPr lang="en-US" sz="1000" b="1" kern="1200" dirty="0">
                <a:solidFill>
                  <a:schemeClr val="tx1"/>
                </a:solidFill>
                <a:effectLst/>
                <a:latin typeface="+mn-lt"/>
                <a:ea typeface="+mn-ea"/>
                <a:cs typeface="+mn-cs"/>
              </a:rPr>
              <a:t> </a:t>
            </a:r>
            <a:endParaRPr lang="en-US" sz="1000"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Post:</a:t>
            </a:r>
            <a:r>
              <a:rPr lang="en-US" sz="1000" kern="1200" dirty="0">
                <a:solidFill>
                  <a:schemeClr val="tx1"/>
                </a:solidFill>
                <a:effectLst/>
                <a:latin typeface="+mn-lt"/>
                <a:ea typeface="+mn-ea"/>
                <a:cs typeface="+mn-cs"/>
              </a:rPr>
              <a:t>  Place a check mark in this field.</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Preview</a:t>
            </a:r>
            <a:r>
              <a:rPr lang="en-US" sz="1000" kern="1200" dirty="0">
                <a:solidFill>
                  <a:schemeClr val="tx1"/>
                </a:solidFill>
                <a:effectLst/>
                <a:latin typeface="+mn-lt"/>
                <a:ea typeface="+mn-ea"/>
                <a:cs typeface="+mn-cs"/>
              </a:rPr>
              <a:t> button to post to the general ledger and preview the report.  </a:t>
            </a:r>
          </a:p>
          <a:p>
            <a:pPr marL="171450" lvl="0" indent="-171450">
              <a:buFont typeface="Arial" panose="020B0604020202020204" pitchFamily="34" charset="0"/>
              <a:buChar char="•"/>
            </a:pPr>
            <a:r>
              <a:rPr lang="en-US" sz="1000" b="0" kern="1200" dirty="0">
                <a:solidFill>
                  <a:schemeClr val="tx1"/>
                </a:solidFill>
                <a:effectLst/>
                <a:latin typeface="+mn-lt"/>
                <a:ea typeface="+mn-ea"/>
                <a:cs typeface="+mn-cs"/>
              </a:rPr>
              <a:t>Note:  </a:t>
            </a:r>
            <a:r>
              <a:rPr lang="en-US" sz="1000" kern="1200" dirty="0">
                <a:solidFill>
                  <a:schemeClr val="tx1"/>
                </a:solidFill>
                <a:effectLst/>
                <a:latin typeface="+mn-lt"/>
                <a:ea typeface="+mn-ea"/>
                <a:cs typeface="+mn-cs"/>
              </a:rPr>
              <a:t>This report may be long, you will not want to print this report.</a:t>
            </a:r>
          </a:p>
          <a:p>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7</a:t>
            </a:fld>
            <a:endParaRPr lang="en-US"/>
          </a:p>
        </p:txBody>
      </p:sp>
    </p:spTree>
    <p:extLst>
      <p:ext uri="{BB962C8B-B14F-4D97-AF65-F5344CB8AC3E}">
        <p14:creationId xmlns:p14="http://schemas.microsoft.com/office/powerpoint/2010/main" val="3660665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8</a:t>
            </a:fld>
            <a:endParaRPr lang="en-US"/>
          </a:p>
        </p:txBody>
      </p:sp>
    </p:spTree>
    <p:extLst>
      <p:ext uri="{BB962C8B-B14F-4D97-AF65-F5344CB8AC3E}">
        <p14:creationId xmlns:p14="http://schemas.microsoft.com/office/powerpoint/2010/main" val="1757155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mn-lt"/>
                <a:ea typeface="+mn-ea"/>
                <a:cs typeface="+mn-cs"/>
              </a:rPr>
              <a:t>Click the “Inventory Periods” option from the location </a:t>
            </a:r>
            <a:r>
              <a:rPr lang="en-US" sz="1000" b="1" kern="1200" dirty="0">
                <a:solidFill>
                  <a:schemeClr val="tx1"/>
                </a:solidFill>
                <a:effectLst/>
                <a:latin typeface="+mn-lt"/>
                <a:ea typeface="+mn-ea"/>
                <a:cs typeface="+mn-cs"/>
              </a:rPr>
              <a:t>Financial Management/Inventory/Costing</a:t>
            </a:r>
            <a:r>
              <a:rPr lang="en-US" sz="1000" b="0" kern="1200" dirty="0">
                <a:solidFill>
                  <a:schemeClr val="tx1"/>
                </a:solidFill>
                <a:effectLst/>
                <a:latin typeface="+mn-lt"/>
                <a:ea typeface="+mn-ea"/>
                <a:cs typeface="+mn-cs"/>
              </a:rPr>
              <a:t>.</a:t>
            </a:r>
          </a:p>
          <a:p>
            <a:endParaRPr lang="en-US" sz="1000" b="1"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Run Close Inventory Period – Test Report</a:t>
            </a:r>
          </a:p>
          <a:p>
            <a:r>
              <a:rPr lang="en-US" sz="1000" b="0" kern="1200" dirty="0">
                <a:solidFill>
                  <a:schemeClr val="tx1"/>
                </a:solidFill>
                <a:effectLst/>
                <a:latin typeface="+mn-lt"/>
                <a:ea typeface="+mn-ea"/>
                <a:cs typeface="+mn-cs"/>
              </a:rPr>
              <a:t>Select the inventory period in which to close. (Highlight the line.)</a:t>
            </a:r>
          </a:p>
          <a:p>
            <a:endParaRPr lang="en-US" sz="1000" b="0" kern="1200" dirty="0">
              <a:solidFill>
                <a:schemeClr val="tx1"/>
              </a:solidFill>
              <a:effectLst/>
              <a:latin typeface="+mn-lt"/>
              <a:ea typeface="+mn-ea"/>
              <a:cs typeface="+mn-cs"/>
            </a:endParaRPr>
          </a:p>
          <a:p>
            <a:r>
              <a:rPr lang="en-US" sz="1000" b="0" kern="1200" dirty="0">
                <a:solidFill>
                  <a:schemeClr val="tx1"/>
                </a:solidFill>
                <a:effectLst/>
                <a:latin typeface="+mn-lt"/>
                <a:ea typeface="+mn-ea"/>
                <a:cs typeface="+mn-cs"/>
              </a:rPr>
              <a:t>Click the Test Report button on the ribbon.</a:t>
            </a:r>
          </a:p>
          <a:p>
            <a:endParaRPr lang="en-US" sz="1000" b="0" kern="1200" dirty="0">
              <a:solidFill>
                <a:schemeClr val="tx1"/>
              </a:solidFill>
              <a:effectLst/>
              <a:latin typeface="+mn-lt"/>
              <a:ea typeface="+mn-ea"/>
              <a:cs typeface="+mn-cs"/>
            </a:endParaRPr>
          </a:p>
          <a:p>
            <a:r>
              <a:rPr lang="en-US" sz="1000" b="0" kern="1200" dirty="0">
                <a:solidFill>
                  <a:schemeClr val="tx1"/>
                </a:solidFill>
                <a:effectLst/>
                <a:latin typeface="+mn-lt"/>
                <a:ea typeface="+mn-ea"/>
                <a:cs typeface="+mn-cs"/>
              </a:rPr>
              <a:t>Preview/Print Test Report.</a:t>
            </a:r>
          </a:p>
          <a:p>
            <a:endParaRPr lang="en-US" sz="1000" b="1" kern="1200" dirty="0">
              <a:solidFill>
                <a:schemeClr val="tx1"/>
              </a:solidFill>
              <a:effectLst/>
              <a:latin typeface="+mn-lt"/>
              <a:ea typeface="+mn-ea"/>
              <a:cs typeface="+mn-cs"/>
            </a:endParaRPr>
          </a:p>
          <a:p>
            <a:r>
              <a:rPr lang="en-US" sz="1000" b="1" kern="1200" dirty="0">
                <a:solidFill>
                  <a:schemeClr val="tx1"/>
                </a:solidFill>
                <a:effectLst/>
                <a:latin typeface="+mn-lt"/>
                <a:ea typeface="+mn-ea"/>
                <a:cs typeface="+mn-cs"/>
              </a:rPr>
              <a:t>Close Inventory Period</a:t>
            </a:r>
          </a:p>
          <a:p>
            <a:r>
              <a:rPr lang="en-US" sz="1000" kern="1200" dirty="0">
                <a:solidFill>
                  <a:schemeClr val="tx1"/>
                </a:solidFill>
                <a:effectLst/>
                <a:latin typeface="+mn-lt"/>
                <a:ea typeface="+mn-ea"/>
                <a:cs typeface="+mn-cs"/>
              </a:rPr>
              <a:t>Once inventory has been reconciled, the inventory period should be closed so adjustment entries are no longer posted to the closed period.</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Select the inventory period to close and click the </a:t>
            </a:r>
            <a:r>
              <a:rPr lang="en-US" sz="1000" u="sng" kern="1200" dirty="0">
                <a:solidFill>
                  <a:schemeClr val="tx1"/>
                </a:solidFill>
                <a:effectLst/>
                <a:latin typeface="+mn-lt"/>
                <a:ea typeface="+mn-ea"/>
                <a:cs typeface="+mn-cs"/>
              </a:rPr>
              <a:t>Close Period</a:t>
            </a:r>
            <a:r>
              <a:rPr lang="en-US" sz="1000" kern="1200" dirty="0">
                <a:solidFill>
                  <a:schemeClr val="tx1"/>
                </a:solidFill>
                <a:effectLst/>
                <a:latin typeface="+mn-lt"/>
                <a:ea typeface="+mn-ea"/>
                <a:cs typeface="+mn-cs"/>
              </a:rPr>
              <a:t> button on the ribbon.</a:t>
            </a:r>
          </a:p>
          <a:p>
            <a:r>
              <a:rPr lang="en-US" sz="1000" kern="1200" dirty="0">
                <a:solidFill>
                  <a:schemeClr val="tx1"/>
                </a:solidFill>
                <a:effectLst/>
                <a:latin typeface="+mn-lt"/>
                <a:ea typeface="+mn-ea"/>
                <a:cs typeface="+mn-cs"/>
              </a:rPr>
              <a:t> </a:t>
            </a:r>
          </a:p>
          <a:p>
            <a:r>
              <a:rPr lang="en-US" sz="1000" kern="1200" dirty="0">
                <a:solidFill>
                  <a:schemeClr val="tx1"/>
                </a:solidFill>
                <a:effectLst/>
                <a:latin typeface="+mn-lt"/>
                <a:ea typeface="+mn-ea"/>
                <a:cs typeface="+mn-cs"/>
              </a:rPr>
              <a:t>Click the </a:t>
            </a:r>
            <a:r>
              <a:rPr lang="en-US" sz="1000" u="sng" kern="1200" dirty="0">
                <a:solidFill>
                  <a:schemeClr val="tx1"/>
                </a:solidFill>
                <a:effectLst/>
                <a:latin typeface="+mn-lt"/>
                <a:ea typeface="+mn-ea"/>
                <a:cs typeface="+mn-cs"/>
              </a:rPr>
              <a:t>Yes</a:t>
            </a:r>
            <a:r>
              <a:rPr lang="en-US" sz="1000" kern="1200" dirty="0">
                <a:solidFill>
                  <a:schemeClr val="tx1"/>
                </a:solidFill>
                <a:effectLst/>
                <a:latin typeface="+mn-lt"/>
                <a:ea typeface="+mn-ea"/>
                <a:cs typeface="+mn-cs"/>
              </a:rPr>
              <a:t> button.</a:t>
            </a:r>
          </a:p>
          <a:p>
            <a:r>
              <a:rPr lang="en-US" sz="11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3C08C74-ED46-45DB-BB18-83D0E152D179}" type="slidenum">
              <a:rPr lang="en-US" smtClean="0"/>
              <a:t>9</a:t>
            </a:fld>
            <a:endParaRPr lang="en-US"/>
          </a:p>
        </p:txBody>
      </p:sp>
    </p:spTree>
    <p:extLst>
      <p:ext uri="{BB962C8B-B14F-4D97-AF65-F5344CB8AC3E}">
        <p14:creationId xmlns:p14="http://schemas.microsoft.com/office/powerpoint/2010/main" val="246509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C0966DB-9DCA-479E-9B3E-DCBEE6512FCA}"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8BA5E-5667-4D17-A40C-FBAE6A33F64B}" type="slidenum">
              <a:rPr lang="en-US" smtClean="0"/>
              <a:t>‹#›</a:t>
            </a:fld>
            <a:endParaRPr lang="en-US"/>
          </a:p>
        </p:txBody>
      </p:sp>
    </p:spTree>
    <p:extLst>
      <p:ext uri="{BB962C8B-B14F-4D97-AF65-F5344CB8AC3E}">
        <p14:creationId xmlns:p14="http://schemas.microsoft.com/office/powerpoint/2010/main" val="3680798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0966DB-9DCA-479E-9B3E-DCBEE6512FCA}"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8BA5E-5667-4D17-A40C-FBAE6A33F64B}" type="slidenum">
              <a:rPr lang="en-US" smtClean="0"/>
              <a:t>‹#›</a:t>
            </a:fld>
            <a:endParaRPr lang="en-US"/>
          </a:p>
        </p:txBody>
      </p:sp>
    </p:spTree>
    <p:extLst>
      <p:ext uri="{BB962C8B-B14F-4D97-AF65-F5344CB8AC3E}">
        <p14:creationId xmlns:p14="http://schemas.microsoft.com/office/powerpoint/2010/main" val="188854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0966DB-9DCA-479E-9B3E-DCBEE6512FCA}"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8BA5E-5667-4D17-A40C-FBAE6A33F64B}" type="slidenum">
              <a:rPr lang="en-US" smtClean="0"/>
              <a:t>‹#›</a:t>
            </a:fld>
            <a:endParaRPr lang="en-US"/>
          </a:p>
        </p:txBody>
      </p:sp>
    </p:spTree>
    <p:extLst>
      <p:ext uri="{BB962C8B-B14F-4D97-AF65-F5344CB8AC3E}">
        <p14:creationId xmlns:p14="http://schemas.microsoft.com/office/powerpoint/2010/main" val="650631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465055-688B-4E95-A3D6-9932532A8018}"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FCD30-9041-4B6D-A6B6-E3DE3C611AD1}" type="slidenum">
              <a:rPr lang="en-US" smtClean="0"/>
              <a:t>‹#›</a:t>
            </a:fld>
            <a:endParaRPr lang="en-US"/>
          </a:p>
        </p:txBody>
      </p:sp>
    </p:spTree>
    <p:extLst>
      <p:ext uri="{BB962C8B-B14F-4D97-AF65-F5344CB8AC3E}">
        <p14:creationId xmlns:p14="http://schemas.microsoft.com/office/powerpoint/2010/main" val="3590993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513629"/>
                </a:solidFill>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Tx/>
              <a:buBlip>
                <a:blip r:embed="rId3"/>
              </a:buBlip>
              <a:defRPr>
                <a:solidFill>
                  <a:srgbClr val="513629"/>
                </a:solidFill>
                <a:latin typeface="Century Gothic" panose="020B0502020202020204" pitchFamily="34" charset="0"/>
              </a:defRPr>
            </a:lvl1pPr>
            <a:lvl2pPr marL="685800" indent="-228600">
              <a:buFontTx/>
              <a:buBlip>
                <a:blip r:embed="rId3"/>
              </a:buBlip>
              <a:defRPr>
                <a:solidFill>
                  <a:srgbClr val="513629"/>
                </a:solidFill>
                <a:latin typeface="Century Gothic" panose="020B0502020202020204" pitchFamily="34" charset="0"/>
              </a:defRPr>
            </a:lvl2pPr>
            <a:lvl3pPr marL="1143000" indent="-228600">
              <a:buFontTx/>
              <a:buBlip>
                <a:blip r:embed="rId3"/>
              </a:buBlip>
              <a:defRPr>
                <a:solidFill>
                  <a:srgbClr val="513629"/>
                </a:solidFill>
                <a:latin typeface="Century Gothic" panose="020B0502020202020204" pitchFamily="34" charset="0"/>
              </a:defRPr>
            </a:lvl3pPr>
            <a:lvl4pPr marL="1600200" indent="-228600">
              <a:buFontTx/>
              <a:buBlip>
                <a:blip r:embed="rId3"/>
              </a:buBlip>
              <a:defRPr>
                <a:solidFill>
                  <a:srgbClr val="513629"/>
                </a:solidFill>
                <a:latin typeface="Century Gothic" panose="020B0502020202020204" pitchFamily="34" charset="0"/>
              </a:defRPr>
            </a:lvl4pPr>
            <a:lvl5pPr marL="2057400" indent="-228600">
              <a:buFontTx/>
              <a:buBlip>
                <a:blip r:embed="rId3"/>
              </a:buBlip>
              <a:defRPr>
                <a:solidFill>
                  <a:srgbClr val="513629"/>
                </a:solidFill>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4465055-688B-4E95-A3D6-9932532A8018}"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FCD30-9041-4B6D-A6B6-E3DE3C611AD1}" type="slidenum">
              <a:rPr lang="en-US" smtClean="0"/>
              <a:t>‹#›</a:t>
            </a:fld>
            <a:endParaRPr lang="en-US"/>
          </a:p>
        </p:txBody>
      </p:sp>
    </p:spTree>
    <p:extLst>
      <p:ext uri="{BB962C8B-B14F-4D97-AF65-F5344CB8AC3E}">
        <p14:creationId xmlns:p14="http://schemas.microsoft.com/office/powerpoint/2010/main" val="1596907978"/>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465055-688B-4E95-A3D6-9932532A8018}"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FCD30-9041-4B6D-A6B6-E3DE3C611AD1}" type="slidenum">
              <a:rPr lang="en-US" smtClean="0"/>
              <a:t>‹#›</a:t>
            </a:fld>
            <a:endParaRPr lang="en-US"/>
          </a:p>
        </p:txBody>
      </p:sp>
    </p:spTree>
    <p:extLst>
      <p:ext uri="{BB962C8B-B14F-4D97-AF65-F5344CB8AC3E}">
        <p14:creationId xmlns:p14="http://schemas.microsoft.com/office/powerpoint/2010/main" val="741529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465055-688B-4E95-A3D6-9932532A8018}"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FCD30-9041-4B6D-A6B6-E3DE3C611AD1}" type="slidenum">
              <a:rPr lang="en-US" smtClean="0"/>
              <a:t>‹#›</a:t>
            </a:fld>
            <a:endParaRPr lang="en-US"/>
          </a:p>
        </p:txBody>
      </p:sp>
    </p:spTree>
    <p:extLst>
      <p:ext uri="{BB962C8B-B14F-4D97-AF65-F5344CB8AC3E}">
        <p14:creationId xmlns:p14="http://schemas.microsoft.com/office/powerpoint/2010/main" val="4114967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465055-688B-4E95-A3D6-9932532A8018}" type="datetimeFigureOut">
              <a:rPr lang="en-US" smtClean="0"/>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0FCD30-9041-4B6D-A6B6-E3DE3C611AD1}" type="slidenum">
              <a:rPr lang="en-US" smtClean="0"/>
              <a:t>‹#›</a:t>
            </a:fld>
            <a:endParaRPr lang="en-US"/>
          </a:p>
        </p:txBody>
      </p:sp>
    </p:spTree>
    <p:extLst>
      <p:ext uri="{BB962C8B-B14F-4D97-AF65-F5344CB8AC3E}">
        <p14:creationId xmlns:p14="http://schemas.microsoft.com/office/powerpoint/2010/main" val="10755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465055-688B-4E95-A3D6-9932532A8018}"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0FCD30-9041-4B6D-A6B6-E3DE3C611AD1}" type="slidenum">
              <a:rPr lang="en-US" smtClean="0"/>
              <a:t>‹#›</a:t>
            </a:fld>
            <a:endParaRPr lang="en-US"/>
          </a:p>
        </p:txBody>
      </p:sp>
    </p:spTree>
    <p:extLst>
      <p:ext uri="{BB962C8B-B14F-4D97-AF65-F5344CB8AC3E}">
        <p14:creationId xmlns:p14="http://schemas.microsoft.com/office/powerpoint/2010/main" val="59038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465055-688B-4E95-A3D6-9932532A8018}" type="datetimeFigureOut">
              <a:rPr lang="en-US" smtClean="0"/>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0FCD30-9041-4B6D-A6B6-E3DE3C611AD1}" type="slidenum">
              <a:rPr lang="en-US" smtClean="0"/>
              <a:t>‹#›</a:t>
            </a:fld>
            <a:endParaRPr lang="en-US"/>
          </a:p>
        </p:txBody>
      </p:sp>
    </p:spTree>
    <p:extLst>
      <p:ext uri="{BB962C8B-B14F-4D97-AF65-F5344CB8AC3E}">
        <p14:creationId xmlns:p14="http://schemas.microsoft.com/office/powerpoint/2010/main" val="3310332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465055-688B-4E95-A3D6-9932532A8018}"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FCD30-9041-4B6D-A6B6-E3DE3C611AD1}" type="slidenum">
              <a:rPr lang="en-US" smtClean="0"/>
              <a:t>‹#›</a:t>
            </a:fld>
            <a:endParaRPr lang="en-US"/>
          </a:p>
        </p:txBody>
      </p:sp>
    </p:spTree>
    <p:extLst>
      <p:ext uri="{BB962C8B-B14F-4D97-AF65-F5344CB8AC3E}">
        <p14:creationId xmlns:p14="http://schemas.microsoft.com/office/powerpoint/2010/main" val="4031998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0966DB-9DCA-479E-9B3E-DCBEE6512FCA}"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8BA5E-5667-4D17-A40C-FBAE6A33F64B}" type="slidenum">
              <a:rPr lang="en-US" smtClean="0"/>
              <a:t>‹#›</a:t>
            </a:fld>
            <a:endParaRPr lang="en-US"/>
          </a:p>
        </p:txBody>
      </p:sp>
    </p:spTree>
    <p:extLst>
      <p:ext uri="{BB962C8B-B14F-4D97-AF65-F5344CB8AC3E}">
        <p14:creationId xmlns:p14="http://schemas.microsoft.com/office/powerpoint/2010/main" val="4150022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465055-688B-4E95-A3D6-9932532A8018}"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FCD30-9041-4B6D-A6B6-E3DE3C611AD1}" type="slidenum">
              <a:rPr lang="en-US" smtClean="0"/>
              <a:t>‹#›</a:t>
            </a:fld>
            <a:endParaRPr lang="en-US"/>
          </a:p>
        </p:txBody>
      </p:sp>
    </p:spTree>
    <p:extLst>
      <p:ext uri="{BB962C8B-B14F-4D97-AF65-F5344CB8AC3E}">
        <p14:creationId xmlns:p14="http://schemas.microsoft.com/office/powerpoint/2010/main" val="2205139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465055-688B-4E95-A3D6-9932532A8018}"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FCD30-9041-4B6D-A6B6-E3DE3C611AD1}" type="slidenum">
              <a:rPr lang="en-US" smtClean="0"/>
              <a:t>‹#›</a:t>
            </a:fld>
            <a:endParaRPr lang="en-US"/>
          </a:p>
        </p:txBody>
      </p:sp>
    </p:spTree>
    <p:extLst>
      <p:ext uri="{BB962C8B-B14F-4D97-AF65-F5344CB8AC3E}">
        <p14:creationId xmlns:p14="http://schemas.microsoft.com/office/powerpoint/2010/main" val="3668835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465055-688B-4E95-A3D6-9932532A8018}"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FCD30-9041-4B6D-A6B6-E3DE3C611AD1}" type="slidenum">
              <a:rPr lang="en-US" smtClean="0"/>
              <a:t>‹#›</a:t>
            </a:fld>
            <a:endParaRPr lang="en-US"/>
          </a:p>
        </p:txBody>
      </p:sp>
    </p:spTree>
    <p:extLst>
      <p:ext uri="{BB962C8B-B14F-4D97-AF65-F5344CB8AC3E}">
        <p14:creationId xmlns:p14="http://schemas.microsoft.com/office/powerpoint/2010/main" val="3362782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C0966DB-9DCA-479E-9B3E-DCBEE6512FCA}" type="datetimeFigureOut">
              <a:rPr lang="en-US" smtClean="0"/>
              <a:t>5/2/2019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08BA5E-5667-4D17-A40C-FBAE6A33F64B}" type="slidenum">
              <a:rPr lang="en-US" smtClean="0"/>
              <a:t>‹#›</a:t>
            </a:fld>
            <a:endParaRPr lang="en-US"/>
          </a:p>
        </p:txBody>
      </p:sp>
    </p:spTree>
    <p:extLst>
      <p:ext uri="{BB962C8B-B14F-4D97-AF65-F5344CB8AC3E}">
        <p14:creationId xmlns:p14="http://schemas.microsoft.com/office/powerpoint/2010/main" val="250151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C0966DB-9DCA-479E-9B3E-DCBEE6512FCA}"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8BA5E-5667-4D17-A40C-FBAE6A33F64B}" type="slidenum">
              <a:rPr lang="en-US" smtClean="0"/>
              <a:t>‹#›</a:t>
            </a:fld>
            <a:endParaRPr lang="en-US"/>
          </a:p>
        </p:txBody>
      </p:sp>
    </p:spTree>
    <p:extLst>
      <p:ext uri="{BB962C8B-B14F-4D97-AF65-F5344CB8AC3E}">
        <p14:creationId xmlns:p14="http://schemas.microsoft.com/office/powerpoint/2010/main" val="1121859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C0966DB-9DCA-479E-9B3E-DCBEE6512FCA}" type="datetimeFigureOut">
              <a:rPr lang="en-US" smtClean="0"/>
              <a:t>5/2/2019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08BA5E-5667-4D17-A40C-FBAE6A33F64B}" type="slidenum">
              <a:rPr lang="en-US" smtClean="0"/>
              <a:t>‹#›</a:t>
            </a:fld>
            <a:endParaRPr lang="en-US"/>
          </a:p>
        </p:txBody>
      </p:sp>
    </p:spTree>
    <p:extLst>
      <p:ext uri="{BB962C8B-B14F-4D97-AF65-F5344CB8AC3E}">
        <p14:creationId xmlns:p14="http://schemas.microsoft.com/office/powerpoint/2010/main" val="1849366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C0966DB-9DCA-479E-9B3E-DCBEE6512FCA}" type="datetimeFigureOut">
              <a:rPr lang="en-US" smtClean="0"/>
              <a:t>5/2/2019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08BA5E-5667-4D17-A40C-FBAE6A33F64B}" type="slidenum">
              <a:rPr lang="en-US" smtClean="0"/>
              <a:t>‹#›</a:t>
            </a:fld>
            <a:endParaRPr lang="en-US"/>
          </a:p>
        </p:txBody>
      </p:sp>
    </p:spTree>
    <p:extLst>
      <p:ext uri="{BB962C8B-B14F-4D97-AF65-F5344CB8AC3E}">
        <p14:creationId xmlns:p14="http://schemas.microsoft.com/office/powerpoint/2010/main" val="355438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0966DB-9DCA-479E-9B3E-DCBEE6512FCA}" type="datetimeFigureOut">
              <a:rPr lang="en-US" smtClean="0"/>
              <a:t>5/2/2019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08BA5E-5667-4D17-A40C-FBAE6A33F64B}" type="slidenum">
              <a:rPr lang="en-US" smtClean="0"/>
              <a:t>‹#›</a:t>
            </a:fld>
            <a:endParaRPr lang="en-US"/>
          </a:p>
        </p:txBody>
      </p:sp>
    </p:spTree>
    <p:extLst>
      <p:ext uri="{BB962C8B-B14F-4D97-AF65-F5344CB8AC3E}">
        <p14:creationId xmlns:p14="http://schemas.microsoft.com/office/powerpoint/2010/main" val="380852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0966DB-9DCA-479E-9B3E-DCBEE6512FCA}"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8BA5E-5667-4D17-A40C-FBAE6A33F64B}" type="slidenum">
              <a:rPr lang="en-US" smtClean="0"/>
              <a:t>‹#›</a:t>
            </a:fld>
            <a:endParaRPr lang="en-US"/>
          </a:p>
        </p:txBody>
      </p:sp>
    </p:spTree>
    <p:extLst>
      <p:ext uri="{BB962C8B-B14F-4D97-AF65-F5344CB8AC3E}">
        <p14:creationId xmlns:p14="http://schemas.microsoft.com/office/powerpoint/2010/main" val="2614554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C0966DB-9DCA-479E-9B3E-DCBEE6512FCA}" type="datetimeFigureOut">
              <a:rPr lang="en-US" smtClean="0"/>
              <a:t>5/2/2019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08BA5E-5667-4D17-A40C-FBAE6A33F64B}" type="slidenum">
              <a:rPr lang="en-US" smtClean="0"/>
              <a:t>‹#›</a:t>
            </a:fld>
            <a:endParaRPr lang="en-US"/>
          </a:p>
        </p:txBody>
      </p:sp>
    </p:spTree>
    <p:extLst>
      <p:ext uri="{BB962C8B-B14F-4D97-AF65-F5344CB8AC3E}">
        <p14:creationId xmlns:p14="http://schemas.microsoft.com/office/powerpoint/2010/main" val="331375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966DB-9DCA-479E-9B3E-DCBEE6512FCA}" type="datetimeFigureOut">
              <a:rPr lang="en-US" smtClean="0"/>
              <a:t>5/2/2019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8BA5E-5667-4D17-A40C-FBAE6A33F64B}" type="slidenum">
              <a:rPr lang="en-US" smtClean="0"/>
              <a:t>‹#›</a:t>
            </a:fld>
            <a:endParaRPr lang="en-US"/>
          </a:p>
        </p:txBody>
      </p:sp>
    </p:spTree>
    <p:extLst>
      <p:ext uri="{BB962C8B-B14F-4D97-AF65-F5344CB8AC3E}">
        <p14:creationId xmlns:p14="http://schemas.microsoft.com/office/powerpoint/2010/main" val="3431909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65055-688B-4E95-A3D6-9932532A8018}" type="datetimeFigureOut">
              <a:rPr lang="en-US" smtClean="0"/>
              <a:t>5/2/2019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FCD30-9041-4B6D-A6B6-E3DE3C611AD1}" type="slidenum">
              <a:rPr lang="en-US" smtClean="0"/>
              <a:t>‹#›</a:t>
            </a:fld>
            <a:endParaRPr lang="en-US"/>
          </a:p>
        </p:txBody>
      </p:sp>
    </p:spTree>
    <p:extLst>
      <p:ext uri="{BB962C8B-B14F-4D97-AF65-F5344CB8AC3E}">
        <p14:creationId xmlns:p14="http://schemas.microsoft.com/office/powerpoint/2010/main" val="3637591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corebusiness.com/blog/free-exchange-rates-dynamics-nav-business-central/"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7.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a:xfrm>
            <a:off x="-87086" y="4965528"/>
            <a:ext cx="12392297" cy="566019"/>
          </a:xfrm>
          <a:prstGeom prst="roundRect">
            <a:avLst/>
          </a:prstGeom>
          <a:solidFill>
            <a:srgbClr val="F98E2B"/>
          </a:solidFill>
          <a:ln>
            <a:noFill/>
          </a:ln>
          <a:effectLst>
            <a:outerShdw blurRad="50800" dist="762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Subtitle 2"/>
          <p:cNvSpPr>
            <a:spLocks noGrp="1"/>
          </p:cNvSpPr>
          <p:nvPr>
            <p:ph type="subTitle" idx="1"/>
          </p:nvPr>
        </p:nvSpPr>
        <p:spPr>
          <a:xfrm>
            <a:off x="-810708" y="5040592"/>
            <a:ext cx="13945385" cy="1655762"/>
          </a:xfrm>
        </p:spPr>
        <p:txBody>
          <a:bodyPr vert="horz" lIns="91440" tIns="45720" rIns="91440" bIns="45720" rtlCol="0" anchor="t">
            <a:normAutofit/>
          </a:bodyPr>
          <a:lstStyle/>
          <a:p>
            <a:r>
              <a:rPr lang="en-US" sz="2800" dirty="0">
                <a:solidFill>
                  <a:schemeClr val="bg1"/>
                </a:solidFill>
                <a:latin typeface="Century Gothic" panose="020B0502020202020204" pitchFamily="34" charset="0"/>
                <a:ea typeface="Verdana" panose="020B0604030504040204" pitchFamily="34" charset="0"/>
                <a:cs typeface="Verdana" panose="020B0604030504040204" pitchFamily="34" charset="0"/>
              </a:rPr>
              <a:t>Put an end to the Hassle of your Month End Close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9996" y="1954141"/>
            <a:ext cx="4494399" cy="2511637"/>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b="10238"/>
          <a:stretch/>
        </p:blipFill>
        <p:spPr>
          <a:xfrm>
            <a:off x="4926819" y="1496823"/>
            <a:ext cx="7728707" cy="3468705"/>
          </a:xfrm>
          <a:prstGeom prst="rect">
            <a:avLst/>
          </a:prstGeom>
        </p:spPr>
      </p:pic>
    </p:spTree>
    <p:extLst>
      <p:ext uri="{BB962C8B-B14F-4D97-AF65-F5344CB8AC3E}">
        <p14:creationId xmlns:p14="http://schemas.microsoft.com/office/powerpoint/2010/main" val="27851537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sz="3000" dirty="0"/>
              <a:t>Jobs – Update Job Item Cost</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Update Job Item Cost Function</a:t>
            </a:r>
          </a:p>
          <a:p>
            <a:pPr lvl="1"/>
            <a:r>
              <a:rPr lang="en-US" dirty="0"/>
              <a:t>Must be ran after “Adjust Cost – Item Entries” to update the job ledger entries associated to item ledger entries.</a:t>
            </a:r>
          </a:p>
          <a:p>
            <a:pPr marL="457200" lvl="1" indent="0">
              <a:buNone/>
            </a:pPr>
            <a:endParaRPr lang="en-US" dirty="0"/>
          </a:p>
          <a:p>
            <a:r>
              <a:rPr lang="en-US" dirty="0"/>
              <a:t>Jobs Setup – Automatic Update Job Item Cost</a:t>
            </a:r>
          </a:p>
          <a:p>
            <a:pPr lvl="1"/>
            <a:r>
              <a:rPr lang="en-US" dirty="0"/>
              <a:t>If checked, system will update job ledger entries automatically after “Adjust Cost – Item Entries” is ran.</a:t>
            </a:r>
          </a:p>
          <a:p>
            <a:pPr lvl="1"/>
            <a:endParaRPr lang="en-US" dirty="0"/>
          </a:p>
          <a:p>
            <a:r>
              <a:rPr lang="en-US" dirty="0"/>
              <a:t>Optionally, schedule function to run automatically from the Job Queue</a:t>
            </a:r>
          </a:p>
        </p:txBody>
      </p:sp>
    </p:spTree>
    <p:extLst>
      <p:ext uri="{BB962C8B-B14F-4D97-AF65-F5344CB8AC3E}">
        <p14:creationId xmlns:p14="http://schemas.microsoft.com/office/powerpoint/2010/main" val="353759132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sz="3000" dirty="0"/>
              <a:t>Jobs – Calc. WIP &amp; Cost Recognition Functions</a:t>
            </a:r>
          </a:p>
        </p:txBody>
      </p:sp>
      <p:sp>
        <p:nvSpPr>
          <p:cNvPr id="3" name="Content Placeholder 2"/>
          <p:cNvSpPr>
            <a:spLocks noGrp="1"/>
          </p:cNvSpPr>
          <p:nvPr>
            <p:ph idx="1"/>
          </p:nvPr>
        </p:nvSpPr>
        <p:spPr>
          <a:xfrm>
            <a:off x="838200" y="1885777"/>
            <a:ext cx="10515600" cy="4351338"/>
          </a:xfrm>
        </p:spPr>
        <p:txBody>
          <a:bodyPr>
            <a:normAutofit lnSpcReduction="10000"/>
          </a:bodyPr>
          <a:lstStyle/>
          <a:p>
            <a:r>
              <a:rPr lang="en-US" dirty="0"/>
              <a:t>Run Job Calculate WIP</a:t>
            </a:r>
          </a:p>
          <a:p>
            <a:pPr lvl="1"/>
            <a:r>
              <a:rPr lang="en-US" dirty="0"/>
              <a:t>Based upon WIP &amp; Cost Recognition methods, WIP &amp; Cost Recognition will be calculated for the period.</a:t>
            </a:r>
          </a:p>
          <a:p>
            <a:pPr lvl="1"/>
            <a:r>
              <a:rPr lang="en-US" dirty="0"/>
              <a:t>Entries can be reviewed in the WIP Entries page</a:t>
            </a:r>
          </a:p>
          <a:p>
            <a:pPr marL="457200" lvl="1" indent="0">
              <a:buNone/>
            </a:pPr>
            <a:endParaRPr lang="en-US" dirty="0"/>
          </a:p>
          <a:p>
            <a:r>
              <a:rPr lang="en-US" dirty="0"/>
              <a:t>Run Job Post WIP to G/L</a:t>
            </a:r>
          </a:p>
          <a:p>
            <a:pPr lvl="1"/>
            <a:r>
              <a:rPr lang="en-US" dirty="0"/>
              <a:t>WIP &amp; Cost Recognition entries calculated will be posted to the general ledger.</a:t>
            </a:r>
          </a:p>
          <a:p>
            <a:pPr lvl="1"/>
            <a:r>
              <a:rPr lang="en-US" dirty="0"/>
              <a:t>Entries can be viewed in the WIP G/L Entries page.</a:t>
            </a:r>
          </a:p>
          <a:p>
            <a:pPr lvl="1"/>
            <a:endParaRPr lang="en-US" dirty="0"/>
          </a:p>
          <a:p>
            <a:r>
              <a:rPr lang="en-US" dirty="0"/>
              <a:t>Run functions from Job WIP Cockpit</a:t>
            </a:r>
          </a:p>
        </p:txBody>
      </p:sp>
    </p:spTree>
    <p:extLst>
      <p:ext uri="{BB962C8B-B14F-4D97-AF65-F5344CB8AC3E}">
        <p14:creationId xmlns:p14="http://schemas.microsoft.com/office/powerpoint/2010/main" val="189627172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sz="3000" dirty="0"/>
              <a:t>Bank Account Reconciliation</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Bank Account Reconciliation Options</a:t>
            </a:r>
          </a:p>
          <a:p>
            <a:pPr lvl="1"/>
            <a:r>
              <a:rPr lang="en-US" dirty="0"/>
              <a:t>Import Bank Statement utilizing Data Exchange Definitions</a:t>
            </a:r>
          </a:p>
          <a:p>
            <a:pPr lvl="1"/>
            <a:r>
              <a:rPr lang="en-US" dirty="0"/>
              <a:t>Import Bank Statement utilizing Bank Data Conversion Services</a:t>
            </a:r>
          </a:p>
          <a:p>
            <a:pPr lvl="1"/>
            <a:r>
              <a:rPr lang="en-US" dirty="0"/>
              <a:t>Perform bank reconciliation manually utilizing Suggest Entries</a:t>
            </a:r>
          </a:p>
          <a:p>
            <a:endParaRPr lang="en-US" dirty="0"/>
          </a:p>
          <a:p>
            <a:r>
              <a:rPr lang="en-US" dirty="0"/>
              <a:t>Bank Reconciliation with Auto Match</a:t>
            </a:r>
          </a:p>
          <a:p>
            <a:pPr lvl="1"/>
            <a:r>
              <a:rPr lang="en-US" dirty="0"/>
              <a:t>Setup option on General Ledger Setup</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76591849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Task: </a:t>
            </a:r>
            <a:r>
              <a:rPr lang="en-US" sz="3000" dirty="0"/>
              <a:t>Bank Account Reconciliation</a:t>
            </a:r>
          </a:p>
        </p:txBody>
      </p:sp>
      <p:sp>
        <p:nvSpPr>
          <p:cNvPr id="3" name="Content Placeholder 2"/>
          <p:cNvSpPr>
            <a:spLocks noGrp="1"/>
          </p:cNvSpPr>
          <p:nvPr>
            <p:ph idx="1"/>
          </p:nvPr>
        </p:nvSpPr>
        <p:spPr>
          <a:xfrm>
            <a:off x="838200" y="1885777"/>
            <a:ext cx="10515600" cy="4351338"/>
          </a:xfrm>
        </p:spPr>
        <p:txBody>
          <a:bodyPr vert="horz" lIns="91440" tIns="45720" rIns="91440" bIns="45720" rtlCol="0" anchor="t">
            <a:normAutofit/>
          </a:bodyPr>
          <a:lstStyle/>
          <a:p>
            <a:pPr marL="0" indent="0">
              <a:buNone/>
            </a:pPr>
            <a:endParaRPr lang="en-US" dirty="0"/>
          </a:p>
          <a:p>
            <a:pPr>
              <a:buFont typeface="Arial" panose="020B0604020202020204" pitchFamily="34" charset="0"/>
              <a:buChar char="•"/>
            </a:pPr>
            <a:endParaRPr lang="en-US" dirty="0"/>
          </a:p>
        </p:txBody>
      </p:sp>
      <p:pic>
        <p:nvPicPr>
          <p:cNvPr id="6" name="Picture 6" descr="A screenshot of a cell phone&#10;&#10;Description generated with very high confidence">
            <a:extLst>
              <a:ext uri="{FF2B5EF4-FFF2-40B4-BE49-F238E27FC236}">
                <a16:creationId xmlns:a16="http://schemas.microsoft.com/office/drawing/2014/main" id="{E8F98401-D687-4273-99B5-4586B1146262}"/>
              </a:ext>
            </a:extLst>
          </p:cNvPr>
          <p:cNvPicPr>
            <a:picLocks noChangeAspect="1"/>
          </p:cNvPicPr>
          <p:nvPr/>
        </p:nvPicPr>
        <p:blipFill>
          <a:blip r:embed="rId3"/>
          <a:stretch>
            <a:fillRect/>
          </a:stretch>
        </p:blipFill>
        <p:spPr>
          <a:xfrm>
            <a:off x="1863306" y="1389680"/>
            <a:ext cx="7401464" cy="3791094"/>
          </a:xfrm>
          <a:prstGeom prst="rect">
            <a:avLst/>
          </a:prstGeom>
        </p:spPr>
      </p:pic>
    </p:spTree>
    <p:extLst>
      <p:ext uri="{BB962C8B-B14F-4D97-AF65-F5344CB8AC3E}">
        <p14:creationId xmlns:p14="http://schemas.microsoft.com/office/powerpoint/2010/main" val="1208154456"/>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sz="3000" dirty="0"/>
              <a:t>Foreign Currency</a:t>
            </a:r>
          </a:p>
        </p:txBody>
      </p:sp>
      <p:sp>
        <p:nvSpPr>
          <p:cNvPr id="3" name="Content Placeholder 2"/>
          <p:cNvSpPr>
            <a:spLocks noGrp="1"/>
          </p:cNvSpPr>
          <p:nvPr>
            <p:ph idx="1"/>
          </p:nvPr>
        </p:nvSpPr>
        <p:spPr>
          <a:xfrm>
            <a:off x="838200" y="1885777"/>
            <a:ext cx="10515600" cy="4351338"/>
          </a:xfrm>
        </p:spPr>
        <p:txBody>
          <a:bodyPr>
            <a:normAutofit fontScale="92500" lnSpcReduction="10000"/>
          </a:bodyPr>
          <a:lstStyle/>
          <a:p>
            <a:r>
              <a:rPr lang="en-US" dirty="0"/>
              <a:t>Update Exchange Rates – Manually or Automatic</a:t>
            </a:r>
          </a:p>
          <a:p>
            <a:pPr lvl="1"/>
            <a:r>
              <a:rPr lang="en-US" dirty="0"/>
              <a:t>New functionality:  Currency Exchange Rate Services</a:t>
            </a:r>
          </a:p>
          <a:p>
            <a:pPr lvl="1" fontAlgn="ctr"/>
            <a:r>
              <a:rPr lang="en-US" dirty="0"/>
              <a:t>Setup from any Web source that provides information in the acceptable format.</a:t>
            </a:r>
            <a:endParaRPr lang="en-US" sz="3200" dirty="0"/>
          </a:p>
          <a:p>
            <a:pPr lvl="1" fontAlgn="ctr"/>
            <a:r>
              <a:rPr lang="en-US" dirty="0"/>
              <a:t>Bank of Canada website is available free of charge</a:t>
            </a:r>
            <a:endParaRPr lang="en-US" sz="3200" dirty="0"/>
          </a:p>
          <a:p>
            <a:pPr lvl="1" fontAlgn="ctr"/>
            <a:r>
              <a:rPr lang="en-US" dirty="0"/>
              <a:t>How to setup:  </a:t>
            </a:r>
            <a:r>
              <a:rPr lang="en-US" dirty="0">
                <a:hlinkClick r:id="rId3"/>
              </a:rPr>
              <a:t>https://www.encorebusiness.com/blog/free-exchange-rates-dynamics-nav-business-central/</a:t>
            </a:r>
            <a:endParaRPr lang="en-US" sz="3200" dirty="0"/>
          </a:p>
          <a:p>
            <a:pPr lvl="2"/>
            <a:endParaRPr lang="en-US" dirty="0"/>
          </a:p>
          <a:p>
            <a:r>
              <a:rPr lang="en-US" dirty="0"/>
              <a:t>Run Adjust Exchange Rates Function</a:t>
            </a:r>
          </a:p>
          <a:p>
            <a:pPr lvl="1"/>
            <a:r>
              <a:rPr lang="en-US" dirty="0"/>
              <a:t>Updates LCY amounts for exchange rates after entries are posted</a:t>
            </a:r>
          </a:p>
          <a:p>
            <a:pPr lvl="1"/>
            <a:r>
              <a:rPr lang="en-US" dirty="0"/>
              <a:t>Updates </a:t>
            </a:r>
            <a:r>
              <a:rPr lang="en-US" dirty="0" err="1"/>
              <a:t>Add’l</a:t>
            </a:r>
            <a:r>
              <a:rPr lang="en-US" dirty="0"/>
              <a:t> Reporting Currency on GL</a:t>
            </a:r>
          </a:p>
          <a:p>
            <a:pPr lvl="1"/>
            <a:r>
              <a:rPr lang="en-US" dirty="0"/>
              <a:t>Post unrealized gains/losses</a:t>
            </a:r>
          </a:p>
          <a:p>
            <a:pPr lvl="1"/>
            <a:endParaRPr lang="en-US" dirty="0"/>
          </a:p>
          <a:p>
            <a:pPr lvl="1"/>
            <a:endParaRPr lang="en-US" dirty="0"/>
          </a:p>
        </p:txBody>
      </p:sp>
    </p:spTree>
    <p:extLst>
      <p:ext uri="{BB962C8B-B14F-4D97-AF65-F5344CB8AC3E}">
        <p14:creationId xmlns:p14="http://schemas.microsoft.com/office/powerpoint/2010/main" val="225935725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sz="3000" dirty="0"/>
              <a:t>Update General Ledger Setup Posting Dates</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General Ledger Setup: </a:t>
            </a:r>
            <a:r>
              <a:rPr lang="en-US" sz="2400" dirty="0"/>
              <a:t>Update for new month</a:t>
            </a:r>
            <a:endParaRPr lang="en-US" dirty="0"/>
          </a:p>
          <a:p>
            <a:pPr lvl="1"/>
            <a:r>
              <a:rPr lang="en-US" dirty="0"/>
              <a:t>Allow Posting From:  </a:t>
            </a:r>
            <a:r>
              <a:rPr lang="en-US" dirty="0">
                <a:highlight>
                  <a:srgbClr val="FFFF00"/>
                </a:highlight>
              </a:rPr>
              <a:t>02</a:t>
            </a:r>
            <a:r>
              <a:rPr lang="en-US" dirty="0"/>
              <a:t>/01/21</a:t>
            </a:r>
          </a:p>
          <a:p>
            <a:pPr lvl="1"/>
            <a:r>
              <a:rPr lang="en-US" dirty="0"/>
              <a:t>Allow Posting To:  02/28/21</a:t>
            </a:r>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pPr>
            <a:r>
              <a:rPr lang="en-US" b="1" dirty="0"/>
              <a:t>Example: Today is 02/01/21</a:t>
            </a:r>
            <a:endParaRPr lang="en-US" dirty="0"/>
          </a:p>
          <a:p>
            <a:pPr marL="0" indent="0">
              <a:buNone/>
            </a:pPr>
            <a:endParaRPr lang="en-US" dirty="0"/>
          </a:p>
        </p:txBody>
      </p:sp>
      <p:pic>
        <p:nvPicPr>
          <p:cNvPr id="4" name="Picture 3">
            <a:extLst>
              <a:ext uri="{FF2B5EF4-FFF2-40B4-BE49-F238E27FC236}">
                <a16:creationId xmlns:a16="http://schemas.microsoft.com/office/drawing/2014/main" id="{F77EEBEE-1E16-4019-9F48-42CF09380D52}"/>
              </a:ext>
            </a:extLst>
          </p:cNvPr>
          <p:cNvPicPr>
            <a:picLocks noChangeAspect="1"/>
          </p:cNvPicPr>
          <p:nvPr/>
        </p:nvPicPr>
        <p:blipFill>
          <a:blip r:embed="rId3"/>
          <a:stretch>
            <a:fillRect/>
          </a:stretch>
        </p:blipFill>
        <p:spPr>
          <a:xfrm>
            <a:off x="5651383" y="2870047"/>
            <a:ext cx="6351137" cy="2405734"/>
          </a:xfrm>
          <a:prstGeom prst="rect">
            <a:avLst/>
          </a:prstGeom>
        </p:spPr>
      </p:pic>
    </p:spTree>
    <p:extLst>
      <p:ext uri="{BB962C8B-B14F-4D97-AF65-F5344CB8AC3E}">
        <p14:creationId xmlns:p14="http://schemas.microsoft.com/office/powerpoint/2010/main" val="2208559400"/>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a:t>
            </a:r>
            <a:r>
              <a:rPr lang="en-US" sz="3000" dirty="0"/>
              <a:t>Inventory</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Run Inventory to G/L Reconcile Report</a:t>
            </a:r>
          </a:p>
          <a:p>
            <a:pPr lvl="1"/>
            <a:r>
              <a:rPr lang="en-US" dirty="0"/>
              <a:t>Totals $ based on the item’s value entry table.</a:t>
            </a:r>
          </a:p>
          <a:p>
            <a:endParaRPr lang="en-US" dirty="0"/>
          </a:p>
        </p:txBody>
      </p:sp>
      <p:pic>
        <p:nvPicPr>
          <p:cNvPr id="4" name="Picture 3">
            <a:extLst>
              <a:ext uri="{FF2B5EF4-FFF2-40B4-BE49-F238E27FC236}">
                <a16:creationId xmlns:a16="http://schemas.microsoft.com/office/drawing/2014/main" id="{6FA25CA0-CBF1-41CE-8710-09B44C73F0E6}"/>
              </a:ext>
            </a:extLst>
          </p:cNvPr>
          <p:cNvPicPr>
            <a:picLocks noChangeAspect="1"/>
          </p:cNvPicPr>
          <p:nvPr/>
        </p:nvPicPr>
        <p:blipFill>
          <a:blip r:embed="rId3"/>
          <a:stretch>
            <a:fillRect/>
          </a:stretch>
        </p:blipFill>
        <p:spPr>
          <a:xfrm>
            <a:off x="1067428" y="2757571"/>
            <a:ext cx="10057143" cy="1342857"/>
          </a:xfrm>
          <a:prstGeom prst="rect">
            <a:avLst/>
          </a:prstGeom>
        </p:spPr>
      </p:pic>
      <p:pic>
        <p:nvPicPr>
          <p:cNvPr id="5" name="Picture 4">
            <a:extLst>
              <a:ext uri="{FF2B5EF4-FFF2-40B4-BE49-F238E27FC236}">
                <a16:creationId xmlns:a16="http://schemas.microsoft.com/office/drawing/2014/main" id="{FC86FE78-B57C-4E62-A343-4EE31BFED546}"/>
              </a:ext>
            </a:extLst>
          </p:cNvPr>
          <p:cNvPicPr>
            <a:picLocks noChangeAspect="1"/>
          </p:cNvPicPr>
          <p:nvPr/>
        </p:nvPicPr>
        <p:blipFill>
          <a:blip r:embed="rId4"/>
          <a:stretch>
            <a:fillRect/>
          </a:stretch>
        </p:blipFill>
        <p:spPr>
          <a:xfrm>
            <a:off x="1067427" y="4100428"/>
            <a:ext cx="10057143" cy="561905"/>
          </a:xfrm>
          <a:prstGeom prst="rect">
            <a:avLst/>
          </a:prstGeom>
        </p:spPr>
      </p:pic>
    </p:spTree>
    <p:extLst>
      <p:ext uri="{BB962C8B-B14F-4D97-AF65-F5344CB8AC3E}">
        <p14:creationId xmlns:p14="http://schemas.microsoft.com/office/powerpoint/2010/main" val="1991317406"/>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a:t>
            </a:r>
            <a:r>
              <a:rPr lang="en-US" sz="3000" dirty="0"/>
              <a:t>Inventory</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Run Trial Balance Detail/Summary</a:t>
            </a:r>
          </a:p>
          <a:p>
            <a:pPr lvl="1"/>
            <a:r>
              <a:rPr lang="en-US" dirty="0"/>
              <a:t>Totals amount due from items based on the g/l entry table.</a:t>
            </a:r>
          </a:p>
        </p:txBody>
      </p:sp>
      <p:pic>
        <p:nvPicPr>
          <p:cNvPr id="4" name="Picture 3">
            <a:extLst>
              <a:ext uri="{FF2B5EF4-FFF2-40B4-BE49-F238E27FC236}">
                <a16:creationId xmlns:a16="http://schemas.microsoft.com/office/drawing/2014/main" id="{2ED0AAC1-AD9A-4CF0-918D-31E61FC172F1}"/>
              </a:ext>
            </a:extLst>
          </p:cNvPr>
          <p:cNvPicPr>
            <a:picLocks noChangeAspect="1"/>
          </p:cNvPicPr>
          <p:nvPr/>
        </p:nvPicPr>
        <p:blipFill>
          <a:blip r:embed="rId3"/>
          <a:stretch>
            <a:fillRect/>
          </a:stretch>
        </p:blipFill>
        <p:spPr>
          <a:xfrm>
            <a:off x="343161" y="3016349"/>
            <a:ext cx="7939194" cy="2797190"/>
          </a:xfrm>
          <a:prstGeom prst="rect">
            <a:avLst/>
          </a:prstGeom>
        </p:spPr>
      </p:pic>
    </p:spTree>
    <p:extLst>
      <p:ext uri="{BB962C8B-B14F-4D97-AF65-F5344CB8AC3E}">
        <p14:creationId xmlns:p14="http://schemas.microsoft.com/office/powerpoint/2010/main" val="4144219542"/>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a:t>
            </a:r>
            <a:r>
              <a:rPr lang="en-US" sz="3000" dirty="0"/>
              <a:t>Production Order WIP</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Run Inventory Valuation – WIP Report</a:t>
            </a:r>
          </a:p>
          <a:p>
            <a:pPr lvl="1"/>
            <a:r>
              <a:rPr lang="en-US" dirty="0"/>
              <a:t>Totals $ based on the item ledger entry table for consumption and capacity ledger entry table for labor.</a:t>
            </a:r>
          </a:p>
        </p:txBody>
      </p:sp>
      <p:pic>
        <p:nvPicPr>
          <p:cNvPr id="4" name="Picture 3">
            <a:extLst>
              <a:ext uri="{FF2B5EF4-FFF2-40B4-BE49-F238E27FC236}">
                <a16:creationId xmlns:a16="http://schemas.microsoft.com/office/drawing/2014/main" id="{6A80C1A9-B263-42BD-B330-07259EED3E54}"/>
              </a:ext>
            </a:extLst>
          </p:cNvPr>
          <p:cNvPicPr>
            <a:picLocks noChangeAspect="1"/>
          </p:cNvPicPr>
          <p:nvPr/>
        </p:nvPicPr>
        <p:blipFill>
          <a:blip r:embed="rId3"/>
          <a:stretch>
            <a:fillRect/>
          </a:stretch>
        </p:blipFill>
        <p:spPr>
          <a:xfrm>
            <a:off x="1365738" y="3252552"/>
            <a:ext cx="9714286" cy="2076190"/>
          </a:xfrm>
          <a:prstGeom prst="rect">
            <a:avLst/>
          </a:prstGeom>
        </p:spPr>
      </p:pic>
    </p:spTree>
    <p:extLst>
      <p:ext uri="{BB962C8B-B14F-4D97-AF65-F5344CB8AC3E}">
        <p14:creationId xmlns:p14="http://schemas.microsoft.com/office/powerpoint/2010/main" val="3351443561"/>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a:t>
            </a:r>
            <a:r>
              <a:rPr lang="en-US" sz="3000" dirty="0"/>
              <a:t>Production Order WIP</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Run Trial Balance Detail/Summary</a:t>
            </a:r>
          </a:p>
          <a:p>
            <a:pPr lvl="1"/>
            <a:r>
              <a:rPr lang="en-US" dirty="0"/>
              <a:t>Totals amount due from consumption, output, and capacity (labor) based on the g/l entry table.</a:t>
            </a:r>
          </a:p>
        </p:txBody>
      </p:sp>
      <p:pic>
        <p:nvPicPr>
          <p:cNvPr id="4" name="Picture 3">
            <a:extLst>
              <a:ext uri="{FF2B5EF4-FFF2-40B4-BE49-F238E27FC236}">
                <a16:creationId xmlns:a16="http://schemas.microsoft.com/office/drawing/2014/main" id="{4D7F4E29-E9D6-48AF-896D-F3E41E258B5A}"/>
              </a:ext>
            </a:extLst>
          </p:cNvPr>
          <p:cNvPicPr>
            <a:picLocks noChangeAspect="1"/>
          </p:cNvPicPr>
          <p:nvPr/>
        </p:nvPicPr>
        <p:blipFill>
          <a:blip r:embed="rId3"/>
          <a:stretch>
            <a:fillRect/>
          </a:stretch>
        </p:blipFill>
        <p:spPr>
          <a:xfrm>
            <a:off x="1632945" y="3163939"/>
            <a:ext cx="8390286" cy="2353471"/>
          </a:xfrm>
          <a:prstGeom prst="rect">
            <a:avLst/>
          </a:prstGeom>
        </p:spPr>
      </p:pic>
    </p:spTree>
    <p:extLst>
      <p:ext uri="{BB962C8B-B14F-4D97-AF65-F5344CB8AC3E}">
        <p14:creationId xmlns:p14="http://schemas.microsoft.com/office/powerpoint/2010/main" val="887447438"/>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bg1"/>
                </a:solidFill>
              </a:rPr>
              <a:t>Today’s Presenters</a:t>
            </a:r>
          </a:p>
        </p:txBody>
      </p:sp>
      <p:sp>
        <p:nvSpPr>
          <p:cNvPr id="5" name="TextBox 4"/>
          <p:cNvSpPr txBox="1"/>
          <p:nvPr/>
        </p:nvSpPr>
        <p:spPr>
          <a:xfrm>
            <a:off x="5577839" y="1999324"/>
            <a:ext cx="6035627" cy="1785104"/>
          </a:xfrm>
          <a:prstGeom prst="rect">
            <a:avLst/>
          </a:prstGeom>
          <a:noFill/>
        </p:spPr>
        <p:txBody>
          <a:bodyPr wrap="none" rtlCol="0" anchor="t">
            <a:spAutoFit/>
          </a:bodyPr>
          <a:lstStyle/>
          <a:p>
            <a:r>
              <a:rPr lang="en-US" sz="4800" dirty="0">
                <a:solidFill>
                  <a:schemeClr val="bg1"/>
                </a:solidFill>
                <a:latin typeface="Century Gothic" panose="020B0502020202020204" pitchFamily="34" charset="0"/>
              </a:rPr>
              <a:t>Jenny Hollingsworth</a:t>
            </a:r>
          </a:p>
          <a:p>
            <a:r>
              <a:rPr lang="en-US" sz="2400" dirty="0">
                <a:solidFill>
                  <a:schemeClr val="bg1"/>
                </a:solidFill>
                <a:latin typeface="Century Gothic" panose="020B0502020202020204" pitchFamily="34" charset="0"/>
              </a:rPr>
              <a:t>Senior Application Consultant</a:t>
            </a:r>
          </a:p>
          <a:p>
            <a:r>
              <a:rPr lang="en-US" sz="2400" dirty="0">
                <a:solidFill>
                  <a:schemeClr val="bg1"/>
                </a:solidFill>
                <a:latin typeface="Century Gothic" panose="020B0502020202020204" pitchFamily="34" charset="0"/>
              </a:rPr>
              <a:t>jhollingsworth@innovia.com</a:t>
            </a:r>
          </a:p>
          <a:p>
            <a:endParaRPr lang="en-US" sz="1400" dirty="0"/>
          </a:p>
        </p:txBody>
      </p:sp>
      <p:sp>
        <p:nvSpPr>
          <p:cNvPr id="6" name="TextBox 5"/>
          <p:cNvSpPr txBox="1"/>
          <p:nvPr/>
        </p:nvSpPr>
        <p:spPr>
          <a:xfrm>
            <a:off x="5569825" y="4543016"/>
            <a:ext cx="4995278" cy="1846659"/>
          </a:xfrm>
          <a:prstGeom prst="rect">
            <a:avLst/>
          </a:prstGeom>
          <a:noFill/>
        </p:spPr>
        <p:txBody>
          <a:bodyPr wrap="none" rtlCol="0" anchor="t">
            <a:spAutoFit/>
          </a:bodyPr>
          <a:lstStyle/>
          <a:p>
            <a:r>
              <a:rPr lang="en-US" sz="4800" dirty="0">
                <a:solidFill>
                  <a:schemeClr val="bg1"/>
                </a:solidFill>
                <a:latin typeface="Century Gothic" panose="020B0502020202020204" pitchFamily="34" charset="0"/>
              </a:rPr>
              <a:t>Marlene Mankin</a:t>
            </a:r>
          </a:p>
          <a:p>
            <a:r>
              <a:rPr lang="en-US" sz="2400" dirty="0">
                <a:solidFill>
                  <a:schemeClr val="bg1"/>
                </a:solidFill>
                <a:latin typeface="Century Gothic" panose="020B0502020202020204" pitchFamily="34" charset="0"/>
              </a:rPr>
              <a:t>Application Consultant</a:t>
            </a:r>
          </a:p>
          <a:p>
            <a:r>
              <a:rPr lang="en-US" sz="2400" dirty="0">
                <a:solidFill>
                  <a:schemeClr val="bg1"/>
                </a:solidFill>
                <a:latin typeface="Century Gothic" panose="020B0502020202020204" pitchFamily="34" charset="0"/>
              </a:rPr>
              <a:t>mmankin@innovia.com</a:t>
            </a:r>
          </a:p>
          <a:p>
            <a:endParaRPr lang="en-US" dirty="0"/>
          </a:p>
        </p:txBody>
      </p:sp>
      <p:pic>
        <p:nvPicPr>
          <p:cNvPr id="8" name="Picture 7">
            <a:extLst>
              <a:ext uri="{FF2B5EF4-FFF2-40B4-BE49-F238E27FC236}">
                <a16:creationId xmlns:a16="http://schemas.microsoft.com/office/drawing/2014/main" id="{D47AC445-B92B-4FFB-AD93-7567F9CCE2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335" y="1530781"/>
            <a:ext cx="1781669" cy="2286000"/>
          </a:xfrm>
          <a:prstGeom prst="rect">
            <a:avLst/>
          </a:prstGeom>
        </p:spPr>
      </p:pic>
      <p:pic>
        <p:nvPicPr>
          <p:cNvPr id="10" name="Picture 9">
            <a:extLst>
              <a:ext uri="{FF2B5EF4-FFF2-40B4-BE49-F238E27FC236}">
                <a16:creationId xmlns:a16="http://schemas.microsoft.com/office/drawing/2014/main" id="{CBEAC7FB-8D5E-47C2-9844-3DA965DA27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2334" y="4250810"/>
            <a:ext cx="1781669" cy="2286000"/>
          </a:xfrm>
          <a:prstGeom prst="rect">
            <a:avLst/>
          </a:prstGeom>
        </p:spPr>
      </p:pic>
    </p:spTree>
    <p:extLst>
      <p:ext uri="{BB962C8B-B14F-4D97-AF65-F5344CB8AC3E}">
        <p14:creationId xmlns:p14="http://schemas.microsoft.com/office/powerpoint/2010/main" val="475398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a:t>
            </a:r>
            <a:r>
              <a:rPr lang="en-US" sz="3000" dirty="0"/>
              <a:t>Job WIP</a:t>
            </a:r>
          </a:p>
        </p:txBody>
      </p:sp>
      <p:sp>
        <p:nvSpPr>
          <p:cNvPr id="3" name="Content Placeholder 2"/>
          <p:cNvSpPr>
            <a:spLocks noGrp="1"/>
          </p:cNvSpPr>
          <p:nvPr>
            <p:ph idx="1"/>
          </p:nvPr>
        </p:nvSpPr>
        <p:spPr>
          <a:xfrm>
            <a:off x="7273508" y="1885777"/>
            <a:ext cx="4621672" cy="4351338"/>
          </a:xfrm>
        </p:spPr>
        <p:txBody>
          <a:bodyPr>
            <a:normAutofit/>
          </a:bodyPr>
          <a:lstStyle/>
          <a:p>
            <a:r>
              <a:rPr lang="en-US" dirty="0"/>
              <a:t>Run Job WIP to G/L Report</a:t>
            </a:r>
          </a:p>
          <a:p>
            <a:pPr lvl="1"/>
            <a:r>
              <a:rPr lang="en-US" dirty="0"/>
              <a:t>Totals $ based on the job ledger entry table for sales and costs posted to job.</a:t>
            </a:r>
          </a:p>
        </p:txBody>
      </p:sp>
      <p:pic>
        <p:nvPicPr>
          <p:cNvPr id="4" name="Picture 3">
            <a:extLst>
              <a:ext uri="{FF2B5EF4-FFF2-40B4-BE49-F238E27FC236}">
                <a16:creationId xmlns:a16="http://schemas.microsoft.com/office/drawing/2014/main" id="{AE30BCCC-F0CF-491C-B6D4-557DBC2FC56D}"/>
              </a:ext>
            </a:extLst>
          </p:cNvPr>
          <p:cNvPicPr>
            <a:picLocks noChangeAspect="1"/>
          </p:cNvPicPr>
          <p:nvPr/>
        </p:nvPicPr>
        <p:blipFill>
          <a:blip r:embed="rId3"/>
          <a:stretch>
            <a:fillRect/>
          </a:stretch>
        </p:blipFill>
        <p:spPr>
          <a:xfrm>
            <a:off x="296819" y="1584580"/>
            <a:ext cx="6976689" cy="4351338"/>
          </a:xfrm>
          <a:prstGeom prst="rect">
            <a:avLst/>
          </a:prstGeom>
        </p:spPr>
      </p:pic>
    </p:spTree>
    <p:extLst>
      <p:ext uri="{BB962C8B-B14F-4D97-AF65-F5344CB8AC3E}">
        <p14:creationId xmlns:p14="http://schemas.microsoft.com/office/powerpoint/2010/main" val="1687101606"/>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a:t>
            </a:r>
            <a:r>
              <a:rPr lang="en-US" sz="3000" dirty="0"/>
              <a:t>Job WIP</a:t>
            </a:r>
          </a:p>
        </p:txBody>
      </p:sp>
      <p:sp>
        <p:nvSpPr>
          <p:cNvPr id="3" name="Content Placeholder 2"/>
          <p:cNvSpPr>
            <a:spLocks noGrp="1"/>
          </p:cNvSpPr>
          <p:nvPr>
            <p:ph idx="1"/>
          </p:nvPr>
        </p:nvSpPr>
        <p:spPr>
          <a:xfrm>
            <a:off x="8176846" y="1885777"/>
            <a:ext cx="3758825" cy="4351338"/>
          </a:xfrm>
        </p:spPr>
        <p:txBody>
          <a:bodyPr>
            <a:normAutofit/>
          </a:bodyPr>
          <a:lstStyle/>
          <a:p>
            <a:r>
              <a:rPr lang="en-US" dirty="0"/>
              <a:t>Run Trial Balance Detail/Summary</a:t>
            </a:r>
          </a:p>
          <a:p>
            <a:pPr lvl="1"/>
            <a:r>
              <a:rPr lang="en-US" dirty="0"/>
              <a:t>Totals $ based on the g/l entry table.</a:t>
            </a:r>
          </a:p>
        </p:txBody>
      </p:sp>
      <p:pic>
        <p:nvPicPr>
          <p:cNvPr id="4" name="Picture 3">
            <a:extLst>
              <a:ext uri="{FF2B5EF4-FFF2-40B4-BE49-F238E27FC236}">
                <a16:creationId xmlns:a16="http://schemas.microsoft.com/office/drawing/2014/main" id="{05767555-AF50-442C-8267-2471D1ECD354}"/>
              </a:ext>
            </a:extLst>
          </p:cNvPr>
          <p:cNvPicPr>
            <a:picLocks noChangeAspect="1"/>
          </p:cNvPicPr>
          <p:nvPr/>
        </p:nvPicPr>
        <p:blipFill>
          <a:blip r:embed="rId3"/>
          <a:stretch>
            <a:fillRect/>
          </a:stretch>
        </p:blipFill>
        <p:spPr>
          <a:xfrm>
            <a:off x="256327" y="1505365"/>
            <a:ext cx="7920519" cy="4174466"/>
          </a:xfrm>
          <a:prstGeom prst="rect">
            <a:avLst/>
          </a:prstGeom>
        </p:spPr>
      </p:pic>
    </p:spTree>
    <p:extLst>
      <p:ext uri="{BB962C8B-B14F-4D97-AF65-F5344CB8AC3E}">
        <p14:creationId xmlns:p14="http://schemas.microsoft.com/office/powerpoint/2010/main" val="185023772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a:t>
            </a:r>
            <a:r>
              <a:rPr lang="en-US" sz="3000" dirty="0"/>
              <a:t>Accounts Receivable</a:t>
            </a:r>
          </a:p>
        </p:txBody>
      </p:sp>
      <p:sp>
        <p:nvSpPr>
          <p:cNvPr id="3" name="Content Placeholder 2"/>
          <p:cNvSpPr>
            <a:spLocks noGrp="1"/>
          </p:cNvSpPr>
          <p:nvPr>
            <p:ph idx="1"/>
          </p:nvPr>
        </p:nvSpPr>
        <p:spPr>
          <a:xfrm>
            <a:off x="6095999" y="1885777"/>
            <a:ext cx="5879123" cy="4351338"/>
          </a:xfrm>
        </p:spPr>
        <p:txBody>
          <a:bodyPr>
            <a:normAutofit/>
          </a:bodyPr>
          <a:lstStyle/>
          <a:p>
            <a:r>
              <a:rPr lang="en-US" dirty="0"/>
              <a:t>Run Customer – Trial Balance Report</a:t>
            </a:r>
          </a:p>
          <a:p>
            <a:pPr lvl="1"/>
            <a:r>
              <a:rPr lang="en-US" dirty="0"/>
              <a:t>Totals amount due from customers based on the customer ledger entry table.</a:t>
            </a:r>
          </a:p>
          <a:p>
            <a:pPr lvl="1"/>
            <a:endParaRPr lang="en-US" dirty="0"/>
          </a:p>
        </p:txBody>
      </p:sp>
      <p:pic>
        <p:nvPicPr>
          <p:cNvPr id="4" name="Picture 3">
            <a:extLst>
              <a:ext uri="{FF2B5EF4-FFF2-40B4-BE49-F238E27FC236}">
                <a16:creationId xmlns:a16="http://schemas.microsoft.com/office/drawing/2014/main" id="{832B2540-C3EA-403D-9320-3FB1CEFE470F}"/>
              </a:ext>
            </a:extLst>
          </p:cNvPr>
          <p:cNvPicPr>
            <a:picLocks noChangeAspect="1"/>
          </p:cNvPicPr>
          <p:nvPr/>
        </p:nvPicPr>
        <p:blipFill>
          <a:blip r:embed="rId3"/>
          <a:stretch>
            <a:fillRect/>
          </a:stretch>
        </p:blipFill>
        <p:spPr>
          <a:xfrm>
            <a:off x="838200" y="1565031"/>
            <a:ext cx="4577862" cy="5042800"/>
          </a:xfrm>
          <a:prstGeom prst="rect">
            <a:avLst/>
          </a:prstGeom>
        </p:spPr>
      </p:pic>
    </p:spTree>
    <p:extLst>
      <p:ext uri="{BB962C8B-B14F-4D97-AF65-F5344CB8AC3E}">
        <p14:creationId xmlns:p14="http://schemas.microsoft.com/office/powerpoint/2010/main" val="214823484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a:t>
            </a:r>
            <a:r>
              <a:rPr lang="en-US" sz="3000" dirty="0"/>
              <a:t>Accounts Receivable</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Run Trial Balance Detail/Summary</a:t>
            </a:r>
          </a:p>
          <a:p>
            <a:pPr lvl="1"/>
            <a:r>
              <a:rPr lang="en-US" dirty="0"/>
              <a:t>Totals amount due from customers based on the g/l entry table.</a:t>
            </a:r>
          </a:p>
          <a:p>
            <a:pPr lvl="1"/>
            <a:endParaRPr lang="en-US" dirty="0"/>
          </a:p>
        </p:txBody>
      </p:sp>
      <p:pic>
        <p:nvPicPr>
          <p:cNvPr id="4" name="Picture 3">
            <a:extLst>
              <a:ext uri="{FF2B5EF4-FFF2-40B4-BE49-F238E27FC236}">
                <a16:creationId xmlns:a16="http://schemas.microsoft.com/office/drawing/2014/main" id="{D5621578-75EC-4B93-9495-66FB64F09D3B}"/>
              </a:ext>
            </a:extLst>
          </p:cNvPr>
          <p:cNvPicPr>
            <a:picLocks noChangeAspect="1"/>
          </p:cNvPicPr>
          <p:nvPr/>
        </p:nvPicPr>
        <p:blipFill>
          <a:blip r:embed="rId3"/>
          <a:stretch>
            <a:fillRect/>
          </a:stretch>
        </p:blipFill>
        <p:spPr>
          <a:xfrm>
            <a:off x="1518816" y="2886257"/>
            <a:ext cx="9154368" cy="2678047"/>
          </a:xfrm>
          <a:prstGeom prst="rect">
            <a:avLst/>
          </a:prstGeom>
        </p:spPr>
      </p:pic>
    </p:spTree>
    <p:extLst>
      <p:ext uri="{BB962C8B-B14F-4D97-AF65-F5344CB8AC3E}">
        <p14:creationId xmlns:p14="http://schemas.microsoft.com/office/powerpoint/2010/main" val="469095106"/>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a:t>
            </a:r>
            <a:r>
              <a:rPr lang="en-US" sz="3000" dirty="0"/>
              <a:t>Accounts Payable</a:t>
            </a:r>
          </a:p>
        </p:txBody>
      </p:sp>
      <p:sp>
        <p:nvSpPr>
          <p:cNvPr id="3" name="Content Placeholder 2"/>
          <p:cNvSpPr>
            <a:spLocks noGrp="1"/>
          </p:cNvSpPr>
          <p:nvPr>
            <p:ph idx="1"/>
          </p:nvPr>
        </p:nvSpPr>
        <p:spPr>
          <a:xfrm>
            <a:off x="7209693" y="1885777"/>
            <a:ext cx="4835770" cy="4351338"/>
          </a:xfrm>
        </p:spPr>
        <p:txBody>
          <a:bodyPr>
            <a:normAutofit/>
          </a:bodyPr>
          <a:lstStyle/>
          <a:p>
            <a:r>
              <a:rPr lang="en-US" dirty="0"/>
              <a:t>Run Vendor – Trial Balance Report</a:t>
            </a:r>
          </a:p>
          <a:p>
            <a:pPr lvl="1"/>
            <a:r>
              <a:rPr lang="en-US" sz="2000" dirty="0"/>
              <a:t>Totals amount due from vendors based on the vendor ledger entry table.</a:t>
            </a:r>
          </a:p>
          <a:p>
            <a:pPr lvl="1"/>
            <a:endParaRPr lang="en-US" dirty="0"/>
          </a:p>
          <a:p>
            <a:pPr lvl="1"/>
            <a:endParaRPr lang="en-US" dirty="0"/>
          </a:p>
        </p:txBody>
      </p:sp>
      <p:pic>
        <p:nvPicPr>
          <p:cNvPr id="4" name="Picture 3">
            <a:extLst>
              <a:ext uri="{FF2B5EF4-FFF2-40B4-BE49-F238E27FC236}">
                <a16:creationId xmlns:a16="http://schemas.microsoft.com/office/drawing/2014/main" id="{0719261A-89BF-4D91-A5DC-FC5E3E379B0A}"/>
              </a:ext>
            </a:extLst>
          </p:cNvPr>
          <p:cNvPicPr>
            <a:picLocks noChangeAspect="1"/>
          </p:cNvPicPr>
          <p:nvPr/>
        </p:nvPicPr>
        <p:blipFill>
          <a:blip r:embed="rId3"/>
          <a:stretch>
            <a:fillRect/>
          </a:stretch>
        </p:blipFill>
        <p:spPr>
          <a:xfrm>
            <a:off x="345831" y="1627058"/>
            <a:ext cx="6688015" cy="3980667"/>
          </a:xfrm>
          <a:prstGeom prst="rect">
            <a:avLst/>
          </a:prstGeom>
        </p:spPr>
      </p:pic>
    </p:spTree>
    <p:extLst>
      <p:ext uri="{BB962C8B-B14F-4D97-AF65-F5344CB8AC3E}">
        <p14:creationId xmlns:p14="http://schemas.microsoft.com/office/powerpoint/2010/main" val="2762824080"/>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Reconcile: </a:t>
            </a:r>
            <a:r>
              <a:rPr lang="en-US" sz="3000" dirty="0"/>
              <a:t>Accounts Payable</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Run Trial Balance Detail/Summary</a:t>
            </a:r>
          </a:p>
          <a:p>
            <a:pPr lvl="1"/>
            <a:r>
              <a:rPr lang="en-US" sz="2000" dirty="0"/>
              <a:t>Totals amount due from vendors based on the g/l entry table.</a:t>
            </a:r>
          </a:p>
          <a:p>
            <a:pPr lvl="1"/>
            <a:endParaRPr lang="en-US" dirty="0"/>
          </a:p>
        </p:txBody>
      </p:sp>
      <p:pic>
        <p:nvPicPr>
          <p:cNvPr id="4" name="Picture 3">
            <a:extLst>
              <a:ext uri="{FF2B5EF4-FFF2-40B4-BE49-F238E27FC236}">
                <a16:creationId xmlns:a16="http://schemas.microsoft.com/office/drawing/2014/main" id="{C805A38C-3089-4F7B-89A3-44CD61D27A3B}"/>
              </a:ext>
            </a:extLst>
          </p:cNvPr>
          <p:cNvPicPr>
            <a:picLocks noChangeAspect="1"/>
          </p:cNvPicPr>
          <p:nvPr/>
        </p:nvPicPr>
        <p:blipFill>
          <a:blip r:embed="rId3"/>
          <a:stretch>
            <a:fillRect/>
          </a:stretch>
        </p:blipFill>
        <p:spPr>
          <a:xfrm>
            <a:off x="1225062" y="2703314"/>
            <a:ext cx="8939285" cy="2716264"/>
          </a:xfrm>
          <a:prstGeom prst="rect">
            <a:avLst/>
          </a:prstGeom>
        </p:spPr>
      </p:pic>
    </p:spTree>
    <p:extLst>
      <p:ext uri="{BB962C8B-B14F-4D97-AF65-F5344CB8AC3E}">
        <p14:creationId xmlns:p14="http://schemas.microsoft.com/office/powerpoint/2010/main" val="102911944"/>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96108"/>
          </a:xfrm>
        </p:spPr>
        <p:txBody>
          <a:bodyPr/>
          <a:lstStyle/>
          <a:p>
            <a:pPr algn="ctr"/>
            <a:r>
              <a:rPr lang="en-US" sz="3000" dirty="0"/>
              <a:t>All details from this presentation provided in PowerPoint notes section on each slide!</a:t>
            </a:r>
          </a:p>
        </p:txBody>
      </p:sp>
    </p:spTree>
    <p:extLst>
      <p:ext uri="{BB962C8B-B14F-4D97-AF65-F5344CB8AC3E}">
        <p14:creationId xmlns:p14="http://schemas.microsoft.com/office/powerpoint/2010/main" val="761629130"/>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chemeClr val="bg1"/>
                </a:solidFill>
              </a:rPr>
              <a:t>Thanks for Joining Us</a:t>
            </a:r>
          </a:p>
        </p:txBody>
      </p:sp>
      <p:sp>
        <p:nvSpPr>
          <p:cNvPr id="5" name="TextBox 4"/>
          <p:cNvSpPr txBox="1"/>
          <p:nvPr/>
        </p:nvSpPr>
        <p:spPr>
          <a:xfrm>
            <a:off x="5577839" y="1999324"/>
            <a:ext cx="6035627" cy="1785104"/>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Jenny Hollingsworth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white"/>
                </a:solidFill>
                <a:latin typeface="Century Gothic" panose="020B0502020202020204" pitchFamily="34" charset="0"/>
              </a:rPr>
              <a:t>Senior Application Consultant</a:t>
            </a:r>
            <a:endPar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prstClr val="white"/>
                </a:solidFill>
                <a:latin typeface="Century Gothic" panose="020B0502020202020204" pitchFamily="34" charset="0"/>
              </a:rPr>
              <a:t>jhollingsworth</a:t>
            </a: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@innovia.com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5569825" y="4543016"/>
            <a:ext cx="4995278" cy="1846659"/>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dirty="0">
                <a:solidFill>
                  <a:prstClr val="white"/>
                </a:solidFill>
                <a:latin typeface="Century Gothic" panose="020B0502020202020204" pitchFamily="34" charset="0"/>
              </a:rPr>
              <a:t>Marlene Mankin</a:t>
            </a:r>
            <a:endParaRPr kumimoji="0" lang="en-US" sz="4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Application Consultant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prstClr val="white"/>
                </a:solidFill>
                <a:latin typeface="Century Gothic" panose="020B0502020202020204" pitchFamily="34" charset="0"/>
              </a:rPr>
              <a:t>mmankin</a:t>
            </a: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r>
              <a:rPr lang="en-US" sz="2400" dirty="0">
                <a:solidFill>
                  <a:prstClr val="white"/>
                </a:solidFill>
                <a:latin typeface="Century Gothic" panose="020B0502020202020204" pitchFamily="34" charset="0"/>
              </a:rPr>
              <a:t>i</a:t>
            </a:r>
            <a:r>
              <a:rPr kumimoji="0" lang="en-US"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nnovia.com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8121CE8-0FA4-4CF3-8BB4-3BF5A04800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2335" y="1530781"/>
            <a:ext cx="1781669" cy="2286000"/>
          </a:xfrm>
          <a:prstGeom prst="rect">
            <a:avLst/>
          </a:prstGeom>
        </p:spPr>
      </p:pic>
      <p:pic>
        <p:nvPicPr>
          <p:cNvPr id="8" name="Picture 7">
            <a:extLst>
              <a:ext uri="{FF2B5EF4-FFF2-40B4-BE49-F238E27FC236}">
                <a16:creationId xmlns:a16="http://schemas.microsoft.com/office/drawing/2014/main" id="{2871DC0B-E648-4924-80B2-FAD7B84443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92334" y="4250810"/>
            <a:ext cx="1781669" cy="2286000"/>
          </a:xfrm>
          <a:prstGeom prst="rect">
            <a:avLst/>
          </a:prstGeom>
        </p:spPr>
      </p:pic>
    </p:spTree>
    <p:extLst>
      <p:ext uri="{BB962C8B-B14F-4D97-AF65-F5344CB8AC3E}">
        <p14:creationId xmlns:p14="http://schemas.microsoft.com/office/powerpoint/2010/main" val="3765682767"/>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 y="2656599"/>
            <a:ext cx="12192001" cy="1137636"/>
          </a:xfrm>
          <a:prstGeom prst="rect">
            <a:avLst/>
          </a:prstGeom>
          <a:solidFill>
            <a:srgbClr val="F98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2677619"/>
            <a:ext cx="12192000" cy="3239706"/>
          </a:xfrm>
        </p:spPr>
        <p:txBody>
          <a:bodyPr>
            <a:normAutofit/>
          </a:bodyPr>
          <a:lstStyle/>
          <a:p>
            <a:r>
              <a:rPr lang="en-US" sz="8000" dirty="0">
                <a:solidFill>
                  <a:schemeClr val="bg1"/>
                </a:solidFill>
                <a:latin typeface="Century Gothic" panose="020B0502020202020204" pitchFamily="34" charset="0"/>
                <a:ea typeface="Verdana" panose="020B0604030504040204" pitchFamily="34" charset="0"/>
                <a:cs typeface="Verdana" panose="020B0604030504040204" pitchFamily="34" charset="0"/>
              </a:rPr>
              <a:t>Thank You</a:t>
            </a:r>
          </a:p>
          <a:p>
            <a:r>
              <a:rPr lang="en-US" sz="3600" dirty="0">
                <a:solidFill>
                  <a:schemeClr val="bg1"/>
                </a:solidFill>
                <a:latin typeface="Century Gothic" panose="020B0502020202020204" pitchFamily="34" charset="0"/>
                <a:ea typeface="Verdana" panose="020B0604030504040204" pitchFamily="34" charset="0"/>
                <a:cs typeface="Verdana" panose="020B0604030504040204" pitchFamily="34" charset="0"/>
              </a:rPr>
              <a:t>For Joining Us</a:t>
            </a:r>
          </a:p>
          <a:p>
            <a:endParaRPr lang="en-US" sz="6600" dirty="0">
              <a:solidFill>
                <a:schemeClr val="bg1"/>
              </a:solidFill>
              <a:latin typeface="Century Gothic" panose="020B050202020202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4043" y="5833910"/>
            <a:ext cx="1877164" cy="1049029"/>
          </a:xfrm>
          <a:prstGeom prst="rect">
            <a:avLst/>
          </a:prstGeom>
        </p:spPr>
      </p:pic>
      <p:pic>
        <p:nvPicPr>
          <p:cNvPr id="4" name="Picture 3"/>
          <p:cNvPicPr>
            <a:picLocks noChangeAspect="1"/>
          </p:cNvPicPr>
          <p:nvPr/>
        </p:nvPicPr>
        <p:blipFill>
          <a:blip r:embed="rId5"/>
          <a:stretch>
            <a:fillRect/>
          </a:stretch>
        </p:blipFill>
        <p:spPr>
          <a:xfrm>
            <a:off x="9468196" y="5547476"/>
            <a:ext cx="3565663" cy="1784239"/>
          </a:xfrm>
          <a:prstGeom prst="rect">
            <a:avLst/>
          </a:prstGeom>
        </p:spPr>
      </p:pic>
    </p:spTree>
    <p:extLst>
      <p:ext uri="{BB962C8B-B14F-4D97-AF65-F5344CB8AC3E}">
        <p14:creationId xmlns:p14="http://schemas.microsoft.com/office/powerpoint/2010/main" val="31807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Update/Lock Down Posting Dates</a:t>
            </a:r>
          </a:p>
          <a:p>
            <a:pPr marL="0" indent="0">
              <a:buNone/>
            </a:pPr>
            <a:endParaRPr lang="en-US" dirty="0"/>
          </a:p>
          <a:p>
            <a:r>
              <a:rPr lang="en-US" dirty="0"/>
              <a:t>Month End Tasks</a:t>
            </a:r>
          </a:p>
          <a:p>
            <a:pPr marL="0" indent="0">
              <a:buNone/>
            </a:pPr>
            <a:endParaRPr lang="en-US" dirty="0"/>
          </a:p>
          <a:p>
            <a:r>
              <a:rPr lang="en-US" dirty="0"/>
              <a:t>Month End Sub-Ledger Reconciliation</a:t>
            </a:r>
          </a:p>
          <a:p>
            <a:pPr marL="0" indent="0">
              <a:buNone/>
            </a:pPr>
            <a:endParaRPr lang="en-US" dirty="0"/>
          </a:p>
        </p:txBody>
      </p:sp>
    </p:spTree>
    <p:extLst>
      <p:ext uri="{BB962C8B-B14F-4D97-AF65-F5344CB8AC3E}">
        <p14:creationId xmlns:p14="http://schemas.microsoft.com/office/powerpoint/2010/main" val="3874543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sz="3000" dirty="0"/>
              <a:t>Update/Lock Down Posting Dates</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General Ledger Setup: </a:t>
            </a:r>
            <a:r>
              <a:rPr lang="en-US" sz="2400" dirty="0"/>
              <a:t>Update for Adj Cost/Post Cost</a:t>
            </a:r>
            <a:endParaRPr lang="en-US" dirty="0"/>
          </a:p>
          <a:p>
            <a:pPr lvl="1"/>
            <a:r>
              <a:rPr lang="en-US" dirty="0"/>
              <a:t>Allow Posting From:  01/01/21</a:t>
            </a:r>
          </a:p>
          <a:p>
            <a:pPr lvl="1"/>
            <a:r>
              <a:rPr lang="en-US" dirty="0"/>
              <a:t>Allow Posting To:  02/28/21</a:t>
            </a:r>
          </a:p>
          <a:p>
            <a:pPr lvl="1"/>
            <a:endParaRPr lang="en-US" dirty="0"/>
          </a:p>
          <a:p>
            <a:r>
              <a:rPr lang="en-US" dirty="0"/>
              <a:t>User Setup: </a:t>
            </a:r>
            <a:r>
              <a:rPr lang="en-US" sz="2400" dirty="0"/>
              <a:t>Update users who can only post in current month.</a:t>
            </a:r>
            <a:endParaRPr lang="en-US" dirty="0"/>
          </a:p>
          <a:p>
            <a:pPr lvl="1"/>
            <a:r>
              <a:rPr lang="en-US" dirty="0"/>
              <a:t>Allow Posting From:  02/01/21</a:t>
            </a:r>
          </a:p>
          <a:p>
            <a:pPr lvl="1"/>
            <a:r>
              <a:rPr lang="en-US" dirty="0"/>
              <a:t>Allow Posting To:  02/28/21		</a:t>
            </a:r>
          </a:p>
          <a:p>
            <a:pPr marL="0" indent="0">
              <a:buNone/>
            </a:pPr>
            <a:endParaRPr lang="en-US" b="1" dirty="0"/>
          </a:p>
          <a:p>
            <a:pPr marL="0" indent="0">
              <a:buNone/>
            </a:pPr>
            <a:r>
              <a:rPr lang="en-US" b="1" dirty="0"/>
              <a:t>Example: Today is 02/01/21</a:t>
            </a:r>
            <a:endParaRPr lang="en-US" dirty="0"/>
          </a:p>
          <a:p>
            <a:pPr marL="0" indent="0">
              <a:buNone/>
            </a:pPr>
            <a:endParaRPr lang="en-US" dirty="0"/>
          </a:p>
        </p:txBody>
      </p:sp>
    </p:spTree>
    <p:extLst>
      <p:ext uri="{BB962C8B-B14F-4D97-AF65-F5344CB8AC3E}">
        <p14:creationId xmlns:p14="http://schemas.microsoft.com/office/powerpoint/2010/main" val="4258515070"/>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sz="3000" dirty="0"/>
              <a:t>Complete Transactions</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Post sales invoices for all items shipped</a:t>
            </a:r>
          </a:p>
          <a:p>
            <a:r>
              <a:rPr lang="en-US" dirty="0"/>
              <a:t>Post customer payments received</a:t>
            </a:r>
          </a:p>
          <a:p>
            <a:r>
              <a:rPr lang="en-US" dirty="0"/>
              <a:t>Post purchase invoices for all items received</a:t>
            </a:r>
          </a:p>
          <a:p>
            <a:r>
              <a:rPr lang="en-US" dirty="0"/>
              <a:t>Post vendor payments</a:t>
            </a:r>
          </a:p>
          <a:p>
            <a:r>
              <a:rPr lang="en-US" dirty="0"/>
              <a:t>Calculate &amp; Post Depreciation on Fixed Assets</a:t>
            </a:r>
          </a:p>
          <a:p>
            <a:r>
              <a:rPr lang="en-US" dirty="0"/>
              <a:t>Post all month end recurring/reversing general journals</a:t>
            </a:r>
          </a:p>
        </p:txBody>
      </p:sp>
    </p:spTree>
    <p:extLst>
      <p:ext uri="{BB962C8B-B14F-4D97-AF65-F5344CB8AC3E}">
        <p14:creationId xmlns:p14="http://schemas.microsoft.com/office/powerpoint/2010/main" val="118230535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sz="3000" dirty="0"/>
              <a:t>Finish Completed Production Orders</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t>Review all Released Production Orders</a:t>
            </a:r>
          </a:p>
          <a:p>
            <a:pPr lvl="1"/>
            <a:r>
              <a:rPr lang="en-US" dirty="0"/>
              <a:t>Review Finished Quantity and Remaining Quantity</a:t>
            </a:r>
          </a:p>
          <a:p>
            <a:pPr lvl="1"/>
            <a:r>
              <a:rPr lang="en-US" dirty="0"/>
              <a:t>Production Order Statistics: Review Expected Cost to Actual Cost</a:t>
            </a:r>
          </a:p>
          <a:p>
            <a:pPr lvl="1"/>
            <a:r>
              <a:rPr lang="en-US" dirty="0"/>
              <a:t>Does data look accurate? YES</a:t>
            </a:r>
          </a:p>
          <a:p>
            <a:pPr lvl="1"/>
            <a:endParaRPr lang="en-US" dirty="0"/>
          </a:p>
          <a:p>
            <a:r>
              <a:rPr lang="en-US" dirty="0"/>
              <a:t>Run “Change Status” function to update to Finished.</a:t>
            </a:r>
          </a:p>
          <a:p>
            <a:pPr lvl="1"/>
            <a:r>
              <a:rPr lang="en-US" dirty="0"/>
              <a:t>If Costing Method &lt;&gt; Standard or Average, then function updates Output item ledger entry with Actual Cost.</a:t>
            </a:r>
          </a:p>
          <a:p>
            <a:pPr lvl="1"/>
            <a:r>
              <a:rPr lang="en-US" dirty="0"/>
              <a:t>If Costing Method = Standard, then function posts all variance entries to general ledger.</a:t>
            </a:r>
          </a:p>
          <a:p>
            <a:pPr lvl="1"/>
            <a:endParaRPr lang="en-US" dirty="0"/>
          </a:p>
          <a:p>
            <a:pPr lvl="1"/>
            <a:endParaRPr lang="en-US" dirty="0"/>
          </a:p>
        </p:txBody>
      </p:sp>
    </p:spTree>
    <p:extLst>
      <p:ext uri="{BB962C8B-B14F-4D97-AF65-F5344CB8AC3E}">
        <p14:creationId xmlns:p14="http://schemas.microsoft.com/office/powerpoint/2010/main" val="230265548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sz="3000" dirty="0"/>
              <a:t>Inv - Run Adjust Cost/Post Cost Functions</a:t>
            </a:r>
          </a:p>
        </p:txBody>
      </p:sp>
      <p:sp>
        <p:nvSpPr>
          <p:cNvPr id="3" name="Content Placeholder 2"/>
          <p:cNvSpPr>
            <a:spLocks noGrp="1"/>
          </p:cNvSpPr>
          <p:nvPr>
            <p:ph idx="1"/>
          </p:nvPr>
        </p:nvSpPr>
        <p:spPr>
          <a:xfrm>
            <a:off x="838200" y="1885777"/>
            <a:ext cx="10515600" cy="4351338"/>
          </a:xfrm>
        </p:spPr>
        <p:txBody>
          <a:bodyPr>
            <a:normAutofit/>
          </a:bodyPr>
          <a:lstStyle/>
          <a:p>
            <a:r>
              <a:rPr lang="en-US" dirty="0">
                <a:solidFill>
                  <a:schemeClr val="tx1"/>
                </a:solidFill>
              </a:rPr>
              <a:t>Best Practice:  </a:t>
            </a:r>
            <a:r>
              <a:rPr lang="en-US" b="1" dirty="0">
                <a:solidFill>
                  <a:srgbClr val="FF0000"/>
                </a:solidFill>
              </a:rPr>
              <a:t>Always</a:t>
            </a:r>
            <a:r>
              <a:rPr lang="en-US" dirty="0"/>
              <a:t> run Adjust Cost – Item Entries &amp; Post Inventory to G/L batch jobs, </a:t>
            </a:r>
            <a:r>
              <a:rPr lang="en-US" b="1" dirty="0">
                <a:solidFill>
                  <a:srgbClr val="FF0000"/>
                </a:solidFill>
              </a:rPr>
              <a:t>EVEN </a:t>
            </a:r>
            <a:r>
              <a:rPr lang="en-US" dirty="0"/>
              <a:t>if you have Automatic Cost Posting checked in Inventory Setup</a:t>
            </a:r>
          </a:p>
          <a:p>
            <a:endParaRPr lang="en-US" dirty="0"/>
          </a:p>
          <a:p>
            <a:r>
              <a:rPr lang="en-US" dirty="0"/>
              <a:t>One final catch all for the month</a:t>
            </a:r>
          </a:p>
          <a:p>
            <a:endParaRPr lang="en-US" dirty="0"/>
          </a:p>
          <a:p>
            <a:r>
              <a:rPr lang="en-US" dirty="0"/>
              <a:t>Must be ran to close Inventory Period</a:t>
            </a:r>
          </a:p>
          <a:p>
            <a:endParaRPr lang="en-US" dirty="0"/>
          </a:p>
          <a:p>
            <a:r>
              <a:rPr lang="en-US" dirty="0"/>
              <a:t>Run functions from Inventory Periods</a:t>
            </a:r>
          </a:p>
        </p:txBody>
      </p:sp>
    </p:spTree>
    <p:extLst>
      <p:ext uri="{BB962C8B-B14F-4D97-AF65-F5344CB8AC3E}">
        <p14:creationId xmlns:p14="http://schemas.microsoft.com/office/powerpoint/2010/main" val="133004068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sz="3000" dirty="0"/>
              <a:t>Close Inventory Period</a:t>
            </a:r>
          </a:p>
        </p:txBody>
      </p:sp>
      <p:sp>
        <p:nvSpPr>
          <p:cNvPr id="3" name="Content Placeholder 2"/>
          <p:cNvSpPr>
            <a:spLocks noGrp="1"/>
          </p:cNvSpPr>
          <p:nvPr>
            <p:ph idx="1"/>
          </p:nvPr>
        </p:nvSpPr>
        <p:spPr>
          <a:xfrm>
            <a:off x="838200" y="1885777"/>
            <a:ext cx="10515600" cy="4351338"/>
          </a:xfrm>
        </p:spPr>
        <p:txBody>
          <a:bodyPr>
            <a:normAutofit lnSpcReduction="10000"/>
          </a:bodyPr>
          <a:lstStyle/>
          <a:p>
            <a:r>
              <a:rPr lang="en-US" dirty="0"/>
              <a:t>Inventory Periods can only be closed if the following statements are true:</a:t>
            </a:r>
          </a:p>
          <a:p>
            <a:pPr lvl="1"/>
            <a:r>
              <a:rPr lang="en-US" dirty="0"/>
              <a:t>There are no open outbound item ledger entries, meaning negative inventory, in that period.</a:t>
            </a:r>
          </a:p>
          <a:p>
            <a:pPr lvl="1"/>
            <a:r>
              <a:rPr lang="en-US" dirty="0"/>
              <a:t>The cost of all items has been adjusted using the “Adjust Cost – Item Entries” batch job.</a:t>
            </a:r>
          </a:p>
          <a:p>
            <a:pPr lvl="1"/>
            <a:endParaRPr lang="en-US" dirty="0"/>
          </a:p>
          <a:p>
            <a:r>
              <a:rPr lang="en-US" dirty="0"/>
              <a:t>Run “Close Inventory Period – Test” to review any issues with closing the period.</a:t>
            </a:r>
          </a:p>
          <a:p>
            <a:endParaRPr lang="en-US" dirty="0"/>
          </a:p>
          <a:p>
            <a:r>
              <a:rPr lang="en-US" dirty="0"/>
              <a:t>Inventory Periods </a:t>
            </a:r>
            <a:r>
              <a:rPr lang="en-US" b="1" dirty="0">
                <a:solidFill>
                  <a:srgbClr val="FF0000"/>
                </a:solidFill>
              </a:rPr>
              <a:t>can </a:t>
            </a:r>
            <a:r>
              <a:rPr lang="en-US" dirty="0">
                <a:solidFill>
                  <a:schemeClr val="tx1"/>
                </a:solidFill>
              </a:rPr>
              <a:t>be reopened.</a:t>
            </a:r>
            <a:endParaRPr lang="en-US" dirty="0"/>
          </a:p>
        </p:txBody>
      </p:sp>
    </p:spTree>
    <p:extLst>
      <p:ext uri="{BB962C8B-B14F-4D97-AF65-F5344CB8AC3E}">
        <p14:creationId xmlns:p14="http://schemas.microsoft.com/office/powerpoint/2010/main" val="271782479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Task: </a:t>
            </a:r>
            <a:r>
              <a:rPr lang="en-US" sz="3000" dirty="0"/>
              <a:t>Close Inventory Period</a:t>
            </a:r>
          </a:p>
        </p:txBody>
      </p:sp>
      <p:pic>
        <p:nvPicPr>
          <p:cNvPr id="4" name="Content Placeholder 3">
            <a:extLst>
              <a:ext uri="{FF2B5EF4-FFF2-40B4-BE49-F238E27FC236}">
                <a16:creationId xmlns:a16="http://schemas.microsoft.com/office/drawing/2014/main" id="{AC9C65C6-41E4-49DA-ABD6-9A15A1BBA73A}"/>
              </a:ext>
            </a:extLst>
          </p:cNvPr>
          <p:cNvPicPr>
            <a:picLocks noGrp="1" noChangeAspect="1"/>
          </p:cNvPicPr>
          <p:nvPr>
            <p:ph idx="1"/>
          </p:nvPr>
        </p:nvPicPr>
        <p:blipFill>
          <a:blip r:embed="rId3"/>
          <a:stretch>
            <a:fillRect/>
          </a:stretch>
        </p:blipFill>
        <p:spPr>
          <a:xfrm>
            <a:off x="1754224" y="1461721"/>
            <a:ext cx="7692822" cy="3934558"/>
          </a:xfrm>
          <a:prstGeom prst="rect">
            <a:avLst/>
          </a:prstGeom>
        </p:spPr>
      </p:pic>
    </p:spTree>
    <p:extLst>
      <p:ext uri="{BB962C8B-B14F-4D97-AF65-F5344CB8AC3E}">
        <p14:creationId xmlns:p14="http://schemas.microsoft.com/office/powerpoint/2010/main" val="2077908989"/>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0E031C1095B0408DAC708113DFDD36" ma:contentTypeVersion="12" ma:contentTypeDescription="Create a new document." ma:contentTypeScope="" ma:versionID="20e2bd1c6e7da74d278288d5858f637c">
  <xsd:schema xmlns:xsd="http://www.w3.org/2001/XMLSchema" xmlns:xs="http://www.w3.org/2001/XMLSchema" xmlns:p="http://schemas.microsoft.com/office/2006/metadata/properties" xmlns:ns1="http://schemas.microsoft.com/sharepoint/v3" xmlns:ns2="a2851d27-5ce9-4c46-b6d2-9c60a9ccacc2" xmlns:ns3="0f9c49b3-675d-49eb-9aca-ecb844870355" targetNamespace="http://schemas.microsoft.com/office/2006/metadata/properties" ma:root="true" ma:fieldsID="3a93fda6bcea0489ae856cb308ec1ea7" ns1:_="" ns2:_="" ns3:_="">
    <xsd:import namespace="http://schemas.microsoft.com/sharepoint/v3"/>
    <xsd:import namespace="a2851d27-5ce9-4c46-b6d2-9c60a9ccacc2"/>
    <xsd:import namespace="0f9c49b3-675d-49eb-9aca-ecb84487035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1:_ip_UnifiedCompliancePolicyProperties" minOccurs="0"/>
                <xsd:element ref="ns1:_ip_UnifiedCompliancePolicyUIActio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851d27-5ce9-4c46-b6d2-9c60a9ccac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9c49b3-675d-49eb-9aca-ecb84487035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2851d27-5ce9-4c46-b6d2-9c60a9ccacc2">
      <UserInfo>
        <DisplayName>Steve Waltz</DisplayName>
        <AccountId>24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70BACB-AF2C-411E-B83F-150A06F14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2851d27-5ce9-4c46-b6d2-9c60a9ccacc2"/>
    <ds:schemaRef ds:uri="0f9c49b3-675d-49eb-9aca-ecb8448703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5CEA04-352C-4727-87E0-05AB6F8E4EEF}">
  <ds:schemaRefs>
    <ds:schemaRef ds:uri="0f9c49b3-675d-49eb-9aca-ecb844870355"/>
    <ds:schemaRef ds:uri="http://purl.org/dc/elements/1.1/"/>
    <ds:schemaRef ds:uri="http://schemas.microsoft.com/office/2006/metadata/properties"/>
    <ds:schemaRef ds:uri="http://schemas.microsoft.com/office/infopath/2007/PartnerControls"/>
    <ds:schemaRef ds:uri="http://purl.org/dc/terms/"/>
    <ds:schemaRef ds:uri="http://schemas.microsoft.com/sharepoint/v3"/>
    <ds:schemaRef ds:uri="http://schemas.microsoft.com/office/2006/documentManagement/types"/>
    <ds:schemaRef ds:uri="http://purl.org/dc/dcmitype/"/>
    <ds:schemaRef ds:uri="http://schemas.openxmlformats.org/package/2006/metadata/core-properties"/>
    <ds:schemaRef ds:uri="a2851d27-5ce9-4c46-b6d2-9c60a9ccacc2"/>
    <ds:schemaRef ds:uri="http://www.w3.org/XML/1998/namespace"/>
  </ds:schemaRefs>
</ds:datastoreItem>
</file>

<file path=customXml/itemProps3.xml><?xml version="1.0" encoding="utf-8"?>
<ds:datastoreItem xmlns:ds="http://schemas.openxmlformats.org/officeDocument/2006/customXml" ds:itemID="{4904F9D1-3507-4C5D-9604-CED4B2D3D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2840</TotalTime>
  <Words>1686</Words>
  <Application>Microsoft Office PowerPoint</Application>
  <PresentationFormat>Widescreen</PresentationFormat>
  <Paragraphs>467</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Arial</vt:lpstr>
      <vt:lpstr>Calibri</vt:lpstr>
      <vt:lpstr>Calibri Light</vt:lpstr>
      <vt:lpstr>Century Gothic</vt:lpstr>
      <vt:lpstr>Verdana</vt:lpstr>
      <vt:lpstr>Office Theme</vt:lpstr>
      <vt:lpstr>1_Office Theme</vt:lpstr>
      <vt:lpstr>PowerPoint Presentation</vt:lpstr>
      <vt:lpstr>Today’s Presenters</vt:lpstr>
      <vt:lpstr>Agenda</vt:lpstr>
      <vt:lpstr>Task: Update/Lock Down Posting Dates</vt:lpstr>
      <vt:lpstr>Task: Complete Transactions</vt:lpstr>
      <vt:lpstr>Task: Finish Completed Production Orders</vt:lpstr>
      <vt:lpstr>Task: Inv - Run Adjust Cost/Post Cost Functions</vt:lpstr>
      <vt:lpstr>Task: Close Inventory Period</vt:lpstr>
      <vt:lpstr>Task: Close Inventory Period</vt:lpstr>
      <vt:lpstr>Task: Jobs – Update Job Item Cost</vt:lpstr>
      <vt:lpstr>Task: Jobs – Calc. WIP &amp; Cost Recognition Functions</vt:lpstr>
      <vt:lpstr>Task: Bank Account Reconciliation</vt:lpstr>
      <vt:lpstr>Task: Bank Account Reconciliation</vt:lpstr>
      <vt:lpstr>Task: Foreign Currency</vt:lpstr>
      <vt:lpstr>Task: Update General Ledger Setup Posting Dates</vt:lpstr>
      <vt:lpstr>Reconcile: Inventory</vt:lpstr>
      <vt:lpstr>Reconcile: Inventory</vt:lpstr>
      <vt:lpstr>Reconcile: Production Order WIP</vt:lpstr>
      <vt:lpstr>Reconcile: Production Order WIP</vt:lpstr>
      <vt:lpstr>Reconcile: Job WIP</vt:lpstr>
      <vt:lpstr>Reconcile: Job WIP</vt:lpstr>
      <vt:lpstr>Reconcile: Accounts Receivable</vt:lpstr>
      <vt:lpstr>Reconcile: Accounts Receivable</vt:lpstr>
      <vt:lpstr>Reconcile: Accounts Payable</vt:lpstr>
      <vt:lpstr>Reconcile: Accounts Payable</vt:lpstr>
      <vt:lpstr>All details from this presentation provided in PowerPoint notes section on each slide!</vt:lpstr>
      <vt:lpstr>Thanks for Joining 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Britton</dc:creator>
  <cp:lastModifiedBy>Angie Doorn</cp:lastModifiedBy>
  <cp:revision>79</cp:revision>
  <dcterms:created xsi:type="dcterms:W3CDTF">2018-09-19T14:19:52Z</dcterms:created>
  <dcterms:modified xsi:type="dcterms:W3CDTF">2019-05-02T14:55:50Z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0x010100370E031C1095B0408DAC708113DFDD36</vt:lpwstr>
  </property>
</Properties>
</file>