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 id="2147483727" r:id="rId2"/>
    <p:sldMasterId id="2147483741" r:id="rId3"/>
  </p:sldMasterIdLst>
  <p:notesMasterIdLst>
    <p:notesMasterId r:id="rId42"/>
  </p:notesMasterIdLst>
  <p:sldIdLst>
    <p:sldId id="462" r:id="rId4"/>
    <p:sldId id="369" r:id="rId5"/>
    <p:sldId id="429" r:id="rId6"/>
    <p:sldId id="448" r:id="rId7"/>
    <p:sldId id="433" r:id="rId8"/>
    <p:sldId id="449" r:id="rId9"/>
    <p:sldId id="434" r:id="rId10"/>
    <p:sldId id="441" r:id="rId11"/>
    <p:sldId id="442" r:id="rId12"/>
    <p:sldId id="443" r:id="rId13"/>
    <p:sldId id="444" r:id="rId14"/>
    <p:sldId id="445" r:id="rId15"/>
    <p:sldId id="446" r:id="rId16"/>
    <p:sldId id="428" r:id="rId17"/>
    <p:sldId id="475" r:id="rId18"/>
    <p:sldId id="476" r:id="rId19"/>
    <p:sldId id="477" r:id="rId20"/>
    <p:sldId id="474" r:id="rId21"/>
    <p:sldId id="293" r:id="rId22"/>
    <p:sldId id="468" r:id="rId23"/>
    <p:sldId id="472" r:id="rId24"/>
    <p:sldId id="470" r:id="rId25"/>
    <p:sldId id="456" r:id="rId26"/>
    <p:sldId id="453" r:id="rId27"/>
    <p:sldId id="338" r:id="rId28"/>
    <p:sldId id="461" r:id="rId29"/>
    <p:sldId id="455" r:id="rId30"/>
    <p:sldId id="457" r:id="rId31"/>
    <p:sldId id="458" r:id="rId32"/>
    <p:sldId id="459" r:id="rId33"/>
    <p:sldId id="469" r:id="rId34"/>
    <p:sldId id="460" r:id="rId35"/>
    <p:sldId id="465" r:id="rId36"/>
    <p:sldId id="464" r:id="rId37"/>
    <p:sldId id="466" r:id="rId38"/>
    <p:sldId id="467" r:id="rId39"/>
    <p:sldId id="373" r:id="rId40"/>
    <p:sldId id="374"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CC1"/>
    <a:srgbClr val="ED2624"/>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73" autoAdjust="0"/>
    <p:restoredTop sz="99386" autoAdjust="0"/>
  </p:normalViewPr>
  <p:slideViewPr>
    <p:cSldViewPr snapToGrid="0" snapToObjects="1">
      <p:cViewPr varScale="1">
        <p:scale>
          <a:sx n="82" d="100"/>
          <a:sy n="82" d="100"/>
        </p:scale>
        <p:origin x="588"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452"/>
    </p:cViewPr>
  </p:sorter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3FEB2BF-1B8C-4141-B232-4B60E985D912}" type="datetimeFigureOut">
              <a:rPr lang="en-US" smtClean="0"/>
              <a:t>4/19/2018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080C1F6-4649-9648-A40F-DD87AF466282}" type="slidenum">
              <a:rPr lang="en-US" smtClean="0"/>
              <a:t>‹#›</a:t>
            </a:fld>
            <a:endParaRPr lang="en-US"/>
          </a:p>
        </p:txBody>
      </p:sp>
    </p:spTree>
    <p:extLst>
      <p:ext uri="{BB962C8B-B14F-4D97-AF65-F5344CB8AC3E}">
        <p14:creationId xmlns:p14="http://schemas.microsoft.com/office/powerpoint/2010/main" val="75634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49988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416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aseline="0" dirty="0"/>
          </a:p>
        </p:txBody>
      </p:sp>
      <p:sp>
        <p:nvSpPr>
          <p:cNvPr id="4" name="Slide Number Placeholder 3"/>
          <p:cNvSpPr>
            <a:spLocks noGrp="1"/>
          </p:cNvSpPr>
          <p:nvPr>
            <p:ph type="sldNum" sz="quarter" idx="10"/>
          </p:nvPr>
        </p:nvSpPr>
        <p:spPr/>
        <p:txBody>
          <a:bodyPr/>
          <a:lstStyle/>
          <a:p>
            <a:fld id="{0080C1F6-4649-9648-A40F-DD87AF466282}" type="slidenum">
              <a:rPr lang="en-US" smtClean="0"/>
              <a:t>19</a:t>
            </a:fld>
            <a:endParaRPr lang="en-US"/>
          </a:p>
        </p:txBody>
      </p:sp>
    </p:spTree>
    <p:extLst>
      <p:ext uri="{BB962C8B-B14F-4D97-AF65-F5344CB8AC3E}">
        <p14:creationId xmlns:p14="http://schemas.microsoft.com/office/powerpoint/2010/main" val="397996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i="1" baseline="0" dirty="0" smtClean="0"/>
              <a:t>3 – Minutes</a:t>
            </a:r>
            <a:r>
              <a:rPr lang="en-US" baseline="0" dirty="0" smtClean="0"/>
              <a:t>)</a:t>
            </a:r>
          </a:p>
          <a:p>
            <a:endParaRPr lang="en-US" dirty="0" smtClean="0"/>
          </a:p>
          <a:p>
            <a:r>
              <a:rPr lang="en-US" dirty="0" smtClean="0"/>
              <a:t>Manufacturing</a:t>
            </a:r>
            <a:r>
              <a:rPr lang="en-US" baseline="0" dirty="0" smtClean="0"/>
              <a:t> companies use work orders to pick and move raw material to production lines to produce components or finished goods.</a:t>
            </a:r>
          </a:p>
          <a:p>
            <a:endParaRPr lang="en-US" baseline="0" dirty="0" smtClean="0"/>
          </a:p>
          <a:p>
            <a:r>
              <a:rPr lang="en-US" baseline="0" dirty="0" smtClean="0"/>
              <a:t>As components or finished goods are produced the raw materials are consumed. If lot numbers, expiry dates or serial numbers are managed the audit trail starts when the raw materials is received, and continues when the raw material is picked and move to the production line and consumed against a specific work order.  </a:t>
            </a:r>
          </a:p>
          <a:p>
            <a:pPr defTabSz="966612">
              <a:defRPr/>
            </a:pPr>
            <a:endParaRPr lang="en-US" baseline="0" dirty="0" smtClean="0"/>
          </a:p>
          <a:p>
            <a:pPr defTabSz="966612">
              <a:defRPr/>
            </a:pPr>
            <a:r>
              <a:rPr lang="en-US" baseline="0" dirty="0" smtClean="0"/>
              <a:t>This process creates the genealogy used to track the raw materials to components or finished goods and to the work order and production line(s) used in the manufacturing process.</a:t>
            </a:r>
          </a:p>
          <a:p>
            <a:endParaRPr lang="en-US" baseline="0" dirty="0" smtClean="0"/>
          </a:p>
          <a:p>
            <a:pPr defTabSz="966612">
              <a:defRPr/>
            </a:pPr>
            <a:r>
              <a:rPr lang="en-US" baseline="0" dirty="0" smtClean="0"/>
              <a:t>Use Manufacturing Flow Image to point out movement.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80C1F6-4649-9648-A40F-DD87AF46628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296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xfrm>
            <a:off x="3884414" y="8685894"/>
            <a:ext cx="2972098" cy="456595"/>
          </a:xfrm>
          <a:prstGeom prst="rect">
            <a:avLst/>
          </a:prstGeom>
          <a:noFill/>
        </p:spPr>
        <p:txBody>
          <a:bodyPr lIns="86493" tIns="43247" rIns="86493" bIns="43247"/>
          <a:lstStyle/>
          <a:p>
            <a:fld id="{F928424F-B01E-4774-8CE5-1F7263A70717}" type="slidenum">
              <a:rPr lang="en-US" smtClean="0"/>
              <a:pPr/>
              <a:t>21</a:t>
            </a:fld>
            <a:endParaRPr lang="en-US"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fr-CA" dirty="0" smtClean="0"/>
          </a:p>
        </p:txBody>
      </p:sp>
    </p:spTree>
    <p:extLst>
      <p:ext uri="{BB962C8B-B14F-4D97-AF65-F5344CB8AC3E}">
        <p14:creationId xmlns:p14="http://schemas.microsoft.com/office/powerpoint/2010/main" val="177661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GS1-128 barcodes are used to encode trade item data for logistics units such as cartons, cases, pallets, and returnable assets that are not intended to pass through retail point-of-sale (POS). The use of this </a:t>
            </a:r>
            <a:r>
              <a:rPr lang="en-CA" dirty="0" err="1" smtClean="0"/>
              <a:t>symbology</a:t>
            </a:r>
            <a:r>
              <a:rPr lang="en-CA" dirty="0" smtClean="0"/>
              <a:t> supports fast and accurate tracking of inventory, adding visibility to your supply chain.</a:t>
            </a:r>
          </a:p>
          <a:p>
            <a:endParaRPr lang="en-CA" dirty="0" smtClean="0"/>
          </a:p>
          <a:p>
            <a:r>
              <a:rPr lang="en-CA" dirty="0" smtClean="0"/>
              <a:t>Specific information can also be encoded in GS1-128 barcodes to add security and sustainability to your supply chain. Best Before Date, Batch/Lot Number, Serial Number, the GS1 System’s Serial Shipping Container Code (SSCC) are examples of the data that can be encoded in a GS1-128 barcode.</a:t>
            </a:r>
          </a:p>
          <a:p>
            <a:endParaRPr lang="en-CA" dirty="0" smtClean="0"/>
          </a:p>
          <a:p>
            <a:r>
              <a:rPr lang="en-CA" dirty="0" smtClean="0"/>
              <a:t>The combination of unique identification and standardized data content make GS1-128 barcodes invaluable for sharing rich data content between trading partners across wide sectors in the supply chain, bringing retailers, healthcare providers, manufacturers, and logistic service providers together to collaborate and improve the supply chain.</a:t>
            </a:r>
          </a:p>
          <a:p>
            <a:endParaRPr lang="en-CA" dirty="0" smtClean="0"/>
          </a:p>
          <a:p>
            <a:endParaRPr lang="en-CA"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406D3BE8-35CD-4F9C-8891-0EB7C2F2EB75}" type="slidenum">
              <a:rPr lang="en-CA" smtClean="0"/>
              <a:pPr/>
              <a:t>22</a:t>
            </a:fld>
            <a:endParaRPr lang="en-CA"/>
          </a:p>
        </p:txBody>
      </p:sp>
    </p:spTree>
    <p:extLst>
      <p:ext uri="{BB962C8B-B14F-4D97-AF65-F5344CB8AC3E}">
        <p14:creationId xmlns:p14="http://schemas.microsoft.com/office/powerpoint/2010/main" val="4173396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33889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172725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1041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i="1" baseline="0" dirty="0" smtClean="0"/>
              <a:t>3 – Minutes</a:t>
            </a:r>
            <a:r>
              <a:rPr lang="en-US" baseline="0" dirty="0" smtClean="0"/>
              <a:t>)</a:t>
            </a:r>
          </a:p>
          <a:p>
            <a:endParaRPr lang="en-US" dirty="0" smtClean="0"/>
          </a:p>
          <a:p>
            <a:r>
              <a:rPr lang="en-US" dirty="0" smtClean="0"/>
              <a:t>Item Slotting</a:t>
            </a:r>
            <a:r>
              <a:rPr lang="en-US" baseline="0" dirty="0" smtClean="0"/>
              <a:t> provides information based on item quantities and the number of reaches done. These values help determine how items/inventory should be slotted within the warehouse.</a:t>
            </a:r>
          </a:p>
          <a:p>
            <a:endParaRPr lang="en-US" baseline="0" dirty="0" smtClean="0"/>
          </a:p>
          <a:p>
            <a:r>
              <a:rPr lang="en-US" baseline="0" dirty="0" smtClean="0"/>
              <a:t>Based on historical data Slotting can also help determine if seasonal items should be moved closer to the shipping docks, or moved to the back of the warehouse until next years orders pick-up!</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80C1F6-4649-9648-A40F-DD87AF466282}"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543991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65952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baseline="0" dirty="0"/>
              <a:t>(</a:t>
            </a:r>
            <a:r>
              <a:rPr lang="en-US" i="1" baseline="0" dirty="0">
                <a:solidFill>
                  <a:srgbClr val="FF0000"/>
                </a:solidFill>
              </a:rPr>
              <a:t>3 – Minutes</a:t>
            </a:r>
            <a:r>
              <a:rPr lang="en-US" baseline="0" dirty="0"/>
              <a:t>)</a:t>
            </a:r>
          </a:p>
          <a:p>
            <a:endParaRPr lang="en-US" baseline="0" dirty="0"/>
          </a:p>
          <a:p>
            <a:r>
              <a:rPr lang="en-US" baseline="0" dirty="0"/>
              <a:t>A quick introduction to Sologlobe and myself…</a:t>
            </a:r>
          </a:p>
          <a:p>
            <a:endParaRPr lang="en-US" baseline="0" dirty="0"/>
          </a:p>
          <a:p>
            <a:r>
              <a:rPr lang="en-US" baseline="0" dirty="0"/>
              <a:t>Sologlobe…</a:t>
            </a:r>
          </a:p>
          <a:p>
            <a:endParaRPr lang="en-US" baseline="0" dirty="0"/>
          </a:p>
          <a:p>
            <a:r>
              <a:rPr lang="en-US" baseline="0" dirty="0"/>
              <a:t>I (Stefan) have been working with supply chain companies since 1998 and have experience with numerous different industries. Regardless of the industry inventory accuracy, real-time visibility and event tracking is always a key decision making factors to why organizations purchase best-of-breed WMS Systems.</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0080C1F6-4649-9648-A40F-DD87AF466282}" type="slidenum">
              <a:rPr lang="en-US" smtClean="0"/>
              <a:t>4</a:t>
            </a:fld>
            <a:endParaRPr lang="en-US"/>
          </a:p>
        </p:txBody>
      </p:sp>
    </p:spTree>
    <p:extLst>
      <p:ext uri="{BB962C8B-B14F-4D97-AF65-F5344CB8AC3E}">
        <p14:creationId xmlns:p14="http://schemas.microsoft.com/office/powerpoint/2010/main" val="143997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72312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51071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a:t>(</a:t>
            </a:r>
            <a:r>
              <a:rPr lang="en-US" i="1" baseline="0" dirty="0">
                <a:solidFill>
                  <a:srgbClr val="FF0000"/>
                </a:solidFill>
              </a:rPr>
              <a:t>3 – Minutes</a:t>
            </a:r>
            <a:r>
              <a:rPr lang="en-US" baseline="0" dirty="0"/>
              <a:t>)</a:t>
            </a:r>
          </a:p>
          <a:p>
            <a:endParaRPr lang="en-US" baseline="0" dirty="0"/>
          </a:p>
          <a:p>
            <a:r>
              <a:rPr lang="en-US" baseline="0" dirty="0"/>
              <a:t>A quick introduction to Sologlobe and myself…</a:t>
            </a:r>
          </a:p>
          <a:p>
            <a:endParaRPr lang="en-US" baseline="0" dirty="0"/>
          </a:p>
          <a:p>
            <a:r>
              <a:rPr lang="en-US" baseline="0" dirty="0"/>
              <a:t>Sologlobe…</a:t>
            </a:r>
          </a:p>
          <a:p>
            <a:endParaRPr lang="en-US" baseline="0" dirty="0"/>
          </a:p>
          <a:p>
            <a:r>
              <a:rPr lang="en-US" baseline="0" dirty="0"/>
              <a:t>I (Stefan) have been working with supply chain companies since 1998 and have experience with numerous different industries. Regardless of the industry inventory accuracy, real-time visibility and event tracking is always a key decision making factors to why organizations purchase best-of-breed WMS Systems.</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0080C1F6-4649-9648-A40F-DD87AF466282}" type="slidenum">
              <a:rPr lang="en-US" smtClean="0"/>
              <a:t>6</a:t>
            </a:fld>
            <a:endParaRPr lang="en-US"/>
          </a:p>
        </p:txBody>
      </p:sp>
    </p:spTree>
    <p:extLst>
      <p:ext uri="{BB962C8B-B14F-4D97-AF65-F5344CB8AC3E}">
        <p14:creationId xmlns:p14="http://schemas.microsoft.com/office/powerpoint/2010/main" val="230752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31957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Summit Nashville 2017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0C0507-093E-47D0-9213-D2C7C69DDFD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4/19/2018 7:32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Arial" panose="020B0604020202020204" pitchFamily="34" charset="0"/>
                <a:ea typeface="Segoe UI" pitchFamily="34" charset="0"/>
                <a:cs typeface="Arial" panose="020B0604020202020204" pitchFamily="34" charset="0"/>
              </a:rPr>
              <a:t>© 2017 Dynamic Communities. All rights reserved.</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57357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45704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24880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6075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EA28E-59BE-A54E-A6F4-D557618950FB}"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62847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EA28E-59BE-A54E-A6F4-D557618950FB}"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22998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EA28E-59BE-A54E-A6F4-D557618950FB}"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396113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09600" y="274637"/>
            <a:ext cx="10972800" cy="1143200"/>
          </a:xfrm>
          <a:prstGeom prst="rect">
            <a:avLst/>
          </a:prstGeom>
        </p:spPr>
        <p:txBody>
          <a:bodyPr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609600" y="1600201"/>
            <a:ext cx="10972800" cy="4967599"/>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88489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3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73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4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74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61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6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0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Rectangle 6"/>
          <p:cNvSpPr/>
          <p:nvPr userDrawn="1"/>
        </p:nvSpPr>
        <p:spPr>
          <a:xfrm>
            <a:off x="0" y="5715000"/>
            <a:ext cx="12192000" cy="1143000"/>
          </a:xfrm>
          <a:prstGeom prst="rect">
            <a:avLst/>
          </a:prstGeom>
          <a:solidFill>
            <a:srgbClr val="05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8" name="TextBox 7"/>
          <p:cNvSpPr txBox="1"/>
          <p:nvPr userDrawn="1"/>
        </p:nvSpPr>
        <p:spPr>
          <a:xfrm>
            <a:off x="8211638" y="6231057"/>
            <a:ext cx="3596740" cy="338554"/>
          </a:xfrm>
          <a:prstGeom prst="rect">
            <a:avLst/>
          </a:prstGeom>
          <a:noFill/>
        </p:spPr>
        <p:txBody>
          <a:bodyPr wrap="square" rtlCol="0">
            <a:spAutoFit/>
          </a:bodyPr>
          <a:lstStyle/>
          <a:p>
            <a:pPr algn="r"/>
            <a:r>
              <a:rPr lang="en-US" sz="1600" b="1" i="1" dirty="0">
                <a:solidFill>
                  <a:schemeClr val="bg1"/>
                </a:solidFill>
                <a:latin typeface="Arial" charset="0"/>
                <a:ea typeface="Arial" charset="0"/>
                <a:cs typeface="Arial" charset="0"/>
              </a:rPr>
              <a:t>COUNT</a:t>
            </a:r>
            <a:r>
              <a:rPr lang="en-US" sz="1600" b="1" i="1" baseline="0" dirty="0">
                <a:solidFill>
                  <a:schemeClr val="bg1"/>
                </a:solidFill>
                <a:latin typeface="Arial" charset="0"/>
                <a:ea typeface="Arial" charset="0"/>
                <a:cs typeface="Arial" charset="0"/>
              </a:rPr>
              <a:t> IN. COUNT ON.</a:t>
            </a:r>
            <a:endParaRPr lang="en-US" sz="1600" b="1" i="1" dirty="0">
              <a:solidFill>
                <a:schemeClr val="bg1"/>
              </a:solidFill>
              <a:latin typeface="Arial" charset="0"/>
              <a:ea typeface="Arial" charset="0"/>
              <a:cs typeface="Arial" charset="0"/>
            </a:endParaRPr>
          </a:p>
        </p:txBody>
      </p:sp>
      <p:cxnSp>
        <p:nvCxnSpPr>
          <p:cNvPr id="9" name="Straight Connector 8"/>
          <p:cNvCxnSpPr/>
          <p:nvPr userDrawn="1"/>
        </p:nvCxnSpPr>
        <p:spPr>
          <a:xfrm>
            <a:off x="2498872" y="6053180"/>
            <a:ext cx="0" cy="4613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603" y="6070904"/>
            <a:ext cx="1752235" cy="417752"/>
          </a:xfrm>
          <a:prstGeom prst="rect">
            <a:avLst/>
          </a:prstGeom>
        </p:spPr>
      </p:pic>
    </p:spTree>
    <p:extLst>
      <p:ext uri="{BB962C8B-B14F-4D97-AF65-F5344CB8AC3E}">
        <p14:creationId xmlns:p14="http://schemas.microsoft.com/office/powerpoint/2010/main" val="421955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508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535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579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72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09600" y="274637"/>
            <a:ext cx="10972800" cy="1143200"/>
          </a:xfrm>
          <a:prstGeom prst="rect">
            <a:avLst/>
          </a:prstGeom>
        </p:spPr>
        <p:txBody>
          <a:bodyPr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609600" y="1600201"/>
            <a:ext cx="10972800" cy="784555"/>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420117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2-color Non-bulleted text">
    <p:bg bwMode="black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2118419"/>
          </a:xfrm>
        </p:spPr>
        <p:txBody>
          <a:bodyPr/>
          <a:lstStyle>
            <a:lvl1pPr marL="0" indent="0">
              <a:buNone/>
              <a:defRPr>
                <a:gradFill>
                  <a:gsLst>
                    <a:gs pos="8197">
                      <a:schemeClr val="tx2"/>
                    </a:gs>
                    <a:gs pos="24000">
                      <a:schemeClr val="tx2"/>
                    </a:gs>
                  </a:gsLst>
                  <a:lin ang="5400000" scaled="0"/>
                </a:gradFill>
              </a:defRPr>
            </a:lvl1pPr>
            <a:lvl2pPr marL="0" indent="0">
              <a:buFontTx/>
              <a:buNone/>
              <a:defRPr sz="2745"/>
            </a:lvl2pPr>
            <a:lvl3pPr marL="224097" indent="0">
              <a:buNone/>
              <a:defRPr/>
            </a:lvl3pPr>
            <a:lvl4pPr marL="448193" indent="0">
              <a:buNone/>
              <a:defRPr/>
            </a:lvl4pPr>
            <a:lvl5pPr marL="67229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00001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914400" y="2111123"/>
            <a:ext cx="10363200" cy="1546399"/>
          </a:xfrm>
          <a:prstGeom prst="rect">
            <a:avLst/>
          </a:prstGeom>
        </p:spPr>
        <p:txBody>
          <a:bodyPr lIns="91425" tIns="91425" rIns="91425" bIns="91425" anchor="b" anchorCtr="0"/>
          <a:lstStyle>
            <a:lvl1pPr lvl="0" algn="ctr">
              <a:spcBef>
                <a:spcPts val="0"/>
              </a:spcBef>
              <a:buSzPct val="100000"/>
              <a:defRPr sz="6400"/>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endParaRPr/>
          </a:p>
        </p:txBody>
      </p:sp>
      <p:sp>
        <p:nvSpPr>
          <p:cNvPr id="10" name="Shape 10"/>
          <p:cNvSpPr txBox="1">
            <a:spLocks noGrp="1"/>
          </p:cNvSpPr>
          <p:nvPr>
            <p:ph type="subTitle" idx="1"/>
          </p:nvPr>
        </p:nvSpPr>
        <p:spPr>
          <a:xfrm>
            <a:off x="914400" y="3786738"/>
            <a:ext cx="10363200" cy="1046399"/>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4000">
                <a:solidFill>
                  <a:schemeClr val="dk2"/>
                </a:solidFill>
              </a:defRPr>
            </a:lvl2pPr>
            <a:lvl3pPr lvl="2" algn="ctr">
              <a:spcBef>
                <a:spcPts val="0"/>
              </a:spcBef>
              <a:buClr>
                <a:schemeClr val="dk2"/>
              </a:buClr>
              <a:buSzPct val="100000"/>
              <a:buNone/>
              <a:defRPr sz="4000">
                <a:solidFill>
                  <a:schemeClr val="dk2"/>
                </a:solidFill>
              </a:defRPr>
            </a:lvl3pPr>
            <a:lvl4pPr lvl="3" algn="ctr">
              <a:spcBef>
                <a:spcPts val="0"/>
              </a:spcBef>
              <a:buClr>
                <a:schemeClr val="dk2"/>
              </a:buClr>
              <a:buSzPct val="100000"/>
              <a:buNone/>
              <a:defRPr sz="4000">
                <a:solidFill>
                  <a:schemeClr val="dk2"/>
                </a:solidFill>
              </a:defRPr>
            </a:lvl4pPr>
            <a:lvl5pPr lvl="4" algn="ctr">
              <a:spcBef>
                <a:spcPts val="0"/>
              </a:spcBef>
              <a:buClr>
                <a:schemeClr val="dk2"/>
              </a:buClr>
              <a:buSzPct val="100000"/>
              <a:buNone/>
              <a:defRPr sz="4000">
                <a:solidFill>
                  <a:schemeClr val="dk2"/>
                </a:solidFill>
              </a:defRPr>
            </a:lvl5pPr>
            <a:lvl6pPr lvl="5" algn="ctr">
              <a:spcBef>
                <a:spcPts val="0"/>
              </a:spcBef>
              <a:buClr>
                <a:schemeClr val="dk2"/>
              </a:buClr>
              <a:buSzPct val="100000"/>
              <a:buNone/>
              <a:defRPr sz="4000">
                <a:solidFill>
                  <a:schemeClr val="dk2"/>
                </a:solidFill>
              </a:defRPr>
            </a:lvl6pPr>
            <a:lvl7pPr lvl="6" algn="ctr">
              <a:spcBef>
                <a:spcPts val="0"/>
              </a:spcBef>
              <a:buClr>
                <a:schemeClr val="dk2"/>
              </a:buClr>
              <a:buSzPct val="100000"/>
              <a:buNone/>
              <a:defRPr sz="4000">
                <a:solidFill>
                  <a:schemeClr val="dk2"/>
                </a:solidFill>
              </a:defRPr>
            </a:lvl7pPr>
            <a:lvl8pPr lvl="7" algn="ctr">
              <a:spcBef>
                <a:spcPts val="0"/>
              </a:spcBef>
              <a:buClr>
                <a:schemeClr val="dk2"/>
              </a:buClr>
              <a:buSzPct val="100000"/>
              <a:buNone/>
              <a:defRPr sz="4000">
                <a:solidFill>
                  <a:schemeClr val="dk2"/>
                </a:solidFill>
              </a:defRPr>
            </a:lvl8pPr>
            <a:lvl9pPr lvl="8" algn="ctr">
              <a:spcBef>
                <a:spcPts val="0"/>
              </a:spcBef>
              <a:buClr>
                <a:schemeClr val="dk2"/>
              </a:buClr>
              <a:buSzPct val="100000"/>
              <a:buNone/>
              <a:defRPr sz="4000">
                <a:solidFill>
                  <a:schemeClr val="dk2"/>
                </a:solidFill>
              </a:defRPr>
            </a:lvl9pPr>
          </a:lstStyle>
          <a:p>
            <a:endParaRPr/>
          </a:p>
        </p:txBody>
      </p:sp>
    </p:spTree>
    <p:extLst>
      <p:ext uri="{BB962C8B-B14F-4D97-AF65-F5344CB8AC3E}">
        <p14:creationId xmlns:p14="http://schemas.microsoft.com/office/powerpoint/2010/main" val="1475124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09600" y="274637"/>
            <a:ext cx="10972800" cy="1143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609600" y="1600201"/>
            <a:ext cx="10972800" cy="4967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606726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609600" y="274637"/>
            <a:ext cx="10972800" cy="1143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body" idx="1"/>
          </p:nvPr>
        </p:nvSpPr>
        <p:spPr>
          <a:xfrm>
            <a:off x="609600" y="1600201"/>
            <a:ext cx="5326000" cy="4967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2"/>
          </p:nvPr>
        </p:nvSpPr>
        <p:spPr>
          <a:xfrm>
            <a:off x="6256364" y="1600201"/>
            <a:ext cx="5326000" cy="4967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58782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79993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EA28E-59BE-A54E-A6F4-D557618950FB}"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407053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aption">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609600" y="5875079"/>
            <a:ext cx="10972800" cy="692799"/>
          </a:xfrm>
          <a:prstGeom prst="rect">
            <a:avLst/>
          </a:prstGeom>
        </p:spPr>
        <p:txBody>
          <a:bodyPr lIns="91425" tIns="91425" rIns="91425" bIns="91425" anchor="t" anchorCtr="0"/>
          <a:lstStyle>
            <a:lvl1pPr lvl="0" algn="ctr">
              <a:spcBef>
                <a:spcPts val="480"/>
              </a:spcBef>
              <a:buSzPct val="100000"/>
              <a:buNone/>
              <a:defRPr sz="2400"/>
            </a:lvl1pPr>
          </a:lstStyle>
          <a:p>
            <a:endParaRPr/>
          </a:p>
        </p:txBody>
      </p:sp>
    </p:spTree>
    <p:extLst>
      <p:ext uri="{BB962C8B-B14F-4D97-AF65-F5344CB8AC3E}">
        <p14:creationId xmlns:p14="http://schemas.microsoft.com/office/powerpoint/2010/main" val="94647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041453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838200" y="6356351"/>
            <a:ext cx="2743200" cy="365125"/>
          </a:xfrm>
          <a:prstGeom prst="rect">
            <a:avLst/>
          </a:prstGeom>
        </p:spPr>
        <p:txBody>
          <a:bodyPr lIns="68580" tIns="34290" rIns="68580" bIns="34290"/>
          <a:lstStyle/>
          <a:p>
            <a:pPr defTabSz="1219170"/>
            <a:fld id="{1A9FB865-EEB6-4166-8C74-6AFB3A1F6B50}" type="datetimeFigureOut">
              <a:rPr lang="en-CA" sz="1867" kern="0" smtClean="0">
                <a:solidFill>
                  <a:srgbClr val="000000"/>
                </a:solidFill>
                <a:cs typeface="Arial"/>
                <a:sym typeface="Arial"/>
              </a:rPr>
              <a:pPr defTabSz="1219170"/>
              <a:t>2018-04-19</a:t>
            </a:fld>
            <a:endParaRPr lang="en-CA" sz="1867" kern="0">
              <a:solidFill>
                <a:srgbClr val="000000"/>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lIns="68580" tIns="34290" rIns="68580" bIns="34290"/>
          <a:lstStyle/>
          <a:p>
            <a:pPr defTabSz="1219170"/>
            <a:endParaRPr lang="en-CA" sz="1867" kern="0">
              <a:solidFill>
                <a:srgbClr val="000000"/>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68580" tIns="34290" rIns="68580" bIns="34290"/>
          <a:lstStyle/>
          <a:p>
            <a:pPr defTabSz="1219170"/>
            <a:fld id="{DCE12B29-BB93-475E-81F8-E19207F65FBF}" type="slidenum">
              <a:rPr lang="en-CA" sz="1867" kern="0" smtClean="0">
                <a:solidFill>
                  <a:srgbClr val="000000"/>
                </a:solidFill>
                <a:cs typeface="Arial"/>
                <a:sym typeface="Arial"/>
              </a:rPr>
              <a:pPr defTabSz="1219170"/>
              <a:t>‹#›</a:t>
            </a:fld>
            <a:endParaRPr lang="en-CA" sz="1867" kern="0">
              <a:solidFill>
                <a:srgbClr val="000000"/>
              </a:solidFill>
              <a:cs typeface="Arial"/>
              <a:sym typeface="Arial"/>
            </a:endParaRPr>
          </a:p>
        </p:txBody>
      </p:sp>
    </p:spTree>
    <p:extLst>
      <p:ext uri="{BB962C8B-B14F-4D97-AF65-F5344CB8AC3E}">
        <p14:creationId xmlns:p14="http://schemas.microsoft.com/office/powerpoint/2010/main" val="333222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6EA28E-59BE-A54E-A6F4-D557618950FB}"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36294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6EA28E-59BE-A54E-A6F4-D557618950FB}" type="datetimeFigureOut">
              <a:rPr lang="en-US" smtClean="0"/>
              <a:t>4/19/2018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2136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6EA28E-59BE-A54E-A6F4-D557618950FB}" type="datetimeFigureOut">
              <a:rPr lang="en-US" smtClean="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20945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EA28E-59BE-A54E-A6F4-D557618950FB}" type="datetimeFigureOut">
              <a:rPr lang="en-US" smtClean="0"/>
              <a:t>4/19/2018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16550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EA28E-59BE-A54E-A6F4-D557618950FB}"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1626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EA28E-59BE-A54E-A6F4-D557618950FB}"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E0A57-61B1-E241-8502-4B2A2E858618}" type="slidenum">
              <a:rPr lang="en-US" smtClean="0"/>
              <a:t>‹#›</a:t>
            </a:fld>
            <a:endParaRPr lang="en-US"/>
          </a:p>
        </p:txBody>
      </p:sp>
    </p:spTree>
    <p:extLst>
      <p:ext uri="{BB962C8B-B14F-4D97-AF65-F5344CB8AC3E}">
        <p14:creationId xmlns:p14="http://schemas.microsoft.com/office/powerpoint/2010/main" val="367319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EA28E-59BE-A54E-A6F4-D557618950FB}" type="datetimeFigureOut">
              <a:rPr lang="en-US" smtClean="0"/>
              <a:t>4/19/2018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CE0A57-61B1-E241-8502-4B2A2E858618}" type="slidenum">
              <a:rPr lang="en-US" smtClean="0"/>
              <a:t>‹#›</a:t>
            </a:fld>
            <a:endParaRPr lang="en-US"/>
          </a:p>
        </p:txBody>
      </p:sp>
    </p:spTree>
    <p:extLst>
      <p:ext uri="{BB962C8B-B14F-4D97-AF65-F5344CB8AC3E}">
        <p14:creationId xmlns:p14="http://schemas.microsoft.com/office/powerpoint/2010/main" val="35065814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2F5C3CF-531E-4D30-B818-11E0F4F8F477}"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2018-04-19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9BFA5-DCC3-46A9-93AC-37FF473C56F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8108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9600" y="274637"/>
            <a:ext cx="10972800" cy="114320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609600" y="1600201"/>
            <a:ext cx="10972800" cy="4967599"/>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Tree>
    <p:extLst>
      <p:ext uri="{BB962C8B-B14F-4D97-AF65-F5344CB8AC3E}">
        <p14:creationId xmlns:p14="http://schemas.microsoft.com/office/powerpoint/2010/main" val="842925894"/>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mailto:luc.larocque@generixgroupnorthamerica.co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019013"/>
          </a:xfrm>
        </p:spPr>
        <p:txBody>
          <a:bodyPr>
            <a:normAutofit/>
          </a:bodyPr>
          <a:lstStyle/>
          <a:p>
            <a:r>
              <a:rPr lang="en-CA" sz="3600" b="1" dirty="0">
                <a:ea typeface="Oswald"/>
                <a:cs typeface="Oswald"/>
              </a:rPr>
              <a:t>THE SUPPLY CHAIN COMPETITIVE ADVANTAGE</a:t>
            </a:r>
            <a:endParaRPr lang="en" sz="3600" b="1" dirty="0">
              <a:ea typeface="Oswald"/>
              <a:cs typeface="Oswald"/>
              <a:sym typeface="Oswald"/>
            </a:endParaRPr>
          </a:p>
        </p:txBody>
      </p:sp>
      <p:sp>
        <p:nvSpPr>
          <p:cNvPr id="3" name="Subtitle 2"/>
          <p:cNvSpPr>
            <a:spLocks noGrp="1"/>
          </p:cNvSpPr>
          <p:nvPr>
            <p:ph type="subTitle" idx="1"/>
          </p:nvPr>
        </p:nvSpPr>
        <p:spPr>
          <a:xfrm>
            <a:off x="1426028" y="2766947"/>
            <a:ext cx="9144000" cy="3223306"/>
          </a:xfrm>
        </p:spPr>
        <p:txBody>
          <a:bodyPr/>
          <a:lstStyle/>
          <a:p>
            <a:r>
              <a:rPr lang="fr-CA" dirty="0" smtClean="0"/>
              <a:t>Luc Larocque</a:t>
            </a:r>
          </a:p>
          <a:p>
            <a:r>
              <a:rPr lang="fr-CA" dirty="0" err="1" smtClean="0"/>
              <a:t>Vice-President</a:t>
            </a:r>
            <a:r>
              <a:rPr lang="fr-CA" dirty="0" smtClean="0"/>
              <a:t>, Sales</a:t>
            </a:r>
          </a:p>
          <a:p>
            <a:endParaRPr lang="en-CA" dirty="0"/>
          </a:p>
        </p:txBody>
      </p:sp>
      <p:pic>
        <p:nvPicPr>
          <p:cNvPr id="2050" name="Picture 2" descr="RÃ©sultats de recherche d'images pour Â«Â sologlobe logo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408" y="5209839"/>
            <a:ext cx="2497948" cy="822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Ã©sultats de recherche d'images pour Â«Â generix group logo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597" y="3683466"/>
            <a:ext cx="2864806" cy="158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50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Text Placeholder 2"/>
          <p:cNvSpPr>
            <a:spLocks noGrp="1"/>
          </p:cNvSpPr>
          <p:nvPr>
            <p:ph type="body" sz="quarter" idx="10"/>
          </p:nvPr>
        </p:nvSpPr>
        <p:spPr/>
        <p:txBody>
          <a:bodyPr/>
          <a:lstStyle/>
          <a:p>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284861567"/>
              </p:ext>
            </p:extLst>
          </p:nvPr>
        </p:nvGraphicFramePr>
        <p:xfrm>
          <a:off x="-242596" y="0"/>
          <a:ext cx="12691919" cy="7132421"/>
        </p:xfrm>
        <a:graphic>
          <a:graphicData uri="http://schemas.openxmlformats.org/presentationml/2006/ole">
            <mc:AlternateContent xmlns:mc="http://schemas.openxmlformats.org/markup-compatibility/2006">
              <mc:Choice xmlns:v="urn:schemas-microsoft-com:vml" Requires="v">
                <p:oleObj spid="_x0000_s1090" name="Acrobat Document" r:id="rId3" imgW="2331561" imgH="3017379" progId="AcroExch.Document.DC">
                  <p:embed/>
                </p:oleObj>
              </mc:Choice>
              <mc:Fallback>
                <p:oleObj name="Acrobat Document" r:id="rId3" imgW="2331561" imgH="3017379" progId="AcroExch.Document.DC">
                  <p:embed/>
                  <p:pic>
                    <p:nvPicPr>
                      <p:cNvPr id="4" name="Object 3"/>
                      <p:cNvPicPr/>
                      <p:nvPr/>
                    </p:nvPicPr>
                    <p:blipFill>
                      <a:blip r:embed="rId4"/>
                      <a:stretch>
                        <a:fillRect/>
                      </a:stretch>
                    </p:blipFill>
                    <p:spPr>
                      <a:xfrm>
                        <a:off x="-242596" y="0"/>
                        <a:ext cx="12691919" cy="7132421"/>
                      </a:xfrm>
                      <a:prstGeom prst="rect">
                        <a:avLst/>
                      </a:prstGeom>
                    </p:spPr>
                  </p:pic>
                </p:oleObj>
              </mc:Fallback>
            </mc:AlternateContent>
          </a:graphicData>
        </a:graphic>
      </p:graphicFrame>
    </p:spTree>
    <p:extLst>
      <p:ext uri="{BB962C8B-B14F-4D97-AF65-F5344CB8AC3E}">
        <p14:creationId xmlns:p14="http://schemas.microsoft.com/office/powerpoint/2010/main" val="33869332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quarter" idx="10"/>
          </p:nvPr>
        </p:nvSpPr>
        <p:spPr>
          <a:xfrm>
            <a:off x="-3565721" y="6613106"/>
            <a:ext cx="7837433" cy="1230242"/>
          </a:xfrm>
        </p:spPr>
        <p:txBody>
          <a:bodyPr/>
          <a:lstStyle/>
          <a:p>
            <a:endParaRPr lang="en-CA" dirty="0"/>
          </a:p>
        </p:txBody>
      </p:sp>
      <p:pic>
        <p:nvPicPr>
          <p:cNvPr id="4098" name="Picture 2" descr="Résultats de recherche d'images pour « distribution center cha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04" y="-312401"/>
            <a:ext cx="14708282" cy="780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9136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quarter" idx="10"/>
          </p:nvPr>
        </p:nvSpPr>
        <p:spPr>
          <a:xfrm>
            <a:off x="269239" y="1189495"/>
            <a:ext cx="11653523" cy="724143"/>
          </a:xfrm>
        </p:spPr>
        <p:txBody>
          <a:bodyPr/>
          <a:lstStyle/>
          <a:p>
            <a:endParaRPr lang="en-CA"/>
          </a:p>
        </p:txBody>
      </p:sp>
      <p:pic>
        <p:nvPicPr>
          <p:cNvPr id="2050" name="Picture 2" descr="Résultats de recherche d'images pour « warehous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72" y="-269414"/>
            <a:ext cx="13759768" cy="715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17051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quarter" idx="10"/>
          </p:nvPr>
        </p:nvSpPr>
        <p:spPr>
          <a:xfrm>
            <a:off x="1024522" y="4858762"/>
            <a:ext cx="18257410" cy="3178810"/>
          </a:xfrm>
        </p:spPr>
        <p:txBody>
          <a:bodyPr/>
          <a:lstStyle/>
          <a:p>
            <a:endParaRPr lang="en-CA" dirty="0"/>
          </a:p>
        </p:txBody>
      </p:sp>
      <p:pic>
        <p:nvPicPr>
          <p:cNvPr id="2050" name="Picture 2"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7" y="487"/>
            <a:ext cx="12223678" cy="924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09079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Shape 207"/>
          <p:cNvSpPr txBox="1">
            <a:spLocks noGrp="1"/>
          </p:cNvSpPr>
          <p:nvPr>
            <p:ph type="title"/>
          </p:nvPr>
        </p:nvSpPr>
        <p:spPr>
          <a:xfrm>
            <a:off x="1310497" y="146463"/>
            <a:ext cx="10809200" cy="1143200"/>
          </a:xfrm>
          <a:prstGeom prst="rect">
            <a:avLst/>
          </a:prstGeom>
        </p:spPr>
        <p:txBody>
          <a:bodyPr lIns="121897" tIns="121897" rIns="121897" bIns="121897" anchor="b" anchorCtr="0">
            <a:noAutofit/>
          </a:bodyPr>
          <a:lstStyle/>
          <a:p>
            <a:r>
              <a:rPr lang="en" sz="4300" dirty="0">
                <a:latin typeface="Oswald"/>
                <a:ea typeface="Oswald"/>
                <a:cs typeface="Oswald"/>
                <a:sym typeface="Oswald"/>
              </a:rPr>
              <a:t>THE WMS LANDSCAPE</a:t>
            </a:r>
          </a:p>
        </p:txBody>
      </p:sp>
      <p:sp>
        <p:nvSpPr>
          <p:cNvPr id="211" name="Shape 211"/>
          <p:cNvSpPr txBox="1"/>
          <p:nvPr/>
        </p:nvSpPr>
        <p:spPr>
          <a:xfrm>
            <a:off x="322155" y="2400967"/>
            <a:ext cx="2670799" cy="2278399"/>
          </a:xfrm>
          <a:prstGeom prst="rect">
            <a:avLst/>
          </a:prstGeom>
          <a:noFill/>
          <a:ln>
            <a:noFill/>
          </a:ln>
        </p:spPr>
        <p:txBody>
          <a:bodyPr lIns="121897" tIns="121897" rIns="121897" bIns="121897" anchor="t" anchorCtr="0">
            <a:noAutofit/>
          </a:bodyPr>
          <a:lstStyle/>
          <a:p>
            <a:r>
              <a:rPr lang="en" sz="800" dirty="0">
                <a:latin typeface="Oswald"/>
                <a:ea typeface="Oswald"/>
                <a:cs typeface="Oswald"/>
                <a:sym typeface="Oswald"/>
              </a:rPr>
              <a:t/>
            </a:r>
            <a:br>
              <a:rPr lang="en" sz="800" dirty="0">
                <a:latin typeface="Oswald"/>
                <a:ea typeface="Oswald"/>
                <a:cs typeface="Oswald"/>
                <a:sym typeface="Oswald"/>
              </a:rPr>
            </a:br>
            <a:endParaRPr sz="2000" dirty="0">
              <a:latin typeface="Oswald"/>
              <a:ea typeface="Oswald"/>
              <a:cs typeface="Oswald"/>
              <a:sym typeface="Oswald"/>
            </a:endParaRPr>
          </a:p>
        </p:txBody>
      </p:sp>
      <p:pic>
        <p:nvPicPr>
          <p:cNvPr id="212" name="Shape 212"/>
          <p:cNvPicPr preferRelativeResize="0"/>
          <p:nvPr/>
        </p:nvPicPr>
        <p:blipFill>
          <a:blip r:embed="rId3">
            <a:alphaModFix/>
          </a:blip>
          <a:stretch>
            <a:fillRect/>
          </a:stretch>
        </p:blipFill>
        <p:spPr>
          <a:xfrm>
            <a:off x="2992954" y="1337528"/>
            <a:ext cx="6576107" cy="4660233"/>
          </a:xfrm>
          <a:prstGeom prst="rect">
            <a:avLst/>
          </a:prstGeom>
          <a:noFill/>
          <a:ln>
            <a:noFill/>
          </a:ln>
        </p:spPr>
      </p:pic>
      <p:sp>
        <p:nvSpPr>
          <p:cNvPr id="12"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CAPABILITIES</a:t>
            </a:r>
            <a:endParaRPr sz="1600" dirty="0">
              <a:solidFill>
                <a:srgbClr val="FFFFFF"/>
              </a:solidFill>
            </a:endParaRPr>
          </a:p>
        </p:txBody>
      </p:sp>
    </p:spTree>
    <p:extLst>
      <p:ext uri="{BB962C8B-B14F-4D97-AF65-F5344CB8AC3E}">
        <p14:creationId xmlns:p14="http://schemas.microsoft.com/office/powerpoint/2010/main" val="278305252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2" name="Shape 172"/>
          <p:cNvPicPr preferRelativeResize="0"/>
          <p:nvPr/>
        </p:nvPicPr>
        <p:blipFill rotWithShape="1">
          <a:blip r:embed="rId3">
            <a:alphaModFix/>
          </a:blip>
          <a:srcRect r="1409"/>
          <a:stretch/>
        </p:blipFill>
        <p:spPr>
          <a:xfrm>
            <a:off x="5462334" y="374433"/>
            <a:ext cx="6729665" cy="5838932"/>
          </a:xfrm>
          <a:prstGeom prst="rect">
            <a:avLst/>
          </a:prstGeom>
          <a:noFill/>
          <a:ln>
            <a:noFill/>
          </a:ln>
        </p:spPr>
      </p:pic>
      <p:sp>
        <p:nvSpPr>
          <p:cNvPr id="174" name="Shape 174"/>
          <p:cNvSpPr txBox="1">
            <a:spLocks noGrp="1"/>
          </p:cNvSpPr>
          <p:nvPr>
            <p:ph type="title"/>
          </p:nvPr>
        </p:nvSpPr>
        <p:spPr>
          <a:xfrm>
            <a:off x="1310497" y="146463"/>
            <a:ext cx="10809200" cy="1143200"/>
          </a:xfrm>
          <a:prstGeom prst="rect">
            <a:avLst/>
          </a:prstGeom>
        </p:spPr>
        <p:txBody>
          <a:bodyPr lIns="121897" tIns="121897" rIns="121897" bIns="121897" anchor="b" anchorCtr="0">
            <a:noAutofit/>
          </a:bodyPr>
          <a:lstStyle/>
          <a:p>
            <a:r>
              <a:rPr lang="en" sz="4300" dirty="0">
                <a:latin typeface="+mn-lt"/>
                <a:ea typeface="Oswald"/>
                <a:cs typeface="Oswald"/>
                <a:sym typeface="Oswald"/>
              </a:rPr>
              <a:t>MOBILITY</a:t>
            </a:r>
          </a:p>
        </p:txBody>
      </p:sp>
      <p:sp>
        <p:nvSpPr>
          <p:cNvPr id="173" name="Shape 173"/>
          <p:cNvSpPr txBox="1">
            <a:spLocks noGrp="1"/>
          </p:cNvSpPr>
          <p:nvPr>
            <p:ph type="body" idx="1"/>
          </p:nvPr>
        </p:nvSpPr>
        <p:spPr>
          <a:xfrm>
            <a:off x="716720" y="1369094"/>
            <a:ext cx="4680399" cy="4916800"/>
          </a:xfrm>
          <a:prstGeom prst="rect">
            <a:avLst/>
          </a:prstGeom>
        </p:spPr>
        <p:txBody>
          <a:bodyPr lIns="121897" tIns="121897" rIns="121897" bIns="121897" anchor="t" anchorCtr="0">
            <a:noAutofit/>
          </a:bodyPr>
          <a:lstStyle/>
          <a:p>
            <a:pPr marL="609585" indent="-431789">
              <a:lnSpc>
                <a:spcPct val="115000"/>
              </a:lnSpc>
              <a:spcAft>
                <a:spcPts val="1333"/>
              </a:spcAft>
              <a:buSzPct val="100000"/>
              <a:buFont typeface="Arial"/>
              <a:buChar char="•"/>
            </a:pPr>
            <a:r>
              <a:rPr lang="en" sz="1600" dirty="0">
                <a:ea typeface="Oswald"/>
                <a:cs typeface="Oswald"/>
                <a:sym typeface="Oswald"/>
              </a:rPr>
              <a:t>Mobility is a cornerstone of supply chain execution using barcodes and RFID.  Solochain process mapper provides all the flexibility to configure or customize existing processes or create new ones for mobile users</a:t>
            </a:r>
          </a:p>
          <a:p>
            <a:pPr marL="609585" indent="-431789">
              <a:lnSpc>
                <a:spcPct val="115000"/>
              </a:lnSpc>
              <a:spcAft>
                <a:spcPts val="1333"/>
              </a:spcAft>
              <a:buSzPct val="100000"/>
              <a:buFont typeface="Arial"/>
              <a:buChar char="•"/>
            </a:pPr>
            <a:r>
              <a:rPr lang="en" sz="1600" dirty="0">
                <a:ea typeface="Oswald"/>
                <a:cs typeface="Oswald"/>
                <a:sym typeface="Oswald"/>
              </a:rPr>
              <a:t>Available online or offline</a:t>
            </a:r>
          </a:p>
          <a:p>
            <a:pPr marL="609585" indent="-431789">
              <a:lnSpc>
                <a:spcPct val="115000"/>
              </a:lnSpc>
              <a:spcAft>
                <a:spcPts val="1333"/>
              </a:spcAft>
              <a:buSzPct val="100000"/>
              <a:buFont typeface="Arial"/>
              <a:buChar char="•"/>
            </a:pPr>
            <a:r>
              <a:rPr lang="en" sz="1600" dirty="0">
                <a:ea typeface="Oswald"/>
                <a:cs typeface="Oswald"/>
                <a:sym typeface="Oswald"/>
              </a:rPr>
              <a:t>Multiple input include keyboard, touchscreen, voice, scan and camera</a:t>
            </a:r>
          </a:p>
          <a:p>
            <a:pPr marL="609585" indent="-431789">
              <a:lnSpc>
                <a:spcPct val="115000"/>
              </a:lnSpc>
              <a:spcAft>
                <a:spcPts val="1333"/>
              </a:spcAft>
              <a:buSzPct val="100000"/>
              <a:buFont typeface="Arial"/>
              <a:buChar char="•"/>
            </a:pPr>
            <a:r>
              <a:rPr lang="en" sz="1600" dirty="0">
                <a:ea typeface="Oswald"/>
                <a:cs typeface="Oswald"/>
                <a:sym typeface="Oswald"/>
              </a:rPr>
              <a:t>Multiple platforms include native</a:t>
            </a:r>
            <a:r>
              <a:rPr lang="en" sz="1300" dirty="0">
                <a:ea typeface="Oswald"/>
                <a:cs typeface="Oswald"/>
                <a:sym typeface="Oswald"/>
              </a:rPr>
              <a:t> </a:t>
            </a:r>
            <a:r>
              <a:rPr lang="en" sz="1500" dirty="0">
                <a:ea typeface="Oswald"/>
                <a:cs typeface="Oswald"/>
                <a:sym typeface="Oswald"/>
              </a:rPr>
              <a:t>web, </a:t>
            </a:r>
            <a:r>
              <a:rPr lang="en" sz="1600" dirty="0">
                <a:ea typeface="Oswald"/>
                <a:cs typeface="Oswald"/>
                <a:sym typeface="Oswald"/>
              </a:rPr>
              <a:t>iOS, Android and .Net</a:t>
            </a:r>
          </a:p>
          <a:p>
            <a:pPr>
              <a:lnSpc>
                <a:spcPct val="115000"/>
              </a:lnSpc>
              <a:buNone/>
            </a:pPr>
            <a:endParaRPr sz="2000" dirty="0">
              <a:ea typeface="Oswald"/>
              <a:cs typeface="Oswald"/>
              <a:sym typeface="Oswald"/>
            </a:endParaRPr>
          </a:p>
          <a:p>
            <a:pPr>
              <a:lnSpc>
                <a:spcPct val="115000"/>
              </a:lnSpc>
              <a:buNone/>
            </a:pPr>
            <a:endParaRPr sz="2000" dirty="0">
              <a:latin typeface="Oswald"/>
              <a:ea typeface="Oswald"/>
              <a:cs typeface="Oswald"/>
              <a:sym typeface="Oswald"/>
            </a:endParaRPr>
          </a:p>
        </p:txBody>
      </p:sp>
      <p:pic>
        <p:nvPicPr>
          <p:cNvPr id="9" name="Picture 8" descr="apple-logo.png"/>
          <p:cNvPicPr>
            <a:picLocks noChangeAspect="1"/>
          </p:cNvPicPr>
          <p:nvPr/>
        </p:nvPicPr>
        <p:blipFill>
          <a:blip r:embed="rId4" cstate="print"/>
          <a:stretch>
            <a:fillRect/>
          </a:stretch>
        </p:blipFill>
        <p:spPr>
          <a:xfrm>
            <a:off x="1404099" y="5205233"/>
            <a:ext cx="648231" cy="79515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091" y="5205233"/>
            <a:ext cx="988772" cy="949223"/>
          </a:xfrm>
          <a:prstGeom prst="rect">
            <a:avLst/>
          </a:prstGeom>
        </p:spPr>
      </p:pic>
      <p:pic>
        <p:nvPicPr>
          <p:cNvPr id="2" name="Picture 1"/>
          <p:cNvPicPr>
            <a:picLocks noChangeAspect="1"/>
          </p:cNvPicPr>
          <p:nvPr/>
        </p:nvPicPr>
        <p:blipFill>
          <a:blip r:embed="rId6"/>
          <a:stretch>
            <a:fillRect/>
          </a:stretch>
        </p:blipFill>
        <p:spPr>
          <a:xfrm>
            <a:off x="3552864" y="5170297"/>
            <a:ext cx="799629" cy="984159"/>
          </a:xfrm>
          <a:prstGeom prst="rect">
            <a:avLst/>
          </a:prstGeom>
        </p:spPr>
      </p:pic>
      <p:sp>
        <p:nvSpPr>
          <p:cNvPr id="14"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CAPABILITIES</a:t>
            </a:r>
            <a:endParaRPr sz="1600" dirty="0">
              <a:solidFill>
                <a:srgbClr val="FFFFFF"/>
              </a:solidFill>
            </a:endParaRPr>
          </a:p>
        </p:txBody>
      </p:sp>
    </p:spTree>
    <p:extLst>
      <p:ext uri="{BB962C8B-B14F-4D97-AF65-F5344CB8AC3E}">
        <p14:creationId xmlns:p14="http://schemas.microsoft.com/office/powerpoint/2010/main" val="3974297420"/>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p:nvPr/>
        </p:nvSpPr>
        <p:spPr>
          <a:xfrm>
            <a:off x="-11200" y="443634"/>
            <a:ext cx="1272400" cy="622399"/>
          </a:xfrm>
          <a:prstGeom prst="rect">
            <a:avLst/>
          </a:prstGeom>
          <a:solidFill>
            <a:srgbClr val="C52027"/>
          </a:solidFill>
          <a:ln>
            <a:noFill/>
          </a:ln>
        </p:spPr>
        <p:txBody>
          <a:bodyPr lIns="121900" tIns="121900" rIns="121900" bIns="121900" anchor="ctr" anchorCtr="0">
            <a:noAutofit/>
          </a:bodyPr>
          <a:lstStyle/>
          <a:p>
            <a:endParaRPr sz="2400"/>
          </a:p>
        </p:txBody>
      </p:sp>
      <p:sp>
        <p:nvSpPr>
          <p:cNvPr id="57" name="Shape 57"/>
          <p:cNvSpPr txBox="1">
            <a:spLocks noGrp="1"/>
          </p:cNvSpPr>
          <p:nvPr>
            <p:ph type="title"/>
          </p:nvPr>
        </p:nvSpPr>
        <p:spPr>
          <a:xfrm>
            <a:off x="1310506" y="146476"/>
            <a:ext cx="8577199" cy="1143200"/>
          </a:xfrm>
          <a:prstGeom prst="rect">
            <a:avLst/>
          </a:prstGeom>
        </p:spPr>
        <p:txBody>
          <a:bodyPr vert="horz" lIns="121900" tIns="121900" rIns="121900" bIns="121900" rtlCol="0" anchor="b" anchorCtr="0">
            <a:noAutofit/>
          </a:bodyPr>
          <a:lstStyle/>
          <a:p>
            <a:r>
              <a:rPr lang="fr-CA" sz="4267" dirty="0">
                <a:latin typeface="Oswald"/>
                <a:ea typeface="Oswald"/>
                <a:cs typeface="Oswald"/>
                <a:sym typeface="Oswald"/>
              </a:rPr>
              <a:t>MOBILITY</a:t>
            </a:r>
            <a:endParaRPr lang="en" sz="4267" dirty="0">
              <a:latin typeface="Oswald"/>
              <a:ea typeface="Oswald"/>
              <a:cs typeface="Oswald"/>
              <a:sym typeface="Oswald"/>
            </a:endParaRPr>
          </a:p>
        </p:txBody>
      </p:sp>
      <p:pic>
        <p:nvPicPr>
          <p:cNvPr id="9" name="Picture 8"/>
          <p:cNvPicPr>
            <a:picLocks noChangeAspect="1"/>
          </p:cNvPicPr>
          <p:nvPr/>
        </p:nvPicPr>
        <p:blipFill rotWithShape="1">
          <a:blip r:embed="rId3"/>
          <a:srcRect/>
          <a:stretch/>
        </p:blipFill>
        <p:spPr>
          <a:xfrm>
            <a:off x="646047" y="443635"/>
            <a:ext cx="616527" cy="622397"/>
          </a:xfrm>
          <a:prstGeom prst="rect">
            <a:avLst/>
          </a:prstGeom>
        </p:spPr>
      </p:pic>
      <p:sp>
        <p:nvSpPr>
          <p:cNvPr id="10" name="Shape 162"/>
          <p:cNvSpPr txBox="1"/>
          <p:nvPr/>
        </p:nvSpPr>
        <p:spPr>
          <a:xfrm>
            <a:off x="93550" y="6365325"/>
            <a:ext cx="8288449" cy="662000"/>
          </a:xfrm>
          <a:prstGeom prst="rect">
            <a:avLst/>
          </a:prstGeom>
          <a:noFill/>
          <a:ln>
            <a:noFill/>
          </a:ln>
        </p:spPr>
        <p:txBody>
          <a:bodyPr lIns="121900" tIns="121900" rIns="121900" bIns="121900" anchor="t" anchorCtr="0">
            <a:noAutofit/>
          </a:bodyPr>
          <a:lstStyle/>
          <a:p>
            <a:r>
              <a:rPr lang="en" sz="1067" b="1" dirty="0">
                <a:solidFill>
                  <a:srgbClr val="FFFFFF"/>
                </a:solidFill>
                <a:latin typeface="Oswald"/>
                <a:ea typeface="Oswald"/>
                <a:cs typeface="Oswald"/>
                <a:sym typeface="Oswald"/>
              </a:rPr>
              <a:t>COMPANY PRESENTATION  &gt;&gt; </a:t>
            </a:r>
            <a:r>
              <a:rPr lang="fr-CA" sz="1067" b="1" dirty="0">
                <a:solidFill>
                  <a:srgbClr val="FFFFFF"/>
                </a:solidFill>
                <a:latin typeface="Oswald"/>
                <a:ea typeface="Oswald"/>
                <a:cs typeface="Oswald"/>
                <a:sym typeface="Oswald"/>
              </a:rPr>
              <a:t>CAPABILITIES</a:t>
            </a:r>
            <a:endParaRPr sz="1600" dirty="0">
              <a:solidFill>
                <a:srgbClr val="FFFFFF"/>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8137" y="443634"/>
            <a:ext cx="5502159" cy="5502159"/>
          </a:xfrm>
          <a:prstGeom prst="rect">
            <a:avLst/>
          </a:prstGeom>
        </p:spPr>
      </p:pic>
    </p:spTree>
    <p:extLst>
      <p:ext uri="{BB962C8B-B14F-4D97-AF65-F5344CB8AC3E}">
        <p14:creationId xmlns:p14="http://schemas.microsoft.com/office/powerpoint/2010/main" val="3663726106"/>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p:nvPr/>
        </p:nvSpPr>
        <p:spPr>
          <a:xfrm>
            <a:off x="-11200" y="443634"/>
            <a:ext cx="1272400" cy="622399"/>
          </a:xfrm>
          <a:prstGeom prst="rect">
            <a:avLst/>
          </a:prstGeom>
          <a:solidFill>
            <a:srgbClr val="C52027"/>
          </a:solidFill>
          <a:ln>
            <a:noFill/>
          </a:ln>
        </p:spPr>
        <p:txBody>
          <a:bodyPr lIns="121900" tIns="121900" rIns="121900" bIns="121900" anchor="ctr" anchorCtr="0">
            <a:noAutofit/>
          </a:bodyPr>
          <a:lstStyle/>
          <a:p>
            <a:endParaRPr sz="2400"/>
          </a:p>
        </p:txBody>
      </p:sp>
      <p:sp>
        <p:nvSpPr>
          <p:cNvPr id="57" name="Shape 57"/>
          <p:cNvSpPr txBox="1">
            <a:spLocks noGrp="1"/>
          </p:cNvSpPr>
          <p:nvPr>
            <p:ph type="title"/>
          </p:nvPr>
        </p:nvSpPr>
        <p:spPr>
          <a:xfrm>
            <a:off x="1310506" y="146476"/>
            <a:ext cx="8577199" cy="1143200"/>
          </a:xfrm>
          <a:prstGeom prst="rect">
            <a:avLst/>
          </a:prstGeom>
        </p:spPr>
        <p:txBody>
          <a:bodyPr vert="horz" lIns="121900" tIns="121900" rIns="121900" bIns="121900" rtlCol="0" anchor="b" anchorCtr="0">
            <a:noAutofit/>
          </a:bodyPr>
          <a:lstStyle/>
          <a:p>
            <a:r>
              <a:rPr lang="fr-CA" sz="4267" dirty="0">
                <a:latin typeface="Oswald"/>
                <a:ea typeface="Oswald"/>
                <a:cs typeface="Oswald"/>
                <a:sym typeface="Oswald"/>
              </a:rPr>
              <a:t>MOBILITY</a:t>
            </a:r>
            <a:endParaRPr lang="en" sz="4267" dirty="0">
              <a:latin typeface="Oswald"/>
              <a:ea typeface="Oswald"/>
              <a:cs typeface="Oswald"/>
              <a:sym typeface="Oswald"/>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t="16776" b="15427"/>
          <a:stretch/>
        </p:blipFill>
        <p:spPr>
          <a:xfrm>
            <a:off x="4289778" y="2427968"/>
            <a:ext cx="7902223" cy="3664656"/>
          </a:xfrm>
          <a:prstGeom prst="rect">
            <a:avLst/>
          </a:prstGeom>
        </p:spPr>
      </p:pic>
      <p:pic>
        <p:nvPicPr>
          <p:cNvPr id="9" name="Picture 8"/>
          <p:cNvPicPr>
            <a:picLocks noChangeAspect="1"/>
          </p:cNvPicPr>
          <p:nvPr/>
        </p:nvPicPr>
        <p:blipFill rotWithShape="1">
          <a:blip r:embed="rId4"/>
          <a:srcRect/>
          <a:stretch/>
        </p:blipFill>
        <p:spPr>
          <a:xfrm>
            <a:off x="646047" y="443635"/>
            <a:ext cx="616527" cy="622397"/>
          </a:xfrm>
          <a:prstGeom prst="rect">
            <a:avLst/>
          </a:prstGeom>
        </p:spPr>
      </p:pic>
      <p:sp>
        <p:nvSpPr>
          <p:cNvPr id="10" name="Shape 162"/>
          <p:cNvSpPr txBox="1"/>
          <p:nvPr/>
        </p:nvSpPr>
        <p:spPr>
          <a:xfrm>
            <a:off x="93550" y="6365325"/>
            <a:ext cx="8288449" cy="662000"/>
          </a:xfrm>
          <a:prstGeom prst="rect">
            <a:avLst/>
          </a:prstGeom>
          <a:noFill/>
          <a:ln>
            <a:noFill/>
          </a:ln>
        </p:spPr>
        <p:txBody>
          <a:bodyPr lIns="121900" tIns="121900" rIns="121900" bIns="121900" anchor="t" anchorCtr="0">
            <a:noAutofit/>
          </a:bodyPr>
          <a:lstStyle/>
          <a:p>
            <a:r>
              <a:rPr lang="en" sz="1067" b="1" dirty="0">
                <a:solidFill>
                  <a:srgbClr val="FFFFFF"/>
                </a:solidFill>
                <a:latin typeface="Oswald"/>
                <a:ea typeface="Oswald"/>
                <a:cs typeface="Oswald"/>
                <a:sym typeface="Oswald"/>
              </a:rPr>
              <a:t>COMPANY PRESENTATION  &gt;&gt; </a:t>
            </a:r>
            <a:r>
              <a:rPr lang="fr-CA" sz="1067" b="1" dirty="0">
                <a:solidFill>
                  <a:srgbClr val="FFFFFF"/>
                </a:solidFill>
                <a:latin typeface="Oswald"/>
                <a:ea typeface="Oswald"/>
                <a:cs typeface="Oswald"/>
                <a:sym typeface="Oswald"/>
              </a:rPr>
              <a:t>CAPABILITIES</a:t>
            </a:r>
            <a:endParaRPr sz="1600"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39" y="4010708"/>
            <a:ext cx="2977004" cy="213233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39" y="1683740"/>
            <a:ext cx="2977004" cy="2326968"/>
          </a:xfrm>
          <a:prstGeom prst="rect">
            <a:avLst/>
          </a:prstGeom>
        </p:spPr>
      </p:pic>
    </p:spTree>
    <p:extLst>
      <p:ext uri="{BB962C8B-B14F-4D97-AF65-F5344CB8AC3E}">
        <p14:creationId xmlns:p14="http://schemas.microsoft.com/office/powerpoint/2010/main" val="3582802844"/>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1824"/>
            <a:ext cx="10972800" cy="2635899"/>
          </a:xfrm>
        </p:spPr>
        <p:txBody>
          <a:bodyPr>
            <a:normAutofit fontScale="90000"/>
          </a:bodyPr>
          <a:lstStyle/>
          <a:p>
            <a:pPr>
              <a:lnSpc>
                <a:spcPct val="80000"/>
              </a:lnSpc>
            </a:pPr>
            <a:r>
              <a:rPr lang="en-US" sz="4000" dirty="0"/>
              <a:t>Multi-Site </a:t>
            </a:r>
            <a:r>
              <a:rPr lang="en-US" sz="4000" dirty="0" smtClean="0"/>
              <a:t>Management</a:t>
            </a:r>
            <a:br>
              <a:rPr lang="en-US" sz="4000" dirty="0" smtClean="0"/>
            </a:br>
            <a:r>
              <a:rPr lang="en-US" sz="4000" dirty="0" smtClean="0"/>
              <a:t>- </a:t>
            </a:r>
            <a:r>
              <a:rPr lang="en-US" sz="2400" dirty="0" smtClean="0"/>
              <a:t>M</a:t>
            </a:r>
            <a:r>
              <a:rPr lang="en-US" sz="2200" dirty="0" smtClean="0">
                <a:latin typeface="Arial" pitchFamily="34" charset="0"/>
                <a:cs typeface="Arial" pitchFamily="34" charset="0"/>
              </a:rPr>
              <a:t>anage </a:t>
            </a:r>
            <a:r>
              <a:rPr lang="en-US" sz="2200" dirty="0">
                <a:latin typeface="Arial" pitchFamily="34" charset="0"/>
                <a:cs typeface="Arial" pitchFamily="34" charset="0"/>
              </a:rPr>
              <a:t>an infinite number of sites on the same application</a:t>
            </a:r>
            <a:br>
              <a:rPr lang="en-US" sz="2200" dirty="0">
                <a:latin typeface="Arial" pitchFamily="34" charset="0"/>
                <a:cs typeface="Arial" pitchFamily="34" charset="0"/>
              </a:rPr>
            </a:br>
            <a:r>
              <a:rPr lang="en-US" sz="2200" dirty="0" smtClean="0">
                <a:latin typeface="Arial" pitchFamily="34" charset="0"/>
                <a:cs typeface="Arial" pitchFamily="34" charset="0"/>
              </a:rPr>
              <a:t>-  </a:t>
            </a:r>
            <a:r>
              <a:rPr lang="en-US" sz="2200" dirty="0">
                <a:latin typeface="Arial" pitchFamily="34" charset="0"/>
                <a:cs typeface="Arial" pitchFamily="34" charset="0"/>
              </a:rPr>
              <a:t>Sites can be configured to implement an integrated logistics and manufacturing chain</a:t>
            </a:r>
            <a:br>
              <a:rPr lang="en-US" sz="2200" dirty="0">
                <a:latin typeface="Arial" pitchFamily="34" charset="0"/>
                <a:cs typeface="Arial" pitchFamily="34" charset="0"/>
              </a:rPr>
            </a:br>
            <a:r>
              <a:rPr lang="en-US" sz="2200" dirty="0" smtClean="0">
                <a:latin typeface="Arial" pitchFamily="34" charset="0"/>
                <a:cs typeface="Arial" pitchFamily="34" charset="0"/>
              </a:rPr>
              <a:t>-  </a:t>
            </a:r>
            <a:r>
              <a:rPr lang="en-US" sz="2200" dirty="0">
                <a:latin typeface="Arial" pitchFamily="34" charset="0"/>
                <a:cs typeface="Arial" pitchFamily="34" charset="0"/>
              </a:rPr>
              <a:t>Every site is defined with its own business rules and attributes </a:t>
            </a:r>
            <a:br>
              <a:rPr lang="en-US" sz="2200" dirty="0">
                <a:latin typeface="Arial" pitchFamily="34" charset="0"/>
                <a:cs typeface="Arial" pitchFamily="34" charset="0"/>
              </a:rPr>
            </a:br>
            <a:r>
              <a:rPr lang="en-US" sz="2200" dirty="0" smtClean="0">
                <a:latin typeface="Arial" pitchFamily="34" charset="0"/>
                <a:cs typeface="Arial" pitchFamily="34" charset="0"/>
              </a:rPr>
              <a:t>-  </a:t>
            </a:r>
            <a:r>
              <a:rPr lang="en-US" sz="2200" dirty="0">
                <a:latin typeface="Arial" pitchFamily="34" charset="0"/>
                <a:cs typeface="Arial" pitchFamily="34" charset="0"/>
              </a:rPr>
              <a:t>Suppliers and customers can be integrated through an information or transaction portal</a:t>
            </a:r>
            <a:r>
              <a:rPr lang="en-US" dirty="0">
                <a:latin typeface="Arial" pitchFamily="34" charset="0"/>
                <a:cs typeface="Arial" pitchFamily="34" charset="0"/>
              </a:rPr>
              <a:t/>
            </a:r>
            <a:br>
              <a:rPr lang="en-US" dirty="0">
                <a:latin typeface="Arial" pitchFamily="34" charset="0"/>
                <a:cs typeface="Arial" pitchFamily="34" charset="0"/>
              </a:rPr>
            </a:br>
            <a:endParaRPr lang="en-CA" dirty="0"/>
          </a:p>
        </p:txBody>
      </p:sp>
      <p:sp>
        <p:nvSpPr>
          <p:cNvPr id="3" name="Text Placeholder 2"/>
          <p:cNvSpPr>
            <a:spLocks noGrp="1"/>
          </p:cNvSpPr>
          <p:nvPr>
            <p:ph type="body" idx="1"/>
          </p:nvPr>
        </p:nvSpPr>
        <p:spPr>
          <a:xfrm>
            <a:off x="609600" y="653143"/>
            <a:ext cx="10972800" cy="5914657"/>
          </a:xfrm>
        </p:spPr>
        <p:txBody>
          <a:bodyPr/>
          <a:lstStyle/>
          <a:p>
            <a:endParaRPr lang="en-CA" dirty="0"/>
          </a:p>
        </p:txBody>
      </p:sp>
      <p:pic>
        <p:nvPicPr>
          <p:cNvPr id="4" name="Picture 3" descr="GeationsDeSiteHR.143.png"/>
          <p:cNvPicPr>
            <a:picLocks noChangeAspect="1"/>
          </p:cNvPicPr>
          <p:nvPr/>
        </p:nvPicPr>
        <p:blipFill>
          <a:blip r:embed="rId2" cstate="print"/>
          <a:stretch>
            <a:fillRect/>
          </a:stretch>
        </p:blipFill>
        <p:spPr>
          <a:xfrm>
            <a:off x="1250303" y="2066730"/>
            <a:ext cx="8639451" cy="4118515"/>
          </a:xfrm>
          <a:prstGeom prst="rect">
            <a:avLst/>
          </a:prstGeom>
        </p:spPr>
      </p:pic>
    </p:spTree>
    <p:extLst>
      <p:ext uri="{BB962C8B-B14F-4D97-AF65-F5344CB8AC3E}">
        <p14:creationId xmlns:p14="http://schemas.microsoft.com/office/powerpoint/2010/main" val="2733945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1642" y="227295"/>
            <a:ext cx="11078149" cy="842963"/>
          </a:xfrm>
        </p:spPr>
        <p:txBody>
          <a:bodyPr>
            <a:noAutofit/>
          </a:bodyPr>
          <a:lstStyle/>
          <a:p>
            <a:r>
              <a:rPr lang="en-US" sz="2800" b="1" dirty="0">
                <a:latin typeface="+mn-lt"/>
                <a:cs typeface="Arial" panose="020B0604020202020204" pitchFamily="34" charset="0"/>
              </a:rPr>
              <a:t>Best-of-Breed Warehouse Management System Benefits</a:t>
            </a:r>
          </a:p>
        </p:txBody>
      </p:sp>
      <p:sp>
        <p:nvSpPr>
          <p:cNvPr id="6" name="TextBox 5"/>
          <p:cNvSpPr txBox="1"/>
          <p:nvPr/>
        </p:nvSpPr>
        <p:spPr>
          <a:xfrm>
            <a:off x="651728" y="1305796"/>
            <a:ext cx="4748586" cy="2431435"/>
          </a:xfrm>
          <a:prstGeom prst="rect">
            <a:avLst/>
          </a:prstGeom>
          <a:noFill/>
        </p:spPr>
        <p:txBody>
          <a:bodyPr wrap="square" rtlCol="0">
            <a:spAutoFit/>
          </a:bodyPr>
          <a:lstStyle/>
          <a:p>
            <a:pPr algn="just"/>
            <a:r>
              <a:rPr lang="en-US" b="1" dirty="0">
                <a:cs typeface="Arial" panose="020B0604020202020204" pitchFamily="34" charset="0"/>
              </a:rPr>
              <a:t>Introduction:</a:t>
            </a:r>
          </a:p>
          <a:p>
            <a:pPr algn="just"/>
            <a:endParaRPr lang="en-US" sz="800" dirty="0">
              <a:cs typeface="Arial" panose="020B0604020202020204" pitchFamily="34" charset="0"/>
            </a:endParaRPr>
          </a:p>
          <a:p>
            <a:pPr algn="just"/>
            <a:r>
              <a:rPr lang="en-US" dirty="0">
                <a:cs typeface="Arial" panose="020B0604020202020204" pitchFamily="34" charset="0"/>
              </a:rPr>
              <a:t>A Warehouse Management System (</a:t>
            </a:r>
            <a:r>
              <a:rPr lang="en-US" dirty="0">
                <a:solidFill>
                  <a:schemeClr val="accent5">
                    <a:lumMod val="75000"/>
                  </a:schemeClr>
                </a:solidFill>
                <a:cs typeface="Arial" panose="020B0604020202020204" pitchFamily="34" charset="0"/>
              </a:rPr>
              <a:t>WMS</a:t>
            </a:r>
            <a:r>
              <a:rPr lang="en-US" dirty="0">
                <a:cs typeface="Arial" panose="020B0604020202020204" pitchFamily="34" charset="0"/>
              </a:rPr>
              <a:t>) tracks inventory, and inventory attributes from the time it is received until it is consumed, or shipped. A WMS also manages orders and inventory movements throughout the supply chain providing robust real-time user and time stamped audit trails.</a:t>
            </a:r>
          </a:p>
        </p:txBody>
      </p:sp>
      <p:sp>
        <p:nvSpPr>
          <p:cNvPr id="7" name="TextBox 6"/>
          <p:cNvSpPr txBox="1"/>
          <p:nvPr/>
        </p:nvSpPr>
        <p:spPr>
          <a:xfrm>
            <a:off x="702271" y="3737231"/>
            <a:ext cx="2947737" cy="2431435"/>
          </a:xfrm>
          <a:prstGeom prst="rect">
            <a:avLst/>
          </a:prstGeom>
          <a:noFill/>
        </p:spPr>
        <p:txBody>
          <a:bodyPr wrap="square" rtlCol="0">
            <a:spAutoFit/>
          </a:bodyPr>
          <a:lstStyle/>
          <a:p>
            <a:r>
              <a:rPr lang="en-US" b="1" dirty="0">
                <a:cs typeface="Arial" panose="020B0604020202020204" pitchFamily="34" charset="0"/>
              </a:rPr>
              <a:t>Key Benefit Overview:</a:t>
            </a:r>
          </a:p>
          <a:p>
            <a:endParaRPr lang="en-US" sz="800" b="1"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ERP Integration</a:t>
            </a:r>
          </a:p>
          <a:p>
            <a:pPr marL="285750" lvl="0" indent="-285750">
              <a:buFont typeface="Arial" panose="020B0604020202020204" pitchFamily="34" charset="0"/>
              <a:buChar char="•"/>
            </a:pPr>
            <a:r>
              <a:rPr lang="en-US" dirty="0">
                <a:cs typeface="Arial" panose="020B0604020202020204" pitchFamily="34" charset="0"/>
              </a:rPr>
              <a:t>Inventory </a:t>
            </a:r>
            <a:r>
              <a:rPr lang="en-US" dirty="0" smtClean="0">
                <a:cs typeface="Arial" panose="020B0604020202020204" pitchFamily="34" charset="0"/>
              </a:rPr>
              <a:t>Management</a:t>
            </a:r>
          </a:p>
          <a:p>
            <a:pPr marL="285750" lvl="0" indent="-285750">
              <a:buFont typeface="Arial" panose="020B0604020202020204" pitchFamily="34" charset="0"/>
              <a:buChar char="•"/>
            </a:pPr>
            <a:r>
              <a:rPr lang="en-US" dirty="0" smtClean="0">
                <a:cs typeface="Arial" panose="020B0604020202020204" pitchFamily="34" charset="0"/>
              </a:rPr>
              <a:t>Traceability</a:t>
            </a:r>
            <a:endParaRPr lang="en-US" dirty="0">
              <a:cs typeface="Arial" panose="020B0604020202020204" pitchFamily="34" charset="0"/>
            </a:endParaRPr>
          </a:p>
          <a:p>
            <a:pPr marL="285750" lvl="0" indent="-285750">
              <a:buFont typeface="Arial" panose="020B0604020202020204" pitchFamily="34" charset="0"/>
              <a:buChar char="•"/>
            </a:pPr>
            <a:r>
              <a:rPr lang="en-US" dirty="0">
                <a:cs typeface="Arial" panose="020B0604020202020204" pitchFamily="34" charset="0"/>
              </a:rPr>
              <a:t>Order Management</a:t>
            </a:r>
          </a:p>
          <a:p>
            <a:pPr marL="285750" lvl="0" indent="-285750">
              <a:buFont typeface="Arial" panose="020B0604020202020204" pitchFamily="34" charset="0"/>
              <a:buChar char="•"/>
            </a:pPr>
            <a:r>
              <a:rPr lang="en-US" dirty="0">
                <a:cs typeface="Arial" panose="020B0604020202020204" pitchFamily="34" charset="0"/>
              </a:rPr>
              <a:t>Picking Methods</a:t>
            </a:r>
          </a:p>
          <a:p>
            <a:pPr marL="285750" lvl="0" indent="-285750">
              <a:buFont typeface="Arial" panose="020B0604020202020204" pitchFamily="34" charset="0"/>
              <a:buChar char="•"/>
            </a:pPr>
            <a:r>
              <a:rPr lang="en-US" dirty="0">
                <a:cs typeface="Arial" panose="020B0604020202020204" pitchFamily="34" charset="0"/>
              </a:rPr>
              <a:t>Customer Compliance</a:t>
            </a:r>
          </a:p>
          <a:p>
            <a:pPr marL="285750" lvl="0" indent="-285750">
              <a:buFont typeface="Arial" panose="020B0604020202020204" pitchFamily="34" charset="0"/>
              <a:buChar char="•"/>
            </a:pPr>
            <a:r>
              <a:rPr lang="en-US" dirty="0">
                <a:cs typeface="Arial" panose="020B0604020202020204" pitchFamily="34" charset="0"/>
              </a:rPr>
              <a:t>KPI Reporting</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9407"/>
          <a:stretch/>
        </p:blipFill>
        <p:spPr>
          <a:xfrm>
            <a:off x="5454540" y="1543852"/>
            <a:ext cx="6738571" cy="4717248"/>
          </a:xfrm>
          <a:prstGeom prst="rect">
            <a:avLst/>
          </a:prstGeom>
        </p:spPr>
      </p:pic>
      <p:sp>
        <p:nvSpPr>
          <p:cNvPr id="12" name="Shape 162"/>
          <p:cNvSpPr txBox="1"/>
          <p:nvPr/>
        </p:nvSpPr>
        <p:spPr>
          <a:xfrm>
            <a:off x="93550" y="6365325"/>
            <a:ext cx="8288449" cy="460018"/>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a:t>
            </a:r>
            <a:endParaRPr sz="1600" dirty="0">
              <a:solidFill>
                <a:srgbClr val="FFFFFF"/>
              </a:solidFill>
            </a:endParaRPr>
          </a:p>
        </p:txBody>
      </p:sp>
    </p:spTree>
    <p:extLst>
      <p:ext uri="{BB962C8B-B14F-4D97-AF65-F5344CB8AC3E}">
        <p14:creationId xmlns:p14="http://schemas.microsoft.com/office/powerpoint/2010/main" val="10648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0291" y="1618591"/>
            <a:ext cx="9254706" cy="3536789"/>
          </a:xfrm>
        </p:spPr>
        <p:txBody>
          <a:bodyPr/>
          <a:lstStyle/>
          <a:p>
            <a:r>
              <a:rPr lang="en-CA" dirty="0"/>
              <a:t>A critical shift in the world of logistics and supply chain is impacting the way you manage inventory:</a:t>
            </a:r>
            <a:br>
              <a:rPr lang="en-CA" dirty="0"/>
            </a:br>
            <a:endParaRPr lang="en-CA" dirty="0"/>
          </a:p>
          <a:p>
            <a:pPr lvl="1"/>
            <a:r>
              <a:rPr lang="en-CA" sz="2000" dirty="0"/>
              <a:t>Real-time communication</a:t>
            </a:r>
          </a:p>
          <a:p>
            <a:pPr lvl="1"/>
            <a:r>
              <a:rPr lang="en-CA" sz="2000" dirty="0"/>
              <a:t>Omni-channel distribution</a:t>
            </a:r>
          </a:p>
          <a:p>
            <a:pPr lvl="1"/>
            <a:r>
              <a:rPr lang="en-CA" sz="2000" dirty="0"/>
              <a:t>Compliance </a:t>
            </a:r>
            <a:r>
              <a:rPr lang="en-CA" sz="2000" dirty="0" smtClean="0"/>
              <a:t>regulations </a:t>
            </a:r>
            <a:endParaRPr lang="en-CA" sz="2000" dirty="0"/>
          </a:p>
          <a:p>
            <a:pPr lvl="1"/>
            <a:r>
              <a:rPr lang="en-CA" sz="2000" dirty="0" smtClean="0"/>
              <a:t>Business </a:t>
            </a:r>
            <a:r>
              <a:rPr lang="en-CA" sz="2000" dirty="0" smtClean="0"/>
              <a:t>competitive </a:t>
            </a:r>
            <a:r>
              <a:rPr lang="en-CA" sz="2000" dirty="0"/>
              <a:t>advantage.</a:t>
            </a:r>
          </a:p>
          <a:p>
            <a:endParaRPr lang="fr-CA" dirty="0"/>
          </a:p>
        </p:txBody>
      </p:sp>
      <p:sp>
        <p:nvSpPr>
          <p:cNvPr id="8" name="Shape 69"/>
          <p:cNvSpPr txBox="1">
            <a:spLocks/>
          </p:cNvSpPr>
          <p:nvPr/>
        </p:nvSpPr>
        <p:spPr>
          <a:xfrm>
            <a:off x="1310505" y="408646"/>
            <a:ext cx="10216704" cy="866947"/>
          </a:xfrm>
          <a:prstGeom prst="rect">
            <a:avLst/>
          </a:prstGeom>
        </p:spPr>
        <p:txBody>
          <a:bodyPr vert="horz" lIns="121897" tIns="121897" rIns="121897" bIns="121897"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sz="3700" dirty="0" smtClean="0">
              <a:latin typeface="Oswald"/>
              <a:ea typeface="Oswald"/>
              <a:cs typeface="Oswald"/>
            </a:endParaRPr>
          </a:p>
          <a:p>
            <a:r>
              <a:rPr lang="en-CA" sz="2800" dirty="0" smtClean="0">
                <a:latin typeface="+mn-lt"/>
                <a:ea typeface="Oswald"/>
                <a:cs typeface="Oswald"/>
              </a:rPr>
              <a:t>THE </a:t>
            </a:r>
            <a:r>
              <a:rPr lang="en-CA" sz="2800" dirty="0">
                <a:latin typeface="+mn-lt"/>
                <a:ea typeface="Oswald"/>
                <a:cs typeface="Oswald"/>
              </a:rPr>
              <a:t>SUPPLY CHAIN COMPETITIVE ADVANTAGE</a:t>
            </a:r>
            <a:endParaRPr lang="en" sz="2800" dirty="0">
              <a:latin typeface="+mn-lt"/>
              <a:ea typeface="Oswald"/>
              <a:cs typeface="Oswald"/>
              <a:sym typeface="Oswald"/>
            </a:endParaRPr>
          </a:p>
        </p:txBody>
      </p:sp>
      <p:pic>
        <p:nvPicPr>
          <p:cNvPr id="9" name="Shape 60"/>
          <p:cNvPicPr preferRelativeResize="0"/>
          <p:nvPr/>
        </p:nvPicPr>
        <p:blipFill rotWithShape="1">
          <a:blip r:embed="rId2">
            <a:alphaModFix/>
          </a:blip>
          <a:srcRect/>
          <a:stretch/>
        </p:blipFill>
        <p:spPr>
          <a:xfrm>
            <a:off x="732454" y="778249"/>
            <a:ext cx="172616" cy="317863"/>
          </a:xfrm>
          <a:prstGeom prst="rect">
            <a:avLst/>
          </a:prstGeom>
          <a:noFill/>
          <a:ln>
            <a:noFill/>
          </a:ln>
        </p:spPr>
      </p:pic>
      <p:sp>
        <p:nvSpPr>
          <p:cNvPr id="11"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OVERVIEW</a:t>
            </a:r>
            <a:endParaRPr sz="1600" dirty="0">
              <a:solidFill>
                <a:srgbClr val="FFFFFF"/>
              </a:solidFill>
            </a:endParaRPr>
          </a:p>
        </p:txBody>
      </p:sp>
    </p:spTree>
    <p:extLst>
      <p:ext uri="{BB962C8B-B14F-4D97-AF65-F5344CB8AC3E}">
        <p14:creationId xmlns:p14="http://schemas.microsoft.com/office/powerpoint/2010/main" val="38353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5"/>
          <p:cNvSpPr/>
          <p:nvPr/>
        </p:nvSpPr>
        <p:spPr>
          <a:xfrm>
            <a:off x="-8399" y="340202"/>
            <a:ext cx="954300" cy="466799"/>
          </a:xfrm>
          <a:prstGeom prst="rect">
            <a:avLst/>
          </a:prstGeom>
          <a:solidFill>
            <a:schemeClr val="tx1"/>
          </a:solidFill>
          <a:ln>
            <a:noFill/>
          </a:ln>
        </p:spPr>
        <p:txBody>
          <a:bodyPr lIns="91425" tIns="91425" rIns="91425" bIns="91425" anchor="ctr" anchorCtr="0">
            <a:noAutofit/>
          </a:bodyPr>
          <a:lstStyle/>
          <a:p>
            <a:endParaRPr sz="2400"/>
          </a:p>
        </p:txBody>
      </p:sp>
      <p:pic>
        <p:nvPicPr>
          <p:cNvPr id="13" name="Shape 60"/>
          <p:cNvPicPr preferRelativeResize="0"/>
          <p:nvPr/>
        </p:nvPicPr>
        <p:blipFill>
          <a:blip r:embed="rId3">
            <a:extLst>
              <a:ext uri="{28A0092B-C50C-407E-A947-70E740481C1C}">
                <a14:useLocalDpi xmlns:a14="http://schemas.microsoft.com/office/drawing/2010/main" val="0"/>
              </a:ext>
            </a:extLst>
          </a:blip>
          <a:stretch>
            <a:fillRect/>
          </a:stretch>
        </p:blipFill>
        <p:spPr>
          <a:xfrm>
            <a:off x="516434" y="383492"/>
            <a:ext cx="377751" cy="380219"/>
          </a:xfrm>
          <a:prstGeom prst="rect">
            <a:avLst/>
          </a:prstGeom>
          <a:noFill/>
          <a:ln>
            <a:noFill/>
          </a:ln>
        </p:spPr>
      </p:pic>
      <p:sp>
        <p:nvSpPr>
          <p:cNvPr id="14" name="Title 1"/>
          <p:cNvSpPr txBox="1">
            <a:spLocks/>
          </p:cNvSpPr>
          <p:nvPr/>
        </p:nvSpPr>
        <p:spPr>
          <a:xfrm>
            <a:off x="1113852" y="172613"/>
            <a:ext cx="11078149" cy="842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57CC1"/>
                </a:solidFill>
              </a:rPr>
              <a:t>Raw Material, Component and Finished Good Tracking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519" y="1031803"/>
            <a:ext cx="11487151" cy="56844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62" y="3612444"/>
            <a:ext cx="7223145" cy="3067451"/>
          </a:xfrm>
          <a:prstGeom prst="rect">
            <a:avLst/>
          </a:prstGeom>
        </p:spPr>
      </p:pic>
    </p:spTree>
    <p:extLst>
      <p:ext uri="{BB962C8B-B14F-4D97-AF65-F5344CB8AC3E}">
        <p14:creationId xmlns:p14="http://schemas.microsoft.com/office/powerpoint/2010/main" val="28563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10"/>
          <p:cNvSpPr>
            <a:spLocks noChangeArrowheads="1"/>
          </p:cNvSpPr>
          <p:nvPr/>
        </p:nvSpPr>
        <p:spPr bwMode="auto">
          <a:xfrm>
            <a:off x="346865" y="2252065"/>
            <a:ext cx="7249692" cy="3211777"/>
          </a:xfrm>
          <a:prstGeom prst="rect">
            <a:avLst/>
          </a:prstGeom>
          <a:noFill/>
          <a:ln w="9525">
            <a:noFill/>
            <a:miter lim="800000"/>
            <a:headEnd/>
            <a:tailEnd/>
          </a:ln>
        </p:spPr>
        <p:txBody>
          <a:bodyPr wrap="square">
            <a:spAutoFit/>
          </a:bodyPr>
          <a:lstStyle/>
          <a:p>
            <a:r>
              <a:rPr lang="en-CA" sz="1867" dirty="0"/>
              <a:t>SOLOCHAIN™ records all inventory instances and assigns them to a unique license plate.  All related tasks and inventory operations are instantaneously recorded giving you:</a:t>
            </a:r>
          </a:p>
          <a:p>
            <a:pPr>
              <a:buFontTx/>
              <a:buChar char="-"/>
            </a:pPr>
            <a:endParaRPr lang="en-CA" sz="1867" dirty="0"/>
          </a:p>
          <a:p>
            <a:pPr marL="380990" indent="-380990">
              <a:buFont typeface="Arial" pitchFamily="34" charset="0"/>
              <a:buChar char="•"/>
            </a:pPr>
            <a:r>
              <a:rPr lang="en-CA" sz="1867" dirty="0"/>
              <a:t> Detailed Lot Number Tracking</a:t>
            </a:r>
          </a:p>
          <a:p>
            <a:pPr marL="380990" indent="-380990">
              <a:buFont typeface="Arial" pitchFamily="34" charset="0"/>
              <a:buChar char="•"/>
            </a:pPr>
            <a:r>
              <a:rPr lang="en-CA" sz="1867" dirty="0"/>
              <a:t> Dynamic FIFO, FEFO , LEFO Management</a:t>
            </a:r>
          </a:p>
          <a:p>
            <a:pPr marL="380990" indent="-380990">
              <a:buFont typeface="Arial" pitchFamily="34" charset="0"/>
              <a:buChar char="•"/>
            </a:pPr>
            <a:r>
              <a:rPr lang="en-CA" sz="1867" dirty="0"/>
              <a:t> Unlimited information attributes can be tracked</a:t>
            </a:r>
          </a:p>
          <a:p>
            <a:pPr marL="380990" indent="-380990">
              <a:buFont typeface="Arial" pitchFamily="34" charset="0"/>
              <a:buChar char="•"/>
            </a:pPr>
            <a:r>
              <a:rPr lang="en-CA" sz="1867" dirty="0"/>
              <a:t> Complete event recording </a:t>
            </a:r>
          </a:p>
          <a:p>
            <a:pPr marL="380990" indent="-380990">
              <a:buFont typeface="Arial" pitchFamily="34" charset="0"/>
              <a:buChar char="•"/>
            </a:pPr>
            <a:r>
              <a:rPr lang="en-CA" sz="1867" dirty="0"/>
              <a:t> Complete KPI Management </a:t>
            </a:r>
          </a:p>
          <a:p>
            <a:endParaRPr lang="en-CA" sz="1600" dirty="0"/>
          </a:p>
          <a:p>
            <a:endParaRPr lang="en-CA" sz="1867" dirty="0"/>
          </a:p>
        </p:txBody>
      </p:sp>
      <p:sp>
        <p:nvSpPr>
          <p:cNvPr id="5" name="TextBox 4"/>
          <p:cNvSpPr txBox="1"/>
          <p:nvPr/>
        </p:nvSpPr>
        <p:spPr>
          <a:xfrm>
            <a:off x="324528" y="1281524"/>
            <a:ext cx="11409528" cy="584775"/>
          </a:xfrm>
          <a:prstGeom prst="rect">
            <a:avLst/>
          </a:prstGeom>
          <a:noFill/>
        </p:spPr>
        <p:txBody>
          <a:bodyPr wrap="square" rtlCol="0">
            <a:spAutoFit/>
          </a:bodyPr>
          <a:lstStyle/>
          <a:p>
            <a:r>
              <a:rPr lang="en-CA" sz="3200" b="1" dirty="0"/>
              <a:t>Lot Tracking</a:t>
            </a:r>
            <a:endParaRPr lang="en-CA" sz="3200" dirty="0"/>
          </a:p>
        </p:txBody>
      </p:sp>
      <p:sp>
        <p:nvSpPr>
          <p:cNvPr id="6" name="TextBox 5"/>
          <p:cNvSpPr txBox="1"/>
          <p:nvPr/>
        </p:nvSpPr>
        <p:spPr>
          <a:xfrm>
            <a:off x="324528" y="1762001"/>
            <a:ext cx="11409528" cy="502766"/>
          </a:xfrm>
          <a:prstGeom prst="rect">
            <a:avLst/>
          </a:prstGeom>
          <a:noFill/>
        </p:spPr>
        <p:txBody>
          <a:bodyPr wrap="square" rtlCol="0">
            <a:spAutoFit/>
          </a:bodyPr>
          <a:lstStyle/>
          <a:p>
            <a:r>
              <a:rPr lang="en-CA" sz="2667" dirty="0" smtClean="0"/>
              <a:t>Managing </a:t>
            </a:r>
            <a:r>
              <a:rPr lang="en-CA" sz="2667" dirty="0"/>
              <a:t>Lot Numbers </a:t>
            </a:r>
          </a:p>
        </p:txBody>
      </p:sp>
    </p:spTree>
    <p:extLst>
      <p:ext uri="{BB962C8B-B14F-4D97-AF65-F5344CB8AC3E}">
        <p14:creationId xmlns:p14="http://schemas.microsoft.com/office/powerpoint/2010/main" val="184175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67785" y="2044006"/>
            <a:ext cx="4409017" cy="4483279"/>
          </a:xfrm>
          <a:prstGeom prst="rect">
            <a:avLst/>
          </a:prstGeom>
          <a:noFill/>
        </p:spPr>
        <p:txBody>
          <a:bodyPr wrap="square" rtlCol="0">
            <a:spAutoFit/>
          </a:bodyPr>
          <a:lstStyle/>
          <a:p>
            <a:r>
              <a:rPr lang="en-CA" sz="1600" b="1" dirty="0"/>
              <a:t>GS1-128 barcodes are used to encode trade item data for logistics units such as :</a:t>
            </a:r>
          </a:p>
          <a:p>
            <a:pPr>
              <a:spcBef>
                <a:spcPts val="800"/>
              </a:spcBef>
              <a:buFont typeface="Arial" pitchFamily="34" charset="0"/>
              <a:buChar char="•"/>
            </a:pPr>
            <a:r>
              <a:rPr lang="en-CA" sz="1600" dirty="0"/>
              <a:t> Cartons</a:t>
            </a:r>
          </a:p>
          <a:p>
            <a:pPr>
              <a:buFont typeface="Arial" pitchFamily="34" charset="0"/>
              <a:buChar char="•"/>
            </a:pPr>
            <a:r>
              <a:rPr lang="en-CA" sz="1600" dirty="0"/>
              <a:t> Cases</a:t>
            </a:r>
          </a:p>
          <a:p>
            <a:pPr>
              <a:buFont typeface="Arial" pitchFamily="34" charset="0"/>
              <a:buChar char="•"/>
            </a:pPr>
            <a:r>
              <a:rPr lang="en-CA" sz="1600" dirty="0"/>
              <a:t> Pallets</a:t>
            </a:r>
          </a:p>
          <a:p>
            <a:pPr>
              <a:buFont typeface="Arial" pitchFamily="34" charset="0"/>
              <a:buChar char="•"/>
            </a:pPr>
            <a:r>
              <a:rPr lang="en-CA" sz="1600" dirty="0"/>
              <a:t> Returnable assets</a:t>
            </a:r>
          </a:p>
          <a:p>
            <a:endParaRPr lang="en-CA" sz="1600" dirty="0"/>
          </a:p>
          <a:p>
            <a:r>
              <a:rPr lang="en-CA" sz="1600" b="1" dirty="0"/>
              <a:t>Specific information can also be encoded in GS1-128 barcodes to add security and sustainability to your supply chain. </a:t>
            </a:r>
          </a:p>
          <a:p>
            <a:pPr>
              <a:spcBef>
                <a:spcPts val="800"/>
              </a:spcBef>
              <a:buFont typeface="Arial" pitchFamily="34" charset="0"/>
              <a:buChar char="•"/>
            </a:pPr>
            <a:r>
              <a:rPr lang="en-CA" sz="1600" dirty="0"/>
              <a:t> Best Before Date</a:t>
            </a:r>
          </a:p>
          <a:p>
            <a:pPr>
              <a:buFont typeface="Arial" pitchFamily="34" charset="0"/>
              <a:buChar char="•"/>
            </a:pPr>
            <a:r>
              <a:rPr lang="en-CA" sz="1600" dirty="0"/>
              <a:t> Batch/Lot Number</a:t>
            </a:r>
          </a:p>
          <a:p>
            <a:pPr>
              <a:buFont typeface="Arial" pitchFamily="34" charset="0"/>
              <a:buChar char="•"/>
            </a:pPr>
            <a:r>
              <a:rPr lang="en-CA" sz="1600" dirty="0"/>
              <a:t> Serial Number</a:t>
            </a:r>
          </a:p>
          <a:p>
            <a:pPr marL="110064" indent="-110064">
              <a:buFont typeface="Arial" pitchFamily="34" charset="0"/>
              <a:buChar char="•"/>
            </a:pPr>
            <a:r>
              <a:rPr lang="en-CA" sz="1600" dirty="0"/>
              <a:t>The GS1 System’s Serial Shipping Container Code (SSCC) are examples of the data that can be encoded in a GS1-128 barcode.</a:t>
            </a:r>
          </a:p>
          <a:p>
            <a:endParaRPr lang="en-CA" sz="1600" dirty="0"/>
          </a:p>
        </p:txBody>
      </p:sp>
      <p:sp>
        <p:nvSpPr>
          <p:cNvPr id="8" name="Rectangle 2"/>
          <p:cNvSpPr txBox="1">
            <a:spLocks noChangeArrowheads="1"/>
          </p:cNvSpPr>
          <p:nvPr/>
        </p:nvSpPr>
        <p:spPr>
          <a:xfrm>
            <a:off x="467784" y="1479549"/>
            <a:ext cx="11233149" cy="5159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667" b="1" dirty="0"/>
              <a:t>GS1-128</a:t>
            </a:r>
            <a:endParaRPr lang="en-US" sz="2667" b="1" dirty="0"/>
          </a:p>
        </p:txBody>
      </p:sp>
      <p:pic>
        <p:nvPicPr>
          <p:cNvPr id="12" name="Picture 11" descr="GS1.png"/>
          <p:cNvPicPr>
            <a:picLocks noChangeAspect="1"/>
          </p:cNvPicPr>
          <p:nvPr/>
        </p:nvPicPr>
        <p:blipFill>
          <a:blip r:embed="rId4" cstate="print"/>
          <a:stretch>
            <a:fillRect/>
          </a:stretch>
        </p:blipFill>
        <p:spPr>
          <a:xfrm>
            <a:off x="11174151" y="6167336"/>
            <a:ext cx="809216" cy="606912"/>
          </a:xfrm>
          <a:prstGeom prst="rect">
            <a:avLst/>
          </a:prstGeom>
        </p:spPr>
      </p:pic>
    </p:spTree>
    <p:extLst>
      <p:ext uri="{BB962C8B-B14F-4D97-AF65-F5344CB8AC3E}">
        <p14:creationId xmlns:p14="http://schemas.microsoft.com/office/powerpoint/2010/main" val="4042484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KPIs</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1516807" y="1762253"/>
            <a:ext cx="9257157" cy="4561713"/>
          </a:xfrm>
          <a:prstGeom prst="rect">
            <a:avLst/>
          </a:prstGeom>
        </p:spPr>
      </p:pic>
    </p:spTree>
    <p:extLst>
      <p:ext uri="{BB962C8B-B14F-4D97-AF65-F5344CB8AC3E}">
        <p14:creationId xmlns:p14="http://schemas.microsoft.com/office/powerpoint/2010/main" val="1635876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p:nvPr/>
        </p:nvSpPr>
        <p:spPr>
          <a:xfrm>
            <a:off x="-11200" y="443634"/>
            <a:ext cx="1272400" cy="622399"/>
          </a:xfrm>
          <a:prstGeom prst="rect">
            <a:avLst/>
          </a:prstGeom>
          <a:solidFill>
            <a:srgbClr val="C52027"/>
          </a:solidFill>
          <a:ln>
            <a:noFill/>
          </a:ln>
        </p:spPr>
        <p:txBody>
          <a:bodyPr lIns="121900" tIns="121900" rIns="121900" bIns="121900" anchor="ctr" anchorCtr="0">
            <a:noAutofit/>
          </a:bodyPr>
          <a:lstStyle/>
          <a:p>
            <a:endParaRPr sz="2400"/>
          </a:p>
        </p:txBody>
      </p:sp>
      <p:sp>
        <p:nvSpPr>
          <p:cNvPr id="57" name="Shape 57"/>
          <p:cNvSpPr txBox="1">
            <a:spLocks noGrp="1"/>
          </p:cNvSpPr>
          <p:nvPr>
            <p:ph type="title"/>
          </p:nvPr>
        </p:nvSpPr>
        <p:spPr>
          <a:xfrm>
            <a:off x="1310506" y="96668"/>
            <a:ext cx="8577199" cy="1143200"/>
          </a:xfrm>
          <a:prstGeom prst="rect">
            <a:avLst/>
          </a:prstGeom>
        </p:spPr>
        <p:txBody>
          <a:bodyPr vert="horz" lIns="121900" tIns="121900" rIns="121900" bIns="121900" rtlCol="0" anchor="b" anchorCtr="0">
            <a:noAutofit/>
          </a:bodyPr>
          <a:lstStyle/>
          <a:p>
            <a:r>
              <a:rPr lang="fr-CA" sz="3200" dirty="0">
                <a:latin typeface="Oswald"/>
                <a:ea typeface="Oswald"/>
                <a:cs typeface="Oswald"/>
                <a:sym typeface="Oswald"/>
              </a:rPr>
              <a:t>NEW MODULE – DOCK MANAGEMENT</a:t>
            </a:r>
            <a:endParaRPr lang="en" sz="3200" dirty="0">
              <a:latin typeface="Oswald"/>
              <a:ea typeface="Oswald"/>
              <a:cs typeface="Oswald"/>
              <a:sym typeface="Oswald"/>
            </a:endParaRPr>
          </a:p>
        </p:txBody>
      </p:sp>
      <p:pic>
        <p:nvPicPr>
          <p:cNvPr id="7" name="Picture 6"/>
          <p:cNvPicPr>
            <a:picLocks noChangeAspect="1"/>
          </p:cNvPicPr>
          <p:nvPr/>
        </p:nvPicPr>
        <p:blipFill rotWithShape="1">
          <a:blip r:embed="rId3"/>
          <a:srcRect/>
          <a:stretch/>
        </p:blipFill>
        <p:spPr>
          <a:xfrm>
            <a:off x="646047" y="443635"/>
            <a:ext cx="616527" cy="622397"/>
          </a:xfrm>
          <a:prstGeom prst="rect">
            <a:avLst/>
          </a:prstGeom>
        </p:spPr>
      </p:pic>
      <p:sp>
        <p:nvSpPr>
          <p:cNvPr id="8" name="Shape 162"/>
          <p:cNvSpPr txBox="1"/>
          <p:nvPr/>
        </p:nvSpPr>
        <p:spPr>
          <a:xfrm>
            <a:off x="93550" y="6365325"/>
            <a:ext cx="8288449" cy="662000"/>
          </a:xfrm>
          <a:prstGeom prst="rect">
            <a:avLst/>
          </a:prstGeom>
          <a:noFill/>
          <a:ln>
            <a:noFill/>
          </a:ln>
        </p:spPr>
        <p:txBody>
          <a:bodyPr lIns="121900" tIns="121900" rIns="121900" bIns="121900" anchor="t" anchorCtr="0">
            <a:noAutofit/>
          </a:bodyPr>
          <a:lstStyle/>
          <a:p>
            <a:r>
              <a:rPr lang="en" sz="1067" b="1" dirty="0">
                <a:solidFill>
                  <a:srgbClr val="FFFFFF"/>
                </a:solidFill>
                <a:latin typeface="Oswald"/>
                <a:ea typeface="Oswald"/>
                <a:cs typeface="Oswald"/>
                <a:sym typeface="Oswald"/>
              </a:rPr>
              <a:t>COMPANY PRESENTATION  &gt;&gt; </a:t>
            </a:r>
            <a:r>
              <a:rPr lang="fr-CA" sz="1067" b="1" dirty="0">
                <a:solidFill>
                  <a:srgbClr val="FFFFFF"/>
                </a:solidFill>
                <a:latin typeface="Oswald"/>
                <a:ea typeface="Oswald"/>
                <a:cs typeface="Oswald"/>
                <a:sym typeface="Oswald"/>
              </a:rPr>
              <a:t>CAPABILITIES</a:t>
            </a:r>
            <a:endParaRPr sz="1600" dirty="0">
              <a:solidFill>
                <a:srgbClr val="FFFFFF"/>
              </a:solidFill>
            </a:endParaRPr>
          </a:p>
        </p:txBody>
      </p:sp>
      <p:pic>
        <p:nvPicPr>
          <p:cNvPr id="3" name="Picture 2" descr="Screen Shot 2016-04-18 at 1.21.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153" y="1239868"/>
            <a:ext cx="7694315" cy="396015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5555"/>
          <a:stretch/>
        </p:blipFill>
        <p:spPr>
          <a:xfrm>
            <a:off x="-129434" y="2929585"/>
            <a:ext cx="3876372" cy="3331515"/>
          </a:xfrm>
          <a:prstGeom prst="rect">
            <a:avLst/>
          </a:prstGeom>
        </p:spPr>
      </p:pic>
    </p:spTree>
    <p:extLst>
      <p:ext uri="{BB962C8B-B14F-4D97-AF65-F5344CB8AC3E}">
        <p14:creationId xmlns:p14="http://schemas.microsoft.com/office/powerpoint/2010/main" val="3386926786"/>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p:nvPr/>
        </p:nvSpPr>
        <p:spPr>
          <a:xfrm>
            <a:off x="-11200" y="443634"/>
            <a:ext cx="1272400" cy="622399"/>
          </a:xfrm>
          <a:prstGeom prst="rect">
            <a:avLst/>
          </a:prstGeom>
          <a:solidFill>
            <a:srgbClr val="C52027"/>
          </a:solidFill>
          <a:ln>
            <a:noFill/>
          </a:ln>
        </p:spPr>
        <p:txBody>
          <a:bodyPr lIns="121897" tIns="121897" rIns="121897" bIns="121897" anchor="ctr" anchorCtr="0">
            <a:noAutofit/>
          </a:bodyPr>
          <a:lstStyle/>
          <a:p>
            <a:endParaRPr/>
          </a:p>
        </p:txBody>
      </p:sp>
      <p:sp>
        <p:nvSpPr>
          <p:cNvPr id="57" name="Shape 57"/>
          <p:cNvSpPr txBox="1">
            <a:spLocks noGrp="1"/>
          </p:cNvSpPr>
          <p:nvPr>
            <p:ph type="title"/>
          </p:nvPr>
        </p:nvSpPr>
        <p:spPr>
          <a:xfrm>
            <a:off x="1310506" y="96668"/>
            <a:ext cx="10438553" cy="1143200"/>
          </a:xfrm>
          <a:prstGeom prst="rect">
            <a:avLst/>
          </a:prstGeom>
        </p:spPr>
        <p:txBody>
          <a:bodyPr lIns="121897" tIns="121897" rIns="121897" bIns="121897" anchor="b" anchorCtr="0">
            <a:noAutofit/>
          </a:bodyPr>
          <a:lstStyle/>
          <a:p>
            <a:r>
              <a:rPr lang="fr-CA" sz="3200" dirty="0">
                <a:latin typeface="+mn-lt"/>
                <a:ea typeface="Oswald"/>
                <a:cs typeface="Oswald"/>
                <a:sym typeface="Oswald"/>
              </a:rPr>
              <a:t>MODULE – TRACEABILITY DYNAMIC REPORTING</a:t>
            </a:r>
            <a:endParaRPr lang="en" sz="3200" dirty="0">
              <a:latin typeface="+mn-lt"/>
              <a:ea typeface="Oswald"/>
              <a:cs typeface="Oswald"/>
              <a:sym typeface="Oswald"/>
            </a:endParaRPr>
          </a:p>
        </p:txBody>
      </p:sp>
      <p:pic>
        <p:nvPicPr>
          <p:cNvPr id="7" name="Picture 6"/>
          <p:cNvPicPr>
            <a:picLocks noChangeAspect="1"/>
          </p:cNvPicPr>
          <p:nvPr/>
        </p:nvPicPr>
        <p:blipFill rotWithShape="1">
          <a:blip r:embed="rId3"/>
          <a:srcRect/>
          <a:stretch/>
        </p:blipFill>
        <p:spPr>
          <a:xfrm>
            <a:off x="646047" y="443635"/>
            <a:ext cx="616527" cy="622397"/>
          </a:xfrm>
          <a:prstGeom prst="rect">
            <a:avLst/>
          </a:prstGeom>
        </p:spPr>
      </p:pic>
      <p:sp>
        <p:nvSpPr>
          <p:cNvPr id="8"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CAPABILITIES</a:t>
            </a:r>
            <a:endParaRPr sz="1600" dirty="0">
              <a:solidFill>
                <a:srgbClr val="FFFFFF"/>
              </a:solidFill>
            </a:endParaRPr>
          </a:p>
        </p:txBody>
      </p:sp>
      <p:pic>
        <p:nvPicPr>
          <p:cNvPr id="10" name="Picture 9"/>
          <p:cNvPicPr>
            <a:picLocks noChangeAspect="1"/>
          </p:cNvPicPr>
          <p:nvPr/>
        </p:nvPicPr>
        <p:blipFill>
          <a:blip r:embed="rId4"/>
          <a:stretch>
            <a:fillRect/>
          </a:stretch>
        </p:blipFill>
        <p:spPr>
          <a:xfrm>
            <a:off x="1443520" y="1689185"/>
            <a:ext cx="8349701" cy="4214528"/>
          </a:xfrm>
          <a:prstGeom prst="rect">
            <a:avLst/>
          </a:prstGeom>
        </p:spPr>
      </p:pic>
    </p:spTree>
    <p:extLst>
      <p:ext uri="{BB962C8B-B14F-4D97-AF65-F5344CB8AC3E}">
        <p14:creationId xmlns:p14="http://schemas.microsoft.com/office/powerpoint/2010/main" val="4190708097"/>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Item </a:t>
            </a:r>
            <a:r>
              <a:rPr lang="fr-CA" dirty="0" err="1" smtClean="0"/>
              <a:t>Traceability</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473" y="1944549"/>
            <a:ext cx="8763257" cy="4466071"/>
          </a:xfrm>
          <a:prstGeom prst="rect">
            <a:avLst/>
          </a:prstGeom>
        </p:spPr>
      </p:pic>
    </p:spTree>
    <p:extLst>
      <p:ext uri="{BB962C8B-B14F-4D97-AF65-F5344CB8AC3E}">
        <p14:creationId xmlns:p14="http://schemas.microsoft.com/office/powerpoint/2010/main" val="4263866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Shape 57"/>
          <p:cNvSpPr txBox="1">
            <a:spLocks noGrp="1"/>
          </p:cNvSpPr>
          <p:nvPr>
            <p:ph type="title"/>
          </p:nvPr>
        </p:nvSpPr>
        <p:spPr>
          <a:xfrm>
            <a:off x="1310506" y="96668"/>
            <a:ext cx="8577199" cy="1143200"/>
          </a:xfrm>
          <a:prstGeom prst="rect">
            <a:avLst/>
          </a:prstGeom>
        </p:spPr>
        <p:txBody>
          <a:bodyPr vert="horz" lIns="121900" tIns="121900" rIns="121900" bIns="121900" rtlCol="0" anchor="b" anchorCtr="0">
            <a:noAutofit/>
          </a:bodyPr>
          <a:lstStyle/>
          <a:p>
            <a:r>
              <a:rPr lang="fr-CA" sz="3200" dirty="0" smtClean="0">
                <a:latin typeface="Oswald"/>
                <a:ea typeface="Oswald"/>
                <a:cs typeface="Oswald"/>
                <a:sym typeface="Oswald"/>
              </a:rPr>
              <a:t>HEAT </a:t>
            </a:r>
            <a:r>
              <a:rPr lang="fr-CA" sz="3200" dirty="0">
                <a:latin typeface="Oswald"/>
                <a:ea typeface="Oswald"/>
                <a:cs typeface="Oswald"/>
                <a:sym typeface="Oswald"/>
              </a:rPr>
              <a:t>MAPS ANALYTICS</a:t>
            </a:r>
            <a:endParaRPr lang="en" sz="3200" dirty="0">
              <a:latin typeface="Oswald"/>
              <a:ea typeface="Oswald"/>
              <a:cs typeface="Oswald"/>
              <a:sym typeface="Oswald"/>
            </a:endParaRPr>
          </a:p>
        </p:txBody>
      </p:sp>
      <p:sp>
        <p:nvSpPr>
          <p:cNvPr id="8" name="Shape 162"/>
          <p:cNvSpPr txBox="1"/>
          <p:nvPr/>
        </p:nvSpPr>
        <p:spPr>
          <a:xfrm>
            <a:off x="93550" y="6365325"/>
            <a:ext cx="8288449" cy="662000"/>
          </a:xfrm>
          <a:prstGeom prst="rect">
            <a:avLst/>
          </a:prstGeom>
          <a:noFill/>
          <a:ln>
            <a:noFill/>
          </a:ln>
        </p:spPr>
        <p:txBody>
          <a:bodyPr lIns="121900" tIns="121900" rIns="121900" bIns="121900" anchor="t" anchorCtr="0">
            <a:noAutofit/>
          </a:bodyPr>
          <a:lstStyle/>
          <a:p>
            <a:r>
              <a:rPr lang="en" sz="1067" b="1" dirty="0">
                <a:solidFill>
                  <a:srgbClr val="FFFFFF"/>
                </a:solidFill>
                <a:latin typeface="Oswald"/>
                <a:ea typeface="Oswald"/>
                <a:cs typeface="Oswald"/>
                <a:sym typeface="Oswald"/>
              </a:rPr>
              <a:t>COMPANY PRESENTATION  &gt;&gt; </a:t>
            </a:r>
            <a:r>
              <a:rPr lang="fr-CA" sz="1067" b="1" dirty="0">
                <a:solidFill>
                  <a:srgbClr val="FFFFFF"/>
                </a:solidFill>
                <a:latin typeface="Oswald"/>
                <a:ea typeface="Oswald"/>
                <a:cs typeface="Oswald"/>
                <a:sym typeface="Oswald"/>
              </a:rPr>
              <a:t>CAPABILITIES</a:t>
            </a:r>
            <a:endParaRPr sz="1600" dirty="0">
              <a:solidFill>
                <a:srgbClr val="FFFFFF"/>
              </a:solidFill>
            </a:endParaRPr>
          </a:p>
        </p:txBody>
      </p:sp>
      <p:pic>
        <p:nvPicPr>
          <p:cNvPr id="13" name="Shape 265"/>
          <p:cNvPicPr preferRelativeResize="0"/>
          <p:nvPr/>
        </p:nvPicPr>
        <p:blipFill>
          <a:blip r:embed="rId3">
            <a:alphaModFix/>
          </a:blip>
          <a:stretch>
            <a:fillRect/>
          </a:stretch>
        </p:blipFill>
        <p:spPr>
          <a:xfrm>
            <a:off x="2420811" y="1491265"/>
            <a:ext cx="6453700" cy="4445627"/>
          </a:xfrm>
          <a:prstGeom prst="rect">
            <a:avLst/>
          </a:prstGeom>
          <a:noFill/>
          <a:ln>
            <a:noFill/>
          </a:ln>
        </p:spPr>
      </p:pic>
    </p:spTree>
    <p:extLst>
      <p:ext uri="{BB962C8B-B14F-4D97-AF65-F5344CB8AC3E}">
        <p14:creationId xmlns:p14="http://schemas.microsoft.com/office/powerpoint/2010/main" val="3176900673"/>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Wi-Fi Analyzer</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992" y="1496537"/>
            <a:ext cx="8763257" cy="4541002"/>
          </a:xfrm>
          <a:prstGeom prst="rect">
            <a:avLst/>
          </a:prstGeom>
        </p:spPr>
      </p:pic>
    </p:spTree>
    <p:extLst>
      <p:ext uri="{BB962C8B-B14F-4D97-AF65-F5344CB8AC3E}">
        <p14:creationId xmlns:p14="http://schemas.microsoft.com/office/powerpoint/2010/main" val="3019966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Warehouse</a:t>
            </a:r>
            <a:r>
              <a:rPr lang="fr-CA" dirty="0" smtClean="0"/>
              <a:t> Mapper</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626" y="1822290"/>
            <a:ext cx="9448792" cy="4801926"/>
          </a:xfrm>
          <a:prstGeom prst="rect">
            <a:avLst/>
          </a:prstGeom>
        </p:spPr>
      </p:pic>
    </p:spTree>
    <p:extLst>
      <p:ext uri="{BB962C8B-B14F-4D97-AF65-F5344CB8AC3E}">
        <p14:creationId xmlns:p14="http://schemas.microsoft.com/office/powerpoint/2010/main" val="4040470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Shape 57"/>
          <p:cNvSpPr txBox="1">
            <a:spLocks noGrp="1"/>
          </p:cNvSpPr>
          <p:nvPr>
            <p:ph type="title"/>
          </p:nvPr>
        </p:nvSpPr>
        <p:spPr>
          <a:xfrm>
            <a:off x="1310506" y="121572"/>
            <a:ext cx="10766329" cy="1143200"/>
          </a:xfrm>
          <a:prstGeom prst="rect">
            <a:avLst/>
          </a:prstGeom>
        </p:spPr>
        <p:txBody>
          <a:bodyPr lIns="121897" tIns="121897" rIns="121897" bIns="121897" anchor="b" anchorCtr="0">
            <a:noAutofit/>
          </a:bodyPr>
          <a:lstStyle/>
          <a:p>
            <a:r>
              <a:rPr lang="fr-CA" sz="3500" dirty="0" smtClean="0">
                <a:latin typeface="+mn-lt"/>
                <a:ea typeface="Oswald"/>
                <a:cs typeface="Oswald"/>
                <a:sym typeface="Oswald"/>
              </a:rPr>
              <a:t>Challenges</a:t>
            </a:r>
            <a:endParaRPr lang="en" sz="3500" dirty="0">
              <a:latin typeface="+mn-lt"/>
              <a:ea typeface="Oswald"/>
              <a:cs typeface="Oswald"/>
              <a:sym typeface="Oswald"/>
            </a:endParaRPr>
          </a:p>
        </p:txBody>
      </p:sp>
      <p:sp>
        <p:nvSpPr>
          <p:cNvPr id="8" name="Shape 162"/>
          <p:cNvSpPr txBox="1"/>
          <p:nvPr/>
        </p:nvSpPr>
        <p:spPr>
          <a:xfrm>
            <a:off x="93550" y="6332668"/>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CAPABILITIES</a:t>
            </a:r>
            <a:endParaRPr sz="1600" dirty="0">
              <a:solidFill>
                <a:srgbClr val="FFFFFF"/>
              </a:solidFill>
            </a:endParaRPr>
          </a:p>
        </p:txBody>
      </p:sp>
      <p:sp>
        <p:nvSpPr>
          <p:cNvPr id="11" name="TextBox 10"/>
          <p:cNvSpPr txBox="1"/>
          <p:nvPr/>
        </p:nvSpPr>
        <p:spPr>
          <a:xfrm>
            <a:off x="1310507" y="1419596"/>
            <a:ext cx="9094402" cy="4247313"/>
          </a:xfrm>
          <a:prstGeom prst="rect">
            <a:avLst/>
          </a:prstGeom>
          <a:noFill/>
        </p:spPr>
        <p:txBody>
          <a:bodyPr wrap="square" lIns="121917" tIns="60958" rIns="121917" bIns="60958" rtlCol="0">
            <a:spAutoFit/>
          </a:bodyPr>
          <a:lstStyle/>
          <a:p>
            <a:pPr marL="285750" indent="-285750">
              <a:buFont typeface="Arial" panose="020B0604020202020204" pitchFamily="34" charset="0"/>
              <a:buChar char="•"/>
            </a:pPr>
            <a:r>
              <a:rPr lang="en-CA" sz="2400" dirty="0" smtClean="0"/>
              <a:t>Retail stores are closing </a:t>
            </a:r>
          </a:p>
          <a:p>
            <a:pPr marL="285750" indent="-285750">
              <a:buFont typeface="Arial" panose="020B0604020202020204" pitchFamily="34" charset="0"/>
              <a:buChar char="•"/>
            </a:pPr>
            <a:r>
              <a:rPr lang="fr-CA" sz="2400" dirty="0" err="1" smtClean="0"/>
              <a:t>Meanwhile</a:t>
            </a:r>
            <a:r>
              <a:rPr lang="fr-CA" sz="2400" dirty="0" smtClean="0"/>
              <a:t>, consumer </a:t>
            </a:r>
            <a:r>
              <a:rPr lang="fr-CA" sz="2400" dirty="0" err="1" smtClean="0"/>
              <a:t>consumption</a:t>
            </a:r>
            <a:r>
              <a:rPr lang="fr-CA" sz="2400" dirty="0" smtClean="0"/>
              <a:t> </a:t>
            </a:r>
            <a:r>
              <a:rPr lang="fr-CA" sz="2400" dirty="0" err="1" smtClean="0"/>
              <a:t>is</a:t>
            </a:r>
            <a:r>
              <a:rPr lang="fr-CA" sz="2400" dirty="0" smtClean="0"/>
              <a:t> </a:t>
            </a:r>
            <a:r>
              <a:rPr lang="fr-CA" sz="2400" dirty="0" err="1" smtClean="0"/>
              <a:t>higher</a:t>
            </a:r>
            <a:r>
              <a:rPr lang="fr-CA" sz="2400" dirty="0" smtClean="0"/>
              <a:t> </a:t>
            </a:r>
            <a:r>
              <a:rPr lang="fr-CA" sz="2400" dirty="0" err="1" smtClean="0"/>
              <a:t>than</a:t>
            </a:r>
            <a:r>
              <a:rPr lang="fr-CA" sz="2400" dirty="0" smtClean="0"/>
              <a:t> </a:t>
            </a:r>
            <a:r>
              <a:rPr lang="fr-CA" sz="2400" dirty="0" err="1" smtClean="0"/>
              <a:t>ever</a:t>
            </a:r>
            <a:endParaRPr lang="en-CA" sz="2400" dirty="0" smtClean="0"/>
          </a:p>
          <a:p>
            <a:pPr marL="285750" indent="-285750">
              <a:buFont typeface="Arial" panose="020B0604020202020204" pitchFamily="34" charset="0"/>
              <a:buChar char="•"/>
            </a:pPr>
            <a:r>
              <a:rPr lang="en-CA" sz="2400" dirty="0" smtClean="0"/>
              <a:t>Warehouses are nearly doubling in size every year</a:t>
            </a:r>
          </a:p>
          <a:p>
            <a:pPr marL="285750" indent="-285750">
              <a:buFont typeface="Arial" panose="020B0604020202020204" pitchFamily="34" charset="0"/>
              <a:buChar char="•"/>
            </a:pPr>
            <a:r>
              <a:rPr lang="en-CA" sz="2400" dirty="0" smtClean="0"/>
              <a:t>Many operations are running 24/7</a:t>
            </a:r>
          </a:p>
          <a:p>
            <a:pPr marL="285750" indent="-285750">
              <a:buFont typeface="Arial" panose="020B0604020202020204" pitchFamily="34" charset="0"/>
              <a:buChar char="•"/>
            </a:pPr>
            <a:r>
              <a:rPr lang="en-CA" sz="2400" dirty="0" smtClean="0"/>
              <a:t>Need to cope with as much as 30% returns (i.e. apparel)</a:t>
            </a:r>
          </a:p>
          <a:p>
            <a:pPr marL="285750" indent="-285750">
              <a:buFont typeface="Arial" panose="020B0604020202020204" pitchFamily="34" charset="0"/>
              <a:buChar char="•"/>
            </a:pPr>
            <a:r>
              <a:rPr lang="en-CA" sz="2400" dirty="0"/>
              <a:t>They are not building any more roads</a:t>
            </a:r>
          </a:p>
          <a:p>
            <a:pPr marL="285750" indent="-285750">
              <a:buFont typeface="Arial" panose="020B0604020202020204" pitchFamily="34" charset="0"/>
              <a:buChar char="•"/>
            </a:pPr>
            <a:r>
              <a:rPr lang="en-CA" sz="2400" dirty="0" smtClean="0"/>
              <a:t>Amazon, Walmart are setting the standards</a:t>
            </a:r>
          </a:p>
          <a:p>
            <a:pPr marL="285750" indent="-285750">
              <a:buFont typeface="Arial" panose="020B0604020202020204" pitchFamily="34" charset="0"/>
              <a:buChar char="•"/>
            </a:pPr>
            <a:r>
              <a:rPr lang="en-CA" sz="2400" dirty="0" smtClean="0"/>
              <a:t>By 2020 …</a:t>
            </a:r>
          </a:p>
          <a:p>
            <a:pPr marL="742950" lvl="1" indent="-285750">
              <a:buFont typeface="Arial" panose="020B0604020202020204" pitchFamily="34" charset="0"/>
              <a:buChar char="•"/>
            </a:pPr>
            <a:r>
              <a:rPr lang="en-CA" sz="2400" dirty="0" smtClean="0"/>
              <a:t>60% of orders will be delivered the same day </a:t>
            </a:r>
          </a:p>
          <a:p>
            <a:pPr marL="742950" lvl="1" indent="-285750">
              <a:buFont typeface="Arial" panose="020B0604020202020204" pitchFamily="34" charset="0"/>
              <a:buChar char="•"/>
            </a:pPr>
            <a:r>
              <a:rPr lang="en-CA" sz="2400" dirty="0" smtClean="0"/>
              <a:t>40%  of orders will delivered within 2 hours</a:t>
            </a:r>
          </a:p>
          <a:p>
            <a:pPr marL="285750" indent="-285750">
              <a:buFont typeface="Arial" panose="020B0604020202020204" pitchFamily="34" charset="0"/>
              <a:buChar char="•"/>
            </a:pPr>
            <a:r>
              <a:rPr lang="en-CA" sz="2400" dirty="0" smtClean="0"/>
              <a:t>The “Pizza Challenge</a:t>
            </a:r>
            <a:r>
              <a:rPr lang="en-CA" sz="2800" dirty="0" smtClean="0"/>
              <a:t>”</a:t>
            </a:r>
            <a:endParaRPr lang="en-CA" sz="2800" dirty="0"/>
          </a:p>
        </p:txBody>
      </p:sp>
    </p:spTree>
    <p:extLst>
      <p:ext uri="{BB962C8B-B14F-4D97-AF65-F5344CB8AC3E}">
        <p14:creationId xmlns:p14="http://schemas.microsoft.com/office/powerpoint/2010/main" val="2999539785"/>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Picking </a:t>
            </a:r>
            <a:r>
              <a:rPr lang="fr-CA" smtClean="0"/>
              <a:t>methods</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2332334" y="1403425"/>
            <a:ext cx="7791069" cy="5307548"/>
          </a:xfrm>
          <a:prstGeom prst="rect">
            <a:avLst/>
          </a:prstGeom>
        </p:spPr>
      </p:pic>
    </p:spTree>
    <p:extLst>
      <p:ext uri="{BB962C8B-B14F-4D97-AF65-F5344CB8AC3E}">
        <p14:creationId xmlns:p14="http://schemas.microsoft.com/office/powerpoint/2010/main" val="3002011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0" y="228600"/>
            <a:ext cx="10335407" cy="842963"/>
          </a:xfrm>
        </p:spPr>
        <p:txBody>
          <a:bodyPr>
            <a:noAutofit/>
          </a:bodyPr>
          <a:lstStyle/>
          <a:p>
            <a:r>
              <a:rPr lang="en-US" dirty="0">
                <a:solidFill>
                  <a:srgbClr val="057CC1"/>
                </a:solidFill>
              </a:rPr>
              <a:t>Item Slotting</a:t>
            </a:r>
          </a:p>
        </p:txBody>
      </p:sp>
      <p:sp>
        <p:nvSpPr>
          <p:cNvPr id="3" name="TextBox 2"/>
          <p:cNvSpPr txBox="1"/>
          <p:nvPr/>
        </p:nvSpPr>
        <p:spPr>
          <a:xfrm>
            <a:off x="4175449" y="514779"/>
            <a:ext cx="6708709" cy="707886"/>
          </a:xfrm>
          <a:prstGeom prst="rect">
            <a:avLst/>
          </a:prstGeom>
          <a:noFill/>
        </p:spPr>
        <p:txBody>
          <a:bodyPr wrap="square" lIns="91440" tIns="45720" rIns="91440" bIns="45720" rtlCol="0">
            <a:spAutoFit/>
          </a:bodyPr>
          <a:lstStyle/>
          <a:p>
            <a:pPr defTabSz="1219170">
              <a:spcAft>
                <a:spcPts val="600"/>
              </a:spcAft>
              <a:tabLst>
                <a:tab pos="1941465" algn="l"/>
              </a:tabLst>
            </a:pPr>
            <a:r>
              <a:rPr lang="en-US" sz="2000" i="1" kern="0" dirty="0">
                <a:solidFill>
                  <a:srgbClr val="057CC1"/>
                </a:solidFill>
                <a:latin typeface="Arial"/>
                <a:cs typeface="Arial"/>
                <a:sym typeface="Arial"/>
              </a:rPr>
              <a:t>To Picking Locations,  By Material Type,  By Reach,  By Quantity</a:t>
            </a:r>
            <a:endParaRPr lang="en-US" sz="2400" i="1" kern="0" dirty="0">
              <a:solidFill>
                <a:srgbClr val="057CC1"/>
              </a:solidFill>
              <a:latin typeface="Arial"/>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00" y="868722"/>
            <a:ext cx="12440357" cy="6220180"/>
          </a:xfrm>
          <a:prstGeom prst="rect">
            <a:avLst/>
          </a:prstGeom>
        </p:spPr>
      </p:pic>
    </p:spTree>
    <p:extLst>
      <p:ext uri="{BB962C8B-B14F-4D97-AF65-F5344CB8AC3E}">
        <p14:creationId xmlns:p14="http://schemas.microsoft.com/office/powerpoint/2010/main" val="250590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Location </a:t>
            </a:r>
            <a:r>
              <a:rPr lang="fr-CA" dirty="0" err="1" smtClean="0"/>
              <a:t>Level</a:t>
            </a:r>
            <a:r>
              <a:rPr lang="fr-CA" dirty="0" smtClean="0"/>
              <a:t> Stock </a:t>
            </a:r>
            <a:r>
              <a:rPr lang="fr-CA" dirty="0" err="1" smtClean="0"/>
              <a:t>Counting</a:t>
            </a:r>
            <a:endParaRPr lang="en-CA" dirty="0"/>
          </a:p>
        </p:txBody>
      </p:sp>
      <p:pic>
        <p:nvPicPr>
          <p:cNvPr id="4" name="Picture 3"/>
          <p:cNvPicPr>
            <a:picLocks noChangeAspect="1"/>
          </p:cNvPicPr>
          <p:nvPr/>
        </p:nvPicPr>
        <p:blipFill>
          <a:blip r:embed="rId2"/>
          <a:stretch>
            <a:fillRect/>
          </a:stretch>
        </p:blipFill>
        <p:spPr>
          <a:xfrm>
            <a:off x="609600" y="2010747"/>
            <a:ext cx="10394581" cy="4621169"/>
          </a:xfrm>
          <a:prstGeom prst="rect">
            <a:avLst/>
          </a:prstGeom>
        </p:spPr>
      </p:pic>
      <p:sp>
        <p:nvSpPr>
          <p:cNvPr id="3" name="Text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898550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Process</a:t>
            </a:r>
            <a:r>
              <a:rPr lang="fr-CA" dirty="0" smtClean="0"/>
              <a:t> Designer</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468" y="2287572"/>
            <a:ext cx="9415029" cy="4351484"/>
          </a:xfrm>
          <a:prstGeom prst="rect">
            <a:avLst/>
          </a:prstGeom>
        </p:spPr>
      </p:pic>
    </p:spTree>
    <p:extLst>
      <p:ext uri="{BB962C8B-B14F-4D97-AF65-F5344CB8AC3E}">
        <p14:creationId xmlns:p14="http://schemas.microsoft.com/office/powerpoint/2010/main" val="1404427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Process</a:t>
            </a:r>
            <a:r>
              <a:rPr lang="fr-CA" dirty="0" smtClean="0"/>
              <a:t> Designer</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256" y="2126810"/>
            <a:ext cx="9436227" cy="4399925"/>
          </a:xfrm>
          <a:prstGeom prst="rect">
            <a:avLst/>
          </a:prstGeom>
        </p:spPr>
      </p:pic>
    </p:spTree>
    <p:extLst>
      <p:ext uri="{BB962C8B-B14F-4D97-AF65-F5344CB8AC3E}">
        <p14:creationId xmlns:p14="http://schemas.microsoft.com/office/powerpoint/2010/main" val="15766520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Picking</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11" y="1880403"/>
            <a:ext cx="9371302" cy="4780970"/>
          </a:xfrm>
          <a:prstGeom prst="rect">
            <a:avLst/>
          </a:prstGeom>
        </p:spPr>
      </p:pic>
    </p:spTree>
    <p:extLst>
      <p:ext uri="{BB962C8B-B14F-4D97-AF65-F5344CB8AC3E}">
        <p14:creationId xmlns:p14="http://schemas.microsoft.com/office/powerpoint/2010/main" val="1976056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Process</a:t>
            </a:r>
            <a:r>
              <a:rPr lang="fr-CA" dirty="0" smtClean="0"/>
              <a:t> Usage Flow</a:t>
            </a:r>
            <a:endParaRPr lang="en-CA" dirty="0"/>
          </a:p>
        </p:txBody>
      </p:sp>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368" y="1660848"/>
            <a:ext cx="8381994" cy="4968551"/>
          </a:xfrm>
          <a:prstGeom prst="rect">
            <a:avLst/>
          </a:prstGeom>
        </p:spPr>
      </p:pic>
    </p:spTree>
    <p:extLst>
      <p:ext uri="{BB962C8B-B14F-4D97-AF65-F5344CB8AC3E}">
        <p14:creationId xmlns:p14="http://schemas.microsoft.com/office/powerpoint/2010/main" val="1014009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310497" y="146463"/>
            <a:ext cx="10809200" cy="1143200"/>
          </a:xfrm>
          <a:prstGeom prst="rect">
            <a:avLst/>
          </a:prstGeom>
        </p:spPr>
        <p:txBody>
          <a:bodyPr lIns="121897" tIns="121897" rIns="121897" bIns="121897" anchor="b" anchorCtr="0">
            <a:noAutofit/>
          </a:bodyPr>
          <a:lstStyle/>
          <a:p>
            <a:r>
              <a:rPr lang="en" sz="4300" dirty="0">
                <a:latin typeface="Oswald"/>
                <a:ea typeface="Oswald"/>
                <a:cs typeface="Oswald"/>
                <a:sym typeface="Oswald"/>
              </a:rPr>
              <a:t>IMPLEMENTATION METHODOLOGY</a:t>
            </a:r>
          </a:p>
        </p:txBody>
      </p:sp>
      <p:sp>
        <p:nvSpPr>
          <p:cNvPr id="243" name="Shape 243"/>
          <p:cNvSpPr txBox="1">
            <a:spLocks noGrp="1"/>
          </p:cNvSpPr>
          <p:nvPr>
            <p:ph type="body" idx="1"/>
          </p:nvPr>
        </p:nvSpPr>
        <p:spPr>
          <a:xfrm>
            <a:off x="1678367" y="4470435"/>
            <a:ext cx="9214400" cy="416399"/>
          </a:xfrm>
          <a:prstGeom prst="rect">
            <a:avLst/>
          </a:prstGeom>
          <a:noFill/>
        </p:spPr>
        <p:txBody>
          <a:bodyPr lIns="121897" tIns="121897" rIns="121897" bIns="121897" anchor="t" anchorCtr="0">
            <a:noAutofit/>
          </a:bodyPr>
          <a:lstStyle/>
          <a:p>
            <a:pPr algn="ctr">
              <a:lnSpc>
                <a:spcPct val="100000"/>
              </a:lnSpc>
              <a:buNone/>
            </a:pPr>
            <a:r>
              <a:rPr lang="en" sz="1300">
                <a:solidFill>
                  <a:schemeClr val="lt1"/>
                </a:solidFill>
                <a:latin typeface="Oswald"/>
                <a:ea typeface="Oswald"/>
                <a:cs typeface="Oswald"/>
                <a:sym typeface="Oswald"/>
              </a:rPr>
              <a:t>Proven methodology tightly coupling our product  (SOLOCHAIN) implementation  with our in house customer support portal  (SOLODESK)</a:t>
            </a:r>
          </a:p>
          <a:p>
            <a:pPr algn="ctr">
              <a:lnSpc>
                <a:spcPct val="115000"/>
              </a:lnSpc>
              <a:buNone/>
            </a:pPr>
            <a:endParaRPr sz="1600">
              <a:solidFill>
                <a:schemeClr val="lt1"/>
              </a:solidFill>
            </a:endParaRPr>
          </a:p>
        </p:txBody>
      </p:sp>
      <p:pic>
        <p:nvPicPr>
          <p:cNvPr id="231" name="Shape 231"/>
          <p:cNvPicPr preferRelativeResize="0"/>
          <p:nvPr/>
        </p:nvPicPr>
        <p:blipFill rotWithShape="1">
          <a:blip r:embed="rId3">
            <a:alphaModFix/>
          </a:blip>
          <a:srcRect t="9395"/>
          <a:stretch/>
        </p:blipFill>
        <p:spPr>
          <a:xfrm>
            <a:off x="191100" y="1219668"/>
            <a:ext cx="11809800" cy="3295665"/>
          </a:xfrm>
          <a:prstGeom prst="rect">
            <a:avLst/>
          </a:prstGeom>
          <a:noFill/>
          <a:ln>
            <a:noFill/>
          </a:ln>
        </p:spPr>
      </p:pic>
      <p:pic>
        <p:nvPicPr>
          <p:cNvPr id="232" name="Shape 232"/>
          <p:cNvPicPr preferRelativeResize="0"/>
          <p:nvPr/>
        </p:nvPicPr>
        <p:blipFill>
          <a:blip r:embed="rId4">
            <a:alphaModFix/>
          </a:blip>
          <a:stretch>
            <a:fillRect/>
          </a:stretch>
        </p:blipFill>
        <p:spPr>
          <a:xfrm>
            <a:off x="344215" y="4921834"/>
            <a:ext cx="1969035" cy="1036999"/>
          </a:xfrm>
          <a:prstGeom prst="rect">
            <a:avLst/>
          </a:prstGeom>
          <a:noFill/>
          <a:ln w="9525" cap="flat" cmpd="sng">
            <a:solidFill>
              <a:schemeClr val="dk2"/>
            </a:solidFill>
            <a:prstDash val="solid"/>
            <a:round/>
            <a:headEnd type="none" w="med" len="med"/>
            <a:tailEnd type="none" w="med" len="med"/>
          </a:ln>
        </p:spPr>
      </p:pic>
      <p:pic>
        <p:nvPicPr>
          <p:cNvPr id="233" name="Shape 233"/>
          <p:cNvPicPr preferRelativeResize="0"/>
          <p:nvPr/>
        </p:nvPicPr>
        <p:blipFill rotWithShape="1">
          <a:blip r:embed="rId5">
            <a:alphaModFix/>
          </a:blip>
          <a:srcRect/>
          <a:stretch/>
        </p:blipFill>
        <p:spPr>
          <a:xfrm>
            <a:off x="2754073" y="4921834"/>
            <a:ext cx="1969035" cy="1036999"/>
          </a:xfrm>
          <a:prstGeom prst="rect">
            <a:avLst/>
          </a:prstGeom>
          <a:noFill/>
          <a:ln w="9525" cap="flat" cmpd="sng">
            <a:solidFill>
              <a:schemeClr val="dk2"/>
            </a:solidFill>
            <a:prstDash val="solid"/>
            <a:round/>
            <a:headEnd type="none" w="med" len="med"/>
            <a:tailEnd type="none" w="med" len="med"/>
          </a:ln>
        </p:spPr>
      </p:pic>
      <p:pic>
        <p:nvPicPr>
          <p:cNvPr id="234" name="Shape 234"/>
          <p:cNvPicPr preferRelativeResize="0"/>
          <p:nvPr/>
        </p:nvPicPr>
        <p:blipFill rotWithShape="1">
          <a:blip r:embed="rId6">
            <a:alphaModFix/>
          </a:blip>
          <a:srcRect/>
          <a:stretch/>
        </p:blipFill>
        <p:spPr>
          <a:xfrm>
            <a:off x="5163930" y="4921834"/>
            <a:ext cx="1969035" cy="1036999"/>
          </a:xfrm>
          <a:prstGeom prst="rect">
            <a:avLst/>
          </a:prstGeom>
          <a:noFill/>
          <a:ln w="9525" cap="flat" cmpd="sng">
            <a:solidFill>
              <a:schemeClr val="dk2"/>
            </a:solidFill>
            <a:prstDash val="solid"/>
            <a:round/>
            <a:headEnd type="none" w="med" len="med"/>
            <a:tailEnd type="none" w="med" len="med"/>
          </a:ln>
        </p:spPr>
      </p:pic>
      <p:pic>
        <p:nvPicPr>
          <p:cNvPr id="235" name="Shape 235"/>
          <p:cNvPicPr preferRelativeResize="0"/>
          <p:nvPr/>
        </p:nvPicPr>
        <p:blipFill rotWithShape="1">
          <a:blip r:embed="rId7">
            <a:alphaModFix/>
          </a:blip>
          <a:srcRect/>
          <a:stretch/>
        </p:blipFill>
        <p:spPr>
          <a:xfrm>
            <a:off x="7573789" y="4921834"/>
            <a:ext cx="1969035" cy="1036999"/>
          </a:xfrm>
          <a:prstGeom prst="rect">
            <a:avLst/>
          </a:prstGeom>
          <a:noFill/>
          <a:ln w="9525" cap="flat" cmpd="sng">
            <a:solidFill>
              <a:schemeClr val="dk2"/>
            </a:solidFill>
            <a:prstDash val="solid"/>
            <a:round/>
            <a:headEnd type="none" w="med" len="med"/>
            <a:tailEnd type="none" w="med" len="med"/>
          </a:ln>
        </p:spPr>
      </p:pic>
      <p:pic>
        <p:nvPicPr>
          <p:cNvPr id="236" name="Shape 236"/>
          <p:cNvPicPr preferRelativeResize="0"/>
          <p:nvPr/>
        </p:nvPicPr>
        <p:blipFill rotWithShape="1">
          <a:blip r:embed="rId8">
            <a:alphaModFix/>
          </a:blip>
          <a:srcRect/>
          <a:stretch/>
        </p:blipFill>
        <p:spPr>
          <a:xfrm>
            <a:off x="9983647" y="4921834"/>
            <a:ext cx="1969035" cy="1036999"/>
          </a:xfrm>
          <a:prstGeom prst="rect">
            <a:avLst/>
          </a:prstGeom>
          <a:noFill/>
          <a:ln w="9525" cap="flat" cmpd="sng">
            <a:solidFill>
              <a:schemeClr val="dk2"/>
            </a:solidFill>
            <a:prstDash val="solid"/>
            <a:round/>
            <a:headEnd type="none" w="med" len="med"/>
            <a:tailEnd type="none" w="med" len="med"/>
          </a:ln>
        </p:spPr>
      </p:pic>
      <p:sp>
        <p:nvSpPr>
          <p:cNvPr id="237" name="Shape 237"/>
          <p:cNvSpPr txBox="1"/>
          <p:nvPr/>
        </p:nvSpPr>
        <p:spPr>
          <a:xfrm>
            <a:off x="275961" y="5910101"/>
            <a:ext cx="2078799" cy="214399"/>
          </a:xfrm>
          <a:prstGeom prst="rect">
            <a:avLst/>
          </a:prstGeom>
          <a:noFill/>
          <a:ln>
            <a:noFill/>
          </a:ln>
        </p:spPr>
        <p:txBody>
          <a:bodyPr lIns="121897" tIns="121897" rIns="121897" bIns="121897" anchor="t" anchorCtr="0">
            <a:noAutofit/>
          </a:bodyPr>
          <a:lstStyle/>
          <a:p>
            <a:pPr algn="ctr"/>
            <a:r>
              <a:rPr lang="en" sz="800">
                <a:latin typeface="Oswald"/>
                <a:ea typeface="Oswald"/>
                <a:cs typeface="Oswald"/>
                <a:sym typeface="Oswald"/>
              </a:rPr>
              <a:t>OPPORTUNITY AND CONTRACT  MANAGEMENT</a:t>
            </a:r>
          </a:p>
        </p:txBody>
      </p:sp>
      <p:sp>
        <p:nvSpPr>
          <p:cNvPr id="238" name="Shape 238"/>
          <p:cNvSpPr txBox="1"/>
          <p:nvPr/>
        </p:nvSpPr>
        <p:spPr>
          <a:xfrm>
            <a:off x="2759800" y="5910090"/>
            <a:ext cx="1969200" cy="214399"/>
          </a:xfrm>
          <a:prstGeom prst="rect">
            <a:avLst/>
          </a:prstGeom>
          <a:noFill/>
          <a:ln>
            <a:noFill/>
          </a:ln>
        </p:spPr>
        <p:txBody>
          <a:bodyPr lIns="121897" tIns="121897" rIns="121897" bIns="121897" anchor="t" anchorCtr="0">
            <a:noAutofit/>
          </a:bodyPr>
          <a:lstStyle/>
          <a:p>
            <a:pPr algn="ctr"/>
            <a:r>
              <a:rPr lang="en" sz="800">
                <a:latin typeface="Oswald"/>
                <a:ea typeface="Oswald"/>
                <a:cs typeface="Oswald"/>
                <a:sym typeface="Oswald"/>
              </a:rPr>
              <a:t>PROJECT TRACKING &amp; MANAGEMENT</a:t>
            </a:r>
          </a:p>
        </p:txBody>
      </p:sp>
      <p:sp>
        <p:nvSpPr>
          <p:cNvPr id="239" name="Shape 239"/>
          <p:cNvSpPr txBox="1"/>
          <p:nvPr/>
        </p:nvSpPr>
        <p:spPr>
          <a:xfrm>
            <a:off x="5166800" y="5910090"/>
            <a:ext cx="1969200" cy="214399"/>
          </a:xfrm>
          <a:prstGeom prst="rect">
            <a:avLst/>
          </a:prstGeom>
          <a:noFill/>
          <a:ln>
            <a:noFill/>
          </a:ln>
        </p:spPr>
        <p:txBody>
          <a:bodyPr lIns="121897" tIns="121897" rIns="121897" bIns="121897" anchor="t" anchorCtr="0">
            <a:noAutofit/>
          </a:bodyPr>
          <a:lstStyle/>
          <a:p>
            <a:pPr algn="ctr"/>
            <a:r>
              <a:rPr lang="en" sz="800">
                <a:latin typeface="Oswald"/>
                <a:ea typeface="Oswald"/>
                <a:cs typeface="Oswald"/>
                <a:sym typeface="Oswald"/>
              </a:rPr>
              <a:t>FEATURES AND USE CASE MANAGEMENT</a:t>
            </a:r>
          </a:p>
        </p:txBody>
      </p:sp>
      <p:sp>
        <p:nvSpPr>
          <p:cNvPr id="240" name="Shape 240"/>
          <p:cNvSpPr txBox="1"/>
          <p:nvPr/>
        </p:nvSpPr>
        <p:spPr>
          <a:xfrm>
            <a:off x="7575216" y="5910090"/>
            <a:ext cx="1969200" cy="214399"/>
          </a:xfrm>
          <a:prstGeom prst="rect">
            <a:avLst/>
          </a:prstGeom>
          <a:noFill/>
          <a:ln>
            <a:noFill/>
          </a:ln>
        </p:spPr>
        <p:txBody>
          <a:bodyPr lIns="121897" tIns="121897" rIns="121897" bIns="121897" anchor="t" anchorCtr="0">
            <a:noAutofit/>
          </a:bodyPr>
          <a:lstStyle/>
          <a:p>
            <a:pPr algn="ctr"/>
            <a:r>
              <a:rPr lang="en" sz="800">
                <a:latin typeface="Oswald"/>
                <a:ea typeface="Oswald"/>
                <a:cs typeface="Oswald"/>
                <a:sym typeface="Oswald"/>
              </a:rPr>
              <a:t>WEEKLY PROGRESS MONITORING</a:t>
            </a:r>
          </a:p>
        </p:txBody>
      </p:sp>
      <p:sp>
        <p:nvSpPr>
          <p:cNvPr id="241" name="Shape 241"/>
          <p:cNvSpPr txBox="1"/>
          <p:nvPr/>
        </p:nvSpPr>
        <p:spPr>
          <a:xfrm>
            <a:off x="9983649" y="5910090"/>
            <a:ext cx="1969200" cy="214399"/>
          </a:xfrm>
          <a:prstGeom prst="rect">
            <a:avLst/>
          </a:prstGeom>
          <a:noFill/>
          <a:ln>
            <a:noFill/>
          </a:ln>
        </p:spPr>
        <p:txBody>
          <a:bodyPr lIns="121897" tIns="121897" rIns="121897" bIns="121897" anchor="t" anchorCtr="0">
            <a:noAutofit/>
          </a:bodyPr>
          <a:lstStyle/>
          <a:p>
            <a:pPr algn="ctr"/>
            <a:r>
              <a:rPr lang="en" sz="800">
                <a:latin typeface="Oswald"/>
                <a:ea typeface="Oswald"/>
                <a:cs typeface="Oswald"/>
                <a:sym typeface="Oswald"/>
              </a:rPr>
              <a:t>CUSTOMER SUPPORT PORTAL</a:t>
            </a:r>
          </a:p>
        </p:txBody>
      </p:sp>
      <p:sp>
        <p:nvSpPr>
          <p:cNvPr id="242" name="Shape 242"/>
          <p:cNvSpPr/>
          <p:nvPr/>
        </p:nvSpPr>
        <p:spPr>
          <a:xfrm>
            <a:off x="366801" y="4558229"/>
            <a:ext cx="11537599" cy="258799"/>
          </a:xfrm>
          <a:prstGeom prst="rect">
            <a:avLst/>
          </a:prstGeom>
          <a:solidFill>
            <a:srgbClr val="C52027"/>
          </a:solidFill>
          <a:ln>
            <a:noFill/>
          </a:ln>
        </p:spPr>
        <p:txBody>
          <a:bodyPr lIns="121897" tIns="121897" rIns="121897" bIns="121897" anchor="ctr" anchorCtr="0">
            <a:noAutofit/>
          </a:bodyPr>
          <a:lstStyle/>
          <a:p>
            <a:pPr algn="ctr"/>
            <a:endParaRPr/>
          </a:p>
        </p:txBody>
      </p:sp>
      <p:sp>
        <p:nvSpPr>
          <p:cNvPr id="244" name="Shape 244"/>
          <p:cNvSpPr txBox="1"/>
          <p:nvPr/>
        </p:nvSpPr>
        <p:spPr>
          <a:xfrm>
            <a:off x="93551" y="6365325"/>
            <a:ext cx="5675600" cy="662000"/>
          </a:xfrm>
          <a:prstGeom prst="rect">
            <a:avLst/>
          </a:prstGeom>
          <a:noFill/>
          <a:ln>
            <a:noFill/>
          </a:ln>
        </p:spPr>
        <p:txBody>
          <a:bodyPr lIns="121897" tIns="121897" rIns="121897" bIns="121897" anchor="t" anchorCtr="0">
            <a:noAutofit/>
          </a:bodyPr>
          <a:lstStyle/>
          <a:p>
            <a:r>
              <a:rPr lang="en" sz="1100" b="1">
                <a:solidFill>
                  <a:srgbClr val="FFFFFF"/>
                </a:solidFill>
                <a:latin typeface="Oswald"/>
                <a:ea typeface="Oswald"/>
                <a:cs typeface="Oswald"/>
                <a:sym typeface="Oswald"/>
              </a:rPr>
              <a:t>COMPANY PRESENTATION  &gt;&gt; OPERATIONAL LANDSCAPE  &gt;&gt; IMPLEMENTATION METHODOLOGY</a:t>
            </a:r>
          </a:p>
        </p:txBody>
      </p:sp>
      <p:sp>
        <p:nvSpPr>
          <p:cNvPr id="246" name="Shape 246"/>
          <p:cNvSpPr/>
          <p:nvPr/>
        </p:nvSpPr>
        <p:spPr>
          <a:xfrm>
            <a:off x="-11200" y="443633"/>
            <a:ext cx="1272400" cy="622400"/>
          </a:xfrm>
          <a:prstGeom prst="rect">
            <a:avLst/>
          </a:prstGeom>
          <a:solidFill>
            <a:srgbClr val="C52027"/>
          </a:solidFill>
          <a:ln>
            <a:noFill/>
          </a:ln>
        </p:spPr>
        <p:txBody>
          <a:bodyPr lIns="121897" tIns="121897" rIns="121897" bIns="121897" anchor="ctr" anchorCtr="0">
            <a:noAutofit/>
          </a:bodyPr>
          <a:lstStyle/>
          <a:p>
            <a:endParaRPr/>
          </a:p>
        </p:txBody>
      </p:sp>
      <p:pic>
        <p:nvPicPr>
          <p:cNvPr id="21" name="Picture 20"/>
          <p:cNvPicPr>
            <a:picLocks noChangeAspect="1"/>
          </p:cNvPicPr>
          <p:nvPr/>
        </p:nvPicPr>
        <p:blipFill rotWithShape="1">
          <a:blip r:embed="rId9"/>
          <a:srcRect/>
          <a:stretch/>
        </p:blipFill>
        <p:spPr>
          <a:xfrm>
            <a:off x="646047" y="443635"/>
            <a:ext cx="616527" cy="622397"/>
          </a:xfrm>
          <a:prstGeom prst="rect">
            <a:avLst/>
          </a:prstGeom>
        </p:spPr>
      </p:pic>
      <p:sp>
        <p:nvSpPr>
          <p:cNvPr id="22"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CAPABILITIES</a:t>
            </a:r>
            <a:endParaRPr sz="1600" dirty="0">
              <a:solidFill>
                <a:srgbClr val="FFFFFF"/>
              </a:solidFill>
            </a:endParaRPr>
          </a:p>
        </p:txBody>
      </p:sp>
    </p:spTree>
    <p:extLst>
      <p:ext uri="{BB962C8B-B14F-4D97-AF65-F5344CB8AC3E}">
        <p14:creationId xmlns:p14="http://schemas.microsoft.com/office/powerpoint/2010/main" val="402421226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2" name="Shape 482"/>
          <p:cNvSpPr txBox="1">
            <a:spLocks noGrp="1"/>
          </p:cNvSpPr>
          <p:nvPr>
            <p:ph type="title"/>
          </p:nvPr>
        </p:nvSpPr>
        <p:spPr>
          <a:xfrm>
            <a:off x="916321" y="433303"/>
            <a:ext cx="8910735" cy="1143200"/>
          </a:xfrm>
          <a:prstGeom prst="rect">
            <a:avLst/>
          </a:prstGeom>
        </p:spPr>
        <p:txBody>
          <a:bodyPr lIns="121897" tIns="121897" rIns="121897" bIns="121897" anchor="b" anchorCtr="0">
            <a:noAutofit/>
          </a:bodyPr>
          <a:lstStyle/>
          <a:p>
            <a:r>
              <a:rPr lang="en" dirty="0" smtClean="0">
                <a:latin typeface="+mn-lt"/>
                <a:ea typeface="Oswald"/>
                <a:cs typeface="Oswald"/>
                <a:sym typeface="Oswald"/>
              </a:rPr>
              <a:t>QUESTIONS ?</a:t>
            </a:r>
            <a:endParaRPr lang="en" dirty="0">
              <a:latin typeface="+mn-lt"/>
              <a:ea typeface="Oswald"/>
              <a:cs typeface="Oswald"/>
              <a:sym typeface="Oswald"/>
            </a:endParaRPr>
          </a:p>
        </p:txBody>
      </p:sp>
      <p:sp>
        <p:nvSpPr>
          <p:cNvPr id="485" name="Shape 485"/>
          <p:cNvSpPr txBox="1">
            <a:spLocks noGrp="1"/>
          </p:cNvSpPr>
          <p:nvPr>
            <p:ph type="body" idx="1"/>
          </p:nvPr>
        </p:nvSpPr>
        <p:spPr>
          <a:xfrm>
            <a:off x="976970" y="3757701"/>
            <a:ext cx="6258920" cy="1868399"/>
          </a:xfrm>
          <a:prstGeom prst="rect">
            <a:avLst/>
          </a:prstGeom>
        </p:spPr>
        <p:txBody>
          <a:bodyPr lIns="121897" tIns="121897" rIns="121897" bIns="121897" anchor="t" anchorCtr="0">
            <a:noAutofit/>
          </a:bodyPr>
          <a:lstStyle/>
          <a:p>
            <a:pPr>
              <a:lnSpc>
                <a:spcPct val="115000"/>
              </a:lnSpc>
              <a:buNone/>
            </a:pPr>
            <a:r>
              <a:rPr lang="en" sz="2700" b="1" dirty="0">
                <a:ea typeface="Oswald"/>
                <a:cs typeface="Oswald"/>
                <a:sym typeface="Oswald"/>
              </a:rPr>
              <a:t>Luc Larocque</a:t>
            </a:r>
          </a:p>
          <a:p>
            <a:pPr>
              <a:lnSpc>
                <a:spcPct val="115000"/>
              </a:lnSpc>
              <a:buNone/>
            </a:pPr>
            <a:r>
              <a:rPr lang="en" sz="1900" dirty="0">
                <a:ea typeface="Oswald"/>
                <a:cs typeface="Oswald"/>
                <a:sym typeface="Oswald"/>
              </a:rPr>
              <a:t>Vice-President </a:t>
            </a:r>
            <a:r>
              <a:rPr lang="en" sz="1900" dirty="0" smtClean="0">
                <a:ea typeface="Oswald"/>
                <a:cs typeface="Oswald"/>
                <a:sym typeface="Oswald"/>
              </a:rPr>
              <a:t>Sales</a:t>
            </a:r>
          </a:p>
          <a:p>
            <a:pPr>
              <a:lnSpc>
                <a:spcPct val="115000"/>
              </a:lnSpc>
              <a:buNone/>
            </a:pPr>
            <a:r>
              <a:rPr lang="fr-CA" sz="1900" u="sng" dirty="0" smtClean="0">
                <a:solidFill>
                  <a:srgbClr val="C52027"/>
                </a:solidFill>
                <a:ea typeface="Oswald"/>
                <a:cs typeface="Oswald"/>
                <a:sym typeface="Oswald"/>
                <a:hlinkClick r:id="rId3"/>
              </a:rPr>
              <a:t>l</a:t>
            </a:r>
            <a:r>
              <a:rPr lang="en" sz="1900" u="sng" dirty="0" smtClean="0">
                <a:solidFill>
                  <a:srgbClr val="C52027"/>
                </a:solidFill>
                <a:ea typeface="Oswald"/>
                <a:cs typeface="Oswald"/>
                <a:sym typeface="Oswald"/>
                <a:hlinkClick r:id="rId3"/>
              </a:rPr>
              <a:t>uc.larocque@generixgroupnorthamerica.com</a:t>
            </a:r>
            <a:endParaRPr lang="en" sz="1900" u="sng" dirty="0" smtClean="0">
              <a:solidFill>
                <a:srgbClr val="C52027"/>
              </a:solidFill>
              <a:ea typeface="Oswald"/>
              <a:cs typeface="Oswald"/>
              <a:sym typeface="Oswald"/>
            </a:endParaRPr>
          </a:p>
          <a:p>
            <a:pPr>
              <a:lnSpc>
                <a:spcPct val="115000"/>
              </a:lnSpc>
              <a:buNone/>
            </a:pPr>
            <a:r>
              <a:rPr lang="en" sz="1900" dirty="0" smtClean="0">
                <a:ea typeface="Oswald"/>
                <a:cs typeface="Oswald"/>
                <a:sym typeface="Oswald"/>
              </a:rPr>
              <a:t>514</a:t>
            </a:r>
            <a:r>
              <a:rPr lang="en" sz="1900" dirty="0">
                <a:ea typeface="Oswald"/>
                <a:cs typeface="Oswald"/>
                <a:sym typeface="Oswald"/>
              </a:rPr>
              <a:t>-</a:t>
            </a:r>
            <a:r>
              <a:rPr lang="en" sz="1900" dirty="0" smtClean="0">
                <a:ea typeface="Oswald"/>
                <a:cs typeface="Oswald"/>
                <a:sym typeface="Oswald"/>
              </a:rPr>
              <a:t>938-4562</a:t>
            </a:r>
            <a:endParaRPr lang="en" sz="1900" dirty="0">
              <a:ea typeface="Oswald"/>
              <a:cs typeface="Oswald"/>
              <a:sym typeface="Oswald"/>
            </a:endParaRPr>
          </a:p>
        </p:txBody>
      </p:sp>
      <p:pic>
        <p:nvPicPr>
          <p:cNvPr id="3074" name="Picture 2" descr="RÃ©sultats de recherche d'images pour Â«Â generix group logo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45" y="2402017"/>
            <a:ext cx="2866895" cy="158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67057"/>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217" b="3325"/>
          <a:stretch/>
        </p:blipFill>
        <p:spPr bwMode="auto">
          <a:xfrm>
            <a:off x="0" y="0"/>
            <a:ext cx="12192000" cy="69057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6432" y="3534751"/>
            <a:ext cx="3458149" cy="2308322"/>
          </a:xfrm>
          <a:prstGeom prst="rect">
            <a:avLst/>
          </a:prstGeom>
          <a:noFill/>
        </p:spPr>
        <p:txBody>
          <a:bodyPr wrap="square" lIns="91438" tIns="45719" rIns="91438" bIns="45719" rtlCol="0">
            <a:spAutoFit/>
          </a:bodyPr>
          <a:lstStyle/>
          <a:p>
            <a:r>
              <a:rPr lang="en-CA" dirty="0" err="1">
                <a:latin typeface="Oswald" panose="02000503000000000000" pitchFamily="2" charset="0"/>
              </a:rPr>
              <a:t>Sologlobe</a:t>
            </a:r>
            <a:r>
              <a:rPr lang="en-CA" dirty="0">
                <a:latin typeface="Oswald" panose="02000503000000000000" pitchFamily="2" charset="0"/>
              </a:rPr>
              <a:t> has joined the </a:t>
            </a:r>
            <a:r>
              <a:rPr lang="en-CA" dirty="0" err="1">
                <a:latin typeface="Oswald" panose="02000503000000000000" pitchFamily="2" charset="0"/>
              </a:rPr>
              <a:t>Generix</a:t>
            </a:r>
            <a:r>
              <a:rPr lang="en-CA" dirty="0">
                <a:latin typeface="Oswald" panose="02000503000000000000" pitchFamily="2" charset="0"/>
              </a:rPr>
              <a:t> Group family thereby substantially increasing their global footprint. </a:t>
            </a:r>
          </a:p>
          <a:p>
            <a:endParaRPr lang="en-CA" dirty="0">
              <a:latin typeface="Oswald" panose="02000503000000000000" pitchFamily="2" charset="0"/>
            </a:endParaRPr>
          </a:p>
          <a:p>
            <a:r>
              <a:rPr lang="en-CA" dirty="0" err="1">
                <a:latin typeface="Oswald" panose="02000503000000000000" pitchFamily="2" charset="0"/>
              </a:rPr>
              <a:t>Sologlobe</a:t>
            </a:r>
            <a:r>
              <a:rPr lang="en-CA" dirty="0">
                <a:latin typeface="Oswald" panose="02000503000000000000" pitchFamily="2" charset="0"/>
              </a:rPr>
              <a:t> also becomes the exclusive distributor and integrator of the </a:t>
            </a:r>
            <a:r>
              <a:rPr lang="en-CA" dirty="0" err="1">
                <a:latin typeface="Oswald" panose="02000503000000000000" pitchFamily="2" charset="0"/>
              </a:rPr>
              <a:t>Generix</a:t>
            </a:r>
            <a:r>
              <a:rPr lang="en-CA" dirty="0">
                <a:latin typeface="Oswald" panose="02000503000000000000" pitchFamily="2" charset="0"/>
              </a:rPr>
              <a:t> Group solutions in the North American market.</a:t>
            </a:r>
            <a:endParaRPr lang="en-US" dirty="0">
              <a:latin typeface="Oswald" panose="02000503000000000000" pitchFamily="2" charset="0"/>
            </a:endParaRPr>
          </a:p>
        </p:txBody>
      </p:sp>
      <p:sp>
        <p:nvSpPr>
          <p:cNvPr id="17" name="Title 1"/>
          <p:cNvSpPr>
            <a:spLocks noGrp="1"/>
          </p:cNvSpPr>
          <p:nvPr>
            <p:ph type="title"/>
          </p:nvPr>
        </p:nvSpPr>
        <p:spPr>
          <a:xfrm>
            <a:off x="516432" y="1604866"/>
            <a:ext cx="3754779" cy="1296954"/>
          </a:xfrm>
        </p:spPr>
        <p:txBody>
          <a:bodyPr>
            <a:noAutofit/>
          </a:bodyPr>
          <a:lstStyle/>
          <a:p>
            <a:r>
              <a:rPr lang="en-CA" sz="3200" dirty="0">
                <a:latin typeface="+mn-lt"/>
                <a:ea typeface="Oswald"/>
                <a:cs typeface="Oswald"/>
              </a:rPr>
              <a:t>SOLOGLOBE IS NOW PART OF THE GENERIX GROUP</a:t>
            </a:r>
          </a:p>
        </p:txBody>
      </p:sp>
    </p:spTree>
    <p:extLst>
      <p:ext uri="{BB962C8B-B14F-4D97-AF65-F5344CB8AC3E}">
        <p14:creationId xmlns:p14="http://schemas.microsoft.com/office/powerpoint/2010/main" val="7369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5574321" y="211032"/>
            <a:ext cx="6493867" cy="6364232"/>
          </a:xfrm>
          <a:prstGeom prst="rect">
            <a:avLst/>
          </a:prstGeom>
          <a:noFill/>
          <a:ln>
            <a:noFill/>
          </a:ln>
        </p:spPr>
      </p:pic>
      <p:sp>
        <p:nvSpPr>
          <p:cNvPr id="69" name="Shape 69"/>
          <p:cNvSpPr txBox="1">
            <a:spLocks noGrp="1"/>
          </p:cNvSpPr>
          <p:nvPr>
            <p:ph type="title"/>
          </p:nvPr>
        </p:nvSpPr>
        <p:spPr>
          <a:xfrm>
            <a:off x="1310505" y="409140"/>
            <a:ext cx="10216704" cy="866947"/>
          </a:xfrm>
          <a:prstGeom prst="rect">
            <a:avLst/>
          </a:prstGeom>
        </p:spPr>
        <p:txBody>
          <a:bodyPr lIns="121897" tIns="121897" rIns="121897" bIns="121897" anchor="b" anchorCtr="0">
            <a:noAutofit/>
          </a:bodyPr>
          <a:lstStyle/>
          <a:p>
            <a:r>
              <a:rPr lang="en" sz="2400" dirty="0">
                <a:latin typeface="+mn-lt"/>
                <a:ea typeface="Oswald"/>
                <a:cs typeface="Oswald"/>
                <a:sym typeface="Oswald"/>
              </a:rPr>
              <a:t>ABOUT </a:t>
            </a:r>
            <a:r>
              <a:rPr lang="en" sz="2400" dirty="0" smtClean="0">
                <a:latin typeface="+mn-lt"/>
                <a:ea typeface="Oswald"/>
                <a:cs typeface="Oswald"/>
                <a:sym typeface="Oswald"/>
              </a:rPr>
              <a:t>GENERIX NORTH AMERICA, formerly </a:t>
            </a:r>
            <a:r>
              <a:rPr lang="en" sz="2400" b="1" dirty="0" smtClean="0">
                <a:latin typeface="+mn-lt"/>
                <a:ea typeface="Oswald"/>
                <a:cs typeface="Oswald"/>
                <a:sym typeface="Oswald"/>
              </a:rPr>
              <a:t>Sologlobe</a:t>
            </a:r>
            <a:endParaRPr lang="en" sz="2400" b="1" dirty="0">
              <a:latin typeface="+mn-lt"/>
              <a:ea typeface="Oswald"/>
              <a:cs typeface="Oswald"/>
              <a:sym typeface="Oswald"/>
            </a:endParaRPr>
          </a:p>
        </p:txBody>
      </p:sp>
      <p:sp>
        <p:nvSpPr>
          <p:cNvPr id="68" name="Shape 68"/>
          <p:cNvSpPr txBox="1">
            <a:spLocks noGrp="1"/>
          </p:cNvSpPr>
          <p:nvPr>
            <p:ph type="body" idx="1"/>
          </p:nvPr>
        </p:nvSpPr>
        <p:spPr>
          <a:xfrm>
            <a:off x="1310505" y="1380900"/>
            <a:ext cx="4496511" cy="4404080"/>
          </a:xfrm>
          <a:prstGeom prst="rect">
            <a:avLst/>
          </a:prstGeom>
        </p:spPr>
        <p:txBody>
          <a:bodyPr lIns="121897" tIns="121897" rIns="121897" bIns="121897" anchor="t" anchorCtr="0">
            <a:noAutofit/>
          </a:bodyPr>
          <a:lstStyle/>
          <a:p>
            <a:pPr marL="269875" indent="-269875" defTabSz="539750">
              <a:lnSpc>
                <a:spcPct val="115000"/>
              </a:lnSpc>
              <a:buSzPct val="100000"/>
              <a:buFont typeface="Oswald"/>
            </a:pPr>
            <a:r>
              <a:rPr lang="en" sz="1600" dirty="0">
                <a:ea typeface="Oswald"/>
                <a:cs typeface="Oswald"/>
                <a:sym typeface="Oswald"/>
              </a:rPr>
              <a:t>For over </a:t>
            </a:r>
            <a:r>
              <a:rPr lang="en" sz="1600" dirty="0" smtClean="0">
                <a:ea typeface="Oswald"/>
                <a:cs typeface="Oswald"/>
                <a:sym typeface="Oswald"/>
              </a:rPr>
              <a:t>20 </a:t>
            </a:r>
            <a:r>
              <a:rPr lang="en" sz="1600" dirty="0">
                <a:ea typeface="Oswald"/>
                <a:cs typeface="Oswald"/>
                <a:sym typeface="Oswald"/>
              </a:rPr>
              <a:t>years, Sologlobe, a Montreal based company, has</a:t>
            </a:r>
            <a:r>
              <a:rPr lang="fr-CA" sz="1600" dirty="0">
                <a:ea typeface="Oswald"/>
                <a:cs typeface="Oswald"/>
                <a:sym typeface="Oswald"/>
              </a:rPr>
              <a:t> </a:t>
            </a:r>
            <a:r>
              <a:rPr lang="en" sz="1600" dirty="0">
                <a:ea typeface="Oswald"/>
                <a:cs typeface="Oswald"/>
                <a:sym typeface="Oswald"/>
              </a:rPr>
              <a:t>been designing, developing, implementing and supporting the Solochain platform of Supply Chain Execution (SCE) solutions in the Warehouse Management System (WMS), Manufacturing Execution System (MES) and Enterprise Asset Management (EAM) space.</a:t>
            </a:r>
            <a:br>
              <a:rPr lang="en" sz="1600" dirty="0">
                <a:ea typeface="Oswald"/>
                <a:cs typeface="Oswald"/>
                <a:sym typeface="Oswald"/>
              </a:rPr>
            </a:br>
            <a:endParaRPr lang="en" sz="1600" dirty="0">
              <a:ea typeface="Oswald"/>
              <a:cs typeface="Oswald"/>
              <a:sym typeface="Oswald"/>
            </a:endParaRPr>
          </a:p>
          <a:p>
            <a:pPr marL="269875" indent="-269875" defTabSz="539750">
              <a:lnSpc>
                <a:spcPct val="115000"/>
              </a:lnSpc>
              <a:buSzPct val="100000"/>
              <a:buFont typeface="Oswald"/>
            </a:pPr>
            <a:r>
              <a:rPr lang="en" sz="1600" dirty="0">
                <a:ea typeface="Oswald"/>
                <a:cs typeface="Oswald"/>
                <a:sym typeface="Oswald"/>
              </a:rPr>
              <a:t>Over time, Sologlobe has earned an impressive list of customers in the United States and Canadian markets based on a strong reputation for the quality and versatility of its product with a proven implementation methodology</a:t>
            </a:r>
            <a:r>
              <a:rPr lang="en" sz="1600" dirty="0" smtClean="0">
                <a:ea typeface="Oswald"/>
                <a:cs typeface="Oswald"/>
                <a:sym typeface="Oswald"/>
              </a:rPr>
              <a:t>.</a:t>
            </a:r>
          </a:p>
          <a:p>
            <a:pPr marL="269875" indent="-269875" defTabSz="539750">
              <a:lnSpc>
                <a:spcPct val="115000"/>
              </a:lnSpc>
              <a:buSzPct val="100000"/>
              <a:buFont typeface="Oswald"/>
            </a:pPr>
            <a:endParaRPr lang="en" sz="1600" dirty="0">
              <a:ea typeface="Oswald"/>
              <a:cs typeface="Oswald"/>
              <a:sym typeface="Oswald"/>
            </a:endParaRPr>
          </a:p>
          <a:p>
            <a:pPr marL="269875" indent="-269875" defTabSz="539750">
              <a:lnSpc>
                <a:spcPct val="115000"/>
              </a:lnSpc>
              <a:buSzPct val="100000"/>
              <a:buFont typeface="Oswald"/>
            </a:pPr>
            <a:endParaRPr lang="en" sz="1500" dirty="0">
              <a:latin typeface="Oswald"/>
              <a:ea typeface="Oswald"/>
              <a:cs typeface="Oswald"/>
              <a:sym typeface="Oswald"/>
            </a:endParaRPr>
          </a:p>
          <a:p>
            <a:pPr marL="269875" indent="-269875" defTabSz="539750">
              <a:lnSpc>
                <a:spcPct val="115000"/>
              </a:lnSpc>
              <a:buNone/>
            </a:pPr>
            <a:endParaRPr sz="1900" dirty="0">
              <a:latin typeface="Oswald"/>
              <a:ea typeface="Oswald"/>
              <a:cs typeface="Oswald"/>
              <a:sym typeface="Oswald"/>
            </a:endParaRPr>
          </a:p>
        </p:txBody>
      </p:sp>
      <p:pic>
        <p:nvPicPr>
          <p:cNvPr id="10" name="Shape 60"/>
          <p:cNvPicPr preferRelativeResize="0"/>
          <p:nvPr/>
        </p:nvPicPr>
        <p:blipFill rotWithShape="1">
          <a:blip r:embed="rId4">
            <a:alphaModFix/>
          </a:blip>
          <a:srcRect/>
          <a:stretch/>
        </p:blipFill>
        <p:spPr>
          <a:xfrm>
            <a:off x="744560" y="589113"/>
            <a:ext cx="503667" cy="507000"/>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250" y="3119437"/>
            <a:ext cx="2095500" cy="6191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250" y="3119437"/>
            <a:ext cx="2095500" cy="6191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2" y="476988"/>
            <a:ext cx="1054135" cy="311449"/>
          </a:xfrm>
          <a:prstGeom prst="rect">
            <a:avLst/>
          </a:prstGeom>
        </p:spPr>
      </p:pic>
    </p:spTree>
    <p:extLst>
      <p:ext uri="{BB962C8B-B14F-4D97-AF65-F5344CB8AC3E}">
        <p14:creationId xmlns:p14="http://schemas.microsoft.com/office/powerpoint/2010/main" val="60909587"/>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sologlobe.com/sites/all/themes/sologlobe_theme/images/sologobe_solutions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22" t="10267" r="-269" b="13592"/>
          <a:stretch/>
        </p:blipFill>
        <p:spPr bwMode="auto">
          <a:xfrm>
            <a:off x="0" y="-22579"/>
            <a:ext cx="12225867" cy="68805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8752" y="1260092"/>
            <a:ext cx="4530593" cy="842963"/>
          </a:xfrm>
        </p:spPr>
        <p:txBody>
          <a:bodyPr>
            <a:noAutofit/>
          </a:bodyPr>
          <a:lstStyle/>
          <a:p>
            <a:r>
              <a:rPr lang="en-CA" sz="3600" dirty="0">
                <a:solidFill>
                  <a:schemeClr val="bg1"/>
                </a:solidFill>
              </a:rPr>
              <a:t>A COMPLETE SUPPLY CHAIN SOLUTION</a:t>
            </a:r>
          </a:p>
        </p:txBody>
      </p:sp>
      <p:sp>
        <p:nvSpPr>
          <p:cNvPr id="11" name="TextBox 10"/>
          <p:cNvSpPr txBox="1"/>
          <p:nvPr/>
        </p:nvSpPr>
        <p:spPr>
          <a:xfrm>
            <a:off x="516432" y="2955337"/>
            <a:ext cx="3458149" cy="1815881"/>
          </a:xfrm>
          <a:prstGeom prst="rect">
            <a:avLst/>
          </a:prstGeom>
          <a:noFill/>
        </p:spPr>
        <p:txBody>
          <a:bodyPr wrap="square" lIns="91438" tIns="45719" rIns="91438" bIns="45719" rtlCol="0">
            <a:spAutoFit/>
          </a:bodyPr>
          <a:lstStyle/>
          <a:p>
            <a:r>
              <a:rPr lang="en-CA" dirty="0">
                <a:solidFill>
                  <a:schemeClr val="bg1"/>
                </a:solidFill>
              </a:rPr>
              <a:t>By adding the </a:t>
            </a:r>
            <a:r>
              <a:rPr lang="en-CA" dirty="0" err="1">
                <a:solidFill>
                  <a:schemeClr val="bg1"/>
                </a:solidFill>
              </a:rPr>
              <a:t>Generix</a:t>
            </a:r>
            <a:r>
              <a:rPr lang="en-CA" dirty="0">
                <a:solidFill>
                  <a:schemeClr val="bg1"/>
                </a:solidFill>
              </a:rPr>
              <a:t> Group products to the existing </a:t>
            </a:r>
            <a:r>
              <a:rPr lang="en-CA" dirty="0" err="1">
                <a:solidFill>
                  <a:schemeClr val="bg1"/>
                </a:solidFill>
              </a:rPr>
              <a:t>Sologlobe</a:t>
            </a:r>
            <a:r>
              <a:rPr lang="en-CA" dirty="0">
                <a:solidFill>
                  <a:schemeClr val="bg1"/>
                </a:solidFill>
              </a:rPr>
              <a:t> product suite, we now offer a complete solution to help businesses realize the ultimate digital supply chain.</a:t>
            </a:r>
            <a:endParaRPr lang="en-US" dirty="0">
              <a:solidFill>
                <a:schemeClr val="bg1"/>
              </a:solidFill>
            </a:endParaRPr>
          </a:p>
        </p:txBody>
      </p:sp>
    </p:spTree>
    <p:extLst>
      <p:ext uri="{BB962C8B-B14F-4D97-AF65-F5344CB8AC3E}">
        <p14:creationId xmlns:p14="http://schemas.microsoft.com/office/powerpoint/2010/main" val="188112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Shape 57"/>
          <p:cNvSpPr txBox="1">
            <a:spLocks noGrp="1"/>
          </p:cNvSpPr>
          <p:nvPr>
            <p:ph type="title"/>
          </p:nvPr>
        </p:nvSpPr>
        <p:spPr>
          <a:xfrm>
            <a:off x="1310506" y="142295"/>
            <a:ext cx="8577199" cy="1143200"/>
          </a:xfrm>
          <a:prstGeom prst="rect">
            <a:avLst/>
          </a:prstGeom>
        </p:spPr>
        <p:txBody>
          <a:bodyPr lIns="121897" tIns="121897" rIns="121897" bIns="121897" anchor="b" anchorCtr="0">
            <a:noAutofit/>
          </a:bodyPr>
          <a:lstStyle/>
          <a:p>
            <a:r>
              <a:rPr lang="fr-CA" sz="4300" dirty="0">
                <a:latin typeface="Oswald"/>
                <a:ea typeface="Oswald"/>
                <a:cs typeface="Oswald"/>
                <a:sym typeface="Oswald"/>
              </a:rPr>
              <a:t>HEAD OFFICE</a:t>
            </a:r>
            <a:endParaRPr lang="en" sz="4300" dirty="0">
              <a:latin typeface="Oswald"/>
              <a:ea typeface="Oswald"/>
              <a:cs typeface="Oswald"/>
              <a:sym typeface="Oswald"/>
            </a:endParaRPr>
          </a:p>
        </p:txBody>
      </p:sp>
      <p:pic>
        <p:nvPicPr>
          <p:cNvPr id="6" name="Picture 2" descr="http://www.sologlobe.com/sites/all/themes/sologlobe_theme/images/sologlobe_employ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672" y="1792911"/>
            <a:ext cx="5833828" cy="3281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sologlobe.com/sites/all/themes/sologlobe_theme/images/4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359" y="1792912"/>
            <a:ext cx="5847516" cy="3289227"/>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162"/>
          <p:cNvSpPr txBox="1"/>
          <p:nvPr/>
        </p:nvSpPr>
        <p:spPr>
          <a:xfrm>
            <a:off x="93550" y="6365325"/>
            <a:ext cx="8288449" cy="662000"/>
          </a:xfrm>
          <a:prstGeom prst="rect">
            <a:avLst/>
          </a:prstGeom>
          <a:noFill/>
          <a:ln>
            <a:noFill/>
          </a:ln>
        </p:spPr>
        <p:txBody>
          <a:bodyPr lIns="121897" tIns="121897" rIns="121897" bIns="121897" anchor="t" anchorCtr="0">
            <a:noAutofit/>
          </a:bodyPr>
          <a:lstStyle/>
          <a:p>
            <a:r>
              <a:rPr lang="en" sz="1100" b="1" dirty="0">
                <a:solidFill>
                  <a:srgbClr val="FFFFFF"/>
                </a:solidFill>
                <a:latin typeface="Oswald"/>
                <a:ea typeface="Oswald"/>
                <a:cs typeface="Oswald"/>
                <a:sym typeface="Oswald"/>
              </a:rPr>
              <a:t>COMPANY PRESENTATION  &gt;&gt; </a:t>
            </a:r>
            <a:r>
              <a:rPr lang="fr-CA" sz="1100" b="1" dirty="0">
                <a:solidFill>
                  <a:srgbClr val="FFFFFF"/>
                </a:solidFill>
                <a:latin typeface="Oswald"/>
                <a:ea typeface="Oswald"/>
                <a:cs typeface="Oswald"/>
                <a:sym typeface="Oswald"/>
              </a:rPr>
              <a:t>OVERVIEW</a:t>
            </a:r>
            <a:endParaRPr sz="1600" dirty="0">
              <a:solidFill>
                <a:srgbClr val="FFFFFF"/>
              </a:solidFill>
            </a:endParaRPr>
          </a:p>
        </p:txBody>
      </p:sp>
    </p:spTree>
    <p:extLst>
      <p:ext uri="{BB962C8B-B14F-4D97-AF65-F5344CB8AC3E}">
        <p14:creationId xmlns:p14="http://schemas.microsoft.com/office/powerpoint/2010/main" val="2479502711"/>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238"/>
            <a:ext cx="10972800" cy="699487"/>
          </a:xfrm>
        </p:spPr>
        <p:txBody>
          <a:bodyPr>
            <a:normAutofit fontScale="90000"/>
          </a:bodyPr>
          <a:lstStyle/>
          <a:p>
            <a:pPr algn="ctr"/>
            <a:r>
              <a:rPr lang="fr-CA" sz="3529" b="1" u="sng" dirty="0" smtClean="0"/>
              <a:t>NAV </a:t>
            </a:r>
            <a:r>
              <a:rPr lang="fr-CA" sz="3529" b="1" u="sng" dirty="0" err="1"/>
              <a:t>Customers</a:t>
            </a:r>
            <a:endParaRPr lang="en-CA" sz="3529" b="1" u="sng" dirty="0"/>
          </a:p>
        </p:txBody>
      </p:sp>
      <p:sp>
        <p:nvSpPr>
          <p:cNvPr id="3" name="Text Placeholder 2"/>
          <p:cNvSpPr>
            <a:spLocks noGrp="1"/>
          </p:cNvSpPr>
          <p:nvPr>
            <p:ph type="body" idx="1"/>
          </p:nvPr>
        </p:nvSpPr>
        <p:spPr/>
        <p:txBody>
          <a:bodyPr/>
          <a:lstStyle/>
          <a:p>
            <a:endParaRPr lang="en-CA" dirty="0"/>
          </a:p>
        </p:txBody>
      </p:sp>
      <p:pic>
        <p:nvPicPr>
          <p:cNvPr id="4" name="Picture 2" descr="Résultats de recherche d'images pour « belgioioso chees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52" y="1033891"/>
            <a:ext cx="1633813" cy="1264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793582" y="1165598"/>
            <a:ext cx="2198984" cy="1343476"/>
          </a:xfrm>
          <a:prstGeom prst="rect">
            <a:avLst/>
          </a:prstGeom>
        </p:spPr>
      </p:pic>
      <p:pic>
        <p:nvPicPr>
          <p:cNvPr id="7" name="Picture 6"/>
          <p:cNvPicPr>
            <a:picLocks noChangeAspect="1"/>
          </p:cNvPicPr>
          <p:nvPr/>
        </p:nvPicPr>
        <p:blipFill>
          <a:blip r:embed="rId5"/>
          <a:stretch>
            <a:fillRect/>
          </a:stretch>
        </p:blipFill>
        <p:spPr>
          <a:xfrm>
            <a:off x="7595847" y="1081083"/>
            <a:ext cx="1544145" cy="1404984"/>
          </a:xfrm>
          <a:prstGeom prst="rect">
            <a:avLst/>
          </a:prstGeom>
        </p:spPr>
      </p:pic>
      <p:pic>
        <p:nvPicPr>
          <p:cNvPr id="8" name="Picture 7"/>
          <p:cNvPicPr>
            <a:picLocks noChangeAspect="1"/>
          </p:cNvPicPr>
          <p:nvPr/>
        </p:nvPicPr>
        <p:blipFill>
          <a:blip r:embed="rId6"/>
          <a:stretch>
            <a:fillRect/>
          </a:stretch>
        </p:blipFill>
        <p:spPr>
          <a:xfrm>
            <a:off x="488205" y="2840337"/>
            <a:ext cx="2575964" cy="896784"/>
          </a:xfrm>
          <a:prstGeom prst="rect">
            <a:avLst/>
          </a:prstGeom>
        </p:spPr>
      </p:pic>
      <p:pic>
        <p:nvPicPr>
          <p:cNvPr id="9" name="Picture 2" descr="Résultats de recherche d'images pour « jobar international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1207" y="3009835"/>
            <a:ext cx="2417721" cy="793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ésultats de recherche d'images pour « westinghouse lighting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9371" y="5339716"/>
            <a:ext cx="2198334" cy="7012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58591" y="4418375"/>
            <a:ext cx="2100996" cy="2082320"/>
          </a:xfrm>
          <a:prstGeom prst="rect">
            <a:avLst/>
          </a:prstGeom>
        </p:spPr>
      </p:pic>
      <p:pic>
        <p:nvPicPr>
          <p:cNvPr id="1026" name="Picture 2" descr="Résultats de recherche d'images pour « displays2go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0865" y="1010758"/>
            <a:ext cx="2442408" cy="1392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ésultats de recherche d'images pour « lids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81017" y="2601087"/>
            <a:ext cx="2133989" cy="16483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a:stretch>
            <a:fillRect/>
          </a:stretch>
        </p:blipFill>
        <p:spPr>
          <a:xfrm>
            <a:off x="2355530" y="4987383"/>
            <a:ext cx="1911355" cy="1200072"/>
          </a:xfrm>
          <a:prstGeom prst="rect">
            <a:avLst/>
          </a:prstGeom>
        </p:spPr>
      </p:pic>
      <p:pic>
        <p:nvPicPr>
          <p:cNvPr id="11" name="Picture 10"/>
          <p:cNvPicPr>
            <a:picLocks noChangeAspect="1"/>
          </p:cNvPicPr>
          <p:nvPr/>
        </p:nvPicPr>
        <p:blipFill>
          <a:blip r:embed="rId13"/>
          <a:stretch>
            <a:fillRect/>
          </a:stretch>
        </p:blipFill>
        <p:spPr>
          <a:xfrm>
            <a:off x="6938128" y="4987383"/>
            <a:ext cx="2341198" cy="1053539"/>
          </a:xfrm>
          <a:prstGeom prst="rect">
            <a:avLst/>
          </a:prstGeom>
        </p:spPr>
      </p:pic>
      <p:pic>
        <p:nvPicPr>
          <p:cNvPr id="17" name="Picture 2" descr="Image associé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8354" y="5050745"/>
            <a:ext cx="2529774" cy="10733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a:stretch>
            <a:fillRect/>
          </a:stretch>
        </p:blipFill>
        <p:spPr>
          <a:xfrm>
            <a:off x="5480783" y="1187017"/>
            <a:ext cx="1600469" cy="1116327"/>
          </a:xfrm>
          <a:prstGeom prst="rect">
            <a:avLst/>
          </a:prstGeom>
        </p:spPr>
      </p:pic>
      <p:pic>
        <p:nvPicPr>
          <p:cNvPr id="12" name="Picture 11"/>
          <p:cNvPicPr>
            <a:picLocks noChangeAspect="1"/>
          </p:cNvPicPr>
          <p:nvPr/>
        </p:nvPicPr>
        <p:blipFill>
          <a:blip r:embed="rId16"/>
          <a:stretch>
            <a:fillRect/>
          </a:stretch>
        </p:blipFill>
        <p:spPr>
          <a:xfrm>
            <a:off x="9191566" y="3221021"/>
            <a:ext cx="2115587" cy="595940"/>
          </a:xfrm>
          <a:prstGeom prst="rect">
            <a:avLst/>
          </a:prstGeom>
        </p:spPr>
      </p:pic>
    </p:spTree>
    <p:extLst>
      <p:ext uri="{BB962C8B-B14F-4D97-AF65-F5344CB8AC3E}">
        <p14:creationId xmlns:p14="http://schemas.microsoft.com/office/powerpoint/2010/main" val="1833390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quarter" idx="10"/>
          </p:nvPr>
        </p:nvSpPr>
        <p:spPr/>
        <p:txBody>
          <a:bodyPr/>
          <a:lstStyle/>
          <a:p>
            <a:endParaRPr lang="en-CA" dirty="0"/>
          </a:p>
        </p:txBody>
      </p:sp>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106"/>
            <a:ext cx="12166951" cy="695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69905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20942</TotalTime>
  <Words>1195</Words>
  <Application>Microsoft Office PowerPoint</Application>
  <PresentationFormat>Widescreen</PresentationFormat>
  <Paragraphs>163</Paragraphs>
  <Slides>38</Slides>
  <Notes>20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7" baseType="lpstr">
      <vt:lpstr>Arial</vt:lpstr>
      <vt:lpstr>Calibri</vt:lpstr>
      <vt:lpstr>Calibri Light</vt:lpstr>
      <vt:lpstr>Oswald</vt:lpstr>
      <vt:lpstr>Segoe UI</vt:lpstr>
      <vt:lpstr>Office Theme</vt:lpstr>
      <vt:lpstr>1_Office Theme</vt:lpstr>
      <vt:lpstr>simple-light</vt:lpstr>
      <vt:lpstr>Acrobat Document</vt:lpstr>
      <vt:lpstr>THE SUPPLY CHAIN COMPETITIVE ADVANTAGE</vt:lpstr>
      <vt:lpstr>PowerPoint Presentation</vt:lpstr>
      <vt:lpstr>Challenges</vt:lpstr>
      <vt:lpstr>SOLOGLOBE IS NOW PART OF THE GENERIX GROUP</vt:lpstr>
      <vt:lpstr>ABOUT GENERIX NORTH AMERICA, formerly Sologlobe</vt:lpstr>
      <vt:lpstr>A COMPLETE SUPPLY CHAIN SOLUTION</vt:lpstr>
      <vt:lpstr>HEAD OFFICE</vt:lpstr>
      <vt:lpstr>NAV Customers</vt:lpstr>
      <vt:lpstr>PowerPoint Presentation</vt:lpstr>
      <vt:lpstr>PowerPoint Presentation</vt:lpstr>
      <vt:lpstr>PowerPoint Presentation</vt:lpstr>
      <vt:lpstr>PowerPoint Presentation</vt:lpstr>
      <vt:lpstr>PowerPoint Presentation</vt:lpstr>
      <vt:lpstr>THE WMS LANDSCAPE</vt:lpstr>
      <vt:lpstr>MOBILITY</vt:lpstr>
      <vt:lpstr>MOBILITY</vt:lpstr>
      <vt:lpstr>MOBILITY</vt:lpstr>
      <vt:lpstr>Multi-Site Management - Manage an infinite number of sites on the same application -  Sites can be configured to implement an integrated logistics and manufacturing chain -  Every site is defined with its own business rules and attributes  -  Suppliers and customers can be integrated through an information or transaction portal </vt:lpstr>
      <vt:lpstr>Best-of-Breed Warehouse Management System Benefits</vt:lpstr>
      <vt:lpstr>PowerPoint Presentation</vt:lpstr>
      <vt:lpstr>PowerPoint Presentation</vt:lpstr>
      <vt:lpstr>PowerPoint Presentation</vt:lpstr>
      <vt:lpstr>KPIs</vt:lpstr>
      <vt:lpstr>NEW MODULE – DOCK MANAGEMENT</vt:lpstr>
      <vt:lpstr>MODULE – TRACEABILITY DYNAMIC REPORTING</vt:lpstr>
      <vt:lpstr>Item Traceability</vt:lpstr>
      <vt:lpstr>HEAT MAPS ANALYTICS</vt:lpstr>
      <vt:lpstr>Wi-Fi Analyzer</vt:lpstr>
      <vt:lpstr>Warehouse Mapper</vt:lpstr>
      <vt:lpstr>Picking methods</vt:lpstr>
      <vt:lpstr>Item Slotting</vt:lpstr>
      <vt:lpstr>Location Level Stock Counting</vt:lpstr>
      <vt:lpstr>Process Designer</vt:lpstr>
      <vt:lpstr>Process Designer</vt:lpstr>
      <vt:lpstr>Picking</vt:lpstr>
      <vt:lpstr>Process Usage Flow</vt:lpstr>
      <vt:lpstr>IMPLEMENTATION METHODOLOGY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Hansen</dc:creator>
  <cp:lastModifiedBy>Natalya Efimova</cp:lastModifiedBy>
  <cp:revision>261</cp:revision>
  <cp:lastPrinted>2016-10-04T17:49:01Z</cp:lastPrinted>
  <dcterms:created xsi:type="dcterms:W3CDTF">2016-03-07T16:12:13Z</dcterms:created>
  <dcterms:modified xsi:type="dcterms:W3CDTF">2018-04-19T11:49:03Z</dcterms:modified>
</cp:coreProperties>
</file>