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431" r:id="rId2"/>
    <p:sldId id="432" r:id="rId3"/>
    <p:sldId id="433" r:id="rId4"/>
    <p:sldId id="434" r:id="rId5"/>
    <p:sldId id="398" r:id="rId6"/>
    <p:sldId id="400" r:id="rId7"/>
    <p:sldId id="401" r:id="rId8"/>
    <p:sldId id="435" r:id="rId9"/>
    <p:sldId id="404" r:id="rId10"/>
    <p:sldId id="440" r:id="rId11"/>
    <p:sldId id="406" r:id="rId12"/>
    <p:sldId id="407" r:id="rId13"/>
    <p:sldId id="422" r:id="rId14"/>
    <p:sldId id="409" r:id="rId15"/>
    <p:sldId id="423" r:id="rId16"/>
    <p:sldId id="424" r:id="rId17"/>
    <p:sldId id="444" r:id="rId18"/>
    <p:sldId id="456" r:id="rId19"/>
    <p:sldId id="457" r:id="rId20"/>
    <p:sldId id="458" r:id="rId21"/>
    <p:sldId id="459" r:id="rId22"/>
    <p:sldId id="460" r:id="rId23"/>
    <p:sldId id="461" r:id="rId24"/>
    <p:sldId id="452" r:id="rId25"/>
    <p:sldId id="453" r:id="rId26"/>
    <p:sldId id="454" r:id="rId27"/>
    <p:sldId id="455" r:id="rId28"/>
    <p:sldId id="425" r:id="rId29"/>
    <p:sldId id="427" r:id="rId30"/>
    <p:sldId id="429" r:id="rId31"/>
    <p:sldId id="43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3864" autoAdjust="0"/>
  </p:normalViewPr>
  <p:slideViewPr>
    <p:cSldViewPr snapToGrid="0">
      <p:cViewPr varScale="1">
        <p:scale>
          <a:sx n="62" d="100"/>
          <a:sy n="62" d="100"/>
        </p:scale>
        <p:origin x="-177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5374D-67D1-44EC-B6DB-6727C3248AEF}" type="datetimeFigureOut">
              <a:rPr lang="en-US" smtClean="0"/>
              <a:t>4/26/2018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1DE3-1AD2-4E34-AF5D-12E1681D1E65}" type="slidenum">
              <a:rPr lang="en-US" smtClean="0"/>
              <a:t>‹#›</a:t>
            </a:fld>
            <a:endParaRPr lang="en-US" dirty="0"/>
          </a:p>
        </p:txBody>
      </p:sp>
    </p:spTree>
    <p:extLst>
      <p:ext uri="{BB962C8B-B14F-4D97-AF65-F5344CB8AC3E}">
        <p14:creationId xmlns:p14="http://schemas.microsoft.com/office/powerpoint/2010/main" val="22481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log.docuware.com/2012/11/docuware-case-study-engineering-a-successful-document-workflo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trepreneur.com/article/246197"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ntrepreneur.com/article/286006" TargetMode="External"/><Relationship Id="rId4" Type="http://schemas.openxmlformats.org/officeDocument/2006/relationships/hyperlink" Target="https://www.entrepreneur.com/article/2768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Hello, thank you for joining our presentation.  I’d like to thank Angie </a:t>
            </a:r>
            <a:r>
              <a:rPr lang="en-GB" baseline="0" dirty="0" err="1"/>
              <a:t>Doorn</a:t>
            </a:r>
            <a:r>
              <a:rPr lang="en-GB" baseline="0" dirty="0"/>
              <a:t> and </a:t>
            </a:r>
            <a:r>
              <a:rPr lang="en-GB" baseline="0" dirty="0" err="1"/>
              <a:t>Innovia</a:t>
            </a:r>
            <a:r>
              <a:rPr lang="en-GB" baseline="0" dirty="0"/>
              <a:t> for the opportunity to present to you today.  </a:t>
            </a:r>
            <a:r>
              <a:rPr lang="en-GB" dirty="0"/>
              <a:t>My name is Sandra</a:t>
            </a:r>
            <a:r>
              <a:rPr lang="en-GB" baseline="0" dirty="0"/>
              <a:t> Cummins </a:t>
            </a:r>
            <a:r>
              <a:rPr lang="en-GB" dirty="0"/>
              <a:t>and I am the account</a:t>
            </a:r>
            <a:r>
              <a:rPr lang="en-GB" baseline="0" dirty="0"/>
              <a:t> manager at Equisys.  </a:t>
            </a:r>
          </a:p>
          <a:p>
            <a:endParaRPr lang="en-GB" baseline="0" dirty="0"/>
          </a:p>
          <a:p>
            <a:r>
              <a:rPr lang="en-GB" dirty="0"/>
              <a:t>Today’</a:t>
            </a:r>
            <a:r>
              <a:rPr lang="en-GB" baseline="0" dirty="0"/>
              <a:t> </a:t>
            </a:r>
            <a:r>
              <a:rPr lang="en-GB" dirty="0"/>
              <a:t>I am</a:t>
            </a:r>
            <a:r>
              <a:rPr lang="en-GB" baseline="0" dirty="0"/>
              <a:t> going to discuss some of the challenges we hear from customers that are using paper based and inefficient electronic filing systems </a:t>
            </a:r>
            <a:r>
              <a:rPr lang="en-GB" dirty="0"/>
              <a:t>and the benefits they realized when</a:t>
            </a:r>
            <a:r>
              <a:rPr lang="en-GB" baseline="0" dirty="0"/>
              <a:t> switching to an electronic document management system. </a:t>
            </a:r>
            <a:r>
              <a:rPr lang="en-US" baseline="0" dirty="0"/>
              <a:t>You will learn how to move beyond paper and inefficient filing systems while quickly recovering your investment.</a:t>
            </a:r>
            <a:endParaRPr lang="en-GB" baseline="0" dirty="0"/>
          </a:p>
          <a:p>
            <a:endParaRPr lang="en-GB" baseline="0" dirty="0"/>
          </a:p>
          <a:p>
            <a:endParaRPr lang="en-US" dirty="0"/>
          </a:p>
        </p:txBody>
      </p:sp>
      <p:sp>
        <p:nvSpPr>
          <p:cNvPr id="4" name="Header Placeholder 3"/>
          <p:cNvSpPr>
            <a:spLocks noGrp="1"/>
          </p:cNvSpPr>
          <p:nvPr>
            <p:ph type="hdr" sz="quarter" idx="10"/>
          </p:nvPr>
        </p:nvSpPr>
        <p:spPr/>
        <p:txBody>
          <a:bodyPr/>
          <a:lstStyle/>
          <a:p>
            <a:r>
              <a:rPr lang="en-GB" dirty="0"/>
              <a:t>© Equisys Ltd   All rights reserved</a:t>
            </a:r>
          </a:p>
        </p:txBody>
      </p:sp>
      <p:sp>
        <p:nvSpPr>
          <p:cNvPr id="5" name="Date Placeholder 4"/>
          <p:cNvSpPr>
            <a:spLocks noGrp="1"/>
          </p:cNvSpPr>
          <p:nvPr>
            <p:ph type="dt" idx="11"/>
          </p:nvPr>
        </p:nvSpPr>
        <p:spPr/>
        <p:txBody>
          <a:bodyPr/>
          <a:lstStyle/>
          <a:p>
            <a:fld id="{6A222164-7D08-4514-B118-A982B8FB74CA}" type="datetime1">
              <a:rPr lang="en-GB" smtClean="0"/>
              <a:pPr/>
              <a:t>26/04/2018</a:t>
            </a:fld>
            <a:endParaRPr lang="en-GB" dirty="0"/>
          </a:p>
        </p:txBody>
      </p:sp>
      <p:sp>
        <p:nvSpPr>
          <p:cNvPr id="6" name="Slide Number Placeholder 5"/>
          <p:cNvSpPr>
            <a:spLocks noGrp="1"/>
          </p:cNvSpPr>
          <p:nvPr>
            <p:ph type="sldNum" sz="quarter" idx="12"/>
          </p:nvPr>
        </p:nvSpPr>
        <p:spPr/>
        <p:txBody>
          <a:bodyPr/>
          <a:lstStyle/>
          <a:p>
            <a:fld id="{5BF0631E-3763-48F3-9AD5-209F5F303A41}" type="slidenum">
              <a:rPr lang="en-GB" smtClean="0"/>
              <a:t>1</a:t>
            </a:fld>
            <a:endParaRPr lang="en-GB" dirty="0"/>
          </a:p>
        </p:txBody>
      </p:sp>
    </p:spTree>
    <p:extLst>
      <p:ext uri="{BB962C8B-B14F-4D97-AF65-F5344CB8AC3E}">
        <p14:creationId xmlns:p14="http://schemas.microsoft.com/office/powerpoint/2010/main" val="284850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the</a:t>
            </a:r>
            <a:r>
              <a:rPr lang="en-US" baseline="0" dirty="0"/>
              <a:t> same purchase process we just reviewed where a document management system has been deployed.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request for purchase is received by the finance team. That information is then sent to a vendor who will then provide a quote that will be entered into NAV as a purchase order.  The relevant quote can easily be stored against the PO.  When the purchase order is sent out, the email will automatically be archived against the PO in NAV.  Later the order confirmation, Packing Slip and Invoice can now be stored electronically against the relevant transaction within NAV.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Through out this process if there is ever a question regarding a transaction, all the supporting information will be directly accessible from within NAV.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all the supporting documents to the transaction are stored</a:t>
            </a:r>
            <a:r>
              <a:rPr lang="en-US" baseline="0" dirty="0"/>
              <a:t> in one place, requiring only one member of your staff to store these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2B71DE3-1AD2-4E34-AF5D-12E1681D1E65}" type="slidenum">
              <a:rPr lang="en-US" smtClean="0"/>
              <a:t>10</a:t>
            </a:fld>
            <a:endParaRPr lang="en-US" dirty="0"/>
          </a:p>
        </p:txBody>
      </p:sp>
    </p:spTree>
    <p:extLst>
      <p:ext uri="{BB962C8B-B14F-4D97-AF65-F5344CB8AC3E}">
        <p14:creationId xmlns:p14="http://schemas.microsoft.com/office/powerpoint/2010/main" val="14700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look at some typical </a:t>
            </a:r>
            <a:r>
              <a:rPr lang="en-GB" baseline="0" dirty="0"/>
              <a:t>scenarios</a:t>
            </a:r>
            <a:r>
              <a:rPr lang="en-US" baseline="0" dirty="0"/>
              <a:t> where a document management system can be deployed</a:t>
            </a:r>
          </a:p>
          <a:p>
            <a:endParaRPr lang="en-GB" dirty="0"/>
          </a:p>
          <a:p>
            <a:r>
              <a:rPr lang="en-GB" b="1" dirty="0"/>
              <a:t>Electronic invoicing: </a:t>
            </a:r>
            <a:r>
              <a:rPr lang="en-GB" dirty="0"/>
              <a:t>Generating, sending and filing invoices becomes a faster and more efficient process using a</a:t>
            </a:r>
            <a:r>
              <a:rPr lang="en-GB" baseline="0" dirty="0"/>
              <a:t> document management solution</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a:t>
            </a:r>
            <a:r>
              <a:rPr lang="en-US" sz="1200" kern="1200" dirty="0">
                <a:solidFill>
                  <a:schemeClr val="tx1"/>
                </a:solidFill>
                <a:effectLst/>
                <a:latin typeface="+mn-lt"/>
                <a:ea typeface="+mn-ea"/>
                <a:cs typeface="+mn-cs"/>
              </a:rPr>
              <a:t>of our Customers was sending</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100 invoices a day, when they started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Zetadocs,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time it took them to deliver invoices was cut in half.   They have told us that using Delivery saves their </a:t>
            </a:r>
            <a:r>
              <a:rPr lang="en-US" sz="1200" kern="1200" dirty="0" smtClean="0">
                <a:solidFill>
                  <a:schemeClr val="tx1"/>
                </a:solidFill>
                <a:effectLst/>
                <a:latin typeface="+mn-lt"/>
                <a:ea typeface="+mn-ea"/>
                <a:cs typeface="+mn-cs"/>
              </a:rPr>
              <a:t>team </a:t>
            </a:r>
            <a:r>
              <a:rPr lang="en-US" sz="1200" kern="1200" dirty="0">
                <a:solidFill>
                  <a:schemeClr val="tx1"/>
                </a:solidFill>
                <a:effectLst/>
                <a:latin typeface="+mn-lt"/>
                <a:ea typeface="+mn-ea"/>
                <a:cs typeface="+mn-cs"/>
              </a:rPr>
              <a:t>one day per week by delivering all of </a:t>
            </a:r>
            <a:r>
              <a:rPr lang="en-US" sz="1200" kern="1200" dirty="0" smtClean="0">
                <a:solidFill>
                  <a:schemeClr val="tx1"/>
                </a:solidFill>
                <a:effectLst/>
                <a:latin typeface="+mn-lt"/>
                <a:ea typeface="+mn-ea"/>
                <a:cs typeface="+mn-cs"/>
              </a:rPr>
              <a:t>their </a:t>
            </a:r>
            <a:r>
              <a:rPr lang="en-US" sz="1200" kern="1200" dirty="0">
                <a:solidFill>
                  <a:schemeClr val="tx1"/>
                </a:solidFill>
                <a:effectLst/>
                <a:latin typeface="+mn-lt"/>
                <a:ea typeface="+mn-ea"/>
                <a:cs typeface="+mn-cs"/>
              </a:rPr>
              <a:t>sales order confirmations, purchase orders and invoices electronically.  </a:t>
            </a:r>
            <a:endParaRPr lang="en-US" sz="1200" b="0" i="0" kern="1200" dirty="0">
              <a:solidFill>
                <a:schemeClr val="tx1"/>
              </a:solidFill>
              <a:effectLst/>
              <a:latin typeface="+mn-lt"/>
              <a:ea typeface="+mn-ea"/>
              <a:cs typeface="+mn-cs"/>
            </a:endParaRPr>
          </a:p>
          <a:p>
            <a:endParaRPr lang="en-GB" dirty="0"/>
          </a:p>
          <a:p>
            <a:endParaRPr lang="en-GB" dirty="0"/>
          </a:p>
          <a:p>
            <a:r>
              <a:rPr lang="en-GB" b="1" dirty="0"/>
              <a:t>Proof</a:t>
            </a:r>
            <a:r>
              <a:rPr lang="en-GB" b="1" baseline="0" dirty="0"/>
              <a:t> of Delivery Tracking:</a:t>
            </a:r>
            <a:r>
              <a:rPr lang="en-GB" baseline="0" dirty="0"/>
              <a:t> </a:t>
            </a:r>
            <a:r>
              <a:rPr lang="en-GB" dirty="0"/>
              <a:t>Almost inevitably, some customers, and suppliers will ask about a payment or whether goods have been delivered or invoiced correctly.  For them, their overriding concern is that the issue should receive prompt attention and be resolved quickly. </a:t>
            </a:r>
            <a:r>
              <a:rPr lang="en-GB" baseline="0" dirty="0"/>
              <a:t>With a document management system</a:t>
            </a:r>
            <a:r>
              <a:rPr lang="en-GB" dirty="0"/>
              <a:t>, invoices and proof of delivery documents received from suppliers can be entered into NAV and then captured and filed automatically in SharePoint.  A barcode sticker can be applied to each supplier invoice so that a stack of invoices can be scanned and automatically split, filed and linked to the appropriate transactions in NAV and this applies to other related documents, such as the purchase orders originally issued or packing slips. </a:t>
            </a:r>
          </a:p>
          <a:p>
            <a:endParaRPr lang="en-GB"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t>
            </a:r>
            <a:r>
              <a:rPr lang="en-US" sz="1200" kern="1200" dirty="0">
                <a:solidFill>
                  <a:schemeClr val="tx1"/>
                </a:solidFill>
                <a:effectLst/>
                <a:latin typeface="+mn-lt"/>
                <a:ea typeface="+mn-ea"/>
                <a:cs typeface="+mn-cs"/>
              </a:rPr>
              <a:t>have another customer that was making 120 deliveries on an average day.  What was once a time-consuming task to manually file and retrieve delivery notes is now streamlined using Zetadocs Capture.  Once their delivery notes have been signed by their customers, they are scanned into the Zetadocs POD queue, which automatically attaches the signed document to the relevant transaction in NAV.  Their accounts and customer services teams save precious hours because they can view these documents directly from within NAV</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11</a:t>
            </a:fld>
            <a:endParaRPr lang="en-US" dirty="0"/>
          </a:p>
        </p:txBody>
      </p:sp>
    </p:spTree>
    <p:extLst>
      <p:ext uri="{BB962C8B-B14F-4D97-AF65-F5344CB8AC3E}">
        <p14:creationId xmlns:p14="http://schemas.microsoft.com/office/powerpoint/2010/main" val="14340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a:p>
            <a:r>
              <a:rPr lang="en-US" b="0" dirty="0"/>
              <a:t>Before we move into the demo, we wanted to give you some</a:t>
            </a:r>
            <a:r>
              <a:rPr lang="en-US" b="0" baseline="0" dirty="0"/>
              <a:t> tips of things to consider when investigating a doc mgmt solution based on conversations with our customers over the years.</a:t>
            </a:r>
            <a:endParaRPr lang="en-US" b="0" dirty="0"/>
          </a:p>
          <a:p>
            <a:endParaRPr lang="en-US" b="0" dirty="0"/>
          </a:p>
          <a:p>
            <a:r>
              <a:rPr lang="en-US" b="0" dirty="0"/>
              <a:t>Starting</a:t>
            </a:r>
            <a:r>
              <a:rPr lang="en-US" b="0" baseline="0" dirty="0"/>
              <a:t> with f</a:t>
            </a:r>
            <a:r>
              <a:rPr lang="en-US" b="0" dirty="0"/>
              <a:t>ile structure,</a:t>
            </a:r>
            <a:r>
              <a:rPr lang="en-US" b="0" baseline="0" dirty="0"/>
              <a:t> </a:t>
            </a:r>
            <a:r>
              <a:rPr lang="en-US" b="0" dirty="0"/>
              <a:t>How</a:t>
            </a:r>
            <a:r>
              <a:rPr lang="en-US" b="0" baseline="0" dirty="0"/>
              <a:t> is your system storing files, is it just storing out to a drive with a tag that goes back to the transaction.</a:t>
            </a:r>
          </a:p>
          <a:p>
            <a:r>
              <a:rPr lang="en-US" b="0" baseline="0" dirty="0"/>
              <a:t>Or is it grouping all supporting docs for a customer into one folder that you can easily access.</a:t>
            </a:r>
            <a:endParaRPr lang="en-US" b="0" dirty="0"/>
          </a:p>
          <a:p>
            <a:endParaRPr lang="en-US" b="0" dirty="0"/>
          </a:p>
          <a:p>
            <a:r>
              <a:rPr lang="en-US" b="0" dirty="0"/>
              <a:t>W</a:t>
            </a:r>
            <a:r>
              <a:rPr lang="en-US" b="0" baseline="0" dirty="0"/>
              <a:t>hen looking at doc mgmt solutions, you want to look for something that is accessible, something where people can easily find a document.</a:t>
            </a:r>
          </a:p>
          <a:p>
            <a:endParaRPr lang="en-US" b="0" baseline="0" dirty="0"/>
          </a:p>
          <a:p>
            <a:r>
              <a:rPr lang="en-US" b="0" baseline="0" dirty="0"/>
              <a:t>Search, do you have to go search in another area, with some document management solutions, you have to go out of NAV, does the document management software you are considering integrate with NAV?</a:t>
            </a:r>
          </a:p>
          <a:p>
            <a:endParaRPr lang="en-US" b="0" baseline="0" dirty="0"/>
          </a:p>
          <a:p>
            <a:r>
              <a:rPr lang="en-US" b="0" baseline="0" dirty="0"/>
              <a:t>How Easy it is to store and retrieve documents, this is probably the most important of all of these.  If it’s not easy for your users, they will not adopt the solution.  Don’t want to invest in software that is not fully utilized</a:t>
            </a:r>
          </a:p>
          <a:p>
            <a:endParaRPr lang="en-US" b="0" baseline="0" dirty="0"/>
          </a:p>
          <a:p>
            <a:r>
              <a:rPr lang="en-US" b="0" baseline="0" dirty="0"/>
              <a:t>Can your finance and sales team access the system from their home office? For your sales team, if they are at a customer site, can they pull up supporting files to answer customer ques?</a:t>
            </a:r>
          </a:p>
          <a:p>
            <a:endParaRPr lang="en-US" dirty="0"/>
          </a:p>
          <a:p>
            <a:r>
              <a:rPr lang="en-US" dirty="0"/>
              <a:t>Security: Whether you have 20 employees</a:t>
            </a:r>
            <a:r>
              <a:rPr lang="en-US" baseline="0" dirty="0"/>
              <a:t> or a thousand</a:t>
            </a:r>
            <a:r>
              <a:rPr lang="en-US" dirty="0"/>
              <a:t>, it can sometimes be difficult to keep security of</a:t>
            </a:r>
            <a:r>
              <a:rPr lang="en-US" baseline="0" dirty="0"/>
              <a:t> information </a:t>
            </a:r>
            <a:r>
              <a:rPr lang="en-US" dirty="0"/>
              <a:t>in check. Permissions are truly necessary in this regard, as they allow you to choose who has the ability to view,</a:t>
            </a:r>
            <a:r>
              <a:rPr lang="en-US" baseline="0" dirty="0"/>
              <a:t> </a:t>
            </a:r>
            <a:r>
              <a:rPr lang="en-US" dirty="0"/>
              <a:t>delete or change archived files and documents, and who does not. The best document management systems allow administrators to set specific permissions for every employee, helping to keep control and protect important documents from being altered.</a:t>
            </a:r>
          </a:p>
          <a:p>
            <a:endParaRPr lang="en-US" dirty="0"/>
          </a:p>
          <a:p>
            <a:r>
              <a:rPr lang="en-US" dirty="0"/>
              <a:t>I am now going to pass this over to Mitch who</a:t>
            </a:r>
            <a:r>
              <a:rPr lang="en-US" baseline="0" dirty="0"/>
              <a:t> is going to show you how a document management system actually works.</a:t>
            </a:r>
            <a:endParaRPr lang="en-US" dirty="0"/>
          </a:p>
          <a:p>
            <a:endParaRPr lang="en-US" dirty="0"/>
          </a:p>
          <a:p>
            <a:endParaRPr lang="en-US" dirty="0">
              <a:effectLst/>
            </a:endParaRPr>
          </a:p>
          <a:p>
            <a:r>
              <a:rPr lang="en-US" dirty="0">
                <a:effectLst/>
              </a:rPr>
              <a:t> </a:t>
            </a:r>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12</a:t>
            </a:fld>
            <a:endParaRPr lang="en-US" dirty="0"/>
          </a:p>
        </p:txBody>
      </p:sp>
    </p:spTree>
    <p:extLst>
      <p:ext uri="{BB962C8B-B14F-4D97-AF65-F5344CB8AC3E}">
        <p14:creationId xmlns:p14="http://schemas.microsoft.com/office/powerpoint/2010/main" val="206057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Difficulty defining goals for document management: </a:t>
            </a:r>
            <a:r>
              <a:rPr lang="en-US" dirty="0">
                <a:effectLst/>
              </a:rPr>
              <a:t>When people start planning to implement a document management system, many haven’t thought through what they want to accomplish. It’s a good idea to take the time to define a few basics, including which departments the system is primarily intended for, the document types your company handles and the specific business processes you’re aiming to improve.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Forgetting about the user experience: </a:t>
            </a:r>
            <a:r>
              <a:rPr lang="en-US" dirty="0">
                <a:effectLst/>
              </a:rPr>
              <a:t>When companies start looking at document management software, they may initially focus on the back end and overall functions and features.  Make sure to ask yourselves, “How well would this system work for our average user?” Having the best functionality isn’t worth much if half of the people on your team can’t figure out how to use it. Keep in mind that document management is a cross-platform application that everyone should be able to use. To get the most from document management, it needs to be usable for everybody, from accountants to sales</a:t>
            </a:r>
            <a:r>
              <a:rPr lang="en-US" baseline="0" dirty="0">
                <a:effectLst/>
              </a:rPr>
              <a:t> people</a:t>
            </a:r>
            <a:r>
              <a:rPr lang="en-US" dirty="0">
                <a:effectLst/>
              </a:rPr>
              <a:t> to factory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A limited perspective on how to use document management:  </a:t>
            </a:r>
            <a:r>
              <a:rPr lang="en-US" b="0" dirty="0">
                <a:effectLst/>
              </a:rPr>
              <a:t>Some</a:t>
            </a:r>
            <a:r>
              <a:rPr lang="en-US" b="0" baseline="0" dirty="0">
                <a:effectLst/>
              </a:rPr>
              <a:t> of the most common oversights</a:t>
            </a:r>
            <a:r>
              <a:rPr lang="en-US" dirty="0"/>
              <a:t> come from making a decision based on current requirements, rather than thinking about your organization’s long-term needs. A lot could change in your company, and your document management system should be robust and flexible enough to keep up with that evolution. </a:t>
            </a:r>
            <a:r>
              <a:rPr lang="en-US" dirty="0">
                <a:effectLst/>
              </a:rPr>
              <a:t>Perhaps right now your company has a pressing need for an efficient way to store and retrieve documents. Later on, you might also need to electronically sending</a:t>
            </a:r>
            <a:r>
              <a:rPr lang="en-US" baseline="0" dirty="0">
                <a:effectLst/>
              </a:rPr>
              <a:t> batches of invoices </a:t>
            </a:r>
            <a:r>
              <a:rPr lang="en-US" dirty="0">
                <a:effectLst/>
              </a:rPr>
              <a:t>only to discover that the software you chose doesn’t have what you need to</a:t>
            </a:r>
            <a:r>
              <a:rPr lang="en-US" baseline="0" dirty="0">
                <a:effectLst/>
              </a:rPr>
              <a:t> set up batch delivery.</a:t>
            </a:r>
            <a:endParaRPr lang="en-US" dirty="0">
              <a:effectLst/>
              <a:hlinkClick r:id="rId3"/>
            </a:endParaRPr>
          </a:p>
          <a:p>
            <a:r>
              <a:rPr lang="en-US" dirty="0"/>
              <a:t/>
            </a:r>
            <a:br>
              <a:rPr lang="en-US" dirty="0"/>
            </a:br>
            <a:endParaRPr lang="en-US" dirty="0"/>
          </a:p>
          <a:p>
            <a:r>
              <a:rPr lang="en-US" b="1" dirty="0"/>
              <a:t>Test,</a:t>
            </a:r>
            <a:r>
              <a:rPr lang="en-US" b="1" baseline="0" dirty="0"/>
              <a:t> Test and Test again</a:t>
            </a:r>
            <a:r>
              <a:rPr lang="en-US" b="1" dirty="0"/>
              <a:t>:</a:t>
            </a:r>
            <a:r>
              <a:rPr lang="en-US" dirty="0"/>
              <a:t> We always recommend</a:t>
            </a:r>
            <a:r>
              <a:rPr lang="en-US" baseline="0" dirty="0"/>
              <a:t> testing a document management solution within your test database before going live.   </a:t>
            </a:r>
            <a:r>
              <a:rPr lang="en-US" dirty="0"/>
              <a:t>Testing is often glossed over, but it’s a great way to avoid</a:t>
            </a:r>
            <a:r>
              <a:rPr lang="en-US" baseline="0" dirty="0"/>
              <a:t> </a:t>
            </a:r>
            <a:r>
              <a:rPr lang="en-US" dirty="0"/>
              <a:t>surprises during the go live that could cause business disruptions at a client or system wide level.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Overlooking the total cost of ownership:</a:t>
            </a:r>
            <a:r>
              <a:rPr lang="en-US" dirty="0">
                <a:effectLst/>
              </a:rPr>
              <a:t> This mistake is common to a variety of IT projects. Try not to mistake the initial purchase price for the total cost of ownership. Look into the future and figure out what you’ll spend on your</a:t>
            </a:r>
            <a:r>
              <a:rPr lang="en-US" baseline="0" dirty="0">
                <a:effectLst/>
              </a:rPr>
              <a:t> current system compared to the time and cost savings of an electronic system</a:t>
            </a:r>
            <a:r>
              <a:rPr lang="en-US" dirty="0">
                <a:effectLst/>
              </a:rPr>
              <a:t>. As with any investment, taking the long view is essential to making the right choice.</a:t>
            </a:r>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13</a:t>
            </a:fld>
            <a:endParaRPr lang="en-US" dirty="0"/>
          </a:p>
        </p:txBody>
      </p:sp>
    </p:spTree>
    <p:extLst>
      <p:ext uri="{BB962C8B-B14F-4D97-AF65-F5344CB8AC3E}">
        <p14:creationId xmlns:p14="http://schemas.microsoft.com/office/powerpoint/2010/main" val="318195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Here are some examples to illustrate how</a:t>
            </a:r>
            <a:r>
              <a:rPr lang="en-US" baseline="0" dirty="0"/>
              <a:t> it</a:t>
            </a:r>
            <a:r>
              <a:rPr lang="en-US" dirty="0"/>
              <a:t> can be used above and</a:t>
            </a:r>
            <a:r>
              <a:rPr lang="en-US" baseline="0" dirty="0"/>
              <a:t> beyond common sales and purchasing documents</a:t>
            </a:r>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15</a:t>
            </a:fld>
            <a:endParaRPr lang="en-US" dirty="0"/>
          </a:p>
        </p:txBody>
      </p:sp>
    </p:spTree>
    <p:extLst>
      <p:ext uri="{BB962C8B-B14F-4D97-AF65-F5344CB8AC3E}">
        <p14:creationId xmlns:p14="http://schemas.microsoft.com/office/powerpoint/2010/main" val="304130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0E0C26"/>
                </a:solidFill>
                <a:latin typeface="FS Matthew" panose="02000506040000020004" pitchFamily="2" charset="0"/>
              </a:rPr>
              <a:t>Practically</a:t>
            </a:r>
            <a:r>
              <a:rPr lang="en-GB" baseline="0" dirty="0">
                <a:solidFill>
                  <a:srgbClr val="0E0C26"/>
                </a:solidFill>
                <a:latin typeface="FS Matthew" panose="02000506040000020004" pitchFamily="2" charset="0"/>
              </a:rPr>
              <a:t> every company incurs employee expenses. </a:t>
            </a:r>
          </a:p>
          <a:p>
            <a:pPr lvl="0"/>
            <a:endParaRPr lang="en-GB" dirty="0">
              <a:solidFill>
                <a:srgbClr val="0E0C26"/>
              </a:solidFill>
              <a:latin typeface="FS Matthew"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E0C26"/>
                </a:solidFill>
                <a:latin typeface="FS Matthew" panose="02000506040000020004" pitchFamily="2" charset="0"/>
              </a:rPr>
              <a:t>If you have people in</a:t>
            </a:r>
            <a:r>
              <a:rPr lang="en-GB" baseline="0" dirty="0">
                <a:solidFill>
                  <a:srgbClr val="0E0C26"/>
                </a:solidFill>
                <a:latin typeface="FS Matthew" panose="02000506040000020004" pitchFamily="2" charset="0"/>
              </a:rPr>
              <a:t> your organisation who travel regularly, a wallet stuffed with receipts can be a common sight.   What’s more, mobile employees are highly dependent on their Smartphones to enable them to be productive while they’re out of the office.  Zetadocs Expenses enables u</a:t>
            </a:r>
            <a:r>
              <a:rPr lang="en-GB" sz="1200" kern="1200" dirty="0">
                <a:solidFill>
                  <a:schemeClr val="tx1"/>
                </a:solidFill>
                <a:effectLst/>
                <a:latin typeface="+mn-lt"/>
                <a:ea typeface="+mn-ea"/>
                <a:cs typeface="+mn-cs"/>
              </a:rPr>
              <a:t>sers to submit an expense report when incurring an expense rather than leaving everything to an end of month chore. </a:t>
            </a:r>
            <a:r>
              <a:rPr lang="en-GB" dirty="0"/>
              <a:t>Putting expenses on screen is</a:t>
            </a:r>
            <a:r>
              <a:rPr lang="en-GB" baseline="0" dirty="0"/>
              <a:t> </a:t>
            </a:r>
            <a:r>
              <a:rPr lang="en-GB" dirty="0"/>
              <a:t>a better way of managing expenses.  It </a:t>
            </a:r>
            <a:r>
              <a:rPr lang="en-GB" sz="1200" kern="1200" dirty="0">
                <a:solidFill>
                  <a:schemeClr val="tx1"/>
                </a:solidFill>
                <a:effectLst/>
                <a:latin typeface="+mn-lt"/>
                <a:ea typeface="+mn-ea"/>
                <a:cs typeface="+mn-cs"/>
              </a:rPr>
              <a:t>helps </a:t>
            </a:r>
            <a:r>
              <a:rPr lang="en-GB" baseline="0" dirty="0">
                <a:solidFill>
                  <a:srgbClr val="0E0C26"/>
                </a:solidFill>
                <a:latin typeface="FS Matthew" panose="02000506040000020004" pitchFamily="2" charset="0"/>
              </a:rPr>
              <a:t>eliminate paper and streamlines time consuming expense report processing.</a:t>
            </a:r>
          </a:p>
          <a:p>
            <a:endParaRPr lang="en-GB" dirty="0"/>
          </a:p>
        </p:txBody>
      </p:sp>
      <p:sp>
        <p:nvSpPr>
          <p:cNvPr id="4" name="Header Placeholder 3"/>
          <p:cNvSpPr>
            <a:spLocks noGrp="1"/>
          </p:cNvSpPr>
          <p:nvPr>
            <p:ph type="hdr" sz="quarter" idx="10"/>
          </p:nvPr>
        </p:nvSpPr>
        <p:spPr/>
        <p:txBody>
          <a:bodyPr/>
          <a:lstStyle/>
          <a:p>
            <a:pPr defTabSz="931774">
              <a:defRPr/>
            </a:pPr>
            <a:r>
              <a:rPr lang="en-GB">
                <a:solidFill>
                  <a:prstClr val="black"/>
                </a:solidFill>
              </a:rPr>
              <a:t>© Equisys Ltd   All rights reserved</a:t>
            </a:r>
            <a:endParaRPr lang="en-GB" dirty="0">
              <a:solidFill>
                <a:prstClr val="black"/>
              </a:solidFill>
            </a:endParaRPr>
          </a:p>
        </p:txBody>
      </p:sp>
      <p:sp>
        <p:nvSpPr>
          <p:cNvPr id="5" name="Date Placeholder 4"/>
          <p:cNvSpPr>
            <a:spLocks noGrp="1"/>
          </p:cNvSpPr>
          <p:nvPr>
            <p:ph type="dt" idx="11"/>
          </p:nvPr>
        </p:nvSpPr>
        <p:spPr/>
        <p:txBody>
          <a:bodyPr/>
          <a:lstStyle/>
          <a:p>
            <a:pPr defTabSz="931774">
              <a:defRPr/>
            </a:pPr>
            <a:fld id="{6A222164-7D08-4514-B118-A982B8FB74CA}" type="datetime1">
              <a:rPr lang="en-GB">
                <a:solidFill>
                  <a:prstClr val="black"/>
                </a:solidFill>
              </a:rPr>
              <a:pPr defTabSz="931774">
                <a:defRPr/>
              </a:pPr>
              <a:t>26/04/2018</a:t>
            </a:fld>
            <a:endParaRPr lang="en-GB">
              <a:solidFill>
                <a:prstClr val="black"/>
              </a:solidFill>
            </a:endParaRPr>
          </a:p>
        </p:txBody>
      </p:sp>
      <p:sp>
        <p:nvSpPr>
          <p:cNvPr id="6" name="Slide Number Placeholder 5"/>
          <p:cNvSpPr>
            <a:spLocks noGrp="1"/>
          </p:cNvSpPr>
          <p:nvPr>
            <p:ph type="sldNum" sz="quarter" idx="12"/>
          </p:nvPr>
        </p:nvSpPr>
        <p:spPr/>
        <p:txBody>
          <a:bodyPr/>
          <a:lstStyle/>
          <a:p>
            <a:pPr defTabSz="931774">
              <a:defRPr/>
            </a:pPr>
            <a:fld id="{5BF0631E-3763-48F3-9AD5-209F5F303A41}" type="slidenum">
              <a:rPr lang="en-GB">
                <a:solidFill>
                  <a:prstClr val="black"/>
                </a:solidFill>
                <a:latin typeface="Calibri" panose="020F0502020204030204"/>
              </a:rPr>
              <a:pPr defTabSz="931774">
                <a:defRPr/>
              </a:pPr>
              <a:t>17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587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let’s take a step through how it works.</a:t>
            </a:r>
          </a:p>
          <a:p>
            <a:endParaRPr lang="en-GB" baseline="0" dirty="0"/>
          </a:p>
          <a:p>
            <a:r>
              <a:rPr lang="en-GB" sz="1200" b="0" i="0" kern="1200" dirty="0" err="1">
                <a:solidFill>
                  <a:schemeClr val="tx1"/>
                </a:solidFill>
                <a:effectLst/>
                <a:latin typeface="+mn-lt"/>
                <a:ea typeface="+mn-ea"/>
                <a:cs typeface="+mn-cs"/>
              </a:rPr>
              <a:t>Zetadocs</a:t>
            </a:r>
            <a:r>
              <a:rPr lang="en-GB" sz="1200" b="0" i="0" kern="1200" dirty="0">
                <a:solidFill>
                  <a:schemeClr val="tx1"/>
                </a:solidFill>
                <a:effectLst/>
                <a:latin typeface="+mn-lt"/>
                <a:ea typeface="+mn-ea"/>
                <a:cs typeface="+mn-cs"/>
              </a:rPr>
              <a:t> Expenses is simple to use and instantly accessible via our mobile app or the web. </a:t>
            </a:r>
            <a:r>
              <a:rPr lang="en-GB" baseline="0" dirty="0"/>
              <a:t>When your team incurs an expense, they can simply snap a photo of their receipt and enter </a:t>
            </a:r>
            <a:r>
              <a:rPr lang="en-GB" baseline="0" dirty="0" err="1"/>
              <a:t>thier</a:t>
            </a:r>
            <a:r>
              <a:rPr lang="en-GB" baseline="0" dirty="0"/>
              <a:t> expense information on their smartphone.  </a:t>
            </a:r>
          </a:p>
          <a:p>
            <a:endParaRPr lang="en-GB" baseline="0" dirty="0"/>
          </a:p>
          <a:p>
            <a:r>
              <a:rPr lang="en-GB" sz="1200" b="0" i="0" u="none" strike="noStrike" kern="1200" baseline="0" dirty="0">
                <a:solidFill>
                  <a:schemeClr val="tx1"/>
                </a:solidFill>
                <a:latin typeface="+mn-lt"/>
                <a:ea typeface="+mn-ea"/>
                <a:cs typeface="+mn-cs"/>
              </a:rPr>
              <a:t>Expense types match NAV GL codes and corporate policies are enforced by allowing you to set up soft and hard spending thresholds.  If an expense exceeds a threshold, the user will receive a warning, which carries through to the approvers. Greater control saves time for approvers and the finance team, and helps reduce expenditures.  Zetadocs supports expense claims, mileage claims and expenses incurred by various payment methods, including company credit cards.</a:t>
            </a:r>
            <a:endParaRPr lang="en-GB" baseline="0" dirty="0"/>
          </a:p>
          <a:p>
            <a:endParaRPr lang="en-GB" dirty="0"/>
          </a:p>
        </p:txBody>
      </p:sp>
      <p:sp>
        <p:nvSpPr>
          <p:cNvPr id="4" name="Header Placeholder 3"/>
          <p:cNvSpPr>
            <a:spLocks noGrp="1"/>
          </p:cNvSpPr>
          <p:nvPr>
            <p:ph type="hdr" sz="quarter" idx="10"/>
          </p:nvPr>
        </p:nvSpPr>
        <p:spPr/>
        <p:txBody>
          <a:bodyPr/>
          <a:lstStyle/>
          <a:p>
            <a:r>
              <a:rPr lang="en-GB"/>
              <a:t>© Equisys Ltd   All rights reserved</a:t>
            </a:r>
            <a:endParaRPr lang="en-GB" dirty="0"/>
          </a:p>
        </p:txBody>
      </p:sp>
      <p:sp>
        <p:nvSpPr>
          <p:cNvPr id="5" name="Date Placeholder 4"/>
          <p:cNvSpPr>
            <a:spLocks noGrp="1"/>
          </p:cNvSpPr>
          <p:nvPr>
            <p:ph type="dt" idx="11"/>
          </p:nvPr>
        </p:nvSpPr>
        <p:spPr/>
        <p:txBody>
          <a:bodyPr/>
          <a:lstStyle/>
          <a:p>
            <a:fld id="{6A222164-7D08-4514-B118-A982B8FB74CA}" type="datetime1">
              <a:rPr lang="en-GB" smtClean="0"/>
              <a:pPr/>
              <a:t>26/04/2018</a:t>
            </a:fld>
            <a:endParaRPr lang="en-GB"/>
          </a:p>
        </p:txBody>
      </p:sp>
      <p:sp>
        <p:nvSpPr>
          <p:cNvPr id="6" name="Slide Number Placeholder 5"/>
          <p:cNvSpPr>
            <a:spLocks noGrp="1"/>
          </p:cNvSpPr>
          <p:nvPr>
            <p:ph type="sldNum" sz="quarter" idx="12"/>
          </p:nvPr>
        </p:nvSpPr>
        <p:spPr/>
        <p:txBody>
          <a:bodyPr/>
          <a:lstStyle/>
          <a:p>
            <a:fld id="{5BF0631E-3763-48F3-9AD5-209F5F303A41}" type="slidenum">
              <a:rPr lang="en-GB" smtClean="0"/>
              <a:t>18</a:t>
            </a:fld>
            <a:endParaRPr lang="en-GB" dirty="0"/>
          </a:p>
        </p:txBody>
      </p:sp>
    </p:spTree>
    <p:extLst>
      <p:ext uri="{BB962C8B-B14F-4D97-AF65-F5344CB8AC3E}">
        <p14:creationId xmlns:p14="http://schemas.microsoft.com/office/powerpoint/2010/main" val="416582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71DE3-1AD2-4E34-AF5D-12E1681D1E65}" type="slidenum">
              <a:rPr lang="en-US" smtClean="0"/>
              <a:t>21</a:t>
            </a:fld>
            <a:endParaRPr lang="en-US" dirty="0"/>
          </a:p>
        </p:txBody>
      </p:sp>
    </p:spTree>
    <p:extLst>
      <p:ext uri="{BB962C8B-B14F-4D97-AF65-F5344CB8AC3E}">
        <p14:creationId xmlns:p14="http://schemas.microsoft.com/office/powerpoint/2010/main" val="250224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71DE3-1AD2-4E34-AF5D-12E1681D1E65}" type="slidenum">
              <a:rPr lang="en-US" smtClean="0"/>
              <a:t>22</a:t>
            </a:fld>
            <a:endParaRPr lang="en-US" dirty="0"/>
          </a:p>
        </p:txBody>
      </p:sp>
    </p:spTree>
    <p:extLst>
      <p:ext uri="{BB962C8B-B14F-4D97-AF65-F5344CB8AC3E}">
        <p14:creationId xmlns:p14="http://schemas.microsoft.com/office/powerpoint/2010/main" val="367715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When you’re ready to submit an expense report, entered </a:t>
            </a:r>
            <a:r>
              <a:rPr lang="en-GB" sz="1200" b="0" i="0" kern="1200" baseline="0" dirty="0">
                <a:solidFill>
                  <a:schemeClr val="tx1"/>
                </a:solidFill>
                <a:effectLst/>
                <a:latin typeface="+mn-lt"/>
                <a:ea typeface="+mn-ea"/>
                <a:cs typeface="+mn-cs"/>
              </a:rPr>
              <a:t>expenses can be easily attached to the created report and then submitted for approval.  This s</a:t>
            </a:r>
            <a:r>
              <a:rPr lang="en-GB" sz="1200" b="0" i="0" u="none" strike="noStrike" kern="1200" baseline="0" dirty="0">
                <a:solidFill>
                  <a:schemeClr val="tx1"/>
                </a:solidFill>
                <a:latin typeface="+mn-lt"/>
                <a:ea typeface="+mn-ea"/>
                <a:cs typeface="+mn-cs"/>
              </a:rPr>
              <a:t>aves time and nothing gets forgotten when the time comes to submit your expense report.  And, users can track the approval status of their report on </a:t>
            </a:r>
            <a:r>
              <a:rPr lang="en-GB" sz="1200" b="0" i="0" u="none" strike="noStrike" kern="1200" baseline="0" dirty="0" smtClean="0">
                <a:solidFill>
                  <a:schemeClr val="tx1"/>
                </a:solidFill>
                <a:latin typeface="+mn-lt"/>
                <a:ea typeface="+mn-ea"/>
                <a:cs typeface="+mn-cs"/>
              </a:rPr>
              <a:t>their </a:t>
            </a:r>
            <a:r>
              <a:rPr lang="en-GB" sz="1200" b="0" i="0" u="none" strike="noStrike" kern="1200" baseline="0" dirty="0">
                <a:solidFill>
                  <a:schemeClr val="tx1"/>
                </a:solidFill>
                <a:latin typeface="+mn-lt"/>
                <a:ea typeface="+mn-ea"/>
                <a:cs typeface="+mn-cs"/>
              </a:rPr>
              <a:t>phone, tablet or PC </a:t>
            </a:r>
            <a:endParaRPr lang="en-GB" dirty="0"/>
          </a:p>
          <a:p>
            <a:endParaRPr lang="en-GB" dirty="0"/>
          </a:p>
        </p:txBody>
      </p:sp>
      <p:sp>
        <p:nvSpPr>
          <p:cNvPr id="4" name="Header Placeholder 3"/>
          <p:cNvSpPr>
            <a:spLocks noGrp="1"/>
          </p:cNvSpPr>
          <p:nvPr>
            <p:ph type="hdr" sz="quarter" idx="10"/>
          </p:nvPr>
        </p:nvSpPr>
        <p:spPr/>
        <p:txBody>
          <a:bodyPr/>
          <a:lstStyle/>
          <a:p>
            <a:r>
              <a:rPr lang="en-GB"/>
              <a:t>© Equisys Ltd   All rights reserved</a:t>
            </a:r>
            <a:endParaRPr lang="en-GB" dirty="0"/>
          </a:p>
        </p:txBody>
      </p:sp>
      <p:sp>
        <p:nvSpPr>
          <p:cNvPr id="5" name="Date Placeholder 4"/>
          <p:cNvSpPr>
            <a:spLocks noGrp="1"/>
          </p:cNvSpPr>
          <p:nvPr>
            <p:ph type="dt" idx="11"/>
          </p:nvPr>
        </p:nvSpPr>
        <p:spPr/>
        <p:txBody>
          <a:bodyPr/>
          <a:lstStyle/>
          <a:p>
            <a:fld id="{6A222164-7D08-4514-B118-A982B8FB74CA}" type="datetime1">
              <a:rPr lang="en-GB" smtClean="0"/>
              <a:pPr/>
              <a:t>26/04/2018</a:t>
            </a:fld>
            <a:endParaRPr lang="en-GB"/>
          </a:p>
        </p:txBody>
      </p:sp>
      <p:sp>
        <p:nvSpPr>
          <p:cNvPr id="6" name="Slide Number Placeholder 5"/>
          <p:cNvSpPr>
            <a:spLocks noGrp="1"/>
          </p:cNvSpPr>
          <p:nvPr>
            <p:ph type="sldNum" sz="quarter" idx="12"/>
          </p:nvPr>
        </p:nvSpPr>
        <p:spPr/>
        <p:txBody>
          <a:bodyPr/>
          <a:lstStyle/>
          <a:p>
            <a:fld id="{5BF0631E-3763-48F3-9AD5-209F5F303A41}" type="slidenum">
              <a:rPr lang="en-GB" smtClean="0"/>
              <a:t>24</a:t>
            </a:fld>
            <a:endParaRPr lang="en-GB" dirty="0"/>
          </a:p>
        </p:txBody>
      </p:sp>
    </p:spTree>
    <p:extLst>
      <p:ext uri="{BB962C8B-B14F-4D97-AF65-F5344CB8AC3E}">
        <p14:creationId xmlns:p14="http://schemas.microsoft.com/office/powerpoint/2010/main" val="206959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I’ll start with an introduction of Equisys and the history of Zetadocs and then move into a discussion of the costs and frustrations of paper based and other storage methods.  We will then show you how document management solutions can be used to increase efficiency and customer response times while also reducing your costs.</a:t>
            </a:r>
          </a:p>
          <a:p>
            <a:r>
              <a:rPr lang="en-US" baseline="0" dirty="0"/>
              <a:t>We will follow with an overview of how document management solutions work within NAV and then close with a summary.</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D6DEA91-2D4E-4ACA-8EB8-E581FB93E173}" type="slidenum">
              <a:rPr lang="en-US" smtClean="0"/>
              <a:t>2</a:t>
            </a:fld>
            <a:endParaRPr lang="en-US" dirty="0"/>
          </a:p>
        </p:txBody>
      </p:sp>
    </p:spTree>
    <p:extLst>
      <p:ext uri="{BB962C8B-B14F-4D97-AF65-F5344CB8AC3E}">
        <p14:creationId xmlns:p14="http://schemas.microsoft.com/office/powerpoint/2010/main" val="405910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Approvers are notified automatically to approve expense claims, and can do so from a phone, tablet</a:t>
            </a:r>
            <a:r>
              <a:rPr lang="en-GB" baseline="0" dirty="0"/>
              <a:t> or their PC.  They receive an email notification of an expense task and click on the link which takes them to their dashboard on the Zetadocs Expenses site.  From there they can approve and process the expense.  Using web services the expense information is passed over to NAV, which can be set up to automatically create a purchase invoice for example,  It can also tie back to journal entries or jobs, it’s set up based on your preference. </a:t>
            </a:r>
          </a:p>
          <a:p>
            <a:endParaRPr lang="en-GB" dirty="0"/>
          </a:p>
        </p:txBody>
      </p:sp>
      <p:sp>
        <p:nvSpPr>
          <p:cNvPr id="4" name="Header Placeholder 3"/>
          <p:cNvSpPr>
            <a:spLocks noGrp="1"/>
          </p:cNvSpPr>
          <p:nvPr>
            <p:ph type="hdr" sz="quarter" idx="10"/>
          </p:nvPr>
        </p:nvSpPr>
        <p:spPr/>
        <p:txBody>
          <a:bodyPr/>
          <a:lstStyle/>
          <a:p>
            <a:r>
              <a:rPr lang="en-GB"/>
              <a:t>© Equisys Ltd   All rights reserved</a:t>
            </a:r>
            <a:endParaRPr lang="en-GB" dirty="0"/>
          </a:p>
        </p:txBody>
      </p:sp>
      <p:sp>
        <p:nvSpPr>
          <p:cNvPr id="5" name="Date Placeholder 4"/>
          <p:cNvSpPr>
            <a:spLocks noGrp="1"/>
          </p:cNvSpPr>
          <p:nvPr>
            <p:ph type="dt" idx="11"/>
          </p:nvPr>
        </p:nvSpPr>
        <p:spPr/>
        <p:txBody>
          <a:bodyPr/>
          <a:lstStyle/>
          <a:p>
            <a:fld id="{6A222164-7D08-4514-B118-A982B8FB74CA}" type="datetime1">
              <a:rPr lang="en-GB" smtClean="0"/>
              <a:pPr/>
              <a:t>26/04/2018</a:t>
            </a:fld>
            <a:endParaRPr lang="en-GB"/>
          </a:p>
        </p:txBody>
      </p:sp>
      <p:sp>
        <p:nvSpPr>
          <p:cNvPr id="6" name="Slide Number Placeholder 5"/>
          <p:cNvSpPr>
            <a:spLocks noGrp="1"/>
          </p:cNvSpPr>
          <p:nvPr>
            <p:ph type="sldNum" sz="quarter" idx="12"/>
          </p:nvPr>
        </p:nvSpPr>
        <p:spPr/>
        <p:txBody>
          <a:bodyPr/>
          <a:lstStyle/>
          <a:p>
            <a:fld id="{5BF0631E-3763-48F3-9AD5-209F5F303A41}" type="slidenum">
              <a:rPr lang="en-GB" smtClean="0"/>
              <a:t>25</a:t>
            </a:fld>
            <a:endParaRPr lang="en-GB" dirty="0"/>
          </a:p>
        </p:txBody>
      </p:sp>
    </p:spTree>
    <p:extLst>
      <p:ext uri="{BB962C8B-B14F-4D97-AF65-F5344CB8AC3E}">
        <p14:creationId xmlns:p14="http://schemas.microsoft.com/office/powerpoint/2010/main" val="178503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Seamless integration with Dynamics NAV allows approved expense reports to be automatically exported without the need to rekey.</a:t>
            </a:r>
          </a:p>
          <a:p>
            <a:r>
              <a:rPr lang="en-GB" sz="1200" b="0" i="0" u="none" strike="noStrike" kern="1200" baseline="0" dirty="0">
                <a:solidFill>
                  <a:schemeClr val="tx1"/>
                </a:solidFill>
                <a:latin typeface="+mn-lt"/>
                <a:ea typeface="+mn-ea"/>
                <a:cs typeface="+mn-cs"/>
              </a:rPr>
              <a:t>All expenses are coded using NAV business data, with the expense types that users select being mapped directly to NAV general ledger codes.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With the system you can reconcile credit card statements and split out reimbursable and non-reimbursable expenses.</a:t>
            </a:r>
          </a:p>
          <a:p>
            <a:endParaRPr lang="en-GB" dirty="0"/>
          </a:p>
        </p:txBody>
      </p:sp>
      <p:sp>
        <p:nvSpPr>
          <p:cNvPr id="4" name="Header Placeholder 3"/>
          <p:cNvSpPr>
            <a:spLocks noGrp="1"/>
          </p:cNvSpPr>
          <p:nvPr>
            <p:ph type="hdr" sz="quarter" idx="10"/>
          </p:nvPr>
        </p:nvSpPr>
        <p:spPr/>
        <p:txBody>
          <a:bodyPr/>
          <a:lstStyle/>
          <a:p>
            <a:r>
              <a:rPr lang="en-GB"/>
              <a:t>© Equisys Ltd   All rights reserved</a:t>
            </a:r>
            <a:endParaRPr lang="en-GB" dirty="0"/>
          </a:p>
        </p:txBody>
      </p:sp>
      <p:sp>
        <p:nvSpPr>
          <p:cNvPr id="5" name="Date Placeholder 4"/>
          <p:cNvSpPr>
            <a:spLocks noGrp="1"/>
          </p:cNvSpPr>
          <p:nvPr>
            <p:ph type="dt" idx="11"/>
          </p:nvPr>
        </p:nvSpPr>
        <p:spPr/>
        <p:txBody>
          <a:bodyPr/>
          <a:lstStyle/>
          <a:p>
            <a:fld id="{6A222164-7D08-4514-B118-A982B8FB74CA}" type="datetime1">
              <a:rPr lang="en-GB" smtClean="0"/>
              <a:pPr/>
              <a:t>26/04/2018</a:t>
            </a:fld>
            <a:endParaRPr lang="en-GB"/>
          </a:p>
        </p:txBody>
      </p:sp>
      <p:sp>
        <p:nvSpPr>
          <p:cNvPr id="6" name="Slide Number Placeholder 5"/>
          <p:cNvSpPr>
            <a:spLocks noGrp="1"/>
          </p:cNvSpPr>
          <p:nvPr>
            <p:ph type="sldNum" sz="quarter" idx="12"/>
          </p:nvPr>
        </p:nvSpPr>
        <p:spPr/>
        <p:txBody>
          <a:bodyPr/>
          <a:lstStyle/>
          <a:p>
            <a:fld id="{5BF0631E-3763-48F3-9AD5-209F5F303A41}" type="slidenum">
              <a:rPr lang="en-GB" smtClean="0"/>
              <a:t>26</a:t>
            </a:fld>
            <a:endParaRPr lang="en-GB" dirty="0"/>
          </a:p>
        </p:txBody>
      </p:sp>
    </p:spTree>
    <p:extLst>
      <p:ext uri="{BB962C8B-B14F-4D97-AF65-F5344CB8AC3E}">
        <p14:creationId xmlns:p14="http://schemas.microsoft.com/office/powerpoint/2010/main" val="2320410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FS Matthew Regular" charset="0"/>
                <a:ea typeface="+mn-ea"/>
                <a:cs typeface="+mn-cs"/>
              </a:rPr>
              <a:t>Zetadocs Expenses</a:t>
            </a:r>
            <a:r>
              <a:rPr lang="en-GB" sz="1200" b="0" i="0" kern="1200" baseline="0" dirty="0">
                <a:solidFill>
                  <a:schemeClr val="tx1"/>
                </a:solidFill>
                <a:effectLst/>
                <a:latin typeface="FS Matthew Regular" charset="0"/>
                <a:ea typeface="+mn-ea"/>
                <a:cs typeface="+mn-cs"/>
              </a:rPr>
              <a:t> </a:t>
            </a:r>
            <a:r>
              <a:rPr lang="en-GB" sz="1200" b="0" i="0" kern="1200" dirty="0">
                <a:solidFill>
                  <a:schemeClr val="tx1"/>
                </a:solidFill>
                <a:effectLst/>
                <a:latin typeface="FS Matthew Regular" charset="0"/>
                <a:ea typeface="+mn-ea"/>
                <a:cs typeface="+mn-cs"/>
              </a:rPr>
              <a:t>can help finance teams </a:t>
            </a:r>
            <a:r>
              <a:rPr lang="en-GB" sz="1200" b="1" i="0" kern="1200" dirty="0">
                <a:solidFill>
                  <a:schemeClr val="tx1"/>
                </a:solidFill>
                <a:effectLst/>
                <a:latin typeface="FS Matthew Regular" charset="0"/>
                <a:ea typeface="+mn-ea"/>
                <a:cs typeface="+mn-cs"/>
              </a:rPr>
              <a:t>save</a:t>
            </a:r>
            <a:r>
              <a:rPr lang="en-GB" sz="1200" b="0" i="0" kern="1200" dirty="0">
                <a:solidFill>
                  <a:schemeClr val="tx1"/>
                </a:solidFill>
                <a:effectLst/>
                <a:latin typeface="FS Matthew Regular" charset="0"/>
                <a:ea typeface="+mn-ea"/>
                <a:cs typeface="+mn-cs"/>
              </a:rPr>
              <a:t> </a:t>
            </a:r>
            <a:r>
              <a:rPr lang="en-GB" sz="1200" b="1" i="0" kern="1200" dirty="0">
                <a:solidFill>
                  <a:schemeClr val="tx1"/>
                </a:solidFill>
                <a:effectLst/>
                <a:latin typeface="FS Matthew Regular" charset="0"/>
                <a:ea typeface="+mn-ea"/>
                <a:cs typeface="+mn-cs"/>
              </a:rPr>
              <a:t>time</a:t>
            </a:r>
            <a:r>
              <a:rPr lang="en-GB" sz="1200" b="0" i="0" kern="1200" dirty="0">
                <a:solidFill>
                  <a:schemeClr val="tx1"/>
                </a:solidFill>
                <a:effectLst/>
                <a:latin typeface="FS Matthew Regular" charset="0"/>
                <a:ea typeface="+mn-ea"/>
                <a:cs typeface="+mn-cs"/>
              </a:rPr>
              <a:t> while also  provide greater </a:t>
            </a:r>
            <a:r>
              <a:rPr lang="en-GB" sz="1200" b="1" i="0" kern="1200" dirty="0">
                <a:solidFill>
                  <a:schemeClr val="tx1"/>
                </a:solidFill>
                <a:effectLst/>
                <a:latin typeface="FS Matthew Regular" charset="0"/>
                <a:ea typeface="+mn-ea"/>
                <a:cs typeface="+mn-cs"/>
              </a:rPr>
              <a:t>control</a:t>
            </a:r>
            <a:r>
              <a:rPr lang="en-GB" sz="1200" b="0" i="0" kern="1200" dirty="0">
                <a:solidFill>
                  <a:schemeClr val="tx1"/>
                </a:solidFill>
                <a:effectLst/>
                <a:latin typeface="FS Matthew Regular" charset="0"/>
                <a:ea typeface="+mn-ea"/>
                <a:cs typeface="+mn-cs"/>
              </a:rPr>
              <a:t> over the </a:t>
            </a:r>
            <a:r>
              <a:rPr lang="en-GB" sz="1200" b="0" i="0" kern="1200" dirty="0" err="1">
                <a:solidFill>
                  <a:schemeClr val="tx1"/>
                </a:solidFill>
                <a:effectLst/>
                <a:latin typeface="FS Matthew Regular" charset="0"/>
                <a:ea typeface="+mn-ea"/>
                <a:cs typeface="+mn-cs"/>
              </a:rPr>
              <a:t>Empense</a:t>
            </a:r>
            <a:r>
              <a:rPr lang="en-GB" sz="1200" b="0" i="0" kern="1200" dirty="0">
                <a:solidFill>
                  <a:schemeClr val="tx1"/>
                </a:solidFill>
                <a:effectLst/>
                <a:latin typeface="FS Matthew Regular" charset="0"/>
                <a:ea typeface="+mn-ea"/>
                <a:cs typeface="+mn-cs"/>
              </a:rPr>
              <a:t> approvals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FS Matthew Regular" charset="0"/>
              <a:ea typeface="+mn-ea"/>
              <a:cs typeface="+mn-cs"/>
            </a:endParaRPr>
          </a:p>
          <a:p>
            <a:r>
              <a:rPr lang="en-GB" baseline="0" dirty="0"/>
              <a:t>Since it is a cloud based service, built on </a:t>
            </a:r>
            <a:r>
              <a:rPr lang="en-GB" b="1" baseline="0" dirty="0"/>
              <a:t>Windows </a:t>
            </a:r>
            <a:r>
              <a:rPr lang="en-GB" b="1" dirty="0"/>
              <a:t>Azure </a:t>
            </a:r>
            <a:r>
              <a:rPr lang="en-GB" dirty="0"/>
              <a:t>it’s available</a:t>
            </a:r>
            <a:r>
              <a:rPr lang="en-GB" sz="1200" b="0" i="0" kern="1200" dirty="0">
                <a:solidFill>
                  <a:schemeClr val="tx1"/>
                </a:solidFill>
                <a:effectLst/>
                <a:latin typeface="FS Matthew Regular" charset="0"/>
                <a:ea typeface="+mn-ea"/>
                <a:cs typeface="+mn-cs"/>
              </a:rPr>
              <a:t> </a:t>
            </a:r>
            <a:r>
              <a:rPr lang="en-GB" sz="1200" b="1" i="0" kern="1200" dirty="0">
                <a:solidFill>
                  <a:schemeClr val="tx1"/>
                </a:solidFill>
                <a:effectLst/>
                <a:latin typeface="FS Matthew Regular" charset="0"/>
                <a:ea typeface="+mn-ea"/>
                <a:cs typeface="+mn-cs"/>
              </a:rPr>
              <a:t>anytime from anywhere </a:t>
            </a:r>
            <a:endParaRPr lang="en-GB" sz="1200" b="0" i="0" kern="1200" dirty="0">
              <a:solidFill>
                <a:schemeClr val="tx1"/>
              </a:solidFill>
              <a:effectLst/>
              <a:latin typeface="FS Matthew Regular" charset="0"/>
              <a:ea typeface="+mn-ea"/>
              <a:cs typeface="+mn-cs"/>
            </a:endParaRPr>
          </a:p>
          <a:p>
            <a:r>
              <a:rPr lang="en-US" b="1" dirty="0"/>
              <a:t>[CLICK]</a:t>
            </a:r>
            <a:endParaRPr lang="en-GB" b="1" dirty="0"/>
          </a:p>
          <a:p>
            <a:r>
              <a:rPr lang="en-GB" sz="1200" b="0" i="0" u="none" strike="noStrike" kern="1200" baseline="0" dirty="0">
                <a:solidFill>
                  <a:schemeClr val="tx1"/>
                </a:solidFill>
                <a:latin typeface="+mn-lt"/>
                <a:ea typeface="+mn-ea"/>
                <a:cs typeface="+mn-cs"/>
              </a:rPr>
              <a:t>It provides centralized control over the capture, submission, approval and reimbursement of travel and entertainment (T&amp;E) expenses.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GB" b="1" dirty="0"/>
          </a:p>
          <a:p>
            <a:r>
              <a:rPr lang="en-GB" sz="1200" b="0" i="0" u="none" strike="noStrike" kern="1200" baseline="0" dirty="0">
                <a:solidFill>
                  <a:schemeClr val="tx1"/>
                </a:solidFill>
                <a:latin typeface="+mn-lt"/>
                <a:ea typeface="+mn-ea"/>
                <a:cs typeface="+mn-cs"/>
              </a:rPr>
              <a:t>Costs can be kept to budget and company policies are enforced, such as the spending limit for each type of expense and allowable submission time. </a:t>
            </a:r>
          </a:p>
          <a:p>
            <a:r>
              <a:rPr lang="en-US" b="1" dirty="0"/>
              <a:t>[CLICK]</a:t>
            </a:r>
            <a:endParaRPr lang="en-GB" b="1" dirty="0"/>
          </a:p>
          <a:p>
            <a:r>
              <a:rPr lang="en-GB" dirty="0"/>
              <a:t>Zetadocs Expenses </a:t>
            </a:r>
            <a:r>
              <a:rPr lang="en-GB" baseline="0" dirty="0"/>
              <a:t>s</a:t>
            </a:r>
            <a:r>
              <a:rPr lang="en-GB" dirty="0"/>
              <a:t>eamless </a:t>
            </a:r>
            <a:r>
              <a:rPr lang="en-GB" b="1" dirty="0"/>
              <a:t>integration</a:t>
            </a:r>
            <a:r>
              <a:rPr lang="en-GB" dirty="0"/>
              <a:t> with Dynamics</a:t>
            </a:r>
            <a:r>
              <a:rPr lang="en-GB" baseline="0" dirty="0"/>
              <a:t> NAV </a:t>
            </a:r>
            <a:r>
              <a:rPr lang="en-GB" dirty="0"/>
              <a:t>saves time </a:t>
            </a:r>
            <a:r>
              <a:rPr lang="en-GB" b="1" dirty="0"/>
              <a:t>rekeying</a:t>
            </a:r>
            <a:r>
              <a:rPr lang="en-GB" dirty="0"/>
              <a:t> and improves the speed</a:t>
            </a:r>
            <a:r>
              <a:rPr lang="en-GB" baseline="0" dirty="0"/>
              <a:t> and </a:t>
            </a:r>
            <a:r>
              <a:rPr lang="en-GB" dirty="0"/>
              <a:t>accuracy of </a:t>
            </a:r>
            <a:r>
              <a:rPr lang="en-GB" b="1" dirty="0"/>
              <a:t>processing </a:t>
            </a:r>
            <a:r>
              <a:rPr lang="en-GB" b="0" dirty="0"/>
              <a:t>expenses</a:t>
            </a:r>
            <a:r>
              <a:rPr lang="en-GB" dirty="0"/>
              <a:t>. </a:t>
            </a:r>
            <a:r>
              <a:rPr lang="en-GB" sz="1200" b="0" i="0" kern="1200" dirty="0">
                <a:solidFill>
                  <a:schemeClr val="tx1"/>
                </a:solidFill>
                <a:effectLst/>
                <a:latin typeface="FS Matthew Regular" charset="0"/>
                <a:ea typeface="+mn-ea"/>
                <a:cs typeface="+mn-cs"/>
              </a:rPr>
              <a:t>Approved claims are </a:t>
            </a:r>
            <a:r>
              <a:rPr lang="en-GB" b="1" baseline="0" dirty="0"/>
              <a:t>exported</a:t>
            </a:r>
            <a:r>
              <a:rPr lang="en-GB" baseline="0" dirty="0"/>
              <a:t> </a:t>
            </a:r>
            <a:r>
              <a:rPr lang="en-GB" b="1" baseline="0" dirty="0"/>
              <a:t>automatically</a:t>
            </a:r>
            <a:r>
              <a:rPr lang="en-GB" baseline="0" dirty="0"/>
              <a:t> </a:t>
            </a:r>
            <a:r>
              <a:rPr lang="en-GB" dirty="0"/>
              <a:t>and credit card statements can be reconciled. </a:t>
            </a:r>
          </a:p>
          <a:p>
            <a:endParaRPr lang="en-GB" dirty="0"/>
          </a:p>
          <a:p>
            <a:endParaRPr lang="en-GB" dirty="0"/>
          </a:p>
        </p:txBody>
      </p:sp>
      <p:sp>
        <p:nvSpPr>
          <p:cNvPr id="4" name="Header Placeholder 3"/>
          <p:cNvSpPr>
            <a:spLocks noGrp="1"/>
          </p:cNvSpPr>
          <p:nvPr>
            <p:ph type="hdr" sz="quarter" idx="10"/>
          </p:nvPr>
        </p:nvSpPr>
        <p:spPr/>
        <p:txBody>
          <a:bodyPr/>
          <a:lstStyle/>
          <a:p>
            <a:r>
              <a:rPr lang="en-GB"/>
              <a:t>© Equisys Ltd   All rights reserved</a:t>
            </a:r>
            <a:endParaRPr lang="en-GB" dirty="0"/>
          </a:p>
        </p:txBody>
      </p:sp>
      <p:sp>
        <p:nvSpPr>
          <p:cNvPr id="5" name="Date Placeholder 4"/>
          <p:cNvSpPr>
            <a:spLocks noGrp="1"/>
          </p:cNvSpPr>
          <p:nvPr>
            <p:ph type="dt" idx="11"/>
          </p:nvPr>
        </p:nvSpPr>
        <p:spPr/>
        <p:txBody>
          <a:bodyPr/>
          <a:lstStyle/>
          <a:p>
            <a:fld id="{6A222164-7D08-4514-B118-A982B8FB74CA}" type="datetime1">
              <a:rPr lang="en-GB" smtClean="0"/>
              <a:pPr/>
              <a:t>26/04/2018</a:t>
            </a:fld>
            <a:endParaRPr lang="en-GB"/>
          </a:p>
        </p:txBody>
      </p:sp>
      <p:sp>
        <p:nvSpPr>
          <p:cNvPr id="6" name="Slide Number Placeholder 5"/>
          <p:cNvSpPr>
            <a:spLocks noGrp="1"/>
          </p:cNvSpPr>
          <p:nvPr>
            <p:ph type="sldNum" sz="quarter" idx="12"/>
          </p:nvPr>
        </p:nvSpPr>
        <p:spPr/>
        <p:txBody>
          <a:bodyPr/>
          <a:lstStyle/>
          <a:p>
            <a:fld id="{5BF0631E-3763-48F3-9AD5-209F5F303A41}" type="slidenum">
              <a:rPr lang="en-GB" smtClean="0"/>
              <a:t>27</a:t>
            </a:fld>
            <a:endParaRPr lang="en-GB" dirty="0"/>
          </a:p>
        </p:txBody>
      </p:sp>
    </p:spTree>
    <p:extLst>
      <p:ext uri="{BB962C8B-B14F-4D97-AF65-F5344CB8AC3E}">
        <p14:creationId xmlns:p14="http://schemas.microsoft.com/office/powerpoint/2010/main" val="3513220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a:t>For </a:t>
            </a:r>
            <a:r>
              <a:rPr lang="en-GB" baseline="0" dirty="0" err="1"/>
              <a:t>Innovia</a:t>
            </a:r>
            <a:r>
              <a:rPr lang="en-GB" baseline="0" dirty="0"/>
              <a:t> </a:t>
            </a:r>
            <a:r>
              <a:rPr lang="en-GB" baseline="0" dirty="0" smtClean="0"/>
              <a:t>customers, </a:t>
            </a:r>
            <a:r>
              <a:rPr lang="en-GB" baseline="0" dirty="0"/>
              <a:t>we are offering a 25% discount on the purchase of Zetadocs solutions thru 5/31.  If you are interested in discovering how Zetadocs meets your </a:t>
            </a:r>
            <a:r>
              <a:rPr lang="en-GB" baseline="0" dirty="0" smtClean="0"/>
              <a:t>requirements</a:t>
            </a:r>
            <a:r>
              <a:rPr lang="en-GB" baseline="0" dirty="0"/>
              <a:t>, feel free to reach out to your </a:t>
            </a:r>
            <a:r>
              <a:rPr lang="en-GB" baseline="0" dirty="0" err="1"/>
              <a:t>Innovia</a:t>
            </a:r>
            <a:r>
              <a:rPr lang="en-GB" baseline="0" dirty="0"/>
              <a:t> rep to schedule a call or personalized demo with us.</a:t>
            </a:r>
          </a:p>
          <a:p>
            <a:endParaRPr lang="en-GB" baseline="0" dirty="0"/>
          </a:p>
          <a:p>
            <a:r>
              <a:rPr lang="en-GB" baseline="0" dirty="0"/>
              <a:t> </a:t>
            </a:r>
          </a:p>
          <a:p>
            <a:r>
              <a:rPr lang="en-GB" baseline="0" dirty="0"/>
              <a:t>Determine how much you could be saving by using the Zetadocs ROI Calculator on our website.</a:t>
            </a:r>
          </a:p>
          <a:p>
            <a:endParaRPr lang="en-GB" baseline="0" dirty="0"/>
          </a:p>
        </p:txBody>
      </p:sp>
      <p:sp>
        <p:nvSpPr>
          <p:cNvPr id="4" name="Date Placeholder 3"/>
          <p:cNvSpPr>
            <a:spLocks noGrp="1"/>
          </p:cNvSpPr>
          <p:nvPr>
            <p:ph type="dt" idx="10"/>
          </p:nvPr>
        </p:nvSpPr>
        <p:spPr/>
        <p:txBody>
          <a:bodyPr/>
          <a:lstStyle/>
          <a:p>
            <a:pPr>
              <a:defRPr/>
            </a:pPr>
            <a:fld id="{62277214-C43C-4894-8486-1AE378B62E66}" type="datetime8">
              <a:rPr lang="en-US" smtClean="0"/>
              <a:pPr>
                <a:defRPr/>
              </a:pPr>
              <a:t>4/26/2018 10:29 AM</a:t>
            </a:fld>
            <a:endParaRPr lang="en-US" dirty="0"/>
          </a:p>
        </p:txBody>
      </p:sp>
      <p:sp>
        <p:nvSpPr>
          <p:cNvPr id="5" name="Footer Placeholder 4"/>
          <p:cNvSpPr>
            <a:spLocks noGrp="1"/>
          </p:cNvSpPr>
          <p:nvPr>
            <p:ph type="ftr" sz="quarter" idx="11"/>
          </p:nvPr>
        </p:nvSpPr>
        <p:spPr/>
        <p:txBody>
          <a:bodyPr/>
          <a:lstStyle/>
          <a:p>
            <a:pPr>
              <a:defRPr/>
            </a:pPr>
            <a:r>
              <a:rPr lang="en-US" dirty="0"/>
              <a:t>© 2007 Microsoft Corporation. All rights reserved.</a:t>
            </a:r>
          </a:p>
          <a:p>
            <a:pPr>
              <a:defRPr/>
            </a:pPr>
            <a:r>
              <a:rPr lang="en-US" dirty="0"/>
              <a:t>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a:t>
            </a:r>
          </a:p>
          <a:p>
            <a:pPr>
              <a:defRPr/>
            </a:pPr>
            <a:r>
              <a:rPr lang="en-US" dirty="0"/>
              <a:t>Because Microsoft must respond to changing market conditions, it should not be interpreted to be a commitment on the part of Microsoft,</a:t>
            </a:r>
          </a:p>
          <a:p>
            <a:pPr>
              <a:defRPr/>
            </a:pPr>
            <a:r>
              <a:rPr lang="en-US" dirty="0"/>
              <a:t>and Microsoft cannot guarantee the accuracy of any information provided after the date of this presentation.</a:t>
            </a:r>
          </a:p>
          <a:p>
            <a:pPr>
              <a:defRPr/>
            </a:pPr>
            <a:r>
              <a:rPr lang="en-US" dirty="0"/>
              <a:t>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a:defRPr/>
            </a:pPr>
            <a:fld id="{39B50207-3FCA-4CFA-A49E-F59324812658}" type="slidenum">
              <a:rPr lang="en-US" smtClean="0"/>
              <a:pPr>
                <a:defRPr/>
              </a:pPr>
              <a:t>28</a:t>
            </a:fld>
            <a:endParaRPr lang="en-US" dirty="0"/>
          </a:p>
        </p:txBody>
      </p:sp>
    </p:spTree>
    <p:extLst>
      <p:ext uri="{BB962C8B-B14F-4D97-AF65-F5344CB8AC3E}">
        <p14:creationId xmlns:p14="http://schemas.microsoft.com/office/powerpoint/2010/main" val="2463448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do</a:t>
            </a:r>
            <a:r>
              <a:rPr lang="en-GB" baseline="0" dirty="0"/>
              <a:t> you think paper </a:t>
            </a:r>
            <a:r>
              <a:rPr lang="en-GB" dirty="0"/>
              <a:t>has had its day? </a:t>
            </a:r>
            <a:r>
              <a:rPr lang="en-GB" baseline="0" dirty="0"/>
              <a:t> It’s time consuming and costly, can cause issues with providing services to your vendors and customers and has a negative impact on virtually every business process. </a:t>
            </a:r>
            <a:r>
              <a:rPr lang="en-GB" b="1" baseline="0" dirty="0"/>
              <a:t>There is a better way</a:t>
            </a:r>
            <a:r>
              <a:rPr lang="en-GB" baseline="0" dirty="0"/>
              <a:t>.</a:t>
            </a:r>
          </a:p>
          <a:p>
            <a:pPr eaLnBrk="1" hangingPunct="1">
              <a:spcBef>
                <a:spcPct val="0"/>
              </a:spcBef>
            </a:pPr>
            <a:endParaRPr lang="en-US" dirty="0"/>
          </a:p>
          <a:p>
            <a:pPr eaLnBrk="1" hangingPunct="1">
              <a:spcBef>
                <a:spcPct val="0"/>
              </a:spcBef>
            </a:pPr>
            <a:r>
              <a:rPr lang="en-US" dirty="0"/>
              <a:t>I hope that this presentation has given everyone</a:t>
            </a:r>
            <a:r>
              <a:rPr lang="en-US" baseline="0" dirty="0"/>
              <a:t> </a:t>
            </a:r>
            <a:r>
              <a:rPr lang="en-US" dirty="0"/>
              <a:t>ideas for areas in which a document management solution can streamline </a:t>
            </a:r>
            <a:r>
              <a:rPr lang="en-US" baseline="0" dirty="0"/>
              <a:t>processes within your organization</a:t>
            </a:r>
            <a:r>
              <a:rPr lang="en-US" dirty="0"/>
              <a:t>.  If you have any specific requirements that you would like to discuss, please contact your account manager at </a:t>
            </a:r>
            <a:r>
              <a:rPr lang="en-US" dirty="0" err="1"/>
              <a:t>Innovia</a:t>
            </a:r>
            <a:r>
              <a:rPr lang="en-US" dirty="0"/>
              <a:t>.  To learn more, the short videos</a:t>
            </a:r>
            <a:r>
              <a:rPr lang="en-US" baseline="0" dirty="0"/>
              <a:t> on the </a:t>
            </a:r>
            <a:r>
              <a:rPr lang="en-US" dirty="0"/>
              <a:t>ZetaDocs website can</a:t>
            </a:r>
            <a:r>
              <a:rPr lang="en-US" baseline="0" dirty="0"/>
              <a:t> be viewed anytime, and we list of calendar of upcoming webinars as well as links to past webinars.</a:t>
            </a:r>
            <a:r>
              <a:rPr lang="en-US" dirty="0"/>
              <a:t> </a:t>
            </a:r>
          </a:p>
          <a:p>
            <a:pPr eaLnBrk="1" hangingPunct="1">
              <a:spcBef>
                <a:spcPct val="0"/>
              </a:spcBef>
            </a:pPr>
            <a:endParaRPr lang="en-US" dirty="0"/>
          </a:p>
          <a:p>
            <a:pPr eaLnBrk="1" hangingPunct="1">
              <a:spcBef>
                <a:spcPct val="0"/>
              </a:spcBef>
            </a:pPr>
            <a:r>
              <a:rPr lang="en-US" dirty="0"/>
              <a:t> </a:t>
            </a:r>
          </a:p>
        </p:txBody>
      </p:sp>
      <p:sp>
        <p:nvSpPr>
          <p:cNvPr id="4" name="Slide Number Placeholder 3"/>
          <p:cNvSpPr>
            <a:spLocks noGrp="1"/>
          </p:cNvSpPr>
          <p:nvPr>
            <p:ph type="sldNum" sz="quarter" idx="10"/>
          </p:nvPr>
        </p:nvSpPr>
        <p:spPr/>
        <p:txBody>
          <a:bodyPr/>
          <a:lstStyle/>
          <a:p>
            <a:fld id="{1D6DEA91-2D4E-4ACA-8EB8-E581FB93E173}" type="slidenum">
              <a:rPr lang="en-US" smtClean="0"/>
              <a:t>29</a:t>
            </a:fld>
            <a:endParaRPr lang="en-US" dirty="0"/>
          </a:p>
        </p:txBody>
      </p:sp>
    </p:spTree>
    <p:extLst>
      <p:ext uri="{BB962C8B-B14F-4D97-AF65-F5344CB8AC3E}">
        <p14:creationId xmlns:p14="http://schemas.microsoft.com/office/powerpoint/2010/main" val="315120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p:spPr>
        <p:txBody>
          <a:bodyPr/>
          <a:lstStyle/>
          <a:p>
            <a:endParaRPr lang="en-US" dirty="0">
              <a:latin typeface="Arial" pitchFamily="34" charset="0"/>
            </a:endParaRPr>
          </a:p>
        </p:txBody>
      </p:sp>
      <p:sp>
        <p:nvSpPr>
          <p:cNvPr id="32772" name="Slide Number Placeholder 3"/>
          <p:cNvSpPr>
            <a:spLocks noGrp="1"/>
          </p:cNvSpPr>
          <p:nvPr>
            <p:ph type="sldNum" sz="quarter" idx="5"/>
          </p:nvPr>
        </p:nvSpPr>
        <p:spPr>
          <a:noFill/>
        </p:spPr>
        <p:txBody>
          <a:bodyPr/>
          <a:lstStyle/>
          <a:p>
            <a:fld id="{BDA60C1E-40B4-49D9-8266-06E3F2334094}" type="slidenum">
              <a:rPr lang="en-US" smtClean="0">
                <a:latin typeface="Arial" pitchFamily="34" charset="0"/>
                <a:ea typeface="MS PGothic" pitchFamily="34" charset="-128"/>
              </a:rPr>
              <a:pPr/>
              <a:t>30</a:t>
            </a:fld>
            <a:endParaRPr lang="en-US" dirty="0">
              <a:latin typeface="Arial" pitchFamily="34" charset="0"/>
              <a:ea typeface="MS PGothic" pitchFamily="34" charset="-128"/>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Date Placeholder 2"/>
          <p:cNvSpPr>
            <a:spLocks noGrp="1"/>
          </p:cNvSpPr>
          <p:nvPr>
            <p:ph type="dt" idx="11"/>
          </p:nvPr>
        </p:nvSpPr>
        <p:spPr/>
        <p:txBody>
          <a:bodyPr/>
          <a:lstStyle/>
          <a:p>
            <a:pPr>
              <a:defRPr/>
            </a:pPr>
            <a:fld id="{BCA319F9-7CA6-48CF-B4E2-B943337819BA}" type="datetime3">
              <a:rPr lang="en-US" smtClean="0"/>
              <a:t>26 April 2018</a:t>
            </a:fld>
            <a:endParaRPr lang="en-US" dirty="0">
              <a:latin typeface="Times New Roman" pitchFamily="18" charset="0"/>
            </a:endParaRPr>
          </a:p>
        </p:txBody>
      </p:sp>
    </p:spTree>
    <p:extLst>
      <p:ext uri="{BB962C8B-B14F-4D97-AF65-F5344CB8AC3E}">
        <p14:creationId xmlns:p14="http://schemas.microsoft.com/office/powerpoint/2010/main" val="4070810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Goodbyes etc</a:t>
            </a:r>
          </a:p>
          <a:p>
            <a:endParaRPr lang="en-US" dirty="0"/>
          </a:p>
          <a:p>
            <a:r>
              <a:rPr lang="en-US" dirty="0"/>
              <a:t>LEAVE ON SCREEN</a:t>
            </a: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Equisys Ltd   All rights reserved</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222164-7D08-4514-B118-A982B8FB74CA}"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26/04/2018</a:t>
            </a:fld>
            <a:endParaRPr kumimoji="0" lang="en-GB"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F0631E-3763-48F3-9AD5-209F5F303A41}"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603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 little back groun</a:t>
            </a:r>
            <a:r>
              <a:rPr lang="en-US" baseline="0" dirty="0"/>
              <a:t>d of our company, Equisys was founded 30 years ago. Our History of leadership in the document managing delivery and approval  space started with our fax solution. Business owners we talked to were experiencing several challenges </a:t>
            </a:r>
            <a:r>
              <a:rPr lang="en-GB" dirty="0"/>
              <a:t>when they attempted to become paperless</a:t>
            </a:r>
            <a:r>
              <a:rPr lang="en-GB" baseline="0" dirty="0"/>
              <a:t> and </a:t>
            </a:r>
            <a:r>
              <a:rPr lang="en-US" baseline="0" dirty="0"/>
              <a:t>needed a network fax solution</a:t>
            </a:r>
            <a:r>
              <a:rPr lang="en-GB" dirty="0"/>
              <a:t>. We developed Zetafax</a:t>
            </a:r>
            <a:r>
              <a:rPr lang="en-GB" baseline="0" dirty="0"/>
              <a:t> followed by Zetadocs for NAV.</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2007, </a:t>
            </a:r>
            <a:r>
              <a:rPr lang="en-US" sz="1200" kern="1200" dirty="0">
                <a:solidFill>
                  <a:schemeClr val="tx1"/>
                </a:solidFill>
                <a:effectLst/>
                <a:latin typeface="+mn-lt"/>
                <a:ea typeface="+mn-ea"/>
                <a:cs typeface="+mn-cs"/>
              </a:rPr>
              <a:t>we entered into an agreement with Microsoft to develop a document management software that integrates directly into NAV. </a:t>
            </a:r>
            <a:r>
              <a:rPr lang="en-GB" sz="1200" kern="1200" dirty="0">
                <a:solidFill>
                  <a:schemeClr val="tx1"/>
                </a:solidFill>
                <a:effectLst/>
                <a:latin typeface="+mn-lt"/>
                <a:ea typeface="+mn-ea"/>
                <a:cs typeface="+mn-cs"/>
              </a:rPr>
              <a:t>Microsoft chose to work with us as</a:t>
            </a:r>
            <a:r>
              <a:rPr lang="en-GB" sz="1200" kern="1200" baseline="0" dirty="0">
                <a:solidFill>
                  <a:schemeClr val="tx1"/>
                </a:solidFill>
                <a:effectLst/>
                <a:latin typeface="+mn-lt"/>
                <a:ea typeface="+mn-ea"/>
                <a:cs typeface="+mn-cs"/>
              </a:rPr>
              <a:t> there was a growing</a:t>
            </a:r>
            <a:r>
              <a:rPr lang="en-GB" sz="1200" kern="1200" dirty="0">
                <a:solidFill>
                  <a:schemeClr val="tx1"/>
                </a:solidFill>
                <a:effectLst/>
                <a:latin typeface="+mn-lt"/>
                <a:ea typeface="+mn-ea"/>
                <a:cs typeface="+mn-cs"/>
              </a:rPr>
              <a:t> need of Companies looking</a:t>
            </a:r>
            <a:r>
              <a:rPr lang="en-GB" sz="1200" kern="1200" baseline="0" dirty="0">
                <a:solidFill>
                  <a:schemeClr val="tx1"/>
                </a:solidFill>
                <a:effectLst/>
                <a:latin typeface="+mn-lt"/>
                <a:ea typeface="+mn-ea"/>
                <a:cs typeface="+mn-cs"/>
              </a:rPr>
              <a:t> for software that could help eliminate paper based processes and provide solutions to help with the challenge of sending out a large volume of invoices.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ZetaDocs</a:t>
            </a:r>
            <a:r>
              <a:rPr lang="en-GB" sz="1200" kern="1200" baseline="0" dirty="0">
                <a:solidFill>
                  <a:schemeClr val="tx1"/>
                </a:solidFill>
                <a:effectLst/>
                <a:latin typeface="+mn-lt"/>
                <a:ea typeface="+mn-ea"/>
                <a:cs typeface="+mn-cs"/>
              </a:rPr>
              <a:t> was</a:t>
            </a:r>
            <a:r>
              <a:rPr lang="en-GB" sz="1200" kern="1200" dirty="0">
                <a:solidFill>
                  <a:schemeClr val="tx1"/>
                </a:solidFill>
                <a:effectLst/>
                <a:latin typeface="+mn-lt"/>
                <a:ea typeface="+mn-ea"/>
                <a:cs typeface="+mn-cs"/>
              </a:rPr>
              <a:t> one of the first NAV add-ons to achieve Certified for Microsoft Dynamics accreditation</a:t>
            </a:r>
            <a:r>
              <a:rPr lang="en-US" sz="1200" kern="1200" dirty="0">
                <a:solidFill>
                  <a:schemeClr val="tx1"/>
                </a:solidFill>
                <a:effectLst/>
                <a:latin typeface="+mn-lt"/>
                <a:ea typeface="+mn-ea"/>
                <a:cs typeface="+mn-cs"/>
              </a:rPr>
              <a:t> and</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s part of our partnership with Microsoft, we strive for and earn certification every year.</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Similar to most organization that use NAV , we had a reliance on paper before we designed our document management software with NAV users like you in mind and hopefully this all demonstrates our credentials within this field</a:t>
            </a:r>
            <a:endParaRPr lang="en-US" baseline="0" dirty="0"/>
          </a:p>
          <a:p>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3</a:t>
            </a:fld>
            <a:endParaRPr lang="en-US" dirty="0"/>
          </a:p>
        </p:txBody>
      </p:sp>
    </p:spTree>
    <p:extLst>
      <p:ext uri="{BB962C8B-B14F-4D97-AF65-F5344CB8AC3E}">
        <p14:creationId xmlns:p14="http://schemas.microsoft.com/office/powerpoint/2010/main" val="388376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GB" i="1" baseline="0" dirty="0"/>
              <a:t>To kick things off, I’d like to ask everyone to take a moment to think about the volume of documents, especially paper documents that your team processes every day. Is the paper within your organization on top of your finance team or Is your finance team on top of paper?  </a:t>
            </a:r>
          </a:p>
          <a:p>
            <a:pPr eaLnBrk="1" hangingPunct="1">
              <a:spcBef>
                <a:spcPct val="0"/>
              </a:spcBef>
            </a:pPr>
            <a:endParaRPr lang="en-GB" i="1"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GB" baseline="0" dirty="0"/>
              <a:t>When organizations initially start researching  a document management solution, it is often because they are facing challenges like the picture on the screen. Documentation such as Customer POs, Vendor Invoices,  or Quality Assurance Certificates need to be stored.  The process of filing and retrieving these paper documents is slow and laborious, it can lead to hours spent individually filing important documents with the hopes that someone can retrieve those documents at a later date.  </a:t>
            </a:r>
          </a:p>
          <a:p>
            <a:pPr marL="0" marR="0" indent="0" algn="l" defTabSz="914400" rtl="0" eaLnBrk="1" fontAlgn="auto" latinLnBrk="0" hangingPunct="1">
              <a:lnSpc>
                <a:spcPct val="100000"/>
              </a:lnSpc>
              <a:spcBef>
                <a:spcPct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GB" baseline="0" dirty="0"/>
              <a:t>Think about the amount of space you are using to store paper documents including the folder space you are using to store documents electronically.  With paper, often times companies are faced with the decision to either rent additional storage space or utilize valuable office space.  In fact, some companies we have spoken with spend over 30K a year in offsite storage fees. How much storage space are you using in your office?</a:t>
            </a:r>
          </a:p>
        </p:txBody>
      </p:sp>
      <p:sp>
        <p:nvSpPr>
          <p:cNvPr id="4" name="Footer Placeholder 3"/>
          <p:cNvSpPr>
            <a:spLocks noGrp="1"/>
          </p:cNvSpPr>
          <p:nvPr>
            <p:ph type="ftr" sz="quarter" idx="10"/>
          </p:nvPr>
        </p:nvSpPr>
        <p:spPr/>
        <p:txBody>
          <a:bodyPr/>
          <a:lstStyle/>
          <a:p>
            <a:pPr>
              <a:defRPr/>
            </a:pPr>
            <a:r>
              <a:rPr lang="en-GB" dirty="0">
                <a:solidFill>
                  <a:prstClr val="black"/>
                </a:solidFill>
              </a:rPr>
              <a:t>© Copyright Equisys plc. All rights reserved.</a:t>
            </a:r>
          </a:p>
          <a:p>
            <a:pPr>
              <a:defRPr/>
            </a:pPr>
            <a:endParaRPr lang="en-GB" dirty="0">
              <a:solidFill>
                <a:prstClr val="black"/>
              </a:solidFill>
            </a:endParaRPr>
          </a:p>
        </p:txBody>
      </p:sp>
    </p:spTree>
    <p:extLst>
      <p:ext uri="{BB962C8B-B14F-4D97-AF65-F5344CB8AC3E}">
        <p14:creationId xmlns:p14="http://schemas.microsoft.com/office/powerpoint/2010/main" val="270556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r>
              <a:rPr lang="en-GB" dirty="0"/>
              <a:t>To expand on that picture with the stack of paper, here is some other information</a:t>
            </a:r>
            <a:r>
              <a:rPr lang="en-GB" baseline="0" dirty="0"/>
              <a:t> you might not be aware of.</a:t>
            </a:r>
          </a:p>
          <a:p>
            <a:endParaRPr lang="en-GB" dirty="0"/>
          </a:p>
          <a:p>
            <a:pPr marL="0" indent="0">
              <a:buFont typeface="Arial" pitchFamily="34" charset="0"/>
              <a:buNone/>
            </a:pPr>
            <a:r>
              <a:rPr lang="en-GB" b="1" dirty="0"/>
              <a:t>[CLICK]</a:t>
            </a:r>
            <a:r>
              <a:rPr lang="en-GB" dirty="0"/>
              <a:t> The average office worker uses 10,000 sheets of paper per year, and, it is estimated that 68% of these are wasted. Reasons for wasted paper include printing documents unnecessarily, printing several</a:t>
            </a:r>
            <a:r>
              <a:rPr lang="en-GB" baseline="0" dirty="0"/>
              <a:t> copies of the same document to be filed in multiple areas</a:t>
            </a:r>
            <a:r>
              <a:rPr lang="en-GB" dirty="0"/>
              <a:t>, and misplacing printed documents. </a:t>
            </a:r>
          </a:p>
          <a:p>
            <a:pPr marL="0" indent="0">
              <a:buFont typeface="Arial" pitchFamily="34" charset="0"/>
              <a:buNone/>
            </a:pPr>
            <a:r>
              <a:rPr lang="en-GB" b="1" dirty="0"/>
              <a:t>[CLICK]</a:t>
            </a:r>
            <a:r>
              <a:rPr lang="en-GB" dirty="0"/>
              <a:t> According to a study by EDM Group, the average employee wastes 1 and a half hours per week looking for documents and information that has been misplaced or lost at work.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b="1" dirty="0"/>
              <a:t>[CLICK] </a:t>
            </a:r>
            <a:r>
              <a:rPr lang="en-GB" b="0" dirty="0"/>
              <a:t>This equates to hundreds of millions of dollars a week.</a:t>
            </a:r>
            <a:r>
              <a:rPr lang="en-GB" dirty="0"/>
              <a:t> Think about how much time your staff wastes every week looking for supporting</a:t>
            </a:r>
            <a:r>
              <a:rPr lang="en-GB" baseline="0" dirty="0"/>
              <a:t> information in a file cabinet or in a network folder</a:t>
            </a:r>
            <a:r>
              <a:rPr lang="en-GB" dirty="0"/>
              <a:t>: is it more than 1.5 hours? What about the other people in your company? How much is this costing you?</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b="1" dirty="0"/>
              <a:t>[CLICK]</a:t>
            </a:r>
            <a:r>
              <a:rPr lang="en-GB" dirty="0"/>
              <a:t> </a:t>
            </a:r>
            <a:r>
              <a:rPr lang="en-US" dirty="0"/>
              <a:t>Then, when</a:t>
            </a:r>
            <a:r>
              <a:rPr lang="en-US" baseline="0" dirty="0"/>
              <a:t> employees can’t find what they are looking for</a:t>
            </a:r>
            <a:r>
              <a:rPr lang="en-US" dirty="0"/>
              <a:t>, 1 in 5</a:t>
            </a:r>
            <a:r>
              <a:rPr lang="en-US" baseline="0" dirty="0"/>
              <a:t> </a:t>
            </a:r>
            <a:r>
              <a:rPr lang="en-US" dirty="0"/>
              <a:t>end</a:t>
            </a:r>
            <a:r>
              <a:rPr lang="en-US" baseline="0" dirty="0"/>
              <a:t> up recreating</a:t>
            </a:r>
            <a:r>
              <a:rPr lang="en-US" dirty="0"/>
              <a:t> those documents</a:t>
            </a:r>
            <a:r>
              <a:rPr lang="en-GB" baseline="0" dirty="0"/>
              <a:t> again.</a:t>
            </a:r>
            <a:endParaRPr lang="en-GB"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dirty="0"/>
              <a:t>This all demonstrates that it is not simply the cost of purchasing paper and toner, but the time and money that is wasted through the</a:t>
            </a:r>
            <a:r>
              <a:rPr lang="en-GB" baseline="0" dirty="0"/>
              <a:t> use of i</a:t>
            </a:r>
            <a:r>
              <a:rPr lang="en-US" sz="1200" kern="1200" dirty="0">
                <a:solidFill>
                  <a:schemeClr val="tx1"/>
                </a:solidFill>
                <a:effectLst/>
                <a:latin typeface="+mn-lt"/>
                <a:ea typeface="+mn-ea"/>
                <a:cs typeface="+mn-cs"/>
              </a:rPr>
              <a:t>inefficient filing systems</a:t>
            </a:r>
            <a:r>
              <a:rPr lang="en-US" sz="1200" kern="1200" baseline="0" dirty="0">
                <a:solidFill>
                  <a:schemeClr val="tx1"/>
                </a:solidFill>
                <a:effectLst/>
                <a:latin typeface="+mn-lt"/>
                <a:ea typeface="+mn-ea"/>
                <a:cs typeface="+mn-cs"/>
              </a:rPr>
              <a:t> </a:t>
            </a:r>
            <a:r>
              <a:rPr lang="en-GB" dirty="0"/>
              <a:t>that effect your team’s productivity.</a:t>
            </a:r>
          </a:p>
        </p:txBody>
      </p:sp>
    </p:spTree>
    <p:extLst>
      <p:ext uri="{BB962C8B-B14F-4D97-AF65-F5344CB8AC3E}">
        <p14:creationId xmlns:p14="http://schemas.microsoft.com/office/powerpoint/2010/main" val="22427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a:t>
            </a:r>
            <a:r>
              <a:rPr lang="en-US" baseline="0" dirty="0"/>
              <a:t> help illustrate the challenges of an inefficient storage system </a:t>
            </a:r>
            <a:r>
              <a:rPr lang="en-US" dirty="0"/>
              <a:t>I am going to run through a</a:t>
            </a:r>
            <a:r>
              <a:rPr lang="en-US" baseline="0" dirty="0"/>
              <a:t> typical work flow, one I am sure you are all familiar with - the purchase to pay process.  Even though I’m showing a work flow on the purchasing side, this applies to the sales side and other processes as well. For ex. </a:t>
            </a:r>
            <a:r>
              <a:rPr lang="en-GB" sz="2800" baseline="0" dirty="0">
                <a:solidFill>
                  <a:srgbClr val="272780"/>
                </a:solidFill>
              </a:rPr>
              <a:t>Sales</a:t>
            </a:r>
            <a:r>
              <a:rPr lang="en-GB" sz="2800" dirty="0">
                <a:solidFill>
                  <a:srgbClr val="272780"/>
                </a:solidFill>
              </a:rPr>
              <a:t> Invoicing,</a:t>
            </a:r>
          </a:p>
          <a:p>
            <a:pPr lvl="1"/>
            <a:r>
              <a:rPr lang="en-GB" sz="2800" dirty="0">
                <a:solidFill>
                  <a:srgbClr val="272780"/>
                </a:solidFill>
              </a:rPr>
              <a:t>Proof of Delivery Tracking and collections management.</a:t>
            </a:r>
          </a:p>
          <a:p>
            <a:endParaRPr lang="en-US" baseline="0" dirty="0"/>
          </a:p>
          <a:p>
            <a:endParaRPr lang="en-US" baseline="0" dirty="0"/>
          </a:p>
          <a:p>
            <a:r>
              <a:rPr lang="en-US" baseline="0" dirty="0"/>
              <a:t>Every organization has a its own unique requirements, as we walk through the purchase process over the next few slides, some of the steps may not apply to your work flow, but you’ll get the idea.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6</a:t>
            </a:fld>
            <a:endParaRPr lang="en-US" dirty="0"/>
          </a:p>
        </p:txBody>
      </p:sp>
    </p:spTree>
    <p:extLst>
      <p:ext uri="{BB962C8B-B14F-4D97-AF65-F5344CB8AC3E}">
        <p14:creationId xmlns:p14="http://schemas.microsoft.com/office/powerpoint/2010/main" val="289289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I’m going thru, think about how you are storing these files in your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purchase order cycle usually starts with a quote request that eventually will lead to a payment. Through the process, several documents are often exchanged, for example purchase orders, order confirmations, purchase receipts and invoices, just to name a few. When we are talking with customers, these are the most common documents being passed back and forth around the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Throughout the work flow, email communication and attached documents need to be stored in a way that they can be retrieved at a later date to show that the purchased goods or service have been received so that payment can be approved.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a:t>
            </a:r>
            <a:r>
              <a:rPr lang="en-US" baseline="0" dirty="0"/>
              <a:t>if you switch it over to the sales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how many of these documents will also need to be captured on the sales side to assist your reps as they communicate with your customers to make sure payment is made in a timely manner. Now think about other documents finance uses.</a:t>
            </a:r>
          </a:p>
          <a:p>
            <a:endParaRPr lang="en-US" dirty="0"/>
          </a:p>
        </p:txBody>
      </p:sp>
      <p:sp>
        <p:nvSpPr>
          <p:cNvPr id="4" name="Slide Number Placeholder 3"/>
          <p:cNvSpPr>
            <a:spLocks noGrp="1"/>
          </p:cNvSpPr>
          <p:nvPr>
            <p:ph type="sldNum" sz="quarter" idx="10"/>
          </p:nvPr>
        </p:nvSpPr>
        <p:spPr/>
        <p:txBody>
          <a:bodyPr/>
          <a:lstStyle/>
          <a:p>
            <a:fld id="{32B71DE3-1AD2-4E34-AF5D-12E1681D1E65}" type="slidenum">
              <a:rPr lang="en-US" smtClean="0"/>
              <a:t>7</a:t>
            </a:fld>
            <a:endParaRPr lang="en-US" dirty="0"/>
          </a:p>
        </p:txBody>
      </p:sp>
    </p:spTree>
    <p:extLst>
      <p:ext uri="{BB962C8B-B14F-4D97-AF65-F5344CB8AC3E}">
        <p14:creationId xmlns:p14="http://schemas.microsoft.com/office/powerpoint/2010/main" val="372127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take a </a:t>
            </a:r>
            <a:r>
              <a:rPr lang="en-US" baseline="0" dirty="0"/>
              <a:t>deeper look </a:t>
            </a:r>
            <a:r>
              <a:rPr lang="en-US" dirty="0"/>
              <a:t>at an example</a:t>
            </a:r>
            <a:r>
              <a:rPr lang="en-US" baseline="0" dirty="0"/>
              <a:t> of a paper based Purchase order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request for some good or service is received by the purchasing team who then contacts a vendor or vendors in order to receive a proposal.  Once the Vendor proposals are received, a copy of the proposal is typically filed in one or possibly more filing cabinets or network folders. Once approved, a purchase order will be sent to the vendor, which once again, will need to be filed along with the quote.  The vendor may send an order confirmation notice, which means another trip to the filing cabinet or network folder.  Eventually your order will ship and be received within the warehouse.  The packing slip and vendor invoice documents will need to be stored with the other relevant information that had been received. </a:t>
            </a:r>
            <a:r>
              <a:rPr lang="en-US" sz="1200" dirty="0"/>
              <a:t>Now</a:t>
            </a:r>
            <a:r>
              <a:rPr lang="en-US" sz="1200" baseline="0" dirty="0"/>
              <a:t> that all of the documents have been received, one or more members of your staff will make multiple trips to multiple locations to store the supporting documents.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you can see from all the arrows going in different directions, there are many steps in the process. Now your organization may not go through all of these steps, but is easy to see how a paper based system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Arial" panose="020B0604020202020204" pitchFamily="34" charset="0"/>
              <a:buChar char="•"/>
            </a:pPr>
            <a:r>
              <a:rPr lang="en-US" dirty="0">
                <a:solidFill>
                  <a:schemeClr val="tx2"/>
                </a:solidFill>
              </a:rPr>
              <a:t>Costly -</a:t>
            </a:r>
            <a:r>
              <a:rPr lang="en-US" sz="2200" dirty="0">
                <a:solidFill>
                  <a:schemeClr val="tx2"/>
                </a:solidFill>
              </a:rPr>
              <a:t>Storage space and Equipment to maintain</a:t>
            </a:r>
          </a:p>
          <a:p>
            <a:pPr>
              <a:buFont typeface="Arial" panose="020B0604020202020204" pitchFamily="34" charset="0"/>
              <a:buChar char="•"/>
            </a:pPr>
            <a:endParaRPr lang="en-US" sz="2200" dirty="0">
              <a:solidFill>
                <a:schemeClr val="tx2"/>
              </a:solidFill>
            </a:endParaRPr>
          </a:p>
          <a:p>
            <a:pPr>
              <a:buFont typeface="Arial" panose="020B0604020202020204" pitchFamily="34" charset="0"/>
              <a:buChar char="•"/>
            </a:pPr>
            <a:r>
              <a:rPr lang="en-US" dirty="0">
                <a:solidFill>
                  <a:schemeClr val="tx2"/>
                </a:solidFill>
              </a:rPr>
              <a:t>Time Consuming</a:t>
            </a:r>
          </a:p>
          <a:p>
            <a:pPr lvl="1">
              <a:buFont typeface="Arial" panose="020B0604020202020204" pitchFamily="34" charset="0"/>
              <a:buChar char="•"/>
            </a:pPr>
            <a:r>
              <a:rPr lang="en-US" sz="2200" dirty="0">
                <a:solidFill>
                  <a:schemeClr val="tx2"/>
                </a:solidFill>
              </a:rPr>
              <a:t>Filling and retrieving paper documents is slow as it requires</a:t>
            </a:r>
            <a:r>
              <a:rPr lang="en-US" sz="2200" baseline="0" dirty="0">
                <a:solidFill>
                  <a:schemeClr val="tx2"/>
                </a:solidFill>
              </a:rPr>
              <a:t> a trip to one or possibly more filing cabinets or network folders</a:t>
            </a:r>
          </a:p>
          <a:p>
            <a:pPr>
              <a:buFont typeface="Arial" panose="020B0604020202020204" pitchFamily="34" charset="0"/>
              <a:buChar char="•"/>
            </a:pPr>
            <a:r>
              <a:rPr lang="en-US" dirty="0">
                <a:solidFill>
                  <a:schemeClr val="tx2"/>
                </a:solidFill>
              </a:rPr>
              <a:t>Delays in accessing this information can lead to customer or vendor</a:t>
            </a:r>
            <a:r>
              <a:rPr lang="en-US" baseline="0" dirty="0">
                <a:solidFill>
                  <a:schemeClr val="tx2"/>
                </a:solidFill>
              </a:rPr>
              <a:t> </a:t>
            </a:r>
            <a:r>
              <a:rPr lang="en-US" dirty="0">
                <a:solidFill>
                  <a:schemeClr val="tx2"/>
                </a:solidFill>
              </a:rPr>
              <a:t>service issues such</a:t>
            </a:r>
            <a:r>
              <a:rPr lang="en-US" baseline="0" dirty="0">
                <a:solidFill>
                  <a:schemeClr val="tx2"/>
                </a:solidFill>
              </a:rPr>
              <a:t> as </a:t>
            </a:r>
            <a:endParaRPr lang="en-US" dirty="0">
              <a:solidFill>
                <a:schemeClr val="tx2"/>
              </a:solidFill>
            </a:endParaRPr>
          </a:p>
          <a:p>
            <a:pPr lvl="1">
              <a:buFont typeface="Arial" panose="020B0604020202020204" pitchFamily="34" charset="0"/>
              <a:buChar char="•"/>
            </a:pPr>
            <a:r>
              <a:rPr lang="en-US" sz="2200" dirty="0">
                <a:solidFill>
                  <a:schemeClr val="tx2"/>
                </a:solidFill>
              </a:rPr>
              <a:t>Poor response times – because employees</a:t>
            </a:r>
            <a:r>
              <a:rPr lang="en-US" sz="2200" baseline="0" dirty="0">
                <a:solidFill>
                  <a:schemeClr val="tx2"/>
                </a:solidFill>
              </a:rPr>
              <a:t> don’t have access to the files they need causing them to put vendors (or customer) on hold.</a:t>
            </a:r>
          </a:p>
          <a:p>
            <a:pPr lvl="1">
              <a:buFont typeface="Arial" panose="020B0604020202020204" pitchFamily="34" charset="0"/>
              <a:buNone/>
            </a:pPr>
            <a:r>
              <a:rPr lang="en-US" sz="2200" baseline="0" dirty="0">
                <a:solidFill>
                  <a:schemeClr val="tx2"/>
                </a:solidFill>
              </a:rPr>
              <a:t>Not having access to the right information can also lead to delays in the approval process which can</a:t>
            </a:r>
            <a:r>
              <a:rPr lang="en-US" sz="2200" dirty="0">
                <a:solidFill>
                  <a:schemeClr val="tx2"/>
                </a:solidFill>
              </a:rPr>
              <a:t> cause an organization</a:t>
            </a:r>
            <a:r>
              <a:rPr lang="en-US" sz="2200" baseline="0" dirty="0">
                <a:solidFill>
                  <a:schemeClr val="tx2"/>
                </a:solidFill>
              </a:rPr>
              <a:t> to loose out on any potential early payment discounts</a:t>
            </a:r>
            <a:endParaRPr lang="en-US" sz="2200" dirty="0">
              <a:solidFill>
                <a:schemeClr val="tx2"/>
              </a:solidFill>
            </a:endParaRPr>
          </a:p>
          <a:p>
            <a:pPr lvl="1">
              <a:buFont typeface="Arial" panose="020B0604020202020204" pitchFamily="34" charset="0"/>
              <a:buChar char="•"/>
            </a:pPr>
            <a:endParaRPr lang="en-US" sz="2200" dirty="0">
              <a:solidFill>
                <a:schemeClr val="tx2"/>
              </a:solidFill>
            </a:endParaRPr>
          </a:p>
          <a:p>
            <a:pPr>
              <a:buFont typeface="Arial" panose="020B0604020202020204" pitchFamily="34" charset="0"/>
              <a:buChar char="•"/>
            </a:pPr>
            <a:r>
              <a:rPr lang="en-US" dirty="0">
                <a:solidFill>
                  <a:schemeClr val="tx2"/>
                </a:solidFill>
              </a:rPr>
              <a:t>Finally, this type of </a:t>
            </a:r>
            <a:r>
              <a:rPr lang="en-US" baseline="0" dirty="0">
                <a:solidFill>
                  <a:schemeClr val="tx2"/>
                </a:solidFill>
              </a:rPr>
              <a:t>system is </a:t>
            </a:r>
            <a:r>
              <a:rPr lang="en-US" dirty="0">
                <a:solidFill>
                  <a:schemeClr val="tx2"/>
                </a:solidFill>
              </a:rPr>
              <a:t>Unsecure</a:t>
            </a:r>
          </a:p>
          <a:p>
            <a:pPr lvl="1">
              <a:buFont typeface="Arial" panose="020B0604020202020204" pitchFamily="34" charset="0"/>
              <a:buChar char="•"/>
            </a:pPr>
            <a:r>
              <a:rPr lang="en-US" sz="2200" dirty="0">
                <a:solidFill>
                  <a:schemeClr val="tx2"/>
                </a:solidFill>
              </a:rPr>
              <a:t>Documents can get lost or misfiled</a:t>
            </a:r>
          </a:p>
          <a:p>
            <a:pPr lvl="1">
              <a:buFont typeface="Arial" panose="020B0604020202020204" pitchFamily="34" charset="0"/>
              <a:buChar char="•"/>
            </a:pPr>
            <a:endParaRPr lang="en-US" sz="2200" dirty="0">
              <a:solidFill>
                <a:schemeClr val="tx2"/>
              </a:solidFill>
            </a:endParaRPr>
          </a:p>
          <a:p>
            <a:pPr lvl="1">
              <a:buFont typeface="Arial" panose="020B0604020202020204" pitchFamily="34" charset="0"/>
              <a:buChar char="•"/>
            </a:pPr>
            <a:endParaRPr lang="en-US" sz="22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2B71DE3-1AD2-4E34-AF5D-12E1681D1E65}" type="slidenum">
              <a:rPr lang="en-US" smtClean="0"/>
              <a:t>8</a:t>
            </a:fld>
            <a:endParaRPr lang="en-US" dirty="0"/>
          </a:p>
        </p:txBody>
      </p:sp>
    </p:spTree>
    <p:extLst>
      <p:ext uri="{BB962C8B-B14F-4D97-AF65-F5344CB8AC3E}">
        <p14:creationId xmlns:p14="http://schemas.microsoft.com/office/powerpoint/2010/main" val="134091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So how does</a:t>
            </a:r>
            <a:r>
              <a:rPr lang="en-US" baseline="0" dirty="0"/>
              <a:t> an electronic document management system change this process?</a:t>
            </a:r>
          </a:p>
          <a:p>
            <a:pPr>
              <a:buNone/>
            </a:pPr>
            <a:endParaRPr lang="en-US" dirty="0"/>
          </a:p>
          <a:p>
            <a:pPr>
              <a:buNone/>
            </a:pPr>
            <a:r>
              <a:rPr lang="en-US" dirty="0"/>
              <a:t>Electronic Document</a:t>
            </a:r>
            <a:r>
              <a:rPr lang="en-US" baseline="0" dirty="0"/>
              <a:t> Management can s</a:t>
            </a:r>
            <a:r>
              <a:rPr lang="en-US" dirty="0"/>
              <a:t>treamline your</a:t>
            </a:r>
            <a:r>
              <a:rPr lang="en-US" baseline="0" dirty="0"/>
              <a:t> work flows</a:t>
            </a:r>
            <a:r>
              <a:rPr lang="en-US" dirty="0"/>
              <a:t> by making sure</a:t>
            </a:r>
            <a:r>
              <a:rPr lang="en-US" baseline="0" dirty="0"/>
              <a:t> everyone can easily store files against the relevant transaction within NAV so they are instantly accessible on screen</a:t>
            </a:r>
          </a:p>
          <a:p>
            <a:pPr>
              <a:buNone/>
            </a:pPr>
            <a:endParaRPr lang="en-US" dirty="0"/>
          </a:p>
          <a:p>
            <a:r>
              <a:rPr lang="en-US" sz="1200" dirty="0"/>
              <a:t>This can Strengthen vendor relationships by giving users immediate access</a:t>
            </a:r>
            <a:r>
              <a:rPr lang="en-US" sz="1200" baseline="0" dirty="0"/>
              <a:t> to the information they need to answer any vendor or customer questions, without having to contact the finance team or search through mountains of paper files.  This can be especially useful during an audit and helps your team </a:t>
            </a:r>
            <a:r>
              <a:rPr lang="en-US" dirty="0"/>
              <a:t>focus on interacting with customers to ensure customer retention.</a:t>
            </a:r>
          </a:p>
          <a:p>
            <a:endParaRPr lang="en-US" sz="1200" baseline="0" dirty="0"/>
          </a:p>
          <a:p>
            <a:r>
              <a:rPr lang="en-US" sz="1200" dirty="0"/>
              <a:t>A</a:t>
            </a:r>
            <a:r>
              <a:rPr lang="en-US" sz="1200" baseline="0" dirty="0"/>
              <a:t> good document management solution will reduce the cost of each transaction because less physical space is required to store files and no paper and toner is used throughout the process.</a:t>
            </a:r>
          </a:p>
          <a:p>
            <a:endParaRPr lang="en-US" sz="1200" dirty="0"/>
          </a:p>
          <a:p>
            <a:r>
              <a:rPr lang="en-US" dirty="0"/>
              <a:t>When your business can automate aspects of the operations that tend to be time-consuming like </a:t>
            </a:r>
            <a:r>
              <a:rPr lang="en-US" dirty="0">
                <a:hlinkClick r:id="rId3"/>
              </a:rPr>
              <a:t>invoicing</a:t>
            </a:r>
            <a:r>
              <a:rPr lang="en-US" dirty="0"/>
              <a:t>, </a:t>
            </a:r>
            <a:r>
              <a:rPr lang="en-US" dirty="0">
                <a:hlinkClick r:id="rId4"/>
              </a:rPr>
              <a:t>billing</a:t>
            </a:r>
            <a:r>
              <a:rPr lang="en-US" dirty="0"/>
              <a:t>, and </a:t>
            </a:r>
            <a:r>
              <a:rPr lang="en-US" dirty="0">
                <a:hlinkClick r:id="rId5"/>
              </a:rPr>
              <a:t>payments,</a:t>
            </a:r>
            <a:r>
              <a:rPr lang="en-US" dirty="0"/>
              <a:t> you will be able to focus on other activities while it efficiently takes care of these tasks for you. While these time-consuming tasks are very important to the business, they do take you away from what makes you money.</a:t>
            </a:r>
          </a:p>
          <a:p>
            <a:endParaRPr lang="en-US" sz="1200" dirty="0"/>
          </a:p>
          <a:p>
            <a:r>
              <a:rPr lang="en-US" dirty="0"/>
              <a:t>Automation is one of the most beneficial aspects of the online world and provides you with a way to secure</a:t>
            </a:r>
            <a:r>
              <a:rPr lang="en-US" baseline="0" dirty="0"/>
              <a:t> important documents from theft or disasters such as fire or floods.</a:t>
            </a:r>
            <a:endParaRPr lang="en-US" dirty="0"/>
          </a:p>
        </p:txBody>
      </p:sp>
      <p:sp>
        <p:nvSpPr>
          <p:cNvPr id="4" name="Slide Number Placeholder 3"/>
          <p:cNvSpPr>
            <a:spLocks noGrp="1"/>
          </p:cNvSpPr>
          <p:nvPr>
            <p:ph type="sldNum" sz="quarter" idx="10"/>
          </p:nvPr>
        </p:nvSpPr>
        <p:spPr/>
        <p:txBody>
          <a:bodyPr/>
          <a:lstStyle/>
          <a:p>
            <a:fld id="{1D6DEA91-2D4E-4ACA-8EB8-E581FB93E173}" type="slidenum">
              <a:rPr lang="en-US" smtClean="0"/>
              <a:t>9</a:t>
            </a:fld>
            <a:endParaRPr lang="en-US" dirty="0"/>
          </a:p>
        </p:txBody>
      </p:sp>
    </p:spTree>
    <p:extLst>
      <p:ext uri="{BB962C8B-B14F-4D97-AF65-F5344CB8AC3E}">
        <p14:creationId xmlns:p14="http://schemas.microsoft.com/office/powerpoint/2010/main" val="3955862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0" y="0"/>
            <a:ext cx="12192000" cy="6417733"/>
          </a:xfrm>
        </p:spPr>
        <p:txBody>
          <a:bodyPr/>
          <a:lstStyle/>
          <a:p>
            <a:r>
              <a:rPr lang="en-US" dirty="0"/>
              <a:t>Click icon to add picture</a:t>
            </a:r>
          </a:p>
        </p:txBody>
      </p:sp>
      <p:sp>
        <p:nvSpPr>
          <p:cNvPr id="2" name="Holder 2"/>
          <p:cNvSpPr>
            <a:spLocks noGrp="1"/>
          </p:cNvSpPr>
          <p:nvPr>
            <p:ph type="ctrTitle" hasCustomPrompt="1"/>
          </p:nvPr>
        </p:nvSpPr>
        <p:spPr>
          <a:xfrm>
            <a:off x="287867" y="3649041"/>
            <a:ext cx="10363200" cy="738664"/>
          </a:xfrm>
          <a:prstGeom prst="rect">
            <a:avLst/>
          </a:prstGeom>
        </p:spPr>
        <p:txBody>
          <a:bodyPr wrap="square" lIns="0" tIns="0" rIns="0" bIns="0">
            <a:spAutoFit/>
          </a:bodyPr>
          <a:lstStyle>
            <a:lvl1pPr>
              <a:defRPr sz="4800" b="0" i="0" baseline="0">
                <a:latin typeface="FS Matthew Medium" charset="0"/>
                <a:ea typeface="FS Matthew Medium" charset="0"/>
                <a:cs typeface="FS Matthew Medium" charset="0"/>
              </a:defRPr>
            </a:lvl1pPr>
          </a:lstStyle>
          <a:p>
            <a:r>
              <a:rPr lang="en-GB" dirty="0"/>
              <a:t>Presentation title 36pt</a:t>
            </a:r>
            <a:endParaRPr dirty="0"/>
          </a:p>
        </p:txBody>
      </p:sp>
      <p:sp>
        <p:nvSpPr>
          <p:cNvPr id="3" name="Holder 3"/>
          <p:cNvSpPr>
            <a:spLocks noGrp="1"/>
          </p:cNvSpPr>
          <p:nvPr>
            <p:ph type="subTitle" idx="4" hasCustomPrompt="1"/>
          </p:nvPr>
        </p:nvSpPr>
        <p:spPr>
          <a:xfrm>
            <a:off x="287992" y="4396265"/>
            <a:ext cx="10363075" cy="276999"/>
          </a:xfrm>
          <a:prstGeom prst="rect">
            <a:avLst/>
          </a:prstGeom>
        </p:spPr>
        <p:txBody>
          <a:bodyPr wrap="square" lIns="0" tIns="0" rIns="0" bIns="0">
            <a:spAutoFit/>
          </a:bodyPr>
          <a:lstStyle>
            <a:lvl1pPr>
              <a:defRPr>
                <a:solidFill>
                  <a:schemeClr val="accent3"/>
                </a:solidFill>
                <a:latin typeface="FS Matthew" charset="0"/>
                <a:ea typeface="FS Matthew" charset="0"/>
                <a:cs typeface="FS Matthew" charset="0"/>
              </a:defRPr>
            </a:lvl1pPr>
          </a:lstStyle>
          <a:p>
            <a:r>
              <a:rPr lang="en-GB" dirty="0"/>
              <a:t>Subtitle 18pt</a:t>
            </a:r>
            <a:endParaRPr dirty="0"/>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65" y="404547"/>
            <a:ext cx="3818964" cy="1374664"/>
          </a:xfrm>
          <a:prstGeom prst="rect">
            <a:avLst/>
          </a:prstGeom>
        </p:spPr>
      </p:pic>
      <p:sp>
        <p:nvSpPr>
          <p:cNvPr id="69" name="Date Placeholder 68"/>
          <p:cNvSpPr>
            <a:spLocks noGrp="1"/>
          </p:cNvSpPr>
          <p:nvPr>
            <p:ph type="dt" sz="half" idx="14"/>
          </p:nvPr>
        </p:nvSpPr>
        <p:spPr>
          <a:xfrm>
            <a:off x="2895601" y="6518245"/>
            <a:ext cx="923713" cy="186267"/>
          </a:xfrm>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70" name="Footer Placeholder 69"/>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71" name="Slide Number Placeholder 70"/>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168130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Content">
    <p:spTree>
      <p:nvGrpSpPr>
        <p:cNvPr id="1" name=""/>
        <p:cNvGrpSpPr/>
        <p:nvPr/>
      </p:nvGrpSpPr>
      <p:grpSpPr>
        <a:xfrm>
          <a:off x="0" y="0"/>
          <a:ext cx="0" cy="0"/>
          <a:chOff x="0" y="0"/>
          <a:chExt cx="0" cy="0"/>
        </a:xfrm>
      </p:grpSpPr>
      <p:sp>
        <p:nvSpPr>
          <p:cNvPr id="3" name="Holder 3"/>
          <p:cNvSpPr>
            <a:spLocks noGrp="1"/>
          </p:cNvSpPr>
          <p:nvPr>
            <p:ph sz="half" idx="2"/>
          </p:nvPr>
        </p:nvSpPr>
        <p:spPr>
          <a:xfrm>
            <a:off x="1066800" y="2002199"/>
            <a:ext cx="10109200" cy="4101421"/>
          </a:xfrm>
          <a:prstGeom prst="rect">
            <a:avLst/>
          </a:prstGeom>
        </p:spPr>
        <p:txBody>
          <a:bodyPr wrap="square" lIns="0" tIns="0" rIns="0" bIns="0">
            <a:noAutofit/>
          </a:bodyPr>
          <a:lstStyle>
            <a:lvl1pPr>
              <a:defRPr b="0" i="0">
                <a:latin typeface="FS Matthew Medium" charset="0"/>
                <a:ea typeface="FS Matthew Medium" charset="0"/>
                <a:cs typeface="FS Matthew Medium" charset="0"/>
              </a:defRPr>
            </a:lvl1pPr>
          </a:lstStyle>
          <a:p>
            <a:pPr lvl="0"/>
            <a:r>
              <a:rPr lang="en-US"/>
              <a:t>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12" name="Title 11"/>
          <p:cNvSpPr>
            <a:spLocks noGrp="1"/>
          </p:cNvSpPr>
          <p:nvPr>
            <p:ph type="title"/>
          </p:nvPr>
        </p:nvSpPr>
        <p:spPr>
          <a:xfrm>
            <a:off x="1066800" y="1301018"/>
            <a:ext cx="10109200" cy="441959"/>
          </a:xfrm>
          <a:prstGeom prst="rect">
            <a:avLst/>
          </a:prstGeom>
        </p:spPr>
        <p:txBody>
          <a:bodyPr/>
          <a:lstStyle>
            <a:lvl1pPr>
              <a:defRPr b="0" i="0">
                <a:latin typeface="FS Matthew Medium" charset="0"/>
                <a:ea typeface="FS Matthew Medium" charset="0"/>
                <a:cs typeface="FS Matthew Medium" charset="0"/>
              </a:defRPr>
            </a:lvl1pPr>
          </a:lstStyle>
          <a:p>
            <a:r>
              <a:rPr lang="en-US"/>
              <a:t>Click to edit Master title style</a:t>
            </a:r>
            <a:endParaRPr lang="en-US" dirty="0"/>
          </a:p>
        </p:txBody>
      </p:sp>
      <p:sp>
        <p:nvSpPr>
          <p:cNvPr id="13" name="Date Placeholder 12"/>
          <p:cNvSpPr>
            <a:spLocks noGrp="1"/>
          </p:cNvSpPr>
          <p:nvPr>
            <p:ph type="dt" sz="half" idx="10"/>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14" name="Footer Placeholder 13"/>
          <p:cNvSpPr>
            <a:spLocks noGrp="1"/>
          </p:cNvSpPr>
          <p:nvPr>
            <p:ph type="ftr" sz="quarter" idx="11"/>
          </p:nvPr>
        </p:nvSpPr>
        <p:spPr/>
        <p:txBody>
          <a:bodyPr/>
          <a:lstStyle>
            <a:lvl1pPr>
              <a:defRPr>
                <a:latin typeface="FS Matthew" charset="0"/>
                <a:ea typeface="FS Matthew" charset="0"/>
                <a:cs typeface="FS Matthew" charset="0"/>
              </a:defRPr>
            </a:lvl1pPr>
          </a:lstStyle>
          <a:p>
            <a:endParaRPr lang="en-US" dirty="0"/>
          </a:p>
        </p:txBody>
      </p:sp>
      <p:sp>
        <p:nvSpPr>
          <p:cNvPr id="15" name="Slide Number Placeholder 14"/>
          <p:cNvSpPr>
            <a:spLocks noGrp="1"/>
          </p:cNvSpPr>
          <p:nvPr>
            <p:ph type="sldNum" sz="quarter" idx="12"/>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49029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6800" y="1301018"/>
            <a:ext cx="10058400" cy="441959"/>
          </a:xfrm>
          <a:prstGeom prst="rect">
            <a:avLst/>
          </a:prstGeom>
        </p:spPr>
        <p:txBody>
          <a:bodyPr lIns="0" tIns="0" rIns="0" bIns="0"/>
          <a:lstStyle>
            <a:lvl1pPr>
              <a:defRPr sz="2800" b="0" i="0">
                <a:solidFill>
                  <a:srgbClr val="3F428E"/>
                </a:solidFill>
                <a:latin typeface="FS Matthew Medium" charset="0"/>
                <a:ea typeface="FS Matthew Medium" charset="0"/>
                <a:cs typeface="FS Matthew Medium" charset="0"/>
              </a:defRPr>
            </a:lvl1pPr>
          </a:lstStyle>
          <a:p>
            <a:r>
              <a:rPr lang="en-US"/>
              <a:t>Click to edit Master title style</a:t>
            </a:r>
            <a:endParaRP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7" name="Date Placeholder 6"/>
          <p:cNvSpPr>
            <a:spLocks noGrp="1"/>
          </p:cNvSpPr>
          <p:nvPr>
            <p:ph type="dt" sz="half" idx="10"/>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8" name="Footer Placeholder 7"/>
          <p:cNvSpPr>
            <a:spLocks noGrp="1"/>
          </p:cNvSpPr>
          <p:nvPr>
            <p:ph type="ftr" sz="quarter" idx="11"/>
          </p:nvPr>
        </p:nvSpPr>
        <p:spPr/>
        <p:txBody>
          <a:bodyPr/>
          <a:lstStyle>
            <a:lvl1pPr>
              <a:defRPr>
                <a:latin typeface="FS Matthew" charset="0"/>
                <a:ea typeface="FS Matthew" charset="0"/>
                <a:cs typeface="FS Matthew"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406779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1 Cap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1"/>
            <a:ext cx="12192000" cy="6436659"/>
          </a:xfrm>
        </p:spPr>
        <p:txBody>
          <a:bodyPr/>
          <a:lstStyle/>
          <a:p>
            <a:r>
              <a:rPr lang="en-US" dirty="0"/>
              <a:t>Click icon to add picture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6" name="Date Placeholder 5"/>
          <p:cNvSpPr>
            <a:spLocks noGrp="1"/>
          </p:cNvSpPr>
          <p:nvPr>
            <p:ph type="dt" sz="half" idx="10"/>
          </p:nvPr>
        </p:nvSpPr>
        <p:spPr/>
        <p:txBody>
          <a:bodyPr/>
          <a:lstStyle/>
          <a:p>
            <a:fld id="{281CAFCD-3511-4B73-A252-653438E8E86A}" type="datetimeFigureOut">
              <a:rPr lang="en-US" smtClean="0"/>
              <a:t>4/26/2018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D2E47F4-D563-46DE-9DB4-92221A353C27}" type="slidenum">
              <a:rPr lang="en-US" smtClean="0"/>
              <a:t>‹#›</a:t>
            </a:fld>
            <a:endParaRPr lang="en-US" dirty="0"/>
          </a:p>
        </p:txBody>
      </p:sp>
      <p:sp>
        <p:nvSpPr>
          <p:cNvPr id="3" name="Text Placeholder 2"/>
          <p:cNvSpPr>
            <a:spLocks noGrp="1"/>
          </p:cNvSpPr>
          <p:nvPr>
            <p:ph type="body" sz="quarter" idx="13"/>
          </p:nvPr>
        </p:nvSpPr>
        <p:spPr>
          <a:xfrm>
            <a:off x="1078753" y="2413000"/>
            <a:ext cx="3708400" cy="2133600"/>
          </a:xfrm>
          <a:solidFill>
            <a:schemeClr val="tx1"/>
          </a:solidFill>
        </p:spPr>
        <p:txBody>
          <a:bodyPr lIns="90000" tIns="90000" rIns="90000" bIns="90000">
            <a:noAutofit/>
          </a:bodyPr>
          <a:lstStyle>
            <a:lvl1pPr algn="l">
              <a:defRPr sz="2000" b="0" i="0">
                <a:solidFill>
                  <a:schemeClr val="bg1"/>
                </a:solidFill>
                <a:latin typeface="FS Matthew" charset="0"/>
                <a:ea typeface="FS Matthew" charset="0"/>
                <a:cs typeface="FS Matthew" charset="0"/>
              </a:defRPr>
            </a:lvl1pPr>
            <a:lvl2pPr algn="l">
              <a:defRPr sz="2000" b="0" i="0">
                <a:solidFill>
                  <a:schemeClr val="bg1"/>
                </a:solidFill>
                <a:latin typeface="FS Matthew" charset="0"/>
                <a:ea typeface="FS Matthew" charset="0"/>
                <a:cs typeface="FS Matthew" charset="0"/>
              </a:defRPr>
            </a:lvl2pPr>
            <a:lvl3pPr algn="l">
              <a:defRPr sz="2000" b="0" i="0">
                <a:solidFill>
                  <a:schemeClr val="bg1"/>
                </a:solidFill>
                <a:latin typeface="FS Matthew" charset="0"/>
                <a:ea typeface="FS Matthew" charset="0"/>
                <a:cs typeface="FS Matthew" charset="0"/>
              </a:defRPr>
            </a:lvl3pPr>
            <a:lvl4pPr algn="l">
              <a:defRPr sz="2000" b="0" i="0">
                <a:solidFill>
                  <a:schemeClr val="bg1"/>
                </a:solidFill>
                <a:latin typeface="FS Matthew" charset="0"/>
                <a:ea typeface="FS Matthew" charset="0"/>
                <a:cs typeface="FS Matthew" charset="0"/>
              </a:defRPr>
            </a:lvl4pPr>
            <a:lvl5pPr algn="l">
              <a:defRPr sz="2000" b="0" i="0">
                <a:solidFill>
                  <a:schemeClr val="bg1"/>
                </a:solidFill>
                <a:latin typeface="FS Matthew" charset="0"/>
                <a:ea typeface="FS Matthew" charset="0"/>
                <a:cs typeface="FS Matthew"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662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2 Captions">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1"/>
            <a:ext cx="12192000" cy="6436659"/>
          </a:xfrm>
        </p:spPr>
        <p:txBody>
          <a:bodyPr/>
          <a:lstStyle/>
          <a:p>
            <a:r>
              <a:rPr lang="en-US" dirty="0"/>
              <a:t>Click icon to add picture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6" name="Date Placeholder 5"/>
          <p:cNvSpPr>
            <a:spLocks noGrp="1"/>
          </p:cNvSpPr>
          <p:nvPr>
            <p:ph type="dt" sz="half" idx="10"/>
          </p:nvPr>
        </p:nvSpPr>
        <p:spPr/>
        <p:txBody>
          <a:bodyPr/>
          <a:lstStyle/>
          <a:p>
            <a:fld id="{281CAFCD-3511-4B73-A252-653438E8E86A}" type="datetimeFigureOut">
              <a:rPr lang="en-US" smtClean="0"/>
              <a:t>4/26/2018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D2E47F4-D563-46DE-9DB4-92221A353C27}" type="slidenum">
              <a:rPr lang="en-US" smtClean="0"/>
              <a:t>‹#›</a:t>
            </a:fld>
            <a:endParaRPr lang="en-US" dirty="0"/>
          </a:p>
        </p:txBody>
      </p:sp>
      <p:sp>
        <p:nvSpPr>
          <p:cNvPr id="3" name="Text Placeholder 2"/>
          <p:cNvSpPr>
            <a:spLocks noGrp="1"/>
          </p:cNvSpPr>
          <p:nvPr>
            <p:ph type="body" sz="quarter" idx="13"/>
          </p:nvPr>
        </p:nvSpPr>
        <p:spPr>
          <a:xfrm>
            <a:off x="1078753" y="2413000"/>
            <a:ext cx="3708400" cy="2133600"/>
          </a:xfrm>
          <a:solidFill>
            <a:schemeClr val="tx1"/>
          </a:solidFill>
        </p:spPr>
        <p:txBody>
          <a:bodyPr lIns="90000" tIns="90000" rIns="90000" bIns="90000">
            <a:noAutofit/>
          </a:bodyPr>
          <a:lstStyle>
            <a:lvl1pPr algn="l">
              <a:defRPr sz="2000" b="0" i="0">
                <a:solidFill>
                  <a:schemeClr val="bg1"/>
                </a:solidFill>
                <a:latin typeface="FS Matthew" charset="0"/>
                <a:ea typeface="FS Matthew" charset="0"/>
                <a:cs typeface="FS Matthew" charset="0"/>
              </a:defRPr>
            </a:lvl1pPr>
            <a:lvl2pPr algn="l">
              <a:defRPr sz="2000" b="0" i="0">
                <a:solidFill>
                  <a:schemeClr val="bg1"/>
                </a:solidFill>
                <a:latin typeface="FS Matthew" charset="0"/>
                <a:ea typeface="FS Matthew" charset="0"/>
                <a:cs typeface="FS Matthew" charset="0"/>
              </a:defRPr>
            </a:lvl2pPr>
            <a:lvl3pPr algn="l">
              <a:defRPr sz="2000" b="0" i="0">
                <a:solidFill>
                  <a:schemeClr val="bg1"/>
                </a:solidFill>
                <a:latin typeface="FS Matthew" charset="0"/>
                <a:ea typeface="FS Matthew" charset="0"/>
                <a:cs typeface="FS Matthew" charset="0"/>
              </a:defRPr>
            </a:lvl3pPr>
            <a:lvl4pPr algn="l">
              <a:defRPr sz="2000" b="0" i="0">
                <a:solidFill>
                  <a:schemeClr val="bg1"/>
                </a:solidFill>
                <a:latin typeface="FS Matthew" charset="0"/>
                <a:ea typeface="FS Matthew" charset="0"/>
                <a:cs typeface="FS Matthew" charset="0"/>
              </a:defRPr>
            </a:lvl4pPr>
            <a:lvl5pPr algn="l">
              <a:defRPr sz="2000" b="0" i="0">
                <a:solidFill>
                  <a:schemeClr val="bg1"/>
                </a:solidFill>
                <a:latin typeface="FS Matthew" charset="0"/>
                <a:ea typeface="FS Matthew" charset="0"/>
                <a:cs typeface="FS Matthew"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5"/>
          </p:nvPr>
        </p:nvSpPr>
        <p:spPr>
          <a:xfrm>
            <a:off x="8026400" y="3632200"/>
            <a:ext cx="3708400" cy="2133600"/>
          </a:xfrm>
          <a:solidFill>
            <a:schemeClr val="accent5"/>
          </a:solidFill>
        </p:spPr>
        <p:txBody>
          <a:bodyPr lIns="90000" tIns="90000" rIns="90000" bIns="90000">
            <a:noAutofit/>
          </a:bodyPr>
          <a:lstStyle>
            <a:lvl1pPr algn="l">
              <a:defRPr sz="2000" b="0" i="0">
                <a:solidFill>
                  <a:schemeClr val="bg1"/>
                </a:solidFill>
                <a:latin typeface="FS Matthew" charset="0"/>
                <a:ea typeface="FS Matthew" charset="0"/>
                <a:cs typeface="FS Matthew" charset="0"/>
              </a:defRPr>
            </a:lvl1pPr>
            <a:lvl2pPr algn="l">
              <a:defRPr sz="2000" b="0" i="0">
                <a:solidFill>
                  <a:schemeClr val="bg1"/>
                </a:solidFill>
                <a:latin typeface="FS Matthew" charset="0"/>
                <a:ea typeface="FS Matthew" charset="0"/>
                <a:cs typeface="FS Matthew" charset="0"/>
              </a:defRPr>
            </a:lvl2pPr>
            <a:lvl3pPr algn="l">
              <a:defRPr sz="2000" b="0" i="0">
                <a:solidFill>
                  <a:schemeClr val="bg1"/>
                </a:solidFill>
                <a:latin typeface="FS Matthew" charset="0"/>
                <a:ea typeface="FS Matthew" charset="0"/>
                <a:cs typeface="FS Matthew" charset="0"/>
              </a:defRPr>
            </a:lvl3pPr>
            <a:lvl4pPr algn="l">
              <a:defRPr sz="2000" b="0" i="0">
                <a:solidFill>
                  <a:schemeClr val="bg1"/>
                </a:solidFill>
                <a:latin typeface="FS Matthew" charset="0"/>
                <a:ea typeface="FS Matthew" charset="0"/>
                <a:cs typeface="FS Matthew" charset="0"/>
              </a:defRPr>
            </a:lvl4pPr>
            <a:lvl5pPr algn="l">
              <a:defRPr sz="2000" b="0" i="0">
                <a:solidFill>
                  <a:schemeClr val="bg1"/>
                </a:solidFill>
                <a:latin typeface="FS Matthew" charset="0"/>
                <a:ea typeface="FS Matthew" charset="0"/>
                <a:cs typeface="FS Matthew"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852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nd 1 Quot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1"/>
            <a:ext cx="12192000" cy="6436659"/>
          </a:xfrm>
        </p:spPr>
        <p:txBody>
          <a:bodyPr/>
          <a:lstStyle>
            <a:lvl1pPr>
              <a:defRPr>
                <a:latin typeface="FS Matthew" charset="0"/>
                <a:ea typeface="FS Matthew" charset="0"/>
                <a:cs typeface="FS Matthew" charset="0"/>
              </a:defRPr>
            </a:lvl1pPr>
          </a:lstStyle>
          <a:p>
            <a:r>
              <a:rPr lang="en-US" dirty="0"/>
              <a:t>Click icon to add picture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6" name="Date Placeholder 5"/>
          <p:cNvSpPr>
            <a:spLocks noGrp="1"/>
          </p:cNvSpPr>
          <p:nvPr>
            <p:ph type="dt" sz="half" idx="10"/>
          </p:nvPr>
        </p:nvSpPr>
        <p:spPr/>
        <p:txBody>
          <a:bodyPr anchor="ctr" anchorCtr="0"/>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7" name="Footer Placeholder 6"/>
          <p:cNvSpPr>
            <a:spLocks noGrp="1"/>
          </p:cNvSpPr>
          <p:nvPr>
            <p:ph type="ftr" sz="quarter" idx="11"/>
          </p:nvPr>
        </p:nvSpPr>
        <p:spPr/>
        <p:txBody>
          <a:bodyPr/>
          <a:lstStyle>
            <a:lvl1pPr>
              <a:defRPr>
                <a:latin typeface="FS Matthew" charset="0"/>
                <a:ea typeface="FS Matthew" charset="0"/>
                <a:cs typeface="FS Matthew" charset="0"/>
              </a:defRPr>
            </a:lvl1pPr>
          </a:lstStyle>
          <a:p>
            <a:endParaRPr lang="en-US" dirty="0"/>
          </a:p>
        </p:txBody>
      </p:sp>
      <p:sp>
        <p:nvSpPr>
          <p:cNvPr id="8" name="Slide Number Placeholder 7"/>
          <p:cNvSpPr>
            <a:spLocks noGrp="1"/>
          </p:cNvSpPr>
          <p:nvPr>
            <p:ph type="sldNum" sz="quarter" idx="12"/>
          </p:nvPr>
        </p:nvSpPr>
        <p:spPr/>
        <p:txBody>
          <a:bodyPr anchor="ctr" anchorCtr="0"/>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
        <p:nvSpPr>
          <p:cNvPr id="3" name="Text Placeholder 2"/>
          <p:cNvSpPr>
            <a:spLocks noGrp="1"/>
          </p:cNvSpPr>
          <p:nvPr>
            <p:ph type="body" sz="quarter" idx="13"/>
          </p:nvPr>
        </p:nvSpPr>
        <p:spPr>
          <a:xfrm>
            <a:off x="7179733" y="1524000"/>
            <a:ext cx="4707467" cy="2515730"/>
          </a:xfrm>
          <a:solidFill>
            <a:schemeClr val="tx1"/>
          </a:solidFill>
        </p:spPr>
        <p:txBody>
          <a:bodyPr lIns="90000" tIns="90000" rIns="90000" bIns="90000">
            <a:spAutoFit/>
          </a:bodyPr>
          <a:lstStyle>
            <a:lvl1pPr algn="l">
              <a:defRPr sz="2800" b="0" i="0">
                <a:solidFill>
                  <a:schemeClr val="bg1"/>
                </a:solidFill>
                <a:latin typeface="FS Matthew" charset="0"/>
                <a:ea typeface="FS Matthew" charset="0"/>
                <a:cs typeface="FS Matthew" charset="0"/>
              </a:defRPr>
            </a:lvl1pPr>
            <a:lvl2pPr marL="16933" indent="0" algn="l">
              <a:spcBef>
                <a:spcPts val="1400"/>
              </a:spcBef>
              <a:tabLst/>
              <a:defRPr sz="2800" b="0" i="0">
                <a:solidFill>
                  <a:schemeClr val="bg1"/>
                </a:solidFill>
                <a:latin typeface="FS Matthew" charset="0"/>
                <a:ea typeface="FS Matthew" charset="0"/>
                <a:cs typeface="FS Matthew" charset="0"/>
              </a:defRPr>
            </a:lvl2pPr>
            <a:lvl3pPr marL="16933" indent="0" algn="l">
              <a:tabLst/>
              <a:defRPr sz="2800" b="0" i="0">
                <a:solidFill>
                  <a:schemeClr val="bg1"/>
                </a:solidFill>
                <a:latin typeface="FS Matthew" charset="0"/>
                <a:ea typeface="FS Matthew" charset="0"/>
                <a:cs typeface="FS Matthew" charset="0"/>
              </a:defRPr>
            </a:lvl3pPr>
            <a:lvl4pPr marL="16933" indent="0" algn="l">
              <a:tabLst/>
              <a:defRPr sz="2800" b="0" i="0">
                <a:solidFill>
                  <a:schemeClr val="bg1"/>
                </a:solidFill>
                <a:latin typeface="FS Matthew" charset="0"/>
                <a:ea typeface="FS Matthew" charset="0"/>
                <a:cs typeface="FS Matthew" charset="0"/>
              </a:defRPr>
            </a:lvl4pPr>
            <a:lvl5pPr marL="16933" indent="0" algn="l">
              <a:tabLst/>
              <a:defRPr sz="2800" b="0" i="0">
                <a:solidFill>
                  <a:schemeClr val="bg1"/>
                </a:solidFill>
                <a:latin typeface="FS Matthew" charset="0"/>
                <a:ea typeface="FS Matthew" charset="0"/>
                <a:cs typeface="FS Matthew"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634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itle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7324" t="8456" r="-1"/>
          <a:stretch/>
        </p:blipFill>
        <p:spPr>
          <a:xfrm>
            <a:off x="6260758" y="-1"/>
            <a:ext cx="5931241" cy="6871912"/>
          </a:xfrm>
          <a:prstGeom prst="rect">
            <a:avLst/>
          </a:prstGeom>
        </p:spPr>
      </p:pic>
      <p:sp>
        <p:nvSpPr>
          <p:cNvPr id="9" name="Title 1"/>
          <p:cNvSpPr>
            <a:spLocks noGrp="1"/>
          </p:cNvSpPr>
          <p:nvPr>
            <p:ph type="title"/>
          </p:nvPr>
        </p:nvSpPr>
        <p:spPr>
          <a:xfrm>
            <a:off x="831851" y="2528048"/>
            <a:ext cx="5084856" cy="2034428"/>
          </a:xfrm>
        </p:spPr>
        <p:txBody>
          <a:bodyPr anchor="b"/>
          <a:lstStyle>
            <a:lvl1pPr>
              <a:defRPr sz="5993"/>
            </a:lvl1pPr>
          </a:lstStyle>
          <a:p>
            <a:r>
              <a:rPr lang="en-US"/>
              <a:t>Click to edit Master title style</a:t>
            </a:r>
            <a:endParaRPr lang="en-GB"/>
          </a:p>
        </p:txBody>
      </p:sp>
      <p:sp>
        <p:nvSpPr>
          <p:cNvPr id="10" name="Text Placeholder 2"/>
          <p:cNvSpPr>
            <a:spLocks noGrp="1"/>
          </p:cNvSpPr>
          <p:nvPr>
            <p:ph type="body" idx="1"/>
          </p:nvPr>
        </p:nvSpPr>
        <p:spPr>
          <a:xfrm>
            <a:off x="831851" y="4589464"/>
            <a:ext cx="5084856" cy="1500187"/>
          </a:xfrm>
        </p:spPr>
        <p:txBody>
          <a:bodyPr/>
          <a:lstStyle>
            <a:lvl1pPr marL="0" indent="0">
              <a:buNone/>
              <a:defRPr sz="2797">
                <a:solidFill>
                  <a:schemeClr val="tx1"/>
                </a:solidFill>
              </a:defRPr>
            </a:lvl1pPr>
            <a:lvl2pPr marL="456640" indent="0">
              <a:buNone/>
              <a:defRPr sz="1998">
                <a:solidFill>
                  <a:schemeClr val="tx1">
                    <a:tint val="75000"/>
                  </a:schemeClr>
                </a:solidFill>
              </a:defRPr>
            </a:lvl2pPr>
            <a:lvl3pPr marL="913280" indent="0">
              <a:buNone/>
              <a:defRPr sz="1798">
                <a:solidFill>
                  <a:schemeClr val="tx1">
                    <a:tint val="75000"/>
                  </a:schemeClr>
                </a:solidFill>
              </a:defRPr>
            </a:lvl3pPr>
            <a:lvl4pPr marL="1369920" indent="0">
              <a:buNone/>
              <a:defRPr sz="1598">
                <a:solidFill>
                  <a:schemeClr val="tx1">
                    <a:tint val="75000"/>
                  </a:schemeClr>
                </a:solidFill>
              </a:defRPr>
            </a:lvl4pPr>
            <a:lvl5pPr marL="1826560" indent="0">
              <a:buNone/>
              <a:defRPr sz="1598">
                <a:solidFill>
                  <a:schemeClr val="tx1">
                    <a:tint val="75000"/>
                  </a:schemeClr>
                </a:solidFill>
              </a:defRPr>
            </a:lvl5pPr>
            <a:lvl6pPr marL="2283200" indent="0">
              <a:buNone/>
              <a:defRPr sz="1598">
                <a:solidFill>
                  <a:schemeClr val="tx1">
                    <a:tint val="75000"/>
                  </a:schemeClr>
                </a:solidFill>
              </a:defRPr>
            </a:lvl6pPr>
            <a:lvl7pPr marL="2739840" indent="0">
              <a:buNone/>
              <a:defRPr sz="1598">
                <a:solidFill>
                  <a:schemeClr val="tx1">
                    <a:tint val="75000"/>
                  </a:schemeClr>
                </a:solidFill>
              </a:defRPr>
            </a:lvl7pPr>
            <a:lvl8pPr marL="3196480" indent="0">
              <a:buNone/>
              <a:defRPr sz="1598">
                <a:solidFill>
                  <a:schemeClr val="tx1">
                    <a:tint val="75000"/>
                  </a:schemeClr>
                </a:solidFill>
              </a:defRPr>
            </a:lvl8pPr>
            <a:lvl9pPr marL="3653119" indent="0">
              <a:buNone/>
              <a:defRPr sz="1598">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57" y="6123693"/>
            <a:ext cx="1766887" cy="42764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249" y="585506"/>
            <a:ext cx="2696955" cy="837854"/>
          </a:xfrm>
          <a:prstGeom prst="rect">
            <a:avLst/>
          </a:prstGeom>
        </p:spPr>
      </p:pic>
    </p:spTree>
    <p:extLst>
      <p:ext uri="{BB962C8B-B14F-4D97-AF65-F5344CB8AC3E}">
        <p14:creationId xmlns:p14="http://schemas.microsoft.com/office/powerpoint/2010/main" val="2378559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FS Matthew" panose="02000506040000020004" pitchFamily="2" charset="0"/>
              </a:defRPr>
            </a:lvl1pPr>
            <a:lvl2pPr>
              <a:defRPr>
                <a:latin typeface="FS Matthew" panose="02000506040000020004" pitchFamily="2" charset="0"/>
              </a:defRPr>
            </a:lvl2pPr>
            <a:lvl3pPr>
              <a:defRPr>
                <a:latin typeface="FS Matthew" panose="02000506040000020004" pitchFamily="2" charset="0"/>
              </a:defRPr>
            </a:lvl3pPr>
            <a:lvl4pPr>
              <a:defRPr>
                <a:latin typeface="FS Matthew" panose="02000506040000020004" pitchFamily="2" charset="0"/>
              </a:defRPr>
            </a:lvl4pPr>
            <a:lvl5pPr>
              <a:defRPr>
                <a:latin typeface="FS Matthew" panose="0200050604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a:xfrm>
            <a:off x="5892800" y="6452353"/>
            <a:ext cx="5461000" cy="365125"/>
          </a:xfrm>
        </p:spPr>
        <p:txBody>
          <a:bodyPr/>
          <a:lstStyle/>
          <a:p>
            <a:pPr marL="16913"/>
            <a:r>
              <a:rPr lang="en-GB" spc="-7" dirty="0"/>
              <a:t>Document and Expense Mana</a:t>
            </a:r>
            <a:r>
              <a:rPr lang="en-GB" dirty="0"/>
              <a:t>g</a:t>
            </a:r>
            <a:r>
              <a:rPr lang="en-GB" spc="-7" dirty="0"/>
              <a:t>emen</a:t>
            </a:r>
            <a:r>
              <a:rPr lang="en-GB" dirty="0"/>
              <a:t>t</a:t>
            </a:r>
            <a:r>
              <a:rPr lang="en-GB" spc="-7" dirty="0"/>
              <a:t> </a:t>
            </a:r>
            <a:r>
              <a:rPr lang="en-GB" dirty="0"/>
              <a:t>so</a:t>
            </a:r>
            <a:r>
              <a:rPr lang="en-GB" spc="-7" dirty="0"/>
              <a:t>f</a:t>
            </a:r>
            <a:r>
              <a:rPr lang="en-GB" dirty="0"/>
              <a:t>t</a:t>
            </a:r>
            <a:r>
              <a:rPr lang="en-GB" spc="-20" dirty="0"/>
              <a:t>w</a:t>
            </a:r>
            <a:r>
              <a:rPr lang="en-GB" spc="-7" dirty="0"/>
              <a:t>ar</a:t>
            </a:r>
            <a:r>
              <a:rPr lang="en-GB" dirty="0"/>
              <a:t>e for Microsoft Dynamics NAV</a:t>
            </a:r>
          </a:p>
        </p:txBody>
      </p:sp>
    </p:spTree>
    <p:extLst>
      <p:ext uri="{BB962C8B-B14F-4D97-AF65-F5344CB8AC3E}">
        <p14:creationId xmlns:p14="http://schemas.microsoft.com/office/powerpoint/2010/main" val="3319415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2041358" y="0"/>
            <a:ext cx="8109285" cy="6163200"/>
          </a:xfrm>
        </p:spPr>
        <p:txBody>
          <a:bodyPr/>
          <a:lstStyle/>
          <a:p>
            <a:endParaRPr lang="en-GB" dirty="0"/>
          </a:p>
        </p:txBody>
      </p:sp>
      <p:sp>
        <p:nvSpPr>
          <p:cNvPr id="4" name="Footer Placeholder 4"/>
          <p:cNvSpPr>
            <a:spLocks noGrp="1"/>
          </p:cNvSpPr>
          <p:nvPr>
            <p:ph type="ftr" sz="quarter" idx="3"/>
          </p:nvPr>
        </p:nvSpPr>
        <p:spPr>
          <a:xfrm>
            <a:off x="3454400" y="6369050"/>
            <a:ext cx="7899400" cy="501650"/>
          </a:xfrm>
          <a:prstGeom prst="rect">
            <a:avLst/>
          </a:prstGeom>
        </p:spPr>
        <p:txBody>
          <a:bodyPr vert="horz" lIns="91440" tIns="45720" rIns="91440" bIns="45720" rtlCol="0" anchor="ctr"/>
          <a:lstStyle>
            <a:lvl1pPr algn="r">
              <a:defRPr sz="1800">
                <a:solidFill>
                  <a:schemeClr val="bg2"/>
                </a:solidFill>
                <a:latin typeface="FS Matthew" panose="02000506040000020004" pitchFamily="2" charset="0"/>
              </a:defRPr>
            </a:lvl1pPr>
          </a:lstStyle>
          <a:p>
            <a:endParaRPr lang="en-GB" dirty="0"/>
          </a:p>
        </p:txBody>
      </p:sp>
    </p:spTree>
    <p:extLst>
      <p:ext uri="{BB962C8B-B14F-4D97-AF65-F5344CB8AC3E}">
        <p14:creationId xmlns:p14="http://schemas.microsoft.com/office/powerpoint/2010/main" val="19607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5067300" cy="4351338"/>
          </a:xfrm>
        </p:spPr>
        <p:txBody>
          <a:bodyPr/>
          <a:lstStyle>
            <a:lvl1pPr>
              <a:defRPr>
                <a:latin typeface="FS Matthew" panose="02000506040000020004" pitchFamily="2" charset="0"/>
              </a:defRPr>
            </a:lvl1pPr>
            <a:lvl2pPr>
              <a:defRPr>
                <a:latin typeface="FS Matthew" panose="02000506040000020004" pitchFamily="2" charset="0"/>
              </a:defRPr>
            </a:lvl2pPr>
            <a:lvl3pPr>
              <a:defRPr>
                <a:latin typeface="FS Matthew" panose="02000506040000020004" pitchFamily="2" charset="0"/>
              </a:defRPr>
            </a:lvl3pPr>
            <a:lvl4pPr>
              <a:defRPr>
                <a:latin typeface="FS Matthew" panose="02000506040000020004" pitchFamily="2" charset="0"/>
              </a:defRPr>
            </a:lvl4pPr>
            <a:lvl5pPr>
              <a:defRPr>
                <a:latin typeface="FS Matthew" panose="0200050604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838200" y="365125"/>
            <a:ext cx="5067301" cy="1325563"/>
          </a:xfrm>
        </p:spPr>
        <p:txBody>
          <a:bodyPr/>
          <a:lstStyle/>
          <a:p>
            <a:r>
              <a:rPr lang="en-US"/>
              <a:t>Click to edit Master title style</a:t>
            </a:r>
            <a:endParaRPr lang="en-GB" dirty="0"/>
          </a:p>
        </p:txBody>
      </p:sp>
      <p:sp>
        <p:nvSpPr>
          <p:cNvPr id="9" name="Footer Placeholder 8"/>
          <p:cNvSpPr>
            <a:spLocks noGrp="1"/>
          </p:cNvSpPr>
          <p:nvPr>
            <p:ph type="ftr" sz="quarter" idx="10"/>
          </p:nvPr>
        </p:nvSpPr>
        <p:spPr>
          <a:xfrm>
            <a:off x="0" y="6369050"/>
            <a:ext cx="11353800" cy="501650"/>
          </a:xfrm>
        </p:spPr>
        <p:txBody>
          <a:bodyPr/>
          <a:lstStyle/>
          <a:p>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8857" y="0"/>
            <a:ext cx="5934635" cy="6386933"/>
          </a:xfrm>
          <a:prstGeom prst="rect">
            <a:avLst/>
          </a:prstGeom>
        </p:spPr>
      </p:pic>
    </p:spTree>
    <p:extLst>
      <p:ext uri="{BB962C8B-B14F-4D97-AF65-F5344CB8AC3E}">
        <p14:creationId xmlns:p14="http://schemas.microsoft.com/office/powerpoint/2010/main" val="1499150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alternativ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7645" y="0"/>
            <a:ext cx="5934075" cy="6858000"/>
          </a:xfrm>
          <a:prstGeom prst="rect">
            <a:avLst/>
          </a:prstGeom>
        </p:spPr>
      </p:pic>
      <p:sp>
        <p:nvSpPr>
          <p:cNvPr id="9" name="Title 1"/>
          <p:cNvSpPr>
            <a:spLocks noGrp="1"/>
          </p:cNvSpPr>
          <p:nvPr>
            <p:ph type="title"/>
          </p:nvPr>
        </p:nvSpPr>
        <p:spPr>
          <a:xfrm>
            <a:off x="831850" y="2528047"/>
            <a:ext cx="5084856" cy="2034428"/>
          </a:xfrm>
        </p:spPr>
        <p:txBody>
          <a:bodyPr anchor="b"/>
          <a:lstStyle>
            <a:lvl1pPr>
              <a:defRPr sz="6000"/>
            </a:lvl1pPr>
          </a:lstStyle>
          <a:p>
            <a:r>
              <a:rPr lang="en-US"/>
              <a:t>Click to edit Master title style</a:t>
            </a:r>
            <a:endParaRPr lang="en-GB" dirty="0"/>
          </a:p>
        </p:txBody>
      </p:sp>
      <p:sp>
        <p:nvSpPr>
          <p:cNvPr id="10" name="Text Placeholder 2"/>
          <p:cNvSpPr>
            <a:spLocks noGrp="1"/>
          </p:cNvSpPr>
          <p:nvPr>
            <p:ph type="body" idx="1"/>
          </p:nvPr>
        </p:nvSpPr>
        <p:spPr>
          <a:xfrm>
            <a:off x="831850" y="4589463"/>
            <a:ext cx="5084856" cy="1500187"/>
          </a:xfr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250" y="585506"/>
            <a:ext cx="2696954" cy="837853"/>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9082" y="6123691"/>
            <a:ext cx="1780680" cy="570407"/>
          </a:xfrm>
          <a:prstGeom prst="rect">
            <a:avLst/>
          </a:prstGeom>
        </p:spPr>
      </p:pic>
    </p:spTree>
    <p:extLst>
      <p:ext uri="{BB962C8B-B14F-4D97-AF65-F5344CB8AC3E}">
        <p14:creationId xmlns:p14="http://schemas.microsoft.com/office/powerpoint/2010/main" val="1425372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0" y="0"/>
            <a:ext cx="12192000" cy="6417733"/>
          </a:xfrm>
        </p:spPr>
        <p:txBody>
          <a:bodyPr/>
          <a:lstStyle>
            <a:lvl1pPr>
              <a:defRPr>
                <a:latin typeface="FS Matthew" charset="0"/>
                <a:ea typeface="FS Matthew" charset="0"/>
                <a:cs typeface="FS Matthew" charset="0"/>
              </a:defRPr>
            </a:lvl1pPr>
          </a:lstStyle>
          <a:p>
            <a:r>
              <a:rPr lang="en-US" dirty="0"/>
              <a:t>Click icon to add picture</a:t>
            </a:r>
          </a:p>
        </p:txBody>
      </p:sp>
      <p:sp>
        <p:nvSpPr>
          <p:cNvPr id="2" name="Holder 2"/>
          <p:cNvSpPr>
            <a:spLocks noGrp="1"/>
          </p:cNvSpPr>
          <p:nvPr>
            <p:ph type="ctrTitle" hasCustomPrompt="1"/>
          </p:nvPr>
        </p:nvSpPr>
        <p:spPr>
          <a:xfrm>
            <a:off x="287867" y="3649041"/>
            <a:ext cx="10363200" cy="738664"/>
          </a:xfrm>
          <a:prstGeom prst="rect">
            <a:avLst/>
          </a:prstGeom>
        </p:spPr>
        <p:txBody>
          <a:bodyPr wrap="square" lIns="0" tIns="0" rIns="0" bIns="0">
            <a:spAutoFit/>
          </a:bodyPr>
          <a:lstStyle>
            <a:lvl1pPr>
              <a:defRPr sz="4800" baseline="0">
                <a:latin typeface="FS Matthew" charset="0"/>
                <a:ea typeface="FS Matthew" charset="0"/>
                <a:cs typeface="FS Matthew" charset="0"/>
              </a:defRPr>
            </a:lvl1pPr>
          </a:lstStyle>
          <a:p>
            <a:r>
              <a:rPr lang="en-GB" dirty="0"/>
              <a:t>Section divider title 36pt</a:t>
            </a:r>
          </a:p>
        </p:txBody>
      </p:sp>
      <p:sp>
        <p:nvSpPr>
          <p:cNvPr id="3" name="Holder 3"/>
          <p:cNvSpPr>
            <a:spLocks noGrp="1"/>
          </p:cNvSpPr>
          <p:nvPr>
            <p:ph type="subTitle" idx="4" hasCustomPrompt="1"/>
          </p:nvPr>
        </p:nvSpPr>
        <p:spPr>
          <a:xfrm>
            <a:off x="287992" y="4396265"/>
            <a:ext cx="10363075" cy="276999"/>
          </a:xfrm>
          <a:prstGeom prst="rect">
            <a:avLst/>
          </a:prstGeom>
        </p:spPr>
        <p:txBody>
          <a:bodyPr wrap="square" lIns="0" tIns="0" rIns="0" bIns="0">
            <a:spAutoFit/>
          </a:bodyPr>
          <a:lstStyle>
            <a:lvl1pPr>
              <a:defRPr>
                <a:solidFill>
                  <a:schemeClr val="bg1"/>
                </a:solidFill>
                <a:latin typeface="FS Matthew" charset="0"/>
                <a:ea typeface="FS Matthew" charset="0"/>
                <a:cs typeface="FS Matthew" charset="0"/>
              </a:defRPr>
            </a:lvl1pPr>
          </a:lstStyle>
          <a:p>
            <a:r>
              <a:rPr lang="en-GB" dirty="0"/>
              <a:t>Subtitle 18pt</a:t>
            </a:r>
            <a:endParaRPr dirty="0"/>
          </a:p>
        </p:txBody>
      </p:sp>
      <p:sp>
        <p:nvSpPr>
          <p:cNvPr id="69" name="Date Placeholder 68"/>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70" name="Footer Placeholder 69"/>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71" name="Slide Number Placeholder 70"/>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Tree>
    <p:extLst>
      <p:ext uri="{BB962C8B-B14F-4D97-AF65-F5344CB8AC3E}">
        <p14:creationId xmlns:p14="http://schemas.microsoft.com/office/powerpoint/2010/main" val="2470608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653786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no image">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287867" y="3649041"/>
            <a:ext cx="10363200" cy="738664"/>
          </a:xfrm>
          <a:prstGeom prst="rect">
            <a:avLst/>
          </a:prstGeom>
        </p:spPr>
        <p:txBody>
          <a:bodyPr wrap="square" lIns="0" tIns="0" rIns="0" bIns="0">
            <a:spAutoFit/>
          </a:bodyPr>
          <a:lstStyle>
            <a:lvl1pPr>
              <a:defRPr sz="4800" baseline="0">
                <a:latin typeface="FS Matthew" charset="0"/>
                <a:ea typeface="FS Matthew" charset="0"/>
                <a:cs typeface="FS Matthew" charset="0"/>
              </a:defRPr>
            </a:lvl1pPr>
          </a:lstStyle>
          <a:p>
            <a:r>
              <a:rPr lang="en-GB" dirty="0"/>
              <a:t>Section divider title 36pt</a:t>
            </a:r>
          </a:p>
        </p:txBody>
      </p:sp>
      <p:sp>
        <p:nvSpPr>
          <p:cNvPr id="3" name="Holder 3"/>
          <p:cNvSpPr>
            <a:spLocks noGrp="1"/>
          </p:cNvSpPr>
          <p:nvPr>
            <p:ph type="subTitle" idx="4" hasCustomPrompt="1"/>
          </p:nvPr>
        </p:nvSpPr>
        <p:spPr>
          <a:xfrm>
            <a:off x="287992" y="4396265"/>
            <a:ext cx="10363075" cy="276999"/>
          </a:xfrm>
          <a:prstGeom prst="rect">
            <a:avLst/>
          </a:prstGeom>
        </p:spPr>
        <p:txBody>
          <a:bodyPr wrap="square" lIns="0" tIns="0" rIns="0" bIns="0">
            <a:spAutoFit/>
          </a:bodyPr>
          <a:lstStyle>
            <a:lvl1pPr>
              <a:defRPr>
                <a:solidFill>
                  <a:schemeClr val="tx1"/>
                </a:solidFill>
                <a:latin typeface="FS Matthew" charset="0"/>
                <a:ea typeface="FS Matthew" charset="0"/>
                <a:cs typeface="FS Matthew" charset="0"/>
              </a:defRPr>
            </a:lvl1pPr>
          </a:lstStyle>
          <a:p>
            <a:r>
              <a:rPr lang="en-GB" dirty="0"/>
              <a:t>Subtitle 18pt</a:t>
            </a:r>
            <a:endParaRPr dirty="0"/>
          </a:p>
        </p:txBody>
      </p:sp>
      <p:sp>
        <p:nvSpPr>
          <p:cNvPr id="69" name="Date Placeholder 68"/>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70" name="Footer Placeholder 69"/>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71" name="Slide Number Placeholder 70"/>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Tree>
    <p:extLst>
      <p:ext uri="{BB962C8B-B14F-4D97-AF65-F5344CB8AC3E}">
        <p14:creationId xmlns:p14="http://schemas.microsoft.com/office/powerpoint/2010/main" val="189259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page">
    <p:bg>
      <p:bgPr>
        <a:solidFill>
          <a:srgbClr val="F7F7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22" name="Title 21"/>
          <p:cNvSpPr>
            <a:spLocks noGrp="1"/>
          </p:cNvSpPr>
          <p:nvPr>
            <p:ph type="title" hasCustomPrompt="1"/>
          </p:nvPr>
        </p:nvSpPr>
        <p:spPr>
          <a:xfrm>
            <a:off x="1066800" y="1301018"/>
            <a:ext cx="10058400" cy="441959"/>
          </a:xfrm>
          <a:prstGeom prst="rect">
            <a:avLst/>
          </a:prstGeom>
        </p:spPr>
        <p:txBody>
          <a:bodyPr/>
          <a:lstStyle>
            <a:lvl1pPr>
              <a:defRPr b="0" i="0">
                <a:latin typeface="FS Matthew Medium" charset="0"/>
                <a:ea typeface="FS Matthew Medium" charset="0"/>
                <a:cs typeface="FS Matthew Medium" charset="0"/>
              </a:defRPr>
            </a:lvl1pPr>
          </a:lstStyle>
          <a:p>
            <a:r>
              <a:rPr lang="en-US" dirty="0"/>
              <a:t>Contents title 21pt</a:t>
            </a:r>
          </a:p>
        </p:txBody>
      </p:sp>
      <p:sp>
        <p:nvSpPr>
          <p:cNvPr id="24" name="Text Placeholder 23"/>
          <p:cNvSpPr>
            <a:spLocks noGrp="1"/>
          </p:cNvSpPr>
          <p:nvPr>
            <p:ph type="body" sz="quarter" idx="13" hasCustomPrompt="1"/>
          </p:nvPr>
        </p:nvSpPr>
        <p:spPr>
          <a:xfrm>
            <a:off x="1066800" y="2002200"/>
            <a:ext cx="10058400" cy="4170001"/>
          </a:xfrm>
        </p:spPr>
        <p:txBody>
          <a:bodyPr lIns="0"/>
          <a:lstStyle>
            <a:lvl1pPr marL="0" indent="-380990">
              <a:lnSpc>
                <a:spcPct val="100000"/>
              </a:lnSpc>
              <a:spcAft>
                <a:spcPts val="1400"/>
              </a:spcAft>
              <a:buFont typeface="Arial" charset="0"/>
              <a:buChar char="•"/>
              <a:tabLst/>
              <a:defRPr sz="2800" b="0" i="0">
                <a:latin typeface="FS Matthew Medium" charset="0"/>
                <a:ea typeface="FS Matthew Medium" charset="0"/>
                <a:cs typeface="FS Matthew Medium" charset="0"/>
              </a:defRPr>
            </a:lvl1pPr>
            <a:lvl2pPr marL="990575" indent="-380990">
              <a:buFont typeface=".AppleSystemUIFont" charset="-120"/>
              <a:buChar char="–"/>
              <a:defRPr sz="2400" b="0" i="0">
                <a:latin typeface="FS Matthew" charset="0"/>
                <a:ea typeface="FS Matthew" charset="0"/>
                <a:cs typeface="FS Matthew" charset="0"/>
              </a:defRPr>
            </a:lvl2pPr>
            <a:lvl3pPr marL="1600160" indent="-380990">
              <a:buFont typeface=".AppleSystemUIFont" charset="-120"/>
              <a:buChar char="–"/>
              <a:defRPr b="0" i="0">
                <a:latin typeface="FS Matthew" charset="0"/>
                <a:ea typeface="FS Matthew" charset="0"/>
                <a:cs typeface="FS Matthew" charset="0"/>
              </a:defRPr>
            </a:lvl3pPr>
            <a:lvl4pPr>
              <a:defRPr b="0" i="0">
                <a:latin typeface="FS Matthew" charset="0"/>
                <a:ea typeface="FS Matthew" charset="0"/>
                <a:cs typeface="FS Matthew" charset="0"/>
              </a:defRPr>
            </a:lvl4pPr>
            <a:lvl5pPr>
              <a:defRPr b="0" i="0">
                <a:latin typeface="FS Matthew" charset="0"/>
                <a:ea typeface="FS Matthew" charset="0"/>
                <a:cs typeface="FS Matthew" charset="0"/>
              </a:defRPr>
            </a:lvl5pPr>
          </a:lstStyle>
          <a:p>
            <a:pPr lvl="0"/>
            <a:r>
              <a:rPr lang="en-US" dirty="0"/>
              <a:t>Section titles 21pt</a:t>
            </a:r>
          </a:p>
          <a:p>
            <a:pPr lvl="1"/>
            <a:r>
              <a:rPr lang="en-US" dirty="0"/>
              <a:t>Sub-titles 18pt</a:t>
            </a:r>
          </a:p>
          <a:p>
            <a:pPr lvl="2"/>
            <a:r>
              <a:rPr lang="en-US" dirty="0"/>
              <a:t>Third level</a:t>
            </a:r>
          </a:p>
          <a:p>
            <a:pPr lvl="3"/>
            <a:r>
              <a:rPr lang="en-US" dirty="0"/>
              <a:t>Fourth level</a:t>
            </a:r>
          </a:p>
          <a:p>
            <a:pPr lvl="4"/>
            <a:r>
              <a:rPr lang="en-US" dirty="0"/>
              <a:t>Fifth level</a:t>
            </a:r>
          </a:p>
        </p:txBody>
      </p:sp>
      <p:sp>
        <p:nvSpPr>
          <p:cNvPr id="25" name="Date Placeholder 24"/>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26" name="Footer Placeholder 25"/>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27" name="Slide Number Placeholder 26"/>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39082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s">
    <p:bg>
      <p:bgPr>
        <a:solidFill>
          <a:srgbClr val="F7F7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22" name="Title 21"/>
          <p:cNvSpPr>
            <a:spLocks noGrp="1"/>
          </p:cNvSpPr>
          <p:nvPr>
            <p:ph type="title" hasCustomPrompt="1"/>
          </p:nvPr>
        </p:nvSpPr>
        <p:spPr>
          <a:xfrm>
            <a:off x="1066800" y="1301018"/>
            <a:ext cx="10058400" cy="441959"/>
          </a:xfrm>
          <a:prstGeom prst="rect">
            <a:avLst/>
          </a:prstGeom>
        </p:spPr>
        <p:txBody>
          <a:bodyPr lIns="0">
            <a:noAutofit/>
          </a:bodyPr>
          <a:lstStyle>
            <a:lvl1pPr>
              <a:defRPr sz="2800" b="0" i="0">
                <a:latin typeface="FS Matthew Medium" charset="0"/>
                <a:ea typeface="FS Matthew Medium" charset="0"/>
                <a:cs typeface="FS Matthew Medium" charset="0"/>
              </a:defRPr>
            </a:lvl1pPr>
          </a:lstStyle>
          <a:p>
            <a:r>
              <a:rPr lang="en-US" dirty="0"/>
              <a:t>Contents title 21pt</a:t>
            </a:r>
          </a:p>
        </p:txBody>
      </p:sp>
      <p:sp>
        <p:nvSpPr>
          <p:cNvPr id="24" name="Text Placeholder 23"/>
          <p:cNvSpPr>
            <a:spLocks noGrp="1"/>
          </p:cNvSpPr>
          <p:nvPr>
            <p:ph type="body" sz="quarter" idx="13" hasCustomPrompt="1"/>
          </p:nvPr>
        </p:nvSpPr>
        <p:spPr>
          <a:xfrm>
            <a:off x="1066800" y="2002200"/>
            <a:ext cx="10058400" cy="4170001"/>
          </a:xfrm>
        </p:spPr>
        <p:txBody>
          <a:bodyPr lIns="0"/>
          <a:lstStyle>
            <a:lvl1pPr marL="0" indent="0">
              <a:lnSpc>
                <a:spcPct val="100000"/>
              </a:lnSpc>
              <a:spcAft>
                <a:spcPts val="1200"/>
              </a:spcAft>
              <a:buFont typeface="Arial" charset="0"/>
              <a:buNone/>
              <a:tabLst/>
              <a:defRPr sz="2400" b="0" i="0">
                <a:latin typeface="FS Matthew Medium" charset="0"/>
                <a:ea typeface="FS Matthew Medium" charset="0"/>
                <a:cs typeface="FS Matthew Medium" charset="0"/>
              </a:defRPr>
            </a:lvl1pPr>
            <a:lvl2pPr marL="990575" indent="-380990">
              <a:buFont typeface=".AppleSystemUIFont" charset="-120"/>
              <a:buChar char="–"/>
              <a:defRPr lang="en-US" sz="2000" dirty="0" smtClean="0">
                <a:solidFill>
                  <a:schemeClr val="accent4"/>
                </a:solidFill>
                <a:latin typeface="FS Matthew" charset="0"/>
                <a:ea typeface="FS Matthew" charset="0"/>
                <a:cs typeface="FS Matthew" charset="0"/>
              </a:defRPr>
            </a:lvl2pPr>
            <a:lvl3pPr marL="990575" indent="-380990">
              <a:buFont typeface=".AppleSystemUIFont" charset="-120"/>
              <a:buChar char="–"/>
              <a:defRPr/>
            </a:lvl3pPr>
            <a:lvl4pPr marL="990575" indent="-380990">
              <a:defRPr/>
            </a:lvl4pPr>
            <a:lvl5pPr marL="990575" indent="-380990">
              <a:defRPr/>
            </a:lvl5pPr>
          </a:lstStyle>
          <a:p>
            <a:pPr lvl="0"/>
            <a:r>
              <a:rPr lang="en-US" dirty="0"/>
              <a:t>Bullet point title 18pt</a:t>
            </a:r>
          </a:p>
          <a:p>
            <a:pPr lvl="1"/>
            <a:r>
              <a:rPr lang="en-US" dirty="0"/>
              <a:t>Sub-titles 15pt</a:t>
            </a:r>
          </a:p>
          <a:p>
            <a:pPr marL="990575" lvl="1" indent="-380990">
              <a:buFont typeface=".AppleSystemUIFont" charset="-120"/>
              <a:buChar char="–"/>
            </a:pPr>
            <a:r>
              <a:rPr lang="en-US" dirty="0"/>
              <a:t>Third level</a:t>
            </a:r>
          </a:p>
          <a:p>
            <a:pPr marL="990575" lvl="1" indent="-380990">
              <a:buFont typeface=".AppleSystemUIFont" charset="-120"/>
              <a:buChar char="–"/>
            </a:pPr>
            <a:r>
              <a:rPr lang="en-US" dirty="0"/>
              <a:t>Fourth level</a:t>
            </a:r>
          </a:p>
          <a:p>
            <a:pPr marL="990575" lvl="1" indent="-380990">
              <a:buFont typeface=".AppleSystemUIFont" charset="-120"/>
              <a:buChar char="–"/>
            </a:pPr>
            <a:r>
              <a:rPr lang="en-US" dirty="0"/>
              <a:t>Fifth level</a:t>
            </a:r>
          </a:p>
        </p:txBody>
      </p:sp>
      <p:sp>
        <p:nvSpPr>
          <p:cNvPr id="25" name="Date Placeholder 24"/>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26" name="Footer Placeholder 25"/>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27" name="Slide Number Placeholder 26"/>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254170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F7F7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22" name="Title 21"/>
          <p:cNvSpPr>
            <a:spLocks noGrp="1"/>
          </p:cNvSpPr>
          <p:nvPr>
            <p:ph type="title" hasCustomPrompt="1"/>
          </p:nvPr>
        </p:nvSpPr>
        <p:spPr>
          <a:xfrm>
            <a:off x="1066800" y="1301018"/>
            <a:ext cx="10058400" cy="441959"/>
          </a:xfrm>
          <a:prstGeom prst="rect">
            <a:avLst/>
          </a:prstGeom>
        </p:spPr>
        <p:txBody>
          <a:bodyPr/>
          <a:lstStyle>
            <a:lvl1pPr>
              <a:defRPr b="0" i="0">
                <a:latin typeface="FS Matthew Medium" charset="0"/>
                <a:ea typeface="FS Matthew Medium" charset="0"/>
                <a:cs typeface="FS Matthew Medium" charset="0"/>
              </a:defRPr>
            </a:lvl1pPr>
          </a:lstStyle>
          <a:p>
            <a:r>
              <a:rPr lang="en-US" dirty="0"/>
              <a:t>Contents title 21pt</a:t>
            </a:r>
          </a:p>
        </p:txBody>
      </p:sp>
      <p:sp>
        <p:nvSpPr>
          <p:cNvPr id="24" name="Text Placeholder 23"/>
          <p:cNvSpPr>
            <a:spLocks noGrp="1"/>
          </p:cNvSpPr>
          <p:nvPr>
            <p:ph type="body" sz="quarter" idx="13" hasCustomPrompt="1"/>
          </p:nvPr>
        </p:nvSpPr>
        <p:spPr>
          <a:xfrm>
            <a:off x="1066800" y="2002200"/>
            <a:ext cx="10058400" cy="4170001"/>
          </a:xfrm>
        </p:spPr>
        <p:txBody>
          <a:bodyPr lIns="0"/>
          <a:lstStyle>
            <a:lvl1pPr marL="0" indent="0">
              <a:lnSpc>
                <a:spcPct val="100000"/>
              </a:lnSpc>
              <a:spcAft>
                <a:spcPts val="1200"/>
              </a:spcAft>
              <a:buFont typeface="Arial" charset="0"/>
              <a:buNone/>
              <a:tabLst/>
              <a:defRPr sz="2400" b="0" i="0">
                <a:latin typeface="FS Matthew Medium" charset="0"/>
                <a:ea typeface="FS Matthew Medium" charset="0"/>
                <a:cs typeface="FS Matthew Medium" charset="0"/>
              </a:defRPr>
            </a:lvl1pPr>
            <a:lvl2pPr marL="0" indent="0">
              <a:buFont typeface=".AppleSystemUIFont" charset="-120"/>
              <a:buNone/>
              <a:tabLst/>
              <a:defRPr lang="en-US" sz="2000" b="0" i="0" dirty="0" smtClean="0">
                <a:solidFill>
                  <a:schemeClr val="accent4"/>
                </a:solidFill>
                <a:latin typeface="FS Matthew" charset="0"/>
                <a:ea typeface="FS Matthew" charset="0"/>
                <a:cs typeface="FS Matthew" charset="0"/>
              </a:defRPr>
            </a:lvl2pPr>
            <a:lvl3pPr marL="990575" indent="-380990">
              <a:buFont typeface=".AppleSystemUIFont" charset="-120"/>
              <a:buChar char="–"/>
              <a:defRPr/>
            </a:lvl3pPr>
            <a:lvl4pPr marL="990575" indent="-380990">
              <a:defRPr/>
            </a:lvl4pPr>
            <a:lvl5pPr marL="990575" indent="-380990">
              <a:defRPr/>
            </a:lvl5pPr>
          </a:lstStyle>
          <a:p>
            <a:pPr lvl="0"/>
            <a:r>
              <a:rPr lang="en-US" dirty="0"/>
              <a:t>Bullet point title 18pt</a:t>
            </a:r>
          </a:p>
          <a:p>
            <a:pPr lvl="1"/>
            <a:r>
              <a:rPr lang="en-US" dirty="0"/>
              <a:t>Sub-titles 15pt</a:t>
            </a:r>
          </a:p>
          <a:p>
            <a:pPr marL="990575" lvl="1" indent="-380990">
              <a:buFont typeface=".AppleSystemUIFont" charset="-120"/>
              <a:buChar char="–"/>
            </a:pPr>
            <a:r>
              <a:rPr lang="en-US" dirty="0"/>
              <a:t>Third level</a:t>
            </a:r>
          </a:p>
          <a:p>
            <a:pPr marL="990575" lvl="1" indent="-380990">
              <a:buFont typeface=".AppleSystemUIFont" charset="-120"/>
              <a:buChar char="–"/>
            </a:pPr>
            <a:r>
              <a:rPr lang="en-US" dirty="0"/>
              <a:t>Fourth level</a:t>
            </a:r>
          </a:p>
          <a:p>
            <a:pPr marL="990575" lvl="1" indent="-380990">
              <a:buFont typeface=".AppleSystemUIFont" charset="-120"/>
              <a:buChar char="–"/>
            </a:pPr>
            <a:r>
              <a:rPr lang="en-US" dirty="0"/>
              <a:t>Fifth level</a:t>
            </a:r>
          </a:p>
        </p:txBody>
      </p:sp>
      <p:sp>
        <p:nvSpPr>
          <p:cNvPr id="25" name="Date Placeholder 24"/>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26" name="Footer Placeholder 25"/>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27" name="Slide Number Placeholder 26"/>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333004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Image ">
    <p:bg>
      <p:bgPr>
        <a:solidFill>
          <a:srgbClr val="F7F7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22" name="Title 21"/>
          <p:cNvSpPr>
            <a:spLocks noGrp="1"/>
          </p:cNvSpPr>
          <p:nvPr>
            <p:ph type="title" hasCustomPrompt="1"/>
          </p:nvPr>
        </p:nvSpPr>
        <p:spPr>
          <a:xfrm>
            <a:off x="1066801" y="1301018"/>
            <a:ext cx="5130801" cy="369332"/>
          </a:xfrm>
          <a:prstGeom prst="rect">
            <a:avLst/>
          </a:prstGeom>
        </p:spPr>
        <p:txBody>
          <a:bodyPr/>
          <a:lstStyle>
            <a:lvl1pPr>
              <a:defRPr sz="2400" b="0" i="0">
                <a:latin typeface="FS Matthew Medium" charset="0"/>
                <a:ea typeface="FS Matthew Medium" charset="0"/>
                <a:cs typeface="FS Matthew Medium" charset="0"/>
              </a:defRPr>
            </a:lvl1pPr>
          </a:lstStyle>
          <a:p>
            <a:r>
              <a:rPr lang="en-US" dirty="0"/>
              <a:t>Contents title 18pt</a:t>
            </a:r>
          </a:p>
        </p:txBody>
      </p:sp>
      <p:sp>
        <p:nvSpPr>
          <p:cNvPr id="24" name="Text Placeholder 23"/>
          <p:cNvSpPr>
            <a:spLocks noGrp="1"/>
          </p:cNvSpPr>
          <p:nvPr>
            <p:ph type="body" sz="quarter" idx="13" hasCustomPrompt="1"/>
          </p:nvPr>
        </p:nvSpPr>
        <p:spPr>
          <a:xfrm>
            <a:off x="1066801" y="1929572"/>
            <a:ext cx="5130801" cy="4242627"/>
          </a:xfrm>
        </p:spPr>
        <p:txBody>
          <a:bodyPr lIns="0" tIns="0">
            <a:noAutofit/>
          </a:bodyPr>
          <a:lstStyle>
            <a:lvl1pPr marL="0" indent="0">
              <a:lnSpc>
                <a:spcPct val="100000"/>
              </a:lnSpc>
              <a:spcAft>
                <a:spcPts val="0"/>
              </a:spcAft>
              <a:buFont typeface="Arial" charset="0"/>
              <a:buNone/>
              <a:tabLst/>
              <a:defRPr sz="2000">
                <a:solidFill>
                  <a:schemeClr val="accent4"/>
                </a:solidFill>
                <a:latin typeface="FS Matthew" charset="0"/>
                <a:ea typeface="FS Matthew" charset="0"/>
                <a:cs typeface="FS Matthew" charset="0"/>
              </a:defRPr>
            </a:lvl1pPr>
            <a:lvl2pPr marL="0" indent="0">
              <a:buFont typeface=".AppleSystemUIFont" charset="-120"/>
              <a:buNone/>
              <a:tabLst/>
              <a:defRPr lang="en-US" sz="2000" dirty="0" smtClean="0">
                <a:solidFill>
                  <a:schemeClr val="accent4"/>
                </a:solidFill>
                <a:latin typeface="FS Matthew" charset="0"/>
                <a:ea typeface="FS Matthew" charset="0"/>
                <a:cs typeface="FS Matthew" charset="0"/>
              </a:defRPr>
            </a:lvl2pPr>
            <a:lvl3pPr marL="990575" indent="-380990">
              <a:buFont typeface=".AppleSystemUIFont" charset="-120"/>
              <a:buChar char="–"/>
              <a:defRPr/>
            </a:lvl3pPr>
            <a:lvl4pPr marL="990575" indent="-380990">
              <a:defRPr/>
            </a:lvl4pPr>
            <a:lvl5pPr marL="990575" indent="-380990">
              <a:defRPr/>
            </a:lvl5pPr>
          </a:lstStyle>
          <a:p>
            <a:pPr lvl="0"/>
            <a:r>
              <a:rPr lang="en-US" dirty="0"/>
              <a:t>Bullet point title 15pt</a:t>
            </a:r>
          </a:p>
          <a:p>
            <a:pPr lvl="1"/>
            <a:r>
              <a:rPr lang="en-US" dirty="0"/>
              <a:t>Sub-titles 15pt</a:t>
            </a:r>
          </a:p>
          <a:p>
            <a:pPr marL="990575" lvl="1" indent="-380990">
              <a:buFont typeface=".AppleSystemUIFont" charset="-120"/>
              <a:buChar char="–"/>
            </a:pPr>
            <a:r>
              <a:rPr lang="en-US" dirty="0"/>
              <a:t>Third level</a:t>
            </a:r>
          </a:p>
          <a:p>
            <a:pPr marL="990575" lvl="1" indent="-380990">
              <a:buFont typeface=".AppleSystemUIFont" charset="-120"/>
              <a:buChar char="–"/>
            </a:pPr>
            <a:r>
              <a:rPr lang="en-US" dirty="0"/>
              <a:t>Fourth level</a:t>
            </a:r>
          </a:p>
          <a:p>
            <a:pPr marL="990575" lvl="1" indent="-380990">
              <a:buFont typeface=".AppleSystemUIFont" charset="-120"/>
              <a:buChar char="–"/>
            </a:pPr>
            <a:r>
              <a:rPr lang="en-US" dirty="0"/>
              <a:t>Fifth level</a:t>
            </a:r>
          </a:p>
        </p:txBody>
      </p:sp>
      <p:sp>
        <p:nvSpPr>
          <p:cNvPr id="25" name="Date Placeholder 24"/>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26" name="Footer Placeholder 25"/>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27" name="Slide Number Placeholder 26"/>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
        <p:nvSpPr>
          <p:cNvPr id="13" name="Picture Placeholder 2"/>
          <p:cNvSpPr>
            <a:spLocks noGrp="1"/>
          </p:cNvSpPr>
          <p:nvPr>
            <p:ph type="pic" sz="quarter" idx="17"/>
          </p:nvPr>
        </p:nvSpPr>
        <p:spPr>
          <a:xfrm>
            <a:off x="6197602" y="1301019"/>
            <a:ext cx="5698065" cy="4871181"/>
          </a:xfrm>
        </p:spPr>
        <p:txBody>
          <a:bodyPr>
            <a:noAutofit/>
          </a:bodyPr>
          <a:lstStyle>
            <a:lvl1pPr>
              <a:defRPr>
                <a:latin typeface="FS Matthew" charset="0"/>
                <a:ea typeface="FS Matthew" charset="0"/>
                <a:cs typeface="FS Matthew" charset="0"/>
              </a:defRPr>
            </a:lvl1pPr>
          </a:lstStyle>
          <a:p>
            <a:r>
              <a:rPr lang="en-US" dirty="0"/>
              <a:t>Click icon to add picture</a:t>
            </a:r>
          </a:p>
        </p:txBody>
      </p:sp>
    </p:spTree>
    <p:extLst>
      <p:ext uri="{BB962C8B-B14F-4D97-AF65-F5344CB8AC3E}">
        <p14:creationId xmlns:p14="http://schemas.microsoft.com/office/powerpoint/2010/main" val="322554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Image ">
    <p:bg>
      <p:bgPr>
        <a:solidFill>
          <a:srgbClr val="F7F7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22" name="Title 21"/>
          <p:cNvSpPr>
            <a:spLocks noGrp="1"/>
          </p:cNvSpPr>
          <p:nvPr>
            <p:ph type="title" hasCustomPrompt="1"/>
          </p:nvPr>
        </p:nvSpPr>
        <p:spPr>
          <a:xfrm>
            <a:off x="1066801" y="1301018"/>
            <a:ext cx="5130801" cy="430887"/>
          </a:xfrm>
          <a:prstGeom prst="rect">
            <a:avLst/>
          </a:prstGeom>
        </p:spPr>
        <p:txBody>
          <a:bodyPr/>
          <a:lstStyle>
            <a:lvl1pPr>
              <a:defRPr sz="2800" b="0" i="0">
                <a:latin typeface="FS Matthew Medium" charset="0"/>
                <a:ea typeface="FS Matthew Medium" charset="0"/>
                <a:cs typeface="FS Matthew Medium" charset="0"/>
              </a:defRPr>
            </a:lvl1pPr>
          </a:lstStyle>
          <a:p>
            <a:r>
              <a:rPr lang="en-US" dirty="0"/>
              <a:t>Page title with image 21pt</a:t>
            </a:r>
          </a:p>
        </p:txBody>
      </p:sp>
      <p:sp>
        <p:nvSpPr>
          <p:cNvPr id="24" name="Text Placeholder 23"/>
          <p:cNvSpPr>
            <a:spLocks noGrp="1"/>
          </p:cNvSpPr>
          <p:nvPr>
            <p:ph type="body" sz="quarter" idx="13" hasCustomPrompt="1"/>
          </p:nvPr>
        </p:nvSpPr>
        <p:spPr>
          <a:xfrm>
            <a:off x="1066801" y="1929572"/>
            <a:ext cx="5130801" cy="4242627"/>
          </a:xfrm>
        </p:spPr>
        <p:txBody>
          <a:bodyPr lIns="0" tIns="0">
            <a:noAutofit/>
          </a:bodyPr>
          <a:lstStyle>
            <a:lvl1pPr marL="0" indent="0">
              <a:lnSpc>
                <a:spcPct val="100000"/>
              </a:lnSpc>
              <a:spcAft>
                <a:spcPts val="1200"/>
              </a:spcAft>
              <a:buFont typeface="Arial" charset="0"/>
              <a:buNone/>
              <a:tabLst/>
              <a:defRPr sz="2400" b="0" i="0">
                <a:solidFill>
                  <a:schemeClr val="tx1"/>
                </a:solidFill>
                <a:latin typeface="FS Matthew Medium" charset="0"/>
                <a:ea typeface="FS Matthew Medium" charset="0"/>
                <a:cs typeface="FS Matthew Medium" charset="0"/>
              </a:defRPr>
            </a:lvl1pPr>
            <a:lvl2pPr marL="0" indent="0">
              <a:buFont typeface=".AppleSystemUIFont" charset="-120"/>
              <a:buNone/>
              <a:tabLst/>
              <a:defRPr lang="en-US" sz="2000" dirty="0" smtClean="0">
                <a:solidFill>
                  <a:schemeClr val="accent4"/>
                </a:solidFill>
                <a:latin typeface="FS Matthew" charset="0"/>
                <a:ea typeface="FS Matthew" charset="0"/>
                <a:cs typeface="FS Matthew" charset="0"/>
              </a:defRPr>
            </a:lvl2pPr>
            <a:lvl3pPr marL="990575" indent="-380990">
              <a:buFont typeface=".AppleSystemUIFont" charset="-120"/>
              <a:buChar char="–"/>
              <a:defRPr/>
            </a:lvl3pPr>
            <a:lvl4pPr marL="990575" indent="-380990">
              <a:defRPr/>
            </a:lvl4pPr>
            <a:lvl5pPr marL="990575" indent="-380990">
              <a:defRPr/>
            </a:lvl5pPr>
          </a:lstStyle>
          <a:p>
            <a:pPr lvl="0"/>
            <a:r>
              <a:rPr lang="en-US" dirty="0"/>
              <a:t>Bullet point title 15pt</a:t>
            </a:r>
          </a:p>
          <a:p>
            <a:pPr lvl="1"/>
            <a:r>
              <a:rPr lang="en-US" dirty="0"/>
              <a:t>Sub-titles 15pt</a:t>
            </a:r>
          </a:p>
          <a:p>
            <a:pPr marL="990575" lvl="1" indent="-380990">
              <a:buFont typeface=".AppleSystemUIFont" charset="-120"/>
              <a:buChar char="–"/>
            </a:pPr>
            <a:r>
              <a:rPr lang="en-US" dirty="0"/>
              <a:t>Third level</a:t>
            </a:r>
          </a:p>
          <a:p>
            <a:pPr marL="990575" lvl="1" indent="-380990">
              <a:buFont typeface=".AppleSystemUIFont" charset="-120"/>
              <a:buChar char="–"/>
            </a:pPr>
            <a:r>
              <a:rPr lang="en-US" dirty="0"/>
              <a:t>Fourth level</a:t>
            </a:r>
          </a:p>
          <a:p>
            <a:pPr marL="990575" lvl="1" indent="-380990">
              <a:buFont typeface=".AppleSystemUIFont" charset="-120"/>
              <a:buChar char="–"/>
            </a:pPr>
            <a:r>
              <a:rPr lang="en-US" dirty="0"/>
              <a:t>Fifth level</a:t>
            </a:r>
          </a:p>
        </p:txBody>
      </p:sp>
      <p:sp>
        <p:nvSpPr>
          <p:cNvPr id="25" name="Date Placeholder 24"/>
          <p:cNvSpPr>
            <a:spLocks noGrp="1"/>
          </p:cNvSpPr>
          <p:nvPr>
            <p:ph type="dt" sz="half" idx="14"/>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26" name="Footer Placeholder 25"/>
          <p:cNvSpPr>
            <a:spLocks noGrp="1"/>
          </p:cNvSpPr>
          <p:nvPr>
            <p:ph type="ftr" sz="quarter" idx="15"/>
          </p:nvPr>
        </p:nvSpPr>
        <p:spPr/>
        <p:txBody>
          <a:bodyPr/>
          <a:lstStyle>
            <a:lvl1pPr>
              <a:defRPr>
                <a:latin typeface="FS Matthew" charset="0"/>
                <a:ea typeface="FS Matthew" charset="0"/>
                <a:cs typeface="FS Matthew" charset="0"/>
              </a:defRPr>
            </a:lvl1pPr>
          </a:lstStyle>
          <a:p>
            <a:endParaRPr lang="en-US" dirty="0"/>
          </a:p>
        </p:txBody>
      </p:sp>
      <p:sp>
        <p:nvSpPr>
          <p:cNvPr id="27" name="Slide Number Placeholder 26"/>
          <p:cNvSpPr>
            <a:spLocks noGrp="1"/>
          </p:cNvSpPr>
          <p:nvPr>
            <p:ph type="sldNum" sz="quarter" idx="16"/>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
        <p:nvSpPr>
          <p:cNvPr id="13" name="Picture Placeholder 2"/>
          <p:cNvSpPr>
            <a:spLocks noGrp="1"/>
          </p:cNvSpPr>
          <p:nvPr>
            <p:ph type="pic" sz="quarter" idx="17"/>
          </p:nvPr>
        </p:nvSpPr>
        <p:spPr>
          <a:xfrm>
            <a:off x="6197602" y="1301019"/>
            <a:ext cx="5698065" cy="4871181"/>
          </a:xfrm>
        </p:spPr>
        <p:txBody>
          <a:bodyPr>
            <a:noAutofit/>
          </a:bodyPr>
          <a:lstStyle>
            <a:lvl1pPr>
              <a:defRPr>
                <a:latin typeface="FS Matthew" charset="0"/>
                <a:ea typeface="FS Matthew" charset="0"/>
                <a:cs typeface="FS Matthew" charset="0"/>
              </a:defRPr>
            </a:lvl1pPr>
          </a:lstStyle>
          <a:p>
            <a:r>
              <a:rPr lang="en-US" dirty="0"/>
              <a:t>Click icon to add picture</a:t>
            </a:r>
          </a:p>
        </p:txBody>
      </p:sp>
    </p:spTree>
    <p:extLst>
      <p:ext uri="{BB962C8B-B14F-4D97-AF65-F5344CB8AC3E}">
        <p14:creationId xmlns:p14="http://schemas.microsoft.com/office/powerpoint/2010/main" val="357256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1066801" y="2002199"/>
            <a:ext cx="4875753" cy="4101421"/>
          </a:xfrm>
          <a:prstGeom prst="rect">
            <a:avLst/>
          </a:prstGeom>
        </p:spPr>
        <p:txBody>
          <a:bodyPr wrap="square" lIns="0" tIns="0" rIns="0" bIns="0">
            <a:noAutofit/>
          </a:bodyPr>
          <a:lstStyle>
            <a:lvl1pPr>
              <a:defRPr b="0" i="0">
                <a:latin typeface="FS Matthew Medium" charset="0"/>
                <a:ea typeface="FS Matthew Medium" charset="0"/>
                <a:cs typeface="FS Matthew Medium" charset="0"/>
              </a:defRPr>
            </a:lvl1pPr>
          </a:lstStyle>
          <a:p>
            <a:pPr lvl="0"/>
            <a:r>
              <a:rPr lang="en-US"/>
              <a:t>Edit Master text styles</a:t>
            </a:r>
          </a:p>
        </p:txBody>
      </p:sp>
      <p:sp>
        <p:nvSpPr>
          <p:cNvPr id="4" name="Holder 4"/>
          <p:cNvSpPr>
            <a:spLocks noGrp="1"/>
          </p:cNvSpPr>
          <p:nvPr>
            <p:ph sz="half" idx="3"/>
          </p:nvPr>
        </p:nvSpPr>
        <p:spPr>
          <a:xfrm>
            <a:off x="6197600" y="2002199"/>
            <a:ext cx="4978400" cy="4101421"/>
          </a:xfrm>
          <a:prstGeom prst="rect">
            <a:avLst/>
          </a:prstGeom>
        </p:spPr>
        <p:txBody>
          <a:bodyPr wrap="square" lIns="0" tIns="0" rIns="0" bIns="0">
            <a:noAutofit/>
          </a:bodyPr>
          <a:lstStyle>
            <a:lvl1pPr>
              <a:defRPr b="0" i="0">
                <a:latin typeface="FS Matthew Medium" charset="0"/>
                <a:ea typeface="FS Matthew Medium" charset="0"/>
                <a:cs typeface="FS Matthew Medium" charset="0"/>
              </a:defRPr>
            </a:lvl1pPr>
          </a:lstStyle>
          <a:p>
            <a:pPr lvl="0"/>
            <a:r>
              <a:rPr lang="en-US"/>
              <a:t>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99" y="177800"/>
            <a:ext cx="2328839" cy="863995"/>
          </a:xfrm>
          <a:prstGeom prst="rect">
            <a:avLst/>
          </a:prstGeom>
        </p:spPr>
      </p:pic>
      <p:sp>
        <p:nvSpPr>
          <p:cNvPr id="12" name="Title 11"/>
          <p:cNvSpPr>
            <a:spLocks noGrp="1"/>
          </p:cNvSpPr>
          <p:nvPr>
            <p:ph type="title"/>
          </p:nvPr>
        </p:nvSpPr>
        <p:spPr>
          <a:xfrm>
            <a:off x="1066800" y="1301018"/>
            <a:ext cx="10109200" cy="441959"/>
          </a:xfrm>
          <a:prstGeom prst="rect">
            <a:avLst/>
          </a:prstGeom>
        </p:spPr>
        <p:txBody>
          <a:bodyPr/>
          <a:lstStyle>
            <a:lvl1pPr>
              <a:defRPr b="0" i="0">
                <a:latin typeface="FS Matthew Medium" charset="0"/>
                <a:ea typeface="FS Matthew Medium" charset="0"/>
                <a:cs typeface="FS Matthew Medium" charset="0"/>
              </a:defRPr>
            </a:lvl1pPr>
          </a:lstStyle>
          <a:p>
            <a:r>
              <a:rPr lang="en-US"/>
              <a:t>Click to edit Master title style</a:t>
            </a:r>
            <a:endParaRPr lang="en-US" dirty="0"/>
          </a:p>
        </p:txBody>
      </p:sp>
      <p:sp>
        <p:nvSpPr>
          <p:cNvPr id="13" name="Date Placeholder 12"/>
          <p:cNvSpPr>
            <a:spLocks noGrp="1"/>
          </p:cNvSpPr>
          <p:nvPr>
            <p:ph type="dt" sz="half" idx="10"/>
          </p:nvPr>
        </p:nvSpPr>
        <p:spPr/>
        <p:txBody>
          <a:bodyPr/>
          <a:lstStyle>
            <a:lvl1pPr>
              <a:defRPr>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14" name="Footer Placeholder 13"/>
          <p:cNvSpPr>
            <a:spLocks noGrp="1"/>
          </p:cNvSpPr>
          <p:nvPr>
            <p:ph type="ftr" sz="quarter" idx="11"/>
          </p:nvPr>
        </p:nvSpPr>
        <p:spPr/>
        <p:txBody>
          <a:bodyPr/>
          <a:lstStyle>
            <a:lvl1pPr>
              <a:defRPr>
                <a:latin typeface="FS Matthew" charset="0"/>
                <a:ea typeface="FS Matthew" charset="0"/>
                <a:cs typeface="FS Matthew" charset="0"/>
              </a:defRPr>
            </a:lvl1pPr>
          </a:lstStyle>
          <a:p>
            <a:endParaRPr lang="en-US" dirty="0"/>
          </a:p>
        </p:txBody>
      </p:sp>
      <p:sp>
        <p:nvSpPr>
          <p:cNvPr id="15" name="Slide Number Placeholder 14"/>
          <p:cNvSpPr>
            <a:spLocks noGrp="1"/>
          </p:cNvSpPr>
          <p:nvPr>
            <p:ph type="sldNum" sz="quarter" idx="12"/>
          </p:nvPr>
        </p:nvSpPr>
        <p:spPr/>
        <p:txBody>
          <a:bodyPr/>
          <a:lstStyle>
            <a:lvl1pPr>
              <a:defRPr>
                <a:latin typeface="FS Matthew" charset="0"/>
                <a:ea typeface="FS Matthew" charset="0"/>
                <a:cs typeface="FS Matthew" charset="0"/>
              </a:defRPr>
            </a:lvl1pPr>
          </a:lstStyle>
          <a:p>
            <a:fld id="{AD2E47F4-D563-46DE-9DB4-92221A353C27}" type="slidenum">
              <a:rPr lang="en-US" smtClean="0"/>
              <a:t>‹#›</a:t>
            </a:fld>
            <a:endParaRPr lang="en-US" dirty="0"/>
          </a:p>
        </p:txBody>
      </p:sp>
    </p:spTree>
    <p:extLst>
      <p:ext uri="{BB962C8B-B14F-4D97-AF65-F5344CB8AC3E}">
        <p14:creationId xmlns:p14="http://schemas.microsoft.com/office/powerpoint/2010/main" val="217251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8" name="object 2"/>
          <p:cNvSpPr/>
          <p:nvPr/>
        </p:nvSpPr>
        <p:spPr>
          <a:xfrm>
            <a:off x="0" y="6400800"/>
            <a:ext cx="12192000" cy="457200"/>
          </a:xfrm>
          <a:custGeom>
            <a:avLst/>
            <a:gdLst/>
            <a:ahLst/>
            <a:cxnLst/>
            <a:rect l="l" t="t" r="r" b="b"/>
            <a:pathLst>
              <a:path w="9144000" h="342900">
                <a:moveTo>
                  <a:pt x="0" y="342900"/>
                </a:moveTo>
                <a:lnTo>
                  <a:pt x="9144000" y="342900"/>
                </a:lnTo>
                <a:lnTo>
                  <a:pt x="9144000" y="0"/>
                </a:lnTo>
                <a:lnTo>
                  <a:pt x="0" y="0"/>
                </a:lnTo>
                <a:lnTo>
                  <a:pt x="0" y="342900"/>
                </a:lnTo>
                <a:close/>
              </a:path>
            </a:pathLst>
          </a:custGeom>
          <a:solidFill>
            <a:schemeClr val="tx1"/>
          </a:solidFill>
        </p:spPr>
        <p:txBody>
          <a:bodyPr wrap="square" lIns="0" tIns="0" rIns="0" bIns="0" rtlCol="0"/>
          <a:lstStyle/>
          <a:p>
            <a:endParaRPr sz="2400" dirty="0">
              <a:latin typeface="FS Matthew" charset="0"/>
              <a:ea typeface="FS Matthew" charset="0"/>
              <a:cs typeface="FS Matthew" charset="0"/>
            </a:endParaRPr>
          </a:p>
        </p:txBody>
      </p:sp>
      <p:sp>
        <p:nvSpPr>
          <p:cNvPr id="5" name="Holder 5"/>
          <p:cNvSpPr>
            <a:spLocks noGrp="1"/>
          </p:cNvSpPr>
          <p:nvPr>
            <p:ph type="dt" sz="half" idx="6"/>
          </p:nvPr>
        </p:nvSpPr>
        <p:spPr>
          <a:xfrm>
            <a:off x="2895601" y="6518245"/>
            <a:ext cx="923713" cy="187355"/>
          </a:xfrm>
          <a:prstGeom prst="rect">
            <a:avLst/>
          </a:prstGeom>
        </p:spPr>
        <p:txBody>
          <a:bodyPr wrap="square" lIns="0" tIns="0" rIns="0" bIns="0">
            <a:noAutofit/>
          </a:bodyPr>
          <a:lstStyle>
            <a:lvl1pPr>
              <a:defRPr sz="1200" b="0" i="0">
                <a:solidFill>
                  <a:schemeClr val="bg1"/>
                </a:solidFill>
                <a:latin typeface="FS Matthew" charset="0"/>
                <a:ea typeface="FS Matthew" charset="0"/>
                <a:cs typeface="FS Matthew" charset="0"/>
              </a:defRPr>
            </a:lvl1pPr>
          </a:lstStyle>
          <a:p>
            <a:fld id="{281CAFCD-3511-4B73-A252-653438E8E86A}" type="datetimeFigureOut">
              <a:rPr lang="en-US" smtClean="0"/>
              <a:t>4/26/2018</a:t>
            </a:fld>
            <a:endParaRPr lang="en-US" dirty="0"/>
          </a:p>
        </p:txBody>
      </p:sp>
      <p:sp>
        <p:nvSpPr>
          <p:cNvPr id="6" name="Holder 6"/>
          <p:cNvSpPr>
            <a:spLocks noGrp="1"/>
          </p:cNvSpPr>
          <p:nvPr>
            <p:ph type="sldNum" sz="quarter" idx="7"/>
          </p:nvPr>
        </p:nvSpPr>
        <p:spPr>
          <a:xfrm>
            <a:off x="11176000" y="6519848"/>
            <a:ext cx="719667" cy="184665"/>
          </a:xfrm>
          <a:prstGeom prst="rect">
            <a:avLst/>
          </a:prstGeom>
        </p:spPr>
        <p:txBody>
          <a:bodyPr wrap="square" lIns="0" tIns="0" rIns="0" bIns="0">
            <a:spAutoFit/>
          </a:bodyPr>
          <a:lstStyle>
            <a:lvl1pPr algn="r">
              <a:defRPr sz="1200" b="0" i="0" kern="1200" spc="-27">
                <a:solidFill>
                  <a:schemeClr val="bg1"/>
                </a:solidFill>
                <a:latin typeface="FS Matthew" charset="0"/>
                <a:ea typeface="FS Matthew" charset="0"/>
                <a:cs typeface="FS Matthew" charset="0"/>
              </a:defRPr>
            </a:lvl1pPr>
          </a:lstStyle>
          <a:p>
            <a:fld id="{AD2E47F4-D563-46DE-9DB4-92221A353C27}" type="slidenum">
              <a:rPr lang="en-US" smtClean="0"/>
              <a:t>‹#›</a:t>
            </a:fld>
            <a:endParaRPr lang="en-US" dirty="0"/>
          </a:p>
        </p:txBody>
      </p:sp>
      <p:sp>
        <p:nvSpPr>
          <p:cNvPr id="7" name="Text Placeholder 6"/>
          <p:cNvSpPr>
            <a:spLocks noGrp="1"/>
          </p:cNvSpPr>
          <p:nvPr>
            <p:ph type="body" idx="1"/>
          </p:nvPr>
        </p:nvSpPr>
        <p:spPr>
          <a:xfrm>
            <a:off x="1066800" y="1826684"/>
            <a:ext cx="10058400" cy="4349749"/>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3"/>
          </p:nvPr>
        </p:nvSpPr>
        <p:spPr>
          <a:xfrm>
            <a:off x="1066800" y="6519333"/>
            <a:ext cx="1828800" cy="186267"/>
          </a:xfrm>
          <a:prstGeom prst="rect">
            <a:avLst/>
          </a:prstGeom>
        </p:spPr>
        <p:txBody>
          <a:bodyPr vert="horz" lIns="0" tIns="45720" rIns="90000" bIns="45720" rtlCol="0" anchor="ctr"/>
          <a:lstStyle>
            <a:lvl1pPr algn="l">
              <a:defRPr lang="en-US" sz="1200" b="0" i="0" kern="1200" spc="-27" dirty="0">
                <a:solidFill>
                  <a:schemeClr val="bg1"/>
                </a:solidFill>
                <a:latin typeface="FS Matthew" charset="0"/>
                <a:ea typeface="FS Matthew" charset="0"/>
                <a:cs typeface="FS Matthew" charset="0"/>
              </a:defRPr>
            </a:lvl1pPr>
          </a:lstStyle>
          <a:p>
            <a:endParaRPr lang="en-US" dirty="0"/>
          </a:p>
        </p:txBody>
      </p:sp>
      <p:sp>
        <p:nvSpPr>
          <p:cNvPr id="12" name="Holder 5"/>
          <p:cNvSpPr txBox="1">
            <a:spLocks/>
          </p:cNvSpPr>
          <p:nvPr/>
        </p:nvSpPr>
        <p:spPr>
          <a:xfrm>
            <a:off x="7730067" y="6518245"/>
            <a:ext cx="3395133" cy="186267"/>
          </a:xfrm>
          <a:prstGeom prst="rect">
            <a:avLst/>
          </a:prstGeom>
        </p:spPr>
        <p:txBody>
          <a:bodyPr wrap="square" lIns="0" tIns="0" rIns="0" bIns="0" anchor="ctr" anchorCtr="0">
            <a:noAutofit/>
          </a:bodyPr>
          <a:lstStyle>
            <a:defPPr>
              <a:defRPr lang="en-US"/>
            </a:defPPr>
            <a:lvl1pPr marL="0" algn="l" defTabSz="914400" rtl="0" eaLnBrk="1" latinLnBrk="0" hangingPunct="1">
              <a:defRPr sz="9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33" algn="r">
              <a:lnSpc>
                <a:spcPts val="1340"/>
              </a:lnSpc>
            </a:pPr>
            <a:r>
              <a:rPr lang="pt-BR" sz="1200" spc="-27" dirty="0" err="1">
                <a:latin typeface="FS Matthew" charset="0"/>
                <a:ea typeface="FS Matthew" charset="0"/>
                <a:cs typeface="FS Matthew" charset="0"/>
              </a:rPr>
              <a:t>equisys.com</a:t>
            </a:r>
            <a:r>
              <a:rPr lang="pt-BR" sz="1200" spc="-27" dirty="0">
                <a:latin typeface="FS Matthew" charset="0"/>
                <a:ea typeface="FS Matthew" charset="0"/>
                <a:cs typeface="FS Matthew" charset="0"/>
              </a:rPr>
              <a:t>/</a:t>
            </a:r>
            <a:r>
              <a:rPr lang="pt-BR" sz="1200" spc="-27" dirty="0" err="1">
                <a:latin typeface="FS Matthew" charset="0"/>
                <a:ea typeface="FS Matthew" charset="0"/>
                <a:cs typeface="FS Matthew" charset="0"/>
              </a:rPr>
              <a:t>products</a:t>
            </a:r>
            <a:r>
              <a:rPr lang="pt-BR" sz="1200" spc="-27" dirty="0">
                <a:latin typeface="FS Matthew" charset="0"/>
                <a:ea typeface="FS Matthew" charset="0"/>
                <a:cs typeface="FS Matthew" charset="0"/>
              </a:rPr>
              <a:t>/</a:t>
            </a:r>
            <a:r>
              <a:rPr lang="pt-BR" sz="1200" spc="-27" dirty="0" err="1">
                <a:latin typeface="FS Matthew" charset="0"/>
                <a:ea typeface="FS Matthew" charset="0"/>
                <a:cs typeface="FS Matthew" charset="0"/>
              </a:rPr>
              <a:t>zetadocs</a:t>
            </a:r>
            <a:endParaRPr lang="pt-BR" sz="1200" spc="-27" dirty="0">
              <a:latin typeface="FS Matthew" charset="0"/>
              <a:ea typeface="FS Matthew" charset="0"/>
              <a:cs typeface="FS Matthew" charset="0"/>
            </a:endParaRPr>
          </a:p>
        </p:txBody>
      </p:sp>
      <p:sp>
        <p:nvSpPr>
          <p:cNvPr id="3" name="Title Placeholder 2"/>
          <p:cNvSpPr>
            <a:spLocks noGrp="1"/>
          </p:cNvSpPr>
          <p:nvPr>
            <p:ph type="title"/>
          </p:nvPr>
        </p:nvSpPr>
        <p:spPr>
          <a:xfrm>
            <a:off x="1066800" y="1301018"/>
            <a:ext cx="10058400" cy="525665"/>
          </a:xfrm>
          <a:prstGeom prst="rect">
            <a:avLst/>
          </a:prstGeom>
        </p:spPr>
        <p:txBody>
          <a:bodyPr vert="horz" lIns="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325163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9" r:id="rId15"/>
    <p:sldLayoutId id="2147483680" r:id="rId16"/>
    <p:sldLayoutId id="2147483682" r:id="rId17"/>
    <p:sldLayoutId id="2147483702" r:id="rId18"/>
    <p:sldLayoutId id="2147483703" r:id="rId19"/>
    <p:sldLayoutId id="2147483704" r:id="rId20"/>
  </p:sldLayoutIdLst>
  <p:txStyles>
    <p:titleStyle>
      <a:lvl1pPr eaLnBrk="1" hangingPunct="1">
        <a:defRPr sz="2800" b="0" i="0">
          <a:solidFill>
            <a:schemeClr val="tx1"/>
          </a:solidFill>
          <a:latin typeface="FS Matthew Medium" charset="0"/>
          <a:ea typeface="FS Matthew Medium" charset="0"/>
          <a:cs typeface="FS Matthew Medium" charset="0"/>
        </a:defRPr>
      </a:lvl1pPr>
    </p:titleStyle>
    <p:bodyStyle>
      <a:lvl1pPr marL="0" eaLnBrk="1" hangingPunct="1">
        <a:defRPr b="0" i="0">
          <a:solidFill>
            <a:schemeClr val="tx1"/>
          </a:solidFill>
          <a:latin typeface="FS Matthew Medium" charset="0"/>
          <a:ea typeface="FS Matthew Medium" charset="0"/>
          <a:cs typeface="FS Matthew Medium" charset="0"/>
        </a:defRPr>
      </a:lvl1pPr>
      <a:lvl2pPr marL="609585" eaLnBrk="1" hangingPunct="1">
        <a:defRPr sz="2000">
          <a:solidFill>
            <a:schemeClr val="accent4"/>
          </a:solidFill>
          <a:latin typeface="FS Matthew" charset="0"/>
          <a:ea typeface="FS Matthew" charset="0"/>
          <a:cs typeface="FS Matthew" charset="0"/>
        </a:defRPr>
      </a:lvl2pPr>
      <a:lvl3pPr marL="1219170" eaLnBrk="1" hangingPunct="1">
        <a:defRPr sz="2000">
          <a:solidFill>
            <a:schemeClr val="accent4"/>
          </a:solidFill>
          <a:latin typeface="FS Matthew" charset="0"/>
          <a:ea typeface="FS Matthew" charset="0"/>
          <a:cs typeface="FS Matthew" charset="0"/>
        </a:defRPr>
      </a:lvl3pPr>
      <a:lvl4pPr marL="1828754" eaLnBrk="1" hangingPunct="1">
        <a:defRPr sz="2000">
          <a:solidFill>
            <a:schemeClr val="accent4"/>
          </a:solidFill>
          <a:latin typeface="FS Matthew" charset="0"/>
          <a:ea typeface="FS Matthew" charset="0"/>
          <a:cs typeface="FS Matthew" charset="0"/>
        </a:defRPr>
      </a:lvl4pPr>
      <a:lvl5pPr marL="2438339" eaLnBrk="1" hangingPunct="1">
        <a:defRPr sz="2000">
          <a:solidFill>
            <a:schemeClr val="accent4"/>
          </a:solidFill>
          <a:latin typeface="FS Matthew" charset="0"/>
          <a:ea typeface="FS Matthew" charset="0"/>
          <a:cs typeface="FS Matthew" charset="0"/>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cid:a4db75b7-64e6-45e5-9093-771c0a5650e7@eurprd04.prod.outlook.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www.intelice.com/"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hyperlink" Target="mailto:scummins@usa.equisys.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588217"/>
            <a:ext cx="5084856" cy="2034428"/>
          </a:xfrm>
        </p:spPr>
        <p:txBody>
          <a:bodyPr>
            <a:normAutofit fontScale="90000"/>
          </a:bodyPr>
          <a:lstStyle/>
          <a:p>
            <a:r>
              <a:rPr lang="en-GB" dirty="0"/>
              <a:t>How to become paperless and achieve a fast ROI</a:t>
            </a:r>
          </a:p>
        </p:txBody>
      </p:sp>
    </p:spTree>
    <p:extLst>
      <p:ext uri="{BB962C8B-B14F-4D97-AF65-F5344CB8AC3E}">
        <p14:creationId xmlns:p14="http://schemas.microsoft.com/office/powerpoint/2010/main" val="8283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32"/>
            <a:ext cx="10321284" cy="1598083"/>
          </a:xfrm>
        </p:spPr>
        <p:txBody>
          <a:bodyPr/>
          <a:lstStyle/>
          <a:p>
            <a:r>
              <a:rPr lang="en-US" sz="3200" dirty="0">
                <a:solidFill>
                  <a:srgbClr val="002060"/>
                </a:solidFill>
              </a:rPr>
              <a:t>Document Management Enabled Purchase Order Cycle Flow</a:t>
            </a:r>
            <a:r>
              <a:rPr lang="en-US" dirty="0">
                <a:solidFill>
                  <a:schemeClr val="tx2"/>
                </a:solidFill>
              </a:rPr>
              <a:t/>
            </a:r>
            <a:br>
              <a:rPr lang="en-US" dirty="0">
                <a:solidFill>
                  <a:schemeClr val="tx2"/>
                </a:solidFill>
              </a:rPr>
            </a:br>
            <a:endParaRPr lang="en-US" dirty="0"/>
          </a:p>
        </p:txBody>
      </p:sp>
      <p:grpSp>
        <p:nvGrpSpPr>
          <p:cNvPr id="4" name="Group 149"/>
          <p:cNvGrpSpPr/>
          <p:nvPr/>
        </p:nvGrpSpPr>
        <p:grpSpPr>
          <a:xfrm>
            <a:off x="9783712" y="1247396"/>
            <a:ext cx="1558040" cy="1352550"/>
            <a:chOff x="7772400" y="2819400"/>
            <a:chExt cx="990600" cy="1352550"/>
          </a:xfrm>
        </p:grpSpPr>
        <p:pic>
          <p:nvPicPr>
            <p:cNvPr id="5" name="Picture 14"/>
            <p:cNvPicPr>
              <a:picLocks noChangeAspect="1" noChangeArrowheads="1"/>
            </p:cNvPicPr>
            <p:nvPr/>
          </p:nvPicPr>
          <p:blipFill>
            <a:blip r:embed="rId3" cstate="print"/>
            <a:srcRect/>
            <a:stretch>
              <a:fillRect/>
            </a:stretch>
          </p:blipFill>
          <p:spPr bwMode="auto">
            <a:xfrm>
              <a:off x="7772400" y="2819400"/>
              <a:ext cx="931473" cy="1352550"/>
            </a:xfrm>
            <a:prstGeom prst="rect">
              <a:avLst/>
            </a:prstGeom>
            <a:noFill/>
            <a:ln w="9525">
              <a:noFill/>
              <a:miter lim="800000"/>
              <a:headEnd/>
              <a:tailEnd/>
            </a:ln>
            <a:effectLst/>
          </p:spPr>
        </p:pic>
        <p:sp>
          <p:nvSpPr>
            <p:cNvPr id="6" name="TextBox 5"/>
            <p:cNvSpPr txBox="1"/>
            <p:nvPr/>
          </p:nvSpPr>
          <p:spPr>
            <a:xfrm>
              <a:off x="8077200" y="3276600"/>
              <a:ext cx="685800" cy="646331"/>
            </a:xfrm>
            <a:prstGeom prst="rect">
              <a:avLst/>
            </a:prstGeom>
            <a:noFill/>
          </p:spPr>
          <p:txBody>
            <a:bodyPr wrap="square" rtlCol="0">
              <a:spAutoFit/>
            </a:bodyPr>
            <a:lstStyle/>
            <a:p>
              <a:pPr algn="ctr"/>
              <a:r>
                <a:rPr lang="en-US" sz="900" b="1" dirty="0">
                  <a:solidFill>
                    <a:srgbClr val="5A3795"/>
                  </a:solidFill>
                </a:rPr>
                <a:t>Shipment &amp; Packing Slip Received</a:t>
              </a:r>
            </a:p>
          </p:txBody>
        </p:sp>
      </p:grpSp>
      <p:grpSp>
        <p:nvGrpSpPr>
          <p:cNvPr id="7" name="Group 151"/>
          <p:cNvGrpSpPr/>
          <p:nvPr/>
        </p:nvGrpSpPr>
        <p:grpSpPr>
          <a:xfrm>
            <a:off x="10118071" y="2808127"/>
            <a:ext cx="1219200" cy="934865"/>
            <a:chOff x="7772400" y="4876800"/>
            <a:chExt cx="1219200" cy="934865"/>
          </a:xfrm>
        </p:grpSpPr>
        <p:pic>
          <p:nvPicPr>
            <p:cNvPr id="8" name="Picture 17"/>
            <p:cNvPicPr>
              <a:picLocks noChangeAspect="1" noChangeArrowheads="1"/>
            </p:cNvPicPr>
            <p:nvPr/>
          </p:nvPicPr>
          <p:blipFill>
            <a:blip r:embed="rId4" cstate="print"/>
            <a:srcRect/>
            <a:stretch>
              <a:fillRect/>
            </a:stretch>
          </p:blipFill>
          <p:spPr bwMode="auto">
            <a:xfrm>
              <a:off x="7772400" y="4876800"/>
              <a:ext cx="928687" cy="934865"/>
            </a:xfrm>
            <a:prstGeom prst="rect">
              <a:avLst/>
            </a:prstGeom>
            <a:noFill/>
            <a:ln w="9525">
              <a:noFill/>
              <a:miter lim="800000"/>
              <a:headEnd/>
              <a:tailEnd/>
            </a:ln>
            <a:effectLst/>
          </p:spPr>
        </p:pic>
        <p:pic>
          <p:nvPicPr>
            <p:cNvPr id="9" name="Picture 20"/>
            <p:cNvPicPr>
              <a:picLocks noChangeAspect="1" noChangeArrowheads="1"/>
            </p:cNvPicPr>
            <p:nvPr/>
          </p:nvPicPr>
          <p:blipFill>
            <a:blip r:embed="rId5"/>
            <a:srcRect/>
            <a:stretch>
              <a:fillRect/>
            </a:stretch>
          </p:blipFill>
          <p:spPr bwMode="auto">
            <a:xfrm>
              <a:off x="8534400" y="5105400"/>
              <a:ext cx="447675" cy="561975"/>
            </a:xfrm>
            <a:prstGeom prst="rect">
              <a:avLst/>
            </a:prstGeom>
            <a:noFill/>
            <a:ln w="9525">
              <a:noFill/>
              <a:miter lim="800000"/>
              <a:headEnd/>
              <a:tailEnd/>
            </a:ln>
            <a:effectLst/>
          </p:spPr>
        </p:pic>
        <p:sp>
          <p:nvSpPr>
            <p:cNvPr id="10" name="TextBox 9"/>
            <p:cNvSpPr txBox="1"/>
            <p:nvPr/>
          </p:nvSpPr>
          <p:spPr>
            <a:xfrm>
              <a:off x="8001000" y="5562600"/>
              <a:ext cx="990600" cy="230832"/>
            </a:xfrm>
            <a:prstGeom prst="rect">
              <a:avLst/>
            </a:prstGeom>
            <a:noFill/>
          </p:spPr>
          <p:txBody>
            <a:bodyPr wrap="square" rtlCol="0">
              <a:spAutoFit/>
            </a:bodyPr>
            <a:lstStyle/>
            <a:p>
              <a:pPr algn="ctr"/>
              <a:r>
                <a:rPr lang="en-US" sz="900" b="1" dirty="0">
                  <a:solidFill>
                    <a:srgbClr val="5A3795"/>
                  </a:solidFill>
                </a:rPr>
                <a:t>Invoice Received</a:t>
              </a:r>
            </a:p>
          </p:txBody>
        </p:sp>
      </p:grpSp>
      <p:grpSp>
        <p:nvGrpSpPr>
          <p:cNvPr id="11" name="Group 117"/>
          <p:cNvGrpSpPr/>
          <p:nvPr/>
        </p:nvGrpSpPr>
        <p:grpSpPr>
          <a:xfrm>
            <a:off x="8349289" y="4872219"/>
            <a:ext cx="1371600" cy="1450032"/>
            <a:chOff x="6477000" y="4572000"/>
            <a:chExt cx="1371600" cy="1450032"/>
          </a:xfrm>
        </p:grpSpPr>
        <p:pic>
          <p:nvPicPr>
            <p:cNvPr id="12" name="Picture 21"/>
            <p:cNvPicPr>
              <a:picLocks noChangeAspect="1" noChangeArrowheads="1"/>
            </p:cNvPicPr>
            <p:nvPr/>
          </p:nvPicPr>
          <p:blipFill>
            <a:blip r:embed="rId6" cstate="print"/>
            <a:srcRect/>
            <a:stretch>
              <a:fillRect/>
            </a:stretch>
          </p:blipFill>
          <p:spPr bwMode="auto">
            <a:xfrm>
              <a:off x="6477000" y="4572000"/>
              <a:ext cx="1133475" cy="1230305"/>
            </a:xfrm>
            <a:prstGeom prst="rect">
              <a:avLst/>
            </a:prstGeom>
            <a:noFill/>
            <a:ln w="9525">
              <a:noFill/>
              <a:miter lim="800000"/>
              <a:headEnd/>
              <a:tailEnd/>
            </a:ln>
            <a:effectLst/>
          </p:spPr>
        </p:pic>
        <p:sp>
          <p:nvSpPr>
            <p:cNvPr id="13" name="TextBox 12"/>
            <p:cNvSpPr txBox="1"/>
            <p:nvPr/>
          </p:nvSpPr>
          <p:spPr>
            <a:xfrm>
              <a:off x="6477000" y="5791200"/>
              <a:ext cx="1371600" cy="230832"/>
            </a:xfrm>
            <a:prstGeom prst="rect">
              <a:avLst/>
            </a:prstGeom>
            <a:noFill/>
          </p:spPr>
          <p:txBody>
            <a:bodyPr wrap="square" rtlCol="0">
              <a:spAutoFit/>
            </a:bodyPr>
            <a:lstStyle/>
            <a:p>
              <a:pPr algn="ctr"/>
              <a:r>
                <a:rPr lang="en-US" sz="900" b="1" dirty="0">
                  <a:solidFill>
                    <a:srgbClr val="5A3795"/>
                  </a:solidFill>
                </a:rPr>
                <a:t>Billing Inquiries</a:t>
              </a:r>
            </a:p>
          </p:txBody>
        </p:sp>
      </p:grpSp>
      <p:grpSp>
        <p:nvGrpSpPr>
          <p:cNvPr id="14" name="Group 60"/>
          <p:cNvGrpSpPr/>
          <p:nvPr/>
        </p:nvGrpSpPr>
        <p:grpSpPr>
          <a:xfrm>
            <a:off x="4813470" y="2612302"/>
            <a:ext cx="2289602" cy="1900566"/>
            <a:chOff x="3344082" y="3078406"/>
            <a:chExt cx="2379636" cy="2386900"/>
          </a:xfrm>
        </p:grpSpPr>
        <p:pic>
          <p:nvPicPr>
            <p:cNvPr id="15" name="Picture 26"/>
            <p:cNvPicPr>
              <a:picLocks noChangeAspect="1" noChangeArrowheads="1"/>
            </p:cNvPicPr>
            <p:nvPr/>
          </p:nvPicPr>
          <p:blipFill>
            <a:blip r:embed="rId7"/>
            <a:srcRect/>
            <a:stretch>
              <a:fillRect/>
            </a:stretch>
          </p:blipFill>
          <p:spPr bwMode="auto">
            <a:xfrm>
              <a:off x="3887429" y="3078406"/>
              <a:ext cx="1295400" cy="1987353"/>
            </a:xfrm>
            <a:prstGeom prst="rect">
              <a:avLst/>
            </a:prstGeom>
            <a:noFill/>
            <a:ln w="9525">
              <a:noFill/>
              <a:miter lim="800000"/>
              <a:headEnd/>
              <a:tailEnd/>
            </a:ln>
            <a:effectLst/>
          </p:spPr>
        </p:pic>
        <p:sp>
          <p:nvSpPr>
            <p:cNvPr id="16" name="TextBox 15"/>
            <p:cNvSpPr txBox="1"/>
            <p:nvPr/>
          </p:nvSpPr>
          <p:spPr>
            <a:xfrm>
              <a:off x="3344082" y="5065196"/>
              <a:ext cx="2379636" cy="400110"/>
            </a:xfrm>
            <a:prstGeom prst="rect">
              <a:avLst/>
            </a:prstGeom>
            <a:noFill/>
          </p:spPr>
          <p:txBody>
            <a:bodyPr wrap="square" rtlCol="0">
              <a:spAutoFit/>
            </a:bodyPr>
            <a:lstStyle/>
            <a:p>
              <a:pPr algn="ctr"/>
              <a:r>
                <a:rPr lang="en-US" sz="2000" b="1" dirty="0">
                  <a:solidFill>
                    <a:srgbClr val="5A3795"/>
                  </a:solidFill>
                </a:rPr>
                <a:t>Document Archive</a:t>
              </a:r>
            </a:p>
          </p:txBody>
        </p:sp>
      </p:grpSp>
      <p:grpSp>
        <p:nvGrpSpPr>
          <p:cNvPr id="17" name="Group 71"/>
          <p:cNvGrpSpPr/>
          <p:nvPr/>
        </p:nvGrpSpPr>
        <p:grpSpPr>
          <a:xfrm>
            <a:off x="803916" y="1153274"/>
            <a:ext cx="1231071" cy="1024130"/>
            <a:chOff x="437699" y="772411"/>
            <a:chExt cx="1066800" cy="1024130"/>
          </a:xfrm>
        </p:grpSpPr>
        <p:pic>
          <p:nvPicPr>
            <p:cNvPr id="18" name="Picture 8"/>
            <p:cNvPicPr>
              <a:picLocks noChangeAspect="1" noChangeArrowheads="1"/>
            </p:cNvPicPr>
            <p:nvPr/>
          </p:nvPicPr>
          <p:blipFill>
            <a:blip r:embed="rId8"/>
            <a:srcRect/>
            <a:stretch>
              <a:fillRect/>
            </a:stretch>
          </p:blipFill>
          <p:spPr bwMode="auto">
            <a:xfrm>
              <a:off x="437699" y="772411"/>
              <a:ext cx="1066800" cy="1024130"/>
            </a:xfrm>
            <a:prstGeom prst="rect">
              <a:avLst/>
            </a:prstGeom>
            <a:noFill/>
            <a:ln w="9525">
              <a:noFill/>
              <a:miter lim="800000"/>
              <a:headEnd/>
              <a:tailEnd/>
            </a:ln>
            <a:effectLst/>
          </p:spPr>
        </p:pic>
        <p:sp>
          <p:nvSpPr>
            <p:cNvPr id="19" name="TextBox 18"/>
            <p:cNvSpPr txBox="1"/>
            <p:nvPr/>
          </p:nvSpPr>
          <p:spPr>
            <a:xfrm>
              <a:off x="627222" y="1026178"/>
              <a:ext cx="730985" cy="507831"/>
            </a:xfrm>
            <a:prstGeom prst="rect">
              <a:avLst/>
            </a:prstGeom>
            <a:noFill/>
          </p:spPr>
          <p:txBody>
            <a:bodyPr wrap="square" rtlCol="0" anchor="b">
              <a:spAutoFit/>
            </a:bodyPr>
            <a:lstStyle/>
            <a:p>
              <a:pPr algn="ctr"/>
              <a:r>
                <a:rPr lang="en-US" sz="900" b="1" dirty="0">
                  <a:solidFill>
                    <a:srgbClr val="5A3795"/>
                  </a:solidFill>
                </a:rPr>
                <a:t>Request for Quote  Delivered</a:t>
              </a:r>
            </a:p>
          </p:txBody>
        </p:sp>
      </p:grpSp>
      <p:grpSp>
        <p:nvGrpSpPr>
          <p:cNvPr id="20" name="Group 88"/>
          <p:cNvGrpSpPr/>
          <p:nvPr/>
        </p:nvGrpSpPr>
        <p:grpSpPr>
          <a:xfrm>
            <a:off x="5769079" y="1153276"/>
            <a:ext cx="1023582" cy="1078600"/>
            <a:chOff x="4178231" y="517782"/>
            <a:chExt cx="1023582" cy="914400"/>
          </a:xfrm>
        </p:grpSpPr>
        <p:pic>
          <p:nvPicPr>
            <p:cNvPr id="21" name="Picture 10"/>
            <p:cNvPicPr>
              <a:picLocks noChangeAspect="1" noChangeArrowheads="1"/>
            </p:cNvPicPr>
            <p:nvPr/>
          </p:nvPicPr>
          <p:blipFill>
            <a:blip r:embed="rId9"/>
            <a:srcRect/>
            <a:stretch>
              <a:fillRect/>
            </a:stretch>
          </p:blipFill>
          <p:spPr bwMode="auto">
            <a:xfrm>
              <a:off x="4178231" y="517782"/>
              <a:ext cx="1023582" cy="914400"/>
            </a:xfrm>
            <a:prstGeom prst="rect">
              <a:avLst/>
            </a:prstGeom>
            <a:noFill/>
            <a:ln w="9525">
              <a:noFill/>
              <a:miter lim="800000"/>
              <a:headEnd/>
              <a:tailEnd/>
            </a:ln>
            <a:effectLst/>
          </p:spPr>
        </p:pic>
        <p:sp>
          <p:nvSpPr>
            <p:cNvPr id="22" name="TextBox 21"/>
            <p:cNvSpPr txBox="1"/>
            <p:nvPr/>
          </p:nvSpPr>
          <p:spPr>
            <a:xfrm>
              <a:off x="4258306" y="623718"/>
              <a:ext cx="892783" cy="507831"/>
            </a:xfrm>
            <a:prstGeom prst="rect">
              <a:avLst/>
            </a:prstGeom>
            <a:noFill/>
          </p:spPr>
          <p:txBody>
            <a:bodyPr wrap="square" rtlCol="0" anchor="b">
              <a:spAutoFit/>
            </a:bodyPr>
            <a:lstStyle/>
            <a:p>
              <a:pPr algn="ctr"/>
              <a:r>
                <a:rPr lang="en-US" sz="900" b="1" dirty="0">
                  <a:solidFill>
                    <a:srgbClr val="5A3795"/>
                  </a:solidFill>
                </a:rPr>
                <a:t>Purchase Order Delivered</a:t>
              </a:r>
            </a:p>
          </p:txBody>
        </p:sp>
      </p:grpSp>
      <p:grpSp>
        <p:nvGrpSpPr>
          <p:cNvPr id="23" name="Group 121"/>
          <p:cNvGrpSpPr/>
          <p:nvPr/>
        </p:nvGrpSpPr>
        <p:grpSpPr>
          <a:xfrm>
            <a:off x="5529889" y="5262913"/>
            <a:ext cx="1752600" cy="764232"/>
            <a:chOff x="4800600" y="5181600"/>
            <a:chExt cx="1752600" cy="764232"/>
          </a:xfrm>
        </p:grpSpPr>
        <p:pic>
          <p:nvPicPr>
            <p:cNvPr id="24" name="Picture 24"/>
            <p:cNvPicPr>
              <a:picLocks noChangeAspect="1" noChangeArrowheads="1"/>
            </p:cNvPicPr>
            <p:nvPr/>
          </p:nvPicPr>
          <p:blipFill>
            <a:blip r:embed="rId10" cstate="print"/>
            <a:srcRect/>
            <a:stretch>
              <a:fillRect/>
            </a:stretch>
          </p:blipFill>
          <p:spPr bwMode="auto">
            <a:xfrm>
              <a:off x="4800600" y="5181600"/>
              <a:ext cx="1004886" cy="727811"/>
            </a:xfrm>
            <a:prstGeom prst="rect">
              <a:avLst/>
            </a:prstGeom>
            <a:noFill/>
            <a:ln w="9525">
              <a:noFill/>
              <a:miter lim="800000"/>
              <a:headEnd/>
              <a:tailEnd/>
            </a:ln>
            <a:effectLst/>
          </p:spPr>
        </p:pic>
        <p:sp>
          <p:nvSpPr>
            <p:cNvPr id="25" name="TextBox 24"/>
            <p:cNvSpPr txBox="1"/>
            <p:nvPr/>
          </p:nvSpPr>
          <p:spPr>
            <a:xfrm>
              <a:off x="5181600" y="5715000"/>
              <a:ext cx="1371600" cy="230832"/>
            </a:xfrm>
            <a:prstGeom prst="rect">
              <a:avLst/>
            </a:prstGeom>
            <a:noFill/>
          </p:spPr>
          <p:txBody>
            <a:bodyPr wrap="square" rtlCol="0">
              <a:spAutoFit/>
            </a:bodyPr>
            <a:lstStyle/>
            <a:p>
              <a:pPr algn="ctr"/>
              <a:r>
                <a:rPr lang="en-US" sz="900" b="1" dirty="0">
                  <a:solidFill>
                    <a:srgbClr val="5A3795"/>
                  </a:solidFill>
                </a:rPr>
                <a:t>Payment  Approved</a:t>
              </a:r>
            </a:p>
          </p:txBody>
        </p:sp>
      </p:grpSp>
      <p:grpSp>
        <p:nvGrpSpPr>
          <p:cNvPr id="26" name="Group 125"/>
          <p:cNvGrpSpPr/>
          <p:nvPr/>
        </p:nvGrpSpPr>
        <p:grpSpPr>
          <a:xfrm>
            <a:off x="2380796" y="4992779"/>
            <a:ext cx="1371600" cy="1069032"/>
            <a:chOff x="2895600" y="4953000"/>
            <a:chExt cx="1371600" cy="1069032"/>
          </a:xfrm>
        </p:grpSpPr>
        <p:pic>
          <p:nvPicPr>
            <p:cNvPr id="27" name="Picture 25"/>
            <p:cNvPicPr>
              <a:picLocks noChangeAspect="1" noChangeArrowheads="1"/>
            </p:cNvPicPr>
            <p:nvPr/>
          </p:nvPicPr>
          <p:blipFill>
            <a:blip r:embed="rId11" cstate="print"/>
            <a:srcRect/>
            <a:stretch>
              <a:fillRect/>
            </a:stretch>
          </p:blipFill>
          <p:spPr bwMode="auto">
            <a:xfrm>
              <a:off x="2971800" y="4953000"/>
              <a:ext cx="1295400" cy="952500"/>
            </a:xfrm>
            <a:prstGeom prst="rect">
              <a:avLst/>
            </a:prstGeom>
            <a:noFill/>
            <a:ln w="9525">
              <a:noFill/>
              <a:miter lim="800000"/>
              <a:headEnd/>
              <a:tailEnd/>
            </a:ln>
            <a:effectLst/>
          </p:spPr>
        </p:pic>
        <p:sp>
          <p:nvSpPr>
            <p:cNvPr id="28" name="TextBox 27"/>
            <p:cNvSpPr txBox="1"/>
            <p:nvPr/>
          </p:nvSpPr>
          <p:spPr>
            <a:xfrm>
              <a:off x="2895600" y="5791200"/>
              <a:ext cx="1371600" cy="230832"/>
            </a:xfrm>
            <a:prstGeom prst="rect">
              <a:avLst/>
            </a:prstGeom>
            <a:noFill/>
          </p:spPr>
          <p:txBody>
            <a:bodyPr wrap="square" rtlCol="0">
              <a:spAutoFit/>
            </a:bodyPr>
            <a:lstStyle/>
            <a:p>
              <a:pPr algn="ctr"/>
              <a:r>
                <a:rPr lang="en-US" sz="900" b="1" dirty="0">
                  <a:solidFill>
                    <a:srgbClr val="5A3795"/>
                  </a:solidFill>
                </a:rPr>
                <a:t>Payment Entered</a:t>
              </a:r>
            </a:p>
          </p:txBody>
        </p:sp>
      </p:grpSp>
      <p:cxnSp>
        <p:nvCxnSpPr>
          <p:cNvPr id="34" name="Straight Arrow Connector 33"/>
          <p:cNvCxnSpPr>
            <a:cxnSpLocks/>
          </p:cNvCxnSpPr>
          <p:nvPr/>
        </p:nvCxnSpPr>
        <p:spPr>
          <a:xfrm flipH="1" flipV="1">
            <a:off x="6545518" y="4007114"/>
            <a:ext cx="1778393" cy="11161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44" name="Group 153"/>
          <p:cNvGrpSpPr/>
          <p:nvPr/>
        </p:nvGrpSpPr>
        <p:grpSpPr>
          <a:xfrm>
            <a:off x="7544353" y="1153274"/>
            <a:ext cx="1300587" cy="1078601"/>
            <a:chOff x="7645116" y="2435297"/>
            <a:chExt cx="1314518" cy="953008"/>
          </a:xfrm>
        </p:grpSpPr>
        <p:pic>
          <p:nvPicPr>
            <p:cNvPr id="45" name="Picture 9"/>
            <p:cNvPicPr>
              <a:picLocks noChangeAspect="1" noChangeArrowheads="1"/>
            </p:cNvPicPr>
            <p:nvPr/>
          </p:nvPicPr>
          <p:blipFill>
            <a:blip r:embed="rId12"/>
            <a:srcRect/>
            <a:stretch>
              <a:fillRect/>
            </a:stretch>
          </p:blipFill>
          <p:spPr bwMode="auto">
            <a:xfrm>
              <a:off x="7645116" y="2435297"/>
              <a:ext cx="1314518" cy="953008"/>
            </a:xfrm>
            <a:prstGeom prst="rect">
              <a:avLst/>
            </a:prstGeom>
            <a:noFill/>
            <a:ln w="9525">
              <a:noFill/>
              <a:miter lim="800000"/>
              <a:headEnd/>
              <a:tailEnd/>
            </a:ln>
            <a:effectLst/>
          </p:spPr>
        </p:pic>
        <p:sp>
          <p:nvSpPr>
            <p:cNvPr id="46" name="TextBox 45"/>
            <p:cNvSpPr txBox="1"/>
            <p:nvPr/>
          </p:nvSpPr>
          <p:spPr>
            <a:xfrm>
              <a:off x="7743959" y="2599738"/>
              <a:ext cx="1124196" cy="507831"/>
            </a:xfrm>
            <a:prstGeom prst="rect">
              <a:avLst/>
            </a:prstGeom>
            <a:noFill/>
          </p:spPr>
          <p:txBody>
            <a:bodyPr wrap="square" rtlCol="0">
              <a:spAutoFit/>
            </a:bodyPr>
            <a:lstStyle/>
            <a:p>
              <a:pPr algn="ctr"/>
              <a:r>
                <a:rPr lang="en-US" sz="900" b="1" dirty="0">
                  <a:solidFill>
                    <a:srgbClr val="5A3795"/>
                  </a:solidFill>
                </a:rPr>
                <a:t>Order Confirmation Received</a:t>
              </a:r>
            </a:p>
          </p:txBody>
        </p:sp>
      </p:grpSp>
      <p:grpSp>
        <p:nvGrpSpPr>
          <p:cNvPr id="53" name="Group 145">
            <a:extLst>
              <a:ext uri="{FF2B5EF4-FFF2-40B4-BE49-F238E27FC236}">
                <a16:creationId xmlns:a16="http://schemas.microsoft.com/office/drawing/2014/main" xmlns="" id="{CF6E3113-0622-4701-B12B-6B345B82D14B}"/>
              </a:ext>
            </a:extLst>
          </p:cNvPr>
          <p:cNvGrpSpPr/>
          <p:nvPr/>
        </p:nvGrpSpPr>
        <p:grpSpPr>
          <a:xfrm>
            <a:off x="3434045" y="1153275"/>
            <a:ext cx="1118451" cy="1078601"/>
            <a:chOff x="4771102" y="381000"/>
            <a:chExt cx="943898" cy="953008"/>
          </a:xfrm>
        </p:grpSpPr>
        <p:pic>
          <p:nvPicPr>
            <p:cNvPr id="54" name="Picture 9">
              <a:extLst>
                <a:ext uri="{FF2B5EF4-FFF2-40B4-BE49-F238E27FC236}">
                  <a16:creationId xmlns:a16="http://schemas.microsoft.com/office/drawing/2014/main" xmlns="" id="{9CCFA803-C50D-422D-A570-AA8E82971F73}"/>
                </a:ext>
              </a:extLst>
            </p:cNvPr>
            <p:cNvPicPr>
              <a:picLocks noChangeAspect="1" noChangeArrowheads="1"/>
            </p:cNvPicPr>
            <p:nvPr/>
          </p:nvPicPr>
          <p:blipFill>
            <a:blip r:embed="rId12"/>
            <a:srcRect/>
            <a:stretch>
              <a:fillRect/>
            </a:stretch>
          </p:blipFill>
          <p:spPr bwMode="auto">
            <a:xfrm>
              <a:off x="4771102" y="381000"/>
              <a:ext cx="943898" cy="953008"/>
            </a:xfrm>
            <a:prstGeom prst="rect">
              <a:avLst/>
            </a:prstGeom>
            <a:noFill/>
            <a:ln w="9525">
              <a:noFill/>
              <a:miter lim="800000"/>
              <a:headEnd/>
              <a:tailEnd/>
            </a:ln>
            <a:effectLst/>
          </p:spPr>
        </p:pic>
        <p:sp>
          <p:nvSpPr>
            <p:cNvPr id="55" name="TextBox 54">
              <a:extLst>
                <a:ext uri="{FF2B5EF4-FFF2-40B4-BE49-F238E27FC236}">
                  <a16:creationId xmlns:a16="http://schemas.microsoft.com/office/drawing/2014/main" xmlns="" id="{B134953D-7AF3-4F99-A303-E1C48EB56619}"/>
                </a:ext>
              </a:extLst>
            </p:cNvPr>
            <p:cNvSpPr txBox="1"/>
            <p:nvPr/>
          </p:nvSpPr>
          <p:spPr>
            <a:xfrm>
              <a:off x="4869971" y="452043"/>
              <a:ext cx="685800" cy="755047"/>
            </a:xfrm>
            <a:prstGeom prst="rect">
              <a:avLst/>
            </a:prstGeom>
            <a:noFill/>
          </p:spPr>
          <p:txBody>
            <a:bodyPr wrap="square" rtlCol="0" anchor="b">
              <a:spAutoFit/>
            </a:bodyPr>
            <a:lstStyle/>
            <a:p>
              <a:pPr algn="ctr"/>
              <a:r>
                <a:rPr lang="en-US" sz="900" b="1" dirty="0">
                  <a:solidFill>
                    <a:srgbClr val="5A3795"/>
                  </a:solidFill>
                </a:rPr>
                <a:t>Quote Received and Approved</a:t>
              </a:r>
            </a:p>
          </p:txBody>
        </p:sp>
      </p:grpSp>
    </p:spTree>
    <p:extLst>
      <p:ext uri="{BB962C8B-B14F-4D97-AF65-F5344CB8AC3E}">
        <p14:creationId xmlns:p14="http://schemas.microsoft.com/office/powerpoint/2010/main" val="135215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94360"/>
            <a:ext cx="10058400" cy="525665"/>
          </a:xfrm>
        </p:spPr>
        <p:txBody>
          <a:bodyPr>
            <a:normAutofit fontScale="90000"/>
          </a:bodyPr>
          <a:lstStyle/>
          <a:p>
            <a:r>
              <a:rPr lang="en-GB" sz="4000" dirty="0"/>
              <a:t>Typical Scenarios </a:t>
            </a:r>
            <a:endParaRPr lang="en-US" sz="4000" dirty="0"/>
          </a:p>
        </p:txBody>
      </p:sp>
      <p:sp>
        <p:nvSpPr>
          <p:cNvPr id="6" name="Content Placeholder 5"/>
          <p:cNvSpPr>
            <a:spLocks noGrp="1"/>
          </p:cNvSpPr>
          <p:nvPr>
            <p:ph idx="1"/>
          </p:nvPr>
        </p:nvSpPr>
        <p:spPr>
          <a:xfrm>
            <a:off x="838200" y="1825625"/>
            <a:ext cx="11506200" cy="4351338"/>
          </a:xfrm>
        </p:spPr>
        <p:txBody>
          <a:bodyPr/>
          <a:lstStyle/>
          <a:p>
            <a:r>
              <a:rPr lang="en-GB" sz="2800" dirty="0">
                <a:solidFill>
                  <a:srgbClr val="272780"/>
                </a:solidFill>
              </a:rPr>
              <a:t>Sales</a:t>
            </a:r>
          </a:p>
          <a:p>
            <a:pPr lvl="1"/>
            <a:r>
              <a:rPr lang="en-GB" sz="2800" dirty="0">
                <a:solidFill>
                  <a:srgbClr val="272780"/>
                </a:solidFill>
              </a:rPr>
              <a:t>Electronic Invoicing</a:t>
            </a:r>
          </a:p>
          <a:p>
            <a:pPr lvl="1"/>
            <a:r>
              <a:rPr lang="en-GB" sz="2800" dirty="0">
                <a:solidFill>
                  <a:srgbClr val="272780"/>
                </a:solidFill>
              </a:rPr>
              <a:t>Proof of Delivery Tracking</a:t>
            </a:r>
          </a:p>
          <a:p>
            <a:pPr lvl="1"/>
            <a:r>
              <a:rPr lang="en-GB" sz="2800" dirty="0">
                <a:solidFill>
                  <a:srgbClr val="272780"/>
                </a:solidFill>
              </a:rPr>
              <a:t>Collections Management</a:t>
            </a:r>
          </a:p>
          <a:p>
            <a:pPr lvl="1"/>
            <a:r>
              <a:rPr lang="en-GB" sz="2800" dirty="0">
                <a:solidFill>
                  <a:srgbClr val="272780"/>
                </a:solidFill>
              </a:rPr>
              <a:t>Customer Service</a:t>
            </a:r>
          </a:p>
          <a:p>
            <a:pPr lvl="1"/>
            <a:r>
              <a:rPr lang="en-GB" sz="2800" dirty="0">
                <a:solidFill>
                  <a:srgbClr val="272780"/>
                </a:solidFill>
              </a:rPr>
              <a:t>Compliance</a:t>
            </a:r>
          </a:p>
          <a:p>
            <a:pPr lvl="1"/>
            <a:r>
              <a:rPr lang="en-GB" sz="2800" dirty="0">
                <a:solidFill>
                  <a:srgbClr val="272780"/>
                </a:solidFill>
              </a:rPr>
              <a:t>Statement Delivery</a:t>
            </a:r>
          </a:p>
          <a:p>
            <a:endParaRPr lang="en-US" dirty="0"/>
          </a:p>
        </p:txBody>
      </p:sp>
      <p:sp>
        <p:nvSpPr>
          <p:cNvPr id="4" name="Footer Placeholder 3"/>
          <p:cNvSpPr>
            <a:spLocks noGrp="1"/>
          </p:cNvSpPr>
          <p:nvPr>
            <p:ph type="ftr" sz="quarter" idx="10"/>
          </p:nvPr>
        </p:nvSpPr>
        <p:spPr/>
        <p:txBody>
          <a:bodyPr/>
          <a:lstStyle/>
          <a:p>
            <a:endParaRPr lang="en-US" dirty="0">
              <a:solidFill>
                <a:srgbClr val="EEECE1"/>
              </a:solidFill>
            </a:endParaRPr>
          </a:p>
        </p:txBody>
      </p:sp>
      <p:sp>
        <p:nvSpPr>
          <p:cNvPr id="7" name="Content Placeholder 6"/>
          <p:cNvSpPr>
            <a:spLocks noGrp="1"/>
          </p:cNvSpPr>
          <p:nvPr>
            <p:ph sz="half" idx="4294967295"/>
          </p:nvPr>
        </p:nvSpPr>
        <p:spPr>
          <a:xfrm>
            <a:off x="7010400" y="1825625"/>
            <a:ext cx="5181600" cy="4351338"/>
          </a:xfrm>
        </p:spPr>
        <p:txBody>
          <a:bodyPr/>
          <a:lstStyle/>
          <a:p>
            <a:r>
              <a:rPr lang="en-GB" sz="2800" dirty="0">
                <a:solidFill>
                  <a:srgbClr val="272780"/>
                </a:solidFill>
                <a:latin typeface="FS Matthew" panose="02000506040000020004"/>
              </a:rPr>
              <a:t>Purchasing</a:t>
            </a:r>
          </a:p>
          <a:p>
            <a:pPr lvl="1"/>
            <a:r>
              <a:rPr lang="en-GB" sz="2800" dirty="0">
                <a:solidFill>
                  <a:srgbClr val="272780"/>
                </a:solidFill>
                <a:latin typeface="FS Matthew" panose="02000506040000020004"/>
              </a:rPr>
              <a:t>Issuing Purchase Orders</a:t>
            </a:r>
          </a:p>
          <a:p>
            <a:pPr lvl="1"/>
            <a:r>
              <a:rPr lang="en-GB" sz="2800" dirty="0">
                <a:solidFill>
                  <a:srgbClr val="272780"/>
                </a:solidFill>
                <a:latin typeface="FS Matthew" panose="02000506040000020004"/>
              </a:rPr>
              <a:t>Supplier Invoice Processing</a:t>
            </a:r>
          </a:p>
          <a:p>
            <a:pPr lvl="1"/>
            <a:r>
              <a:rPr lang="en-GB" sz="2800" dirty="0">
                <a:solidFill>
                  <a:srgbClr val="272780"/>
                </a:solidFill>
                <a:latin typeface="FS Matthew" panose="02000506040000020004"/>
              </a:rPr>
              <a:t>Supplier Invoice Approval</a:t>
            </a:r>
            <a:endParaRPr lang="en-GB" sz="2800" baseline="30000" dirty="0">
              <a:solidFill>
                <a:srgbClr val="272780"/>
              </a:solidFill>
              <a:latin typeface="FS Matthew" panose="02000506040000020004"/>
            </a:endParaRPr>
          </a:p>
          <a:p>
            <a:pPr lvl="1"/>
            <a:r>
              <a:rPr lang="en-GB" sz="2800" dirty="0">
                <a:solidFill>
                  <a:srgbClr val="272780"/>
                </a:solidFill>
                <a:latin typeface="FS Matthew" panose="02000506040000020004"/>
              </a:rPr>
              <a:t>Remittance Advice Notification</a:t>
            </a:r>
          </a:p>
          <a:p>
            <a:pPr lvl="1"/>
            <a:r>
              <a:rPr lang="en-GB" sz="2800" dirty="0">
                <a:solidFill>
                  <a:srgbClr val="272780"/>
                </a:solidFill>
                <a:latin typeface="FS Matthew" panose="02000506040000020004"/>
              </a:rPr>
              <a:t>Expense Management </a:t>
            </a:r>
          </a:p>
          <a:p>
            <a:endParaRPr lang="en-US" dirty="0"/>
          </a:p>
        </p:txBody>
      </p:sp>
    </p:spTree>
    <p:extLst>
      <p:ext uri="{BB962C8B-B14F-4D97-AF65-F5344CB8AC3E}">
        <p14:creationId xmlns:p14="http://schemas.microsoft.com/office/powerpoint/2010/main" val="65827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058400" cy="525665"/>
          </a:xfrm>
        </p:spPr>
        <p:txBody>
          <a:bodyPr>
            <a:noAutofit/>
          </a:bodyPr>
          <a:lstStyle/>
          <a:p>
            <a:r>
              <a:rPr lang="en-US" sz="3600" dirty="0"/>
              <a:t>What to look for in a document management solution</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800" dirty="0">
                <a:solidFill>
                  <a:srgbClr val="272780"/>
                </a:solidFill>
              </a:rPr>
              <a:t>File structure</a:t>
            </a:r>
          </a:p>
          <a:p>
            <a:pPr marL="285750" indent="-285750">
              <a:buFont typeface="Arial" panose="020B0604020202020204" pitchFamily="34" charset="0"/>
              <a:buChar char="•"/>
            </a:pPr>
            <a:r>
              <a:rPr lang="en-US" sz="2800" dirty="0">
                <a:solidFill>
                  <a:srgbClr val="272780"/>
                </a:solidFill>
              </a:rPr>
              <a:t>Searching </a:t>
            </a:r>
          </a:p>
          <a:p>
            <a:pPr marL="285750" indent="-285750">
              <a:buFont typeface="Arial" panose="020B0604020202020204" pitchFamily="34" charset="0"/>
              <a:buChar char="•"/>
            </a:pPr>
            <a:r>
              <a:rPr lang="en-US" sz="2800" dirty="0">
                <a:solidFill>
                  <a:srgbClr val="272780"/>
                </a:solidFill>
              </a:rPr>
              <a:t>Ease of use</a:t>
            </a:r>
          </a:p>
          <a:p>
            <a:pPr marL="285750" indent="-285750">
              <a:buFont typeface="Arial" panose="020B0604020202020204" pitchFamily="34" charset="0"/>
              <a:buChar char="•"/>
            </a:pPr>
            <a:r>
              <a:rPr lang="en-US" sz="2800" dirty="0">
                <a:solidFill>
                  <a:srgbClr val="272780"/>
                </a:solidFill>
              </a:rPr>
              <a:t>Anywhere access</a:t>
            </a:r>
          </a:p>
          <a:p>
            <a:pPr marL="285750" indent="-285750">
              <a:buFont typeface="Arial" panose="020B0604020202020204" pitchFamily="34" charset="0"/>
              <a:buChar char="•"/>
            </a:pPr>
            <a:r>
              <a:rPr lang="en-US" sz="2800" dirty="0">
                <a:solidFill>
                  <a:srgbClr val="272780"/>
                </a:solidFill>
              </a:rPr>
              <a:t>Integration with NAV</a:t>
            </a:r>
          </a:p>
          <a:p>
            <a:pPr marL="285750" indent="-285750">
              <a:buFont typeface="Arial" panose="020B0604020202020204" pitchFamily="34" charset="0"/>
              <a:buChar char="•"/>
            </a:pPr>
            <a:r>
              <a:rPr lang="en-US" sz="2800" dirty="0">
                <a:solidFill>
                  <a:srgbClr val="272780"/>
                </a:solidFill>
              </a:rPr>
              <a:t>Scanning </a:t>
            </a:r>
          </a:p>
          <a:p>
            <a:pPr marL="285750" indent="-285750">
              <a:buFont typeface="Arial" panose="020B0604020202020204" pitchFamily="34" charset="0"/>
              <a:buChar char="•"/>
            </a:pPr>
            <a:r>
              <a:rPr lang="en-US" sz="2800" dirty="0">
                <a:solidFill>
                  <a:srgbClr val="272780"/>
                </a:solidFill>
              </a:rPr>
              <a:t>Security</a:t>
            </a:r>
          </a:p>
          <a:p>
            <a:endParaRPr lang="en-US" dirty="0"/>
          </a:p>
        </p:txBody>
      </p:sp>
    </p:spTree>
    <p:extLst>
      <p:ext uri="{BB962C8B-B14F-4D97-AF65-F5344CB8AC3E}">
        <p14:creationId xmlns:p14="http://schemas.microsoft.com/office/powerpoint/2010/main" val="21253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058400" cy="525665"/>
          </a:xfrm>
        </p:spPr>
        <p:txBody>
          <a:bodyPr>
            <a:normAutofit fontScale="90000"/>
          </a:bodyPr>
          <a:lstStyle/>
          <a:p>
            <a:r>
              <a:rPr lang="en-US" sz="4000" dirty="0"/>
              <a:t>Tips for a successful implementation</a:t>
            </a:r>
          </a:p>
        </p:txBody>
      </p:sp>
      <p:sp>
        <p:nvSpPr>
          <p:cNvPr id="3" name="Text Placeholder 2"/>
          <p:cNvSpPr>
            <a:spLocks noGrp="1"/>
          </p:cNvSpPr>
          <p:nvPr>
            <p:ph idx="1"/>
          </p:nvPr>
        </p:nvSpPr>
        <p:spPr/>
        <p:txBody>
          <a:bodyPr>
            <a:normAutofit/>
          </a:bodyPr>
          <a:lstStyle/>
          <a:p>
            <a:pPr marL="285750" indent="-285750">
              <a:buFont typeface="Arial" panose="020B0604020202020204" pitchFamily="34" charset="0"/>
              <a:buChar char="•"/>
            </a:pPr>
            <a:r>
              <a:rPr lang="en-US" sz="2800" dirty="0">
                <a:solidFill>
                  <a:srgbClr val="272780"/>
                </a:solidFill>
              </a:rPr>
              <a:t>Identify the type of document management system you are looking for</a:t>
            </a:r>
          </a:p>
          <a:p>
            <a:pPr marL="285750" indent="-285750">
              <a:buFont typeface="Arial" panose="020B0604020202020204" pitchFamily="34" charset="0"/>
              <a:buChar char="•"/>
            </a:pPr>
            <a:r>
              <a:rPr lang="en-US" sz="2800" dirty="0">
                <a:solidFill>
                  <a:srgbClr val="272780"/>
                </a:solidFill>
              </a:rPr>
              <a:t>Which departments can benefit </a:t>
            </a:r>
          </a:p>
          <a:p>
            <a:pPr marL="285750" indent="-285750">
              <a:buFont typeface="Arial" panose="020B0604020202020204" pitchFamily="34" charset="0"/>
              <a:buChar char="•"/>
            </a:pPr>
            <a:r>
              <a:rPr lang="en-US" sz="2800" dirty="0">
                <a:solidFill>
                  <a:srgbClr val="272780"/>
                </a:solidFill>
              </a:rPr>
              <a:t>Determine who will need access to the system and how they will be retrieving information</a:t>
            </a:r>
          </a:p>
          <a:p>
            <a:pPr marL="285750" indent="-285750">
              <a:buFont typeface="Arial" panose="020B0604020202020204" pitchFamily="34" charset="0"/>
              <a:buChar char="•"/>
            </a:pPr>
            <a:r>
              <a:rPr lang="en-US" sz="2800" dirty="0">
                <a:solidFill>
                  <a:srgbClr val="272780"/>
                </a:solidFill>
              </a:rPr>
              <a:t>Review your requirements for the present and the future</a:t>
            </a:r>
          </a:p>
          <a:p>
            <a:pPr marL="285750" indent="-285750">
              <a:buFont typeface="Arial" panose="020B0604020202020204" pitchFamily="34" charset="0"/>
              <a:buChar char="•"/>
            </a:pPr>
            <a:r>
              <a:rPr lang="en-US" sz="2800" dirty="0">
                <a:solidFill>
                  <a:srgbClr val="272780"/>
                </a:solidFill>
              </a:rPr>
              <a:t>Test, test and test again</a:t>
            </a:r>
          </a:p>
          <a:p>
            <a:pPr marL="285750" indent="-285750">
              <a:buFont typeface="Arial" panose="020B0604020202020204" pitchFamily="34" charset="0"/>
              <a:buChar char="•"/>
            </a:pPr>
            <a:r>
              <a:rPr lang="en-US" sz="2800" dirty="0">
                <a:solidFill>
                  <a:srgbClr val="272780"/>
                </a:solidFill>
              </a:rPr>
              <a:t>Overlooking the total cost of ownership</a:t>
            </a:r>
          </a:p>
          <a:p>
            <a:pPr marL="285750" indent="-285750">
              <a:buFont typeface="Arial" panose="020B0604020202020204" pitchFamily="34" charset="0"/>
              <a:buChar char="•"/>
            </a:pPr>
            <a:endParaRPr lang="en-US" sz="2800" dirty="0">
              <a:solidFill>
                <a:srgbClr val="272780"/>
              </a:solidFill>
            </a:endParaRPr>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216158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Demo</a:t>
            </a:r>
          </a:p>
        </p:txBody>
      </p:sp>
    </p:spTree>
    <p:extLst>
      <p:ext uri="{BB962C8B-B14F-4D97-AF65-F5344CB8AC3E}">
        <p14:creationId xmlns:p14="http://schemas.microsoft.com/office/powerpoint/2010/main" val="227257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058400" cy="525665"/>
          </a:xfrm>
        </p:spPr>
        <p:txBody>
          <a:bodyPr>
            <a:normAutofit fontScale="90000"/>
          </a:bodyPr>
          <a:lstStyle/>
          <a:p>
            <a:r>
              <a:rPr lang="en-US" sz="4000" spc="-5" dirty="0"/>
              <a:t>Documen</a:t>
            </a:r>
            <a:r>
              <a:rPr lang="en-US" sz="4000" dirty="0"/>
              <a:t>t </a:t>
            </a:r>
            <a:r>
              <a:rPr lang="en-US" sz="4000" spc="-5" dirty="0"/>
              <a:t>managemen</a:t>
            </a:r>
            <a:r>
              <a:rPr lang="en-US" sz="4000" dirty="0"/>
              <a:t>t </a:t>
            </a:r>
            <a:r>
              <a:rPr lang="en-US" sz="4000" spc="-5" dirty="0"/>
              <a:t>examples</a:t>
            </a:r>
            <a:endParaRPr lang="en-US" sz="4000" dirty="0"/>
          </a:p>
        </p:txBody>
      </p:sp>
      <p:sp>
        <p:nvSpPr>
          <p:cNvPr id="7" name="object 2"/>
          <p:cNvSpPr txBox="1"/>
          <p:nvPr/>
        </p:nvSpPr>
        <p:spPr>
          <a:xfrm>
            <a:off x="2514600" y="2197659"/>
            <a:ext cx="1149150" cy="423193"/>
          </a:xfrm>
          <a:prstGeom prst="rect">
            <a:avLst/>
          </a:prstGeom>
        </p:spPr>
        <p:txBody>
          <a:bodyPr vert="horz" wrap="square" lIns="0" tIns="0" rIns="0" bIns="0" rtlCol="0">
            <a:spAutoFit/>
          </a:bodyPr>
          <a:lstStyle/>
          <a:p>
            <a:pPr marL="12685" marR="5074" indent="100210" algn="ctr">
              <a:lnSpc>
                <a:spcPts val="1129"/>
              </a:lnSpc>
            </a:pPr>
            <a:r>
              <a:rPr lang="en-US" sz="1150" dirty="0">
                <a:solidFill>
                  <a:srgbClr val="272780"/>
                </a:solidFill>
                <a:latin typeface="+mj-lt"/>
                <a:cs typeface="Verdana"/>
              </a:rPr>
              <a:t>Fund and donation Management </a:t>
            </a:r>
            <a:endParaRPr sz="1150" dirty="0">
              <a:solidFill>
                <a:srgbClr val="272780"/>
              </a:solidFill>
              <a:latin typeface="+mj-lt"/>
              <a:cs typeface="Verdana"/>
            </a:endParaRPr>
          </a:p>
        </p:txBody>
      </p:sp>
      <p:sp>
        <p:nvSpPr>
          <p:cNvPr id="8" name="object 3"/>
          <p:cNvSpPr txBox="1"/>
          <p:nvPr/>
        </p:nvSpPr>
        <p:spPr>
          <a:xfrm>
            <a:off x="2514601" y="3021187"/>
            <a:ext cx="1149150" cy="282129"/>
          </a:xfrm>
          <a:prstGeom prst="rect">
            <a:avLst/>
          </a:prstGeom>
        </p:spPr>
        <p:txBody>
          <a:bodyPr vert="horz" wrap="square" lIns="0" tIns="0" rIns="0" bIns="0" rtlCol="0">
            <a:spAutoFit/>
          </a:bodyPr>
          <a:lstStyle/>
          <a:p>
            <a:pPr marL="12685" marR="5074" algn="ctr">
              <a:lnSpc>
                <a:spcPts val="1129"/>
              </a:lnSpc>
            </a:pPr>
            <a:r>
              <a:rPr sz="1150" spc="15" dirty="0">
                <a:solidFill>
                  <a:srgbClr val="272780"/>
                </a:solidFill>
                <a:latin typeface="+mj-lt"/>
                <a:cs typeface="Verdana"/>
              </a:rPr>
              <a:t>Con</a:t>
            </a:r>
            <a:r>
              <a:rPr sz="1150" spc="10" dirty="0">
                <a:solidFill>
                  <a:srgbClr val="272780"/>
                </a:solidFill>
                <a:latin typeface="+mj-lt"/>
                <a:cs typeface="Verdana"/>
              </a:rPr>
              <a:t>t</a:t>
            </a:r>
            <a:r>
              <a:rPr sz="1150" spc="-40" dirty="0">
                <a:solidFill>
                  <a:srgbClr val="272780"/>
                </a:solidFill>
                <a:latin typeface="+mj-lt"/>
                <a:cs typeface="Verdana"/>
              </a:rPr>
              <a:t>r</a:t>
            </a:r>
            <a:r>
              <a:rPr sz="1150" spc="15" dirty="0">
                <a:solidFill>
                  <a:srgbClr val="272780"/>
                </a:solidFill>
                <a:latin typeface="+mj-lt"/>
                <a:cs typeface="Verdana"/>
              </a:rPr>
              <a:t>acts</a:t>
            </a:r>
            <a:r>
              <a:rPr sz="1150" spc="5" dirty="0">
                <a:solidFill>
                  <a:srgbClr val="272780"/>
                </a:solidFill>
                <a:latin typeface="+mj-lt"/>
                <a:cs typeface="Verdana"/>
              </a:rPr>
              <a:t> </a:t>
            </a:r>
            <a:r>
              <a:rPr sz="1150" spc="15" dirty="0">
                <a:solidFill>
                  <a:srgbClr val="272780"/>
                </a:solidFill>
                <a:latin typeface="+mj-lt"/>
                <a:cs typeface="Verdana"/>
              </a:rPr>
              <a:t>of empl</a:t>
            </a:r>
            <a:r>
              <a:rPr sz="1150" spc="5" dirty="0">
                <a:solidFill>
                  <a:srgbClr val="272780"/>
                </a:solidFill>
                <a:latin typeface="+mj-lt"/>
                <a:cs typeface="Verdana"/>
              </a:rPr>
              <a:t>o</a:t>
            </a:r>
            <a:r>
              <a:rPr sz="1150" spc="20" dirty="0">
                <a:solidFill>
                  <a:srgbClr val="272780"/>
                </a:solidFill>
                <a:latin typeface="+mj-lt"/>
                <a:cs typeface="Verdana"/>
              </a:rPr>
              <a:t>yment</a:t>
            </a:r>
            <a:endParaRPr sz="1150" dirty="0">
              <a:solidFill>
                <a:srgbClr val="272780"/>
              </a:solidFill>
              <a:latin typeface="+mj-lt"/>
              <a:cs typeface="Verdana"/>
            </a:endParaRPr>
          </a:p>
        </p:txBody>
      </p:sp>
      <p:sp>
        <p:nvSpPr>
          <p:cNvPr id="9" name="object 5"/>
          <p:cNvSpPr txBox="1"/>
          <p:nvPr/>
        </p:nvSpPr>
        <p:spPr>
          <a:xfrm>
            <a:off x="4079552" y="2236534"/>
            <a:ext cx="959570" cy="423193"/>
          </a:xfrm>
          <a:prstGeom prst="rect">
            <a:avLst/>
          </a:prstGeom>
        </p:spPr>
        <p:txBody>
          <a:bodyPr vert="horz" wrap="square" lIns="0" tIns="0" rIns="0" bIns="0" rtlCol="0">
            <a:spAutoFit/>
          </a:bodyPr>
          <a:lstStyle/>
          <a:p>
            <a:pPr marL="12685" marR="5074" indent="-12051" algn="ctr">
              <a:lnSpc>
                <a:spcPts val="1129"/>
              </a:lnSpc>
            </a:pPr>
            <a:r>
              <a:rPr sz="1150" spc="10" dirty="0">
                <a:solidFill>
                  <a:srgbClr val="272780"/>
                </a:solidFill>
                <a:latin typeface="+mj-lt"/>
                <a:cs typeface="Verdana"/>
              </a:rPr>
              <a:t>Goods </a:t>
            </a:r>
            <a:r>
              <a:rPr sz="1150" spc="15" dirty="0">
                <a:solidFill>
                  <a:srgbClr val="272780"/>
                </a:solidFill>
                <a:latin typeface="+mj-lt"/>
                <a:cs typeface="Verdana"/>
              </a:rPr>
              <a:t>recei</a:t>
            </a:r>
            <a:r>
              <a:rPr sz="1150" dirty="0">
                <a:solidFill>
                  <a:srgbClr val="272780"/>
                </a:solidFill>
                <a:latin typeface="+mj-lt"/>
                <a:cs typeface="Verdana"/>
              </a:rPr>
              <a:t>v</a:t>
            </a:r>
            <a:r>
              <a:rPr sz="1150" spc="15" dirty="0">
                <a:solidFill>
                  <a:srgbClr val="272780"/>
                </a:solidFill>
                <a:latin typeface="+mj-lt"/>
                <a:cs typeface="Verdana"/>
              </a:rPr>
              <a:t>ed</a:t>
            </a:r>
            <a:r>
              <a:rPr sz="1150" spc="10" dirty="0">
                <a:solidFill>
                  <a:srgbClr val="272780"/>
                </a:solidFill>
                <a:latin typeface="+mj-lt"/>
                <a:cs typeface="Verdana"/>
              </a:rPr>
              <a:t> </a:t>
            </a:r>
            <a:r>
              <a:rPr sz="1150" spc="15" dirty="0">
                <a:solidFill>
                  <a:srgbClr val="272780"/>
                </a:solidFill>
                <a:latin typeface="+mj-lt"/>
                <a:cs typeface="Verdana"/>
              </a:rPr>
              <a:t>note capture</a:t>
            </a:r>
            <a:endParaRPr sz="1150" dirty="0">
              <a:solidFill>
                <a:srgbClr val="272780"/>
              </a:solidFill>
              <a:latin typeface="+mj-lt"/>
              <a:cs typeface="Verdana"/>
            </a:endParaRPr>
          </a:p>
        </p:txBody>
      </p:sp>
      <p:sp>
        <p:nvSpPr>
          <p:cNvPr id="10" name="object 6"/>
          <p:cNvSpPr txBox="1"/>
          <p:nvPr/>
        </p:nvSpPr>
        <p:spPr>
          <a:xfrm>
            <a:off x="4269777" y="3092726"/>
            <a:ext cx="753450" cy="353943"/>
          </a:xfrm>
          <a:prstGeom prst="rect">
            <a:avLst/>
          </a:prstGeom>
        </p:spPr>
        <p:txBody>
          <a:bodyPr vert="horz" wrap="square" lIns="0" tIns="0" rIns="0" bIns="0" rtlCol="0">
            <a:spAutoFit/>
          </a:bodyPr>
          <a:lstStyle/>
          <a:p>
            <a:pPr marL="12685" algn="ctr"/>
            <a:r>
              <a:rPr sz="1150" spc="15" dirty="0">
                <a:solidFill>
                  <a:srgbClr val="272780"/>
                </a:solidFill>
                <a:latin typeface="+mj-lt"/>
                <a:cs typeface="Verdana"/>
              </a:rPr>
              <a:t>Job</a:t>
            </a:r>
            <a:r>
              <a:rPr sz="1150" spc="5" dirty="0">
                <a:solidFill>
                  <a:srgbClr val="272780"/>
                </a:solidFill>
                <a:latin typeface="+mj-lt"/>
                <a:cs typeface="Verdana"/>
              </a:rPr>
              <a:t> </a:t>
            </a:r>
            <a:r>
              <a:rPr sz="1150" spc="15" dirty="0">
                <a:solidFill>
                  <a:srgbClr val="272780"/>
                </a:solidFill>
                <a:latin typeface="+mj-lt"/>
                <a:cs typeface="Verdana"/>
              </a:rPr>
              <a:t>sheets</a:t>
            </a:r>
            <a:endParaRPr sz="1150" dirty="0">
              <a:solidFill>
                <a:srgbClr val="272780"/>
              </a:solidFill>
              <a:latin typeface="+mj-lt"/>
              <a:cs typeface="Verdana"/>
            </a:endParaRPr>
          </a:p>
        </p:txBody>
      </p:sp>
      <p:sp>
        <p:nvSpPr>
          <p:cNvPr id="11" name="object 7"/>
          <p:cNvSpPr txBox="1"/>
          <p:nvPr/>
        </p:nvSpPr>
        <p:spPr>
          <a:xfrm>
            <a:off x="4146331" y="3864464"/>
            <a:ext cx="942009" cy="364587"/>
          </a:xfrm>
          <a:prstGeom prst="rect">
            <a:avLst/>
          </a:prstGeom>
        </p:spPr>
        <p:txBody>
          <a:bodyPr vert="horz" wrap="square" lIns="0" tIns="0" rIns="0" bIns="0" rtlCol="0">
            <a:spAutoFit/>
          </a:bodyPr>
          <a:lstStyle/>
          <a:p>
            <a:pPr marL="129384" marR="5074" indent="-117334" algn="ctr">
              <a:lnSpc>
                <a:spcPct val="103099"/>
              </a:lnSpc>
            </a:pPr>
            <a:r>
              <a:rPr sz="1150" spc="15" dirty="0">
                <a:solidFill>
                  <a:srgbClr val="272780"/>
                </a:solidFill>
                <a:latin typeface="+mj-lt"/>
                <a:cs typeface="Verdana"/>
              </a:rPr>
              <a:t>Maintenance cont</a:t>
            </a:r>
            <a:r>
              <a:rPr sz="1150" spc="-40" dirty="0">
                <a:solidFill>
                  <a:srgbClr val="272780"/>
                </a:solidFill>
                <a:latin typeface="+mj-lt"/>
                <a:cs typeface="Verdana"/>
              </a:rPr>
              <a:t>r</a:t>
            </a:r>
            <a:r>
              <a:rPr sz="1150" spc="15" dirty="0">
                <a:solidFill>
                  <a:srgbClr val="272780"/>
                </a:solidFill>
                <a:latin typeface="+mj-lt"/>
                <a:cs typeface="Verdana"/>
              </a:rPr>
              <a:t>acts</a:t>
            </a:r>
            <a:endParaRPr sz="1150" dirty="0">
              <a:solidFill>
                <a:srgbClr val="272780"/>
              </a:solidFill>
              <a:latin typeface="+mj-lt"/>
              <a:cs typeface="Verdana"/>
            </a:endParaRPr>
          </a:p>
        </p:txBody>
      </p:sp>
      <p:sp>
        <p:nvSpPr>
          <p:cNvPr id="12" name="object 8"/>
          <p:cNvSpPr txBox="1"/>
          <p:nvPr/>
        </p:nvSpPr>
        <p:spPr>
          <a:xfrm>
            <a:off x="5643083" y="2197663"/>
            <a:ext cx="884603" cy="282129"/>
          </a:xfrm>
          <a:prstGeom prst="rect">
            <a:avLst/>
          </a:prstGeom>
        </p:spPr>
        <p:txBody>
          <a:bodyPr vert="horz" wrap="square" lIns="0" tIns="0" rIns="0" bIns="0" rtlCol="0">
            <a:spAutoFit/>
          </a:bodyPr>
          <a:lstStyle/>
          <a:p>
            <a:pPr marL="12685" marR="5074" indent="145875" algn="ctr">
              <a:lnSpc>
                <a:spcPts val="1129"/>
              </a:lnSpc>
            </a:pPr>
            <a:r>
              <a:rPr sz="1150" spc="15" dirty="0">
                <a:solidFill>
                  <a:srgbClr val="272780"/>
                </a:solidFill>
                <a:latin typeface="+mj-lt"/>
                <a:cs typeface="Verdana"/>
              </a:rPr>
              <a:t>Leasing agreements</a:t>
            </a:r>
            <a:endParaRPr sz="1150" dirty="0">
              <a:solidFill>
                <a:srgbClr val="272780"/>
              </a:solidFill>
              <a:latin typeface="+mj-lt"/>
              <a:cs typeface="Verdana"/>
            </a:endParaRPr>
          </a:p>
        </p:txBody>
      </p:sp>
      <p:sp>
        <p:nvSpPr>
          <p:cNvPr id="13" name="object 9"/>
          <p:cNvSpPr txBox="1"/>
          <p:nvPr/>
        </p:nvSpPr>
        <p:spPr>
          <a:xfrm>
            <a:off x="5649508" y="2949654"/>
            <a:ext cx="878177" cy="422666"/>
          </a:xfrm>
          <a:prstGeom prst="rect">
            <a:avLst/>
          </a:prstGeom>
        </p:spPr>
        <p:txBody>
          <a:bodyPr vert="horz" wrap="square" lIns="0" tIns="0" rIns="0" bIns="0" rtlCol="0">
            <a:spAutoFit/>
          </a:bodyPr>
          <a:lstStyle/>
          <a:p>
            <a:pPr marL="12685" marR="5074" indent="-6977" algn="ctr">
              <a:lnSpc>
                <a:spcPts val="1129"/>
              </a:lnSpc>
            </a:pPr>
            <a:r>
              <a:rPr sz="1150" spc="10" dirty="0">
                <a:solidFill>
                  <a:srgbClr val="272780"/>
                </a:solidFill>
                <a:latin typeface="+mj-lt"/>
                <a:cs typeface="Verdana"/>
              </a:rPr>
              <a:t>Credit </a:t>
            </a:r>
            <a:r>
              <a:rPr sz="1150" spc="15" dirty="0">
                <a:solidFill>
                  <a:srgbClr val="272780"/>
                </a:solidFill>
                <a:latin typeface="+mj-lt"/>
                <a:cs typeface="Verdana"/>
              </a:rPr>
              <a:t>extension agreements</a:t>
            </a:r>
            <a:endParaRPr sz="1150" dirty="0">
              <a:solidFill>
                <a:srgbClr val="272780"/>
              </a:solidFill>
              <a:latin typeface="+mj-lt"/>
              <a:cs typeface="Verdana"/>
            </a:endParaRPr>
          </a:p>
        </p:txBody>
      </p:sp>
      <p:sp>
        <p:nvSpPr>
          <p:cNvPr id="14" name="object 10"/>
          <p:cNvSpPr txBox="1"/>
          <p:nvPr/>
        </p:nvSpPr>
        <p:spPr>
          <a:xfrm>
            <a:off x="5602999" y="3864467"/>
            <a:ext cx="924688" cy="364587"/>
          </a:xfrm>
          <a:prstGeom prst="rect">
            <a:avLst/>
          </a:prstGeom>
        </p:spPr>
        <p:txBody>
          <a:bodyPr vert="horz" wrap="square" lIns="0" tIns="0" rIns="0" bIns="0" rtlCol="0">
            <a:spAutoFit/>
          </a:bodyPr>
          <a:lstStyle/>
          <a:p>
            <a:pPr marL="12685" marR="5074" indent="249255" algn="ctr">
              <a:lnSpc>
                <a:spcPct val="103099"/>
              </a:lnSpc>
            </a:pPr>
            <a:r>
              <a:rPr sz="1150" spc="10" dirty="0">
                <a:solidFill>
                  <a:srgbClr val="272780"/>
                </a:solidFill>
                <a:latin typeface="+mj-lt"/>
                <a:cs typeface="Verdana"/>
              </a:rPr>
              <a:t>Order </a:t>
            </a:r>
            <a:r>
              <a:rPr sz="1150" spc="20" dirty="0">
                <a:solidFill>
                  <a:srgbClr val="272780"/>
                </a:solidFill>
                <a:latin typeface="+mj-lt"/>
                <a:cs typeface="Verdana"/>
              </a:rPr>
              <a:t>amendments</a:t>
            </a:r>
            <a:endParaRPr sz="1150" dirty="0">
              <a:solidFill>
                <a:srgbClr val="272780"/>
              </a:solidFill>
              <a:latin typeface="+mj-lt"/>
              <a:cs typeface="Verdana"/>
            </a:endParaRPr>
          </a:p>
        </p:txBody>
      </p:sp>
      <p:sp>
        <p:nvSpPr>
          <p:cNvPr id="15" name="object 11"/>
          <p:cNvSpPr txBox="1"/>
          <p:nvPr/>
        </p:nvSpPr>
        <p:spPr>
          <a:xfrm>
            <a:off x="7061676" y="2126123"/>
            <a:ext cx="1136392" cy="282129"/>
          </a:xfrm>
          <a:prstGeom prst="rect">
            <a:avLst/>
          </a:prstGeom>
        </p:spPr>
        <p:txBody>
          <a:bodyPr vert="horz" wrap="square" lIns="0" tIns="0" rIns="0" bIns="0" rtlCol="0">
            <a:spAutoFit/>
          </a:bodyPr>
          <a:lstStyle/>
          <a:p>
            <a:pPr marL="12685" marR="5074" algn="ctr">
              <a:lnSpc>
                <a:spcPts val="1129"/>
              </a:lnSpc>
            </a:pPr>
            <a:r>
              <a:rPr sz="1150" spc="15" dirty="0">
                <a:solidFill>
                  <a:srgbClr val="272780"/>
                </a:solidFill>
                <a:latin typeface="+mj-lt"/>
                <a:cs typeface="Verdana"/>
              </a:rPr>
              <a:t>Statements and reminders</a:t>
            </a:r>
            <a:endParaRPr sz="1150" dirty="0">
              <a:solidFill>
                <a:srgbClr val="272780"/>
              </a:solidFill>
              <a:latin typeface="+mj-lt"/>
              <a:cs typeface="Verdana"/>
            </a:endParaRPr>
          </a:p>
        </p:txBody>
      </p:sp>
      <p:sp>
        <p:nvSpPr>
          <p:cNvPr id="16" name="object 12"/>
          <p:cNvSpPr txBox="1"/>
          <p:nvPr/>
        </p:nvSpPr>
        <p:spPr>
          <a:xfrm>
            <a:off x="6981665" y="2949654"/>
            <a:ext cx="1216403" cy="423193"/>
          </a:xfrm>
          <a:prstGeom prst="rect">
            <a:avLst/>
          </a:prstGeom>
        </p:spPr>
        <p:txBody>
          <a:bodyPr vert="horz" wrap="square" lIns="0" tIns="0" rIns="0" bIns="0" rtlCol="0">
            <a:spAutoFit/>
          </a:bodyPr>
          <a:lstStyle/>
          <a:p>
            <a:pPr marL="12685" marR="5074" indent="-26638" algn="ctr">
              <a:lnSpc>
                <a:spcPts val="1129"/>
              </a:lnSpc>
            </a:pPr>
            <a:r>
              <a:rPr sz="1150" spc="-40" dirty="0">
                <a:solidFill>
                  <a:srgbClr val="272780"/>
                </a:solidFill>
                <a:latin typeface="+mj-lt"/>
                <a:cs typeface="Verdana"/>
              </a:rPr>
              <a:t>R</a:t>
            </a:r>
            <a:r>
              <a:rPr sz="1150" spc="15" dirty="0">
                <a:solidFill>
                  <a:srgbClr val="272780"/>
                </a:solidFill>
                <a:latin typeface="+mj-lt"/>
                <a:cs typeface="Verdana"/>
              </a:rPr>
              <a:t>eturn merchandise authorisations</a:t>
            </a:r>
            <a:endParaRPr sz="1150" dirty="0">
              <a:solidFill>
                <a:srgbClr val="272780"/>
              </a:solidFill>
              <a:latin typeface="+mj-lt"/>
              <a:cs typeface="Verdana"/>
            </a:endParaRPr>
          </a:p>
        </p:txBody>
      </p:sp>
      <p:sp>
        <p:nvSpPr>
          <p:cNvPr id="17" name="object 13"/>
          <p:cNvSpPr txBox="1"/>
          <p:nvPr/>
        </p:nvSpPr>
        <p:spPr>
          <a:xfrm>
            <a:off x="7125742" y="3864470"/>
            <a:ext cx="1072326" cy="364587"/>
          </a:xfrm>
          <a:prstGeom prst="rect">
            <a:avLst/>
          </a:prstGeom>
        </p:spPr>
        <p:txBody>
          <a:bodyPr vert="horz" wrap="square" lIns="0" tIns="0" rIns="0" bIns="0" rtlCol="0">
            <a:spAutoFit/>
          </a:bodyPr>
          <a:lstStyle/>
          <a:p>
            <a:pPr marL="12685" marR="5074" indent="31712">
              <a:lnSpc>
                <a:spcPct val="103099"/>
              </a:lnSpc>
            </a:pPr>
            <a:r>
              <a:rPr sz="1150" spc="-45" dirty="0">
                <a:solidFill>
                  <a:srgbClr val="272780"/>
                </a:solidFill>
                <a:latin typeface="+mj-lt"/>
                <a:cs typeface="Verdana"/>
              </a:rPr>
              <a:t>P</a:t>
            </a:r>
            <a:r>
              <a:rPr sz="1150" spc="5" dirty="0">
                <a:solidFill>
                  <a:srgbClr val="272780"/>
                </a:solidFill>
                <a:latin typeface="+mj-lt"/>
                <a:cs typeface="Verdana"/>
              </a:rPr>
              <a:t>a</a:t>
            </a:r>
            <a:r>
              <a:rPr sz="1150" spc="20" dirty="0">
                <a:solidFill>
                  <a:srgbClr val="272780"/>
                </a:solidFill>
                <a:latin typeface="+mj-lt"/>
                <a:cs typeface="Verdana"/>
              </a:rPr>
              <a:t>yment</a:t>
            </a:r>
            <a:r>
              <a:rPr sz="1150" spc="15" dirty="0">
                <a:solidFill>
                  <a:srgbClr val="272780"/>
                </a:solidFill>
                <a:latin typeface="+mj-lt"/>
                <a:cs typeface="Verdana"/>
              </a:rPr>
              <a:t> appr</a:t>
            </a:r>
            <a:r>
              <a:rPr sz="1150" spc="5" dirty="0">
                <a:solidFill>
                  <a:srgbClr val="272780"/>
                </a:solidFill>
                <a:latin typeface="+mj-lt"/>
                <a:cs typeface="Verdana"/>
              </a:rPr>
              <a:t>o</a:t>
            </a:r>
            <a:r>
              <a:rPr sz="1150" spc="-40" dirty="0">
                <a:solidFill>
                  <a:srgbClr val="272780"/>
                </a:solidFill>
                <a:latin typeface="+mj-lt"/>
                <a:cs typeface="Verdana"/>
              </a:rPr>
              <a:t>v</a:t>
            </a:r>
            <a:r>
              <a:rPr sz="1150" spc="10" dirty="0">
                <a:solidFill>
                  <a:srgbClr val="272780"/>
                </a:solidFill>
                <a:latin typeface="+mj-lt"/>
                <a:cs typeface="Verdana"/>
              </a:rPr>
              <a:t>als</a:t>
            </a:r>
            <a:endParaRPr sz="1150" dirty="0">
              <a:solidFill>
                <a:srgbClr val="272780"/>
              </a:solidFill>
              <a:latin typeface="+mj-lt"/>
              <a:cs typeface="Verdana"/>
            </a:endParaRPr>
          </a:p>
        </p:txBody>
      </p:sp>
      <p:sp>
        <p:nvSpPr>
          <p:cNvPr id="18" name="object 14"/>
          <p:cNvSpPr txBox="1"/>
          <p:nvPr/>
        </p:nvSpPr>
        <p:spPr>
          <a:xfrm>
            <a:off x="2514600" y="4703141"/>
            <a:ext cx="1047300" cy="282129"/>
          </a:xfrm>
          <a:prstGeom prst="rect">
            <a:avLst/>
          </a:prstGeom>
        </p:spPr>
        <p:txBody>
          <a:bodyPr vert="horz" wrap="square" lIns="0" tIns="0" rIns="0" bIns="0" rtlCol="0">
            <a:spAutoFit/>
          </a:bodyPr>
          <a:lstStyle/>
          <a:p>
            <a:pPr marL="12685" marR="5074" algn="ctr">
              <a:lnSpc>
                <a:spcPts val="1129"/>
              </a:lnSpc>
            </a:pPr>
            <a:r>
              <a:rPr sz="1150" spc="10" dirty="0">
                <a:solidFill>
                  <a:srgbClr val="272780"/>
                </a:solidFill>
                <a:latin typeface="+mj-lt"/>
                <a:cs typeface="Verdana"/>
              </a:rPr>
              <a:t>Electronic I</a:t>
            </a:r>
            <a:r>
              <a:rPr sz="1150" spc="5" dirty="0">
                <a:solidFill>
                  <a:srgbClr val="272780"/>
                </a:solidFill>
                <a:latin typeface="+mj-lt"/>
                <a:cs typeface="Verdana"/>
              </a:rPr>
              <a:t>nv</a:t>
            </a:r>
            <a:r>
              <a:rPr sz="1150" spc="15" dirty="0">
                <a:solidFill>
                  <a:srgbClr val="272780"/>
                </a:solidFill>
                <a:latin typeface="+mj-lt"/>
                <a:cs typeface="Verdana"/>
              </a:rPr>
              <a:t>oicing</a:t>
            </a:r>
            <a:endParaRPr sz="1150" dirty="0">
              <a:solidFill>
                <a:srgbClr val="272780"/>
              </a:solidFill>
              <a:latin typeface="+mj-lt"/>
              <a:cs typeface="Verdana"/>
            </a:endParaRPr>
          </a:p>
        </p:txBody>
      </p:sp>
      <p:sp>
        <p:nvSpPr>
          <p:cNvPr id="19" name="object 15"/>
          <p:cNvSpPr txBox="1"/>
          <p:nvPr/>
        </p:nvSpPr>
        <p:spPr>
          <a:xfrm>
            <a:off x="4337059" y="4703141"/>
            <a:ext cx="600604" cy="284758"/>
          </a:xfrm>
          <a:prstGeom prst="rect">
            <a:avLst/>
          </a:prstGeom>
        </p:spPr>
        <p:txBody>
          <a:bodyPr vert="horz" wrap="square" lIns="0" tIns="0" rIns="0" bIns="0" rtlCol="0">
            <a:spAutoFit/>
          </a:bodyPr>
          <a:lstStyle/>
          <a:p>
            <a:pPr marL="82451" marR="5074" indent="-70400" algn="ctr">
              <a:lnSpc>
                <a:spcPts val="1129"/>
              </a:lnSpc>
            </a:pPr>
            <a:r>
              <a:rPr sz="1150" spc="10" dirty="0">
                <a:solidFill>
                  <a:srgbClr val="272780"/>
                </a:solidFill>
                <a:latin typeface="+mj-lt"/>
                <a:cs typeface="Verdana"/>
              </a:rPr>
              <a:t>Expense </a:t>
            </a:r>
            <a:r>
              <a:rPr sz="1150" spc="15" dirty="0">
                <a:solidFill>
                  <a:srgbClr val="272780"/>
                </a:solidFill>
                <a:latin typeface="+mj-lt"/>
                <a:cs typeface="Verdana"/>
              </a:rPr>
              <a:t>claims</a:t>
            </a:r>
            <a:endParaRPr sz="1150" dirty="0">
              <a:solidFill>
                <a:srgbClr val="272780"/>
              </a:solidFill>
              <a:latin typeface="+mj-lt"/>
              <a:cs typeface="Verdana"/>
            </a:endParaRPr>
          </a:p>
        </p:txBody>
      </p:sp>
      <p:sp>
        <p:nvSpPr>
          <p:cNvPr id="20" name="object 16"/>
          <p:cNvSpPr txBox="1"/>
          <p:nvPr/>
        </p:nvSpPr>
        <p:spPr>
          <a:xfrm>
            <a:off x="5761357" y="4631593"/>
            <a:ext cx="766328" cy="423193"/>
          </a:xfrm>
          <a:prstGeom prst="rect">
            <a:avLst/>
          </a:prstGeom>
        </p:spPr>
        <p:txBody>
          <a:bodyPr vert="horz" wrap="square" lIns="0" tIns="0" rIns="0" bIns="0" rtlCol="0">
            <a:spAutoFit/>
          </a:bodyPr>
          <a:lstStyle/>
          <a:p>
            <a:pPr marL="12051" marR="5074" indent="-5074" algn="ctr">
              <a:lnSpc>
                <a:spcPts val="1129"/>
              </a:lnSpc>
            </a:pPr>
            <a:r>
              <a:rPr sz="1150" spc="10" dirty="0">
                <a:solidFill>
                  <a:srgbClr val="272780"/>
                </a:solidFill>
                <a:latin typeface="+mj-lt"/>
                <a:cs typeface="Verdana"/>
              </a:rPr>
              <a:t>Goods </a:t>
            </a:r>
            <a:r>
              <a:rPr sz="1150" spc="15" dirty="0">
                <a:solidFill>
                  <a:srgbClr val="272780"/>
                </a:solidFill>
                <a:latin typeface="+mj-lt"/>
                <a:cs typeface="Verdana"/>
              </a:rPr>
              <a:t>recei</a:t>
            </a:r>
            <a:r>
              <a:rPr sz="1150" dirty="0">
                <a:solidFill>
                  <a:srgbClr val="272780"/>
                </a:solidFill>
                <a:latin typeface="+mj-lt"/>
                <a:cs typeface="Verdana"/>
              </a:rPr>
              <a:t>v</a:t>
            </a:r>
            <a:r>
              <a:rPr sz="1150" spc="15" dirty="0">
                <a:solidFill>
                  <a:srgbClr val="272780"/>
                </a:solidFill>
                <a:latin typeface="+mj-lt"/>
                <a:cs typeface="Verdana"/>
              </a:rPr>
              <a:t>ed notes</a:t>
            </a:r>
            <a:endParaRPr sz="1150" dirty="0">
              <a:solidFill>
                <a:srgbClr val="272780"/>
              </a:solidFill>
              <a:latin typeface="+mj-lt"/>
              <a:cs typeface="Verdana"/>
            </a:endParaRPr>
          </a:p>
        </p:txBody>
      </p:sp>
      <p:sp>
        <p:nvSpPr>
          <p:cNvPr id="21" name="object 17"/>
          <p:cNvSpPr txBox="1"/>
          <p:nvPr/>
        </p:nvSpPr>
        <p:spPr>
          <a:xfrm>
            <a:off x="7070726" y="4703136"/>
            <a:ext cx="1127342" cy="282129"/>
          </a:xfrm>
          <a:prstGeom prst="rect">
            <a:avLst/>
          </a:prstGeom>
        </p:spPr>
        <p:txBody>
          <a:bodyPr vert="horz" wrap="square" lIns="0" tIns="0" rIns="0" bIns="0" rtlCol="0">
            <a:spAutoFit/>
          </a:bodyPr>
          <a:lstStyle/>
          <a:p>
            <a:pPr marL="142704" marR="5074" indent="-130653">
              <a:lnSpc>
                <a:spcPts val="1129"/>
              </a:lnSpc>
            </a:pPr>
            <a:r>
              <a:rPr sz="1150" spc="-40" dirty="0">
                <a:solidFill>
                  <a:srgbClr val="272780"/>
                </a:solidFill>
                <a:latin typeface="+mj-lt"/>
                <a:cs typeface="Verdana"/>
              </a:rPr>
              <a:t>R</a:t>
            </a:r>
            <a:r>
              <a:rPr sz="1150" spc="15" dirty="0">
                <a:solidFill>
                  <a:srgbClr val="272780"/>
                </a:solidFill>
                <a:latin typeface="+mj-lt"/>
                <a:cs typeface="Verdana"/>
              </a:rPr>
              <a:t>emitt</a:t>
            </a:r>
            <a:r>
              <a:rPr sz="1150" spc="10" dirty="0">
                <a:solidFill>
                  <a:srgbClr val="272780"/>
                </a:solidFill>
                <a:latin typeface="+mj-lt"/>
                <a:cs typeface="Verdana"/>
              </a:rPr>
              <a:t>a</a:t>
            </a:r>
            <a:r>
              <a:rPr sz="1150" spc="15" dirty="0">
                <a:solidFill>
                  <a:srgbClr val="272780"/>
                </a:solidFill>
                <a:latin typeface="+mj-lt"/>
                <a:cs typeface="Verdana"/>
              </a:rPr>
              <a:t>nce advices</a:t>
            </a:r>
            <a:endParaRPr sz="1150" dirty="0">
              <a:solidFill>
                <a:srgbClr val="272780"/>
              </a:solidFill>
              <a:latin typeface="+mj-lt"/>
              <a:cs typeface="Verdana"/>
            </a:endParaRPr>
          </a:p>
        </p:txBody>
      </p:sp>
      <p:sp>
        <p:nvSpPr>
          <p:cNvPr id="22" name="object 18"/>
          <p:cNvSpPr txBox="1"/>
          <p:nvPr/>
        </p:nvSpPr>
        <p:spPr>
          <a:xfrm>
            <a:off x="8407150" y="4703136"/>
            <a:ext cx="1320174" cy="282129"/>
          </a:xfrm>
          <a:prstGeom prst="rect">
            <a:avLst/>
          </a:prstGeom>
        </p:spPr>
        <p:txBody>
          <a:bodyPr vert="horz" wrap="square" lIns="0" tIns="0" rIns="0" bIns="0" rtlCol="0">
            <a:spAutoFit/>
          </a:bodyPr>
          <a:lstStyle/>
          <a:p>
            <a:pPr marL="12685" marR="5074" indent="265746">
              <a:lnSpc>
                <a:spcPts val="1129"/>
              </a:lnSpc>
            </a:pPr>
            <a:r>
              <a:rPr sz="1150" spc="10" dirty="0">
                <a:solidFill>
                  <a:srgbClr val="272780"/>
                </a:solidFill>
                <a:latin typeface="+mj-lt"/>
                <a:cs typeface="Verdana"/>
              </a:rPr>
              <a:t>Order </a:t>
            </a:r>
            <a:r>
              <a:rPr sz="1150" spc="15" dirty="0">
                <a:solidFill>
                  <a:srgbClr val="272780"/>
                </a:solidFill>
                <a:latin typeface="+mj-lt"/>
                <a:cs typeface="Verdana"/>
              </a:rPr>
              <a:t>confirmations</a:t>
            </a:r>
            <a:endParaRPr sz="1150" dirty="0">
              <a:solidFill>
                <a:srgbClr val="272780"/>
              </a:solidFill>
              <a:latin typeface="+mj-lt"/>
              <a:cs typeface="Verdana"/>
            </a:endParaRPr>
          </a:p>
        </p:txBody>
      </p:sp>
      <p:sp>
        <p:nvSpPr>
          <p:cNvPr id="23" name="object 19"/>
          <p:cNvSpPr txBox="1"/>
          <p:nvPr/>
        </p:nvSpPr>
        <p:spPr>
          <a:xfrm>
            <a:off x="8501282" y="2949648"/>
            <a:ext cx="1226041" cy="423193"/>
          </a:xfrm>
          <a:prstGeom prst="rect">
            <a:avLst/>
          </a:prstGeom>
        </p:spPr>
        <p:txBody>
          <a:bodyPr vert="horz" wrap="square" lIns="0" tIns="0" rIns="0" bIns="0" rtlCol="0">
            <a:spAutoFit/>
          </a:bodyPr>
          <a:lstStyle/>
          <a:p>
            <a:pPr marL="12685" marR="5074" indent="-8245" algn="ctr">
              <a:lnSpc>
                <a:spcPts val="1129"/>
              </a:lnSpc>
            </a:pPr>
            <a:r>
              <a:rPr sz="1150" spc="10" dirty="0">
                <a:solidFill>
                  <a:srgbClr val="272780"/>
                </a:solidFill>
                <a:latin typeface="+mj-lt"/>
                <a:cs typeface="Verdana"/>
              </a:rPr>
              <a:t>Credit </a:t>
            </a:r>
            <a:r>
              <a:rPr sz="1150" spc="15" dirty="0">
                <a:solidFill>
                  <a:srgbClr val="272780"/>
                </a:solidFill>
                <a:latin typeface="+mj-lt"/>
                <a:cs typeface="Verdana"/>
              </a:rPr>
              <a:t>application forms</a:t>
            </a:r>
            <a:endParaRPr sz="1150" dirty="0">
              <a:solidFill>
                <a:srgbClr val="272780"/>
              </a:solidFill>
              <a:latin typeface="+mj-lt"/>
              <a:cs typeface="Verdana"/>
            </a:endParaRPr>
          </a:p>
        </p:txBody>
      </p:sp>
      <p:sp>
        <p:nvSpPr>
          <p:cNvPr id="24" name="object 20"/>
          <p:cNvSpPr txBox="1"/>
          <p:nvPr/>
        </p:nvSpPr>
        <p:spPr>
          <a:xfrm>
            <a:off x="8473009" y="3946872"/>
            <a:ext cx="1080893" cy="353943"/>
          </a:xfrm>
          <a:prstGeom prst="rect">
            <a:avLst/>
          </a:prstGeom>
        </p:spPr>
        <p:txBody>
          <a:bodyPr vert="horz" wrap="square" lIns="0" tIns="0" rIns="0" bIns="0" rtlCol="0">
            <a:spAutoFit/>
          </a:bodyPr>
          <a:lstStyle/>
          <a:p>
            <a:pPr marL="12685" algn="ctr"/>
            <a:r>
              <a:rPr sz="1150" spc="15" dirty="0">
                <a:solidFill>
                  <a:srgbClr val="272780"/>
                </a:solidFill>
                <a:latin typeface="+mj-lt"/>
                <a:cs typeface="Verdana"/>
              </a:rPr>
              <a:t>Picking</a:t>
            </a:r>
            <a:r>
              <a:rPr sz="1150" spc="10" dirty="0">
                <a:solidFill>
                  <a:srgbClr val="272780"/>
                </a:solidFill>
                <a:latin typeface="+mj-lt"/>
                <a:cs typeface="Verdana"/>
              </a:rPr>
              <a:t> </a:t>
            </a:r>
            <a:r>
              <a:rPr sz="1150" spc="5" dirty="0">
                <a:solidFill>
                  <a:srgbClr val="272780"/>
                </a:solidFill>
                <a:latin typeface="+mj-lt"/>
                <a:cs typeface="Verdana"/>
              </a:rPr>
              <a:t>lists</a:t>
            </a:r>
            <a:endParaRPr sz="1150" dirty="0">
              <a:solidFill>
                <a:srgbClr val="272780"/>
              </a:solidFill>
              <a:latin typeface="+mj-lt"/>
              <a:cs typeface="Verdana"/>
            </a:endParaRPr>
          </a:p>
        </p:txBody>
      </p:sp>
      <p:sp>
        <p:nvSpPr>
          <p:cNvPr id="25" name="object 11"/>
          <p:cNvSpPr txBox="1"/>
          <p:nvPr/>
        </p:nvSpPr>
        <p:spPr>
          <a:xfrm>
            <a:off x="8486949" y="2126123"/>
            <a:ext cx="1066953" cy="423193"/>
          </a:xfrm>
          <a:prstGeom prst="rect">
            <a:avLst/>
          </a:prstGeom>
        </p:spPr>
        <p:txBody>
          <a:bodyPr vert="horz" wrap="square" lIns="0" tIns="0" rIns="0" bIns="0" rtlCol="0">
            <a:spAutoFit/>
          </a:bodyPr>
          <a:lstStyle/>
          <a:p>
            <a:pPr marL="12685" marR="5074" algn="ctr">
              <a:lnSpc>
                <a:spcPts val="1129"/>
              </a:lnSpc>
            </a:pPr>
            <a:r>
              <a:rPr lang="en-US" sz="1150" spc="15" dirty="0">
                <a:solidFill>
                  <a:srgbClr val="272780"/>
                </a:solidFill>
                <a:latin typeface="+mj-lt"/>
                <a:cs typeface="Verdana"/>
              </a:rPr>
              <a:t>Proof of Delivery tracking</a:t>
            </a:r>
            <a:endParaRPr sz="1150" dirty="0">
              <a:solidFill>
                <a:srgbClr val="272780"/>
              </a:solidFill>
              <a:latin typeface="+mj-lt"/>
              <a:cs typeface="Verdana"/>
            </a:endParaRPr>
          </a:p>
        </p:txBody>
      </p:sp>
      <p:sp>
        <p:nvSpPr>
          <p:cNvPr id="3" name="Rectangle 2"/>
          <p:cNvSpPr/>
          <p:nvPr/>
        </p:nvSpPr>
        <p:spPr>
          <a:xfrm>
            <a:off x="2514600" y="3790432"/>
            <a:ext cx="1295400" cy="456920"/>
          </a:xfrm>
          <a:prstGeom prst="rect">
            <a:avLst/>
          </a:prstGeom>
        </p:spPr>
        <p:txBody>
          <a:bodyPr wrap="square">
            <a:spAutoFit/>
          </a:bodyPr>
          <a:lstStyle/>
          <a:p>
            <a:pPr marL="12685" marR="5074" indent="183929" algn="ctr">
              <a:lnSpc>
                <a:spcPct val="103099"/>
              </a:lnSpc>
            </a:pPr>
            <a:r>
              <a:rPr lang="en-US" sz="1150" dirty="0">
                <a:solidFill>
                  <a:srgbClr val="272780"/>
                </a:solidFill>
                <a:latin typeface="+mj-lt"/>
                <a:ea typeface="Verdana" panose="020B0604030504040204" pitchFamily="34" charset="0"/>
                <a:cs typeface="Verdana" panose="020B0604030504040204" pitchFamily="34" charset="0"/>
              </a:rPr>
              <a:t>Compliance Documents</a:t>
            </a:r>
          </a:p>
        </p:txBody>
      </p:sp>
    </p:spTree>
    <p:extLst>
      <p:ext uri="{BB962C8B-B14F-4D97-AF65-F5344CB8AC3E}">
        <p14:creationId xmlns:p14="http://schemas.microsoft.com/office/powerpoint/2010/main" val="3726932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0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0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0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862441" cy="525665"/>
          </a:xfrm>
        </p:spPr>
        <p:txBody>
          <a:bodyPr>
            <a:normAutofit fontScale="90000"/>
          </a:bodyPr>
          <a:lstStyle/>
          <a:p>
            <a:r>
              <a:rPr lang="en-GB" sz="4000" dirty="0">
                <a:solidFill>
                  <a:srgbClr val="002060"/>
                </a:solidFill>
              </a:rPr>
              <a:t>Zetadocs for NAV </a:t>
            </a:r>
            <a:endParaRPr lang="en-US" sz="4000" dirty="0"/>
          </a:p>
        </p:txBody>
      </p:sp>
      <p:sp>
        <p:nvSpPr>
          <p:cNvPr id="6" name="Content Placeholder 5"/>
          <p:cNvSpPr>
            <a:spLocks noGrp="1"/>
          </p:cNvSpPr>
          <p:nvPr>
            <p:ph idx="1"/>
          </p:nvPr>
        </p:nvSpPr>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7" name="Content Placeholder 6"/>
          <p:cNvSpPr>
            <a:spLocks noGrp="1"/>
          </p:cNvSpPr>
          <p:nvPr>
            <p:ph sz="half" idx="4294967295"/>
          </p:nvPr>
        </p:nvSpPr>
        <p:spPr>
          <a:xfrm>
            <a:off x="1069848" y="1387366"/>
            <a:ext cx="9364717" cy="5484922"/>
          </a:xfrm>
        </p:spPr>
        <p:txBody>
          <a:bodyPr>
            <a:normAutofit fontScale="92500" lnSpcReduction="10000"/>
          </a:bodyPr>
          <a:lstStyle/>
          <a:p>
            <a:pPr lvl="1">
              <a:spcBef>
                <a:spcPts val="150"/>
              </a:spcBef>
              <a:buClr>
                <a:srgbClr val="000000"/>
              </a:buClr>
            </a:pPr>
            <a:r>
              <a:rPr lang="en-GB" sz="2800" kern="0" dirty="0">
                <a:solidFill>
                  <a:srgbClr val="272780"/>
                </a:solidFill>
                <a:latin typeface="FS Matthew" panose="02000506040000020004"/>
                <a:ea typeface="Verdana" pitchFamily="34" charset="0"/>
                <a:cs typeface="Verdana" pitchFamily="34" charset="0"/>
              </a:rPr>
              <a:t>Compatibility:</a:t>
            </a:r>
          </a:p>
          <a:p>
            <a:pPr marL="1066785" lvl="1" indent="-457200">
              <a:spcBef>
                <a:spcPts val="150"/>
              </a:spcBef>
              <a:buClr>
                <a:srgbClr val="000000"/>
              </a:buClr>
              <a:buFont typeface="Arial" panose="020B0604020202020204" pitchFamily="34" charset="0"/>
              <a:buChar char="•"/>
            </a:pPr>
            <a:r>
              <a:rPr lang="en-GB" sz="2800" kern="0" dirty="0">
                <a:solidFill>
                  <a:srgbClr val="272780"/>
                </a:solidFill>
                <a:latin typeface="FS Matthew" panose="02000506040000020004"/>
                <a:ea typeface="Verdana" pitchFamily="34" charset="0"/>
                <a:cs typeface="Verdana" pitchFamily="34" charset="0"/>
              </a:rPr>
              <a:t>Microsoft Dynamics NAV 2009 RTC</a:t>
            </a:r>
          </a:p>
          <a:p>
            <a:pPr marL="1066785" lvl="1" indent="-457200">
              <a:spcBef>
                <a:spcPts val="150"/>
              </a:spcBef>
              <a:buClr>
                <a:srgbClr val="000000"/>
              </a:buClr>
              <a:buFont typeface="Arial" panose="020B0604020202020204" pitchFamily="34" charset="0"/>
              <a:buChar char="•"/>
            </a:pPr>
            <a:r>
              <a:rPr lang="en-GB" sz="2800" kern="0" dirty="0">
                <a:solidFill>
                  <a:srgbClr val="272780"/>
                </a:solidFill>
                <a:latin typeface="FS Matthew" panose="02000506040000020004"/>
                <a:ea typeface="Verdana" pitchFamily="34" charset="0"/>
                <a:cs typeface="Verdana" pitchFamily="34" charset="0"/>
              </a:rPr>
              <a:t>Microsoft Dynamics NAV 2013 </a:t>
            </a:r>
          </a:p>
          <a:p>
            <a:pPr marL="1066785" lvl="1" indent="-457200">
              <a:spcBef>
                <a:spcPts val="150"/>
              </a:spcBef>
              <a:buClr>
                <a:srgbClr val="000000"/>
              </a:buClr>
              <a:buFont typeface="Arial" panose="020B0604020202020204" pitchFamily="34" charset="0"/>
              <a:buChar char="•"/>
            </a:pPr>
            <a:r>
              <a:rPr lang="en-GB" sz="2800" kern="0" dirty="0">
                <a:solidFill>
                  <a:srgbClr val="272780"/>
                </a:solidFill>
                <a:latin typeface="FS Matthew" panose="02000506040000020004"/>
                <a:ea typeface="Verdana" pitchFamily="34" charset="0"/>
                <a:cs typeface="Verdana" pitchFamily="34" charset="0"/>
              </a:rPr>
              <a:t>Microsoft Dynamics NAV 2015</a:t>
            </a:r>
          </a:p>
          <a:p>
            <a:pPr marL="1066785" lvl="1" indent="-457200">
              <a:spcBef>
                <a:spcPts val="150"/>
              </a:spcBef>
              <a:buClr>
                <a:srgbClr val="000000"/>
              </a:buClr>
              <a:buFont typeface="Arial" panose="020B0604020202020204" pitchFamily="34" charset="0"/>
              <a:buChar char="•"/>
            </a:pPr>
            <a:r>
              <a:rPr lang="en-GB" sz="2800" kern="0" dirty="0">
                <a:solidFill>
                  <a:srgbClr val="272780"/>
                </a:solidFill>
                <a:latin typeface="FS Matthew" panose="02000506040000020004"/>
                <a:ea typeface="Verdana" pitchFamily="34" charset="0"/>
                <a:cs typeface="Verdana" pitchFamily="34" charset="0"/>
              </a:rPr>
              <a:t>Microsoft Dynamics NAV 2016</a:t>
            </a:r>
          </a:p>
          <a:p>
            <a:pPr marL="1066785" lvl="1" indent="-457200">
              <a:spcBef>
                <a:spcPts val="150"/>
              </a:spcBef>
              <a:buClr>
                <a:srgbClr val="000000"/>
              </a:buClr>
              <a:buFont typeface="Arial" panose="020B0604020202020204" pitchFamily="34" charset="0"/>
              <a:buChar char="•"/>
            </a:pPr>
            <a:r>
              <a:rPr lang="en-GB" sz="2800" kern="0" dirty="0">
                <a:solidFill>
                  <a:srgbClr val="272780"/>
                </a:solidFill>
                <a:latin typeface="FS Matthew" panose="02000506040000020004"/>
                <a:ea typeface="Verdana" pitchFamily="34" charset="0"/>
                <a:cs typeface="Verdana" pitchFamily="34" charset="0"/>
              </a:rPr>
              <a:t>Microsoft Dynamics NAV 2017</a:t>
            </a:r>
          </a:p>
          <a:p>
            <a:pPr marL="1066785" lvl="1" indent="-457200">
              <a:spcBef>
                <a:spcPts val="150"/>
              </a:spcBef>
              <a:buClr>
                <a:srgbClr val="000000"/>
              </a:buClr>
              <a:buFont typeface="Arial" panose="020B0604020202020204" pitchFamily="34" charset="0"/>
              <a:buChar char="•"/>
            </a:pPr>
            <a:r>
              <a:rPr lang="en-GB" sz="2800" b="1" kern="0" dirty="0">
                <a:solidFill>
                  <a:srgbClr val="8EC852"/>
                </a:solidFill>
                <a:latin typeface="FS Matthew" panose="02000506040000020004"/>
                <a:ea typeface="Verdana" pitchFamily="34" charset="0"/>
                <a:cs typeface="Verdana" pitchFamily="34" charset="0"/>
              </a:rPr>
              <a:t>NAV Tablet client</a:t>
            </a:r>
          </a:p>
          <a:p>
            <a:pPr marL="1066785" lvl="1" indent="-457200">
              <a:spcBef>
                <a:spcPts val="150"/>
              </a:spcBef>
              <a:buClr>
                <a:srgbClr val="000000"/>
              </a:buClr>
              <a:buFont typeface="Arial" panose="020B0604020202020204" pitchFamily="34" charset="0"/>
              <a:buChar char="•"/>
            </a:pPr>
            <a:r>
              <a:rPr lang="en-GB" sz="2800" b="1" kern="0" dirty="0">
                <a:solidFill>
                  <a:srgbClr val="8EC852"/>
                </a:solidFill>
                <a:latin typeface="FS Matthew" panose="02000506040000020004"/>
                <a:ea typeface="Verdana" pitchFamily="34" charset="0"/>
                <a:cs typeface="Verdana" pitchFamily="34" charset="0"/>
              </a:rPr>
              <a:t>NAV Web client</a:t>
            </a:r>
          </a:p>
          <a:p>
            <a:pPr marL="1066785" lvl="1" indent="-457200">
              <a:spcBef>
                <a:spcPts val="150"/>
              </a:spcBef>
              <a:buClr>
                <a:srgbClr val="000000"/>
              </a:buClr>
              <a:buFont typeface="Arial" panose="020B0604020202020204" pitchFamily="34" charset="0"/>
              <a:buChar char="•"/>
            </a:pPr>
            <a:r>
              <a:rPr lang="en-GB" sz="2800" b="1" kern="0" dirty="0">
                <a:solidFill>
                  <a:srgbClr val="8EC852"/>
                </a:solidFill>
                <a:latin typeface="FS Matthew" panose="02000506040000020004"/>
                <a:ea typeface="Verdana" pitchFamily="34" charset="0"/>
                <a:cs typeface="Verdana" pitchFamily="34" charset="0"/>
              </a:rPr>
              <a:t>NAV Windows client (ClickOnce)</a:t>
            </a:r>
          </a:p>
          <a:p>
            <a:pPr lvl="1">
              <a:spcBef>
                <a:spcPts val="150"/>
              </a:spcBef>
              <a:buClr>
                <a:srgbClr val="000000"/>
              </a:buClr>
            </a:pPr>
            <a:r>
              <a:rPr lang="en-GB" sz="2800" kern="0" dirty="0">
                <a:solidFill>
                  <a:schemeClr val="tx1"/>
                </a:solidFill>
                <a:latin typeface="FS Matthew" panose="02000506040000020004"/>
                <a:ea typeface="Verdana" pitchFamily="34" charset="0"/>
                <a:cs typeface="Verdana" pitchFamily="34" charset="0"/>
              </a:rPr>
              <a:t>Archive:</a:t>
            </a:r>
          </a:p>
          <a:p>
            <a:pPr marL="1066785" lvl="1" indent="-457200">
              <a:spcBef>
                <a:spcPts val="150"/>
              </a:spcBef>
              <a:buClr>
                <a:srgbClr val="000000"/>
              </a:buClr>
              <a:buFont typeface="Arial" panose="020B0604020202020204" pitchFamily="34" charset="0"/>
              <a:buChar char="•"/>
            </a:pPr>
            <a:r>
              <a:rPr lang="en-GB" sz="2800" kern="0" dirty="0">
                <a:solidFill>
                  <a:srgbClr val="272780">
                    <a:alpha val="99000"/>
                  </a:srgbClr>
                </a:solidFill>
                <a:latin typeface="FS Matthew" panose="02000506040000020004"/>
                <a:ea typeface="Verdana" pitchFamily="34" charset="0"/>
                <a:cs typeface="Verdana" pitchFamily="34" charset="0"/>
              </a:rPr>
              <a:t>SharePoint Online (Office 365)</a:t>
            </a:r>
          </a:p>
          <a:p>
            <a:pPr marL="1066785" lvl="1" indent="-457200">
              <a:spcBef>
                <a:spcPts val="150"/>
              </a:spcBef>
              <a:buClr>
                <a:srgbClr val="000000"/>
              </a:buClr>
              <a:buFont typeface="Arial" panose="020B0604020202020204" pitchFamily="34" charset="0"/>
              <a:buChar char="•"/>
            </a:pPr>
            <a:r>
              <a:rPr lang="en-GB" sz="2800" kern="0" dirty="0">
                <a:solidFill>
                  <a:srgbClr val="272780">
                    <a:alpha val="99000"/>
                  </a:srgbClr>
                </a:solidFill>
                <a:latin typeface="FS Matthew" panose="02000506040000020004"/>
                <a:ea typeface="Verdana" pitchFamily="34" charset="0"/>
                <a:cs typeface="Verdana" pitchFamily="34" charset="0"/>
              </a:rPr>
              <a:t>SharePoint On Premise</a:t>
            </a:r>
          </a:p>
          <a:p>
            <a:pPr marL="1066785" lvl="1" indent="-457200">
              <a:spcBef>
                <a:spcPts val="150"/>
              </a:spcBef>
              <a:buClr>
                <a:srgbClr val="000000"/>
              </a:buClr>
              <a:buFont typeface="Arial" panose="020B0604020202020204" pitchFamily="34" charset="0"/>
              <a:buChar char="•"/>
            </a:pPr>
            <a:r>
              <a:rPr lang="en-GB" sz="2800" kern="0" dirty="0">
                <a:solidFill>
                  <a:srgbClr val="272780">
                    <a:alpha val="99000"/>
                  </a:srgbClr>
                </a:solidFill>
                <a:latin typeface="FS Matthew" panose="02000506040000020004"/>
                <a:ea typeface="Verdana" pitchFamily="34" charset="0"/>
                <a:cs typeface="Verdana" pitchFamily="34" charset="0"/>
              </a:rPr>
              <a:t>Network folders (File server)</a:t>
            </a:r>
          </a:p>
          <a:p>
            <a:pPr marL="114300" indent="0">
              <a:spcBef>
                <a:spcPts val="150"/>
              </a:spcBef>
              <a:buClr>
                <a:srgbClr val="000000"/>
              </a:buClr>
              <a:buNone/>
            </a:pPr>
            <a:endParaRPr lang="en-GB" sz="2000" b="1" kern="0" dirty="0">
              <a:solidFill>
                <a:srgbClr val="8EC852"/>
              </a:solidFill>
              <a:ea typeface="Verdana" pitchFamily="34" charset="0"/>
              <a:cs typeface="Verdana" pitchFamily="34" charset="0"/>
            </a:endParaRPr>
          </a:p>
          <a:p>
            <a:endParaRPr lang="en-US" dirty="0"/>
          </a:p>
        </p:txBody>
      </p:sp>
    </p:spTree>
    <p:extLst>
      <p:ext uri="{BB962C8B-B14F-4D97-AF65-F5344CB8AC3E}">
        <p14:creationId xmlns:p14="http://schemas.microsoft.com/office/powerpoint/2010/main" val="2556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management</a:t>
            </a:r>
            <a:endParaRPr lang="en-GB" dirty="0"/>
          </a:p>
        </p:txBody>
      </p:sp>
      <p:sp>
        <p:nvSpPr>
          <p:cNvPr id="3" name="Text Placeholder 2"/>
          <p:cNvSpPr>
            <a:spLocks noGrp="1"/>
          </p:cNvSpPr>
          <p:nvPr>
            <p:ph type="body" idx="1"/>
          </p:nvPr>
        </p:nvSpPr>
        <p:spPr/>
        <p:txBody>
          <a:bodyPr/>
          <a:lstStyle/>
          <a:p>
            <a:r>
              <a:rPr lang="en-US" dirty="0"/>
              <a:t>For better business</a:t>
            </a:r>
            <a:endParaRPr lang="en-GB" dirty="0"/>
          </a:p>
        </p:txBody>
      </p:sp>
    </p:spTree>
    <p:extLst>
      <p:ext uri="{BB962C8B-B14F-4D97-AF65-F5344CB8AC3E}">
        <p14:creationId xmlns:p14="http://schemas.microsoft.com/office/powerpoint/2010/main" val="29917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9788" y="457200"/>
            <a:ext cx="4807977" cy="1600200"/>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dirty="0"/>
          </a:p>
          <a:p>
            <a:r>
              <a:rPr lang="en-GB" dirty="0"/>
              <a:t>1. Capture</a:t>
            </a:r>
          </a:p>
        </p:txBody>
      </p:sp>
      <p:sp>
        <p:nvSpPr>
          <p:cNvPr id="5" name="Text Placeholder 3"/>
          <p:cNvSpPr txBox="1">
            <a:spLocks/>
          </p:cNvSpPr>
          <p:nvPr/>
        </p:nvSpPr>
        <p:spPr>
          <a:xfrm>
            <a:off x="838200" y="2259106"/>
            <a:ext cx="4809565" cy="3609882"/>
          </a:xfrm>
          <a:prstGeom prst="rect">
            <a:avLst/>
          </a:prstGeom>
        </p:spPr>
        <p:txBody>
          <a:bodyPr>
            <a:normAutofit/>
          </a:bodyPr>
          <a:lstStyle>
            <a:lvl1pPr marL="0" indent="0" algn="l" defTabSz="914400" rtl="0" eaLnBrk="1" latinLnBrk="0" hangingPunct="1">
              <a:lnSpc>
                <a:spcPct val="10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Android and Apple (iOS)</a:t>
            </a:r>
          </a:p>
          <a:p>
            <a:r>
              <a:rPr lang="en-GB" sz="3200" dirty="0" smtClean="0"/>
              <a:t>Enforce Policies</a:t>
            </a:r>
            <a:endParaRPr lang="en-GB" sz="3200" dirty="0"/>
          </a:p>
          <a:p>
            <a:r>
              <a:rPr lang="en-GB" sz="3200" dirty="0" smtClean="0"/>
              <a:t>Integration within NAV</a:t>
            </a:r>
          </a:p>
          <a:p>
            <a:endParaRPr lang="en-GB" sz="3200" dirty="0"/>
          </a:p>
        </p:txBody>
      </p:sp>
      <p:pic>
        <p:nvPicPr>
          <p:cNvPr id="1026" name="Picture 2" descr="cid:a4db75b7-64e6-45e5-9093-771c0a5650e7@eurprd04.prod.outlook.com">
            <a:extLst>
              <a:ext uri="{FF2B5EF4-FFF2-40B4-BE49-F238E27FC236}">
                <a16:creationId xmlns:a16="http://schemas.microsoft.com/office/drawing/2014/main" xmlns="" id="{065EF93B-2014-4545-BCC5-92390436300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99702" y="167161"/>
            <a:ext cx="359439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8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bd4c63f-5466-40e5-8ddf-ee7cde736647@eurprd04">
            <a:extLst>
              <a:ext uri="{FF2B5EF4-FFF2-40B4-BE49-F238E27FC236}">
                <a16:creationId xmlns:a16="http://schemas.microsoft.com/office/drawing/2014/main" xmlns="" id="{338F8FB8-4F6D-4324-9A42-9AACFA76E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315" y="221740"/>
            <a:ext cx="3792309"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058400" cy="525665"/>
          </a:xfrm>
        </p:spPr>
        <p:txBody>
          <a:bodyPr>
            <a:normAutofit fontScale="90000"/>
          </a:bodyPr>
          <a:lstStyle/>
          <a:p>
            <a:r>
              <a:rPr lang="en-US" sz="4000" dirty="0"/>
              <a:t>Agenda</a:t>
            </a:r>
          </a:p>
        </p:txBody>
      </p:sp>
      <p:sp>
        <p:nvSpPr>
          <p:cNvPr id="3" name="Content Placeholder 2"/>
          <p:cNvSpPr>
            <a:spLocks noGrp="1"/>
          </p:cNvSpPr>
          <p:nvPr>
            <p:ph idx="1"/>
          </p:nvPr>
        </p:nvSpPr>
        <p:spPr/>
        <p:txBody>
          <a:bodyPr>
            <a:normAutofit/>
          </a:bodyPr>
          <a:lstStyle/>
          <a:p>
            <a:pPr marL="214313" indent="-214313">
              <a:buFont typeface="Arial" panose="020B0604020202020204" pitchFamily="34" charset="0"/>
              <a:buChar char="•"/>
            </a:pPr>
            <a:r>
              <a:rPr lang="en-GB" sz="3600" dirty="0">
                <a:solidFill>
                  <a:srgbClr val="272780"/>
                </a:solidFill>
              </a:rPr>
              <a:t> Introduction</a:t>
            </a:r>
          </a:p>
          <a:p>
            <a:pPr marL="257175" indent="-257175">
              <a:buFont typeface="Arial" pitchFamily="34" charset="0"/>
              <a:buChar char="•"/>
            </a:pPr>
            <a:r>
              <a:rPr lang="en-GB" sz="3600" dirty="0">
                <a:solidFill>
                  <a:srgbClr val="272780"/>
                </a:solidFill>
              </a:rPr>
              <a:t>The problem with traditional file storage</a:t>
            </a:r>
          </a:p>
          <a:p>
            <a:pPr marL="257175" indent="-257175">
              <a:buFont typeface="Arial" pitchFamily="34" charset="0"/>
              <a:buChar char="•"/>
            </a:pPr>
            <a:r>
              <a:rPr lang="en-GB" sz="3600" dirty="0">
                <a:solidFill>
                  <a:srgbClr val="272780"/>
                </a:solidFill>
              </a:rPr>
              <a:t>How document management solutions can help</a:t>
            </a:r>
          </a:p>
          <a:p>
            <a:pPr marL="257175" indent="-257175">
              <a:buFont typeface="Arial" pitchFamily="34" charset="0"/>
              <a:buChar char="•"/>
            </a:pPr>
            <a:r>
              <a:rPr lang="en-GB" sz="3600" dirty="0">
                <a:solidFill>
                  <a:srgbClr val="272780"/>
                </a:solidFill>
              </a:rPr>
              <a:t>Solution overview </a:t>
            </a:r>
          </a:p>
          <a:p>
            <a:pPr marL="257175" indent="-257175">
              <a:buFont typeface="Arial" pitchFamily="34" charset="0"/>
              <a:buChar char="•"/>
            </a:pPr>
            <a:r>
              <a:rPr lang="en-GB" sz="3600" dirty="0">
                <a:solidFill>
                  <a:srgbClr val="272780"/>
                </a:solidFill>
              </a:rPr>
              <a:t>Summary and next steps</a:t>
            </a:r>
          </a:p>
          <a:p>
            <a:pPr lvl="0"/>
            <a:endParaRPr lang="en-US" sz="3600" dirty="0"/>
          </a:p>
        </p:txBody>
      </p:sp>
    </p:spTree>
    <p:extLst>
      <p:ext uri="{BB962C8B-B14F-4D97-AF65-F5344CB8AC3E}">
        <p14:creationId xmlns:p14="http://schemas.microsoft.com/office/powerpoint/2010/main" val="1013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85acef9-2f59-412a-8f43-a7d75b8ec15a@eurprd04">
            <a:extLst>
              <a:ext uri="{FF2B5EF4-FFF2-40B4-BE49-F238E27FC236}">
                <a16:creationId xmlns:a16="http://schemas.microsoft.com/office/drawing/2014/main" xmlns="" id="{D3F881CA-EEA9-4F6B-B826-D9E7CAC63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819" y="175244"/>
            <a:ext cx="3714818" cy="60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03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ummins\AppData\Local\Microsoft\Windows\Temporary Internet Files\Content.Outlook\ZFWN39PS\IMG_0489 (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016" y="172995"/>
            <a:ext cx="3626574" cy="622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ummins\AppData\Local\Microsoft\Windows\Temporary Internet Files\Content.Outlook\ZFWN39PS\Im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162" y="0"/>
            <a:ext cx="3731741" cy="643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4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80fdfbbc-f750-4674-92b2-2cdaca892973@eurprd04">
            <a:extLst>
              <a:ext uri="{FF2B5EF4-FFF2-40B4-BE49-F238E27FC236}">
                <a16:creationId xmlns:a16="http://schemas.microsoft.com/office/drawing/2014/main" xmlns="" id="{83F832C3-4BB8-4FD1-86A2-BD30BE481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316" y="0"/>
            <a:ext cx="3745816"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05118" y="457200"/>
            <a:ext cx="4807977" cy="1600200"/>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2. Submit</a:t>
            </a:r>
            <a:endParaRPr lang="en-GB" dirty="0"/>
          </a:p>
        </p:txBody>
      </p:sp>
      <p:sp>
        <p:nvSpPr>
          <p:cNvPr id="3" name="Text Placeholder 3"/>
          <p:cNvSpPr txBox="1">
            <a:spLocks/>
          </p:cNvSpPr>
          <p:nvPr/>
        </p:nvSpPr>
        <p:spPr>
          <a:xfrm>
            <a:off x="7103530" y="2259106"/>
            <a:ext cx="4809565" cy="3609882"/>
          </a:xfrm>
          <a:prstGeom prst="rect">
            <a:avLst/>
          </a:prstGeom>
        </p:spPr>
        <p:txBody>
          <a:bodyPr>
            <a:normAutofit/>
          </a:bodyPr>
          <a:lstStyle>
            <a:lvl1pPr marL="0" indent="0" algn="l" defTabSz="914400" rtl="0" eaLnBrk="1" latinLnBrk="0" hangingPunct="1">
              <a:lnSpc>
                <a:spcPct val="10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a:t>Gather expenses quickly</a:t>
            </a:r>
          </a:p>
          <a:p>
            <a:r>
              <a:rPr lang="en-GB" sz="3200"/>
              <a:t>Phones, iPads, Tablets, PC</a:t>
            </a:r>
          </a:p>
          <a:p>
            <a:r>
              <a:rPr lang="en-GB" sz="3200"/>
              <a:t>Track the approval</a:t>
            </a:r>
          </a:p>
          <a:p>
            <a:endParaRPr lang="en-GB" sz="3200" dirty="0"/>
          </a:p>
        </p:txBody>
      </p:sp>
      <p:pic>
        <p:nvPicPr>
          <p:cNvPr id="4" name="Picture Placeholder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874" b="10555"/>
          <a:stretch/>
        </p:blipFill>
        <p:spPr>
          <a:xfrm>
            <a:off x="805353" y="457200"/>
            <a:ext cx="4335419" cy="5795682"/>
          </a:xfrm>
          <a:prstGeom prst="rect">
            <a:avLst/>
          </a:prstGeom>
        </p:spPr>
      </p:pic>
    </p:spTree>
    <p:extLst>
      <p:ext uri="{BB962C8B-B14F-4D97-AF65-F5344CB8AC3E}">
        <p14:creationId xmlns:p14="http://schemas.microsoft.com/office/powerpoint/2010/main" val="24029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457200"/>
            <a:ext cx="4807977" cy="1600200"/>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3. Approve</a:t>
            </a:r>
            <a:endParaRPr lang="en-GB" dirty="0"/>
          </a:p>
        </p:txBody>
      </p:sp>
      <p:sp>
        <p:nvSpPr>
          <p:cNvPr id="3" name="Text Placeholder 3"/>
          <p:cNvSpPr txBox="1">
            <a:spLocks/>
          </p:cNvSpPr>
          <p:nvPr/>
        </p:nvSpPr>
        <p:spPr>
          <a:xfrm>
            <a:off x="838200" y="2259106"/>
            <a:ext cx="4809565" cy="3609882"/>
          </a:xfrm>
          <a:prstGeom prst="rect">
            <a:avLst/>
          </a:prstGeom>
        </p:spPr>
        <p:txBody>
          <a:bodyPr>
            <a:normAutofit/>
          </a:bodyPr>
          <a:lstStyle>
            <a:lvl1pPr marL="0" indent="0" algn="l" defTabSz="914400" rtl="0" eaLnBrk="1" latinLnBrk="0" hangingPunct="1">
              <a:lnSpc>
                <a:spcPct val="10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a:t>Email notification</a:t>
            </a:r>
          </a:p>
          <a:p>
            <a:r>
              <a:rPr lang="en-GB" sz="3200"/>
              <a:t>Expense limits</a:t>
            </a:r>
          </a:p>
          <a:p>
            <a:r>
              <a:rPr lang="en-GB" sz="3200"/>
              <a:t>Multiple approvers</a:t>
            </a:r>
          </a:p>
          <a:p>
            <a:endParaRPr lang="en-GB" sz="3200" dirty="0"/>
          </a:p>
        </p:txBody>
      </p:sp>
      <p:pic>
        <p:nvPicPr>
          <p:cNvPr id="4" name="Picture Placeholder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036" t="10331" r="13569" b="31861"/>
          <a:stretch/>
        </p:blipFill>
        <p:spPr>
          <a:xfrm>
            <a:off x="6121399" y="1411650"/>
            <a:ext cx="6121400" cy="4956508"/>
          </a:xfrm>
          <a:prstGeom prst="rect">
            <a:avLst/>
          </a:prstGeom>
        </p:spPr>
      </p:pic>
    </p:spTree>
    <p:extLst>
      <p:ext uri="{BB962C8B-B14F-4D97-AF65-F5344CB8AC3E}">
        <p14:creationId xmlns:p14="http://schemas.microsoft.com/office/powerpoint/2010/main" val="32228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54311" y="457200"/>
            <a:ext cx="4807977" cy="1600200"/>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4. Reconcile and reimburse</a:t>
            </a:r>
          </a:p>
        </p:txBody>
      </p:sp>
      <p:pic>
        <p:nvPicPr>
          <p:cNvPr id="3" name="Picture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48" r="1848"/>
          <a:stretch>
            <a:fillRect/>
          </a:stretch>
        </p:blipFill>
        <p:spPr>
          <a:xfrm>
            <a:off x="-8457" y="16042"/>
            <a:ext cx="6121400" cy="6356349"/>
          </a:xfrm>
          <a:prstGeom prst="rect">
            <a:avLst/>
          </a:prstGeom>
        </p:spPr>
      </p:pic>
      <p:sp>
        <p:nvSpPr>
          <p:cNvPr id="4" name="Text Placeholder 3"/>
          <p:cNvSpPr txBox="1">
            <a:spLocks/>
          </p:cNvSpPr>
          <p:nvPr/>
        </p:nvSpPr>
        <p:spPr>
          <a:xfrm>
            <a:off x="7052723" y="2259106"/>
            <a:ext cx="4809565" cy="3609882"/>
          </a:xfrm>
          <a:prstGeom prst="rect">
            <a:avLst/>
          </a:prstGeom>
        </p:spPr>
        <p:txBody>
          <a:bodyPr>
            <a:normAutofit/>
          </a:bodyPr>
          <a:lstStyle>
            <a:lvl1pPr marL="0" indent="0" algn="l" defTabSz="914400" rtl="0" eaLnBrk="1" latinLnBrk="0" hangingPunct="1">
              <a:lnSpc>
                <a:spcPct val="10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FS Matthew" panose="02000506040000020004"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Automatic export to NAV</a:t>
            </a:r>
          </a:p>
          <a:p>
            <a:r>
              <a:rPr lang="en-GB" sz="3200" dirty="0"/>
              <a:t>Uses your cost codes</a:t>
            </a:r>
          </a:p>
          <a:p>
            <a:r>
              <a:rPr lang="en-GB" sz="3200" dirty="0"/>
              <a:t>Reconcile credit cards</a:t>
            </a:r>
          </a:p>
          <a:p>
            <a:endParaRPr lang="en-GB" sz="3200" dirty="0"/>
          </a:p>
        </p:txBody>
      </p:sp>
    </p:spTree>
    <p:extLst>
      <p:ext uri="{BB962C8B-B14F-4D97-AF65-F5344CB8AC3E}">
        <p14:creationId xmlns:p14="http://schemas.microsoft.com/office/powerpoint/2010/main" val="260379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err="1"/>
              <a:t>Zetadocs</a:t>
            </a:r>
            <a:r>
              <a:rPr lang="en-GB" dirty="0"/>
              <a:t> Expenses?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811" y="1525616"/>
            <a:ext cx="1462857" cy="14628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774" y="1506260"/>
            <a:ext cx="1462857" cy="14628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2774" y="1515263"/>
            <a:ext cx="1462857" cy="146285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8310" y="1515263"/>
            <a:ext cx="1462857" cy="1462857"/>
          </a:xfrm>
          <a:prstGeom prst="rect">
            <a:avLst/>
          </a:prstGeom>
        </p:spPr>
      </p:pic>
      <p:sp>
        <p:nvSpPr>
          <p:cNvPr id="7" name="Text Placeholder 2"/>
          <p:cNvSpPr txBox="1">
            <a:spLocks/>
          </p:cNvSpPr>
          <p:nvPr/>
        </p:nvSpPr>
        <p:spPr>
          <a:xfrm>
            <a:off x="839788" y="2974225"/>
            <a:ext cx="2520000" cy="467553"/>
          </a:xfrm>
          <a:prstGeom prst="rect">
            <a:avLst/>
          </a:prstGeom>
          <a:solidFill>
            <a:schemeClr val="tx2"/>
          </a:solidFill>
          <a:ln>
            <a:solidFill>
              <a:schemeClr val="bg1"/>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Clr>
                <a:schemeClr val="bg1"/>
              </a:buClr>
              <a:buFontTx/>
              <a:buNone/>
              <a:defRPr sz="3600" b="1" kern="1200">
                <a:solidFill>
                  <a:schemeClr val="bg1"/>
                </a:solidFill>
                <a:latin typeface="FS Matthew" panose="02000506040000020004" pitchFamily="2" charset="0"/>
                <a:ea typeface="+mn-ea"/>
                <a:cs typeface="+mn-cs"/>
              </a:defRPr>
            </a:lvl1pPr>
            <a:lvl2pPr marL="457200" indent="0" algn="l" defTabSz="914400" rtl="0" eaLnBrk="1" latinLnBrk="0" hangingPunct="1">
              <a:lnSpc>
                <a:spcPct val="110000"/>
              </a:lnSpc>
              <a:spcBef>
                <a:spcPts val="500"/>
              </a:spcBef>
              <a:buClr>
                <a:schemeClr val="bg1"/>
              </a:buClr>
              <a:buFont typeface="Arial" panose="020B0604020202020204" pitchFamily="34" charset="0"/>
              <a:buNone/>
              <a:defRPr sz="2000" b="1" kern="1200">
                <a:solidFill>
                  <a:schemeClr val="tx1"/>
                </a:solidFill>
                <a:latin typeface="FS Matthew" panose="02000506040000020004"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FS Matthew" panose="02000506040000020004" pitchFamily="2" charset="0"/>
                <a:ea typeface="+mn-ea"/>
                <a:cs typeface="+mn-cs"/>
              </a:defRPr>
            </a:lvl3pPr>
            <a:lvl4pPr marL="13716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4pPr>
            <a:lvl5pPr marL="18288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000" dirty="0"/>
              <a:t>Faster finance</a:t>
            </a:r>
          </a:p>
        </p:txBody>
      </p:sp>
      <p:sp>
        <p:nvSpPr>
          <p:cNvPr id="8" name="Content Placeholder 3"/>
          <p:cNvSpPr txBox="1">
            <a:spLocks/>
          </p:cNvSpPr>
          <p:nvPr/>
        </p:nvSpPr>
        <p:spPr>
          <a:xfrm>
            <a:off x="839788" y="3429972"/>
            <a:ext cx="2520000" cy="2574755"/>
          </a:xfrm>
          <a:prstGeom prst="rect">
            <a:avLst/>
          </a:prstGeom>
          <a:ln>
            <a:solidFill>
              <a:schemeClr val="bg1"/>
            </a:solidFill>
          </a:ln>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bg1"/>
              </a:buClr>
              <a:buFontTx/>
              <a:buNone/>
              <a:defRPr sz="3600" kern="1200">
                <a:solidFill>
                  <a:srgbClr val="57575F"/>
                </a:solidFill>
                <a:latin typeface="FS Matthew" panose="02000506040000020004" pitchFamily="2" charset="0"/>
                <a:ea typeface="+mn-ea"/>
                <a:cs typeface="+mn-cs"/>
              </a:defRPr>
            </a:lvl1pPr>
            <a:lvl2pPr marL="685800" indent="-228600" algn="l" defTabSz="914400" rtl="0" eaLnBrk="1" latinLnBrk="0" hangingPunct="1">
              <a:lnSpc>
                <a:spcPct val="110000"/>
              </a:lnSpc>
              <a:spcBef>
                <a:spcPts val="500"/>
              </a:spcBef>
              <a:buClr>
                <a:schemeClr val="bg1"/>
              </a:buClr>
              <a:buFont typeface="Arial" panose="020B0604020202020204" pitchFamily="34" charset="0"/>
              <a:buChar char="•"/>
              <a:defRPr sz="3200" kern="1200">
                <a:solidFill>
                  <a:schemeClr val="tx1"/>
                </a:solidFill>
                <a:latin typeface="FS Matthew" panose="02000506040000020004"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FS Matthew" panose="02000506040000020004" pitchFamily="2" charset="0"/>
                <a:ea typeface="+mn-ea"/>
                <a:cs typeface="+mn-cs"/>
              </a:defRPr>
            </a:lvl3pPr>
            <a:lvl4pPr marL="16002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4pPr>
            <a:lvl5pPr marL="20574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buClr>
                <a:schemeClr val="accent3"/>
              </a:buClr>
              <a:buFont typeface="Arial" panose="020B0604020202020204" pitchFamily="34" charset="0"/>
              <a:buChar char="•"/>
            </a:pPr>
            <a:r>
              <a:rPr lang="en-GB" sz="1800" dirty="0"/>
              <a:t>Expenses can be submitted from any device at any time</a:t>
            </a:r>
          </a:p>
          <a:p>
            <a:pPr marL="180000" indent="-180000">
              <a:buClr>
                <a:schemeClr val="accent3"/>
              </a:buClr>
              <a:buFont typeface="Arial" panose="020B0604020202020204" pitchFamily="34" charset="0"/>
              <a:buChar char="•"/>
            </a:pPr>
            <a:r>
              <a:rPr lang="en-GB" sz="1800" dirty="0"/>
              <a:t>Photo receipts and automatic reminders ensure nothing gets lost or forgotten</a:t>
            </a:r>
          </a:p>
        </p:txBody>
      </p:sp>
      <p:sp>
        <p:nvSpPr>
          <p:cNvPr id="9" name="Text Placeholder 4"/>
          <p:cNvSpPr txBox="1">
            <a:spLocks/>
          </p:cNvSpPr>
          <p:nvPr/>
        </p:nvSpPr>
        <p:spPr>
          <a:xfrm>
            <a:off x="6172200" y="2974225"/>
            <a:ext cx="2520000" cy="467554"/>
          </a:xfrm>
          <a:prstGeom prst="rect">
            <a:avLst/>
          </a:prstGeom>
          <a:solidFill>
            <a:schemeClr val="tx2"/>
          </a:solidFill>
          <a:ln>
            <a:solidFill>
              <a:schemeClr val="bg1"/>
            </a:solidFill>
          </a:ln>
        </p:spPr>
        <p:txBody>
          <a:bodyPr vert="horz" lIns="91440" tIns="45720" rIns="91440" bIns="45720" rtlCol="0" anchor="b">
            <a:normAutofit fontScale="92500"/>
          </a:bodyPr>
          <a:lstStyle>
            <a:lvl1pPr marL="0" indent="0" algn="l" defTabSz="914400" rtl="0" eaLnBrk="1" latinLnBrk="0" hangingPunct="1">
              <a:lnSpc>
                <a:spcPct val="110000"/>
              </a:lnSpc>
              <a:spcBef>
                <a:spcPts val="1000"/>
              </a:spcBef>
              <a:buClr>
                <a:schemeClr val="bg1"/>
              </a:buClr>
              <a:buFontTx/>
              <a:buNone/>
              <a:defRPr sz="3600" b="1" kern="1200">
                <a:solidFill>
                  <a:schemeClr val="bg1"/>
                </a:solidFill>
                <a:latin typeface="FS Matthew" panose="02000506040000020004" pitchFamily="2" charset="0"/>
                <a:ea typeface="+mn-ea"/>
                <a:cs typeface="+mn-cs"/>
              </a:defRPr>
            </a:lvl1pPr>
            <a:lvl2pPr marL="457200" indent="0" algn="l" defTabSz="914400" rtl="0" eaLnBrk="1" latinLnBrk="0" hangingPunct="1">
              <a:lnSpc>
                <a:spcPct val="110000"/>
              </a:lnSpc>
              <a:spcBef>
                <a:spcPts val="500"/>
              </a:spcBef>
              <a:buClr>
                <a:schemeClr val="bg1"/>
              </a:buClr>
              <a:buFont typeface="Arial" panose="020B0604020202020204" pitchFamily="34" charset="0"/>
              <a:buNone/>
              <a:defRPr sz="2000" b="1" kern="1200">
                <a:solidFill>
                  <a:schemeClr val="tx1"/>
                </a:solidFill>
                <a:latin typeface="FS Matthew" panose="02000506040000020004"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FS Matthew" panose="02000506040000020004" pitchFamily="2" charset="0"/>
                <a:ea typeface="+mn-ea"/>
                <a:cs typeface="+mn-cs"/>
              </a:defRPr>
            </a:lvl3pPr>
            <a:lvl4pPr marL="13716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4pPr>
            <a:lvl5pPr marL="18288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000"/>
              <a:t>Reduce expenditure</a:t>
            </a:r>
            <a:endParaRPr lang="en-GB" sz="2000" dirty="0"/>
          </a:p>
        </p:txBody>
      </p:sp>
      <p:sp>
        <p:nvSpPr>
          <p:cNvPr id="10" name="Content Placeholder 5"/>
          <p:cNvSpPr txBox="1">
            <a:spLocks/>
          </p:cNvSpPr>
          <p:nvPr/>
        </p:nvSpPr>
        <p:spPr>
          <a:xfrm>
            <a:off x="6172200" y="3441239"/>
            <a:ext cx="2520000" cy="2574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lnSpc>
                <a:spcPct val="110000"/>
              </a:lnSpc>
              <a:spcBef>
                <a:spcPts val="1000"/>
              </a:spcBef>
              <a:buClr>
                <a:schemeClr val="bg1"/>
              </a:buClr>
              <a:buFontTx/>
              <a:buNone/>
              <a:defRPr sz="3600" kern="1200">
                <a:solidFill>
                  <a:srgbClr val="57575F"/>
                </a:solidFill>
                <a:latin typeface="FS Matthew" panose="02000506040000020004" pitchFamily="2" charset="0"/>
                <a:ea typeface="+mn-ea"/>
                <a:cs typeface="+mn-cs"/>
              </a:defRPr>
            </a:lvl1pPr>
            <a:lvl2pPr marL="685800" indent="-228600" algn="l" defTabSz="914400" rtl="0" eaLnBrk="1" latinLnBrk="0" hangingPunct="1">
              <a:lnSpc>
                <a:spcPct val="110000"/>
              </a:lnSpc>
              <a:spcBef>
                <a:spcPts val="500"/>
              </a:spcBef>
              <a:buClr>
                <a:schemeClr val="bg1"/>
              </a:buClr>
              <a:buFont typeface="Arial" panose="020B0604020202020204" pitchFamily="34" charset="0"/>
              <a:buChar char="•"/>
              <a:defRPr sz="3200" kern="1200">
                <a:solidFill>
                  <a:schemeClr val="tx1"/>
                </a:solidFill>
                <a:latin typeface="FS Matthew" panose="02000506040000020004"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FS Matthew" panose="02000506040000020004" pitchFamily="2" charset="0"/>
                <a:ea typeface="+mn-ea"/>
                <a:cs typeface="+mn-cs"/>
              </a:defRPr>
            </a:lvl3pPr>
            <a:lvl4pPr marL="16002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4pPr>
            <a:lvl5pPr marL="20574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buClr>
                <a:schemeClr val="accent3"/>
              </a:buClr>
              <a:buFont typeface="Arial" panose="020B0604020202020204" pitchFamily="34" charset="0"/>
              <a:buChar char="•"/>
            </a:pPr>
            <a:r>
              <a:rPr lang="en-GB" sz="1800"/>
              <a:t>Costs are kept to budget as company policies per spending type can be enforced</a:t>
            </a:r>
          </a:p>
          <a:p>
            <a:pPr marL="180000" indent="-180000">
              <a:lnSpc>
                <a:spcPct val="100000"/>
              </a:lnSpc>
              <a:buClr>
                <a:schemeClr val="accent3"/>
              </a:buClr>
              <a:buFont typeface="Arial" panose="020B0604020202020204" pitchFamily="34" charset="0"/>
              <a:buChar char="•"/>
            </a:pPr>
            <a:r>
              <a:rPr lang="en-GB" sz="1800"/>
              <a:t>Separation of sales tax improves value added tax (VAT) recovery on expenses</a:t>
            </a:r>
            <a:endParaRPr lang="en-GB" sz="1800" dirty="0"/>
          </a:p>
        </p:txBody>
      </p:sp>
      <p:sp>
        <p:nvSpPr>
          <p:cNvPr id="11" name="Text Placeholder 4"/>
          <p:cNvSpPr txBox="1">
            <a:spLocks/>
          </p:cNvSpPr>
          <p:nvPr/>
        </p:nvSpPr>
        <p:spPr>
          <a:xfrm>
            <a:off x="3510796" y="2974225"/>
            <a:ext cx="2520000" cy="460856"/>
          </a:xfrm>
          <a:prstGeom prst="rect">
            <a:avLst/>
          </a:prstGeom>
          <a:solidFill>
            <a:schemeClr val="tx2"/>
          </a:solidFill>
          <a:ln>
            <a:solidFill>
              <a:schemeClr val="bg1"/>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Clr>
                <a:schemeClr val="bg1"/>
              </a:buClr>
              <a:buFontTx/>
              <a:buNone/>
              <a:defRPr sz="3600" b="1" kern="1200">
                <a:solidFill>
                  <a:schemeClr val="bg1"/>
                </a:solidFill>
                <a:latin typeface="FS Matthew" panose="02000506040000020004" pitchFamily="2" charset="0"/>
                <a:ea typeface="+mn-ea"/>
                <a:cs typeface="+mn-cs"/>
              </a:defRPr>
            </a:lvl1pPr>
            <a:lvl2pPr marL="457200" indent="0" algn="l" defTabSz="914400" rtl="0" eaLnBrk="1" latinLnBrk="0" hangingPunct="1">
              <a:lnSpc>
                <a:spcPct val="110000"/>
              </a:lnSpc>
              <a:spcBef>
                <a:spcPts val="500"/>
              </a:spcBef>
              <a:buClr>
                <a:schemeClr val="bg1"/>
              </a:buClr>
              <a:buFont typeface="Arial" panose="020B0604020202020204" pitchFamily="34" charset="0"/>
              <a:buNone/>
              <a:defRPr sz="2000" b="1" kern="1200">
                <a:solidFill>
                  <a:schemeClr val="tx1"/>
                </a:solidFill>
                <a:latin typeface="FS Matthew" panose="02000506040000020004"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FS Matthew" panose="02000506040000020004" pitchFamily="2" charset="0"/>
                <a:ea typeface="+mn-ea"/>
                <a:cs typeface="+mn-cs"/>
              </a:defRPr>
            </a:lvl3pPr>
            <a:lvl4pPr marL="13716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4pPr>
            <a:lvl5pPr marL="18288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000" dirty="0"/>
              <a:t>Complete control</a:t>
            </a:r>
          </a:p>
        </p:txBody>
      </p:sp>
      <p:sp>
        <p:nvSpPr>
          <p:cNvPr id="12" name="Content Placeholder 5"/>
          <p:cNvSpPr txBox="1">
            <a:spLocks/>
          </p:cNvSpPr>
          <p:nvPr/>
        </p:nvSpPr>
        <p:spPr>
          <a:xfrm>
            <a:off x="3510796" y="3432911"/>
            <a:ext cx="2520000" cy="2574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lnSpc>
                <a:spcPct val="110000"/>
              </a:lnSpc>
              <a:spcBef>
                <a:spcPts val="1000"/>
              </a:spcBef>
              <a:buClr>
                <a:schemeClr val="bg1"/>
              </a:buClr>
              <a:buFontTx/>
              <a:buNone/>
              <a:defRPr sz="3600" kern="1200">
                <a:solidFill>
                  <a:schemeClr val="tx2"/>
                </a:solidFill>
                <a:latin typeface="FS Matthew" panose="02000506040000020004" pitchFamily="2" charset="0"/>
                <a:ea typeface="+mn-ea"/>
                <a:cs typeface="+mn-cs"/>
              </a:defRPr>
            </a:lvl1pPr>
            <a:lvl2pPr marL="685800" indent="-228600" algn="l" defTabSz="914400" rtl="0" eaLnBrk="1" latinLnBrk="0" hangingPunct="1">
              <a:lnSpc>
                <a:spcPct val="110000"/>
              </a:lnSpc>
              <a:spcBef>
                <a:spcPts val="500"/>
              </a:spcBef>
              <a:buClr>
                <a:schemeClr val="bg1"/>
              </a:buClr>
              <a:buFont typeface="Arial" panose="020B0604020202020204" pitchFamily="34" charset="0"/>
              <a:buChar char="•"/>
              <a:defRPr sz="3200" kern="1200">
                <a:solidFill>
                  <a:schemeClr val="tx1"/>
                </a:solidFill>
                <a:latin typeface="FS Matthew" panose="02000506040000020004"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FS Matthew" panose="02000506040000020004" pitchFamily="2" charset="0"/>
                <a:ea typeface="+mn-ea"/>
                <a:cs typeface="+mn-cs"/>
              </a:defRPr>
            </a:lvl3pPr>
            <a:lvl4pPr marL="16002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4pPr>
            <a:lvl5pPr marL="20574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buClr>
                <a:schemeClr val="accent3"/>
              </a:buClr>
              <a:buFont typeface="Arial" panose="020B0604020202020204" pitchFamily="34" charset="0"/>
              <a:buChar char="•"/>
            </a:pPr>
            <a:r>
              <a:rPr lang="en-GB" sz="1800" dirty="0">
                <a:solidFill>
                  <a:srgbClr val="57575F"/>
                </a:solidFill>
              </a:rPr>
              <a:t>Apply company spending policies to limit expenditure</a:t>
            </a:r>
          </a:p>
          <a:p>
            <a:pPr marL="180000" indent="-180000">
              <a:lnSpc>
                <a:spcPct val="100000"/>
              </a:lnSpc>
              <a:buClr>
                <a:schemeClr val="accent3"/>
              </a:buClr>
              <a:buFont typeface="Arial" panose="020B0604020202020204" pitchFamily="34" charset="0"/>
              <a:buChar char="•"/>
            </a:pPr>
            <a:r>
              <a:rPr lang="en-GB" sz="1800" dirty="0">
                <a:solidFill>
                  <a:srgbClr val="57575F"/>
                </a:solidFill>
              </a:rPr>
              <a:t>A role-based approach helps delineate workflow, understand bottlenecks, speed up processing</a:t>
            </a:r>
          </a:p>
        </p:txBody>
      </p:sp>
      <p:sp>
        <p:nvSpPr>
          <p:cNvPr id="13" name="Text Placeholder 4"/>
          <p:cNvSpPr txBox="1">
            <a:spLocks/>
          </p:cNvSpPr>
          <p:nvPr/>
        </p:nvSpPr>
        <p:spPr>
          <a:xfrm>
            <a:off x="8833620" y="2974224"/>
            <a:ext cx="2663171" cy="468000"/>
          </a:xfrm>
          <a:prstGeom prst="rect">
            <a:avLst/>
          </a:prstGeom>
          <a:solidFill>
            <a:schemeClr val="tx2"/>
          </a:solidFill>
          <a:ln>
            <a:solidFill>
              <a:schemeClr val="bg1"/>
            </a:solidFill>
          </a:ln>
        </p:spPr>
        <p:txBody>
          <a:bodyPr vert="horz" lIns="91440" tIns="45720" rIns="91440" bIns="45720" rtlCol="0" anchor="b">
            <a:normAutofit fontScale="92500"/>
          </a:bodyPr>
          <a:lstStyle>
            <a:lvl1pPr marL="0" indent="0" algn="l" defTabSz="914400" rtl="0" eaLnBrk="1" latinLnBrk="0" hangingPunct="1">
              <a:lnSpc>
                <a:spcPct val="110000"/>
              </a:lnSpc>
              <a:spcBef>
                <a:spcPts val="1000"/>
              </a:spcBef>
              <a:buClr>
                <a:schemeClr val="bg1"/>
              </a:buClr>
              <a:buFontTx/>
              <a:buNone/>
              <a:defRPr sz="3600" b="1" kern="1200">
                <a:solidFill>
                  <a:schemeClr val="bg1"/>
                </a:solidFill>
                <a:latin typeface="FS Matthew" panose="02000506040000020004" pitchFamily="2" charset="0"/>
                <a:ea typeface="+mn-ea"/>
                <a:cs typeface="+mn-cs"/>
              </a:defRPr>
            </a:lvl1pPr>
            <a:lvl2pPr marL="457200" indent="0" algn="l" defTabSz="914400" rtl="0" eaLnBrk="1" latinLnBrk="0" hangingPunct="1">
              <a:lnSpc>
                <a:spcPct val="110000"/>
              </a:lnSpc>
              <a:spcBef>
                <a:spcPts val="500"/>
              </a:spcBef>
              <a:buClr>
                <a:schemeClr val="bg1"/>
              </a:buClr>
              <a:buFont typeface="Arial" panose="020B0604020202020204" pitchFamily="34" charset="0"/>
              <a:buNone/>
              <a:defRPr sz="2000" b="1" kern="1200">
                <a:solidFill>
                  <a:schemeClr val="tx1"/>
                </a:solidFill>
                <a:latin typeface="FS Matthew" panose="02000506040000020004"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FS Matthew" panose="02000506040000020004" pitchFamily="2" charset="0"/>
                <a:ea typeface="+mn-ea"/>
                <a:cs typeface="+mn-cs"/>
              </a:defRPr>
            </a:lvl3pPr>
            <a:lvl4pPr marL="13716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4pPr>
            <a:lvl5pPr marL="1828800" indent="0" algn="l" defTabSz="914400" rtl="0" eaLnBrk="1" latinLnBrk="0" hangingPunct="1">
              <a:lnSpc>
                <a:spcPct val="110000"/>
              </a:lnSpc>
              <a:spcBef>
                <a:spcPts val="500"/>
              </a:spcBef>
              <a:buClr>
                <a:schemeClr val="tx1"/>
              </a:buClr>
              <a:buFont typeface="Calibri" panose="020F0502020204030204" pitchFamily="34" charset="0"/>
              <a:buNone/>
              <a:defRPr sz="1600" b="1" kern="1200">
                <a:solidFill>
                  <a:schemeClr val="tx1"/>
                </a:solidFill>
                <a:latin typeface="FS Matthew" panose="02000506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000" dirty="0"/>
              <a:t>Seamless integration</a:t>
            </a:r>
          </a:p>
        </p:txBody>
      </p:sp>
      <p:sp>
        <p:nvSpPr>
          <p:cNvPr id="14" name="Content Placeholder 5"/>
          <p:cNvSpPr txBox="1">
            <a:spLocks/>
          </p:cNvSpPr>
          <p:nvPr/>
        </p:nvSpPr>
        <p:spPr>
          <a:xfrm>
            <a:off x="8833619" y="3432283"/>
            <a:ext cx="2664000" cy="2572444"/>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lnSpc>
                <a:spcPct val="110000"/>
              </a:lnSpc>
              <a:spcBef>
                <a:spcPts val="1000"/>
              </a:spcBef>
              <a:buClr>
                <a:schemeClr val="bg1"/>
              </a:buClr>
              <a:buFontTx/>
              <a:buNone/>
              <a:defRPr sz="3600" kern="1200">
                <a:solidFill>
                  <a:schemeClr val="tx2"/>
                </a:solidFill>
                <a:latin typeface="FS Matthew" panose="02000506040000020004" pitchFamily="2" charset="0"/>
                <a:ea typeface="+mn-ea"/>
                <a:cs typeface="+mn-cs"/>
              </a:defRPr>
            </a:lvl1pPr>
            <a:lvl2pPr marL="685800" indent="-228600" algn="l" defTabSz="914400" rtl="0" eaLnBrk="1" latinLnBrk="0" hangingPunct="1">
              <a:lnSpc>
                <a:spcPct val="110000"/>
              </a:lnSpc>
              <a:spcBef>
                <a:spcPts val="500"/>
              </a:spcBef>
              <a:buClr>
                <a:schemeClr val="bg1"/>
              </a:buClr>
              <a:buFont typeface="Arial" panose="020B0604020202020204" pitchFamily="34" charset="0"/>
              <a:buChar char="•"/>
              <a:defRPr sz="3200" kern="1200">
                <a:solidFill>
                  <a:schemeClr val="tx1"/>
                </a:solidFill>
                <a:latin typeface="FS Matthew" panose="02000506040000020004"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FS Matthew" panose="02000506040000020004" pitchFamily="2" charset="0"/>
                <a:ea typeface="+mn-ea"/>
                <a:cs typeface="+mn-cs"/>
              </a:defRPr>
            </a:lvl3pPr>
            <a:lvl4pPr marL="16002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4pPr>
            <a:lvl5pPr marL="2057400" indent="-228600" algn="l" defTabSz="914400" rtl="0" eaLnBrk="1" latinLnBrk="0" hangingPunct="1">
              <a:lnSpc>
                <a:spcPct val="110000"/>
              </a:lnSpc>
              <a:spcBef>
                <a:spcPts val="500"/>
              </a:spcBef>
              <a:buClr>
                <a:schemeClr val="tx1"/>
              </a:buClr>
              <a:buFont typeface="Calibri" panose="020F0502020204030204" pitchFamily="34" charset="0"/>
              <a:buChar char="-"/>
              <a:defRPr sz="2400" kern="1200">
                <a:solidFill>
                  <a:schemeClr val="tx1"/>
                </a:solidFill>
                <a:latin typeface="FS Matthew" panose="02000506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0" indent="-180000">
              <a:buClr>
                <a:schemeClr val="accent3"/>
              </a:buClr>
              <a:buFont typeface="Arial" panose="020B0604020202020204" pitchFamily="34" charset="0"/>
              <a:buChar char="•"/>
            </a:pPr>
            <a:r>
              <a:rPr lang="en-GB" sz="1800" dirty="0">
                <a:solidFill>
                  <a:srgbClr val="57575F"/>
                </a:solidFill>
              </a:rPr>
              <a:t>Genuine integration with Dynamics NAV means the end of rekeying, saving valuable time</a:t>
            </a:r>
          </a:p>
          <a:p>
            <a:pPr marL="180000" lvl="0" indent="-180000">
              <a:buClr>
                <a:schemeClr val="accent3"/>
              </a:buClr>
              <a:buFont typeface="Arial" panose="020B0604020202020204" pitchFamily="34" charset="0"/>
              <a:buChar char="•"/>
            </a:pPr>
            <a:r>
              <a:rPr lang="en-GB" sz="1800" dirty="0">
                <a:solidFill>
                  <a:srgbClr val="57575F"/>
                </a:solidFill>
              </a:rPr>
              <a:t>Smoothly reimburse expenses and reconcile company credit cards</a:t>
            </a:r>
          </a:p>
        </p:txBody>
      </p:sp>
    </p:spTree>
    <p:extLst>
      <p:ext uri="{BB962C8B-B14F-4D97-AF65-F5344CB8AC3E}">
        <p14:creationId xmlns:p14="http://schemas.microsoft.com/office/powerpoint/2010/main" val="1550068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058400" cy="525665"/>
          </a:xfrm>
        </p:spPr>
        <p:txBody>
          <a:bodyPr>
            <a:normAutofit fontScale="90000"/>
          </a:bodyPr>
          <a:lstStyle/>
          <a:p>
            <a:r>
              <a:rPr lang="en-US" sz="4000" dirty="0"/>
              <a:t>What to do next</a:t>
            </a:r>
          </a:p>
        </p:txBody>
      </p:sp>
      <p:sp>
        <p:nvSpPr>
          <p:cNvPr id="3" name="Content Placeholder 2"/>
          <p:cNvSpPr>
            <a:spLocks noGrp="1"/>
          </p:cNvSpPr>
          <p:nvPr>
            <p:ph idx="1"/>
          </p:nvPr>
        </p:nvSpPr>
        <p:spPr>
          <a:xfrm>
            <a:off x="838200" y="1567717"/>
            <a:ext cx="10515600" cy="4351338"/>
          </a:xfrm>
        </p:spPr>
        <p:txBody>
          <a:bodyPr/>
          <a:lstStyle/>
          <a:p>
            <a:endParaRPr lang="en-US" b="1" u="sng" dirty="0">
              <a:solidFill>
                <a:schemeClr val="tx2"/>
              </a:solidFill>
            </a:endParaRPr>
          </a:p>
          <a:p>
            <a:pPr>
              <a:buClr>
                <a:srgbClr val="002060"/>
              </a:buClr>
            </a:pPr>
            <a:r>
              <a:rPr lang="en-US" sz="2700" b="1" dirty="0">
                <a:solidFill>
                  <a:srgbClr val="272780"/>
                </a:solidFill>
              </a:rPr>
              <a:t>Promotional Pricing</a:t>
            </a:r>
          </a:p>
          <a:p>
            <a:pPr>
              <a:buClr>
                <a:srgbClr val="002060"/>
              </a:buClr>
              <a:buFont typeface="Arial" panose="020B0604020202020204" pitchFamily="34" charset="0"/>
              <a:buChar char="•"/>
            </a:pPr>
            <a:endParaRPr lang="en-US" dirty="0">
              <a:solidFill>
                <a:srgbClr val="272780"/>
              </a:solidFill>
            </a:endParaRPr>
          </a:p>
          <a:p>
            <a:pPr>
              <a:buClr>
                <a:srgbClr val="002060"/>
              </a:buClr>
              <a:buFont typeface="Arial" panose="020B0604020202020204" pitchFamily="34" charset="0"/>
              <a:buChar char="•"/>
            </a:pPr>
            <a:r>
              <a:rPr lang="en-US" sz="2800" dirty="0">
                <a:solidFill>
                  <a:srgbClr val="272780"/>
                </a:solidFill>
              </a:rPr>
              <a:t>   </a:t>
            </a:r>
            <a:r>
              <a:rPr lang="en-GB" sz="2800" dirty="0"/>
              <a:t>25% discount on the purchase of Zetadocs solutions thru 5/31</a:t>
            </a:r>
          </a:p>
          <a:p>
            <a:pPr>
              <a:buClr>
                <a:srgbClr val="002060"/>
              </a:buClr>
              <a:buFont typeface="Arial" panose="020B0604020202020204" pitchFamily="34" charset="0"/>
              <a:buChar char="•"/>
            </a:pPr>
            <a:r>
              <a:rPr lang="en-US" sz="2800" dirty="0">
                <a:solidFill>
                  <a:srgbClr val="272780"/>
                </a:solidFill>
              </a:rPr>
              <a:t>   Determine requirements for increased functionality</a:t>
            </a:r>
          </a:p>
          <a:p>
            <a:pPr marL="457200" indent="-457200">
              <a:buClr>
                <a:srgbClr val="002060"/>
              </a:buClr>
              <a:buFont typeface="Arial" panose="020B0604020202020204" pitchFamily="34" charset="0"/>
              <a:buChar char="•"/>
            </a:pPr>
            <a:r>
              <a:rPr lang="en-GB" sz="2800" dirty="0"/>
              <a:t>Zetadocs Delivery ROI calculator </a:t>
            </a:r>
            <a:r>
              <a:rPr lang="en-GB" sz="2800" dirty="0">
                <a:solidFill>
                  <a:srgbClr val="FF0000"/>
                </a:solidFill>
              </a:rPr>
              <a:t>bit.ly/</a:t>
            </a:r>
            <a:r>
              <a:rPr lang="en-GB" sz="2800" dirty="0" err="1">
                <a:solidFill>
                  <a:srgbClr val="FF0000"/>
                </a:solidFill>
              </a:rPr>
              <a:t>zetadocsroi</a:t>
            </a:r>
            <a:endParaRPr lang="en-GB" sz="2800" dirty="0">
              <a:solidFill>
                <a:srgbClr val="FF0000"/>
              </a:solidFill>
            </a:endParaRPr>
          </a:p>
          <a:p>
            <a:pPr fontAlgn="ctr"/>
            <a:endParaRPr lang="en-GB" sz="2800" dirty="0">
              <a:solidFill>
                <a:srgbClr val="FF0000"/>
              </a:solidFill>
            </a:endParaRPr>
          </a:p>
          <a:p>
            <a:pPr>
              <a:buClr>
                <a:srgbClr val="002060"/>
              </a:buClr>
            </a:pPr>
            <a:endParaRPr lang="en-US" sz="2800" dirty="0">
              <a:solidFill>
                <a:srgbClr val="272780"/>
              </a:solidFill>
            </a:endParaRPr>
          </a:p>
        </p:txBody>
      </p:sp>
      <p:sp>
        <p:nvSpPr>
          <p:cNvPr id="4" name="Subtitle 2"/>
          <p:cNvSpPr txBox="1">
            <a:spLocks/>
          </p:cNvSpPr>
          <p:nvPr/>
        </p:nvSpPr>
        <p:spPr>
          <a:xfrm>
            <a:off x="3017658" y="1106742"/>
            <a:ext cx="4320480" cy="3240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400" dirty="0">
              <a:solidFill>
                <a:schemeClr val="accent2"/>
              </a:solidFill>
            </a:endParaRPr>
          </a:p>
        </p:txBody>
      </p:sp>
    </p:spTree>
    <p:extLst>
      <p:ext uri="{BB962C8B-B14F-4D97-AF65-F5344CB8AC3E}">
        <p14:creationId xmlns:p14="http://schemas.microsoft.com/office/powerpoint/2010/main" val="3189103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94360"/>
            <a:ext cx="10058400" cy="525665"/>
          </a:xfrm>
        </p:spPr>
        <p:txBody>
          <a:bodyPr>
            <a:normAutofit fontScale="90000"/>
          </a:bodyPr>
          <a:lstStyle/>
          <a:p>
            <a:r>
              <a:rPr lang="en-US" sz="4000" dirty="0"/>
              <a:t>A better way…</a:t>
            </a:r>
          </a:p>
        </p:txBody>
      </p:sp>
      <p:sp>
        <p:nvSpPr>
          <p:cNvPr id="7" name="Content Placeholder 6"/>
          <p:cNvSpPr>
            <a:spLocks noGrp="1"/>
          </p:cNvSpPr>
          <p:nvPr>
            <p:ph idx="1"/>
          </p:nvPr>
        </p:nvSpPr>
        <p:spPr/>
        <p:txBody>
          <a:bodyPr/>
          <a:lstStyle/>
          <a:p>
            <a:pPr>
              <a:buClr>
                <a:srgbClr val="002060"/>
              </a:buClr>
            </a:pPr>
            <a:endParaRPr lang="en-GB" sz="2800" dirty="0">
              <a:solidFill>
                <a:srgbClr val="272780"/>
              </a:solidFill>
            </a:endParaRPr>
          </a:p>
          <a:p>
            <a:pPr>
              <a:buClr>
                <a:srgbClr val="002060"/>
              </a:buClr>
            </a:pPr>
            <a:r>
              <a:rPr lang="en-GB" sz="2800" dirty="0">
                <a:solidFill>
                  <a:srgbClr val="272780"/>
                </a:solidFill>
              </a:rPr>
              <a:t>Can your business profit from document management?</a:t>
            </a:r>
          </a:p>
          <a:p>
            <a:pPr lvl="1">
              <a:buClr>
                <a:srgbClr val="002060"/>
              </a:buClr>
            </a:pPr>
            <a:r>
              <a:rPr lang="en-GB" sz="2800" dirty="0">
                <a:solidFill>
                  <a:srgbClr val="272780"/>
                </a:solidFill>
              </a:rPr>
              <a:t>Visit zetadocs.com</a:t>
            </a:r>
          </a:p>
          <a:p>
            <a:pPr lvl="1">
              <a:buClr>
                <a:srgbClr val="002060"/>
              </a:buClr>
            </a:pPr>
            <a:r>
              <a:rPr lang="en-GB" sz="2800" dirty="0">
                <a:solidFill>
                  <a:srgbClr val="272780"/>
                </a:solidFill>
              </a:rPr>
              <a:t>Watch the short videos and other webinars</a:t>
            </a:r>
          </a:p>
          <a:p>
            <a:pPr lvl="1">
              <a:buClr>
                <a:srgbClr val="002060"/>
              </a:buClr>
            </a:pPr>
            <a:r>
              <a:rPr lang="en-GB" sz="2800" dirty="0">
                <a:solidFill>
                  <a:srgbClr val="272780"/>
                </a:solidFill>
              </a:rPr>
              <a:t>Speak to your </a:t>
            </a:r>
            <a:r>
              <a:rPr lang="en-GB" sz="2800" dirty="0" err="1">
                <a:solidFill>
                  <a:srgbClr val="272780"/>
                </a:solidFill>
              </a:rPr>
              <a:t>Innovia</a:t>
            </a:r>
            <a:r>
              <a:rPr lang="en-GB" sz="2800" dirty="0">
                <a:solidFill>
                  <a:srgbClr val="272780"/>
                </a:solidFill>
              </a:rPr>
              <a:t> rep or contact us</a:t>
            </a:r>
          </a:p>
          <a:p>
            <a:pPr lvl="1">
              <a:buClr>
                <a:srgbClr val="002060"/>
              </a:buClr>
            </a:pPr>
            <a:endParaRPr lang="en-GB" sz="2800" dirty="0">
              <a:solidFill>
                <a:srgbClr val="272780"/>
              </a:solidFill>
            </a:endParaRPr>
          </a:p>
          <a:p>
            <a:endParaRPr lang="en-US" dirty="0"/>
          </a:p>
        </p:txBody>
      </p:sp>
    </p:spTree>
    <p:extLst>
      <p:ext uri="{BB962C8B-B14F-4D97-AF65-F5344CB8AC3E}">
        <p14:creationId xmlns:p14="http://schemas.microsoft.com/office/powerpoint/2010/main" val="246744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94360"/>
            <a:ext cx="10058400" cy="525665"/>
          </a:xfrm>
        </p:spPr>
        <p:txBody>
          <a:bodyPr>
            <a:normAutofit fontScale="90000"/>
          </a:bodyPr>
          <a:lstStyle/>
          <a:p>
            <a:r>
              <a:rPr lang="en-US" sz="4000" dirty="0"/>
              <a:t>Introduction </a:t>
            </a:r>
          </a:p>
        </p:txBody>
      </p:sp>
      <p:sp>
        <p:nvSpPr>
          <p:cNvPr id="2" name="Content Placeholder 1"/>
          <p:cNvSpPr>
            <a:spLocks noGrp="1"/>
          </p:cNvSpPr>
          <p:nvPr>
            <p:ph idx="1"/>
          </p:nvPr>
        </p:nvSpPr>
        <p:spPr/>
        <p:txBody>
          <a:bodyPr/>
          <a:lstStyle/>
          <a:p>
            <a:pPr>
              <a:buClr>
                <a:srgbClr val="002060"/>
              </a:buClr>
            </a:pPr>
            <a:r>
              <a:rPr lang="en-GB" sz="2800" dirty="0">
                <a:solidFill>
                  <a:srgbClr val="272780"/>
                </a:solidFill>
              </a:rPr>
              <a:t>Offices in London, UK and Alpharetta, GA</a:t>
            </a:r>
          </a:p>
          <a:p>
            <a:pPr lvl="1">
              <a:buClr>
                <a:srgbClr val="002060"/>
              </a:buClr>
            </a:pPr>
            <a:r>
              <a:rPr lang="en-GB" sz="2800" dirty="0">
                <a:solidFill>
                  <a:srgbClr val="272780"/>
                </a:solidFill>
              </a:rPr>
              <a:t>Founded 1987, over 60,000 customers worldwide</a:t>
            </a:r>
          </a:p>
          <a:p>
            <a:pPr>
              <a:buClr>
                <a:srgbClr val="002060"/>
              </a:buClr>
            </a:pPr>
            <a:r>
              <a:rPr lang="en-GB" sz="2800" dirty="0">
                <a:solidFill>
                  <a:srgbClr val="272780"/>
                </a:solidFill>
              </a:rPr>
              <a:t>History of product leadership</a:t>
            </a:r>
          </a:p>
          <a:p>
            <a:pPr lvl="1">
              <a:buClr>
                <a:srgbClr val="002060"/>
              </a:buClr>
            </a:pPr>
            <a:r>
              <a:rPr lang="en-GB" sz="2800" dirty="0">
                <a:solidFill>
                  <a:srgbClr val="272780"/>
                </a:solidFill>
              </a:rPr>
              <a:t>Zetafax, Zetadocs for NAV, Zetadocs Expenses</a:t>
            </a:r>
          </a:p>
          <a:p>
            <a:pPr>
              <a:buClr>
                <a:srgbClr val="002060"/>
              </a:buClr>
            </a:pPr>
            <a:r>
              <a:rPr lang="en-GB" sz="2800" dirty="0">
                <a:solidFill>
                  <a:srgbClr val="272780"/>
                </a:solidFill>
              </a:rPr>
              <a:t>Special focus on Microsoft Dynamics</a:t>
            </a:r>
          </a:p>
          <a:p>
            <a:pPr lvl="1">
              <a:buClr>
                <a:srgbClr val="002060"/>
              </a:buClr>
            </a:pPr>
            <a:r>
              <a:rPr lang="en-GB" sz="2800" dirty="0">
                <a:solidFill>
                  <a:srgbClr val="272780"/>
                </a:solidFill>
              </a:rPr>
              <a:t>Over 5000 companies use Zetadocs</a:t>
            </a:r>
          </a:p>
          <a:p>
            <a:pPr lvl="1">
              <a:buClr>
                <a:srgbClr val="002060"/>
              </a:buClr>
            </a:pPr>
            <a:r>
              <a:rPr lang="en-GB" sz="2800" dirty="0">
                <a:solidFill>
                  <a:srgbClr val="272780"/>
                </a:solidFill>
              </a:rPr>
              <a:t>Partnership with Microsoft (Zetadocs Express)</a:t>
            </a:r>
          </a:p>
          <a:p>
            <a:endParaRPr lang="en-US" dirty="0"/>
          </a:p>
        </p:txBody>
      </p:sp>
      <p:pic>
        <p:nvPicPr>
          <p:cNvPr id="5" name="Picture 4">
            <a:extLst>
              <a:ext uri="{FF2B5EF4-FFF2-40B4-BE49-F238E27FC236}">
                <a16:creationId xmlns:a16="http://schemas.microsoft.com/office/drawing/2014/main" xmlns="" id="{9FE58E53-4B99-4890-B253-4706FD94D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6202" y="585723"/>
            <a:ext cx="2527686" cy="1648631"/>
          </a:xfrm>
          <a:prstGeom prst="rect">
            <a:avLst/>
          </a:prstGeom>
        </p:spPr>
      </p:pic>
      <p:pic>
        <p:nvPicPr>
          <p:cNvPr id="6" name="Picture 5">
            <a:extLst>
              <a:ext uri="{FF2B5EF4-FFF2-40B4-BE49-F238E27FC236}">
                <a16:creationId xmlns:a16="http://schemas.microsoft.com/office/drawing/2014/main" xmlns="" id="{ABE5177C-2138-45E9-A0E4-50DFEF180AF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970001" y="2388165"/>
            <a:ext cx="3020088" cy="1142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689FAF5F-6274-4A61-81F8-F889F431E7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1822" y="3801916"/>
            <a:ext cx="3176446" cy="1364860"/>
          </a:xfrm>
          <a:prstGeom prst="rect">
            <a:avLst/>
          </a:prstGeom>
          <a:ln>
            <a:solidFill>
              <a:schemeClr val="tx1"/>
            </a:solidFill>
          </a:ln>
        </p:spPr>
      </p:pic>
    </p:spTree>
    <p:extLst>
      <p:ext uri="{BB962C8B-B14F-4D97-AF65-F5344CB8AC3E}">
        <p14:creationId xmlns:p14="http://schemas.microsoft.com/office/powerpoint/2010/main" val="234746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94360"/>
            <a:ext cx="10058400" cy="525665"/>
          </a:xfrm>
        </p:spPr>
        <p:txBody>
          <a:bodyPr>
            <a:normAutofit fontScale="90000"/>
          </a:bodyPr>
          <a:lstStyle/>
          <a:p>
            <a:r>
              <a:rPr lang="en-US" sz="4000" dirty="0"/>
              <a:t>Contact me</a:t>
            </a:r>
          </a:p>
        </p:txBody>
      </p:sp>
      <p:sp>
        <p:nvSpPr>
          <p:cNvPr id="5124" name="Rectangle 6"/>
          <p:cNvSpPr>
            <a:spLocks noGrp="1" noChangeArrowheads="1"/>
          </p:cNvSpPr>
          <p:nvPr>
            <p:ph idx="1"/>
          </p:nvPr>
        </p:nvSpPr>
        <p:spPr>
          <a:noFill/>
        </p:spPr>
        <p:txBody>
          <a:bodyPr/>
          <a:lstStyle/>
          <a:p>
            <a:pPr marL="816769">
              <a:buNone/>
            </a:pPr>
            <a:endParaRPr lang="en-US" dirty="0"/>
          </a:p>
          <a:p>
            <a:pPr marL="816769">
              <a:buNone/>
            </a:pPr>
            <a:endParaRPr lang="en-US" dirty="0"/>
          </a:p>
        </p:txBody>
      </p:sp>
      <p:sp>
        <p:nvSpPr>
          <p:cNvPr id="2" name="Rectangle 1"/>
          <p:cNvSpPr/>
          <p:nvPr/>
        </p:nvSpPr>
        <p:spPr>
          <a:xfrm>
            <a:off x="725214" y="1261241"/>
            <a:ext cx="6353503" cy="3600986"/>
          </a:xfrm>
          <a:prstGeom prst="rect">
            <a:avLst/>
          </a:prstGeom>
        </p:spPr>
        <p:txBody>
          <a:bodyPr wrap="square">
            <a:spAutoFit/>
          </a:bodyPr>
          <a:lstStyle/>
          <a:p>
            <a:pPr marL="816769" lvl="1" indent="-257175"/>
            <a:endParaRPr lang="en-US" sz="3200" dirty="0">
              <a:solidFill>
                <a:schemeClr val="tx2"/>
              </a:solidFill>
            </a:endParaRPr>
          </a:p>
          <a:p>
            <a:pPr marL="816769" lvl="1" indent="-257175"/>
            <a:r>
              <a:rPr lang="en-US" sz="3200" dirty="0">
                <a:solidFill>
                  <a:srgbClr val="272780"/>
                </a:solidFill>
                <a:latin typeface="FS Matthew" panose="02000506040000020004"/>
              </a:rPr>
              <a:t>Sandra Cummins</a:t>
            </a:r>
          </a:p>
          <a:p>
            <a:pPr marL="816769" lvl="1" indent="-257175"/>
            <a:endParaRPr lang="en-US" sz="2800" dirty="0">
              <a:solidFill>
                <a:srgbClr val="272780"/>
              </a:solidFill>
              <a:latin typeface="FS Matthew" panose="02000506040000020004"/>
            </a:endParaRPr>
          </a:p>
          <a:p>
            <a:pPr marL="816769" lvl="1" indent="-257175"/>
            <a:r>
              <a:rPr lang="en-US" sz="2800" dirty="0">
                <a:solidFill>
                  <a:srgbClr val="272780"/>
                </a:solidFill>
                <a:latin typeface="FS Matthew" panose="02000506040000020004"/>
              </a:rPr>
              <a:t>Equisys Inc</a:t>
            </a:r>
          </a:p>
          <a:p>
            <a:pPr marL="816769" lvl="1" indent="-257175"/>
            <a:r>
              <a:rPr lang="en-US" sz="2800" dirty="0">
                <a:solidFill>
                  <a:srgbClr val="272780"/>
                </a:solidFill>
                <a:latin typeface="FS Matthew" panose="02000506040000020004"/>
                <a:hlinkClick r:id="rId3"/>
              </a:rPr>
              <a:t>www.equisys.com</a:t>
            </a:r>
            <a:r>
              <a:rPr lang="en-US" sz="2800" dirty="0">
                <a:solidFill>
                  <a:srgbClr val="272780"/>
                </a:solidFill>
                <a:latin typeface="FS Matthew" panose="02000506040000020004"/>
              </a:rPr>
              <a:t>  </a:t>
            </a:r>
          </a:p>
          <a:p>
            <a:pPr marL="816769" lvl="1" indent="-257175"/>
            <a:r>
              <a:rPr lang="en-US" sz="2800" dirty="0">
                <a:solidFill>
                  <a:srgbClr val="272780"/>
                </a:solidFill>
                <a:latin typeface="FS Matthew" panose="02000506040000020004"/>
                <a:hlinkClick r:id="rId4"/>
              </a:rPr>
              <a:t>scummins@usa.equisys.com</a:t>
            </a:r>
            <a:r>
              <a:rPr lang="en-US" sz="2800" dirty="0">
                <a:solidFill>
                  <a:srgbClr val="272780"/>
                </a:solidFill>
                <a:latin typeface="FS Matthew" panose="02000506040000020004"/>
              </a:rPr>
              <a:t> </a:t>
            </a:r>
          </a:p>
          <a:p>
            <a:pPr marL="816769" lvl="1" indent="-257175"/>
            <a:r>
              <a:rPr lang="en-US" sz="2800" dirty="0">
                <a:solidFill>
                  <a:srgbClr val="272780"/>
                </a:solidFill>
                <a:latin typeface="FS Matthew" panose="02000506040000020004"/>
              </a:rPr>
              <a:t>678-942-7218</a:t>
            </a:r>
          </a:p>
          <a:p>
            <a:pPr marL="816769" lvl="1" indent="-257175"/>
            <a:endParaRPr lang="en-US" sz="1200" dirty="0"/>
          </a:p>
          <a:p>
            <a:pPr marL="816769" lvl="1" indent="-257175"/>
            <a:endParaRPr lang="en-US" sz="1200" dirty="0"/>
          </a:p>
        </p:txBody>
      </p:sp>
    </p:spTree>
    <p:extLst>
      <p:ext uri="{BB962C8B-B14F-4D97-AF65-F5344CB8AC3E}">
        <p14:creationId xmlns:p14="http://schemas.microsoft.com/office/powerpoint/2010/main" val="203540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78" y="5451261"/>
            <a:ext cx="5078586" cy="1498337"/>
          </a:xfrm>
        </p:spPr>
        <p:txBody>
          <a:bodyPr>
            <a:normAutofit/>
          </a:bodyPr>
          <a:lstStyle/>
          <a:p>
            <a:r>
              <a:rPr lang="en-US" sz="2597" dirty="0"/>
              <a:t>zetadocs.com</a:t>
            </a:r>
            <a:endParaRPr lang="en-GB" sz="2597" dirty="0"/>
          </a:p>
        </p:txBody>
      </p:sp>
      <p:pic>
        <p:nvPicPr>
          <p:cNvPr id="6" name="Content Placeholder 9"/>
          <p:cNvPicPr>
            <a:picLocks noChangeAspect="1"/>
          </p:cNvPicPr>
          <p:nvPr/>
        </p:nvPicPr>
        <p:blipFill>
          <a:blip r:embed="rId3"/>
          <a:stretch>
            <a:fillRect/>
          </a:stretch>
        </p:blipFill>
        <p:spPr>
          <a:xfrm>
            <a:off x="831822" y="1959755"/>
            <a:ext cx="499173" cy="499173"/>
          </a:xfrm>
          <a:prstGeom prst="rect">
            <a:avLst/>
          </a:prstGeom>
        </p:spPr>
      </p:pic>
      <p:pic>
        <p:nvPicPr>
          <p:cNvPr id="7" name="Picture 6"/>
          <p:cNvPicPr>
            <a:picLocks noChangeAspect="1"/>
          </p:cNvPicPr>
          <p:nvPr/>
        </p:nvPicPr>
        <p:blipFill>
          <a:blip r:embed="rId4"/>
          <a:stretch>
            <a:fillRect/>
          </a:stretch>
        </p:blipFill>
        <p:spPr>
          <a:xfrm>
            <a:off x="816289" y="2646883"/>
            <a:ext cx="509131" cy="509131"/>
          </a:xfrm>
          <a:prstGeom prst="rect">
            <a:avLst/>
          </a:prstGeom>
        </p:spPr>
      </p:pic>
      <p:pic>
        <p:nvPicPr>
          <p:cNvPr id="8" name="Picture 7"/>
          <p:cNvPicPr>
            <a:picLocks noChangeAspect="1"/>
          </p:cNvPicPr>
          <p:nvPr/>
        </p:nvPicPr>
        <p:blipFill>
          <a:blip r:embed="rId5"/>
          <a:stretch>
            <a:fillRect/>
          </a:stretch>
        </p:blipFill>
        <p:spPr>
          <a:xfrm>
            <a:off x="831822" y="3299875"/>
            <a:ext cx="499292" cy="499292"/>
          </a:xfrm>
          <a:prstGeom prst="rect">
            <a:avLst/>
          </a:prstGeom>
        </p:spPr>
      </p:pic>
      <p:pic>
        <p:nvPicPr>
          <p:cNvPr id="9" name="Picture 8"/>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831820" y="3995286"/>
            <a:ext cx="499293" cy="499293"/>
          </a:xfrm>
          <a:prstGeom prst="rect">
            <a:avLst/>
          </a:prstGeom>
          <a:solidFill>
            <a:schemeClr val="bg1"/>
          </a:solidFill>
        </p:spPr>
      </p:pic>
      <p:sp>
        <p:nvSpPr>
          <p:cNvPr id="10" name="Text Placeholder 2"/>
          <p:cNvSpPr txBox="1">
            <a:spLocks/>
          </p:cNvSpPr>
          <p:nvPr/>
        </p:nvSpPr>
        <p:spPr>
          <a:xfrm>
            <a:off x="1466484" y="1897714"/>
            <a:ext cx="4226477" cy="561214"/>
          </a:xfrm>
          <a:prstGeom prst="rect">
            <a:avLst/>
          </a:prstGeom>
        </p:spPr>
        <p:txBody>
          <a:bodyPr vert="horz" lIns="91327" tIns="45664" rIns="91327" bIns="45664"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dirty="0"/>
              <a:t>@equisysplc</a:t>
            </a:r>
          </a:p>
          <a:p>
            <a:endParaRPr lang="en-US" sz="2597" dirty="0"/>
          </a:p>
          <a:p>
            <a:endParaRPr lang="en-US" sz="2597" dirty="0"/>
          </a:p>
          <a:p>
            <a:endParaRPr lang="en-US" sz="2597" dirty="0"/>
          </a:p>
        </p:txBody>
      </p:sp>
      <p:sp>
        <p:nvSpPr>
          <p:cNvPr id="11" name="Text Placeholder 2"/>
          <p:cNvSpPr txBox="1">
            <a:spLocks/>
          </p:cNvSpPr>
          <p:nvPr/>
        </p:nvSpPr>
        <p:spPr>
          <a:xfrm>
            <a:off x="1490064" y="2615903"/>
            <a:ext cx="4923225" cy="900275"/>
          </a:xfrm>
          <a:prstGeom prst="rect">
            <a:avLst/>
          </a:prstGeom>
        </p:spPr>
        <p:txBody>
          <a:bodyPr vert="horz" lIns="91327" tIns="45664" rIns="91327" bIns="45664"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dirty="0"/>
              <a:t>linkedin.com/company/equisys</a:t>
            </a:r>
          </a:p>
          <a:p>
            <a:endParaRPr lang="en-US" sz="2597" dirty="0"/>
          </a:p>
          <a:p>
            <a:endParaRPr lang="en-US" sz="2597" dirty="0"/>
          </a:p>
        </p:txBody>
      </p:sp>
      <p:sp>
        <p:nvSpPr>
          <p:cNvPr id="12" name="Text Placeholder 2"/>
          <p:cNvSpPr txBox="1">
            <a:spLocks/>
          </p:cNvSpPr>
          <p:nvPr/>
        </p:nvSpPr>
        <p:spPr>
          <a:xfrm>
            <a:off x="1487919" y="3282631"/>
            <a:ext cx="4226477" cy="561214"/>
          </a:xfrm>
          <a:prstGeom prst="rect">
            <a:avLst/>
          </a:prstGeom>
        </p:spPr>
        <p:txBody>
          <a:bodyPr vert="horz" lIns="91327" tIns="45664" rIns="91327" bIns="45664"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dirty="0"/>
              <a:t>youtube.com/equisysplc</a:t>
            </a:r>
          </a:p>
          <a:p>
            <a:endParaRPr lang="en-US" sz="2597" dirty="0"/>
          </a:p>
          <a:p>
            <a:endParaRPr lang="en-US" sz="2597" dirty="0"/>
          </a:p>
        </p:txBody>
      </p:sp>
      <p:sp>
        <p:nvSpPr>
          <p:cNvPr id="13" name="Text Placeholder 2"/>
          <p:cNvSpPr txBox="1">
            <a:spLocks/>
          </p:cNvSpPr>
          <p:nvPr/>
        </p:nvSpPr>
        <p:spPr>
          <a:xfrm>
            <a:off x="1466484" y="3953474"/>
            <a:ext cx="4226477" cy="561214"/>
          </a:xfrm>
          <a:prstGeom prst="rect">
            <a:avLst/>
          </a:prstGeom>
        </p:spPr>
        <p:txBody>
          <a:bodyPr vert="horz" lIns="91327" tIns="45664" rIns="91327" bIns="45664"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dirty="0"/>
              <a:t>equisys.com/blog</a:t>
            </a:r>
          </a:p>
          <a:p>
            <a:endParaRPr lang="en-US" sz="2200" dirty="0"/>
          </a:p>
          <a:p>
            <a:endParaRPr lang="en-US" sz="2200" dirty="0"/>
          </a:p>
          <a:p>
            <a:endParaRPr lang="en-US" sz="2597" dirty="0"/>
          </a:p>
        </p:txBody>
      </p:sp>
      <p:sp>
        <p:nvSpPr>
          <p:cNvPr id="14" name="Text Placeholder 2"/>
          <p:cNvSpPr txBox="1">
            <a:spLocks/>
          </p:cNvSpPr>
          <p:nvPr/>
        </p:nvSpPr>
        <p:spPr>
          <a:xfrm>
            <a:off x="1466484" y="4608537"/>
            <a:ext cx="4226477" cy="561214"/>
          </a:xfrm>
          <a:prstGeom prst="rect">
            <a:avLst/>
          </a:prstGeom>
        </p:spPr>
        <p:txBody>
          <a:bodyPr vert="horz" lIns="91327" tIns="45664" rIns="91327" bIns="45664"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FS Matthew" panose="02000506040000020004" pitchFamily="2"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dirty="0"/>
              <a:t>equisys.com/blog/rss/943</a:t>
            </a:r>
          </a:p>
          <a:p>
            <a:endParaRPr lang="en-US" sz="2597" dirty="0"/>
          </a:p>
          <a:p>
            <a:endParaRPr lang="en-US" sz="2597" dirty="0"/>
          </a:p>
        </p:txBody>
      </p:sp>
      <p:pic>
        <p:nvPicPr>
          <p:cNvPr id="2" name="Picture 1"/>
          <p:cNvPicPr>
            <a:picLocks noChangeAspect="1"/>
          </p:cNvPicPr>
          <p:nvPr/>
        </p:nvPicPr>
        <p:blipFill>
          <a:blip r:embed="rId8"/>
          <a:stretch>
            <a:fillRect/>
          </a:stretch>
        </p:blipFill>
        <p:spPr>
          <a:xfrm>
            <a:off x="761598" y="4579588"/>
            <a:ext cx="621462" cy="621462"/>
          </a:xfrm>
          <a:prstGeom prst="rect">
            <a:avLst/>
          </a:prstGeom>
        </p:spPr>
      </p:pic>
    </p:spTree>
    <p:extLst>
      <p:ext uri="{BB962C8B-B14F-4D97-AF65-F5344CB8AC3E}">
        <p14:creationId xmlns:p14="http://schemas.microsoft.com/office/powerpoint/2010/main" val="78140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058400" cy="525665"/>
          </a:xfrm>
        </p:spPr>
        <p:txBody>
          <a:bodyPr>
            <a:normAutofit fontScale="90000"/>
          </a:bodyPr>
          <a:lstStyle/>
          <a:p>
            <a:r>
              <a:rPr lang="en-GB" sz="4000" b="0" dirty="0">
                <a:solidFill>
                  <a:srgbClr val="002060"/>
                </a:solidFill>
              </a:rPr>
              <a:t>Question of the day</a:t>
            </a:r>
          </a:p>
        </p:txBody>
      </p:sp>
      <p:pic>
        <p:nvPicPr>
          <p:cNvPr id="4" name="Picture 3">
            <a:extLst>
              <a:ext uri="{FF2B5EF4-FFF2-40B4-BE49-F238E27FC236}">
                <a16:creationId xmlns:a16="http://schemas.microsoft.com/office/drawing/2014/main" xmlns="" id="{44EBB964-E2BC-4F80-B8ED-6DC81146D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546" y="1766807"/>
            <a:ext cx="4169044" cy="3425125"/>
          </a:xfrm>
          <a:prstGeom prst="rect">
            <a:avLst/>
          </a:prstGeom>
        </p:spPr>
      </p:pic>
    </p:spTree>
    <p:extLst>
      <p:ext uri="{BB962C8B-B14F-4D97-AF65-F5344CB8AC3E}">
        <p14:creationId xmlns:p14="http://schemas.microsoft.com/office/powerpoint/2010/main" val="124758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914400" y="594360"/>
            <a:ext cx="10058400" cy="525665"/>
          </a:xfrm>
        </p:spPr>
        <p:txBody>
          <a:bodyPr/>
          <a:lstStyle/>
          <a:p>
            <a:r>
              <a:rPr lang="en-US" sz="3600" dirty="0"/>
              <a:t>Paper – what is it costing your business?</a:t>
            </a:r>
            <a:endParaRPr lang="en-GB" sz="3600" dirty="0"/>
          </a:p>
        </p:txBody>
      </p:sp>
      <p:sp>
        <p:nvSpPr>
          <p:cNvPr id="18" name="Content Placeholder 17"/>
          <p:cNvSpPr>
            <a:spLocks noGrp="1"/>
          </p:cNvSpPr>
          <p:nvPr>
            <p:ph idx="1"/>
          </p:nvPr>
        </p:nvSpPr>
        <p:spPr>
          <a:xfrm>
            <a:off x="7413219" y="1843673"/>
            <a:ext cx="4162416" cy="1619125"/>
          </a:xfrm>
        </p:spPr>
        <p:txBody>
          <a:bodyPr>
            <a:normAutofit/>
          </a:bodyPr>
          <a:lstStyle/>
          <a:p>
            <a:r>
              <a:rPr lang="en-GB" sz="2397" dirty="0"/>
              <a:t>1.5 hours per week wasted by workers looking for documents and information misplaced or lost**</a:t>
            </a:r>
          </a:p>
        </p:txBody>
      </p:sp>
      <p:sp>
        <p:nvSpPr>
          <p:cNvPr id="2" name="TextBox 1"/>
          <p:cNvSpPr txBox="1"/>
          <p:nvPr/>
        </p:nvSpPr>
        <p:spPr>
          <a:xfrm>
            <a:off x="6786101" y="5648039"/>
            <a:ext cx="2708326" cy="1014380"/>
          </a:xfrm>
          <a:prstGeom prst="rect">
            <a:avLst/>
          </a:prstGeom>
          <a:noFill/>
        </p:spPr>
        <p:txBody>
          <a:bodyPr wrap="square" rtlCol="0">
            <a:spAutoFit/>
          </a:bodyPr>
          <a:lstStyle/>
          <a:p>
            <a:r>
              <a:rPr lang="en-GB" sz="1398" dirty="0"/>
              <a:t>*Source: ORS Group</a:t>
            </a:r>
          </a:p>
          <a:p>
            <a:r>
              <a:rPr lang="en-GB" sz="1398" dirty="0"/>
              <a:t>** Source: EDM</a:t>
            </a:r>
          </a:p>
          <a:p>
            <a:r>
              <a:rPr lang="en-GB" sz="1398" dirty="0"/>
              <a:t>*** Source: Workfront</a:t>
            </a:r>
          </a:p>
          <a:p>
            <a:endParaRPr lang="en-US" sz="1798"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528" y="3947932"/>
            <a:ext cx="1859147" cy="1859147"/>
          </a:xfrm>
          <a:prstGeom prst="rect">
            <a:avLst/>
          </a:prstGeom>
        </p:spPr>
      </p:pic>
      <p:sp>
        <p:nvSpPr>
          <p:cNvPr id="5" name="TextBox 4"/>
          <p:cNvSpPr txBox="1"/>
          <p:nvPr/>
        </p:nvSpPr>
        <p:spPr>
          <a:xfrm>
            <a:off x="7413220" y="4209522"/>
            <a:ext cx="2856904" cy="1198983"/>
          </a:xfrm>
          <a:prstGeom prst="rect">
            <a:avLst/>
          </a:prstGeom>
          <a:noFill/>
        </p:spPr>
        <p:txBody>
          <a:bodyPr wrap="square" rtlCol="0">
            <a:spAutoFit/>
          </a:bodyPr>
          <a:lstStyle/>
          <a:p>
            <a:r>
              <a:rPr lang="en-GB" sz="2397" dirty="0"/>
              <a:t>20% of workers recreate documents they can’t find***</a:t>
            </a:r>
          </a:p>
        </p:txBody>
      </p:sp>
      <p:sp>
        <p:nvSpPr>
          <p:cNvPr id="7" name="TextBox 6"/>
          <p:cNvSpPr txBox="1"/>
          <p:nvPr/>
        </p:nvSpPr>
        <p:spPr>
          <a:xfrm>
            <a:off x="2615262" y="1852933"/>
            <a:ext cx="2391838" cy="1475660"/>
          </a:xfrm>
          <a:prstGeom prst="rect">
            <a:avLst/>
          </a:prstGeom>
          <a:noFill/>
        </p:spPr>
        <p:txBody>
          <a:bodyPr wrap="square" rtlCol="0">
            <a:spAutoFit/>
          </a:bodyPr>
          <a:lstStyle/>
          <a:p>
            <a:r>
              <a:rPr lang="en-GB" sz="2397" dirty="0"/>
              <a:t>68% of paper used in an office is wasted*</a:t>
            </a:r>
          </a:p>
          <a:p>
            <a:endParaRPr lang="en-US" sz="1798" dirty="0"/>
          </a:p>
        </p:txBody>
      </p:sp>
      <p:sp>
        <p:nvSpPr>
          <p:cNvPr id="11" name="TextBox 10"/>
          <p:cNvSpPr txBox="1"/>
          <p:nvPr/>
        </p:nvSpPr>
        <p:spPr>
          <a:xfrm>
            <a:off x="2615263" y="4209521"/>
            <a:ext cx="3454945" cy="1567865"/>
          </a:xfrm>
          <a:prstGeom prst="rect">
            <a:avLst/>
          </a:prstGeom>
          <a:noFill/>
        </p:spPr>
        <p:txBody>
          <a:bodyPr wrap="square" rtlCol="0">
            <a:spAutoFit/>
          </a:bodyPr>
          <a:lstStyle/>
          <a:p>
            <a:r>
              <a:rPr lang="en-GB" sz="2397" dirty="0"/>
              <a:t>That equates to hundreds of millions’ worth of time wasted a week</a:t>
            </a:r>
            <a:endParaRPr lang="en-US" sz="1798"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259" t="19773" r="9157" b="17403"/>
          <a:stretch/>
        </p:blipFill>
        <p:spPr>
          <a:xfrm>
            <a:off x="1041063" y="1699835"/>
            <a:ext cx="1440162" cy="16286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193" y="1810889"/>
            <a:ext cx="1495815" cy="1400235"/>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xmlns="" id="{71C8D65E-3A22-42F0-BB29-AF02D446F8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718" y="4007079"/>
            <a:ext cx="1740851" cy="1740851"/>
          </a:xfrm>
          <a:prstGeom prst="rect">
            <a:avLst/>
          </a:prstGeom>
        </p:spPr>
      </p:pic>
    </p:spTree>
    <p:extLst>
      <p:ext uri="{BB962C8B-B14F-4D97-AF65-F5344CB8AC3E}">
        <p14:creationId xmlns:p14="http://schemas.microsoft.com/office/powerpoint/2010/main" val="40329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5" y="2510448"/>
            <a:ext cx="5459046" cy="1325563"/>
          </a:xfrm>
        </p:spPr>
        <p:txBody>
          <a:bodyPr>
            <a:noAutofit/>
          </a:bodyPr>
          <a:lstStyle/>
          <a:p>
            <a:r>
              <a:rPr lang="en-US" sz="4000" dirty="0"/>
              <a:t>The Challenges with File Storage </a:t>
            </a:r>
            <a:r>
              <a:rPr lang="en-US" sz="3200" dirty="0"/>
              <a:t/>
            </a:r>
            <a:br>
              <a:rPr lang="en-US" sz="3200" dirty="0"/>
            </a:br>
            <a:endParaRPr lang="en-US" sz="3200" dirty="0"/>
          </a:p>
        </p:txBody>
      </p:sp>
    </p:spTree>
    <p:extLst>
      <p:ext uri="{BB962C8B-B14F-4D97-AF65-F5344CB8AC3E}">
        <p14:creationId xmlns:p14="http://schemas.microsoft.com/office/powerpoint/2010/main" val="7133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3"/>
          <a:srcRect/>
          <a:stretch>
            <a:fillRect/>
          </a:stretch>
        </p:blipFill>
        <p:spPr bwMode="auto">
          <a:xfrm>
            <a:off x="5529357" y="2788392"/>
            <a:ext cx="1019175" cy="942975"/>
          </a:xfrm>
          <a:prstGeom prst="rect">
            <a:avLst/>
          </a:prstGeom>
          <a:noFill/>
          <a:ln w="9525">
            <a:noFill/>
            <a:miter lim="800000"/>
            <a:headEnd/>
            <a:tailEnd/>
          </a:ln>
          <a:effectLst/>
        </p:spPr>
      </p:pic>
      <p:pic>
        <p:nvPicPr>
          <p:cNvPr id="17" name="Picture 8"/>
          <p:cNvPicPr>
            <a:picLocks noChangeAspect="1" noChangeArrowheads="1"/>
          </p:cNvPicPr>
          <p:nvPr/>
        </p:nvPicPr>
        <p:blipFill>
          <a:blip r:embed="rId4"/>
          <a:srcRect/>
          <a:stretch>
            <a:fillRect/>
          </a:stretch>
        </p:blipFill>
        <p:spPr bwMode="auto">
          <a:xfrm>
            <a:off x="10058400" y="4594054"/>
            <a:ext cx="850210" cy="990118"/>
          </a:xfrm>
          <a:prstGeom prst="rect">
            <a:avLst/>
          </a:prstGeom>
          <a:noFill/>
          <a:ln w="9525">
            <a:noFill/>
            <a:miter lim="800000"/>
            <a:headEnd/>
            <a:tailEnd/>
          </a:ln>
          <a:effectLst/>
        </p:spPr>
      </p:pic>
      <p:pic>
        <p:nvPicPr>
          <p:cNvPr id="18" name="Picture 9"/>
          <p:cNvPicPr>
            <a:picLocks noChangeAspect="1" noChangeArrowheads="1"/>
          </p:cNvPicPr>
          <p:nvPr/>
        </p:nvPicPr>
        <p:blipFill>
          <a:blip r:embed="rId5"/>
          <a:srcRect/>
          <a:stretch>
            <a:fillRect/>
          </a:stretch>
        </p:blipFill>
        <p:spPr bwMode="auto">
          <a:xfrm>
            <a:off x="10058400" y="3747838"/>
            <a:ext cx="755044" cy="733924"/>
          </a:xfrm>
          <a:prstGeom prst="rect">
            <a:avLst/>
          </a:prstGeom>
          <a:noFill/>
          <a:ln w="9525">
            <a:noFill/>
            <a:miter lim="800000"/>
            <a:headEnd/>
            <a:tailEnd/>
          </a:ln>
          <a:effectLst/>
        </p:spPr>
      </p:pic>
      <p:pic>
        <p:nvPicPr>
          <p:cNvPr id="16" name="Picture 7"/>
          <p:cNvPicPr>
            <a:picLocks noChangeAspect="1" noChangeArrowheads="1"/>
          </p:cNvPicPr>
          <p:nvPr/>
        </p:nvPicPr>
        <p:blipFill>
          <a:blip r:embed="rId6"/>
          <a:srcRect/>
          <a:stretch>
            <a:fillRect/>
          </a:stretch>
        </p:blipFill>
        <p:spPr bwMode="auto">
          <a:xfrm>
            <a:off x="10058400" y="2576410"/>
            <a:ext cx="685800" cy="898216"/>
          </a:xfrm>
          <a:prstGeom prst="rect">
            <a:avLst/>
          </a:prstGeom>
          <a:noFill/>
          <a:ln w="9525">
            <a:noFill/>
            <a:miter lim="800000"/>
            <a:headEnd/>
            <a:tailEnd/>
          </a:ln>
          <a:effectLst/>
        </p:spPr>
      </p:pic>
      <p:pic>
        <p:nvPicPr>
          <p:cNvPr id="13" name="Picture 4"/>
          <p:cNvPicPr>
            <a:picLocks noChangeAspect="1" noChangeArrowheads="1"/>
          </p:cNvPicPr>
          <p:nvPr/>
        </p:nvPicPr>
        <p:blipFill>
          <a:blip r:embed="rId7"/>
          <a:srcRect/>
          <a:stretch>
            <a:fillRect/>
          </a:stretch>
        </p:blipFill>
        <p:spPr bwMode="auto">
          <a:xfrm>
            <a:off x="1243584" y="4693826"/>
            <a:ext cx="1099930" cy="790575"/>
          </a:xfrm>
          <a:prstGeom prst="rect">
            <a:avLst/>
          </a:prstGeom>
          <a:noFill/>
          <a:ln w="9525">
            <a:noFill/>
            <a:miter lim="800000"/>
            <a:headEnd/>
            <a:tailEnd/>
          </a:ln>
          <a:effectLst/>
        </p:spPr>
      </p:pic>
      <p:pic>
        <p:nvPicPr>
          <p:cNvPr id="12" name="Picture 3"/>
          <p:cNvPicPr>
            <a:picLocks noChangeAspect="1" noChangeArrowheads="1"/>
          </p:cNvPicPr>
          <p:nvPr/>
        </p:nvPicPr>
        <p:blipFill>
          <a:blip r:embed="rId8"/>
          <a:srcRect/>
          <a:stretch>
            <a:fillRect/>
          </a:stretch>
        </p:blipFill>
        <p:spPr bwMode="auto">
          <a:xfrm>
            <a:off x="1243584" y="3733800"/>
            <a:ext cx="1121019" cy="762000"/>
          </a:xfrm>
          <a:prstGeom prst="rect">
            <a:avLst/>
          </a:prstGeom>
          <a:noFill/>
          <a:ln w="9525">
            <a:noFill/>
            <a:miter lim="800000"/>
            <a:headEnd/>
            <a:tailEnd/>
          </a:ln>
          <a:effectLst/>
        </p:spPr>
      </p:pic>
      <p:pic>
        <p:nvPicPr>
          <p:cNvPr id="11" name="Picture 2"/>
          <p:cNvPicPr>
            <a:picLocks noChangeAspect="1" noChangeArrowheads="1"/>
          </p:cNvPicPr>
          <p:nvPr/>
        </p:nvPicPr>
        <p:blipFill>
          <a:blip r:embed="rId9"/>
          <a:srcRect/>
          <a:stretch>
            <a:fillRect/>
          </a:stretch>
        </p:blipFill>
        <p:spPr bwMode="auto">
          <a:xfrm>
            <a:off x="1243833" y="2500210"/>
            <a:ext cx="1012278" cy="105061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4" name="Content Placeholder 2"/>
          <p:cNvSpPr txBox="1">
            <a:spLocks/>
          </p:cNvSpPr>
          <p:nvPr/>
        </p:nvSpPr>
        <p:spPr>
          <a:xfrm>
            <a:off x="609600" y="1600204"/>
            <a:ext cx="10972800" cy="4525963"/>
          </a:xfrm>
          <a:prstGeom prst="rect">
            <a:avLst/>
          </a:prstGeom>
        </p:spPr>
        <p:txBody>
          <a:bodyPr vert="horz" lIns="0" tIns="45720" rIns="91440" bIns="45720" rtlCol="0">
            <a:normAutofit/>
          </a:bodyPr>
          <a:lstStyle>
            <a:lvl1pPr marL="0" eaLnBrk="1" hangingPunct="1">
              <a:defRPr b="0" i="0">
                <a:solidFill>
                  <a:schemeClr val="tx1"/>
                </a:solidFill>
                <a:latin typeface="FS Matthew" panose="02000506040000020004" pitchFamily="2" charset="0"/>
                <a:ea typeface="FS Matthew Medium" charset="0"/>
                <a:cs typeface="FS Matthew Medium" charset="0"/>
              </a:defRPr>
            </a:lvl1pPr>
            <a:lvl2pPr marL="609585" eaLnBrk="1" hangingPunct="1">
              <a:defRPr sz="2000">
                <a:solidFill>
                  <a:schemeClr val="accent4"/>
                </a:solidFill>
                <a:latin typeface="FS Matthew" panose="02000506040000020004" pitchFamily="2" charset="0"/>
                <a:ea typeface="FS Matthew" charset="0"/>
                <a:cs typeface="FS Matthew" charset="0"/>
              </a:defRPr>
            </a:lvl2pPr>
            <a:lvl3pPr marL="1219170" eaLnBrk="1" hangingPunct="1">
              <a:defRPr sz="2000">
                <a:solidFill>
                  <a:schemeClr val="accent4"/>
                </a:solidFill>
                <a:latin typeface="FS Matthew" panose="02000506040000020004" pitchFamily="2" charset="0"/>
                <a:ea typeface="FS Matthew" charset="0"/>
                <a:cs typeface="FS Matthew" charset="0"/>
              </a:defRPr>
            </a:lvl3pPr>
            <a:lvl4pPr marL="1828754" eaLnBrk="1" hangingPunct="1">
              <a:defRPr sz="2000">
                <a:solidFill>
                  <a:schemeClr val="accent4"/>
                </a:solidFill>
                <a:latin typeface="FS Matthew" panose="02000506040000020004" pitchFamily="2" charset="0"/>
                <a:ea typeface="FS Matthew" charset="0"/>
                <a:cs typeface="FS Matthew" charset="0"/>
              </a:defRPr>
            </a:lvl4pPr>
            <a:lvl5pPr marL="2438339" eaLnBrk="1" hangingPunct="1">
              <a:defRPr sz="2000">
                <a:solidFill>
                  <a:schemeClr val="accent4"/>
                </a:solidFill>
                <a:latin typeface="FS Matthew" panose="02000506040000020004" pitchFamily="2" charset="0"/>
                <a:ea typeface="FS Matthew" charset="0"/>
                <a:cs typeface="FS Matthew" charset="0"/>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endParaRPr lang="en-US" kern="0" dirty="0"/>
          </a:p>
        </p:txBody>
      </p:sp>
      <p:sp>
        <p:nvSpPr>
          <p:cNvPr id="5" name="Title 1"/>
          <p:cNvSpPr txBox="1">
            <a:spLocks/>
          </p:cNvSpPr>
          <p:nvPr/>
        </p:nvSpPr>
        <p:spPr>
          <a:xfrm>
            <a:off x="914400" y="594360"/>
            <a:ext cx="10972800" cy="546281"/>
          </a:xfrm>
          <a:prstGeom prst="rect">
            <a:avLst/>
          </a:prstGeom>
        </p:spPr>
        <p:txBody>
          <a:bodyPr vert="horz" lIns="0" tIns="45720" rIns="91440" bIns="45720" rtlCol="0" anchor="ctr">
            <a:noAutofit/>
          </a:bodyPr>
          <a:lstStyle>
            <a:lvl1pPr eaLnBrk="1" hangingPunct="1">
              <a:defRPr sz="2800" b="0" i="0">
                <a:solidFill>
                  <a:schemeClr val="tx1"/>
                </a:solidFill>
                <a:latin typeface="FS Matthew Medium" charset="0"/>
                <a:ea typeface="FS Matthew Medium" charset="0"/>
                <a:cs typeface="FS Matthew Medium" charset="0"/>
              </a:defRPr>
            </a:lvl1pPr>
          </a:lstStyle>
          <a:p>
            <a:pPr algn="l"/>
            <a:r>
              <a:rPr lang="en-US" sz="3600" kern="0" dirty="0"/>
              <a:t>Typical document flow</a:t>
            </a:r>
          </a:p>
        </p:txBody>
      </p:sp>
      <p:sp>
        <p:nvSpPr>
          <p:cNvPr id="6" name="Pentagon 14"/>
          <p:cNvSpPr/>
          <p:nvPr/>
        </p:nvSpPr>
        <p:spPr>
          <a:xfrm flipH="1">
            <a:off x="3346704" y="2200473"/>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RFQ</a:t>
            </a:r>
          </a:p>
        </p:txBody>
      </p:sp>
      <p:sp>
        <p:nvSpPr>
          <p:cNvPr id="7" name="Pentagon 20"/>
          <p:cNvSpPr/>
          <p:nvPr/>
        </p:nvSpPr>
        <p:spPr>
          <a:xfrm>
            <a:off x="3344511" y="2608415"/>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Quote</a:t>
            </a:r>
          </a:p>
        </p:txBody>
      </p:sp>
      <p:sp>
        <p:nvSpPr>
          <p:cNvPr id="8" name="Pentagon 21"/>
          <p:cNvSpPr/>
          <p:nvPr/>
        </p:nvSpPr>
        <p:spPr>
          <a:xfrm flipH="1">
            <a:off x="3346704" y="3034851"/>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Purchase Order</a:t>
            </a:r>
          </a:p>
        </p:txBody>
      </p:sp>
      <p:sp>
        <p:nvSpPr>
          <p:cNvPr id="9" name="Pentagon 22"/>
          <p:cNvSpPr/>
          <p:nvPr/>
        </p:nvSpPr>
        <p:spPr>
          <a:xfrm>
            <a:off x="3346704" y="3470217"/>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Order Confirmation</a:t>
            </a:r>
          </a:p>
        </p:txBody>
      </p:sp>
      <p:sp>
        <p:nvSpPr>
          <p:cNvPr id="10" name="Content Placeholder 2"/>
          <p:cNvSpPr txBox="1">
            <a:spLocks/>
          </p:cNvSpPr>
          <p:nvPr/>
        </p:nvSpPr>
        <p:spPr>
          <a:xfrm>
            <a:off x="609600" y="1600204"/>
            <a:ext cx="10972800" cy="4525963"/>
          </a:xfrm>
          <a:prstGeom prst="rect">
            <a:avLst/>
          </a:prstGeom>
        </p:spPr>
        <p:txBody>
          <a:bodyPr vert="horz" lIns="0" tIns="45720" rIns="91440" bIns="45720" rtlCol="0">
            <a:normAutofit/>
          </a:bodyPr>
          <a:lstStyle>
            <a:lvl1pPr marL="0" eaLnBrk="1" hangingPunct="1">
              <a:defRPr b="0" i="0">
                <a:solidFill>
                  <a:schemeClr val="tx1"/>
                </a:solidFill>
                <a:latin typeface="FS Matthew" panose="02000506040000020004" pitchFamily="2" charset="0"/>
                <a:ea typeface="FS Matthew Medium" charset="0"/>
                <a:cs typeface="FS Matthew Medium" charset="0"/>
              </a:defRPr>
            </a:lvl1pPr>
            <a:lvl2pPr marL="609585" eaLnBrk="1" hangingPunct="1">
              <a:defRPr sz="2000">
                <a:solidFill>
                  <a:schemeClr val="accent4"/>
                </a:solidFill>
                <a:latin typeface="FS Matthew" panose="02000506040000020004" pitchFamily="2" charset="0"/>
                <a:ea typeface="FS Matthew" charset="0"/>
                <a:cs typeface="FS Matthew" charset="0"/>
              </a:defRPr>
            </a:lvl2pPr>
            <a:lvl3pPr marL="1219170" eaLnBrk="1" hangingPunct="1">
              <a:defRPr sz="2000">
                <a:solidFill>
                  <a:schemeClr val="accent4"/>
                </a:solidFill>
                <a:latin typeface="FS Matthew" panose="02000506040000020004" pitchFamily="2" charset="0"/>
                <a:ea typeface="FS Matthew" charset="0"/>
                <a:cs typeface="FS Matthew" charset="0"/>
              </a:defRPr>
            </a:lvl3pPr>
            <a:lvl4pPr marL="1828754" eaLnBrk="1" hangingPunct="1">
              <a:defRPr sz="2000">
                <a:solidFill>
                  <a:schemeClr val="accent4"/>
                </a:solidFill>
                <a:latin typeface="FS Matthew" panose="02000506040000020004" pitchFamily="2" charset="0"/>
                <a:ea typeface="FS Matthew" charset="0"/>
                <a:cs typeface="FS Matthew" charset="0"/>
              </a:defRPr>
            </a:lvl4pPr>
            <a:lvl5pPr marL="2438339" eaLnBrk="1" hangingPunct="1">
              <a:defRPr sz="2000">
                <a:solidFill>
                  <a:schemeClr val="accent4"/>
                </a:solidFill>
                <a:latin typeface="FS Matthew" panose="02000506040000020004" pitchFamily="2" charset="0"/>
                <a:ea typeface="FS Matthew" charset="0"/>
                <a:cs typeface="FS Matthew" charset="0"/>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endParaRPr lang="en-US" kern="0" dirty="0"/>
          </a:p>
        </p:txBody>
      </p:sp>
      <p:pic>
        <p:nvPicPr>
          <p:cNvPr id="15" name="Picture 6"/>
          <p:cNvPicPr>
            <a:picLocks noChangeAspect="1" noChangeArrowheads="1"/>
          </p:cNvPicPr>
          <p:nvPr/>
        </p:nvPicPr>
        <p:blipFill>
          <a:blip r:embed="rId10" cstate="print"/>
          <a:srcRect/>
          <a:stretch>
            <a:fillRect/>
          </a:stretch>
        </p:blipFill>
        <p:spPr bwMode="auto">
          <a:xfrm>
            <a:off x="5569451" y="4373113"/>
            <a:ext cx="842433" cy="914400"/>
          </a:xfrm>
          <a:prstGeom prst="rect">
            <a:avLst/>
          </a:prstGeom>
          <a:noFill/>
          <a:ln w="9525">
            <a:noFill/>
            <a:miter lim="800000"/>
            <a:headEnd/>
            <a:tailEnd/>
          </a:ln>
          <a:effectLst/>
        </p:spPr>
      </p:pic>
      <p:sp>
        <p:nvSpPr>
          <p:cNvPr id="19" name="TextBox 18"/>
          <p:cNvSpPr txBox="1"/>
          <p:nvPr/>
        </p:nvSpPr>
        <p:spPr>
          <a:xfrm>
            <a:off x="1028700" y="2053710"/>
            <a:ext cx="1447800" cy="369332"/>
          </a:xfrm>
          <a:prstGeom prst="rect">
            <a:avLst/>
          </a:prstGeom>
          <a:noFill/>
        </p:spPr>
        <p:txBody>
          <a:bodyPr wrap="square" rtlCol="0">
            <a:spAutoFit/>
          </a:bodyPr>
          <a:lstStyle/>
          <a:p>
            <a:r>
              <a:rPr lang="en-US" b="1" dirty="0">
                <a:solidFill>
                  <a:srgbClr val="8EC852"/>
                </a:solidFill>
              </a:rPr>
              <a:t>Vendors</a:t>
            </a:r>
          </a:p>
        </p:txBody>
      </p:sp>
      <p:sp>
        <p:nvSpPr>
          <p:cNvPr id="20" name="TextBox 19"/>
          <p:cNvSpPr txBox="1"/>
          <p:nvPr/>
        </p:nvSpPr>
        <p:spPr>
          <a:xfrm>
            <a:off x="5181600" y="1992868"/>
            <a:ext cx="1828800" cy="646331"/>
          </a:xfrm>
          <a:prstGeom prst="rect">
            <a:avLst/>
          </a:prstGeom>
          <a:noFill/>
        </p:spPr>
        <p:txBody>
          <a:bodyPr wrap="square" rtlCol="0">
            <a:spAutoFit/>
          </a:bodyPr>
          <a:lstStyle/>
          <a:p>
            <a:pPr algn="ctr"/>
            <a:r>
              <a:rPr lang="en-US" b="1" dirty="0">
                <a:solidFill>
                  <a:srgbClr val="8EC852"/>
                </a:solidFill>
              </a:rPr>
              <a:t>Your Company</a:t>
            </a:r>
          </a:p>
        </p:txBody>
      </p:sp>
      <p:sp>
        <p:nvSpPr>
          <p:cNvPr id="21" name="TextBox 20"/>
          <p:cNvSpPr txBox="1"/>
          <p:nvPr/>
        </p:nvSpPr>
        <p:spPr>
          <a:xfrm>
            <a:off x="9448800" y="2053710"/>
            <a:ext cx="1676400" cy="369332"/>
          </a:xfrm>
          <a:prstGeom prst="rect">
            <a:avLst/>
          </a:prstGeom>
          <a:noFill/>
        </p:spPr>
        <p:txBody>
          <a:bodyPr wrap="square" rtlCol="0">
            <a:spAutoFit/>
          </a:bodyPr>
          <a:lstStyle/>
          <a:p>
            <a:pPr algn="r"/>
            <a:r>
              <a:rPr lang="en-US" b="1" dirty="0">
                <a:solidFill>
                  <a:srgbClr val="8EC852"/>
                </a:solidFill>
              </a:rPr>
              <a:t>Customers</a:t>
            </a:r>
          </a:p>
        </p:txBody>
      </p:sp>
      <p:sp>
        <p:nvSpPr>
          <p:cNvPr id="22" name="Pentagon 23"/>
          <p:cNvSpPr/>
          <p:nvPr/>
        </p:nvSpPr>
        <p:spPr>
          <a:xfrm>
            <a:off x="3344511" y="3928576"/>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Back Order</a:t>
            </a:r>
          </a:p>
        </p:txBody>
      </p:sp>
      <p:sp>
        <p:nvSpPr>
          <p:cNvPr id="23" name="Pentagon 24"/>
          <p:cNvSpPr/>
          <p:nvPr/>
        </p:nvSpPr>
        <p:spPr>
          <a:xfrm>
            <a:off x="3346704" y="4359913"/>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Shipping info</a:t>
            </a:r>
          </a:p>
        </p:txBody>
      </p:sp>
      <p:sp>
        <p:nvSpPr>
          <p:cNvPr id="24" name="Pentagon 25"/>
          <p:cNvSpPr/>
          <p:nvPr/>
        </p:nvSpPr>
        <p:spPr>
          <a:xfrm>
            <a:off x="3344511" y="4781448"/>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Invoices</a:t>
            </a:r>
          </a:p>
        </p:txBody>
      </p:sp>
      <p:sp>
        <p:nvSpPr>
          <p:cNvPr id="25" name="Pentagon 26"/>
          <p:cNvSpPr/>
          <p:nvPr/>
        </p:nvSpPr>
        <p:spPr>
          <a:xfrm flipH="1">
            <a:off x="3346704" y="5207463"/>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Remittance Payment</a:t>
            </a:r>
          </a:p>
        </p:txBody>
      </p:sp>
      <p:sp>
        <p:nvSpPr>
          <p:cNvPr id="26" name="TextBox 25"/>
          <p:cNvSpPr txBox="1"/>
          <p:nvPr/>
        </p:nvSpPr>
        <p:spPr>
          <a:xfrm>
            <a:off x="2876550" y="5718432"/>
            <a:ext cx="1978914" cy="646331"/>
          </a:xfrm>
          <a:prstGeom prst="rect">
            <a:avLst/>
          </a:prstGeom>
          <a:noFill/>
        </p:spPr>
        <p:txBody>
          <a:bodyPr wrap="square" rtlCol="0">
            <a:spAutoFit/>
          </a:bodyPr>
          <a:lstStyle/>
          <a:p>
            <a:pPr algn="ctr"/>
            <a:r>
              <a:rPr lang="en-US" b="1" dirty="0">
                <a:solidFill>
                  <a:srgbClr val="8EC852"/>
                </a:solidFill>
              </a:rPr>
              <a:t>Purchase Side</a:t>
            </a:r>
          </a:p>
        </p:txBody>
      </p:sp>
      <p:sp>
        <p:nvSpPr>
          <p:cNvPr id="27" name="TextBox 26"/>
          <p:cNvSpPr txBox="1"/>
          <p:nvPr/>
        </p:nvSpPr>
        <p:spPr>
          <a:xfrm>
            <a:off x="5295900" y="5720517"/>
            <a:ext cx="1600200" cy="369332"/>
          </a:xfrm>
          <a:prstGeom prst="rect">
            <a:avLst/>
          </a:prstGeom>
          <a:noFill/>
        </p:spPr>
        <p:txBody>
          <a:bodyPr wrap="square" rtlCol="0">
            <a:spAutoFit/>
          </a:bodyPr>
          <a:lstStyle/>
          <a:p>
            <a:r>
              <a:rPr lang="en-US" b="1" dirty="0">
                <a:solidFill>
                  <a:srgbClr val="8EC852"/>
                </a:solidFill>
              </a:rPr>
              <a:t>Operations</a:t>
            </a:r>
          </a:p>
        </p:txBody>
      </p:sp>
      <p:sp>
        <p:nvSpPr>
          <p:cNvPr id="28" name="TextBox 27"/>
          <p:cNvSpPr txBox="1"/>
          <p:nvPr/>
        </p:nvSpPr>
        <p:spPr>
          <a:xfrm>
            <a:off x="7562850" y="5718432"/>
            <a:ext cx="1600200" cy="369332"/>
          </a:xfrm>
          <a:prstGeom prst="rect">
            <a:avLst/>
          </a:prstGeom>
          <a:noFill/>
        </p:spPr>
        <p:txBody>
          <a:bodyPr wrap="square" rtlCol="0">
            <a:spAutoFit/>
          </a:bodyPr>
          <a:lstStyle/>
          <a:p>
            <a:r>
              <a:rPr lang="en-US" b="1" dirty="0">
                <a:solidFill>
                  <a:srgbClr val="8EC852"/>
                </a:solidFill>
              </a:rPr>
              <a:t>Sales Side</a:t>
            </a:r>
          </a:p>
        </p:txBody>
      </p:sp>
      <p:cxnSp>
        <p:nvCxnSpPr>
          <p:cNvPr id="29" name="Straight Arrow Connector 28"/>
          <p:cNvCxnSpPr/>
          <p:nvPr/>
        </p:nvCxnSpPr>
        <p:spPr>
          <a:xfrm rot="10800000">
            <a:off x="3009900" y="5642829"/>
            <a:ext cx="1752600" cy="1588"/>
          </a:xfrm>
          <a:prstGeom prst="straightConnector1">
            <a:avLst/>
          </a:prstGeom>
          <a:ln w="12700">
            <a:solidFill>
              <a:schemeClr val="accent6"/>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5157537" y="5642829"/>
            <a:ext cx="1752600" cy="1588"/>
          </a:xfrm>
          <a:prstGeom prst="straightConnector1">
            <a:avLst/>
          </a:prstGeom>
          <a:ln w="12700">
            <a:solidFill>
              <a:schemeClr val="accent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H="1">
            <a:off x="7486650" y="5642829"/>
            <a:ext cx="1752600" cy="1588"/>
          </a:xfrm>
          <a:prstGeom prst="straightConnector1">
            <a:avLst/>
          </a:prstGeom>
          <a:ln w="127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33" name="Pentagon 20">
            <a:extLst>
              <a:ext uri="{FF2B5EF4-FFF2-40B4-BE49-F238E27FC236}">
                <a16:creationId xmlns:a16="http://schemas.microsoft.com/office/drawing/2014/main" xmlns="" id="{7B5E5896-3ED7-4FCF-9C1A-ED5E017B363B}"/>
              </a:ext>
            </a:extLst>
          </p:cNvPr>
          <p:cNvSpPr/>
          <p:nvPr/>
        </p:nvSpPr>
        <p:spPr>
          <a:xfrm>
            <a:off x="7772400" y="2504488"/>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Quote</a:t>
            </a:r>
          </a:p>
        </p:txBody>
      </p:sp>
      <p:sp>
        <p:nvSpPr>
          <p:cNvPr id="34" name="Pentagon 21">
            <a:extLst>
              <a:ext uri="{FF2B5EF4-FFF2-40B4-BE49-F238E27FC236}">
                <a16:creationId xmlns:a16="http://schemas.microsoft.com/office/drawing/2014/main" xmlns="" id="{CAD900CF-380B-4704-8FEB-D588129BF255}"/>
              </a:ext>
            </a:extLst>
          </p:cNvPr>
          <p:cNvSpPr/>
          <p:nvPr/>
        </p:nvSpPr>
        <p:spPr>
          <a:xfrm flipH="1">
            <a:off x="7772400" y="2930924"/>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Purchase Order</a:t>
            </a:r>
          </a:p>
        </p:txBody>
      </p:sp>
      <p:sp>
        <p:nvSpPr>
          <p:cNvPr id="35" name="Pentagon 22">
            <a:extLst>
              <a:ext uri="{FF2B5EF4-FFF2-40B4-BE49-F238E27FC236}">
                <a16:creationId xmlns:a16="http://schemas.microsoft.com/office/drawing/2014/main" xmlns="" id="{E7B01B44-C7D2-4CAA-8665-26073BB98FB2}"/>
              </a:ext>
            </a:extLst>
          </p:cNvPr>
          <p:cNvSpPr/>
          <p:nvPr/>
        </p:nvSpPr>
        <p:spPr>
          <a:xfrm>
            <a:off x="7772400" y="3366290"/>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Order Confirmation</a:t>
            </a:r>
          </a:p>
        </p:txBody>
      </p:sp>
      <p:sp>
        <p:nvSpPr>
          <p:cNvPr id="37" name="Pentagon 24">
            <a:extLst>
              <a:ext uri="{FF2B5EF4-FFF2-40B4-BE49-F238E27FC236}">
                <a16:creationId xmlns:a16="http://schemas.microsoft.com/office/drawing/2014/main" xmlns="" id="{ADBD9319-6025-4A20-A66D-36C2849D0D9B}"/>
              </a:ext>
            </a:extLst>
          </p:cNvPr>
          <p:cNvSpPr/>
          <p:nvPr/>
        </p:nvSpPr>
        <p:spPr>
          <a:xfrm>
            <a:off x="7772400" y="4255986"/>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Shipping info</a:t>
            </a:r>
          </a:p>
        </p:txBody>
      </p:sp>
      <p:sp>
        <p:nvSpPr>
          <p:cNvPr id="38" name="Pentagon 25">
            <a:extLst>
              <a:ext uri="{FF2B5EF4-FFF2-40B4-BE49-F238E27FC236}">
                <a16:creationId xmlns:a16="http://schemas.microsoft.com/office/drawing/2014/main" xmlns="" id="{4039C50D-C3AA-4E21-AEDA-E8B6A6FC0058}"/>
              </a:ext>
            </a:extLst>
          </p:cNvPr>
          <p:cNvSpPr/>
          <p:nvPr/>
        </p:nvSpPr>
        <p:spPr>
          <a:xfrm>
            <a:off x="7772400" y="4677521"/>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Invoices</a:t>
            </a:r>
          </a:p>
        </p:txBody>
      </p:sp>
      <p:sp>
        <p:nvSpPr>
          <p:cNvPr id="39" name="Pentagon 26">
            <a:extLst>
              <a:ext uri="{FF2B5EF4-FFF2-40B4-BE49-F238E27FC236}">
                <a16:creationId xmlns:a16="http://schemas.microsoft.com/office/drawing/2014/main" xmlns="" id="{25EA5026-F469-44E3-9A24-C2F4DB6BD414}"/>
              </a:ext>
            </a:extLst>
          </p:cNvPr>
          <p:cNvSpPr/>
          <p:nvPr/>
        </p:nvSpPr>
        <p:spPr>
          <a:xfrm flipH="1">
            <a:off x="7772400" y="5103536"/>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Remittance Payment</a:t>
            </a:r>
          </a:p>
        </p:txBody>
      </p:sp>
      <p:sp>
        <p:nvSpPr>
          <p:cNvPr id="67" name="Pentagon 26">
            <a:extLst>
              <a:ext uri="{FF2B5EF4-FFF2-40B4-BE49-F238E27FC236}">
                <a16:creationId xmlns:a16="http://schemas.microsoft.com/office/drawing/2014/main" xmlns="" id="{3BF45526-6AA3-413F-86BB-9E1F028F88B8}"/>
              </a:ext>
            </a:extLst>
          </p:cNvPr>
          <p:cNvSpPr/>
          <p:nvPr/>
        </p:nvSpPr>
        <p:spPr>
          <a:xfrm flipH="1">
            <a:off x="7772400" y="3817689"/>
            <a:ext cx="1219200" cy="34747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Signed Confirmation</a:t>
            </a:r>
          </a:p>
        </p:txBody>
      </p:sp>
    </p:spTree>
    <p:extLst>
      <p:ext uri="{BB962C8B-B14F-4D97-AF65-F5344CB8AC3E}">
        <p14:creationId xmlns:p14="http://schemas.microsoft.com/office/powerpoint/2010/main" val="417053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0-#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0-#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000" fill="hold"/>
                                        <p:tgtEl>
                                          <p:spTgt spid="23"/>
                                        </p:tgtEl>
                                        <p:attrNameLst>
                                          <p:attrName>ppt_x</p:attrName>
                                        </p:attrNameLst>
                                      </p:cBhvr>
                                      <p:tavLst>
                                        <p:tav tm="0">
                                          <p:val>
                                            <p:strVal val="0-#ppt_w/2"/>
                                          </p:val>
                                        </p:tav>
                                        <p:tav tm="100000">
                                          <p:val>
                                            <p:strVal val="#ppt_x"/>
                                          </p:val>
                                        </p:tav>
                                      </p:tavLst>
                                    </p:anim>
                                    <p:anim calcmode="lin" valueType="num">
                                      <p:cBhvr additive="base">
                                        <p:cTn id="33" dur="20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000" fill="hold"/>
                                        <p:tgtEl>
                                          <p:spTgt spid="24"/>
                                        </p:tgtEl>
                                        <p:attrNameLst>
                                          <p:attrName>ppt_x</p:attrName>
                                        </p:attrNameLst>
                                      </p:cBhvr>
                                      <p:tavLst>
                                        <p:tav tm="0">
                                          <p:val>
                                            <p:strVal val="0-#ppt_w/2"/>
                                          </p:val>
                                        </p:tav>
                                        <p:tav tm="100000">
                                          <p:val>
                                            <p:strVal val="#ppt_x"/>
                                          </p:val>
                                        </p:tav>
                                      </p:tavLst>
                                    </p:anim>
                                    <p:anim calcmode="lin" valueType="num">
                                      <p:cBhvr additive="base">
                                        <p:cTn id="38" dur="2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14000"/>
                            </p:stCondLst>
                            <p:childTnLst>
                              <p:par>
                                <p:cTn id="40" presetID="2" presetClass="entr" presetSubtype="2"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2000" fill="hold"/>
                                        <p:tgtEl>
                                          <p:spTgt spid="25"/>
                                        </p:tgtEl>
                                        <p:attrNameLst>
                                          <p:attrName>ppt_x</p:attrName>
                                        </p:attrNameLst>
                                      </p:cBhvr>
                                      <p:tavLst>
                                        <p:tav tm="0">
                                          <p:val>
                                            <p:strVal val="1+#ppt_w/2"/>
                                          </p:val>
                                        </p:tav>
                                        <p:tav tm="100000">
                                          <p:val>
                                            <p:strVal val="#ppt_x"/>
                                          </p:val>
                                        </p:tav>
                                      </p:tavLst>
                                    </p:anim>
                                    <p:anim calcmode="lin" valueType="num">
                                      <p:cBhvr additive="base">
                                        <p:cTn id="43"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2000" fill="hold"/>
                                        <p:tgtEl>
                                          <p:spTgt spid="33"/>
                                        </p:tgtEl>
                                        <p:attrNameLst>
                                          <p:attrName>ppt_x</p:attrName>
                                        </p:attrNameLst>
                                      </p:cBhvr>
                                      <p:tavLst>
                                        <p:tav tm="0">
                                          <p:val>
                                            <p:strVal val="0-#ppt_w/2"/>
                                          </p:val>
                                        </p:tav>
                                        <p:tav tm="100000">
                                          <p:val>
                                            <p:strVal val="#ppt_x"/>
                                          </p:val>
                                        </p:tav>
                                      </p:tavLst>
                                    </p:anim>
                                    <p:anim calcmode="lin" valueType="num">
                                      <p:cBhvr additive="base">
                                        <p:cTn id="49" dur="2000" fill="hold"/>
                                        <p:tgtEl>
                                          <p:spTgt spid="3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2000" fill="hold"/>
                                        <p:tgtEl>
                                          <p:spTgt spid="34"/>
                                        </p:tgtEl>
                                        <p:attrNameLst>
                                          <p:attrName>ppt_x</p:attrName>
                                        </p:attrNameLst>
                                      </p:cBhvr>
                                      <p:tavLst>
                                        <p:tav tm="0">
                                          <p:val>
                                            <p:strVal val="1+#ppt_w/2"/>
                                          </p:val>
                                        </p:tav>
                                        <p:tav tm="100000">
                                          <p:val>
                                            <p:strVal val="#ppt_x"/>
                                          </p:val>
                                        </p:tav>
                                      </p:tavLst>
                                    </p:anim>
                                    <p:anim calcmode="lin" valueType="num">
                                      <p:cBhvr additive="base">
                                        <p:cTn id="54" dur="2000" fill="hold"/>
                                        <p:tgtEl>
                                          <p:spTgt spid="34"/>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2000" fill="hold"/>
                                        <p:tgtEl>
                                          <p:spTgt spid="35"/>
                                        </p:tgtEl>
                                        <p:attrNameLst>
                                          <p:attrName>ppt_x</p:attrName>
                                        </p:attrNameLst>
                                      </p:cBhvr>
                                      <p:tavLst>
                                        <p:tav tm="0">
                                          <p:val>
                                            <p:strVal val="0-#ppt_w/2"/>
                                          </p:val>
                                        </p:tav>
                                        <p:tav tm="100000">
                                          <p:val>
                                            <p:strVal val="#ppt_x"/>
                                          </p:val>
                                        </p:tav>
                                      </p:tavLst>
                                    </p:anim>
                                    <p:anim calcmode="lin" valueType="num">
                                      <p:cBhvr additive="base">
                                        <p:cTn id="59" dur="20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2000" fill="hold"/>
                                        <p:tgtEl>
                                          <p:spTgt spid="67"/>
                                        </p:tgtEl>
                                        <p:attrNameLst>
                                          <p:attrName>ppt_x</p:attrName>
                                        </p:attrNameLst>
                                      </p:cBhvr>
                                      <p:tavLst>
                                        <p:tav tm="0">
                                          <p:val>
                                            <p:strVal val="1+#ppt_w/2"/>
                                          </p:val>
                                        </p:tav>
                                        <p:tav tm="100000">
                                          <p:val>
                                            <p:strVal val="#ppt_x"/>
                                          </p:val>
                                        </p:tav>
                                      </p:tavLst>
                                    </p:anim>
                                    <p:anim calcmode="lin" valueType="num">
                                      <p:cBhvr additive="base">
                                        <p:cTn id="64" dur="2000" fill="hold"/>
                                        <p:tgtEl>
                                          <p:spTgt spid="67"/>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2000" fill="hold"/>
                                        <p:tgtEl>
                                          <p:spTgt spid="37"/>
                                        </p:tgtEl>
                                        <p:attrNameLst>
                                          <p:attrName>ppt_x</p:attrName>
                                        </p:attrNameLst>
                                      </p:cBhvr>
                                      <p:tavLst>
                                        <p:tav tm="0">
                                          <p:val>
                                            <p:strVal val="0-#ppt_w/2"/>
                                          </p:val>
                                        </p:tav>
                                        <p:tav tm="100000">
                                          <p:val>
                                            <p:strVal val="#ppt_x"/>
                                          </p:val>
                                        </p:tav>
                                      </p:tavLst>
                                    </p:anim>
                                    <p:anim calcmode="lin" valueType="num">
                                      <p:cBhvr additive="base">
                                        <p:cTn id="69" dur="2000" fill="hold"/>
                                        <p:tgtEl>
                                          <p:spTgt spid="37"/>
                                        </p:tgtEl>
                                        <p:attrNameLst>
                                          <p:attrName>ppt_y</p:attrName>
                                        </p:attrNameLst>
                                      </p:cBhvr>
                                      <p:tavLst>
                                        <p:tav tm="0">
                                          <p:val>
                                            <p:strVal val="#ppt_y"/>
                                          </p:val>
                                        </p:tav>
                                        <p:tav tm="100000">
                                          <p:val>
                                            <p:strVal val="#ppt_y"/>
                                          </p:val>
                                        </p:tav>
                                      </p:tavLst>
                                    </p:anim>
                                  </p:childTnLst>
                                </p:cTn>
                              </p:par>
                            </p:childTnLst>
                          </p:cTn>
                        </p:par>
                        <p:par>
                          <p:cTn id="70" fill="hold">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2000" fill="hold"/>
                                        <p:tgtEl>
                                          <p:spTgt spid="38"/>
                                        </p:tgtEl>
                                        <p:attrNameLst>
                                          <p:attrName>ppt_x</p:attrName>
                                        </p:attrNameLst>
                                      </p:cBhvr>
                                      <p:tavLst>
                                        <p:tav tm="0">
                                          <p:val>
                                            <p:strVal val="0-#ppt_w/2"/>
                                          </p:val>
                                        </p:tav>
                                        <p:tav tm="100000">
                                          <p:val>
                                            <p:strVal val="#ppt_x"/>
                                          </p:val>
                                        </p:tav>
                                      </p:tavLst>
                                    </p:anim>
                                    <p:anim calcmode="lin" valueType="num">
                                      <p:cBhvr additive="base">
                                        <p:cTn id="74" dur="2000" fill="hold"/>
                                        <p:tgtEl>
                                          <p:spTgt spid="38"/>
                                        </p:tgtEl>
                                        <p:attrNameLst>
                                          <p:attrName>ppt_y</p:attrName>
                                        </p:attrNameLst>
                                      </p:cBhvr>
                                      <p:tavLst>
                                        <p:tav tm="0">
                                          <p:val>
                                            <p:strVal val="#ppt_y"/>
                                          </p:val>
                                        </p:tav>
                                        <p:tav tm="100000">
                                          <p:val>
                                            <p:strVal val="#ppt_y"/>
                                          </p:val>
                                        </p:tav>
                                      </p:tavLst>
                                    </p:anim>
                                  </p:childTnLst>
                                </p:cTn>
                              </p:par>
                            </p:childTnLst>
                          </p:cTn>
                        </p:par>
                        <p:par>
                          <p:cTn id="75" fill="hold">
                            <p:stCondLst>
                              <p:cond delay="12000"/>
                            </p:stCondLst>
                            <p:childTnLst>
                              <p:par>
                                <p:cTn id="76" presetID="2" presetClass="entr" presetSubtype="2"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2000" fill="hold"/>
                                        <p:tgtEl>
                                          <p:spTgt spid="39"/>
                                        </p:tgtEl>
                                        <p:attrNameLst>
                                          <p:attrName>ppt_x</p:attrName>
                                        </p:attrNameLst>
                                      </p:cBhvr>
                                      <p:tavLst>
                                        <p:tav tm="0">
                                          <p:val>
                                            <p:strVal val="1+#ppt_w/2"/>
                                          </p:val>
                                        </p:tav>
                                        <p:tav tm="100000">
                                          <p:val>
                                            <p:strVal val="#ppt_x"/>
                                          </p:val>
                                        </p:tav>
                                      </p:tavLst>
                                    </p:anim>
                                    <p:anim calcmode="lin" valueType="num">
                                      <p:cBhvr additive="base">
                                        <p:cTn id="79" dur="2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animBg="1"/>
      <p:bldP spid="8" grpId="0" animBg="1"/>
      <p:bldP spid="9" grpId="0" animBg="1"/>
      <p:bldP spid="22" grpId="0" animBg="1"/>
      <p:bldP spid="23" grpId="0" animBg="1"/>
      <p:bldP spid="24" grpId="0" animBg="1"/>
      <p:bldP spid="25" grpId="0" animBg="1"/>
      <p:bldP spid="33" grpId="0" animBg="1"/>
      <p:bldP spid="34" grpId="0" animBg="1"/>
      <p:bldP spid="35" grpId="0" animBg="1"/>
      <p:bldP spid="37" grpId="0" animBg="1"/>
      <p:bldP spid="38" grpId="0" animBg="1"/>
      <p:bldP spid="39"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25484" y="1491653"/>
            <a:ext cx="10972800" cy="4525963"/>
          </a:xfrm>
          <a:prstGeom prst="rect">
            <a:avLst/>
          </a:prstGeom>
        </p:spPr>
        <p:txBody>
          <a:bodyPr vert="horz" lIns="0" tIns="45720" rIns="91440" bIns="45720" rtlCol="0">
            <a:normAutofit/>
          </a:bodyPr>
          <a:lstStyle>
            <a:lvl1pPr marL="0" eaLnBrk="1" hangingPunct="1">
              <a:defRPr b="0" i="0">
                <a:solidFill>
                  <a:schemeClr val="tx1"/>
                </a:solidFill>
                <a:latin typeface="FS Matthew" panose="02000506040000020004" pitchFamily="2" charset="0"/>
                <a:ea typeface="FS Matthew Medium" charset="0"/>
                <a:cs typeface="FS Matthew Medium" charset="0"/>
              </a:defRPr>
            </a:lvl1pPr>
            <a:lvl2pPr marL="609585" eaLnBrk="1" hangingPunct="1">
              <a:defRPr sz="2000">
                <a:solidFill>
                  <a:schemeClr val="accent4"/>
                </a:solidFill>
                <a:latin typeface="FS Matthew" panose="02000506040000020004" pitchFamily="2" charset="0"/>
                <a:ea typeface="FS Matthew" charset="0"/>
                <a:cs typeface="FS Matthew" charset="0"/>
              </a:defRPr>
            </a:lvl2pPr>
            <a:lvl3pPr marL="1219170" eaLnBrk="1" hangingPunct="1">
              <a:defRPr sz="2000">
                <a:solidFill>
                  <a:schemeClr val="accent4"/>
                </a:solidFill>
                <a:latin typeface="FS Matthew" panose="02000506040000020004" pitchFamily="2" charset="0"/>
                <a:ea typeface="FS Matthew" charset="0"/>
                <a:cs typeface="FS Matthew" charset="0"/>
              </a:defRPr>
            </a:lvl3pPr>
            <a:lvl4pPr marL="1828754" eaLnBrk="1" hangingPunct="1">
              <a:defRPr sz="2000">
                <a:solidFill>
                  <a:schemeClr val="accent4"/>
                </a:solidFill>
                <a:latin typeface="FS Matthew" panose="02000506040000020004" pitchFamily="2" charset="0"/>
                <a:ea typeface="FS Matthew" charset="0"/>
                <a:cs typeface="FS Matthew" charset="0"/>
              </a:defRPr>
            </a:lvl4pPr>
            <a:lvl5pPr marL="2438339" eaLnBrk="1" hangingPunct="1">
              <a:defRPr sz="2000">
                <a:solidFill>
                  <a:schemeClr val="accent4"/>
                </a:solidFill>
                <a:latin typeface="FS Matthew" panose="02000506040000020004" pitchFamily="2" charset="0"/>
                <a:ea typeface="FS Matthew" charset="0"/>
                <a:cs typeface="FS Matthew" charset="0"/>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endParaRPr lang="en-US" kern="0" dirty="0"/>
          </a:p>
        </p:txBody>
      </p:sp>
      <p:sp>
        <p:nvSpPr>
          <p:cNvPr id="32" name="Title 31">
            <a:extLst>
              <a:ext uri="{FF2B5EF4-FFF2-40B4-BE49-F238E27FC236}">
                <a16:creationId xmlns:a16="http://schemas.microsoft.com/office/drawing/2014/main" xmlns="" id="{62608E8E-759F-4BF2-8DBD-B9954D882A7D}"/>
              </a:ext>
            </a:extLst>
          </p:cNvPr>
          <p:cNvSpPr>
            <a:spLocks noGrp="1"/>
          </p:cNvSpPr>
          <p:nvPr>
            <p:ph type="title"/>
          </p:nvPr>
        </p:nvSpPr>
        <p:spPr>
          <a:xfrm>
            <a:off x="914400" y="304800"/>
            <a:ext cx="9180212" cy="1186853"/>
          </a:xfrm>
        </p:spPr>
        <p:txBody>
          <a:bodyPr/>
          <a:lstStyle/>
          <a:p>
            <a:pPr algn="ctr"/>
            <a:r>
              <a:rPr lang="en-US" sz="3200" dirty="0">
                <a:solidFill>
                  <a:srgbClr val="002060"/>
                </a:solidFill>
                <a:latin typeface="FS Matthew Medium"/>
              </a:rPr>
              <a:t>Paper-based document flow for purchase order</a:t>
            </a:r>
            <a:endParaRPr lang="en-US" sz="3200" dirty="0"/>
          </a:p>
        </p:txBody>
      </p:sp>
      <p:pic>
        <p:nvPicPr>
          <p:cNvPr id="40" name="Picture 39">
            <a:extLst>
              <a:ext uri="{FF2B5EF4-FFF2-40B4-BE49-F238E27FC236}">
                <a16:creationId xmlns:a16="http://schemas.microsoft.com/office/drawing/2014/main" xmlns="" id="{1CF975E7-48B9-4AD2-8D68-35FD29ADBC73}"/>
              </a:ext>
            </a:extLst>
          </p:cNvPr>
          <p:cNvPicPr>
            <a:picLocks noChangeAspect="1"/>
          </p:cNvPicPr>
          <p:nvPr/>
        </p:nvPicPr>
        <p:blipFill rotWithShape="1">
          <a:blip r:embed="rId3"/>
          <a:srcRect l="56767" t="10992" r="2410" b="12284"/>
          <a:stretch/>
        </p:blipFill>
        <p:spPr>
          <a:xfrm>
            <a:off x="1351153" y="1193303"/>
            <a:ext cx="9085619" cy="5122662"/>
          </a:xfrm>
          <a:prstGeom prst="rect">
            <a:avLst/>
          </a:prstGeom>
        </p:spPr>
      </p:pic>
    </p:spTree>
    <p:extLst>
      <p:ext uri="{BB962C8B-B14F-4D97-AF65-F5344CB8AC3E}">
        <p14:creationId xmlns:p14="http://schemas.microsoft.com/office/powerpoint/2010/main" val="27795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4360"/>
            <a:ext cx="10426700" cy="1325563"/>
          </a:xfrm>
        </p:spPr>
        <p:txBody>
          <a:bodyPr>
            <a:normAutofit/>
          </a:bodyPr>
          <a:lstStyle/>
          <a:p>
            <a:r>
              <a:rPr lang="en-US" sz="3600" dirty="0"/>
              <a:t>How document management changes everything</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800" dirty="0">
                <a:solidFill>
                  <a:srgbClr val="272780"/>
                </a:solidFill>
              </a:rPr>
              <a:t>Easy access </a:t>
            </a:r>
          </a:p>
          <a:p>
            <a:pPr marL="285750" indent="-285750">
              <a:buFont typeface="Arial" panose="020B0604020202020204" pitchFamily="34" charset="0"/>
              <a:buChar char="•"/>
            </a:pPr>
            <a:r>
              <a:rPr lang="en-US" sz="2800" dirty="0">
                <a:solidFill>
                  <a:srgbClr val="272780"/>
                </a:solidFill>
              </a:rPr>
              <a:t>Quick search and retrieval </a:t>
            </a:r>
          </a:p>
          <a:p>
            <a:pPr marL="285750" indent="-285750">
              <a:buFont typeface="Arial" panose="020B0604020202020204" pitchFamily="34" charset="0"/>
              <a:buChar char="•"/>
            </a:pPr>
            <a:r>
              <a:rPr lang="en-US" sz="2800" dirty="0">
                <a:solidFill>
                  <a:srgbClr val="272780"/>
                </a:solidFill>
              </a:rPr>
              <a:t>Better collaboration </a:t>
            </a:r>
          </a:p>
          <a:p>
            <a:pPr marL="285750" indent="-285750">
              <a:buFont typeface="Arial" panose="020B0604020202020204" pitchFamily="34" charset="0"/>
              <a:buChar char="•"/>
            </a:pPr>
            <a:r>
              <a:rPr lang="en-US" sz="2800" dirty="0">
                <a:solidFill>
                  <a:srgbClr val="272780"/>
                </a:solidFill>
              </a:rPr>
              <a:t>Increased security </a:t>
            </a:r>
          </a:p>
          <a:p>
            <a:pPr marL="285750" indent="-285750">
              <a:buFont typeface="Arial" panose="020B0604020202020204" pitchFamily="34" charset="0"/>
              <a:buChar char="•"/>
            </a:pPr>
            <a:r>
              <a:rPr lang="en-US" sz="2800" dirty="0">
                <a:solidFill>
                  <a:srgbClr val="272780"/>
                </a:solidFill>
              </a:rPr>
              <a:t>Less physical space required </a:t>
            </a:r>
          </a:p>
          <a:p>
            <a:pPr marL="285750" indent="-285750">
              <a:buFont typeface="Arial" panose="020B0604020202020204" pitchFamily="34" charset="0"/>
              <a:buChar char="•"/>
            </a:pPr>
            <a:r>
              <a:rPr lang="en-US" sz="2800" dirty="0">
                <a:solidFill>
                  <a:srgbClr val="272780"/>
                </a:solidFill>
              </a:rPr>
              <a:t>Disaster recovery </a:t>
            </a:r>
          </a:p>
          <a:p>
            <a:endParaRPr lang="en-US" dirty="0"/>
          </a:p>
        </p:txBody>
      </p:sp>
    </p:spTree>
    <p:extLst>
      <p:ext uri="{BB962C8B-B14F-4D97-AF65-F5344CB8AC3E}">
        <p14:creationId xmlns:p14="http://schemas.microsoft.com/office/powerpoint/2010/main" val="26093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Zetadocs">
  <a:themeElements>
    <a:clrScheme name="ZETADOCS">
      <a:dk1>
        <a:srgbClr val="272780"/>
      </a:dk1>
      <a:lt1>
        <a:srgbClr val="FFFFFF"/>
      </a:lt1>
      <a:dk2>
        <a:srgbClr val="CC007D"/>
      </a:dk2>
      <a:lt2>
        <a:srgbClr val="006699"/>
      </a:lt2>
      <a:accent1>
        <a:srgbClr val="4F81BD"/>
      </a:accent1>
      <a:accent2>
        <a:srgbClr val="8EC84D"/>
      </a:accent2>
      <a:accent3>
        <a:srgbClr val="575759"/>
      </a:accent3>
      <a:accent4>
        <a:srgbClr val="A09FA2"/>
      </a:accent4>
      <a:accent5>
        <a:srgbClr val="CC0033"/>
      </a:accent5>
      <a:accent6>
        <a:srgbClr val="006999"/>
      </a:accent6>
      <a:hlink>
        <a:srgbClr val="0000FF"/>
      </a:hlink>
      <a:folHlink>
        <a:srgbClr val="27278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Zetadocs_Powerpoint FS Mathew.pptx [Read-Only]" id="{3E8FD3EA-6E4D-4755-8B4B-670494A89499}" vid="{271DABA2-7017-43A3-8CCC-DEBEE770C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Zetadocs</Template>
  <TotalTime>2017</TotalTime>
  <Words>4153</Words>
  <Application>Microsoft Office PowerPoint</Application>
  <PresentationFormat>Custom</PresentationFormat>
  <Paragraphs>406</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Zetadocs</vt:lpstr>
      <vt:lpstr>How to become paperless and achieve a fast ROI</vt:lpstr>
      <vt:lpstr>Agenda</vt:lpstr>
      <vt:lpstr>Introduction </vt:lpstr>
      <vt:lpstr>Question of the day</vt:lpstr>
      <vt:lpstr>Paper – what is it costing your business?</vt:lpstr>
      <vt:lpstr>The Challenges with File Storage  </vt:lpstr>
      <vt:lpstr> </vt:lpstr>
      <vt:lpstr>Paper-based document flow for purchase order</vt:lpstr>
      <vt:lpstr>How document management changes everything</vt:lpstr>
      <vt:lpstr>Document Management Enabled Purchase Order Cycle Flow </vt:lpstr>
      <vt:lpstr>Typical Scenarios </vt:lpstr>
      <vt:lpstr>What to look for in a document management solution</vt:lpstr>
      <vt:lpstr>Tips for a successful implementation</vt:lpstr>
      <vt:lpstr>Demo</vt:lpstr>
      <vt:lpstr>Document management examples</vt:lpstr>
      <vt:lpstr>Zetadocs for NAV </vt:lpstr>
      <vt:lpstr>Expense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Zetadocs Expenses?</vt:lpstr>
      <vt:lpstr>What to do next</vt:lpstr>
      <vt:lpstr>A better way…</vt:lpstr>
      <vt:lpstr>Contact 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Invoice Processing</dc:title>
  <dc:creator>Mitch Brown</dc:creator>
  <cp:lastModifiedBy>Sandra Cummins</cp:lastModifiedBy>
  <cp:revision>84</cp:revision>
  <dcterms:created xsi:type="dcterms:W3CDTF">2017-08-23T20:54:53Z</dcterms:created>
  <dcterms:modified xsi:type="dcterms:W3CDTF">2018-04-26T14:38:20Z</dcterms:modified>
</cp:coreProperties>
</file>