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80" r:id="rId6"/>
    <p:sldId id="281" r:id="rId7"/>
    <p:sldId id="282" r:id="rId8"/>
    <p:sldId id="283" r:id="rId9"/>
    <p:sldId id="286" r:id="rId10"/>
    <p:sldId id="300" r:id="rId11"/>
    <p:sldId id="296" r:id="rId12"/>
    <p:sldId id="298" r:id="rId13"/>
    <p:sldId id="299" r:id="rId14"/>
    <p:sldId id="301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Hollingsworth" initials="JH" lastIdx="10" clrIdx="0">
    <p:extLst>
      <p:ext uri="{19B8F6BF-5375-455C-9EA6-DF929625EA0E}">
        <p15:presenceInfo xmlns:p15="http://schemas.microsoft.com/office/powerpoint/2012/main" userId="S-1-5-21-231851527-1666353188-3696413763-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2B"/>
    <a:srgbClr val="51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35914-BC74-4877-9391-D0D03E9DBECA}" v="130" dt="2018-04-17T18:55:48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57091" autoAdjust="0"/>
  </p:normalViewPr>
  <p:slideViewPr>
    <p:cSldViewPr snapToGrid="0">
      <p:cViewPr varScale="1">
        <p:scale>
          <a:sx n="65" d="100"/>
          <a:sy n="65" d="100"/>
        </p:scale>
        <p:origin x="23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0CDF0-79B6-46DA-B6BA-106283773C9D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03818-77C3-4F4B-A306-90ACC9426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3818-77C3-4F4B-A306-90ACC9426E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7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3818-77C3-4F4B-A306-90ACC9426E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3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3818-77C3-4F4B-A306-90ACC9426E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6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3818-77C3-4F4B-A306-90ACC9426E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BDC-CD07-4B7A-9DCA-A0C63BE27E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766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447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251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29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377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83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571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448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71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61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336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36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1362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1362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1362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Reserved for Intro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Please contact Tim for Assistance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394" y="3202058"/>
            <a:ext cx="11585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NAV Upgrades….things to consider to help manage your budget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&amp; leverage new technologies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7476" y="4980682"/>
            <a:ext cx="392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Chad Williams</a:t>
            </a:r>
          </a:p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Technical Services Director</a:t>
            </a:r>
          </a:p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cwilliams@Innovia.com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4068" y="4980682"/>
            <a:ext cx="392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Jenny Hollingsworth</a:t>
            </a:r>
          </a:p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Senior Application Consultant</a:t>
            </a:r>
          </a:p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jhollingsworth@Innovia.com</a:t>
            </a:r>
          </a:p>
        </p:txBody>
      </p:sp>
      <p:sp>
        <p:nvSpPr>
          <p:cNvPr id="8" name="TextBox 7"/>
          <p:cNvSpPr txBox="1"/>
          <p:nvPr/>
        </p:nvSpPr>
        <p:spPr>
          <a:xfrm rot="19720396">
            <a:off x="947347" y="533462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Picture</a:t>
            </a:r>
          </a:p>
        </p:txBody>
      </p:sp>
      <p:sp>
        <p:nvSpPr>
          <p:cNvPr id="9" name="Rectangle 8"/>
          <p:cNvSpPr/>
          <p:nvPr/>
        </p:nvSpPr>
        <p:spPr>
          <a:xfrm rot="19265147">
            <a:off x="7009043" y="5334626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prstClr val="black"/>
                </a:solidFill>
              </a:rPr>
              <a:t>Picture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7" y="4555806"/>
            <a:ext cx="1958229" cy="19582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37" y="4557814"/>
            <a:ext cx="1958229" cy="19582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8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Ownership of Testing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0" y="1690688"/>
            <a:ext cx="10515600" cy="4698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test scripts &amp; scenarios</a:t>
            </a:r>
          </a:p>
          <a:p>
            <a:endParaRPr lang="en-US" dirty="0"/>
          </a:p>
          <a:p>
            <a:r>
              <a:rPr lang="en-US" dirty="0"/>
              <a:t>Schedule time specifically for testing</a:t>
            </a:r>
          </a:p>
          <a:p>
            <a:endParaRPr lang="en-US" dirty="0"/>
          </a:p>
          <a:p>
            <a:r>
              <a:rPr lang="en-US" dirty="0"/>
              <a:t>Include users from all areas of company</a:t>
            </a:r>
          </a:p>
          <a:p>
            <a:endParaRPr lang="en-US" dirty="0"/>
          </a:p>
          <a:p>
            <a:r>
              <a:rPr lang="en-US" dirty="0"/>
              <a:t>GOAL: Find &amp; eliminate as many bugs/issues as possible BEFORE go-live.</a:t>
            </a:r>
            <a:endParaRPr lang="en-US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783093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Upgrade/Re-Implement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46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Upgrade Code &amp; Upgrade Data</a:t>
            </a:r>
          </a:p>
          <a:p>
            <a:pPr lvl="1"/>
            <a:r>
              <a:rPr lang="en-US" dirty="0"/>
              <a:t>Keep “most” modifications, processes are not changing</a:t>
            </a:r>
          </a:p>
          <a:p>
            <a:pPr lvl="1"/>
            <a:r>
              <a:rPr lang="en-US" dirty="0"/>
              <a:t>Keep historical data</a:t>
            </a:r>
          </a:p>
          <a:p>
            <a:r>
              <a:rPr lang="en-US" dirty="0"/>
              <a:t>Rebuild Code &amp; Rebuild Data</a:t>
            </a:r>
          </a:p>
          <a:p>
            <a:pPr lvl="1"/>
            <a:r>
              <a:rPr lang="en-US" dirty="0"/>
              <a:t>Scrap or rebuild modifications, process improvements</a:t>
            </a:r>
          </a:p>
          <a:p>
            <a:pPr lvl="1"/>
            <a:r>
              <a:rPr lang="en-US" dirty="0"/>
              <a:t>Rebuild all core setups &amp; master data</a:t>
            </a:r>
          </a:p>
          <a:p>
            <a:pPr lvl="1"/>
            <a:r>
              <a:rPr lang="en-US" dirty="0"/>
              <a:t>Historical data is not brought forward</a:t>
            </a:r>
          </a:p>
          <a:p>
            <a:r>
              <a:rPr lang="en-US" dirty="0"/>
              <a:t>Upgrade Code &amp; Rebuild Data</a:t>
            </a:r>
          </a:p>
          <a:p>
            <a:pPr lvl="1"/>
            <a:r>
              <a:rPr lang="en-US" dirty="0"/>
              <a:t>Keep “most” modifications, processes are not changing</a:t>
            </a:r>
          </a:p>
          <a:p>
            <a:pPr lvl="1"/>
            <a:r>
              <a:rPr lang="en-US" dirty="0"/>
              <a:t>Rebuild all core setups &amp; master data</a:t>
            </a:r>
          </a:p>
          <a:p>
            <a:pPr lvl="1"/>
            <a:r>
              <a:rPr lang="en-US" dirty="0"/>
              <a:t>Historical data is not brought forward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8719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>
                <a:solidFill>
                  <a:schemeClr val="bg1"/>
                </a:solidFill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96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>
                <a:solidFill>
                  <a:schemeClr val="bg1"/>
                </a:solidFill>
                <a:latin typeface="Century Gothic" panose="020B0502020202020204" pitchFamily="34" charset="0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7554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8520" cy="4351338"/>
          </a:xfrm>
        </p:spPr>
        <p:txBody>
          <a:bodyPr/>
          <a:lstStyle/>
          <a:p>
            <a:r>
              <a:rPr lang="en-US" dirty="0"/>
              <a:t>Better understand the upgrade process</a:t>
            </a:r>
          </a:p>
          <a:p>
            <a:endParaRPr lang="en-US" dirty="0"/>
          </a:p>
          <a:p>
            <a:r>
              <a:rPr lang="en-US" dirty="0"/>
              <a:t>Why are upgrades expensive?</a:t>
            </a:r>
          </a:p>
          <a:p>
            <a:endParaRPr lang="en-US" dirty="0"/>
          </a:p>
          <a:p>
            <a:r>
              <a:rPr lang="en-US" dirty="0"/>
              <a:t>How can the customer contribute to the upgrade process</a:t>
            </a:r>
          </a:p>
          <a:p>
            <a:endParaRPr lang="en-US" dirty="0"/>
          </a:p>
          <a:p>
            <a:r>
              <a:rPr lang="en-US" dirty="0"/>
              <a:t>Upgrade/Re-Implementation Options</a:t>
            </a:r>
          </a:p>
        </p:txBody>
      </p:sp>
    </p:spTree>
    <p:extLst>
      <p:ext uri="{BB962C8B-B14F-4D97-AF65-F5344CB8AC3E}">
        <p14:creationId xmlns:p14="http://schemas.microsoft.com/office/powerpoint/2010/main" val="382789101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happens during an upgrade?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2" y="1690688"/>
            <a:ext cx="10091057" cy="4486275"/>
          </a:xfrm>
        </p:spPr>
        <p:txBody>
          <a:bodyPr/>
          <a:lstStyle/>
          <a:p>
            <a:r>
              <a:rPr lang="en-US" dirty="0"/>
              <a:t>Planning – DB Assessment</a:t>
            </a:r>
          </a:p>
          <a:p>
            <a:r>
              <a:rPr lang="en-US" dirty="0"/>
              <a:t>Analysis – Technical &amp; Functional</a:t>
            </a:r>
          </a:p>
          <a:p>
            <a:r>
              <a:rPr lang="en-US" dirty="0"/>
              <a:t>Environment Prep</a:t>
            </a:r>
          </a:p>
          <a:p>
            <a:r>
              <a:rPr lang="en-US" dirty="0"/>
              <a:t>Code Merge</a:t>
            </a:r>
          </a:p>
          <a:p>
            <a:r>
              <a:rPr lang="en-US" dirty="0"/>
              <a:t>Data Conversion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Data Conversion (LIVE)</a:t>
            </a:r>
          </a:p>
          <a:p>
            <a:r>
              <a:rPr lang="en-US" dirty="0"/>
              <a:t>Go-live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4380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/>
              <a:t>Why are upgrades so expensive?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792" y="1773373"/>
            <a:ext cx="10199424" cy="4351338"/>
          </a:xfrm>
        </p:spPr>
        <p:txBody>
          <a:bodyPr>
            <a:normAutofit/>
          </a:bodyPr>
          <a:lstStyle/>
          <a:p>
            <a:r>
              <a:rPr lang="en-US" dirty="0"/>
              <a:t>Modifications</a:t>
            </a:r>
          </a:p>
          <a:p>
            <a:pPr lvl="1"/>
            <a:r>
              <a:rPr lang="en-US" dirty="0"/>
              <a:t>Quantity, Complexity, and Quality</a:t>
            </a:r>
          </a:p>
          <a:p>
            <a:r>
              <a:rPr lang="en-US" dirty="0"/>
              <a:t>Customer NAV trails Current NAV by multiple major versions</a:t>
            </a:r>
          </a:p>
          <a:p>
            <a:pPr lvl="1"/>
            <a:r>
              <a:rPr lang="en-US" dirty="0"/>
              <a:t>Multiple Code Merge and Data conversion steps</a:t>
            </a:r>
          </a:p>
          <a:p>
            <a:pPr lvl="1"/>
            <a:r>
              <a:rPr lang="en-US" dirty="0"/>
              <a:t>Example:  Current version is NAV 2009, upgrade to NAV 2018</a:t>
            </a:r>
          </a:p>
          <a:p>
            <a:pPr lvl="2"/>
            <a:r>
              <a:rPr lang="en-US" dirty="0"/>
              <a:t>NAV 2009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NAV 2013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NAV 2018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824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Why are upgrades so expensive?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74" y="169068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Still running NAV 2009 or earlier Classic Client</a:t>
            </a:r>
          </a:p>
          <a:p>
            <a:pPr lvl="1"/>
            <a:r>
              <a:rPr lang="en-US" dirty="0"/>
              <a:t>Transform Classic reports to RDLC reports</a:t>
            </a:r>
          </a:p>
          <a:p>
            <a:pPr lvl="1"/>
            <a:r>
              <a:rPr lang="en-US" dirty="0"/>
              <a:t>Transform </a:t>
            </a:r>
            <a:r>
              <a:rPr lang="en-US" dirty="0" err="1"/>
              <a:t>Dataports</a:t>
            </a:r>
            <a:r>
              <a:rPr lang="en-US" dirty="0"/>
              <a:t> to </a:t>
            </a:r>
            <a:r>
              <a:rPr lang="en-US" dirty="0" err="1"/>
              <a:t>XMLPorts</a:t>
            </a:r>
            <a:endParaRPr lang="en-US" dirty="0"/>
          </a:p>
          <a:p>
            <a:pPr lvl="1"/>
            <a:r>
              <a:rPr lang="en-US" dirty="0"/>
              <a:t>Transform Forms to Pages</a:t>
            </a:r>
          </a:p>
          <a:p>
            <a:pPr lvl="1"/>
            <a:r>
              <a:rPr lang="en-US" dirty="0"/>
              <a:t>Modifications reworked to run on new client</a:t>
            </a:r>
            <a:endParaRPr lang="en-US" dirty="0">
              <a:ea typeface="Verdana"/>
              <a:cs typeface="Verdana"/>
            </a:endParaRPr>
          </a:p>
          <a:p>
            <a:r>
              <a:rPr lang="en-US" dirty="0"/>
              <a:t>Refactoring</a:t>
            </a:r>
          </a:p>
          <a:p>
            <a:pPr lvl="1"/>
            <a:r>
              <a:rPr lang="en-US" dirty="0"/>
              <a:t>Customization broken / affected by:</a:t>
            </a:r>
          </a:p>
          <a:p>
            <a:pPr lvl="1"/>
            <a:r>
              <a:rPr lang="en-US" dirty="0"/>
              <a:t>MS changes to functionality – Dimensions / Kits </a:t>
            </a:r>
            <a:r>
              <a:rPr lang="en-US" dirty="0">
                <a:sym typeface="Wingdings" panose="05000000000000000000" pitchFamily="2" charset="2"/>
              </a:rPr>
              <a:t> Assembly</a:t>
            </a:r>
            <a:endParaRPr lang="en-US" dirty="0"/>
          </a:p>
          <a:p>
            <a:pPr lvl="1"/>
            <a:r>
              <a:rPr lang="en-US" dirty="0"/>
              <a:t>Same for ISV solutions</a:t>
            </a:r>
          </a:p>
          <a:p>
            <a:pPr lvl="1"/>
            <a:r>
              <a:rPr lang="en-US" dirty="0"/>
              <a:t>MS refactoring code – Sales &amp; Purchase Postings 2016 vs. 2017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711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I thought Microsoft was making upgrades easier and cheaper…..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050" y="1930400"/>
            <a:ext cx="9588750" cy="39346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They are - Improved technical tools &amp; features</a:t>
            </a:r>
          </a:p>
          <a:p>
            <a:pPr lvl="1"/>
            <a:r>
              <a:rPr lang="en-US" sz="2200" dirty="0"/>
              <a:t>PowerShell code merge</a:t>
            </a:r>
          </a:p>
          <a:p>
            <a:pPr lvl="1"/>
            <a:r>
              <a:rPr lang="en-US" sz="2200" dirty="0"/>
              <a:t>Parallel data conversion processes</a:t>
            </a:r>
          </a:p>
          <a:p>
            <a:pPr lvl="1"/>
            <a:r>
              <a:rPr lang="en-US" sz="2200" dirty="0"/>
              <a:t>Events &amp; Extensions</a:t>
            </a:r>
          </a:p>
          <a:p>
            <a:pPr lvl="1"/>
            <a:r>
              <a:rPr lang="en-US" sz="2200" dirty="0"/>
              <a:t>Many other improvements</a:t>
            </a:r>
          </a:p>
          <a:p>
            <a:pPr lvl="1"/>
            <a:endParaRPr lang="en-US" sz="2200" dirty="0"/>
          </a:p>
          <a:p>
            <a:r>
              <a:rPr lang="en-US" dirty="0"/>
              <a:t>Sort of…</a:t>
            </a:r>
          </a:p>
          <a:p>
            <a:pPr lvl="1"/>
            <a:r>
              <a:rPr lang="en-US" sz="2200" dirty="0"/>
              <a:t>Refactoring of existing customizations required to capitalize on </a:t>
            </a:r>
            <a:r>
              <a:rPr lang="en-US" sz="2200" dirty="0" err="1"/>
              <a:t>Eventing</a:t>
            </a:r>
            <a:endParaRPr lang="en-US" sz="2200" dirty="0"/>
          </a:p>
          <a:p>
            <a:pPr lvl="1"/>
            <a:r>
              <a:rPr lang="en-US" sz="2200" dirty="0"/>
              <a:t>PowerShell less than perfect when multiple ISV’s in play</a:t>
            </a:r>
          </a:p>
          <a:p>
            <a:pPr lvl="1"/>
            <a:r>
              <a:rPr lang="en-US" sz="2200" dirty="0"/>
              <a:t>Many ISV’s now refactoring their own solutions (Events)</a:t>
            </a:r>
          </a:p>
          <a:p>
            <a:pPr lvl="1"/>
            <a:r>
              <a:rPr lang="en-US" sz="2200" dirty="0"/>
              <a:t>Microsoft aggressively refactoring and applying best practices to their own code</a:t>
            </a:r>
            <a:endParaRPr lang="en-US" sz="2200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469482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0BCB-18CD-4745-A566-90F2E2D9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365 Business Central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1C67-3CB8-4595-A4C5-AE47E673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It is NAV!</a:t>
            </a:r>
          </a:p>
          <a:p>
            <a:r>
              <a:rPr lang="en-US" dirty="0"/>
              <a:t>SaaS offering hosted by MS in Azure</a:t>
            </a:r>
          </a:p>
          <a:p>
            <a:pPr lvl="1"/>
            <a:r>
              <a:rPr lang="en-US" dirty="0"/>
              <a:t>Upgrades managed by MS</a:t>
            </a:r>
          </a:p>
          <a:p>
            <a:pPr lvl="1"/>
            <a:r>
              <a:rPr lang="en-US" dirty="0"/>
              <a:t>Still customizable - Extensions</a:t>
            </a:r>
          </a:p>
          <a:p>
            <a:r>
              <a:rPr lang="en-US" dirty="0"/>
              <a:t>On Premise – Q4 2018</a:t>
            </a:r>
          </a:p>
          <a:p>
            <a:pPr lvl="1"/>
            <a:r>
              <a:rPr lang="en-US" dirty="0"/>
              <a:t>Still customizable – Classic Development or Extensions</a:t>
            </a:r>
          </a:p>
          <a:p>
            <a:r>
              <a:rPr lang="en-US" dirty="0"/>
              <a:t>Upgrade NAV -&gt; BC Hosted Q4 2018</a:t>
            </a:r>
          </a:p>
          <a:p>
            <a:pPr lvl="1"/>
            <a:r>
              <a:rPr lang="en-US" dirty="0"/>
              <a:t>Modifications must be refactored into Extensions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0195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Educate Yourself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0" y="1342104"/>
            <a:ext cx="10515600" cy="5047268"/>
          </a:xfrm>
        </p:spPr>
        <p:txBody>
          <a:bodyPr>
            <a:normAutofit/>
          </a:bodyPr>
          <a:lstStyle/>
          <a:p>
            <a:pPr marL="57150" indent="-171450"/>
            <a:r>
              <a:rPr lang="en-US" dirty="0" err="1"/>
              <a:t>CustomerSource</a:t>
            </a:r>
            <a:endParaRPr lang="en-US" dirty="0"/>
          </a:p>
          <a:p>
            <a:pPr marL="628650" lvl="1" indent="-171450"/>
            <a:r>
              <a:rPr lang="en-US" dirty="0"/>
              <a:t>Getting Ready for NAV 2018 page</a:t>
            </a:r>
          </a:p>
          <a:p>
            <a:pPr marL="628650" lvl="1" indent="-171450"/>
            <a:r>
              <a:rPr lang="en-US" dirty="0"/>
              <a:t>E-learning courses &amp; videos</a:t>
            </a:r>
          </a:p>
          <a:p>
            <a:pPr marL="57150" indent="-171450"/>
            <a:r>
              <a:rPr lang="en-US" dirty="0"/>
              <a:t>MSDN</a:t>
            </a:r>
          </a:p>
          <a:p>
            <a:pPr marL="57150" indent="-171450"/>
            <a:r>
              <a:rPr lang="en-US" dirty="0"/>
              <a:t>NAVUG</a:t>
            </a:r>
          </a:p>
          <a:p>
            <a:pPr marL="628650" lvl="1" indent="-171450"/>
            <a:r>
              <a:rPr lang="en-US" dirty="0"/>
              <a:t>Webinars &amp; Discussion Forums</a:t>
            </a:r>
          </a:p>
          <a:p>
            <a:pPr marL="57150" indent="-171450"/>
            <a:r>
              <a:rPr lang="en-US" dirty="0"/>
              <a:t>Online Search</a:t>
            </a:r>
          </a:p>
          <a:p>
            <a:pPr marL="628650" lvl="1" indent="-171450"/>
            <a:r>
              <a:rPr lang="en-US" dirty="0"/>
              <a:t>Google to find educational videos and blogs written by Microsoft and their partners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4018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Assist in Upgrade Effort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0" y="1690688"/>
            <a:ext cx="10515600" cy="4698683"/>
          </a:xfrm>
        </p:spPr>
        <p:txBody>
          <a:bodyPr>
            <a:normAutofit/>
          </a:bodyPr>
          <a:lstStyle/>
          <a:p>
            <a:r>
              <a:rPr lang="en-US" dirty="0"/>
              <a:t>Perform portions of the upgrade yourself</a:t>
            </a:r>
          </a:p>
          <a:p>
            <a:pPr marL="628650" lvl="1" indent="-171450"/>
            <a:r>
              <a:rPr lang="en-US" dirty="0"/>
              <a:t>Do you have an internal developer?</a:t>
            </a:r>
          </a:p>
          <a:p>
            <a:pPr marL="628650" lvl="1" indent="-171450"/>
            <a:endParaRPr lang="en-US" dirty="0"/>
          </a:p>
          <a:p>
            <a:pPr marL="57150" indent="-171450"/>
            <a:r>
              <a:rPr lang="en-US" dirty="0"/>
              <a:t>Common upgrade development that is time consuming relative to complexity</a:t>
            </a:r>
          </a:p>
          <a:p>
            <a:pPr marL="628650" lvl="1" indent="-171450"/>
            <a:r>
              <a:rPr lang="en-US" dirty="0"/>
              <a:t>Report layouts</a:t>
            </a:r>
          </a:p>
          <a:p>
            <a:pPr marL="628650" lvl="1" indent="-171450"/>
            <a:r>
              <a:rPr lang="en-US" dirty="0" err="1"/>
              <a:t>Dataport</a:t>
            </a:r>
            <a:r>
              <a:rPr lang="en-US" dirty="0"/>
              <a:t> to </a:t>
            </a:r>
            <a:r>
              <a:rPr lang="en-US" dirty="0" err="1"/>
              <a:t>XMLPort</a:t>
            </a:r>
            <a:r>
              <a:rPr lang="en-US" dirty="0"/>
              <a:t> transformation</a:t>
            </a:r>
          </a:p>
          <a:p>
            <a:pPr marL="628650" lvl="1" indent="-171450"/>
            <a:r>
              <a:rPr lang="en-US" dirty="0"/>
              <a:t>Page “tailoring”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979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B0C08CCA5A544BDE83ADA830224BD" ma:contentTypeVersion="5" ma:contentTypeDescription="Create a new document." ma:contentTypeScope="" ma:versionID="62a11223b7332ccb7f8f6493cbbb9cee">
  <xsd:schema xmlns:xsd="http://www.w3.org/2001/XMLSchema" xmlns:xs="http://www.w3.org/2001/XMLSchema" xmlns:p="http://schemas.microsoft.com/office/2006/metadata/properties" xmlns:ns2="79151940-bf91-4de3-92b5-1cf1316c5821" xmlns:ns3="cbf86d2a-8db1-4fca-9ebe-a10e4fc074ab" targetNamespace="http://schemas.microsoft.com/office/2006/metadata/properties" ma:root="true" ma:fieldsID="4ff41e3621b01a4ab16d0ac18498c095" ns2:_="" ns3:_="">
    <xsd:import namespace="79151940-bf91-4de3-92b5-1cf1316c5821"/>
    <xsd:import namespace="cbf86d2a-8db1-4fca-9ebe-a10e4fc074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51940-bf91-4de3-92b5-1cf1316c58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86d2a-8db1-4fca-9ebe-a10e4fc07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5BB4D5-8100-497C-9620-035A300C84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ACEC9B-DE91-4DD6-9CCE-115D9638E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51940-bf91-4de3-92b5-1cf1316c5821"/>
    <ds:schemaRef ds:uri="cbf86d2a-8db1-4fca-9ebe-a10e4fc07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983CC7-4AC5-4081-8D30-7C1B53CAEAB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9151940-bf91-4de3-92b5-1cf1316c582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bf86d2a-8db1-4fca-9ebe-a10e4fc074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538</Words>
  <Application>Microsoft Office PowerPoint</Application>
  <PresentationFormat>Widescreen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Verdana</vt:lpstr>
      <vt:lpstr>Wingdings</vt:lpstr>
      <vt:lpstr>Office Theme</vt:lpstr>
      <vt:lpstr>Reserved for Intro Picture</vt:lpstr>
      <vt:lpstr>Objectives</vt:lpstr>
      <vt:lpstr>What happens during an upgrade?</vt:lpstr>
      <vt:lpstr>Why are upgrades so expensive?</vt:lpstr>
      <vt:lpstr>Why are upgrades so expensive?</vt:lpstr>
      <vt:lpstr>I thought Microsoft was making upgrades easier and cheaper…..</vt:lpstr>
      <vt:lpstr>Dynamics 365 Business Central</vt:lpstr>
      <vt:lpstr>Educate Yourself </vt:lpstr>
      <vt:lpstr>Assist in Upgrade Effort </vt:lpstr>
      <vt:lpstr>Ownership of Testing </vt:lpstr>
      <vt:lpstr>Upgrade/Re-Implement Options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Reserved for Intro Picture</dc:title>
  <dc:creator>Jenny Hollingsworth</dc:creator>
  <cp:lastModifiedBy>Jenny Hollingsworth</cp:lastModifiedBy>
  <cp:revision>20</cp:revision>
  <dcterms:modified xsi:type="dcterms:W3CDTF">2018-04-25T15:41:59Z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0x010100F64B0C08CCA5A544BDE83ADA830224BD</vt:lpwstr>
  </property>
</Properties>
</file>