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420" r:id="rId2"/>
    <p:sldId id="554" r:id="rId3"/>
    <p:sldId id="555" r:id="rId4"/>
    <p:sldId id="556" r:id="rId5"/>
    <p:sldId id="525" r:id="rId6"/>
    <p:sldId id="598" r:id="rId7"/>
    <p:sldId id="599" r:id="rId8"/>
    <p:sldId id="600" r:id="rId9"/>
    <p:sldId id="563" r:id="rId10"/>
    <p:sldId id="564" r:id="rId11"/>
    <p:sldId id="573" r:id="rId12"/>
    <p:sldId id="565" r:id="rId13"/>
    <p:sldId id="601" r:id="rId14"/>
    <p:sldId id="574" r:id="rId15"/>
    <p:sldId id="602" r:id="rId16"/>
    <p:sldId id="568" r:id="rId17"/>
    <p:sldId id="569" r:id="rId18"/>
    <p:sldId id="575" r:id="rId19"/>
    <p:sldId id="578" r:id="rId20"/>
    <p:sldId id="603" r:id="rId21"/>
    <p:sldId id="604" r:id="rId22"/>
    <p:sldId id="557" r:id="rId23"/>
    <p:sldId id="586" r:id="rId24"/>
    <p:sldId id="588" r:id="rId25"/>
    <p:sldId id="585" r:id="rId26"/>
    <p:sldId id="587" r:id="rId27"/>
    <p:sldId id="589" r:id="rId28"/>
    <p:sldId id="605" r:id="rId29"/>
    <p:sldId id="596" r:id="rId30"/>
    <p:sldId id="597" r:id="rId31"/>
    <p:sldId id="595"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16F"/>
    <a:srgbClr val="D15E4B"/>
    <a:srgbClr val="888AB7"/>
    <a:srgbClr val="C48321"/>
    <a:srgbClr val="B6482E"/>
    <a:srgbClr val="794D5E"/>
    <a:srgbClr val="8C9963"/>
    <a:srgbClr val="FFFFFF"/>
    <a:srgbClr val="4D4F50"/>
    <a:srgbClr val="FC6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169" autoAdjust="0"/>
  </p:normalViewPr>
  <p:slideViewPr>
    <p:cSldViewPr snapToGrid="0" snapToObjects="1">
      <p:cViewPr varScale="1">
        <p:scale>
          <a:sx n="80" d="100"/>
          <a:sy n="80" d="100"/>
        </p:scale>
        <p:origin x="978" y="96"/>
      </p:cViewPr>
      <p:guideLst>
        <p:guide orient="horz" pos="2160"/>
        <p:guide pos="3840"/>
      </p:guideLst>
    </p:cSldViewPr>
  </p:slideViewPr>
  <p:outlineViewPr>
    <p:cViewPr>
      <p:scale>
        <a:sx n="33" d="100"/>
        <a:sy n="33" d="100"/>
      </p:scale>
      <p:origin x="0" y="-819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6" d="100"/>
          <a:sy n="116" d="100"/>
        </p:scale>
        <p:origin x="482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a:solidFill>
                <a:schemeClr val="bg1"/>
              </a:solidFill>
            </a:ln>
          </c:spPr>
          <c:dPt>
            <c:idx val="0"/>
            <c:bubble3D val="0"/>
            <c:spPr>
              <a:solidFill>
                <a:schemeClr val="tx2">
                  <a:lumMod val="20000"/>
                  <a:lumOff val="80000"/>
                </a:schemeClr>
              </a:solidFill>
              <a:ln w="12700">
                <a:solidFill>
                  <a:schemeClr val="bg1"/>
                </a:solidFill>
              </a:ln>
              <a:effectLst/>
            </c:spPr>
            <c:extLst>
              <c:ext xmlns:c16="http://schemas.microsoft.com/office/drawing/2014/chart" uri="{C3380CC4-5D6E-409C-BE32-E72D297353CC}">
                <c16:uniqueId val="{00000001-04F4-4911-A516-FF5A07453EB6}"/>
              </c:ext>
            </c:extLst>
          </c:dPt>
          <c:dPt>
            <c:idx val="1"/>
            <c:bubble3D val="0"/>
            <c:spPr>
              <a:solidFill>
                <a:schemeClr val="accent1"/>
              </a:solidFill>
              <a:ln w="12700">
                <a:solidFill>
                  <a:schemeClr val="bg1"/>
                </a:solidFill>
              </a:ln>
              <a:effectLst/>
            </c:spPr>
            <c:extLst>
              <c:ext xmlns:c16="http://schemas.microsoft.com/office/drawing/2014/chart" uri="{C3380CC4-5D6E-409C-BE32-E72D297353CC}">
                <c16:uniqueId val="{00000002-04F4-4911-A516-FF5A07453EB6}"/>
              </c:ext>
            </c:extLst>
          </c:dPt>
          <c:dPt>
            <c:idx val="2"/>
            <c:bubble3D val="0"/>
            <c:spPr>
              <a:solidFill>
                <a:schemeClr val="tx2"/>
              </a:solidFill>
              <a:ln w="12700">
                <a:solidFill>
                  <a:schemeClr val="bg1"/>
                </a:solidFill>
              </a:ln>
              <a:effectLst/>
            </c:spPr>
            <c:extLst>
              <c:ext xmlns:c16="http://schemas.microsoft.com/office/drawing/2014/chart" uri="{C3380CC4-5D6E-409C-BE32-E72D297353CC}">
                <c16:uniqueId val="{00000003-04F4-4911-A516-FF5A07453EB6}"/>
              </c:ext>
            </c:extLst>
          </c:dPt>
          <c:dPt>
            <c:idx val="3"/>
            <c:bubble3D val="0"/>
            <c:spPr>
              <a:solidFill>
                <a:schemeClr val="tx2">
                  <a:lumMod val="20000"/>
                  <a:lumOff val="80000"/>
                </a:schemeClr>
              </a:solidFill>
              <a:ln w="12700">
                <a:solidFill>
                  <a:schemeClr val="bg1"/>
                </a:solidFill>
              </a:ln>
              <a:effectLst/>
            </c:spPr>
            <c:extLst>
              <c:ext xmlns:c16="http://schemas.microsoft.com/office/drawing/2014/chart" uri="{C3380CC4-5D6E-409C-BE32-E72D297353CC}">
                <c16:uniqueId val="{00000005-04F4-4911-A516-FF5A07453EB6}"/>
              </c:ext>
            </c:extLst>
          </c:dPt>
          <c:dPt>
            <c:idx val="4"/>
            <c:bubble3D val="0"/>
            <c:spPr>
              <a:solidFill>
                <a:schemeClr val="tx2">
                  <a:lumMod val="20000"/>
                  <a:lumOff val="80000"/>
                </a:schemeClr>
              </a:solidFill>
              <a:ln w="12700">
                <a:solidFill>
                  <a:schemeClr val="bg1"/>
                </a:solidFill>
              </a:ln>
              <a:effectLst/>
            </c:spPr>
            <c:extLst>
              <c:ext xmlns:c16="http://schemas.microsoft.com/office/drawing/2014/chart" uri="{C3380CC4-5D6E-409C-BE32-E72D297353CC}">
                <c16:uniqueId val="{00000007-04F4-4911-A516-FF5A07453EB6}"/>
              </c:ext>
            </c:extLst>
          </c:dPt>
          <c:dPt>
            <c:idx val="5"/>
            <c:bubble3D val="0"/>
            <c:spPr>
              <a:solidFill>
                <a:schemeClr val="tx2">
                  <a:lumMod val="20000"/>
                  <a:lumOff val="80000"/>
                </a:schemeClr>
              </a:solidFill>
              <a:ln w="12700">
                <a:solidFill>
                  <a:schemeClr val="bg1"/>
                </a:solidFill>
              </a:ln>
              <a:effectLst/>
            </c:spPr>
            <c:extLst>
              <c:ext xmlns:c16="http://schemas.microsoft.com/office/drawing/2014/chart" uri="{C3380CC4-5D6E-409C-BE32-E72D297353CC}">
                <c16:uniqueId val="{00000009-04F4-4911-A516-FF5A07453EB6}"/>
              </c:ext>
            </c:extLst>
          </c:dPt>
          <c:dPt>
            <c:idx val="6"/>
            <c:bubble3D val="0"/>
            <c:spPr>
              <a:solidFill>
                <a:schemeClr val="tx2">
                  <a:lumMod val="20000"/>
                  <a:lumOff val="80000"/>
                </a:schemeClr>
              </a:solidFill>
              <a:ln w="12700">
                <a:solidFill>
                  <a:schemeClr val="bg1"/>
                </a:solidFill>
              </a:ln>
              <a:effectLst/>
            </c:spPr>
            <c:extLst>
              <c:ext xmlns:c16="http://schemas.microsoft.com/office/drawing/2014/chart" uri="{C3380CC4-5D6E-409C-BE32-E72D297353CC}">
                <c16:uniqueId val="{0000000B-04F4-4911-A516-FF5A07453EB6}"/>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35.299999999999997</c:v>
                </c:pt>
                <c:pt idx="1">
                  <c:v>30.5</c:v>
                </c:pt>
                <c:pt idx="2">
                  <c:v>16.600000000000001</c:v>
                </c:pt>
                <c:pt idx="3">
                  <c:v>6.8</c:v>
                </c:pt>
                <c:pt idx="4">
                  <c:v>5.3</c:v>
                </c:pt>
                <c:pt idx="5">
                  <c:v>3.9</c:v>
                </c:pt>
                <c:pt idx="6">
                  <c:v>1.6</c:v>
                </c:pt>
              </c:numCache>
            </c:numRef>
          </c:val>
          <c:extLst>
            <c:ext xmlns:c16="http://schemas.microsoft.com/office/drawing/2014/chart" uri="{C3380CC4-5D6E-409C-BE32-E72D297353CC}">
              <c16:uniqueId val="{0000000C-04F4-4911-A516-FF5A07453EB6}"/>
            </c:ext>
          </c:extLst>
        </c:ser>
        <c:dLbls>
          <c:showLegendKey val="0"/>
          <c:showVal val="0"/>
          <c:showCatName val="0"/>
          <c:showSerName val="0"/>
          <c:showPercent val="0"/>
          <c:showBubbleSize val="0"/>
          <c:showLeaderLines val="0"/>
        </c:dLbls>
        <c:firstSliceAng val="37"/>
      </c:pieChart>
      <c:spPr>
        <a:noFill/>
        <a:ln w="25400">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03-4C84-9496-36C942850272}"/>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7503-4C84-9496-36C9428502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03-4C84-9496-36C942850272}"/>
              </c:ext>
            </c:extLst>
          </c:dPt>
          <c:cat>
            <c:strRef>
              <c:f>Sheet1!$A$2:$A$4</c:f>
              <c:strCache>
                <c:ptCount val="2"/>
                <c:pt idx="0">
                  <c:v>1st Qtr</c:v>
                </c:pt>
                <c:pt idx="1">
                  <c:v>2nd Qtr</c:v>
                </c:pt>
              </c:strCache>
            </c:strRef>
          </c:cat>
          <c:val>
            <c:numRef>
              <c:f>Sheet1!$B$2:$B$4</c:f>
              <c:numCache>
                <c:formatCode>0%</c:formatCode>
                <c:ptCount val="3"/>
                <c:pt idx="0">
                  <c:v>0.75</c:v>
                </c:pt>
                <c:pt idx="1">
                  <c:v>0.25</c:v>
                </c:pt>
              </c:numCache>
            </c:numRef>
          </c:val>
          <c:extLst>
            <c:ext xmlns:c16="http://schemas.microsoft.com/office/drawing/2014/chart" uri="{C3380CC4-5D6E-409C-BE32-E72D297353CC}">
              <c16:uniqueId val="{00000000-885A-4243-ACFD-1D247208F88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chemeClr val="tx2"/>
                </a:solidFill>
              </a:defRPr>
            </a:lvl1pPr>
          </a:lstStyle>
          <a:p>
            <a:fld id="{2956D170-933F-4CCB-BD64-BFF7F811F59D}" type="datetimeFigureOut">
              <a:rPr lang="en-US" smtClean="0"/>
              <a:pPr/>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chemeClr val="bg1">
                <a:lumMod val="7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chemeClr val="tx2"/>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chemeClr val="tx2"/>
                </a:solidFill>
              </a:defRPr>
            </a:lvl1pPr>
          </a:lstStyle>
          <a:p>
            <a:fld id="{75442058-87BB-4367-BB0C-51EB5AD6270E}" type="slidenum">
              <a:rPr lang="en-US" smtClean="0"/>
              <a:pPr/>
              <a:t>‹#›</a:t>
            </a:fld>
            <a:endParaRPr lang="en-US"/>
          </a:p>
        </p:txBody>
      </p:sp>
    </p:spTree>
    <p:extLst>
      <p:ext uri="{BB962C8B-B14F-4D97-AF65-F5344CB8AC3E}">
        <p14:creationId xmlns:p14="http://schemas.microsoft.com/office/powerpoint/2010/main" val="187429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Edit the highlighted areas to reflect the presenter and date of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joining me/us today for “Sales and Use Tax Compliance for Dummies”</a:t>
            </a:r>
          </a:p>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1</a:t>
            </a:fld>
            <a:endParaRPr lang="en-US"/>
          </a:p>
        </p:txBody>
      </p:sp>
    </p:spTree>
    <p:extLst>
      <p:ext uri="{BB962C8B-B14F-4D97-AF65-F5344CB8AC3E}">
        <p14:creationId xmlns:p14="http://schemas.microsoft.com/office/powerpoint/2010/main" val="89043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most people thing about sales tax compliance, they focus on calculating the tax and specifically about using the correct rate.</a:t>
            </a:r>
          </a:p>
          <a:p>
            <a:endParaRPr lang="en-US"/>
          </a:p>
          <a:p>
            <a:r>
              <a:rPr lang="en-US"/>
              <a:t>But rates are just the tip of the iceberg.  </a:t>
            </a:r>
          </a:p>
          <a:p>
            <a:endParaRPr lang="en-US"/>
          </a:p>
          <a:p>
            <a:r>
              <a:rPr lang="en-US"/>
              <a:t>Let’s take a minute to explore some of the key sales tax challenges for your business.</a:t>
            </a:r>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10</a:t>
            </a:fld>
            <a:endParaRPr lang="en-US"/>
          </a:p>
        </p:txBody>
      </p:sp>
    </p:spTree>
    <p:extLst>
      <p:ext uri="{BB962C8B-B14F-4D97-AF65-F5344CB8AC3E}">
        <p14:creationId xmlns:p14="http://schemas.microsoft.com/office/powerpoint/2010/main" val="372193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culprits we spotted on that iceberg was “Nexus.” What is nexus? It’s the connection between a state and a business that makes the business responsible to the state for collecting sales or use tax. While the general term refers to a physical presence in a state, the definition is changing so while you may have a warehouse physically outside of your HQ state today that gives you nexus there, you may have another trigger for nexus in a separate state without a warehouse.</a:t>
            </a:r>
          </a:p>
        </p:txBody>
      </p:sp>
      <p:sp>
        <p:nvSpPr>
          <p:cNvPr id="4" name="Slide Number Placeholder 3"/>
          <p:cNvSpPr>
            <a:spLocks noGrp="1"/>
          </p:cNvSpPr>
          <p:nvPr>
            <p:ph type="sldNum" sz="quarter" idx="10"/>
          </p:nvPr>
        </p:nvSpPr>
        <p:spPr/>
        <p:txBody>
          <a:bodyPr/>
          <a:lstStyle/>
          <a:p>
            <a:fld id="{75442058-87BB-4367-BB0C-51EB5AD6270E}" type="slidenum">
              <a:rPr lang="en-US" smtClean="0"/>
              <a:pPr/>
              <a:t>11</a:t>
            </a:fld>
            <a:endParaRPr lang="en-US"/>
          </a:p>
        </p:txBody>
      </p:sp>
    </p:spTree>
    <p:extLst>
      <p:ext uri="{BB962C8B-B14F-4D97-AF65-F5344CB8AC3E}">
        <p14:creationId xmlns:p14="http://schemas.microsoft.com/office/powerpoint/2010/main" val="20582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state has different rules for establishing nexus, requiring sales tax collection and filing.  The rules go well beyond physical presence.</a:t>
            </a:r>
          </a:p>
          <a:p>
            <a:endParaRPr lang="en-US" dirty="0"/>
          </a:p>
          <a:p>
            <a:r>
              <a:rPr lang="en-US" dirty="0"/>
              <a:t>Tightening rules for nexus obligations is a major state trend and weapon to address their loss of tax revenues to out-of-state ecommerce sales.</a:t>
            </a:r>
          </a:p>
          <a:p>
            <a:endParaRPr lang="en-US" dirty="0"/>
          </a:p>
          <a:p>
            <a:r>
              <a:rPr lang="en-US" dirty="0"/>
              <a:t>Key nexus items to call out for general</a:t>
            </a:r>
          </a:p>
          <a:p>
            <a:pPr marL="171450" indent="-171450">
              <a:buFontTx/>
              <a:buChar char="-"/>
            </a:pPr>
            <a:r>
              <a:rPr lang="en-US" dirty="0"/>
              <a:t>Own / lease real property</a:t>
            </a:r>
          </a:p>
          <a:p>
            <a:pPr marL="171450" indent="-171450">
              <a:buFontTx/>
              <a:buChar char="-"/>
            </a:pPr>
            <a:r>
              <a:rPr lang="en-US" dirty="0"/>
              <a:t>Field sales / service staff</a:t>
            </a:r>
          </a:p>
          <a:p>
            <a:pPr marL="171450" indent="-171450">
              <a:buFontTx/>
              <a:buChar char="-"/>
            </a:pPr>
            <a:r>
              <a:rPr lang="en-US" dirty="0"/>
              <a:t>Inventory location</a:t>
            </a:r>
          </a:p>
          <a:p>
            <a:pPr marL="171450" indent="-171450">
              <a:buFontTx/>
              <a:buChar char="-"/>
            </a:pPr>
            <a:r>
              <a:rPr lang="en-US" dirty="0"/>
              <a:t>Affiliates</a:t>
            </a:r>
          </a:p>
          <a:p>
            <a:pPr marL="171450" indent="-171450">
              <a:buFontTx/>
              <a:buChar char="-"/>
            </a:pPr>
            <a:r>
              <a:rPr lang="en-US" dirty="0"/>
              <a:t>Economic nexus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12</a:t>
            </a:fld>
            <a:endParaRPr lang="en-US" dirty="0"/>
          </a:p>
        </p:txBody>
      </p:sp>
    </p:spTree>
    <p:extLst>
      <p:ext uri="{BB962C8B-B14F-4D97-AF65-F5344CB8AC3E}">
        <p14:creationId xmlns:p14="http://schemas.microsoft.com/office/powerpoint/2010/main" val="203942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411163"/>
            <a:ext cx="6648450" cy="3740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one of these listed activities can create nexus. Are you aware that your changes and growth could be generating risk?</a:t>
            </a:r>
          </a:p>
          <a:p>
            <a:endParaRPr lang="en-US" dirty="0"/>
          </a:p>
        </p:txBody>
      </p:sp>
    </p:spTree>
    <p:extLst>
      <p:ext uri="{BB962C8B-B14F-4D97-AF65-F5344CB8AC3E}">
        <p14:creationId xmlns:p14="http://schemas.microsoft.com/office/powerpoint/2010/main" val="183284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does nexus apply to sales tax but also to seller’s use tax and use tax. In the case of seller’s use tax, it’s an interstate transaction where the seller must still collect tax due to nexus. For use tax, you may need to account for purchases made out-of-state or using your own inventory for taxable reasons such as for promotional activities and R&amp;D. See? It’s complicated.</a:t>
            </a:r>
          </a:p>
        </p:txBody>
      </p:sp>
      <p:sp>
        <p:nvSpPr>
          <p:cNvPr id="4" name="Slide Number Placeholder 3"/>
          <p:cNvSpPr>
            <a:spLocks noGrp="1"/>
          </p:cNvSpPr>
          <p:nvPr>
            <p:ph type="sldNum" sz="quarter" idx="10"/>
          </p:nvPr>
        </p:nvSpPr>
        <p:spPr/>
        <p:txBody>
          <a:bodyPr/>
          <a:lstStyle/>
          <a:p>
            <a:fld id="{75442058-87BB-4367-BB0C-51EB5AD6270E}" type="slidenum">
              <a:rPr lang="en-US" smtClean="0"/>
              <a:pPr/>
              <a:t>14</a:t>
            </a:fld>
            <a:endParaRPr lang="en-US"/>
          </a:p>
        </p:txBody>
      </p:sp>
    </p:spTree>
    <p:extLst>
      <p:ext uri="{BB962C8B-B14F-4D97-AF65-F5344CB8AC3E}">
        <p14:creationId xmlns:p14="http://schemas.microsoft.com/office/powerpoint/2010/main" val="267428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420688"/>
            <a:ext cx="6807200" cy="3830637"/>
          </a:xfrm>
        </p:spPr>
      </p:sp>
      <p:sp>
        <p:nvSpPr>
          <p:cNvPr id="3" name="Notes Placeholder 2"/>
          <p:cNvSpPr>
            <a:spLocks noGrp="1"/>
          </p:cNvSpPr>
          <p:nvPr>
            <p:ph type="body" idx="1"/>
          </p:nvPr>
        </p:nvSpPr>
        <p:spPr/>
        <p:txBody>
          <a:bodyPr>
            <a:normAutofit/>
          </a:bodyPr>
          <a:lstStyle/>
          <a:p>
            <a:r>
              <a:rPr lang="en-GB" dirty="0"/>
              <a:t>1,800 different rules! Impossible</a:t>
            </a:r>
            <a:r>
              <a:rPr lang="en-GB" baseline="0" dirty="0"/>
              <a:t> to keep track of them…</a:t>
            </a:r>
          </a:p>
          <a:p>
            <a:endParaRPr lang="en-GB" dirty="0"/>
          </a:p>
          <a:p>
            <a:r>
              <a:rPr lang="en-GB" baseline="0" dirty="0"/>
              <a:t>Examples </a:t>
            </a:r>
          </a:p>
          <a:p>
            <a:r>
              <a:rPr lang="en-GB" baseline="0" dirty="0"/>
              <a:t>Indiana– can you imagine WHY Butterfingers are taxable, when KitKats and Twix are exempt?  </a:t>
            </a:r>
            <a:r>
              <a:rPr lang="en-GB" baseline="0"/>
              <a:t>KitKats </a:t>
            </a:r>
            <a:r>
              <a:rPr lang="en-GB" baseline="0" dirty="0"/>
              <a:t>/ Twix have flour so not considered candy!  </a:t>
            </a:r>
          </a:p>
          <a:p>
            <a:r>
              <a:rPr lang="en-GB" baseline="0" dirty="0"/>
              <a:t>Cotton balls exempt (medical device) but cotton rounds are a cosmetic</a:t>
            </a:r>
          </a:p>
        </p:txBody>
      </p:sp>
      <p:sp>
        <p:nvSpPr>
          <p:cNvPr id="4" name="Slide Number Placeholder 3"/>
          <p:cNvSpPr>
            <a:spLocks noGrp="1"/>
          </p:cNvSpPr>
          <p:nvPr>
            <p:ph type="sldNum" sz="quarter" idx="10"/>
          </p:nvPr>
        </p:nvSpPr>
        <p:spPr/>
        <p:txBody>
          <a:bodyPr/>
          <a:lstStyle/>
          <a:p>
            <a:fld id="{FC1C64A7-C93A-49C5-86F5-8A6C1C455BE1}" type="slidenum">
              <a:rPr lang="en-US" smtClean="0"/>
              <a:pPr/>
              <a:t>15</a:t>
            </a:fld>
            <a:endParaRPr lang="en-US" dirty="0"/>
          </a:p>
        </p:txBody>
      </p:sp>
    </p:spTree>
    <p:extLst>
      <p:ext uri="{BB962C8B-B14F-4D97-AF65-F5344CB8AC3E}">
        <p14:creationId xmlns:p14="http://schemas.microsoft.com/office/powerpoint/2010/main" val="298609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420688"/>
            <a:ext cx="6807200" cy="3830637"/>
          </a:xfrm>
        </p:spPr>
      </p:sp>
      <p:sp>
        <p:nvSpPr>
          <p:cNvPr id="3" name="Notes Placeholder 2"/>
          <p:cNvSpPr>
            <a:spLocks noGrp="1"/>
          </p:cNvSpPr>
          <p:nvPr>
            <p:ph type="body" idx="1"/>
          </p:nvPr>
        </p:nvSpPr>
        <p:spPr/>
        <p:txBody>
          <a:bodyPr/>
          <a:lstStyle/>
          <a:p>
            <a:r>
              <a:rPr lang="en-US"/>
              <a:t>Understanding which tax jurisdictions a specific address belongs in can be a significant challenge.</a:t>
            </a:r>
            <a:endParaRPr lang="en-US" dirty="0"/>
          </a:p>
        </p:txBody>
      </p:sp>
      <p:sp>
        <p:nvSpPr>
          <p:cNvPr id="4" name="Slide Number Placeholder 3"/>
          <p:cNvSpPr>
            <a:spLocks noGrp="1"/>
          </p:cNvSpPr>
          <p:nvPr>
            <p:ph type="sldNum" sz="quarter" idx="10"/>
          </p:nvPr>
        </p:nvSpPr>
        <p:spPr/>
        <p:txBody>
          <a:bodyPr/>
          <a:lstStyle/>
          <a:p>
            <a:fld id="{4EA18FE9-88DB-4F17-ACD2-AD53F07ED5B5}" type="slidenum">
              <a:rPr lang="en-US" smtClean="0"/>
              <a:pPr/>
              <a:t>16</a:t>
            </a:fld>
            <a:endParaRPr lang="en-US"/>
          </a:p>
        </p:txBody>
      </p:sp>
    </p:spTree>
    <p:extLst>
      <p:ext uri="{BB962C8B-B14F-4D97-AF65-F5344CB8AC3E}">
        <p14:creationId xmlns:p14="http://schemas.microsoft.com/office/powerpoint/2010/main" val="400573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420688"/>
            <a:ext cx="6807200" cy="3830637"/>
          </a:xfrm>
        </p:spPr>
      </p:sp>
      <p:sp>
        <p:nvSpPr>
          <p:cNvPr id="3" name="Notes Placeholder 2"/>
          <p:cNvSpPr>
            <a:spLocks noGrp="1"/>
          </p:cNvSpPr>
          <p:nvPr>
            <p:ph type="body" idx="1"/>
          </p:nvPr>
        </p:nvSpPr>
        <p:spPr/>
        <p:txBody>
          <a:bodyPr/>
          <a:lstStyle/>
          <a:p>
            <a:r>
              <a:rPr lang="en-US" dirty="0"/>
              <a:t>Zip codes cannot uniquely define a tax jurisdiction, so zip-code based jurisdiction assignment will lead to tax errors.</a:t>
            </a:r>
          </a:p>
          <a:p>
            <a:endParaRPr lang="en-US" dirty="0"/>
          </a:p>
          <a:p>
            <a:r>
              <a:rPr lang="en-US" dirty="0"/>
              <a:t>The full mailing address must be used to pinpoint the correct jurisdiction.</a:t>
            </a:r>
          </a:p>
        </p:txBody>
      </p:sp>
      <p:sp>
        <p:nvSpPr>
          <p:cNvPr id="4" name="Slide Number Placeholder 3"/>
          <p:cNvSpPr>
            <a:spLocks noGrp="1"/>
          </p:cNvSpPr>
          <p:nvPr>
            <p:ph type="sldNum" sz="quarter" idx="10"/>
          </p:nvPr>
        </p:nvSpPr>
        <p:spPr/>
        <p:txBody>
          <a:bodyPr/>
          <a:lstStyle/>
          <a:p>
            <a:fld id="{4EA18FE9-88DB-4F17-ACD2-AD53F07ED5B5}" type="slidenum">
              <a:rPr lang="en-US" smtClean="0"/>
              <a:pPr/>
              <a:t>17</a:t>
            </a:fld>
            <a:endParaRPr lang="en-US"/>
          </a:p>
        </p:txBody>
      </p:sp>
    </p:spTree>
    <p:extLst>
      <p:ext uri="{BB962C8B-B14F-4D97-AF65-F5344CB8AC3E}">
        <p14:creationId xmlns:p14="http://schemas.microsoft.com/office/powerpoint/2010/main" val="122044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30200" y="696913"/>
            <a:ext cx="6197600" cy="3486150"/>
          </a:xfrm>
          <a:ln/>
        </p:spPr>
      </p:sp>
      <p:sp>
        <p:nvSpPr>
          <p:cNvPr id="36867"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 Let’s take a mental break.</a:t>
            </a:r>
          </a:p>
          <a:p>
            <a:pPr eaLnBrk="1" hangingPunct="1"/>
            <a:endParaRPr lang="en-US" dirty="0"/>
          </a:p>
        </p:txBody>
      </p:sp>
    </p:spTree>
    <p:extLst>
      <p:ext uri="{BB962C8B-B14F-4D97-AF65-F5344CB8AC3E}">
        <p14:creationId xmlns:p14="http://schemas.microsoft.com/office/powerpoint/2010/main" val="1031851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so what are the advantages when it comes to automating all of the challenges you saw earlier?</a:t>
            </a:r>
          </a:p>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19</a:t>
            </a:fld>
            <a:endParaRPr lang="en-US"/>
          </a:p>
        </p:txBody>
      </p:sp>
    </p:spTree>
    <p:extLst>
      <p:ext uri="{BB962C8B-B14F-4D97-AF65-F5344CB8AC3E}">
        <p14:creationId xmlns:p14="http://schemas.microsoft.com/office/powerpoint/2010/main" val="407004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Guess what? You’re getting a pop quiz today!</a:t>
            </a:r>
          </a:p>
        </p:txBody>
      </p:sp>
      <p:sp>
        <p:nvSpPr>
          <p:cNvPr id="4" name="Slide Number Placeholder 3"/>
          <p:cNvSpPr>
            <a:spLocks noGrp="1"/>
          </p:cNvSpPr>
          <p:nvPr>
            <p:ph type="sldNum" sz="quarter" idx="10"/>
          </p:nvPr>
        </p:nvSpPr>
        <p:spPr/>
        <p:txBody>
          <a:bodyPr/>
          <a:lstStyle/>
          <a:p>
            <a:fld id="{75442058-87BB-4367-BB0C-51EB5AD6270E}" type="slidenum">
              <a:rPr lang="en-US" smtClean="0"/>
              <a:pPr/>
              <a:t>2</a:t>
            </a:fld>
            <a:endParaRPr lang="en-US"/>
          </a:p>
        </p:txBody>
      </p:sp>
    </p:spTree>
    <p:extLst>
      <p:ext uri="{BB962C8B-B14F-4D97-AF65-F5344CB8AC3E}">
        <p14:creationId xmlns:p14="http://schemas.microsoft.com/office/powerpoint/2010/main" val="241060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one, you can really mitigate risk by increasing accuracy. Not only that but efficiency improves with the time you save and the attention you can devote to increasing profitability rather than paying attention to a non-revenue generating necessity.</a:t>
            </a:r>
          </a:p>
        </p:txBody>
      </p:sp>
      <p:sp>
        <p:nvSpPr>
          <p:cNvPr id="4" name="Slide Number Placeholder 3"/>
          <p:cNvSpPr>
            <a:spLocks noGrp="1"/>
          </p:cNvSpPr>
          <p:nvPr>
            <p:ph type="sldNum" sz="quarter" idx="10"/>
          </p:nvPr>
        </p:nvSpPr>
        <p:spPr/>
        <p:txBody>
          <a:bodyPr/>
          <a:lstStyle/>
          <a:p>
            <a:fld id="{75442058-87BB-4367-BB0C-51EB5AD6270E}" type="slidenum">
              <a:rPr lang="en-US" smtClean="0"/>
              <a:pPr/>
              <a:t>20</a:t>
            </a:fld>
            <a:endParaRPr lang="en-US"/>
          </a:p>
        </p:txBody>
      </p:sp>
    </p:spTree>
    <p:extLst>
      <p:ext uri="{BB962C8B-B14F-4D97-AF65-F5344CB8AC3E}">
        <p14:creationId xmlns:p14="http://schemas.microsoft.com/office/powerpoint/2010/main" val="125469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320675"/>
            <a:ext cx="5932487" cy="3336925"/>
          </a:xfrm>
        </p:spPr>
      </p:sp>
      <p:sp>
        <p:nvSpPr>
          <p:cNvPr id="3" name="Notes Placeholder 2"/>
          <p:cNvSpPr>
            <a:spLocks noGrp="1"/>
          </p:cNvSpPr>
          <p:nvPr>
            <p:ph type="body" idx="1"/>
          </p:nvPr>
        </p:nvSpPr>
        <p:spPr/>
        <p:txBody>
          <a:bodyPr/>
          <a:lstStyle/>
          <a:p>
            <a:r>
              <a:rPr lang="en-US" sz="1600" dirty="0"/>
              <a:t>What you do is damn hard. 69% of your peers said understanding sales and use tax was one of hardest things you do.</a:t>
            </a:r>
          </a:p>
          <a:p>
            <a:pPr lvl="0"/>
            <a:endParaRPr lang="en-US" sz="1600" dirty="0"/>
          </a:p>
          <a:p>
            <a:pPr lvl="0"/>
            <a:r>
              <a:rPr lang="en-US" sz="1600" dirty="0"/>
              <a:t>Nearly half of tax pros said that they would not be right in an audit.</a:t>
            </a:r>
          </a:p>
          <a:p>
            <a:pPr lvl="0"/>
            <a:endParaRPr lang="en-US" sz="1600" dirty="0"/>
          </a:p>
          <a:p>
            <a:pPr lvl="0"/>
            <a:r>
              <a:rPr lang="en-US" sz="1600" b="1" dirty="0"/>
              <a:t>This is not you, you use Avalara</a:t>
            </a:r>
          </a:p>
          <a:p>
            <a:pPr marL="0" lvl="0" indent="0">
              <a:buNone/>
            </a:pPr>
            <a:endParaRPr lang="en-US" sz="1600" b="1" dirty="0"/>
          </a:p>
          <a:p>
            <a:pPr marL="0" lvl="0" indent="0">
              <a:buNone/>
            </a:pPr>
            <a:r>
              <a:rPr lang="en-US" sz="1600" dirty="0"/>
              <a:t>[Magic moment]</a:t>
            </a:r>
          </a:p>
          <a:p>
            <a:pPr marL="0" lvl="0" indent="0">
              <a:buNone/>
            </a:pPr>
            <a:endParaRPr lang="en-US" sz="1600" b="1" dirty="0"/>
          </a:p>
          <a:p>
            <a:pPr marL="0" lvl="0" indent="0">
              <a:buNone/>
            </a:pPr>
            <a:endParaRPr lang="en-US" sz="1600" dirty="0"/>
          </a:p>
          <a:p>
            <a:endParaRPr lang="en-US" sz="1600" dirty="0"/>
          </a:p>
        </p:txBody>
      </p:sp>
    </p:spTree>
    <p:extLst>
      <p:ext uri="{BB962C8B-B14F-4D97-AF65-F5344CB8AC3E}">
        <p14:creationId xmlns:p14="http://schemas.microsoft.com/office/powerpoint/2010/main" val="1466583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411163"/>
            <a:ext cx="6648450" cy="3740150"/>
          </a:xfrm>
        </p:spPr>
      </p:sp>
      <p:sp>
        <p:nvSpPr>
          <p:cNvPr id="3" name="Notes Placeholder 2"/>
          <p:cNvSpPr>
            <a:spLocks noGrp="1"/>
          </p:cNvSpPr>
          <p:nvPr>
            <p:ph type="body" idx="1"/>
          </p:nvPr>
        </p:nvSpPr>
        <p:spPr/>
        <p:txBody>
          <a:bodyPr/>
          <a:lstStyle/>
          <a:p>
            <a:r>
              <a:rPr lang="en-US" dirty="0"/>
              <a:t>Because what you do is hard, what you might prefer to do instead seems almost comedic but these are real answers from real people! </a:t>
            </a:r>
            <a:br>
              <a:rPr lang="en-US" dirty="0"/>
            </a:br>
            <a:br>
              <a:rPr lang="en-US" dirty="0"/>
            </a:br>
            <a:r>
              <a:rPr lang="en-US" dirty="0"/>
              <a:t>&lt;&lt;Go over some of these traits&gt;&gt;</a:t>
            </a:r>
          </a:p>
          <a:p>
            <a:endParaRPr lang="en-US" dirty="0"/>
          </a:p>
          <a:p>
            <a:r>
              <a:rPr lang="en-US" dirty="0"/>
              <a:t>While</a:t>
            </a:r>
            <a:r>
              <a:rPr lang="en-US" baseline="0" dirty="0"/>
              <a:t> t</a:t>
            </a:r>
            <a:r>
              <a:rPr lang="en-US" dirty="0"/>
              <a:t>his is the “fun” anecdotal slide, it really does shine</a:t>
            </a:r>
            <a:r>
              <a:rPr lang="en-US" baseline="0" dirty="0"/>
              <a:t> a little light on how much people struggle with sales tax compliance day in and day out. </a:t>
            </a:r>
            <a:endParaRPr lang="en-US" dirty="0"/>
          </a:p>
        </p:txBody>
      </p:sp>
    </p:spTree>
    <p:extLst>
      <p:ext uri="{BB962C8B-B14F-4D97-AF65-F5344CB8AC3E}">
        <p14:creationId xmlns:p14="http://schemas.microsoft.com/office/powerpoint/2010/main" val="432617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Manual sales tax management</a:t>
            </a:r>
            <a:r>
              <a:rPr lang="en-US" sz="1200" kern="1200" baseline="0" dirty="0">
                <a:solidFill>
                  <a:schemeClr val="tx1"/>
                </a:solidFill>
                <a:effectLst/>
                <a:latin typeface="+mn-lt"/>
                <a:ea typeface="+mn-ea"/>
                <a:cs typeface="+mn-cs"/>
              </a:rPr>
              <a:t> is time consuming and expensive.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after you spend that time and money, most believe that auditors will still find errors.  So many are spending big money on compliance, but not reducing their risk.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Doing tax compliance in-house makes as much sense as doing payroll in-house.</a:t>
            </a:r>
          </a:p>
        </p:txBody>
      </p:sp>
      <p:sp>
        <p:nvSpPr>
          <p:cNvPr id="4" name="Slide Number Placeholder 3"/>
          <p:cNvSpPr>
            <a:spLocks noGrp="1"/>
          </p:cNvSpPr>
          <p:nvPr>
            <p:ph type="sldNum" sz="quarter" idx="10"/>
          </p:nvPr>
        </p:nvSpPr>
        <p:spPr/>
        <p:txBody>
          <a:bodyPr/>
          <a:lstStyle/>
          <a:p>
            <a:fld id="{75442058-87BB-4367-BB0C-51EB5AD6270E}" type="slidenum">
              <a:rPr lang="en-US" smtClean="0"/>
              <a:pPr/>
              <a:t>23</a:t>
            </a:fld>
            <a:endParaRPr lang="en-US"/>
          </a:p>
        </p:txBody>
      </p:sp>
    </p:spTree>
    <p:extLst>
      <p:ext uri="{BB962C8B-B14F-4D97-AF65-F5344CB8AC3E}">
        <p14:creationId xmlns:p14="http://schemas.microsoft.com/office/powerpoint/2010/main" val="846360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companies spend over $50,000 on a typical tax audit.</a:t>
            </a:r>
          </a:p>
          <a:p>
            <a:endParaRPr lang="en-US" dirty="0"/>
          </a:p>
          <a:p>
            <a:r>
              <a:rPr lang="en-US" dirty="0"/>
              <a:t>If you operate in multiple states and get a reputation as a “productive audit” (states talk), you’ll be audited every year.</a:t>
            </a:r>
          </a:p>
          <a:p>
            <a:endParaRPr lang="en-US" dirty="0"/>
          </a:p>
          <a:p>
            <a:r>
              <a:rPr lang="en-US" dirty="0"/>
              <a:t>$50K per year per state can add up fast…</a:t>
            </a:r>
          </a:p>
          <a:p>
            <a:pPr marL="0" indent="0">
              <a:buFontTx/>
              <a:buNone/>
            </a:pPr>
            <a:endParaRPr lang="en-US" dirty="0"/>
          </a:p>
          <a:p>
            <a:pPr marL="0" indent="0">
              <a:buFontTx/>
              <a:buNone/>
            </a:pPr>
            <a:r>
              <a:rPr lang="en-US" dirty="0"/>
              <a:t>Additional talking points:</a:t>
            </a:r>
          </a:p>
          <a:p>
            <a:pPr marL="0" indent="0">
              <a:buFontTx/>
              <a:buNone/>
            </a:pPr>
            <a:r>
              <a:rPr lang="en-US" dirty="0"/>
              <a:t>The audit lookback period can be from 3 to 10 years</a:t>
            </a:r>
          </a:p>
          <a:p>
            <a:pPr marL="171450" indent="-171450">
              <a:buFontTx/>
              <a:buChar char="-"/>
            </a:pPr>
            <a:r>
              <a:rPr lang="en-US" dirty="0"/>
              <a:t>Seemingly minor problems can compound over this period</a:t>
            </a:r>
          </a:p>
          <a:p>
            <a:pPr marL="171450" indent="-171450">
              <a:buFontTx/>
              <a:buChar char="-"/>
            </a:pPr>
            <a:r>
              <a:rPr lang="en-US" dirty="0"/>
              <a:t>A single missing exemption certificate can have a big impact</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really grueling,” says </a:t>
            </a:r>
            <a:r>
              <a:rPr lang="en-US" sz="1200" b="1" kern="1200" dirty="0">
                <a:solidFill>
                  <a:schemeClr val="tx1"/>
                </a:solidFill>
                <a:effectLst/>
                <a:latin typeface="+mn-lt"/>
                <a:ea typeface="+mn-ea"/>
                <a:cs typeface="+mn-cs"/>
              </a:rPr>
              <a:t>Lois Browne, Dylan’s Candy Bar’s vice-president of finance</a:t>
            </a:r>
            <a:r>
              <a:rPr lang="en-US" sz="1200" kern="1200" dirty="0">
                <a:solidFill>
                  <a:schemeClr val="tx1"/>
                </a:solidFill>
                <a:effectLst/>
                <a:latin typeface="+mn-lt"/>
                <a:ea typeface="+mn-ea"/>
                <a:cs typeface="+mn-cs"/>
              </a:rPr>
              <a:t>. “Every time an auditor came in, we’d have two people completely dedicated to that for at least three weeks. Our exposure was so high, we couldn’t afford not to prioritize it.”</a:t>
            </a:r>
          </a:p>
          <a:p>
            <a:pPr marL="171450" indent="-171450">
              <a:buFontTx/>
              <a:buChar char="-"/>
            </a:pPr>
            <a:endParaRPr lang="en-US" dirty="0"/>
          </a:p>
          <a:p>
            <a:pPr marL="0" indent="0">
              <a:buFontTx/>
              <a:buNone/>
            </a:pPr>
            <a:r>
              <a:rPr lang="en-US" b="0" dirty="0">
                <a:effectLst/>
              </a:rPr>
              <a:t>We thought we had a good handle on sales taxes until </a:t>
            </a:r>
            <a:r>
              <a:rPr lang="en-US" dirty="0">
                <a:effectLst/>
              </a:rPr>
              <a:t>we were examined in detail by one of the states where we do business. </a:t>
            </a:r>
            <a:r>
              <a:rPr lang="en-US" b="1" dirty="0" err="1">
                <a:effectLst/>
              </a:rPr>
              <a:t>Proceq</a:t>
            </a:r>
            <a:r>
              <a:rPr lang="en-US" b="1" dirty="0">
                <a:effectLst/>
              </a:rPr>
              <a:t> USA</a:t>
            </a:r>
          </a:p>
          <a:p>
            <a:pPr marL="171450" indent="-171450">
              <a:buFontTx/>
              <a:buChar char="-"/>
            </a:pPr>
            <a:endParaRPr lang="en-US" dirty="0">
              <a:effectLst/>
            </a:endParaRPr>
          </a:p>
          <a:p>
            <a:r>
              <a:rPr lang="en-US" b="0" dirty="0">
                <a:effectLst/>
              </a:rPr>
              <a:t>We got audited </a:t>
            </a:r>
            <a:r>
              <a:rPr lang="en-US" dirty="0">
                <a:effectLst/>
              </a:rPr>
              <a:t>and owed probably three years of California sales tax. </a:t>
            </a:r>
            <a:r>
              <a:rPr lang="en-US" b="1" dirty="0">
                <a:effectLst/>
              </a:rPr>
              <a:t>Barbara Barry, </a:t>
            </a:r>
            <a:r>
              <a:rPr lang="en-US" sz="1200" b="1" kern="1200" dirty="0">
                <a:solidFill>
                  <a:schemeClr val="tx1"/>
                </a:solidFill>
                <a:effectLst/>
                <a:latin typeface="+mn-lt"/>
                <a:ea typeface="+mn-ea"/>
                <a:cs typeface="+mn-cs"/>
              </a:rPr>
              <a:t>Senior Project Coordinator at ANC Sports </a:t>
            </a:r>
          </a:p>
          <a:p>
            <a:pPr marL="0" indent="0">
              <a:buFontTx/>
              <a:buNone/>
            </a:pPr>
            <a:endParaRPr lang="en-US" dirty="0">
              <a:effectLst/>
            </a:endParaRPr>
          </a:p>
          <a:p>
            <a:pPr marL="0" indent="0">
              <a:buFontTx/>
              <a:buNone/>
            </a:pPr>
            <a:r>
              <a:rPr lang="en-US" sz="1200" b="0" i="0" u="none" strike="noStrike" kern="1200" baseline="0" dirty="0">
                <a:solidFill>
                  <a:schemeClr val="tx1"/>
                </a:solidFill>
                <a:latin typeface="+mn-lt"/>
                <a:ea typeface="+mn-ea"/>
                <a:cs typeface="+mn-cs"/>
              </a:rPr>
              <a:t>Wakefield Survey</a:t>
            </a:r>
          </a:p>
          <a:p>
            <a:pPr marL="0" indent="0">
              <a:buFontTx/>
              <a:buNone/>
            </a:pPr>
            <a:r>
              <a:rPr lang="en-US" sz="1200" b="0" i="0" u="none" strike="noStrike" kern="1200" baseline="0" dirty="0">
                <a:solidFill>
                  <a:schemeClr val="tx1"/>
                </a:solidFill>
                <a:latin typeface="+mn-lt"/>
                <a:ea typeface="+mn-ea"/>
                <a:cs typeface="+mn-cs"/>
              </a:rPr>
              <a:t>- 97% have one or more misconceptions about audit risk.</a:t>
            </a:r>
          </a:p>
          <a:p>
            <a:pPr marL="0" indent="0">
              <a:buFontTx/>
              <a:buNone/>
            </a:pPr>
            <a:r>
              <a:rPr lang="en-US" sz="1200" b="0" i="0" u="none" strike="noStrike" kern="1200" baseline="0" dirty="0">
                <a:solidFill>
                  <a:schemeClr val="tx1"/>
                </a:solidFill>
                <a:latin typeface="+mn-lt"/>
                <a:ea typeface="+mn-ea"/>
                <a:cs typeface="+mn-cs"/>
              </a:rPr>
              <a:t>- Over half of respondents had missing or inaccurate documents and/or could not produce</a:t>
            </a:r>
          </a:p>
          <a:p>
            <a:r>
              <a:rPr lang="en-US" sz="1200" b="0" i="0" u="none" strike="noStrike" kern="1200" baseline="0" dirty="0">
                <a:solidFill>
                  <a:schemeClr val="tx1"/>
                </a:solidFill>
                <a:latin typeface="+mn-lt"/>
                <a:ea typeface="+mn-ea"/>
                <a:cs typeface="+mn-cs"/>
              </a:rPr>
              <a:t>correct documentation requested by a state auditor.</a:t>
            </a:r>
          </a:p>
          <a:p>
            <a:endParaRPr lang="en-US" dirty="0">
              <a:effectLst/>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24</a:t>
            </a:fld>
            <a:endParaRPr lang="en-US"/>
          </a:p>
        </p:txBody>
      </p:sp>
    </p:spTree>
    <p:extLst>
      <p:ext uri="{BB962C8B-B14F-4D97-AF65-F5344CB8AC3E}">
        <p14:creationId xmlns:p14="http://schemas.microsoft.com/office/powerpoint/2010/main" val="127852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take a look at what some of the top-performing organizations are doing.</a:t>
            </a:r>
          </a:p>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25</a:t>
            </a:fld>
            <a:endParaRPr lang="en-US"/>
          </a:p>
        </p:txBody>
      </p:sp>
    </p:spTree>
    <p:extLst>
      <p:ext uri="{BB962C8B-B14F-4D97-AF65-F5344CB8AC3E}">
        <p14:creationId xmlns:p14="http://schemas.microsoft.com/office/powerpoint/2010/main" val="2604194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“Any efforts spent on sales and use tax compliance and related activities are nonrevenue generating. “   </a:t>
            </a:r>
            <a:r>
              <a:rPr lang="en-US" b="1" dirty="0">
                <a:effectLst/>
              </a:rPr>
              <a:t>Jennifer </a:t>
            </a:r>
            <a:r>
              <a:rPr lang="en-US" b="1" dirty="0" err="1">
                <a:effectLst/>
              </a:rPr>
              <a:t>Mesiano</a:t>
            </a:r>
            <a:r>
              <a:rPr lang="en-US" b="1" dirty="0">
                <a:effectLst/>
              </a:rPr>
              <a:t>, </a:t>
            </a:r>
            <a:r>
              <a:rPr lang="en-US" sz="1200" b="1" kern="1200" dirty="0">
                <a:solidFill>
                  <a:schemeClr val="tx1"/>
                </a:solidFill>
                <a:effectLst/>
                <a:latin typeface="+mn-lt"/>
                <a:ea typeface="+mn-ea"/>
                <a:cs typeface="+mn-cs"/>
              </a:rPr>
              <a:t>IT Director at Walton Signage</a:t>
            </a:r>
          </a:p>
          <a:p>
            <a:endParaRPr lang="en-US" dirty="0"/>
          </a:p>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26</a:t>
            </a:fld>
            <a:endParaRPr lang="en-US"/>
          </a:p>
        </p:txBody>
      </p:sp>
    </p:spTree>
    <p:extLst>
      <p:ext uri="{BB962C8B-B14F-4D97-AF65-F5344CB8AC3E}">
        <p14:creationId xmlns:p14="http://schemas.microsoft.com/office/powerpoint/2010/main" val="353807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the Avalara Sales Tax Suite, can help you address each of the sales tax compliance challenges we’ve discussed.</a:t>
            </a:r>
          </a:p>
        </p:txBody>
      </p:sp>
      <p:sp>
        <p:nvSpPr>
          <p:cNvPr id="4" name="Slide Number Placeholder 3"/>
          <p:cNvSpPr>
            <a:spLocks noGrp="1"/>
          </p:cNvSpPr>
          <p:nvPr>
            <p:ph type="sldNum" sz="quarter" idx="10"/>
          </p:nvPr>
        </p:nvSpPr>
        <p:spPr/>
        <p:txBody>
          <a:bodyPr/>
          <a:lstStyle/>
          <a:p>
            <a:fld id="{75442058-87BB-4367-BB0C-51EB5AD6270E}" type="slidenum">
              <a:rPr lang="en-US" smtClean="0"/>
              <a:pPr/>
              <a:t>27</a:t>
            </a:fld>
            <a:endParaRPr lang="en-US"/>
          </a:p>
        </p:txBody>
      </p:sp>
    </p:spTree>
    <p:extLst>
      <p:ext uri="{BB962C8B-B14F-4D97-AF65-F5344CB8AC3E}">
        <p14:creationId xmlns:p14="http://schemas.microsoft.com/office/powerpoint/2010/main" val="1789016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Avalara Sales Tax Suite provides a cloud-based end-to-end tax compliance solution.</a:t>
            </a:r>
          </a:p>
          <a:p>
            <a:endParaRPr lang="en-US" dirty="0"/>
          </a:p>
          <a:p>
            <a:r>
              <a:rPr lang="en-US" dirty="0"/>
              <a:t>&lt;&lt;Discuss each component, how they integrate, and how they support the tax compliance process as the diagram builds:&gt;&gt;</a:t>
            </a:r>
          </a:p>
          <a:p>
            <a:endParaRPr lang="en-US" dirty="0"/>
          </a:p>
          <a:p>
            <a:r>
              <a:rPr lang="en-US" b="1" dirty="0"/>
              <a:t>AvaTax</a:t>
            </a:r>
            <a:r>
              <a:rPr lang="en-US" dirty="0"/>
              <a:t> determines and calculates taxes</a:t>
            </a:r>
          </a:p>
          <a:p>
            <a:pPr marL="171450" indent="-171450">
              <a:buFontTx/>
              <a:buChar char="-"/>
            </a:pPr>
            <a:r>
              <a:rPr lang="en-US" dirty="0"/>
              <a:t>Your systems are integrated to Avalara’s service in the cloud.</a:t>
            </a:r>
          </a:p>
          <a:p>
            <a:pPr marL="171450" indent="-171450">
              <a:buFontTx/>
              <a:buChar char="-"/>
            </a:pPr>
            <a:r>
              <a:rPr lang="en-US" dirty="0"/>
              <a:t>At the point in your business process when taxes are needed, say invoicing or on-line checkout, a request is made</a:t>
            </a:r>
          </a:p>
          <a:p>
            <a:pPr marL="171450" indent="-171450">
              <a:buFontTx/>
              <a:buChar char="-"/>
            </a:pPr>
            <a:r>
              <a:rPr lang="en-US" dirty="0"/>
              <a:t>AvaTax evaluates the transaction information, determines the taxes, and returns that to your system</a:t>
            </a:r>
          </a:p>
          <a:p>
            <a:pPr marL="171450" indent="-171450">
              <a:buFontTx/>
              <a:buChar char="-"/>
            </a:pPr>
            <a:r>
              <a:rPr lang="en-US" dirty="0"/>
              <a:t>In order to make this work, Avalara is constantly monitoring and updating tax rates, rules, and boundaries</a:t>
            </a:r>
          </a:p>
          <a:p>
            <a:endParaRPr lang="en-US" dirty="0"/>
          </a:p>
          <a:p>
            <a:r>
              <a:rPr lang="en-US" b="1" dirty="0" err="1"/>
              <a:t>CertCapture</a:t>
            </a:r>
            <a:r>
              <a:rPr lang="en-US" dirty="0"/>
              <a:t> manages your exemption certificates</a:t>
            </a:r>
          </a:p>
          <a:p>
            <a:pPr marL="171450" indent="-171450">
              <a:buFontTx/>
              <a:buChar char="-"/>
            </a:pPr>
            <a:r>
              <a:rPr lang="en-US" dirty="0"/>
              <a:t>When a certificate is about to expire, a request is sent to your customer</a:t>
            </a:r>
          </a:p>
          <a:p>
            <a:pPr marL="171450" indent="-171450">
              <a:buFontTx/>
              <a:buChar char="-"/>
            </a:pPr>
            <a:r>
              <a:rPr lang="en-US" dirty="0"/>
              <a:t>Your customer clicks a link in an email directing them to the </a:t>
            </a:r>
            <a:r>
              <a:rPr lang="en-US" dirty="0" err="1"/>
              <a:t>CertCapture</a:t>
            </a:r>
            <a:r>
              <a:rPr lang="en-US" dirty="0"/>
              <a:t> site where they can provide the certificate information on-line</a:t>
            </a:r>
          </a:p>
          <a:p>
            <a:pPr marL="171450" indent="-171450">
              <a:buFontTx/>
              <a:buChar char="-"/>
            </a:pPr>
            <a:r>
              <a:rPr lang="en-US" dirty="0"/>
              <a:t>When AvaTax is calculating tax, it checks </a:t>
            </a:r>
            <a:r>
              <a:rPr lang="en-US" dirty="0" err="1"/>
              <a:t>CertCapture</a:t>
            </a:r>
            <a:r>
              <a:rPr lang="en-US" dirty="0"/>
              <a:t> to see if the transaction should be exempt, and if so, exempts the tax</a:t>
            </a:r>
          </a:p>
          <a:p>
            <a:pPr marL="171450" indent="-171450">
              <a:buFontTx/>
              <a:buChar char="-"/>
            </a:pPr>
            <a:r>
              <a:rPr lang="en-US" dirty="0"/>
              <a:t>In order to stay in-synch with your customer master data, </a:t>
            </a:r>
            <a:r>
              <a:rPr lang="en-US" dirty="0" err="1"/>
              <a:t>CertCapture</a:t>
            </a:r>
            <a:r>
              <a:rPr lang="en-US" dirty="0"/>
              <a:t> is designed to pull customer info from your ERP or accounting system</a:t>
            </a:r>
          </a:p>
          <a:p>
            <a:endParaRPr lang="en-US" dirty="0"/>
          </a:p>
          <a:p>
            <a:r>
              <a:rPr lang="en-US" b="1" dirty="0"/>
              <a:t>Returns</a:t>
            </a:r>
            <a:r>
              <a:rPr lang="en-US" dirty="0"/>
              <a:t> manages preparation and filing of your returns</a:t>
            </a:r>
          </a:p>
          <a:p>
            <a:pPr marL="171450" indent="-171450">
              <a:buFontTx/>
              <a:buChar char="-"/>
            </a:pPr>
            <a:r>
              <a:rPr lang="en-US" dirty="0"/>
              <a:t>When it’s time to file, you’ll review a liability report based on the tax data from AvaTax, and approve filing</a:t>
            </a:r>
          </a:p>
          <a:p>
            <a:pPr marL="171450" indent="-171450">
              <a:buFontTx/>
              <a:buChar char="-"/>
            </a:pPr>
            <a:r>
              <a:rPr lang="en-US" dirty="0"/>
              <a:t>Returns will then prepare and file your returns and submit your payment to the appropriate jurisdiction</a:t>
            </a:r>
          </a:p>
          <a:p>
            <a:pPr marL="171450" indent="-171450">
              <a:buFontTx/>
              <a:buChar char="-"/>
            </a:pPr>
            <a:r>
              <a:rPr lang="en-US" dirty="0"/>
              <a:t>In order to make this work, Avalara is constantly monitoring and updating filing rules and forms</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28</a:t>
            </a:fld>
            <a:endParaRPr lang="en-US"/>
          </a:p>
        </p:txBody>
      </p:sp>
    </p:spTree>
    <p:extLst>
      <p:ext uri="{BB962C8B-B14F-4D97-AF65-F5344CB8AC3E}">
        <p14:creationId xmlns:p14="http://schemas.microsoft.com/office/powerpoint/2010/main" val="133280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learn more about the complexities of sales and use tax, we have something for you. Avalara partnered up with The Wiley Brand to create the “Sales &amp; Use Tax Compliance for Dummies” </a:t>
            </a:r>
            <a:r>
              <a:rPr lang="en-US" dirty="0" err="1"/>
              <a:t>ebook</a:t>
            </a:r>
            <a:r>
              <a:rPr lang="en-US" dirty="0"/>
              <a:t> which you can take a look through when you can’t sleep at night due to your tax troubles. We’ll get you a copy.</a:t>
            </a:r>
          </a:p>
        </p:txBody>
      </p:sp>
      <p:sp>
        <p:nvSpPr>
          <p:cNvPr id="4" name="Slide Number Placeholder 3"/>
          <p:cNvSpPr>
            <a:spLocks noGrp="1"/>
          </p:cNvSpPr>
          <p:nvPr>
            <p:ph type="sldNum" sz="quarter" idx="10"/>
          </p:nvPr>
        </p:nvSpPr>
        <p:spPr/>
        <p:txBody>
          <a:bodyPr/>
          <a:lstStyle/>
          <a:p>
            <a:fld id="{75442058-87BB-4367-BB0C-51EB5AD6270E}" type="slidenum">
              <a:rPr lang="en-US" smtClean="0"/>
              <a:pPr/>
              <a:t>29</a:t>
            </a:fld>
            <a:endParaRPr lang="en-US"/>
          </a:p>
        </p:txBody>
      </p:sp>
    </p:spTree>
    <p:extLst>
      <p:ext uri="{BB962C8B-B14F-4D97-AF65-F5344CB8AC3E}">
        <p14:creationId xmlns:p14="http://schemas.microsoft.com/office/powerpoint/2010/main" val="401062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test your tax knowledge. Which of the following items are taxable and which are exempt?</a:t>
            </a:r>
          </a:p>
          <a:p>
            <a:endParaRPr lang="en-US" dirty="0"/>
          </a:p>
          <a:p>
            <a:r>
              <a:rPr lang="en-US" dirty="0"/>
              <a:t>&lt;&lt;After the reveals&gt;&gt;</a:t>
            </a:r>
          </a:p>
          <a:p>
            <a:r>
              <a:rPr lang="en-US" dirty="0"/>
              <a:t>How many did you get right? It almost seems like there’s no rhyme or reason to these, right? We’ll come back to these thoughts later.</a:t>
            </a:r>
          </a:p>
          <a:p>
            <a:endParaRPr lang="en-US" dirty="0"/>
          </a:p>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3</a:t>
            </a:fld>
            <a:endParaRPr lang="en-US"/>
          </a:p>
        </p:txBody>
      </p:sp>
    </p:spTree>
    <p:extLst>
      <p:ext uri="{BB962C8B-B14F-4D97-AF65-F5344CB8AC3E}">
        <p14:creationId xmlns:p14="http://schemas.microsoft.com/office/powerpoint/2010/main" val="363055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Use your contact information to replace the highlighted areas.</a:t>
            </a:r>
          </a:p>
          <a:p>
            <a:endParaRPr lang="en-US" dirty="0"/>
          </a:p>
          <a:p>
            <a:r>
              <a:rPr lang="en-US" dirty="0"/>
              <a:t>Any questions?</a:t>
            </a:r>
          </a:p>
        </p:txBody>
      </p:sp>
      <p:sp>
        <p:nvSpPr>
          <p:cNvPr id="4" name="Slide Number Placeholder 3"/>
          <p:cNvSpPr>
            <a:spLocks noGrp="1"/>
          </p:cNvSpPr>
          <p:nvPr>
            <p:ph type="sldNum" sz="quarter" idx="10"/>
          </p:nvPr>
        </p:nvSpPr>
        <p:spPr/>
        <p:txBody>
          <a:bodyPr/>
          <a:lstStyle/>
          <a:p>
            <a:fld id="{75442058-87BB-4367-BB0C-51EB5AD6270E}" type="slidenum">
              <a:rPr lang="en-US" smtClean="0"/>
              <a:pPr/>
              <a:t>30</a:t>
            </a:fld>
            <a:endParaRPr lang="en-US"/>
          </a:p>
        </p:txBody>
      </p:sp>
    </p:spTree>
    <p:extLst>
      <p:ext uri="{BB962C8B-B14F-4D97-AF65-F5344CB8AC3E}">
        <p14:creationId xmlns:p14="http://schemas.microsoft.com/office/powerpoint/2010/main" val="180715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what we’re covering today:</a:t>
            </a:r>
          </a:p>
          <a:p>
            <a:pPr marL="171450" indent="-171450">
              <a:buFont typeface="Arial" panose="020B0604020202020204" pitchFamily="34" charset="0"/>
              <a:buChar char="•"/>
            </a:pPr>
            <a:r>
              <a:rPr lang="en-US" dirty="0"/>
              <a:t>Challenges of Compliance</a:t>
            </a:r>
          </a:p>
          <a:p>
            <a:pPr marL="171450" indent="-171450">
              <a:buFont typeface="Arial" panose="020B0604020202020204" pitchFamily="34" charset="0"/>
              <a:buChar char="•"/>
            </a:pPr>
            <a:r>
              <a:rPr lang="en-US" dirty="0"/>
              <a:t>How Automation Helps</a:t>
            </a:r>
          </a:p>
          <a:p>
            <a:pPr marL="171450" indent="-171450">
              <a:buFont typeface="Arial" panose="020B0604020202020204" pitchFamily="34" charset="0"/>
              <a:buChar char="•"/>
            </a:pPr>
            <a:r>
              <a:rPr lang="en-US" dirty="0" err="1"/>
              <a:t>Ebook</a:t>
            </a:r>
            <a:r>
              <a:rPr lang="en-US" dirty="0"/>
              <a:t>: Sales &amp; Use Tax Compliance for Dummies</a:t>
            </a:r>
          </a:p>
          <a:p>
            <a:r>
              <a:rPr lang="en-US" dirty="0"/>
              <a:t>and some time at the end to answer questions.</a:t>
            </a:r>
          </a:p>
        </p:txBody>
      </p:sp>
      <p:sp>
        <p:nvSpPr>
          <p:cNvPr id="4" name="Slide Number Placeholder 3"/>
          <p:cNvSpPr>
            <a:spLocks noGrp="1"/>
          </p:cNvSpPr>
          <p:nvPr>
            <p:ph type="sldNum" sz="quarter" idx="10"/>
          </p:nvPr>
        </p:nvSpPr>
        <p:spPr/>
        <p:txBody>
          <a:bodyPr/>
          <a:lstStyle/>
          <a:p>
            <a:fld id="{5783D22A-198C-D94E-A17B-93BF5C81CE81}" type="slidenum">
              <a:rPr lang="en-US" smtClean="0"/>
              <a:t>4</a:t>
            </a:fld>
            <a:endParaRPr lang="en-US" dirty="0"/>
          </a:p>
        </p:txBody>
      </p:sp>
    </p:spTree>
    <p:extLst>
      <p:ext uri="{BB962C8B-B14F-4D97-AF65-F5344CB8AC3E}">
        <p14:creationId xmlns:p14="http://schemas.microsoft.com/office/powerpoint/2010/main" val="408905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tax so complicated though? Let’s take a look at the challenges of tax compliance today.</a:t>
            </a:r>
          </a:p>
        </p:txBody>
      </p:sp>
      <p:sp>
        <p:nvSpPr>
          <p:cNvPr id="4" name="Slide Number Placeholder 3"/>
          <p:cNvSpPr>
            <a:spLocks noGrp="1"/>
          </p:cNvSpPr>
          <p:nvPr>
            <p:ph type="sldNum" sz="quarter" idx="10"/>
          </p:nvPr>
        </p:nvSpPr>
        <p:spPr/>
        <p:txBody>
          <a:bodyPr/>
          <a:lstStyle/>
          <a:p>
            <a:fld id="{75442058-87BB-4367-BB0C-51EB5AD6270E}" type="slidenum">
              <a:rPr lang="en-US" smtClean="0"/>
              <a:pPr/>
              <a:t>5</a:t>
            </a:fld>
            <a:endParaRPr lang="en-US"/>
          </a:p>
        </p:txBody>
      </p:sp>
    </p:spTree>
    <p:extLst>
      <p:ext uri="{BB962C8B-B14F-4D97-AF65-F5344CB8AC3E}">
        <p14:creationId xmlns:p14="http://schemas.microsoft.com/office/powerpoint/2010/main" val="125874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state of our states is that risk just doesn’t go away. While the U.S. economy grows, state sales tax collection lags. Though that collection lags, the states are increasing their enforcement via audits and other means.</a:t>
            </a:r>
            <a:endParaRPr lang="en-US" dirty="0"/>
          </a:p>
        </p:txBody>
      </p:sp>
      <p:sp>
        <p:nvSpPr>
          <p:cNvPr id="5" name="Slide Image Placeholder 4"/>
          <p:cNvSpPr>
            <a:spLocks noGrp="1" noRot="1" noChangeAspect="1"/>
          </p:cNvSpPr>
          <p:nvPr>
            <p:ph type="sldImg"/>
          </p:nvPr>
        </p:nvSpPr>
        <p:spPr>
          <a:xfrm>
            <a:off x="104775" y="411163"/>
            <a:ext cx="6648450" cy="3740150"/>
          </a:xfrm>
        </p:spPr>
      </p:sp>
    </p:spTree>
    <p:extLst>
      <p:ext uri="{BB962C8B-B14F-4D97-AF65-F5344CB8AC3E}">
        <p14:creationId xmlns:p14="http://schemas.microsoft.com/office/powerpoint/2010/main" val="427049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Sales tax is a major source of revenues for all states – almost 50% of total revenues.</a:t>
            </a:r>
          </a:p>
          <a:p>
            <a:r>
              <a:rPr lang="en-US" sz="1200" dirty="0"/>
              <a:t>-While U.S. economy grows, state sales tax collection lags</a:t>
            </a:r>
          </a:p>
          <a:p>
            <a:r>
              <a:rPr lang="en-US" sz="1200" kern="1200" baseline="0" dirty="0">
                <a:solidFill>
                  <a:schemeClr val="tx1"/>
                </a:solidFill>
                <a:effectLst/>
                <a:latin typeface="+mn-lt"/>
                <a:ea typeface="+mn-ea"/>
                <a:cs typeface="+mn-cs"/>
              </a:rPr>
              <a:t>-One major reason: states are losing $24B from uncollected tax on ecommerce sales.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states are looking for ways to increase revenues and collections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Changing laws to tighten nexus obligations.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Putting pressure on businesses in the form of increased audits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Examples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California hired a total of 100 auditors over three years to focus their efforts on collecting online sales tax.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Idaho hired 48 temporary auditors who are now full time employees of the state.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Even if you have not been audited in the past, if you are not proactive about compliance, you will likely have audit exposure in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7</a:t>
            </a:fld>
            <a:endParaRPr lang="en-US"/>
          </a:p>
        </p:txBody>
      </p:sp>
    </p:spTree>
    <p:extLst>
      <p:ext uri="{BB962C8B-B14F-4D97-AF65-F5344CB8AC3E}">
        <p14:creationId xmlns:p14="http://schemas.microsoft.com/office/powerpoint/2010/main" val="2688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411163"/>
            <a:ext cx="6648450" cy="3740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Remember that major reason I mentioned earlier? </a:t>
            </a:r>
            <a:r>
              <a:rPr lang="en-US" sz="1200" b="1" kern="1200" baseline="0" dirty="0">
                <a:solidFill>
                  <a:schemeClr val="tx1"/>
                </a:solidFill>
                <a:effectLst/>
                <a:latin typeface="+mn-lt"/>
                <a:ea typeface="+mn-ea"/>
                <a:cs typeface="+mn-cs"/>
              </a:rPr>
              <a:t>$24 billion</a:t>
            </a:r>
            <a:r>
              <a:rPr lang="en-US" sz="1200" kern="1200" baseline="0" dirty="0">
                <a:solidFill>
                  <a:schemeClr val="tx1"/>
                </a:solidFill>
                <a:effectLst/>
                <a:latin typeface="+mn-lt"/>
                <a:ea typeface="+mn-ea"/>
                <a:cs typeface="+mn-cs"/>
              </a:rPr>
              <a:t> in taxes is uncollected on ecommerce sales. Who wouldn’t want a piece of that pie?</a:t>
            </a:r>
          </a:p>
          <a:p>
            <a:endParaRPr lang="en-US" dirty="0"/>
          </a:p>
        </p:txBody>
      </p:sp>
    </p:spTree>
    <p:extLst>
      <p:ext uri="{BB962C8B-B14F-4D97-AF65-F5344CB8AC3E}">
        <p14:creationId xmlns:p14="http://schemas.microsoft.com/office/powerpoint/2010/main" val="132316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most people thing about sales tax compliance, they focus on calculating the tax and specifically about using the correct rate.</a:t>
            </a:r>
          </a:p>
          <a:p>
            <a:endParaRPr lang="en-US"/>
          </a:p>
          <a:p>
            <a:r>
              <a:rPr lang="en-US"/>
              <a:t>But rates are just the tip of the iceberg.  </a:t>
            </a:r>
          </a:p>
          <a:p>
            <a:endParaRPr lang="en-US"/>
          </a:p>
          <a:p>
            <a:r>
              <a:rPr lang="en-US"/>
              <a:t>Let’s take a minute to explore some of the key sales tax challenges for your business.</a:t>
            </a:r>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9</a:t>
            </a:fld>
            <a:endParaRPr lang="en-US"/>
          </a:p>
        </p:txBody>
      </p:sp>
    </p:spTree>
    <p:extLst>
      <p:ext uri="{BB962C8B-B14F-4D97-AF65-F5344CB8AC3E}">
        <p14:creationId xmlns:p14="http://schemas.microsoft.com/office/powerpoint/2010/main" val="2858597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pic>
        <p:nvPicPr>
          <p:cNvPr id="5" name="Picture 4">
            <a:extLst>
              <a:ext uri="{FF2B5EF4-FFF2-40B4-BE49-F238E27FC236}">
                <a16:creationId xmlns:a16="http://schemas.microsoft.com/office/drawing/2014/main" id="{7E1EDD47-0716-4809-AFFC-90B08EA1C79E}"/>
              </a:ext>
            </a:extLst>
          </p:cNvPr>
          <p:cNvPicPr>
            <a:picLocks noChangeAspect="1"/>
          </p:cNvPicPr>
          <p:nvPr userDrawn="1"/>
        </p:nvPicPr>
        <p:blipFill rotWithShape="1">
          <a:blip r:embed="rId3"/>
          <a:srcRect b="26444"/>
          <a:stretch/>
        </p:blipFill>
        <p:spPr bwMode="black">
          <a:xfrm>
            <a:off x="3904343" y="2872874"/>
            <a:ext cx="4383314" cy="1112252"/>
          </a:xfrm>
          <a:prstGeom prst="rect">
            <a:avLst/>
          </a:prstGeom>
        </p:spPr>
      </p:pic>
    </p:spTree>
    <p:extLst>
      <p:ext uri="{BB962C8B-B14F-4D97-AF65-F5344CB8AC3E}">
        <p14:creationId xmlns:p14="http://schemas.microsoft.com/office/powerpoint/2010/main" val="24839162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gue Text -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054A3-5404-4786-A6E1-40566918E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27958820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gue Logo - D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528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Logo - Warm Gray">
    <p:spTree>
      <p:nvGrpSpPr>
        <p:cNvPr id="1" name=""/>
        <p:cNvGrpSpPr/>
        <p:nvPr/>
      </p:nvGrpSpPr>
      <p:grpSpPr>
        <a:xfrm>
          <a:off x="0" y="0"/>
          <a:ext cx="0" cy="0"/>
          <a:chOff x="0" y="0"/>
          <a:chExt cx="0" cy="0"/>
        </a:xfrm>
      </p:grpSpPr>
      <p:pic>
        <p:nvPicPr>
          <p:cNvPr id="10" name="Picture 9" descr="A close up of a logo&#10;&#10;Description generated with high confidence">
            <a:extLst>
              <a:ext uri="{FF2B5EF4-FFF2-40B4-BE49-F238E27FC236}">
                <a16:creationId xmlns:a16="http://schemas.microsoft.com/office/drawing/2014/main" id="{215A8D2A-CC65-4590-8C40-3C7A0B38CB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8088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ue Logo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A9288C-8ADC-44F8-AB52-6853708E5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97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gue Logo - Mi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AC8DB8-A691-45FA-B780-6C18295250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083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gue Logo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BB2A6E-BF68-4E2B-9FF6-79EC1FF1F8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0859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C3C27A64-C38A-4C84-8E87-76DC0E5ACA93}" type="datetime1">
              <a:rPr lang="en-US" smtClean="0"/>
              <a:t>4/11/2018</a:t>
            </a:fld>
            <a:endParaRPr lang="en-US"/>
          </a:p>
        </p:txBody>
      </p:sp>
      <p:sp>
        <p:nvSpPr>
          <p:cNvPr id="11" name="Subtitle 2">
            <a:extLst>
              <a:ext uri="{FF2B5EF4-FFF2-40B4-BE49-F238E27FC236}">
                <a16:creationId xmlns:a16="http://schemas.microsoft.com/office/drawing/2014/main" id="{8337C91B-0531-4130-AB7D-F920693D393F}"/>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161743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FF0129D2-DBD1-499D-BDCB-84277EEC2A95}"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81C77327-E92F-4115-B00F-9BADAA39D178}"/>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182373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064000" y="1930400"/>
            <a:ext cx="74422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790825"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A2FAC5BF-5013-4095-9F71-7F2900625479}"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10" name="Subtitle 2">
            <a:extLst>
              <a:ext uri="{FF2B5EF4-FFF2-40B4-BE49-F238E27FC236}">
                <a16:creationId xmlns:a16="http://schemas.microsoft.com/office/drawing/2014/main" id="{627EEA74-7DFC-4E85-A23B-774AD3F1E9E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085988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BEC56101-FEF8-4FA9-A4B0-BB46B618CA88}"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10" name="Subtitle 2">
            <a:extLst>
              <a:ext uri="{FF2B5EF4-FFF2-40B4-BE49-F238E27FC236}">
                <a16:creationId xmlns:a16="http://schemas.microsoft.com/office/drawing/2014/main" id="{80E69D0C-1979-4A76-852A-A99CA3C964FF}"/>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8768028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FC661E"/>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white">
          <a:xfrm>
            <a:off x="0" y="0"/>
            <a:ext cx="3475101" cy="6858000"/>
          </a:xfrm>
          <a:solidFill>
            <a:schemeClr val="bg2"/>
          </a:solidFill>
        </p:spPr>
        <p:txBody>
          <a:bodyPr anchor="ctr"/>
          <a:lstStyle>
            <a:lvl1pPr algn="ctr">
              <a:defRPr/>
            </a:lvl1pPr>
          </a:lstStyle>
          <a:p>
            <a:r>
              <a:rPr lang="en-US"/>
              <a:t>Click icon to add picture</a:t>
            </a:r>
          </a:p>
        </p:txBody>
      </p:sp>
      <p:grpSp>
        <p:nvGrpSpPr>
          <p:cNvPr id="54" name="Group 53">
            <a:extLst>
              <a:ext uri="{FF2B5EF4-FFF2-40B4-BE49-F238E27FC236}">
                <a16:creationId xmlns:a16="http://schemas.microsoft.com/office/drawing/2014/main" id="{FD3605B7-998E-4B96-8131-B900C05EAFF8}"/>
              </a:ext>
            </a:extLst>
          </p:cNvPr>
          <p:cNvGrpSpPr/>
          <p:nvPr userDrawn="1"/>
        </p:nvGrpSpPr>
        <p:grpSpPr bwMode="black">
          <a:xfrm>
            <a:off x="4406900" y="965043"/>
            <a:ext cx="1943101" cy="579437"/>
            <a:chOff x="3844925" y="738188"/>
            <a:chExt cx="1943101" cy="579437"/>
          </a:xfrm>
        </p:grpSpPr>
        <p:sp>
          <p:nvSpPr>
            <p:cNvPr id="55" name="AutoShape 3">
              <a:extLst>
                <a:ext uri="{FF2B5EF4-FFF2-40B4-BE49-F238E27FC236}">
                  <a16:creationId xmlns:a16="http://schemas.microsoft.com/office/drawing/2014/main" id="{A1E078BE-2338-4EC4-B7A0-F8E178E3BDD8}"/>
                </a:ext>
              </a:extLst>
            </p:cNvPr>
            <p:cNvSpPr>
              <a:spLocks noChangeAspect="1" noChangeArrowheads="1" noTextEdit="1"/>
            </p:cNvSpPr>
            <p:nvPr/>
          </p:nvSpPr>
          <p:spPr bwMode="black">
            <a:xfrm>
              <a:off x="3844925" y="738188"/>
              <a:ext cx="1943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
              <a:extLst>
                <a:ext uri="{FF2B5EF4-FFF2-40B4-BE49-F238E27FC236}">
                  <a16:creationId xmlns:a16="http://schemas.microsoft.com/office/drawing/2014/main" id="{8CA09E4B-168F-4561-A3AC-13658BCA9ED2}"/>
                </a:ext>
              </a:extLst>
            </p:cNvPr>
            <p:cNvSpPr>
              <a:spLocks/>
            </p:cNvSpPr>
            <p:nvPr/>
          </p:nvSpPr>
          <p:spPr bwMode="black">
            <a:xfrm>
              <a:off x="3992563" y="919163"/>
              <a:ext cx="196850" cy="220662"/>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rgbClr val="00B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0DA4260F-6B26-48BD-B9E5-3AE077A53871}"/>
                </a:ext>
              </a:extLst>
            </p:cNvPr>
            <p:cNvSpPr>
              <a:spLocks/>
            </p:cNvSpPr>
            <p:nvPr/>
          </p:nvSpPr>
          <p:spPr bwMode="black">
            <a:xfrm>
              <a:off x="4856163" y="738188"/>
              <a:ext cx="98425" cy="4222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11">
              <a:extLst>
                <a:ext uri="{FF2B5EF4-FFF2-40B4-BE49-F238E27FC236}">
                  <a16:creationId xmlns:a16="http://schemas.microsoft.com/office/drawing/2014/main" id="{03BD0E31-F886-44E2-868C-B171B55AA87A}"/>
                </a:ext>
              </a:extLst>
            </p:cNvPr>
            <p:cNvSpPr>
              <a:spLocks noEditPoints="1"/>
            </p:cNvSpPr>
            <p:nvPr/>
          </p:nvSpPr>
          <p:spPr bwMode="black">
            <a:xfrm>
              <a:off x="4976813"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6E8CB305-6BC3-4C69-8345-34A51B652FCD}"/>
                </a:ext>
              </a:extLst>
            </p:cNvPr>
            <p:cNvSpPr>
              <a:spLocks/>
            </p:cNvSpPr>
            <p:nvPr/>
          </p:nvSpPr>
          <p:spPr bwMode="black">
            <a:xfrm>
              <a:off x="5324475" y="860425"/>
              <a:ext cx="157163" cy="29210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413D477C-C061-45D7-AB79-F0A12D72D580}"/>
                </a:ext>
              </a:extLst>
            </p:cNvPr>
            <p:cNvSpPr>
              <a:spLocks noEditPoints="1"/>
            </p:cNvSpPr>
            <p:nvPr/>
          </p:nvSpPr>
          <p:spPr bwMode="black">
            <a:xfrm>
              <a:off x="451008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89007F37-3907-4B37-8F78-66AFF41A5F75}"/>
                </a:ext>
              </a:extLst>
            </p:cNvPr>
            <p:cNvSpPr>
              <a:spLocks noEditPoints="1"/>
            </p:cNvSpPr>
            <p:nvPr/>
          </p:nvSpPr>
          <p:spPr bwMode="black">
            <a:xfrm>
              <a:off x="549433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2FC17B7D-CCB2-45C9-8E75-4B1B45386A23}"/>
                </a:ext>
              </a:extLst>
            </p:cNvPr>
            <p:cNvSpPr>
              <a:spLocks/>
            </p:cNvSpPr>
            <p:nvPr/>
          </p:nvSpPr>
          <p:spPr bwMode="black">
            <a:xfrm>
              <a:off x="4132263" y="1004888"/>
              <a:ext cx="107950" cy="147637"/>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A4BB1907-BA3B-491D-9ACC-58F70B452793}"/>
                </a:ext>
              </a:extLst>
            </p:cNvPr>
            <p:cNvSpPr>
              <a:spLocks/>
            </p:cNvSpPr>
            <p:nvPr/>
          </p:nvSpPr>
          <p:spPr bwMode="black">
            <a:xfrm>
              <a:off x="4195763" y="866775"/>
              <a:ext cx="320675" cy="285750"/>
            </a:xfrm>
            <a:custGeom>
              <a:avLst/>
              <a:gdLst>
                <a:gd name="T0" fmla="*/ 158 w 202"/>
                <a:gd name="T1" fmla="*/ 0 h 180"/>
                <a:gd name="T2" fmla="*/ 102 w 202"/>
                <a:gd name="T3" fmla="*/ 132 h 180"/>
                <a:gd name="T4" fmla="*/ 102 w 202"/>
                <a:gd name="T5" fmla="*/ 132 h 180"/>
                <a:gd name="T6" fmla="*/ 101 w 202"/>
                <a:gd name="T7" fmla="*/ 132 h 180"/>
                <a:gd name="T8" fmla="*/ 101 w 202"/>
                <a:gd name="T9" fmla="*/ 132 h 180"/>
                <a:gd name="T10" fmla="*/ 101 w 202"/>
                <a:gd name="T11" fmla="*/ 132 h 180"/>
                <a:gd name="T12" fmla="*/ 101 w 202"/>
                <a:gd name="T13" fmla="*/ 132 h 180"/>
                <a:gd name="T14" fmla="*/ 100 w 202"/>
                <a:gd name="T15" fmla="*/ 132 h 180"/>
                <a:gd name="T16" fmla="*/ 100 w 202"/>
                <a:gd name="T17" fmla="*/ 132 h 180"/>
                <a:gd name="T18" fmla="*/ 44 w 202"/>
                <a:gd name="T19" fmla="*/ 0 h 180"/>
                <a:gd name="T20" fmla="*/ 0 w 202"/>
                <a:gd name="T21" fmla="*/ 0 h 180"/>
                <a:gd name="T22" fmla="*/ 80 w 202"/>
                <a:gd name="T23" fmla="*/ 180 h 180"/>
                <a:gd name="T24" fmla="*/ 80 w 202"/>
                <a:gd name="T25" fmla="*/ 180 h 180"/>
                <a:gd name="T26" fmla="*/ 81 w 202"/>
                <a:gd name="T27" fmla="*/ 180 h 180"/>
                <a:gd name="T28" fmla="*/ 121 w 202"/>
                <a:gd name="T29" fmla="*/ 180 h 180"/>
                <a:gd name="T30" fmla="*/ 121 w 202"/>
                <a:gd name="T31" fmla="*/ 180 h 180"/>
                <a:gd name="T32" fmla="*/ 121 w 202"/>
                <a:gd name="T33" fmla="*/ 180 h 180"/>
                <a:gd name="T34" fmla="*/ 202 w 202"/>
                <a:gd name="T35" fmla="*/ 0 h 180"/>
                <a:gd name="T36" fmla="*/ 158 w 202"/>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0">
                  <a:moveTo>
                    <a:pt x="158" y="0"/>
                  </a:moveTo>
                  <a:lnTo>
                    <a:pt x="102" y="132"/>
                  </a:lnTo>
                  <a:lnTo>
                    <a:pt x="102" y="132"/>
                  </a:lnTo>
                  <a:lnTo>
                    <a:pt x="101" y="132"/>
                  </a:lnTo>
                  <a:lnTo>
                    <a:pt x="101" y="132"/>
                  </a:lnTo>
                  <a:lnTo>
                    <a:pt x="101" y="132"/>
                  </a:lnTo>
                  <a:lnTo>
                    <a:pt x="101" y="132"/>
                  </a:lnTo>
                  <a:lnTo>
                    <a:pt x="100" y="132"/>
                  </a:lnTo>
                  <a:lnTo>
                    <a:pt x="100" y="132"/>
                  </a:lnTo>
                  <a:lnTo>
                    <a:pt x="44" y="0"/>
                  </a:lnTo>
                  <a:lnTo>
                    <a:pt x="0" y="0"/>
                  </a:lnTo>
                  <a:lnTo>
                    <a:pt x="80" y="180"/>
                  </a:lnTo>
                  <a:lnTo>
                    <a:pt x="80" y="180"/>
                  </a:lnTo>
                  <a:lnTo>
                    <a:pt x="81" y="180"/>
                  </a:lnTo>
                  <a:lnTo>
                    <a:pt x="121" y="180"/>
                  </a:lnTo>
                  <a:lnTo>
                    <a:pt x="121" y="180"/>
                  </a:lnTo>
                  <a:lnTo>
                    <a:pt x="121" y="180"/>
                  </a:lnTo>
                  <a:lnTo>
                    <a:pt x="202" y="0"/>
                  </a:lnTo>
                  <a:lnTo>
                    <a:pt x="158"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a:extLst>
                <a:ext uri="{FF2B5EF4-FFF2-40B4-BE49-F238E27FC236}">
                  <a16:creationId xmlns:a16="http://schemas.microsoft.com/office/drawing/2014/main" id="{0328CCCC-F2F7-4254-946E-F9106FE88215}"/>
                </a:ext>
              </a:extLst>
            </p:cNvPr>
            <p:cNvSpPr>
              <a:spLocks/>
            </p:cNvSpPr>
            <p:nvPr/>
          </p:nvSpPr>
          <p:spPr bwMode="black">
            <a:xfrm>
              <a:off x="3844925" y="754063"/>
              <a:ext cx="292100" cy="398462"/>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Tree>
    <p:extLst>
      <p:ext uri="{BB962C8B-B14F-4D97-AF65-F5344CB8AC3E}">
        <p14:creationId xmlns:p14="http://schemas.microsoft.com/office/powerpoint/2010/main" val="36678378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1674390A-EFCC-4376-81A4-2ECEAFADA626}"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2780184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6269564"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3475566"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1674390A-EFCC-4376-81A4-2ECEAFADA626}"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
        <p:nvSpPr>
          <p:cNvPr id="59" name="Content Placeholder 2">
            <a:extLst>
              <a:ext uri="{FF2B5EF4-FFF2-40B4-BE49-F238E27FC236}">
                <a16:creationId xmlns:a16="http://schemas.microsoft.com/office/drawing/2014/main" id="{8B7A85A4-EB88-4086-8A9D-41781CDD5A62}"/>
              </a:ext>
            </a:extLst>
          </p:cNvPr>
          <p:cNvSpPr>
            <a:spLocks noGrp="1"/>
          </p:cNvSpPr>
          <p:nvPr>
            <p:ph idx="17"/>
          </p:nvPr>
        </p:nvSpPr>
        <p:spPr>
          <a:xfrm>
            <a:off x="9055097" y="1930400"/>
            <a:ext cx="2446869" cy="3962400"/>
          </a:xfrm>
        </p:spPr>
        <p:txBody>
          <a:bodyPr/>
          <a:lstStyle>
            <a:lvl1pPr>
              <a:defRPr sz="2000"/>
            </a:lvl1pPr>
            <a:lvl2pPr>
              <a:defRPr sz="1800"/>
            </a:lvl2pPr>
            <a:lvl3pPr>
              <a:defRPr sz="1600"/>
            </a:lvl3pPr>
            <a:lvl4pPr>
              <a:defRPr sz="16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95789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0C2E8D-6814-4170-8157-338709540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5A0F45E3-66D2-48BD-B6FF-DD9B13B2ACC8}"/>
              </a:ext>
            </a:extLst>
          </p:cNvPr>
          <p:cNvSpPr>
            <a:spLocks noGrp="1"/>
          </p:cNvSpPr>
          <p:nvPr>
            <p:ph type="pic" sz="quarter" idx="13"/>
          </p:nvPr>
        </p:nvSpPr>
        <p:spPr>
          <a:xfrm>
            <a:off x="1524" y="0"/>
            <a:ext cx="12188952" cy="6858000"/>
          </a:xfrm>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31655470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bwMode="black">
          <a:xfrm>
            <a:off x="1150938" y="1993889"/>
            <a:ext cx="9890125" cy="2870223"/>
          </a:xfrm>
        </p:spPr>
        <p:txBody>
          <a:bodyPr anchor="ctr">
            <a:normAutofit/>
          </a:bodyPr>
          <a:lstStyle>
            <a:lvl1pPr algn="ctr">
              <a:lnSpc>
                <a:spcPct val="100000"/>
              </a:lnSpc>
              <a:defRPr sz="4800" i="1">
                <a:solidFill>
                  <a:schemeClr val="bg1"/>
                </a:solidFill>
              </a:defRPr>
            </a:lvl1pPr>
          </a:lstStyle>
          <a:p>
            <a:r>
              <a:rPr lang="en-US"/>
              <a:t>Click to edit Master title style</a:t>
            </a:r>
            <a:endParaRPr lang="en-US" dirty="0"/>
          </a:p>
        </p:txBody>
      </p:sp>
      <p:cxnSp>
        <p:nvCxnSpPr>
          <p:cNvPr id="53" name="Straight Connector 52">
            <a:extLst>
              <a:ext uri="{FF2B5EF4-FFF2-40B4-BE49-F238E27FC236}">
                <a16:creationId xmlns:a16="http://schemas.microsoft.com/office/drawing/2014/main" id="{DA4F351B-1085-4807-854D-38088F3DC965}"/>
              </a:ext>
            </a:extLst>
          </p:cNvPr>
          <p:cNvCxnSpPr/>
          <p:nvPr userDrawn="1"/>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369332"/>
          </a:xfrm>
        </p:spPr>
        <p:txBody>
          <a:bodyPr anchor="t">
            <a:spAutoFit/>
          </a:bodyPr>
          <a:lstStyle>
            <a:lvl1pPr algn="ctr">
              <a:buNone/>
              <a:defRPr cap="all" baseline="0">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dirty="0"/>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76999"/>
          </a:xfrm>
        </p:spPr>
        <p:txBody>
          <a:bodyPr anchor="t">
            <a:spAutoFit/>
          </a:bodyPr>
          <a:lstStyle>
            <a:lvl1pPr algn="ctr">
              <a:buNone/>
              <a:defRPr sz="1800" cap="all" baseline="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dirty="0"/>
              <a:t>EDIT MASTER TEXT STYLES</a:t>
            </a:r>
          </a:p>
        </p:txBody>
      </p:sp>
      <p:grpSp>
        <p:nvGrpSpPr>
          <p:cNvPr id="16" name="Group 15">
            <a:extLst>
              <a:ext uri="{FF2B5EF4-FFF2-40B4-BE49-F238E27FC236}">
                <a16:creationId xmlns:a16="http://schemas.microsoft.com/office/drawing/2014/main" id="{F8086417-5E8E-47CE-9C77-8CBAC1028514}"/>
              </a:ext>
            </a:extLst>
          </p:cNvPr>
          <p:cNvGrpSpPr/>
          <p:nvPr userDrawn="1"/>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dirty="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28023176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35B05C-9B72-47F8-9E7C-114BBF5D7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a:xfrm>
            <a:off x="1150938" y="1143001"/>
            <a:ext cx="9890125" cy="4572000"/>
          </a:xfrm>
        </p:spPr>
        <p:txBody>
          <a:bodyPr anchor="ctr">
            <a:normAutofit/>
          </a:bodyPr>
          <a:lstStyle>
            <a:lvl1pPr algn="ctr">
              <a:lnSpc>
                <a:spcPct val="100000"/>
              </a:lnSpc>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675467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6C6B1-B59F-44A9-B9F0-DCEE05A7D770}"/>
              </a:ext>
            </a:extLst>
          </p:cNvPr>
          <p:cNvSpPr/>
          <p:nvPr userDrawn="1"/>
        </p:nvSpPr>
        <p:spPr bwMode="white">
          <a:xfrm>
            <a:off x="0" y="3454400"/>
            <a:ext cx="3487293" cy="34036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ltGray">
          <a:xfrm>
            <a:off x="0" y="0"/>
            <a:ext cx="3487294" cy="3460496"/>
          </a:xfrm>
          <a:solidFill>
            <a:schemeClr val="bg2"/>
          </a:solidFill>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44334"/>
            <a:ext cx="6511925" cy="369332"/>
          </a:xfrm>
        </p:spPr>
        <p:txBody>
          <a:bodyPr anchor="ctr">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4120997"/>
            <a:ext cx="2803017" cy="304699"/>
          </a:xfrm>
        </p:spPr>
        <p:txBody>
          <a:bodyPr wrap="square" anchor="b">
            <a:spAutoFit/>
          </a:bodyPr>
          <a:lstStyle>
            <a:lvl1pPr algn="ctr">
              <a:buNone/>
              <a:defRPr sz="18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4538694"/>
            <a:ext cx="2803017" cy="270843"/>
          </a:xfrm>
        </p:spPr>
        <p:txBody>
          <a:bodyPr wrap="square" anchor="t">
            <a:spAutoFit/>
          </a:bodyPr>
          <a:lstStyle>
            <a:lvl1pPr algn="ctr">
              <a:buNone/>
              <a:defRPr sz="16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5641077"/>
            <a:ext cx="2803017" cy="270843"/>
          </a:xfrm>
        </p:spPr>
        <p:txBody>
          <a:bodyPr wrap="square" anchor="b">
            <a:spAutoFit/>
          </a:bodyPr>
          <a:lstStyle>
            <a:lvl1pPr algn="ctr">
              <a:buNone/>
              <a:defRPr sz="16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Tree>
    <p:extLst>
      <p:ext uri="{BB962C8B-B14F-4D97-AF65-F5344CB8AC3E}">
        <p14:creationId xmlns:p14="http://schemas.microsoft.com/office/powerpoint/2010/main" val="40092070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Circ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6C6B1-B59F-44A9-B9F0-DCEE05A7D770}"/>
              </a:ext>
            </a:extLst>
          </p:cNvPr>
          <p:cNvSpPr/>
          <p:nvPr userDrawn="1"/>
        </p:nvSpPr>
        <p:spPr bwMode="white">
          <a:xfrm>
            <a:off x="0" y="0"/>
            <a:ext cx="3487293"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a:xfrm>
            <a:off x="945064" y="971296"/>
            <a:ext cx="1574306" cy="1567690"/>
          </a:xfrm>
          <a:prstGeom prst="ellipse">
            <a:avLst/>
          </a:prstGeom>
          <a:solidFill>
            <a:schemeClr val="bg2"/>
          </a:solidFill>
        </p:spPr>
        <p:txBody>
          <a:bodyPr anchor="ctr"/>
          <a:lstStyle>
            <a:lvl1pPr algn="ctr">
              <a:defRPr/>
            </a:lvl1pPr>
          </a:lstStyle>
          <a:p>
            <a:r>
              <a:rPr lang="en-US"/>
              <a:t>Click icon to add picture</a:t>
            </a:r>
            <a:endParaRPr lang="en-US" dirty="0"/>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44334"/>
            <a:ext cx="6511925" cy="369332"/>
          </a:xfrm>
        </p:spPr>
        <p:txBody>
          <a:bodyPr anchor="ctr">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3216634"/>
            <a:ext cx="2803017" cy="304699"/>
          </a:xfrm>
        </p:spPr>
        <p:txBody>
          <a:bodyPr wrap="square" anchor="b">
            <a:spAutoFit/>
          </a:bodyPr>
          <a:lstStyle>
            <a:lvl1pPr algn="ctr">
              <a:buNone/>
              <a:defRPr sz="18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3634331"/>
            <a:ext cx="2803017" cy="270843"/>
          </a:xfrm>
        </p:spPr>
        <p:txBody>
          <a:bodyPr wrap="square" anchor="t">
            <a:spAutoFit/>
          </a:bodyPr>
          <a:lstStyle>
            <a:lvl1pPr algn="ctr">
              <a:buNone/>
              <a:defRPr sz="16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4736714"/>
            <a:ext cx="2803017" cy="270843"/>
          </a:xfrm>
        </p:spPr>
        <p:txBody>
          <a:bodyPr wrap="square" anchor="b">
            <a:spAutoFit/>
          </a:bodyPr>
          <a:lstStyle>
            <a:lvl1pPr algn="ctr">
              <a:buNone/>
              <a:defRPr sz="16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Tree>
    <p:extLst>
      <p:ext uri="{BB962C8B-B14F-4D97-AF65-F5344CB8AC3E}">
        <p14:creationId xmlns:p14="http://schemas.microsoft.com/office/powerpoint/2010/main" val="13437631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7D57CAC-47B3-46E4-ACBD-2243DFB358F5}"/>
              </a:ext>
            </a:extLst>
          </p:cNvPr>
          <p:cNvSpPr/>
          <p:nvPr userDrawn="1"/>
        </p:nvSpPr>
        <p:spPr bwMode="white">
          <a:xfrm>
            <a:off x="0" y="0"/>
            <a:ext cx="3487293"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1993611"/>
            <a:ext cx="2803017" cy="304699"/>
          </a:xfrm>
        </p:spPr>
        <p:txBody>
          <a:bodyPr wrap="square" anchor="b">
            <a:spAutoFit/>
          </a:bodyPr>
          <a:lstStyle>
            <a:lvl1pPr algn="l">
              <a:buNone/>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2362781"/>
            <a:ext cx="2803017" cy="270843"/>
          </a:xfrm>
        </p:spPr>
        <p:txBody>
          <a:bodyPr wrap="square" anchor="t">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2743804"/>
            <a:ext cx="2803017" cy="270843"/>
          </a:xfrm>
        </p:spPr>
        <p:txBody>
          <a:bodyPr wrap="square" anchor="b">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375160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654824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56" name="Text Placeholder 65">
            <a:extLst>
              <a:ext uri="{FF2B5EF4-FFF2-40B4-BE49-F238E27FC236}">
                <a16:creationId xmlns:a16="http://schemas.microsoft.com/office/drawing/2014/main" id="{847E1047-9010-4A85-8482-AEBE01A64011}"/>
              </a:ext>
            </a:extLst>
          </p:cNvPr>
          <p:cNvSpPr>
            <a:spLocks noGrp="1"/>
          </p:cNvSpPr>
          <p:nvPr>
            <p:ph type="body" sz="quarter" idx="19" hasCustomPrompt="1"/>
          </p:nvPr>
        </p:nvSpPr>
        <p:spPr>
          <a:xfrm>
            <a:off x="934488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dirty="0"/>
              <a:t>Logo</a:t>
            </a:r>
          </a:p>
        </p:txBody>
      </p:sp>
      <p:sp>
        <p:nvSpPr>
          <p:cNvPr id="2" name="TextBox 1">
            <a:extLst>
              <a:ext uri="{FF2B5EF4-FFF2-40B4-BE49-F238E27FC236}">
                <a16:creationId xmlns:a16="http://schemas.microsoft.com/office/drawing/2014/main" id="{68DC375A-6AA2-4A81-B971-DE59FD89FBEB}"/>
              </a:ext>
            </a:extLst>
          </p:cNvPr>
          <p:cNvSpPr txBox="1"/>
          <p:nvPr userDrawn="1"/>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3200" dirty="0">
                <a:solidFill>
                  <a:srgbClr val="199BD2"/>
                </a:solidFill>
              </a:rPr>
              <a:t>Customer </a:t>
            </a:r>
            <a:br>
              <a:rPr lang="en-US" sz="3200" dirty="0">
                <a:solidFill>
                  <a:srgbClr val="199BD2"/>
                </a:solidFill>
              </a:rPr>
            </a:br>
            <a:r>
              <a:rPr lang="en-US" sz="3200" dirty="0">
                <a:solidFill>
                  <a:srgbClr val="199BD2"/>
                </a:solidFill>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p:nvPr>
        </p:nvSpPr>
        <p:spPr>
          <a:xfrm>
            <a:off x="3746500"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p:nvPr>
        </p:nvSpPr>
        <p:spPr>
          <a:xfrm>
            <a:off x="6545692"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4">
            <a:extLst>
              <a:ext uri="{FF2B5EF4-FFF2-40B4-BE49-F238E27FC236}">
                <a16:creationId xmlns:a16="http://schemas.microsoft.com/office/drawing/2014/main" id="{06322C9A-F998-4EF5-BCF9-357E795C005B}"/>
              </a:ext>
            </a:extLst>
          </p:cNvPr>
          <p:cNvSpPr>
            <a:spLocks noGrp="1"/>
          </p:cNvSpPr>
          <p:nvPr>
            <p:ph type="body" sz="quarter" idx="22"/>
          </p:nvPr>
        </p:nvSpPr>
        <p:spPr>
          <a:xfrm>
            <a:off x="9344884"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23" name="Text Placeholder 7">
            <a:extLst>
              <a:ext uri="{FF2B5EF4-FFF2-40B4-BE49-F238E27FC236}">
                <a16:creationId xmlns:a16="http://schemas.microsoft.com/office/drawing/2014/main" id="{E388B79A-34B1-49CE-A299-96DF81853027}"/>
              </a:ext>
            </a:extLst>
          </p:cNvPr>
          <p:cNvSpPr>
            <a:spLocks noGrp="1"/>
          </p:cNvSpPr>
          <p:nvPr>
            <p:ph type="body" sz="quarter" idx="23" hasCustomPrompt="1"/>
          </p:nvPr>
        </p:nvSpPr>
        <p:spPr>
          <a:xfrm>
            <a:off x="330708" y="3429000"/>
            <a:ext cx="2803017" cy="2945887"/>
          </a:xfrm>
        </p:spPr>
        <p:txBody>
          <a:bodyPr anchor="t">
            <a:normAutofit/>
          </a:bodyPr>
          <a:lstStyle>
            <a:lvl1pPr marL="0" indent="0" algn="l">
              <a:lnSpc>
                <a:spcPct val="100000"/>
              </a:lnSpc>
              <a:buFont typeface="Corbel" panose="020B0503020204020204" pitchFamily="34" charset="0"/>
              <a:buNone/>
              <a:defRPr sz="1800">
                <a:solidFill>
                  <a:srgbClr val="FC661E"/>
                </a:solidFill>
              </a:defRPr>
            </a:lvl1pPr>
            <a:lvl2pPr marL="137160" indent="0">
              <a:buNone/>
              <a:defRPr/>
            </a:lvl2pPr>
          </a:lstStyle>
          <a:p>
            <a:pPr lvl="0"/>
            <a:r>
              <a:rPr lang="en-US" dirty="0"/>
              <a:t>Optional quote placeholder</a:t>
            </a:r>
          </a:p>
        </p:txBody>
      </p:sp>
    </p:spTree>
    <p:extLst>
      <p:ext uri="{BB962C8B-B14F-4D97-AF65-F5344CB8AC3E}">
        <p14:creationId xmlns:p14="http://schemas.microsoft.com/office/powerpoint/2010/main" val="17515686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71221-98FF-4E04-85C5-E6292023901C}"/>
              </a:ext>
            </a:extLst>
          </p:cNvPr>
          <p:cNvSpPr>
            <a:spLocks noGrp="1"/>
          </p:cNvSpPr>
          <p:nvPr>
            <p:ph type="dt" sz="half" idx="10"/>
          </p:nvPr>
        </p:nvSpPr>
        <p:spPr/>
        <p:txBody>
          <a:bodyPr/>
          <a:lstStyle/>
          <a:p>
            <a:fld id="{F924377E-CCCA-4059-83B9-8B91FBC2851B}" type="datetime1">
              <a:rPr lang="en-US" smtClean="0"/>
              <a:t>4/11/2018</a:t>
            </a:fld>
            <a:endParaRPr lang="en-US"/>
          </a:p>
        </p:txBody>
      </p:sp>
      <p:sp>
        <p:nvSpPr>
          <p:cNvPr id="3" name="Footer Placeholder 2">
            <a:extLst>
              <a:ext uri="{FF2B5EF4-FFF2-40B4-BE49-F238E27FC236}">
                <a16:creationId xmlns:a16="http://schemas.microsoft.com/office/drawing/2014/main" id="{850B83E4-753A-4414-8F0F-22FD42B35575}"/>
              </a:ext>
            </a:extLst>
          </p:cNvPr>
          <p:cNvSpPr>
            <a:spLocks noGrp="1"/>
          </p:cNvSpPr>
          <p:nvPr>
            <p:ph type="ftr" sz="quarter" idx="11"/>
          </p:nvPr>
        </p:nvSpPr>
        <p:spPr/>
        <p:txBody>
          <a:bodyPr/>
          <a:lstStyle/>
          <a:p>
            <a:r>
              <a:rPr lang="en-US"/>
              <a:t>©Avalara. Confidential and proprietary.</a:t>
            </a:r>
          </a:p>
        </p:txBody>
      </p:sp>
      <p:sp>
        <p:nvSpPr>
          <p:cNvPr id="4" name="Slide Number Placeholder 3">
            <a:extLst>
              <a:ext uri="{FF2B5EF4-FFF2-40B4-BE49-F238E27FC236}">
                <a16:creationId xmlns:a16="http://schemas.microsoft.com/office/drawing/2014/main" id="{C0D406A9-45D4-45F3-825A-508C0FA5FBCA}"/>
              </a:ext>
            </a:extLst>
          </p:cNvPr>
          <p:cNvSpPr>
            <a:spLocks noGrp="1"/>
          </p:cNvSpPr>
          <p:nvPr>
            <p:ph type="sldNum" sz="quarter" idx="12"/>
          </p:nvPr>
        </p:nvSpPr>
        <p:spPr/>
        <p:txBody>
          <a:bodyPr/>
          <a:lstStyle/>
          <a:p>
            <a:fld id="{C7927A04-FFAB-4E77-8A60-75CB67674673}" type="slidenum">
              <a:rPr lang="en-US" smtClean="0"/>
              <a:t>‹#›</a:t>
            </a:fld>
            <a:endParaRPr lang="en-US"/>
          </a:p>
        </p:txBody>
      </p:sp>
      <p:sp>
        <p:nvSpPr>
          <p:cNvPr id="5" name="Rectangle 4">
            <a:extLst>
              <a:ext uri="{FF2B5EF4-FFF2-40B4-BE49-F238E27FC236}">
                <a16:creationId xmlns:a16="http://schemas.microsoft.com/office/drawing/2014/main" id="{7D38569D-D265-4B7A-BE01-6075C2277C2C}"/>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95152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C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lvl1pPr>
              <a:lnSpc>
                <a:spcPct val="100000"/>
              </a:lnSpc>
              <a:spcBef>
                <a:spcPts val="900"/>
              </a:spcBef>
              <a:defRPr sz="1200"/>
            </a:lvl1pPr>
            <a:lvl2pPr marL="169863" indent="-112713">
              <a:lnSpc>
                <a:spcPct val="100000"/>
              </a:lnSpc>
              <a:defRPr sz="1200"/>
            </a:lvl2pPr>
            <a:lvl3pPr marL="401638" indent="-117475">
              <a:lnSpc>
                <a:spcPct val="100000"/>
              </a:lnSpc>
              <a:defRPr sz="1200"/>
            </a:lvl3pPr>
            <a:lvl4pPr marL="628650" indent="-115888">
              <a:lnSpc>
                <a:spcPct val="100000"/>
              </a:lnSpc>
              <a:defRPr sz="1200"/>
            </a:lvl4pPr>
            <a:lvl5pPr>
              <a:defRPr sz="1800"/>
            </a:lvl5pPr>
            <a:lvl6pPr marL="744538" indent="-228600">
              <a:defRPr sz="1000"/>
            </a:lvl6pPr>
            <a:lvl7pPr marL="744538" indent="-228600">
              <a:defRPr sz="1000"/>
            </a:lvl7pPr>
            <a:lvl8pPr marL="744538" indent="-228600">
              <a:defRPr sz="1000"/>
            </a:lvl8pPr>
            <a:lvl9pPr marL="744538"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8AB7C9E6-CBB1-4515-AD01-9E0F7C74C099}"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C741D6B1-B642-4DF8-8EF6-8EB1A1EAC2C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Tree>
    <p:extLst>
      <p:ext uri="{BB962C8B-B14F-4D97-AF65-F5344CB8AC3E}">
        <p14:creationId xmlns:p14="http://schemas.microsoft.com/office/powerpoint/2010/main" val="4800797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E05516E3-12BC-4833-82B3-26355833E08F}" type="datetime1">
              <a:rPr lang="en-US" smtClean="0"/>
              <a:t>4/11/2018</a:t>
            </a:fld>
            <a:endParaRPr lang="en-US" dirty="0"/>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dirty="0"/>
          </a:p>
        </p:txBody>
      </p:sp>
      <p:sp>
        <p:nvSpPr>
          <p:cNvPr id="7" name="Rectangle 6">
            <a:extLst>
              <a:ext uri="{FF2B5EF4-FFF2-40B4-BE49-F238E27FC236}">
                <a16:creationId xmlns:a16="http://schemas.microsoft.com/office/drawing/2014/main" id="{54C338C2-2AE8-4C49-8B01-4578D6B83F1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518730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C 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064000" y="1930400"/>
            <a:ext cx="7442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indent="-228600">
              <a:defRPr sz="1000"/>
            </a:lvl6pPr>
            <a:lvl7pPr marL="740664" indent="-228600">
              <a:defRPr sz="1000"/>
            </a:lvl7pPr>
            <a:lvl8pPr marL="740664" indent="-228600">
              <a:defRPr sz="1000"/>
            </a:lvl8pPr>
            <a:lvl9pPr marL="740664"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790825"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a:defRPr sz="1050"/>
            </a:lvl6pPr>
            <a:lvl7pPr marL="740664">
              <a:defRPr sz="1050"/>
            </a:lvl7pPr>
            <a:lvl8pPr marL="740664">
              <a:defRPr sz="1050"/>
            </a:lvl8pPr>
            <a:lvl9pPr marL="740664">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A45DCD0F-4D72-469D-8288-58F4117C5E19}"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86D65842-799A-483D-B43F-A64CC88F586D}"/>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Tree>
    <p:extLst>
      <p:ext uri="{BB962C8B-B14F-4D97-AF65-F5344CB8AC3E}">
        <p14:creationId xmlns:p14="http://schemas.microsoft.com/office/powerpoint/2010/main" val="1174882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C Content 2/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a:defRPr sz="1000"/>
            </a:lvl6pPr>
            <a:lvl7pPr marL="740664">
              <a:defRPr sz="1000"/>
            </a:lvl7pPr>
            <a:lvl8pPr marL="740664">
              <a:defRPr sz="1000"/>
            </a:lvl8pPr>
            <a:lvl9pPr marL="740664">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indent="-228600">
              <a:defRPr sz="1000"/>
            </a:lvl6pPr>
            <a:lvl7pPr marL="740664" indent="-228600">
              <a:defRPr sz="1000"/>
            </a:lvl7pPr>
            <a:lvl8pPr marL="740664" indent="-228600">
              <a:defRPr sz="1000"/>
            </a:lvl8pPr>
            <a:lvl9pPr marL="740664"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F8D592D4-0A42-45CE-BF61-E97C6CB3B93D}"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F1881A6-6DE4-4A65-9146-A5174949A76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Tree>
    <p:extLst>
      <p:ext uri="{BB962C8B-B14F-4D97-AF65-F5344CB8AC3E}">
        <p14:creationId xmlns:p14="http://schemas.microsoft.com/office/powerpoint/2010/main" val="34914180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C 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57C59ED2-C88C-4B00-BAF7-C024E330DF52}" type="datetime1">
              <a:rPr lang="en-US" smtClean="0"/>
              <a:t>4/11/2018</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
        <p:nvSpPr>
          <p:cNvPr id="11" name="Subtitle 2">
            <a:extLst>
              <a:ext uri="{FF2B5EF4-FFF2-40B4-BE49-F238E27FC236}">
                <a16:creationId xmlns:a16="http://schemas.microsoft.com/office/drawing/2014/main" id="{92E39C4B-E599-424E-80D0-8236137D3186}"/>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962323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C Case Study">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7D57CAC-47B3-46E4-ACBD-2243DFB358F5}"/>
              </a:ext>
            </a:extLst>
          </p:cNvPr>
          <p:cNvSpPr/>
          <p:nvPr userDrawn="1"/>
        </p:nvSpPr>
        <p:spPr bwMode="white">
          <a:xfrm>
            <a:off x="0" y="0"/>
            <a:ext cx="3487293"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9" name="Text Placeholder 4">
            <a:extLst>
              <a:ext uri="{FF2B5EF4-FFF2-40B4-BE49-F238E27FC236}">
                <a16:creationId xmlns:a16="http://schemas.microsoft.com/office/drawing/2014/main" id="{59722449-62B0-49C2-875F-6E8B5B0F9679}"/>
              </a:ext>
            </a:extLst>
          </p:cNvPr>
          <p:cNvSpPr>
            <a:spLocks noGrp="1"/>
          </p:cNvSpPr>
          <p:nvPr>
            <p:ph type="body" sz="quarter" idx="22"/>
          </p:nvPr>
        </p:nvSpPr>
        <p:spPr>
          <a:xfrm>
            <a:off x="9344884"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36" name="Text Placeholder 65">
            <a:extLst>
              <a:ext uri="{FF2B5EF4-FFF2-40B4-BE49-F238E27FC236}">
                <a16:creationId xmlns:a16="http://schemas.microsoft.com/office/drawing/2014/main" id="{35824EF6-E85C-453C-B482-A5D5822BB654}"/>
              </a:ext>
            </a:extLst>
          </p:cNvPr>
          <p:cNvSpPr>
            <a:spLocks noGrp="1"/>
          </p:cNvSpPr>
          <p:nvPr>
            <p:ph type="body" sz="quarter" idx="19" hasCustomPrompt="1"/>
          </p:nvPr>
        </p:nvSpPr>
        <p:spPr>
          <a:xfrm>
            <a:off x="934488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33" name="Text Placeholder 7">
            <a:extLst>
              <a:ext uri="{FF2B5EF4-FFF2-40B4-BE49-F238E27FC236}">
                <a16:creationId xmlns:a16="http://schemas.microsoft.com/office/drawing/2014/main" id="{94CA8CAC-3F9C-4B12-922A-62D7FBFCF25C}"/>
              </a:ext>
            </a:extLst>
          </p:cNvPr>
          <p:cNvSpPr>
            <a:spLocks noGrp="1"/>
          </p:cNvSpPr>
          <p:nvPr>
            <p:ph type="body" sz="quarter" idx="23" hasCustomPrompt="1"/>
          </p:nvPr>
        </p:nvSpPr>
        <p:spPr bwMode="black">
          <a:xfrm>
            <a:off x="330708" y="3429000"/>
            <a:ext cx="2803017" cy="2945887"/>
          </a:xfrm>
        </p:spPr>
        <p:txBody>
          <a:bodyPr anchor="t">
            <a:normAutofit/>
          </a:bodyPr>
          <a:lstStyle>
            <a:lvl1pPr marL="0" indent="0" algn="l">
              <a:lnSpc>
                <a:spcPct val="100000"/>
              </a:lnSpc>
              <a:buFont typeface="Corbel" panose="020B0503020204020204" pitchFamily="34" charset="0"/>
              <a:buNone/>
              <a:defRPr sz="1800">
                <a:solidFill>
                  <a:srgbClr val="FC661E"/>
                </a:solidFill>
              </a:defRPr>
            </a:lvl1pPr>
            <a:lvl2pPr marL="137160" indent="0">
              <a:buNone/>
              <a:defRPr/>
            </a:lvl2pPr>
          </a:lstStyle>
          <a:p>
            <a:pPr lvl="0"/>
            <a:r>
              <a:rPr lang="en-US" dirty="0"/>
              <a:t>Optional quote placeholder</a:t>
            </a:r>
          </a:p>
        </p:txBody>
      </p:sp>
      <p:sp>
        <p:nvSpPr>
          <p:cNvPr id="38" name="Text Placeholder 4">
            <a:extLst>
              <a:ext uri="{FF2B5EF4-FFF2-40B4-BE49-F238E27FC236}">
                <a16:creationId xmlns:a16="http://schemas.microsoft.com/office/drawing/2014/main" id="{8152CB08-DFE3-442B-A826-67E405FB600D}"/>
              </a:ext>
            </a:extLst>
          </p:cNvPr>
          <p:cNvSpPr>
            <a:spLocks noGrp="1"/>
          </p:cNvSpPr>
          <p:nvPr>
            <p:ph type="body" sz="quarter" idx="21"/>
          </p:nvPr>
        </p:nvSpPr>
        <p:spPr>
          <a:xfrm>
            <a:off x="6545692"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35" name="Text Placeholder 65">
            <a:extLst>
              <a:ext uri="{FF2B5EF4-FFF2-40B4-BE49-F238E27FC236}">
                <a16:creationId xmlns:a16="http://schemas.microsoft.com/office/drawing/2014/main" id="{4AC7E153-3012-4DFF-9C05-19F5002C9603}"/>
              </a:ext>
            </a:extLst>
          </p:cNvPr>
          <p:cNvSpPr>
            <a:spLocks noGrp="1"/>
          </p:cNvSpPr>
          <p:nvPr>
            <p:ph type="body" sz="quarter" idx="18" hasCustomPrompt="1"/>
          </p:nvPr>
        </p:nvSpPr>
        <p:spPr>
          <a:xfrm>
            <a:off x="654824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37" name="Text Placeholder 4">
            <a:extLst>
              <a:ext uri="{FF2B5EF4-FFF2-40B4-BE49-F238E27FC236}">
                <a16:creationId xmlns:a16="http://schemas.microsoft.com/office/drawing/2014/main" id="{DAA1D7E6-05F8-4A10-84DD-84DA1723AF6E}"/>
              </a:ext>
            </a:extLst>
          </p:cNvPr>
          <p:cNvSpPr>
            <a:spLocks noGrp="1"/>
          </p:cNvSpPr>
          <p:nvPr>
            <p:ph type="body" sz="quarter" idx="20"/>
          </p:nvPr>
        </p:nvSpPr>
        <p:spPr>
          <a:xfrm>
            <a:off x="3746500"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34" name="Text Placeholder 65">
            <a:extLst>
              <a:ext uri="{FF2B5EF4-FFF2-40B4-BE49-F238E27FC236}">
                <a16:creationId xmlns:a16="http://schemas.microsoft.com/office/drawing/2014/main" id="{F7747783-8923-4C49-A4D1-7E61CD0545C6}"/>
              </a:ext>
            </a:extLst>
          </p:cNvPr>
          <p:cNvSpPr>
            <a:spLocks noGrp="1"/>
          </p:cNvSpPr>
          <p:nvPr>
            <p:ph type="body" sz="quarter" idx="14" hasCustomPrompt="1"/>
          </p:nvPr>
        </p:nvSpPr>
        <p:spPr>
          <a:xfrm>
            <a:off x="375160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bwMode="black">
          <a:xfrm>
            <a:off x="330708" y="2743804"/>
            <a:ext cx="2803017" cy="270843"/>
          </a:xfrm>
        </p:spPr>
        <p:txBody>
          <a:bodyPr wrap="square" anchor="b">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bwMode="black">
          <a:xfrm>
            <a:off x="330708" y="2362781"/>
            <a:ext cx="2803017" cy="270843"/>
          </a:xfrm>
        </p:spPr>
        <p:txBody>
          <a:bodyPr wrap="square" anchor="t">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bwMode="black">
          <a:xfrm>
            <a:off x="330708" y="1993611"/>
            <a:ext cx="2803017" cy="304699"/>
          </a:xfrm>
        </p:spPr>
        <p:txBody>
          <a:bodyPr wrap="square" anchor="b">
            <a:spAutoFit/>
          </a:bodyPr>
          <a:lstStyle>
            <a:lvl1pPr algn="l">
              <a:buNone/>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dirty="0"/>
              <a:t>Logo</a:t>
            </a:r>
          </a:p>
        </p:txBody>
      </p:sp>
      <p:sp>
        <p:nvSpPr>
          <p:cNvPr id="2" name="TextBox 1">
            <a:extLst>
              <a:ext uri="{FF2B5EF4-FFF2-40B4-BE49-F238E27FC236}">
                <a16:creationId xmlns:a16="http://schemas.microsoft.com/office/drawing/2014/main" id="{68DC375A-6AA2-4A81-B971-DE59FD89FBEB}"/>
              </a:ext>
            </a:extLst>
          </p:cNvPr>
          <p:cNvSpPr txBox="1"/>
          <p:nvPr userDrawn="1"/>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3200" dirty="0">
                <a:solidFill>
                  <a:srgbClr val="199BD2"/>
                </a:solidFill>
              </a:rPr>
              <a:t>Customer </a:t>
            </a:r>
            <a:br>
              <a:rPr lang="en-US" sz="3200" dirty="0">
                <a:solidFill>
                  <a:srgbClr val="199BD2"/>
                </a:solidFill>
              </a:rPr>
            </a:br>
            <a:r>
              <a:rPr lang="en-US" sz="3200" dirty="0">
                <a:solidFill>
                  <a:srgbClr val="199BD2"/>
                </a:solidFill>
              </a:rPr>
              <a:t>Case Study</a:t>
            </a:r>
          </a:p>
        </p:txBody>
      </p:sp>
    </p:spTree>
    <p:extLst>
      <p:ext uri="{BB962C8B-B14F-4D97-AF65-F5344CB8AC3E}">
        <p14:creationId xmlns:p14="http://schemas.microsoft.com/office/powerpoint/2010/main" val="875591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grpSp>
        <p:nvGrpSpPr>
          <p:cNvPr id="3" name="Group 4">
            <a:extLst>
              <a:ext uri="{FF2B5EF4-FFF2-40B4-BE49-F238E27FC236}">
                <a16:creationId xmlns:a16="http://schemas.microsoft.com/office/drawing/2014/main" id="{7300BD1B-C689-4F13-BF9A-B6B9B3DE6069}"/>
              </a:ext>
            </a:extLst>
          </p:cNvPr>
          <p:cNvGrpSpPr>
            <a:grpSpLocks noChangeAspect="1"/>
          </p:cNvGrpSpPr>
          <p:nvPr userDrawn="1"/>
        </p:nvGrpSpPr>
        <p:grpSpPr bwMode="black">
          <a:xfrm>
            <a:off x="3912396" y="2875980"/>
            <a:ext cx="4347956" cy="1567709"/>
            <a:chOff x="2524" y="1686"/>
            <a:chExt cx="2632" cy="949"/>
          </a:xfrm>
          <a:solidFill>
            <a:srgbClr val="FFFFFF"/>
          </a:solidFill>
        </p:grpSpPr>
        <p:sp>
          <p:nvSpPr>
            <p:cNvPr id="7" name="Freeform 5">
              <a:extLst>
                <a:ext uri="{FF2B5EF4-FFF2-40B4-BE49-F238E27FC236}">
                  <a16:creationId xmlns:a16="http://schemas.microsoft.com/office/drawing/2014/main" id="{C49AEAF5-D0D4-47B8-B8C4-1B420A659EC6}"/>
                </a:ext>
              </a:extLst>
            </p:cNvPr>
            <p:cNvSpPr>
              <a:spLocks/>
            </p:cNvSpPr>
            <p:nvPr userDrawn="1"/>
          </p:nvSpPr>
          <p:spPr bwMode="black">
            <a:xfrm>
              <a:off x="2724" y="1932"/>
              <a:ext cx="267" cy="300"/>
            </a:xfrm>
            <a:custGeom>
              <a:avLst/>
              <a:gdLst>
                <a:gd name="T0" fmla="*/ 57 w 227"/>
                <a:gd name="T1" fmla="*/ 157 h 254"/>
                <a:gd name="T2" fmla="*/ 20 w 227"/>
                <a:gd name="T3" fmla="*/ 113 h 254"/>
                <a:gd name="T4" fmla="*/ 0 w 227"/>
                <a:gd name="T5" fmla="*/ 159 h 254"/>
                <a:gd name="T6" fmla="*/ 57 w 227"/>
                <a:gd name="T7" fmla="*/ 254 h 254"/>
                <a:gd name="T8" fmla="*/ 227 w 227"/>
                <a:gd name="T9" fmla="*/ 26 h 254"/>
                <a:gd name="T10" fmla="*/ 216 w 227"/>
                <a:gd name="T11" fmla="*/ 0 h 254"/>
                <a:gd name="T12" fmla="*/ 57 w 227"/>
                <a:gd name="T13" fmla="*/ 157 h 254"/>
              </a:gdLst>
              <a:ahLst/>
              <a:cxnLst>
                <a:cxn ang="0">
                  <a:pos x="T0" y="T1"/>
                </a:cxn>
                <a:cxn ang="0">
                  <a:pos x="T2" y="T3"/>
                </a:cxn>
                <a:cxn ang="0">
                  <a:pos x="T4" y="T5"/>
                </a:cxn>
                <a:cxn ang="0">
                  <a:pos x="T6" y="T7"/>
                </a:cxn>
                <a:cxn ang="0">
                  <a:pos x="T8" y="T9"/>
                </a:cxn>
                <a:cxn ang="0">
                  <a:pos x="T10" y="T11"/>
                </a:cxn>
                <a:cxn ang="0">
                  <a:pos x="T12" y="T13"/>
                </a:cxn>
              </a:cxnLst>
              <a:rect l="0" t="0" r="r" b="b"/>
              <a:pathLst>
                <a:path w="227" h="254">
                  <a:moveTo>
                    <a:pt x="57" y="157"/>
                  </a:moveTo>
                  <a:cubicBezTo>
                    <a:pt x="57" y="157"/>
                    <a:pt x="33" y="128"/>
                    <a:pt x="20" y="113"/>
                  </a:cubicBezTo>
                  <a:cubicBezTo>
                    <a:pt x="0" y="159"/>
                    <a:pt x="0" y="159"/>
                    <a:pt x="0" y="159"/>
                  </a:cubicBezTo>
                  <a:cubicBezTo>
                    <a:pt x="28" y="201"/>
                    <a:pt x="47" y="237"/>
                    <a:pt x="57" y="254"/>
                  </a:cubicBezTo>
                  <a:cubicBezTo>
                    <a:pt x="77" y="220"/>
                    <a:pt x="126" y="120"/>
                    <a:pt x="227" y="26"/>
                  </a:cubicBezTo>
                  <a:cubicBezTo>
                    <a:pt x="216" y="0"/>
                    <a:pt x="216" y="0"/>
                    <a:pt x="216" y="0"/>
                  </a:cubicBezTo>
                  <a:cubicBezTo>
                    <a:pt x="150" y="48"/>
                    <a:pt x="94" y="110"/>
                    <a:pt x="57" y="1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213A2FE5-C9F2-41BF-8147-CF9C1161AD1A}"/>
                </a:ext>
              </a:extLst>
            </p:cNvPr>
            <p:cNvSpPr>
              <a:spLocks/>
            </p:cNvSpPr>
            <p:nvPr userDrawn="1"/>
          </p:nvSpPr>
          <p:spPr bwMode="black">
            <a:xfrm>
              <a:off x="3892" y="1686"/>
              <a:ext cx="135" cy="573"/>
            </a:xfrm>
            <a:custGeom>
              <a:avLst/>
              <a:gdLst>
                <a:gd name="T0" fmla="*/ 74 w 114"/>
                <a:gd name="T1" fmla="*/ 376 h 486"/>
                <a:gd name="T2" fmla="*/ 114 w 114"/>
                <a:gd name="T3" fmla="*/ 421 h 486"/>
                <a:gd name="T4" fmla="*/ 114 w 114"/>
                <a:gd name="T5" fmla="*/ 486 h 486"/>
                <a:gd name="T6" fmla="*/ 0 w 114"/>
                <a:gd name="T7" fmla="*/ 381 h 486"/>
                <a:gd name="T8" fmla="*/ 0 w 114"/>
                <a:gd name="T9" fmla="*/ 0 h 486"/>
                <a:gd name="T10" fmla="*/ 74 w 114"/>
                <a:gd name="T11" fmla="*/ 0 h 486"/>
                <a:gd name="T12" fmla="*/ 74 w 114"/>
                <a:gd name="T13" fmla="*/ 376 h 486"/>
              </a:gdLst>
              <a:ahLst/>
              <a:cxnLst>
                <a:cxn ang="0">
                  <a:pos x="T0" y="T1"/>
                </a:cxn>
                <a:cxn ang="0">
                  <a:pos x="T2" y="T3"/>
                </a:cxn>
                <a:cxn ang="0">
                  <a:pos x="T4" y="T5"/>
                </a:cxn>
                <a:cxn ang="0">
                  <a:pos x="T6" y="T7"/>
                </a:cxn>
                <a:cxn ang="0">
                  <a:pos x="T8" y="T9"/>
                </a:cxn>
                <a:cxn ang="0">
                  <a:pos x="T10" y="T11"/>
                </a:cxn>
                <a:cxn ang="0">
                  <a:pos x="T12" y="T13"/>
                </a:cxn>
              </a:cxnLst>
              <a:rect l="0" t="0" r="r" b="b"/>
              <a:pathLst>
                <a:path w="114" h="486">
                  <a:moveTo>
                    <a:pt x="74" y="376"/>
                  </a:moveTo>
                  <a:cubicBezTo>
                    <a:pt x="74" y="403"/>
                    <a:pt x="90" y="417"/>
                    <a:pt x="114" y="421"/>
                  </a:cubicBezTo>
                  <a:cubicBezTo>
                    <a:pt x="114" y="486"/>
                    <a:pt x="114" y="486"/>
                    <a:pt x="114" y="486"/>
                  </a:cubicBezTo>
                  <a:cubicBezTo>
                    <a:pt x="40" y="485"/>
                    <a:pt x="0" y="449"/>
                    <a:pt x="0" y="381"/>
                  </a:cubicBezTo>
                  <a:cubicBezTo>
                    <a:pt x="0" y="0"/>
                    <a:pt x="0" y="0"/>
                    <a:pt x="0" y="0"/>
                  </a:cubicBezTo>
                  <a:cubicBezTo>
                    <a:pt x="74" y="0"/>
                    <a:pt x="74" y="0"/>
                    <a:pt x="74" y="0"/>
                  </a:cubicBezTo>
                  <a:lnTo>
                    <a:pt x="74"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AEE27C07-9D5B-4C61-B422-58B79990DA00}"/>
                </a:ext>
              </a:extLst>
            </p:cNvPr>
            <p:cNvSpPr>
              <a:spLocks noEditPoints="1"/>
            </p:cNvSpPr>
            <p:nvPr userDrawn="1"/>
          </p:nvSpPr>
          <p:spPr bwMode="black">
            <a:xfrm>
              <a:off x="4057" y="1853"/>
              <a:ext cx="398" cy="404"/>
            </a:xfrm>
            <a:custGeom>
              <a:avLst/>
              <a:gdLst>
                <a:gd name="T0" fmla="*/ 165 w 338"/>
                <a:gd name="T1" fmla="*/ 0 h 342"/>
                <a:gd name="T2" fmla="*/ 0 w 338"/>
                <a:gd name="T3" fmla="*/ 171 h 342"/>
                <a:gd name="T4" fmla="*/ 158 w 338"/>
                <a:gd name="T5" fmla="*/ 342 h 342"/>
                <a:gd name="T6" fmla="*/ 260 w 338"/>
                <a:gd name="T7" fmla="*/ 301 h 342"/>
                <a:gd name="T8" fmla="*/ 264 w 338"/>
                <a:gd name="T9" fmla="*/ 302 h 342"/>
                <a:gd name="T10" fmla="*/ 264 w 338"/>
                <a:gd name="T11" fmla="*/ 335 h 342"/>
                <a:gd name="T12" fmla="*/ 338 w 338"/>
                <a:gd name="T13" fmla="*/ 335 h 342"/>
                <a:gd name="T14" fmla="*/ 338 w 338"/>
                <a:gd name="T15" fmla="*/ 7 h 342"/>
                <a:gd name="T16" fmla="*/ 264 w 338"/>
                <a:gd name="T17" fmla="*/ 7 h 342"/>
                <a:gd name="T18" fmla="*/ 264 w 338"/>
                <a:gd name="T19" fmla="*/ 30 h 342"/>
                <a:gd name="T20" fmla="*/ 261 w 338"/>
                <a:gd name="T21" fmla="*/ 31 h 342"/>
                <a:gd name="T22" fmla="*/ 165 w 338"/>
                <a:gd name="T23" fmla="*/ 0 h 342"/>
                <a:gd name="T24" fmla="*/ 174 w 338"/>
                <a:gd name="T25" fmla="*/ 280 h 342"/>
                <a:gd name="T26" fmla="*/ 73 w 338"/>
                <a:gd name="T27" fmla="*/ 171 h 342"/>
                <a:gd name="T28" fmla="*/ 174 w 338"/>
                <a:gd name="T29" fmla="*/ 62 h 342"/>
                <a:gd name="T30" fmla="*/ 264 w 338"/>
                <a:gd name="T31" fmla="*/ 89 h 342"/>
                <a:gd name="T32" fmla="*/ 264 w 338"/>
                <a:gd name="T33" fmla="*/ 230 h 342"/>
                <a:gd name="T34" fmla="*/ 174 w 338"/>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42">
                  <a:moveTo>
                    <a:pt x="165" y="0"/>
                  </a:moveTo>
                  <a:cubicBezTo>
                    <a:pt x="73" y="0"/>
                    <a:pt x="0" y="76"/>
                    <a:pt x="0" y="171"/>
                  </a:cubicBezTo>
                  <a:cubicBezTo>
                    <a:pt x="0" y="266"/>
                    <a:pt x="70" y="342"/>
                    <a:pt x="158" y="342"/>
                  </a:cubicBezTo>
                  <a:cubicBezTo>
                    <a:pt x="203" y="342"/>
                    <a:pt x="239" y="325"/>
                    <a:pt x="260" y="301"/>
                  </a:cubicBezTo>
                  <a:cubicBezTo>
                    <a:pt x="264" y="302"/>
                    <a:pt x="264" y="302"/>
                    <a:pt x="264" y="302"/>
                  </a:cubicBezTo>
                  <a:cubicBezTo>
                    <a:pt x="264" y="335"/>
                    <a:pt x="264" y="335"/>
                    <a:pt x="264" y="335"/>
                  </a:cubicBezTo>
                  <a:cubicBezTo>
                    <a:pt x="338" y="335"/>
                    <a:pt x="338" y="335"/>
                    <a:pt x="338" y="335"/>
                  </a:cubicBezTo>
                  <a:cubicBezTo>
                    <a:pt x="338" y="7"/>
                    <a:pt x="338" y="7"/>
                    <a:pt x="338" y="7"/>
                  </a:cubicBezTo>
                  <a:cubicBezTo>
                    <a:pt x="264" y="7"/>
                    <a:pt x="264" y="7"/>
                    <a:pt x="264" y="7"/>
                  </a:cubicBezTo>
                  <a:cubicBezTo>
                    <a:pt x="264" y="30"/>
                    <a:pt x="264" y="30"/>
                    <a:pt x="264" y="30"/>
                  </a:cubicBezTo>
                  <a:cubicBezTo>
                    <a:pt x="261" y="31"/>
                    <a:pt x="261" y="31"/>
                    <a:pt x="261" y="31"/>
                  </a:cubicBezTo>
                  <a:cubicBezTo>
                    <a:pt x="239" y="12"/>
                    <a:pt x="209" y="0"/>
                    <a:pt x="165" y="0"/>
                  </a:cubicBezTo>
                  <a:moveTo>
                    <a:pt x="174" y="280"/>
                  </a:moveTo>
                  <a:cubicBezTo>
                    <a:pt x="119" y="280"/>
                    <a:pt x="73" y="232"/>
                    <a:pt x="73" y="171"/>
                  </a:cubicBezTo>
                  <a:cubicBezTo>
                    <a:pt x="73" y="109"/>
                    <a:pt x="119" y="62"/>
                    <a:pt x="174" y="62"/>
                  </a:cubicBezTo>
                  <a:cubicBezTo>
                    <a:pt x="210" y="62"/>
                    <a:pt x="242" y="72"/>
                    <a:pt x="264" y="89"/>
                  </a:cubicBezTo>
                  <a:cubicBezTo>
                    <a:pt x="264" y="230"/>
                    <a:pt x="264" y="230"/>
                    <a:pt x="264" y="230"/>
                  </a:cubicBezTo>
                  <a:cubicBezTo>
                    <a:pt x="245" y="266"/>
                    <a:pt x="211" y="280"/>
                    <a:pt x="1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7FED01C0-EDE5-4752-A76A-C7C20F08824C}"/>
                </a:ext>
              </a:extLst>
            </p:cNvPr>
            <p:cNvSpPr>
              <a:spLocks/>
            </p:cNvSpPr>
            <p:nvPr userDrawn="1"/>
          </p:nvSpPr>
          <p:spPr bwMode="black">
            <a:xfrm>
              <a:off x="4527" y="1853"/>
              <a:ext cx="215" cy="397"/>
            </a:xfrm>
            <a:custGeom>
              <a:avLst/>
              <a:gdLst>
                <a:gd name="T0" fmla="*/ 0 w 183"/>
                <a:gd name="T1" fmla="*/ 336 h 336"/>
                <a:gd name="T2" fmla="*/ 74 w 183"/>
                <a:gd name="T3" fmla="*/ 336 h 336"/>
                <a:gd name="T4" fmla="*/ 74 w 183"/>
                <a:gd name="T5" fmla="*/ 106 h 336"/>
                <a:gd name="T6" fmla="*/ 167 w 183"/>
                <a:gd name="T7" fmla="*/ 67 h 336"/>
                <a:gd name="T8" fmla="*/ 183 w 183"/>
                <a:gd name="T9" fmla="*/ 67 h 336"/>
                <a:gd name="T10" fmla="*/ 183 w 183"/>
                <a:gd name="T11" fmla="*/ 0 h 336"/>
                <a:gd name="T12" fmla="*/ 173 w 183"/>
                <a:gd name="T13" fmla="*/ 0 h 336"/>
                <a:gd name="T14" fmla="*/ 78 w 183"/>
                <a:gd name="T15" fmla="*/ 45 h 336"/>
                <a:gd name="T16" fmla="*/ 74 w 183"/>
                <a:gd name="T17" fmla="*/ 44 h 336"/>
                <a:gd name="T18" fmla="*/ 74 w 183"/>
                <a:gd name="T19" fmla="*/ 7 h 336"/>
                <a:gd name="T20" fmla="*/ 0 w 183"/>
                <a:gd name="T21" fmla="*/ 7 h 336"/>
                <a:gd name="T22" fmla="*/ 0 w 183"/>
                <a:gd name="T2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336">
                  <a:moveTo>
                    <a:pt x="0" y="336"/>
                  </a:moveTo>
                  <a:cubicBezTo>
                    <a:pt x="74" y="336"/>
                    <a:pt x="74" y="336"/>
                    <a:pt x="74" y="336"/>
                  </a:cubicBezTo>
                  <a:cubicBezTo>
                    <a:pt x="74" y="106"/>
                    <a:pt x="74" y="106"/>
                    <a:pt x="74" y="106"/>
                  </a:cubicBezTo>
                  <a:cubicBezTo>
                    <a:pt x="97" y="82"/>
                    <a:pt x="129" y="67"/>
                    <a:pt x="167" y="67"/>
                  </a:cubicBezTo>
                  <a:cubicBezTo>
                    <a:pt x="183" y="67"/>
                    <a:pt x="183" y="67"/>
                    <a:pt x="183" y="67"/>
                  </a:cubicBezTo>
                  <a:cubicBezTo>
                    <a:pt x="183" y="0"/>
                    <a:pt x="183" y="0"/>
                    <a:pt x="183" y="0"/>
                  </a:cubicBezTo>
                  <a:cubicBezTo>
                    <a:pt x="173" y="0"/>
                    <a:pt x="173" y="0"/>
                    <a:pt x="173" y="0"/>
                  </a:cubicBezTo>
                  <a:cubicBezTo>
                    <a:pt x="133" y="0"/>
                    <a:pt x="100" y="19"/>
                    <a:pt x="78" y="45"/>
                  </a:cubicBezTo>
                  <a:cubicBezTo>
                    <a:pt x="74" y="44"/>
                    <a:pt x="74" y="44"/>
                    <a:pt x="74" y="44"/>
                  </a:cubicBezTo>
                  <a:cubicBezTo>
                    <a:pt x="74" y="7"/>
                    <a:pt x="74" y="7"/>
                    <a:pt x="74" y="7"/>
                  </a:cubicBezTo>
                  <a:cubicBezTo>
                    <a:pt x="0" y="7"/>
                    <a:pt x="0" y="7"/>
                    <a:pt x="0" y="7"/>
                  </a:cubicBezTo>
                  <a:lnTo>
                    <a:pt x="0"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2DB39615-77F3-4B9A-A282-656F31810CD8}"/>
                </a:ext>
              </a:extLst>
            </p:cNvPr>
            <p:cNvSpPr>
              <a:spLocks noEditPoints="1"/>
            </p:cNvSpPr>
            <p:nvPr userDrawn="1"/>
          </p:nvSpPr>
          <p:spPr bwMode="black">
            <a:xfrm>
              <a:off x="3424" y="1853"/>
              <a:ext cx="398" cy="404"/>
            </a:xfrm>
            <a:custGeom>
              <a:avLst/>
              <a:gdLst>
                <a:gd name="T0" fmla="*/ 165 w 338"/>
                <a:gd name="T1" fmla="*/ 0 h 342"/>
                <a:gd name="T2" fmla="*/ 0 w 338"/>
                <a:gd name="T3" fmla="*/ 171 h 342"/>
                <a:gd name="T4" fmla="*/ 158 w 338"/>
                <a:gd name="T5" fmla="*/ 342 h 342"/>
                <a:gd name="T6" fmla="*/ 260 w 338"/>
                <a:gd name="T7" fmla="*/ 301 h 342"/>
                <a:gd name="T8" fmla="*/ 264 w 338"/>
                <a:gd name="T9" fmla="*/ 302 h 342"/>
                <a:gd name="T10" fmla="*/ 264 w 338"/>
                <a:gd name="T11" fmla="*/ 335 h 342"/>
                <a:gd name="T12" fmla="*/ 338 w 338"/>
                <a:gd name="T13" fmla="*/ 335 h 342"/>
                <a:gd name="T14" fmla="*/ 338 w 338"/>
                <a:gd name="T15" fmla="*/ 7 h 342"/>
                <a:gd name="T16" fmla="*/ 264 w 338"/>
                <a:gd name="T17" fmla="*/ 7 h 342"/>
                <a:gd name="T18" fmla="*/ 264 w 338"/>
                <a:gd name="T19" fmla="*/ 30 h 342"/>
                <a:gd name="T20" fmla="*/ 261 w 338"/>
                <a:gd name="T21" fmla="*/ 31 h 342"/>
                <a:gd name="T22" fmla="*/ 165 w 338"/>
                <a:gd name="T23" fmla="*/ 0 h 342"/>
                <a:gd name="T24" fmla="*/ 174 w 338"/>
                <a:gd name="T25" fmla="*/ 280 h 342"/>
                <a:gd name="T26" fmla="*/ 73 w 338"/>
                <a:gd name="T27" fmla="*/ 171 h 342"/>
                <a:gd name="T28" fmla="*/ 174 w 338"/>
                <a:gd name="T29" fmla="*/ 62 h 342"/>
                <a:gd name="T30" fmla="*/ 264 w 338"/>
                <a:gd name="T31" fmla="*/ 89 h 342"/>
                <a:gd name="T32" fmla="*/ 264 w 338"/>
                <a:gd name="T33" fmla="*/ 230 h 342"/>
                <a:gd name="T34" fmla="*/ 174 w 338"/>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42">
                  <a:moveTo>
                    <a:pt x="165" y="0"/>
                  </a:moveTo>
                  <a:cubicBezTo>
                    <a:pt x="73" y="0"/>
                    <a:pt x="0" y="76"/>
                    <a:pt x="0" y="171"/>
                  </a:cubicBezTo>
                  <a:cubicBezTo>
                    <a:pt x="0" y="266"/>
                    <a:pt x="70" y="342"/>
                    <a:pt x="158" y="342"/>
                  </a:cubicBezTo>
                  <a:cubicBezTo>
                    <a:pt x="203" y="342"/>
                    <a:pt x="239" y="325"/>
                    <a:pt x="260" y="301"/>
                  </a:cubicBezTo>
                  <a:cubicBezTo>
                    <a:pt x="264" y="302"/>
                    <a:pt x="264" y="302"/>
                    <a:pt x="264" y="302"/>
                  </a:cubicBezTo>
                  <a:cubicBezTo>
                    <a:pt x="264" y="335"/>
                    <a:pt x="264" y="335"/>
                    <a:pt x="264" y="335"/>
                  </a:cubicBezTo>
                  <a:cubicBezTo>
                    <a:pt x="338" y="335"/>
                    <a:pt x="338" y="335"/>
                    <a:pt x="338" y="335"/>
                  </a:cubicBezTo>
                  <a:cubicBezTo>
                    <a:pt x="338" y="7"/>
                    <a:pt x="338" y="7"/>
                    <a:pt x="338" y="7"/>
                  </a:cubicBezTo>
                  <a:cubicBezTo>
                    <a:pt x="264" y="7"/>
                    <a:pt x="264" y="7"/>
                    <a:pt x="264" y="7"/>
                  </a:cubicBezTo>
                  <a:cubicBezTo>
                    <a:pt x="264" y="30"/>
                    <a:pt x="264" y="30"/>
                    <a:pt x="264" y="30"/>
                  </a:cubicBezTo>
                  <a:cubicBezTo>
                    <a:pt x="261" y="31"/>
                    <a:pt x="261" y="31"/>
                    <a:pt x="261" y="31"/>
                  </a:cubicBezTo>
                  <a:cubicBezTo>
                    <a:pt x="239" y="12"/>
                    <a:pt x="209" y="0"/>
                    <a:pt x="165" y="0"/>
                  </a:cubicBezTo>
                  <a:moveTo>
                    <a:pt x="174" y="280"/>
                  </a:moveTo>
                  <a:cubicBezTo>
                    <a:pt x="119" y="280"/>
                    <a:pt x="73" y="232"/>
                    <a:pt x="73" y="171"/>
                  </a:cubicBezTo>
                  <a:cubicBezTo>
                    <a:pt x="73" y="109"/>
                    <a:pt x="119" y="62"/>
                    <a:pt x="174" y="62"/>
                  </a:cubicBezTo>
                  <a:cubicBezTo>
                    <a:pt x="210" y="62"/>
                    <a:pt x="242" y="72"/>
                    <a:pt x="264" y="89"/>
                  </a:cubicBezTo>
                  <a:cubicBezTo>
                    <a:pt x="264" y="230"/>
                    <a:pt x="264" y="230"/>
                    <a:pt x="264" y="230"/>
                  </a:cubicBezTo>
                  <a:cubicBezTo>
                    <a:pt x="245" y="266"/>
                    <a:pt x="211" y="280"/>
                    <a:pt x="1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51DC7E59-CB7F-41A3-B06E-9AF8DD9EE21B}"/>
                </a:ext>
              </a:extLst>
            </p:cNvPr>
            <p:cNvSpPr>
              <a:spLocks noEditPoints="1"/>
            </p:cNvSpPr>
            <p:nvPr userDrawn="1"/>
          </p:nvSpPr>
          <p:spPr bwMode="black">
            <a:xfrm>
              <a:off x="4757" y="1853"/>
              <a:ext cx="399" cy="404"/>
            </a:xfrm>
            <a:custGeom>
              <a:avLst/>
              <a:gdLst>
                <a:gd name="T0" fmla="*/ 166 w 339"/>
                <a:gd name="T1" fmla="*/ 0 h 342"/>
                <a:gd name="T2" fmla="*/ 0 w 339"/>
                <a:gd name="T3" fmla="*/ 171 h 342"/>
                <a:gd name="T4" fmla="*/ 159 w 339"/>
                <a:gd name="T5" fmla="*/ 342 h 342"/>
                <a:gd name="T6" fmla="*/ 261 w 339"/>
                <a:gd name="T7" fmla="*/ 301 h 342"/>
                <a:gd name="T8" fmla="*/ 265 w 339"/>
                <a:gd name="T9" fmla="*/ 302 h 342"/>
                <a:gd name="T10" fmla="*/ 265 w 339"/>
                <a:gd name="T11" fmla="*/ 335 h 342"/>
                <a:gd name="T12" fmla="*/ 339 w 339"/>
                <a:gd name="T13" fmla="*/ 335 h 342"/>
                <a:gd name="T14" fmla="*/ 339 w 339"/>
                <a:gd name="T15" fmla="*/ 7 h 342"/>
                <a:gd name="T16" fmla="*/ 265 w 339"/>
                <a:gd name="T17" fmla="*/ 7 h 342"/>
                <a:gd name="T18" fmla="*/ 265 w 339"/>
                <a:gd name="T19" fmla="*/ 30 h 342"/>
                <a:gd name="T20" fmla="*/ 262 w 339"/>
                <a:gd name="T21" fmla="*/ 31 h 342"/>
                <a:gd name="T22" fmla="*/ 166 w 339"/>
                <a:gd name="T23" fmla="*/ 0 h 342"/>
                <a:gd name="T24" fmla="*/ 175 w 339"/>
                <a:gd name="T25" fmla="*/ 280 h 342"/>
                <a:gd name="T26" fmla="*/ 74 w 339"/>
                <a:gd name="T27" fmla="*/ 171 h 342"/>
                <a:gd name="T28" fmla="*/ 175 w 339"/>
                <a:gd name="T29" fmla="*/ 62 h 342"/>
                <a:gd name="T30" fmla="*/ 265 w 339"/>
                <a:gd name="T31" fmla="*/ 89 h 342"/>
                <a:gd name="T32" fmla="*/ 265 w 339"/>
                <a:gd name="T33" fmla="*/ 230 h 342"/>
                <a:gd name="T34" fmla="*/ 175 w 339"/>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342">
                  <a:moveTo>
                    <a:pt x="166" y="0"/>
                  </a:moveTo>
                  <a:cubicBezTo>
                    <a:pt x="74" y="0"/>
                    <a:pt x="0" y="76"/>
                    <a:pt x="0" y="171"/>
                  </a:cubicBezTo>
                  <a:cubicBezTo>
                    <a:pt x="0" y="266"/>
                    <a:pt x="71" y="342"/>
                    <a:pt x="159" y="342"/>
                  </a:cubicBezTo>
                  <a:cubicBezTo>
                    <a:pt x="204" y="342"/>
                    <a:pt x="240" y="325"/>
                    <a:pt x="261" y="301"/>
                  </a:cubicBezTo>
                  <a:cubicBezTo>
                    <a:pt x="265" y="302"/>
                    <a:pt x="265" y="302"/>
                    <a:pt x="265" y="302"/>
                  </a:cubicBezTo>
                  <a:cubicBezTo>
                    <a:pt x="265" y="335"/>
                    <a:pt x="265" y="335"/>
                    <a:pt x="265" y="335"/>
                  </a:cubicBezTo>
                  <a:cubicBezTo>
                    <a:pt x="339" y="335"/>
                    <a:pt x="339" y="335"/>
                    <a:pt x="339" y="335"/>
                  </a:cubicBezTo>
                  <a:cubicBezTo>
                    <a:pt x="339" y="7"/>
                    <a:pt x="339" y="7"/>
                    <a:pt x="339" y="7"/>
                  </a:cubicBezTo>
                  <a:cubicBezTo>
                    <a:pt x="265" y="7"/>
                    <a:pt x="265" y="7"/>
                    <a:pt x="265" y="7"/>
                  </a:cubicBezTo>
                  <a:cubicBezTo>
                    <a:pt x="265" y="30"/>
                    <a:pt x="265" y="30"/>
                    <a:pt x="265" y="30"/>
                  </a:cubicBezTo>
                  <a:cubicBezTo>
                    <a:pt x="262" y="31"/>
                    <a:pt x="262" y="31"/>
                    <a:pt x="262" y="31"/>
                  </a:cubicBezTo>
                  <a:cubicBezTo>
                    <a:pt x="240" y="12"/>
                    <a:pt x="210" y="0"/>
                    <a:pt x="166" y="0"/>
                  </a:cubicBezTo>
                  <a:moveTo>
                    <a:pt x="175" y="280"/>
                  </a:moveTo>
                  <a:cubicBezTo>
                    <a:pt x="120" y="280"/>
                    <a:pt x="74" y="232"/>
                    <a:pt x="74" y="171"/>
                  </a:cubicBezTo>
                  <a:cubicBezTo>
                    <a:pt x="74" y="109"/>
                    <a:pt x="120" y="62"/>
                    <a:pt x="175" y="62"/>
                  </a:cubicBezTo>
                  <a:cubicBezTo>
                    <a:pt x="211" y="62"/>
                    <a:pt x="243" y="72"/>
                    <a:pt x="265" y="89"/>
                  </a:cubicBezTo>
                  <a:cubicBezTo>
                    <a:pt x="265" y="230"/>
                    <a:pt x="265" y="230"/>
                    <a:pt x="265" y="230"/>
                  </a:cubicBezTo>
                  <a:cubicBezTo>
                    <a:pt x="246" y="266"/>
                    <a:pt x="212" y="280"/>
                    <a:pt x="175"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9C7DF517-4DD8-42FC-8E23-D494950AB627}"/>
                </a:ext>
              </a:extLst>
            </p:cNvPr>
            <p:cNvSpPr>
              <a:spLocks/>
            </p:cNvSpPr>
            <p:nvPr userDrawn="1"/>
          </p:nvSpPr>
          <p:spPr bwMode="black">
            <a:xfrm>
              <a:off x="2912" y="2049"/>
              <a:ext cx="146" cy="199"/>
            </a:xfrm>
            <a:custGeom>
              <a:avLst/>
              <a:gdLst>
                <a:gd name="T0" fmla="*/ 44 w 124"/>
                <a:gd name="T1" fmla="*/ 169 h 169"/>
                <a:gd name="T2" fmla="*/ 124 w 124"/>
                <a:gd name="T3" fmla="*/ 169 h 169"/>
                <a:gd name="T4" fmla="*/ 54 w 124"/>
                <a:gd name="T5" fmla="*/ 0 h 169"/>
                <a:gd name="T6" fmla="*/ 0 w 124"/>
                <a:gd name="T7" fmla="*/ 64 h 169"/>
                <a:gd name="T8" fmla="*/ 44 w 124"/>
                <a:gd name="T9" fmla="*/ 169 h 169"/>
              </a:gdLst>
              <a:ahLst/>
              <a:cxnLst>
                <a:cxn ang="0">
                  <a:pos x="T0" y="T1"/>
                </a:cxn>
                <a:cxn ang="0">
                  <a:pos x="T2" y="T3"/>
                </a:cxn>
                <a:cxn ang="0">
                  <a:pos x="T4" y="T5"/>
                </a:cxn>
                <a:cxn ang="0">
                  <a:pos x="T6" y="T7"/>
                </a:cxn>
                <a:cxn ang="0">
                  <a:pos x="T8" y="T9"/>
                </a:cxn>
              </a:cxnLst>
              <a:rect l="0" t="0" r="r" b="b"/>
              <a:pathLst>
                <a:path w="124" h="169">
                  <a:moveTo>
                    <a:pt x="44" y="169"/>
                  </a:moveTo>
                  <a:cubicBezTo>
                    <a:pt x="124" y="169"/>
                    <a:pt x="124" y="169"/>
                    <a:pt x="124" y="169"/>
                  </a:cubicBezTo>
                  <a:cubicBezTo>
                    <a:pt x="54" y="0"/>
                    <a:pt x="54" y="0"/>
                    <a:pt x="54" y="0"/>
                  </a:cubicBezTo>
                  <a:cubicBezTo>
                    <a:pt x="33" y="22"/>
                    <a:pt x="15" y="44"/>
                    <a:pt x="0" y="64"/>
                  </a:cubicBezTo>
                  <a:lnTo>
                    <a:pt x="4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17B2C270-B7FD-44ED-8C3B-77B4BA4EC51F}"/>
                </a:ext>
              </a:extLst>
            </p:cNvPr>
            <p:cNvSpPr>
              <a:spLocks/>
            </p:cNvSpPr>
            <p:nvPr userDrawn="1"/>
          </p:nvSpPr>
          <p:spPr bwMode="black">
            <a:xfrm>
              <a:off x="2999" y="1862"/>
              <a:ext cx="433" cy="386"/>
            </a:xfrm>
            <a:custGeom>
              <a:avLst/>
              <a:gdLst>
                <a:gd name="T0" fmla="*/ 340 w 433"/>
                <a:gd name="T1" fmla="*/ 0 h 386"/>
                <a:gd name="T2" fmla="*/ 219 w 433"/>
                <a:gd name="T3" fmla="*/ 283 h 386"/>
                <a:gd name="T4" fmla="*/ 218 w 433"/>
                <a:gd name="T5" fmla="*/ 283 h 386"/>
                <a:gd name="T6" fmla="*/ 218 w 433"/>
                <a:gd name="T7" fmla="*/ 283 h 386"/>
                <a:gd name="T8" fmla="*/ 217 w 433"/>
                <a:gd name="T9" fmla="*/ 283 h 386"/>
                <a:gd name="T10" fmla="*/ 217 w 433"/>
                <a:gd name="T11" fmla="*/ 283 h 386"/>
                <a:gd name="T12" fmla="*/ 216 w 433"/>
                <a:gd name="T13" fmla="*/ 283 h 386"/>
                <a:gd name="T14" fmla="*/ 216 w 433"/>
                <a:gd name="T15" fmla="*/ 283 h 386"/>
                <a:gd name="T16" fmla="*/ 214 w 433"/>
                <a:gd name="T17" fmla="*/ 283 h 386"/>
                <a:gd name="T18" fmla="*/ 93 w 433"/>
                <a:gd name="T19" fmla="*/ 0 h 386"/>
                <a:gd name="T20" fmla="*/ 0 w 433"/>
                <a:gd name="T21" fmla="*/ 0 h 386"/>
                <a:gd name="T22" fmla="*/ 173 w 433"/>
                <a:gd name="T23" fmla="*/ 386 h 386"/>
                <a:gd name="T24" fmla="*/ 173 w 433"/>
                <a:gd name="T25" fmla="*/ 386 h 386"/>
                <a:gd name="T26" fmla="*/ 173 w 433"/>
                <a:gd name="T27" fmla="*/ 386 h 386"/>
                <a:gd name="T28" fmla="*/ 260 w 433"/>
                <a:gd name="T29" fmla="*/ 386 h 386"/>
                <a:gd name="T30" fmla="*/ 260 w 433"/>
                <a:gd name="T31" fmla="*/ 386 h 386"/>
                <a:gd name="T32" fmla="*/ 260 w 433"/>
                <a:gd name="T33" fmla="*/ 386 h 386"/>
                <a:gd name="T34" fmla="*/ 433 w 433"/>
                <a:gd name="T35" fmla="*/ 0 h 386"/>
                <a:gd name="T36" fmla="*/ 340 w 433"/>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3" h="386">
                  <a:moveTo>
                    <a:pt x="340" y="0"/>
                  </a:moveTo>
                  <a:lnTo>
                    <a:pt x="219" y="283"/>
                  </a:lnTo>
                  <a:lnTo>
                    <a:pt x="218" y="283"/>
                  </a:lnTo>
                  <a:lnTo>
                    <a:pt x="218" y="283"/>
                  </a:lnTo>
                  <a:lnTo>
                    <a:pt x="217" y="283"/>
                  </a:lnTo>
                  <a:lnTo>
                    <a:pt x="217" y="283"/>
                  </a:lnTo>
                  <a:lnTo>
                    <a:pt x="216" y="283"/>
                  </a:lnTo>
                  <a:lnTo>
                    <a:pt x="216" y="283"/>
                  </a:lnTo>
                  <a:lnTo>
                    <a:pt x="214" y="283"/>
                  </a:lnTo>
                  <a:lnTo>
                    <a:pt x="93" y="0"/>
                  </a:lnTo>
                  <a:lnTo>
                    <a:pt x="0" y="0"/>
                  </a:lnTo>
                  <a:lnTo>
                    <a:pt x="173" y="386"/>
                  </a:lnTo>
                  <a:lnTo>
                    <a:pt x="173" y="386"/>
                  </a:lnTo>
                  <a:lnTo>
                    <a:pt x="173" y="386"/>
                  </a:lnTo>
                  <a:lnTo>
                    <a:pt x="260" y="386"/>
                  </a:lnTo>
                  <a:lnTo>
                    <a:pt x="260" y="386"/>
                  </a:lnTo>
                  <a:lnTo>
                    <a:pt x="260" y="386"/>
                  </a:lnTo>
                  <a:lnTo>
                    <a:pt x="433" y="0"/>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719AEFEB-13E2-4BC9-A384-724F5258C87C}"/>
                </a:ext>
              </a:extLst>
            </p:cNvPr>
            <p:cNvSpPr>
              <a:spLocks/>
            </p:cNvSpPr>
            <p:nvPr userDrawn="1"/>
          </p:nvSpPr>
          <p:spPr bwMode="black">
            <a:xfrm>
              <a:off x="2524" y="1707"/>
              <a:ext cx="395" cy="541"/>
            </a:xfrm>
            <a:custGeom>
              <a:avLst/>
              <a:gdLst>
                <a:gd name="T0" fmla="*/ 262 w 336"/>
                <a:gd name="T1" fmla="*/ 0 h 459"/>
                <a:gd name="T2" fmla="*/ 262 w 336"/>
                <a:gd name="T3" fmla="*/ 0 h 459"/>
                <a:gd name="T4" fmla="*/ 192 w 336"/>
                <a:gd name="T5" fmla="*/ 0 h 459"/>
                <a:gd name="T6" fmla="*/ 192 w 336"/>
                <a:gd name="T7" fmla="*/ 0 h 459"/>
                <a:gd name="T8" fmla="*/ 0 w 336"/>
                <a:gd name="T9" fmla="*/ 459 h 459"/>
                <a:gd name="T10" fmla="*/ 80 w 336"/>
                <a:gd name="T11" fmla="*/ 459 h 459"/>
                <a:gd name="T12" fmla="*/ 219 w 336"/>
                <a:gd name="T13" fmla="*/ 132 h 459"/>
                <a:gd name="T14" fmla="*/ 225 w 336"/>
                <a:gd name="T15" fmla="*/ 114 h 459"/>
                <a:gd name="T16" fmla="*/ 229 w 336"/>
                <a:gd name="T17" fmla="*/ 114 h 459"/>
                <a:gd name="T18" fmla="*/ 235 w 336"/>
                <a:gd name="T19" fmla="*/ 132 h 459"/>
                <a:gd name="T20" fmla="*/ 276 w 336"/>
                <a:gd name="T21" fmla="*/ 229 h 459"/>
                <a:gd name="T22" fmla="*/ 336 w 336"/>
                <a:gd name="T23" fmla="*/ 175 h 459"/>
                <a:gd name="T24" fmla="*/ 262 w 336"/>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459">
                  <a:moveTo>
                    <a:pt x="262" y="0"/>
                  </a:moveTo>
                  <a:cubicBezTo>
                    <a:pt x="262" y="0"/>
                    <a:pt x="262" y="0"/>
                    <a:pt x="262" y="0"/>
                  </a:cubicBezTo>
                  <a:cubicBezTo>
                    <a:pt x="192" y="0"/>
                    <a:pt x="192" y="0"/>
                    <a:pt x="192" y="0"/>
                  </a:cubicBezTo>
                  <a:cubicBezTo>
                    <a:pt x="192" y="0"/>
                    <a:pt x="192" y="0"/>
                    <a:pt x="192" y="0"/>
                  </a:cubicBezTo>
                  <a:cubicBezTo>
                    <a:pt x="0" y="459"/>
                    <a:pt x="0" y="459"/>
                    <a:pt x="0" y="459"/>
                  </a:cubicBezTo>
                  <a:cubicBezTo>
                    <a:pt x="80" y="459"/>
                    <a:pt x="80" y="459"/>
                    <a:pt x="80" y="459"/>
                  </a:cubicBezTo>
                  <a:cubicBezTo>
                    <a:pt x="219" y="132"/>
                    <a:pt x="219" y="132"/>
                    <a:pt x="219" y="132"/>
                  </a:cubicBezTo>
                  <a:cubicBezTo>
                    <a:pt x="225" y="114"/>
                    <a:pt x="225" y="114"/>
                    <a:pt x="225" y="114"/>
                  </a:cubicBezTo>
                  <a:cubicBezTo>
                    <a:pt x="229" y="114"/>
                    <a:pt x="229" y="114"/>
                    <a:pt x="229" y="114"/>
                  </a:cubicBezTo>
                  <a:cubicBezTo>
                    <a:pt x="235" y="132"/>
                    <a:pt x="235" y="132"/>
                    <a:pt x="235" y="132"/>
                  </a:cubicBezTo>
                  <a:cubicBezTo>
                    <a:pt x="276" y="229"/>
                    <a:pt x="276" y="229"/>
                    <a:pt x="276" y="229"/>
                  </a:cubicBezTo>
                  <a:cubicBezTo>
                    <a:pt x="295" y="210"/>
                    <a:pt x="315" y="192"/>
                    <a:pt x="336" y="175"/>
                  </a:cubicBez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60A24CFA-6D59-4D07-8990-C5D7D96D5428}"/>
                </a:ext>
              </a:extLst>
            </p:cNvPr>
            <p:cNvSpPr>
              <a:spLocks/>
            </p:cNvSpPr>
            <p:nvPr userDrawn="1"/>
          </p:nvSpPr>
          <p:spPr bwMode="black">
            <a:xfrm>
              <a:off x="2524" y="2434"/>
              <a:ext cx="102" cy="151"/>
            </a:xfrm>
            <a:custGeom>
              <a:avLst/>
              <a:gdLst>
                <a:gd name="T0" fmla="*/ 60 w 102"/>
                <a:gd name="T1" fmla="*/ 15 h 151"/>
                <a:gd name="T2" fmla="*/ 60 w 102"/>
                <a:gd name="T3" fmla="*/ 151 h 151"/>
                <a:gd name="T4" fmla="*/ 43 w 102"/>
                <a:gd name="T5" fmla="*/ 151 h 151"/>
                <a:gd name="T6" fmla="*/ 43 w 102"/>
                <a:gd name="T7" fmla="*/ 15 h 151"/>
                <a:gd name="T8" fmla="*/ 0 w 102"/>
                <a:gd name="T9" fmla="*/ 15 h 151"/>
                <a:gd name="T10" fmla="*/ 0 w 102"/>
                <a:gd name="T11" fmla="*/ 0 h 151"/>
                <a:gd name="T12" fmla="*/ 102 w 102"/>
                <a:gd name="T13" fmla="*/ 0 h 151"/>
                <a:gd name="T14" fmla="*/ 102 w 102"/>
                <a:gd name="T15" fmla="*/ 15 h 151"/>
                <a:gd name="T16" fmla="*/ 60 w 102"/>
                <a:gd name="T17"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1">
                  <a:moveTo>
                    <a:pt x="60" y="15"/>
                  </a:moveTo>
                  <a:lnTo>
                    <a:pt x="60" y="151"/>
                  </a:lnTo>
                  <a:lnTo>
                    <a:pt x="43" y="151"/>
                  </a:lnTo>
                  <a:lnTo>
                    <a:pt x="43" y="15"/>
                  </a:lnTo>
                  <a:lnTo>
                    <a:pt x="0" y="15"/>
                  </a:lnTo>
                  <a:lnTo>
                    <a:pt x="0" y="0"/>
                  </a:lnTo>
                  <a:lnTo>
                    <a:pt x="102" y="0"/>
                  </a:lnTo>
                  <a:lnTo>
                    <a:pt x="102" y="15"/>
                  </a:lnTo>
                  <a:lnTo>
                    <a:pt x="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EE1E7B33-9CFB-4833-A99A-E721BBC38214}"/>
                </a:ext>
              </a:extLst>
            </p:cNvPr>
            <p:cNvSpPr>
              <a:spLocks noEditPoints="1"/>
            </p:cNvSpPr>
            <p:nvPr userDrawn="1"/>
          </p:nvSpPr>
          <p:spPr bwMode="black">
            <a:xfrm>
              <a:off x="2626" y="2475"/>
              <a:ext cx="105" cy="111"/>
            </a:xfrm>
            <a:custGeom>
              <a:avLst/>
              <a:gdLst>
                <a:gd name="T0" fmla="*/ 74 w 89"/>
                <a:gd name="T1" fmla="*/ 9 h 94"/>
                <a:gd name="T2" fmla="*/ 74 w 89"/>
                <a:gd name="T3" fmla="*/ 8 h 94"/>
                <a:gd name="T4" fmla="*/ 74 w 89"/>
                <a:gd name="T5" fmla="*/ 2 h 94"/>
                <a:gd name="T6" fmla="*/ 89 w 89"/>
                <a:gd name="T7" fmla="*/ 2 h 94"/>
                <a:gd name="T8" fmla="*/ 89 w 89"/>
                <a:gd name="T9" fmla="*/ 93 h 94"/>
                <a:gd name="T10" fmla="*/ 74 w 89"/>
                <a:gd name="T11" fmla="*/ 93 h 94"/>
                <a:gd name="T12" fmla="*/ 74 w 89"/>
                <a:gd name="T13" fmla="*/ 83 h 94"/>
                <a:gd name="T14" fmla="*/ 73 w 89"/>
                <a:gd name="T15" fmla="*/ 82 h 94"/>
                <a:gd name="T16" fmla="*/ 44 w 89"/>
                <a:gd name="T17" fmla="*/ 94 h 94"/>
                <a:gd name="T18" fmla="*/ 0 w 89"/>
                <a:gd name="T19" fmla="*/ 47 h 94"/>
                <a:gd name="T20" fmla="*/ 45 w 89"/>
                <a:gd name="T21" fmla="*/ 0 h 94"/>
                <a:gd name="T22" fmla="*/ 74 w 89"/>
                <a:gd name="T23" fmla="*/ 9 h 94"/>
                <a:gd name="T24" fmla="*/ 74 w 89"/>
                <a:gd name="T25" fmla="*/ 66 h 94"/>
                <a:gd name="T26" fmla="*/ 74 w 89"/>
                <a:gd name="T27" fmla="*/ 22 h 94"/>
                <a:gd name="T28" fmla="*/ 47 w 89"/>
                <a:gd name="T29" fmla="*/ 12 h 94"/>
                <a:gd name="T30" fmla="*/ 14 w 89"/>
                <a:gd name="T31" fmla="*/ 47 h 94"/>
                <a:gd name="T32" fmla="*/ 47 w 89"/>
                <a:gd name="T33" fmla="*/ 82 h 94"/>
                <a:gd name="T34" fmla="*/ 74 w 89"/>
                <a:gd name="T3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74" y="9"/>
                  </a:moveTo>
                  <a:cubicBezTo>
                    <a:pt x="74" y="8"/>
                    <a:pt x="74" y="8"/>
                    <a:pt x="74" y="8"/>
                  </a:cubicBezTo>
                  <a:cubicBezTo>
                    <a:pt x="74" y="2"/>
                    <a:pt x="74" y="2"/>
                    <a:pt x="74" y="2"/>
                  </a:cubicBezTo>
                  <a:cubicBezTo>
                    <a:pt x="89" y="2"/>
                    <a:pt x="89" y="2"/>
                    <a:pt x="89" y="2"/>
                  </a:cubicBezTo>
                  <a:cubicBezTo>
                    <a:pt x="89" y="93"/>
                    <a:pt x="89" y="93"/>
                    <a:pt x="89" y="93"/>
                  </a:cubicBezTo>
                  <a:cubicBezTo>
                    <a:pt x="74" y="93"/>
                    <a:pt x="74" y="93"/>
                    <a:pt x="74" y="93"/>
                  </a:cubicBezTo>
                  <a:cubicBezTo>
                    <a:pt x="74" y="83"/>
                    <a:pt x="74" y="83"/>
                    <a:pt x="74" y="83"/>
                  </a:cubicBezTo>
                  <a:cubicBezTo>
                    <a:pt x="73" y="82"/>
                    <a:pt x="73" y="82"/>
                    <a:pt x="73" y="82"/>
                  </a:cubicBezTo>
                  <a:cubicBezTo>
                    <a:pt x="67" y="89"/>
                    <a:pt x="57" y="94"/>
                    <a:pt x="44" y="94"/>
                  </a:cubicBezTo>
                  <a:cubicBezTo>
                    <a:pt x="19" y="94"/>
                    <a:pt x="0" y="73"/>
                    <a:pt x="0" y="47"/>
                  </a:cubicBezTo>
                  <a:cubicBezTo>
                    <a:pt x="0" y="21"/>
                    <a:pt x="20" y="0"/>
                    <a:pt x="45" y="0"/>
                  </a:cubicBezTo>
                  <a:cubicBezTo>
                    <a:pt x="58" y="0"/>
                    <a:pt x="67" y="4"/>
                    <a:pt x="74" y="9"/>
                  </a:cubicBezTo>
                  <a:close/>
                  <a:moveTo>
                    <a:pt x="74" y="66"/>
                  </a:moveTo>
                  <a:cubicBezTo>
                    <a:pt x="74" y="22"/>
                    <a:pt x="74" y="22"/>
                    <a:pt x="74" y="22"/>
                  </a:cubicBezTo>
                  <a:cubicBezTo>
                    <a:pt x="68" y="16"/>
                    <a:pt x="58" y="12"/>
                    <a:pt x="47" y="12"/>
                  </a:cubicBezTo>
                  <a:cubicBezTo>
                    <a:pt x="29" y="12"/>
                    <a:pt x="14" y="28"/>
                    <a:pt x="14" y="47"/>
                  </a:cubicBezTo>
                  <a:cubicBezTo>
                    <a:pt x="14" y="66"/>
                    <a:pt x="29" y="82"/>
                    <a:pt x="47" y="82"/>
                  </a:cubicBezTo>
                  <a:cubicBezTo>
                    <a:pt x="58" y="82"/>
                    <a:pt x="69" y="77"/>
                    <a:pt x="7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E0881F17-8B2D-49FA-8F78-9DAD51E140FF}"/>
                </a:ext>
              </a:extLst>
            </p:cNvPr>
            <p:cNvSpPr>
              <a:spLocks/>
            </p:cNvSpPr>
            <p:nvPr userDrawn="1"/>
          </p:nvSpPr>
          <p:spPr bwMode="black">
            <a:xfrm>
              <a:off x="2754" y="2477"/>
              <a:ext cx="104" cy="108"/>
            </a:xfrm>
            <a:custGeom>
              <a:avLst/>
              <a:gdLst>
                <a:gd name="T0" fmla="*/ 52 w 104"/>
                <a:gd name="T1" fmla="*/ 65 h 108"/>
                <a:gd name="T2" fmla="*/ 19 w 104"/>
                <a:gd name="T3" fmla="*/ 108 h 108"/>
                <a:gd name="T4" fmla="*/ 0 w 104"/>
                <a:gd name="T5" fmla="*/ 108 h 108"/>
                <a:gd name="T6" fmla="*/ 43 w 104"/>
                <a:gd name="T7" fmla="*/ 52 h 108"/>
                <a:gd name="T8" fmla="*/ 3 w 104"/>
                <a:gd name="T9" fmla="*/ 0 h 108"/>
                <a:gd name="T10" fmla="*/ 22 w 104"/>
                <a:gd name="T11" fmla="*/ 0 h 108"/>
                <a:gd name="T12" fmla="*/ 52 w 104"/>
                <a:gd name="T13" fmla="*/ 39 h 108"/>
                <a:gd name="T14" fmla="*/ 83 w 104"/>
                <a:gd name="T15" fmla="*/ 0 h 108"/>
                <a:gd name="T16" fmla="*/ 102 w 104"/>
                <a:gd name="T17" fmla="*/ 0 h 108"/>
                <a:gd name="T18" fmla="*/ 62 w 104"/>
                <a:gd name="T19" fmla="*/ 52 h 108"/>
                <a:gd name="T20" fmla="*/ 104 w 104"/>
                <a:gd name="T21" fmla="*/ 108 h 108"/>
                <a:gd name="T22" fmla="*/ 85 w 104"/>
                <a:gd name="T23" fmla="*/ 108 h 108"/>
                <a:gd name="T24" fmla="*/ 52 w 104"/>
                <a:gd name="T25" fmla="*/ 6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08">
                  <a:moveTo>
                    <a:pt x="52" y="65"/>
                  </a:moveTo>
                  <a:lnTo>
                    <a:pt x="19" y="108"/>
                  </a:lnTo>
                  <a:lnTo>
                    <a:pt x="0" y="108"/>
                  </a:lnTo>
                  <a:lnTo>
                    <a:pt x="43" y="52"/>
                  </a:lnTo>
                  <a:lnTo>
                    <a:pt x="3" y="0"/>
                  </a:lnTo>
                  <a:lnTo>
                    <a:pt x="22" y="0"/>
                  </a:lnTo>
                  <a:lnTo>
                    <a:pt x="52" y="39"/>
                  </a:lnTo>
                  <a:lnTo>
                    <a:pt x="83" y="0"/>
                  </a:lnTo>
                  <a:lnTo>
                    <a:pt x="102" y="0"/>
                  </a:lnTo>
                  <a:lnTo>
                    <a:pt x="62" y="52"/>
                  </a:lnTo>
                  <a:lnTo>
                    <a:pt x="104" y="108"/>
                  </a:lnTo>
                  <a:lnTo>
                    <a:pt x="85" y="108"/>
                  </a:lnTo>
                  <a:lnTo>
                    <a:pt x="5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8E287595-A7F6-457E-B8D6-8BE7F9D3FA9B}"/>
                </a:ext>
              </a:extLst>
            </p:cNvPr>
            <p:cNvSpPr>
              <a:spLocks/>
            </p:cNvSpPr>
            <p:nvPr userDrawn="1"/>
          </p:nvSpPr>
          <p:spPr bwMode="black">
            <a:xfrm>
              <a:off x="2936" y="2475"/>
              <a:ext cx="81" cy="111"/>
            </a:xfrm>
            <a:custGeom>
              <a:avLst/>
              <a:gdLst>
                <a:gd name="T0" fmla="*/ 45 w 69"/>
                <a:gd name="T1" fmla="*/ 82 h 94"/>
                <a:gd name="T2" fmla="*/ 65 w 69"/>
                <a:gd name="T3" fmla="*/ 77 h 94"/>
                <a:gd name="T4" fmla="*/ 69 w 69"/>
                <a:gd name="T5" fmla="*/ 89 h 94"/>
                <a:gd name="T6" fmla="*/ 45 w 69"/>
                <a:gd name="T7" fmla="*/ 94 h 94"/>
                <a:gd name="T8" fmla="*/ 0 w 69"/>
                <a:gd name="T9" fmla="*/ 47 h 94"/>
                <a:gd name="T10" fmla="*/ 45 w 69"/>
                <a:gd name="T11" fmla="*/ 0 h 94"/>
                <a:gd name="T12" fmla="*/ 69 w 69"/>
                <a:gd name="T13" fmla="*/ 5 h 94"/>
                <a:gd name="T14" fmla="*/ 65 w 69"/>
                <a:gd name="T15" fmla="*/ 17 h 94"/>
                <a:gd name="T16" fmla="*/ 45 w 69"/>
                <a:gd name="T17" fmla="*/ 12 h 94"/>
                <a:gd name="T18" fmla="*/ 14 w 69"/>
                <a:gd name="T19" fmla="*/ 47 h 94"/>
                <a:gd name="T20" fmla="*/ 45 w 69"/>
                <a:gd name="T2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4">
                  <a:moveTo>
                    <a:pt x="45" y="82"/>
                  </a:moveTo>
                  <a:cubicBezTo>
                    <a:pt x="52" y="82"/>
                    <a:pt x="59" y="81"/>
                    <a:pt x="65" y="77"/>
                  </a:cubicBezTo>
                  <a:cubicBezTo>
                    <a:pt x="69" y="89"/>
                    <a:pt x="69" y="89"/>
                    <a:pt x="69" y="89"/>
                  </a:cubicBezTo>
                  <a:cubicBezTo>
                    <a:pt x="61" y="93"/>
                    <a:pt x="54" y="94"/>
                    <a:pt x="45" y="94"/>
                  </a:cubicBezTo>
                  <a:cubicBezTo>
                    <a:pt x="20" y="94"/>
                    <a:pt x="0" y="73"/>
                    <a:pt x="0" y="47"/>
                  </a:cubicBezTo>
                  <a:cubicBezTo>
                    <a:pt x="0" y="21"/>
                    <a:pt x="20" y="0"/>
                    <a:pt x="45" y="0"/>
                  </a:cubicBezTo>
                  <a:cubicBezTo>
                    <a:pt x="54" y="0"/>
                    <a:pt x="61" y="1"/>
                    <a:pt x="69" y="5"/>
                  </a:cubicBezTo>
                  <a:cubicBezTo>
                    <a:pt x="65" y="17"/>
                    <a:pt x="65" y="17"/>
                    <a:pt x="65" y="17"/>
                  </a:cubicBezTo>
                  <a:cubicBezTo>
                    <a:pt x="60" y="14"/>
                    <a:pt x="54" y="12"/>
                    <a:pt x="45" y="12"/>
                  </a:cubicBezTo>
                  <a:cubicBezTo>
                    <a:pt x="28" y="12"/>
                    <a:pt x="14" y="28"/>
                    <a:pt x="14" y="47"/>
                  </a:cubicBezTo>
                  <a:cubicBezTo>
                    <a:pt x="14" y="66"/>
                    <a:pt x="28" y="82"/>
                    <a:pt x="4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id="{C3CD8DC9-821E-4664-996E-65225C860E0F}"/>
                </a:ext>
              </a:extLst>
            </p:cNvPr>
            <p:cNvSpPr>
              <a:spLocks noEditPoints="1"/>
            </p:cNvSpPr>
            <p:nvPr userDrawn="1"/>
          </p:nvSpPr>
          <p:spPr bwMode="black">
            <a:xfrm>
              <a:off x="3026" y="2475"/>
              <a:ext cx="112" cy="111"/>
            </a:xfrm>
            <a:custGeom>
              <a:avLst/>
              <a:gdLst>
                <a:gd name="T0" fmla="*/ 47 w 95"/>
                <a:gd name="T1" fmla="*/ 0 h 94"/>
                <a:gd name="T2" fmla="*/ 95 w 95"/>
                <a:gd name="T3" fmla="*/ 47 h 94"/>
                <a:gd name="T4" fmla="*/ 47 w 95"/>
                <a:gd name="T5" fmla="*/ 94 h 94"/>
                <a:gd name="T6" fmla="*/ 0 w 95"/>
                <a:gd name="T7" fmla="*/ 47 h 94"/>
                <a:gd name="T8" fmla="*/ 47 w 95"/>
                <a:gd name="T9" fmla="*/ 0 h 94"/>
                <a:gd name="T10" fmla="*/ 47 w 95"/>
                <a:gd name="T11" fmla="*/ 82 h 94"/>
                <a:gd name="T12" fmla="*/ 80 w 95"/>
                <a:gd name="T13" fmla="*/ 47 h 94"/>
                <a:gd name="T14" fmla="*/ 47 w 95"/>
                <a:gd name="T15" fmla="*/ 12 h 94"/>
                <a:gd name="T16" fmla="*/ 15 w 95"/>
                <a:gd name="T17" fmla="*/ 47 h 94"/>
                <a:gd name="T18" fmla="*/ 47 w 95"/>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47" y="0"/>
                  </a:moveTo>
                  <a:cubicBezTo>
                    <a:pt x="74" y="0"/>
                    <a:pt x="95" y="21"/>
                    <a:pt x="95" y="47"/>
                  </a:cubicBezTo>
                  <a:cubicBezTo>
                    <a:pt x="95" y="73"/>
                    <a:pt x="74" y="94"/>
                    <a:pt x="47" y="94"/>
                  </a:cubicBezTo>
                  <a:cubicBezTo>
                    <a:pt x="21" y="94"/>
                    <a:pt x="0" y="73"/>
                    <a:pt x="0" y="47"/>
                  </a:cubicBezTo>
                  <a:cubicBezTo>
                    <a:pt x="0" y="21"/>
                    <a:pt x="21" y="0"/>
                    <a:pt x="47" y="0"/>
                  </a:cubicBezTo>
                  <a:close/>
                  <a:moveTo>
                    <a:pt x="47" y="82"/>
                  </a:moveTo>
                  <a:cubicBezTo>
                    <a:pt x="65" y="82"/>
                    <a:pt x="80" y="66"/>
                    <a:pt x="80" y="47"/>
                  </a:cubicBezTo>
                  <a:cubicBezTo>
                    <a:pt x="80" y="28"/>
                    <a:pt x="65" y="12"/>
                    <a:pt x="47" y="12"/>
                  </a:cubicBezTo>
                  <a:cubicBezTo>
                    <a:pt x="29" y="12"/>
                    <a:pt x="15" y="28"/>
                    <a:pt x="15" y="47"/>
                  </a:cubicBezTo>
                  <a:cubicBezTo>
                    <a:pt x="15" y="66"/>
                    <a:pt x="29" y="82"/>
                    <a:pt x="4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3E79AB79-B45B-4E32-906D-EF5C1E23E24A}"/>
                </a:ext>
              </a:extLst>
            </p:cNvPr>
            <p:cNvSpPr>
              <a:spLocks/>
            </p:cNvSpPr>
            <p:nvPr userDrawn="1"/>
          </p:nvSpPr>
          <p:spPr bwMode="black">
            <a:xfrm>
              <a:off x="3164" y="2475"/>
              <a:ext cx="166" cy="110"/>
            </a:xfrm>
            <a:custGeom>
              <a:avLst/>
              <a:gdLst>
                <a:gd name="T0" fmla="*/ 141 w 141"/>
                <a:gd name="T1" fmla="*/ 93 h 93"/>
                <a:gd name="T2" fmla="*/ 126 w 141"/>
                <a:gd name="T3" fmla="*/ 93 h 93"/>
                <a:gd name="T4" fmla="*/ 126 w 141"/>
                <a:gd name="T5" fmla="*/ 38 h 93"/>
                <a:gd name="T6" fmla="*/ 106 w 141"/>
                <a:gd name="T7" fmla="*/ 12 h 93"/>
                <a:gd name="T8" fmla="*/ 78 w 141"/>
                <a:gd name="T9" fmla="*/ 29 h 93"/>
                <a:gd name="T10" fmla="*/ 79 w 141"/>
                <a:gd name="T11" fmla="*/ 34 h 93"/>
                <a:gd name="T12" fmla="*/ 79 w 141"/>
                <a:gd name="T13" fmla="*/ 93 h 93"/>
                <a:gd name="T14" fmla="*/ 64 w 141"/>
                <a:gd name="T15" fmla="*/ 93 h 93"/>
                <a:gd name="T16" fmla="*/ 64 w 141"/>
                <a:gd name="T17" fmla="*/ 34 h 93"/>
                <a:gd name="T18" fmla="*/ 44 w 141"/>
                <a:gd name="T19" fmla="*/ 12 h 93"/>
                <a:gd name="T20" fmla="*/ 15 w 141"/>
                <a:gd name="T21" fmla="*/ 30 h 93"/>
                <a:gd name="T22" fmla="*/ 15 w 141"/>
                <a:gd name="T23" fmla="*/ 93 h 93"/>
                <a:gd name="T24" fmla="*/ 0 w 141"/>
                <a:gd name="T25" fmla="*/ 93 h 93"/>
                <a:gd name="T26" fmla="*/ 0 w 141"/>
                <a:gd name="T27" fmla="*/ 2 h 93"/>
                <a:gd name="T28" fmla="*/ 15 w 141"/>
                <a:gd name="T29" fmla="*/ 2 h 93"/>
                <a:gd name="T30" fmla="*/ 15 w 141"/>
                <a:gd name="T31" fmla="*/ 13 h 93"/>
                <a:gd name="T32" fmla="*/ 16 w 141"/>
                <a:gd name="T33" fmla="*/ 13 h 93"/>
                <a:gd name="T34" fmla="*/ 48 w 141"/>
                <a:gd name="T35" fmla="*/ 0 h 93"/>
                <a:gd name="T36" fmla="*/ 75 w 141"/>
                <a:gd name="T37" fmla="*/ 16 h 93"/>
                <a:gd name="T38" fmla="*/ 110 w 141"/>
                <a:gd name="T39" fmla="*/ 0 h 93"/>
                <a:gd name="T40" fmla="*/ 141 w 141"/>
                <a:gd name="T41" fmla="*/ 38 h 93"/>
                <a:gd name="T42" fmla="*/ 141 w 141"/>
                <a:gd name="T4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93">
                  <a:moveTo>
                    <a:pt x="141" y="93"/>
                  </a:moveTo>
                  <a:cubicBezTo>
                    <a:pt x="126" y="93"/>
                    <a:pt x="126" y="93"/>
                    <a:pt x="126" y="93"/>
                  </a:cubicBezTo>
                  <a:cubicBezTo>
                    <a:pt x="126" y="38"/>
                    <a:pt x="126" y="38"/>
                    <a:pt x="126" y="38"/>
                  </a:cubicBezTo>
                  <a:cubicBezTo>
                    <a:pt x="126" y="20"/>
                    <a:pt x="117" y="12"/>
                    <a:pt x="106" y="12"/>
                  </a:cubicBezTo>
                  <a:cubicBezTo>
                    <a:pt x="95" y="12"/>
                    <a:pt x="84" y="17"/>
                    <a:pt x="78" y="29"/>
                  </a:cubicBezTo>
                  <a:cubicBezTo>
                    <a:pt x="79" y="31"/>
                    <a:pt x="79" y="33"/>
                    <a:pt x="79" y="34"/>
                  </a:cubicBezTo>
                  <a:cubicBezTo>
                    <a:pt x="79" y="93"/>
                    <a:pt x="79" y="93"/>
                    <a:pt x="79" y="93"/>
                  </a:cubicBezTo>
                  <a:cubicBezTo>
                    <a:pt x="64" y="93"/>
                    <a:pt x="64" y="93"/>
                    <a:pt x="64" y="93"/>
                  </a:cubicBezTo>
                  <a:cubicBezTo>
                    <a:pt x="64" y="34"/>
                    <a:pt x="64" y="34"/>
                    <a:pt x="64" y="34"/>
                  </a:cubicBezTo>
                  <a:cubicBezTo>
                    <a:pt x="64" y="19"/>
                    <a:pt x="55" y="12"/>
                    <a:pt x="44" y="12"/>
                  </a:cubicBezTo>
                  <a:cubicBezTo>
                    <a:pt x="32" y="12"/>
                    <a:pt x="21" y="17"/>
                    <a:pt x="15" y="30"/>
                  </a:cubicBezTo>
                  <a:cubicBezTo>
                    <a:pt x="15" y="93"/>
                    <a:pt x="15" y="93"/>
                    <a:pt x="15" y="93"/>
                  </a:cubicBezTo>
                  <a:cubicBezTo>
                    <a:pt x="0" y="93"/>
                    <a:pt x="0" y="93"/>
                    <a:pt x="0" y="93"/>
                  </a:cubicBezTo>
                  <a:cubicBezTo>
                    <a:pt x="0" y="2"/>
                    <a:pt x="0" y="2"/>
                    <a:pt x="0" y="2"/>
                  </a:cubicBezTo>
                  <a:cubicBezTo>
                    <a:pt x="15" y="2"/>
                    <a:pt x="15" y="2"/>
                    <a:pt x="15" y="2"/>
                  </a:cubicBezTo>
                  <a:cubicBezTo>
                    <a:pt x="15" y="13"/>
                    <a:pt x="15" y="13"/>
                    <a:pt x="15" y="13"/>
                  </a:cubicBezTo>
                  <a:cubicBezTo>
                    <a:pt x="16" y="13"/>
                    <a:pt x="16" y="13"/>
                    <a:pt x="16" y="13"/>
                  </a:cubicBezTo>
                  <a:cubicBezTo>
                    <a:pt x="22" y="5"/>
                    <a:pt x="34" y="0"/>
                    <a:pt x="48" y="0"/>
                  </a:cubicBezTo>
                  <a:cubicBezTo>
                    <a:pt x="59" y="0"/>
                    <a:pt x="69" y="5"/>
                    <a:pt x="75" y="16"/>
                  </a:cubicBezTo>
                  <a:cubicBezTo>
                    <a:pt x="83" y="6"/>
                    <a:pt x="94" y="0"/>
                    <a:pt x="110" y="0"/>
                  </a:cubicBezTo>
                  <a:cubicBezTo>
                    <a:pt x="127" y="0"/>
                    <a:pt x="141" y="13"/>
                    <a:pt x="141" y="38"/>
                  </a:cubicBezTo>
                  <a:lnTo>
                    <a:pt x="14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a16="http://schemas.microsoft.com/office/drawing/2014/main" id="{4B73F455-86CF-4F12-9C6D-18755FBF4EB7}"/>
                </a:ext>
              </a:extLst>
            </p:cNvPr>
            <p:cNvSpPr>
              <a:spLocks noEditPoints="1"/>
            </p:cNvSpPr>
            <p:nvPr userDrawn="1"/>
          </p:nvSpPr>
          <p:spPr bwMode="black">
            <a:xfrm>
              <a:off x="3363" y="2475"/>
              <a:ext cx="105" cy="158"/>
            </a:xfrm>
            <a:custGeom>
              <a:avLst/>
              <a:gdLst>
                <a:gd name="T0" fmla="*/ 15 w 89"/>
                <a:gd name="T1" fmla="*/ 86 h 134"/>
                <a:gd name="T2" fmla="*/ 14 w 89"/>
                <a:gd name="T3" fmla="*/ 87 h 134"/>
                <a:gd name="T4" fmla="*/ 14 w 89"/>
                <a:gd name="T5" fmla="*/ 134 h 134"/>
                <a:gd name="T6" fmla="*/ 0 w 89"/>
                <a:gd name="T7" fmla="*/ 134 h 134"/>
                <a:gd name="T8" fmla="*/ 0 w 89"/>
                <a:gd name="T9" fmla="*/ 2 h 134"/>
                <a:gd name="T10" fmla="*/ 14 w 89"/>
                <a:gd name="T11" fmla="*/ 2 h 134"/>
                <a:gd name="T12" fmla="*/ 14 w 89"/>
                <a:gd name="T13" fmla="*/ 12 h 134"/>
                <a:gd name="T14" fmla="*/ 15 w 89"/>
                <a:gd name="T15" fmla="*/ 12 h 134"/>
                <a:gd name="T16" fmla="*/ 45 w 89"/>
                <a:gd name="T17" fmla="*/ 0 h 134"/>
                <a:gd name="T18" fmla="*/ 89 w 89"/>
                <a:gd name="T19" fmla="*/ 47 h 134"/>
                <a:gd name="T20" fmla="*/ 43 w 89"/>
                <a:gd name="T21" fmla="*/ 94 h 134"/>
                <a:gd name="T22" fmla="*/ 15 w 89"/>
                <a:gd name="T23" fmla="*/ 86 h 134"/>
                <a:gd name="T24" fmla="*/ 14 w 89"/>
                <a:gd name="T25" fmla="*/ 28 h 134"/>
                <a:gd name="T26" fmla="*/ 14 w 89"/>
                <a:gd name="T27" fmla="*/ 74 h 134"/>
                <a:gd name="T28" fmla="*/ 41 w 89"/>
                <a:gd name="T29" fmla="*/ 82 h 134"/>
                <a:gd name="T30" fmla="*/ 74 w 89"/>
                <a:gd name="T31" fmla="*/ 47 h 134"/>
                <a:gd name="T32" fmla="*/ 41 w 89"/>
                <a:gd name="T33" fmla="*/ 12 h 134"/>
                <a:gd name="T34" fmla="*/ 14 w 89"/>
                <a:gd name="T35"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34">
                  <a:moveTo>
                    <a:pt x="15" y="86"/>
                  </a:moveTo>
                  <a:cubicBezTo>
                    <a:pt x="14" y="87"/>
                    <a:pt x="14" y="87"/>
                    <a:pt x="14" y="87"/>
                  </a:cubicBezTo>
                  <a:cubicBezTo>
                    <a:pt x="14" y="134"/>
                    <a:pt x="14" y="134"/>
                    <a:pt x="14" y="134"/>
                  </a:cubicBezTo>
                  <a:cubicBezTo>
                    <a:pt x="0" y="134"/>
                    <a:pt x="0" y="134"/>
                    <a:pt x="0" y="134"/>
                  </a:cubicBezTo>
                  <a:cubicBezTo>
                    <a:pt x="0" y="2"/>
                    <a:pt x="0" y="2"/>
                    <a:pt x="0" y="2"/>
                  </a:cubicBezTo>
                  <a:cubicBezTo>
                    <a:pt x="14" y="2"/>
                    <a:pt x="14" y="2"/>
                    <a:pt x="14" y="2"/>
                  </a:cubicBezTo>
                  <a:cubicBezTo>
                    <a:pt x="14" y="12"/>
                    <a:pt x="14" y="12"/>
                    <a:pt x="14" y="12"/>
                  </a:cubicBezTo>
                  <a:cubicBezTo>
                    <a:pt x="15" y="12"/>
                    <a:pt x="15" y="12"/>
                    <a:pt x="15" y="12"/>
                  </a:cubicBezTo>
                  <a:cubicBezTo>
                    <a:pt x="21" y="5"/>
                    <a:pt x="32" y="0"/>
                    <a:pt x="45" y="0"/>
                  </a:cubicBezTo>
                  <a:cubicBezTo>
                    <a:pt x="69" y="0"/>
                    <a:pt x="89" y="21"/>
                    <a:pt x="89" y="47"/>
                  </a:cubicBezTo>
                  <a:cubicBezTo>
                    <a:pt x="89" y="73"/>
                    <a:pt x="69" y="94"/>
                    <a:pt x="43" y="94"/>
                  </a:cubicBezTo>
                  <a:cubicBezTo>
                    <a:pt x="30" y="94"/>
                    <a:pt x="21" y="91"/>
                    <a:pt x="15" y="86"/>
                  </a:cubicBezTo>
                  <a:close/>
                  <a:moveTo>
                    <a:pt x="14" y="28"/>
                  </a:moveTo>
                  <a:cubicBezTo>
                    <a:pt x="14" y="74"/>
                    <a:pt x="14" y="74"/>
                    <a:pt x="14" y="74"/>
                  </a:cubicBezTo>
                  <a:cubicBezTo>
                    <a:pt x="21" y="79"/>
                    <a:pt x="30" y="82"/>
                    <a:pt x="41" y="82"/>
                  </a:cubicBezTo>
                  <a:cubicBezTo>
                    <a:pt x="59" y="82"/>
                    <a:pt x="74" y="66"/>
                    <a:pt x="74" y="47"/>
                  </a:cubicBezTo>
                  <a:cubicBezTo>
                    <a:pt x="74" y="28"/>
                    <a:pt x="59" y="12"/>
                    <a:pt x="41" y="12"/>
                  </a:cubicBezTo>
                  <a:cubicBezTo>
                    <a:pt x="30" y="12"/>
                    <a:pt x="20" y="17"/>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a:extLst>
                <a:ext uri="{FF2B5EF4-FFF2-40B4-BE49-F238E27FC236}">
                  <a16:creationId xmlns:a16="http://schemas.microsoft.com/office/drawing/2014/main" id="{E2D525E1-3EA5-4004-8850-057D86171684}"/>
                </a:ext>
              </a:extLst>
            </p:cNvPr>
            <p:cNvSpPr>
              <a:spLocks/>
            </p:cNvSpPr>
            <p:nvPr userDrawn="1"/>
          </p:nvSpPr>
          <p:spPr bwMode="black">
            <a:xfrm>
              <a:off x="3493" y="2428"/>
              <a:ext cx="35" cy="158"/>
            </a:xfrm>
            <a:custGeom>
              <a:avLst/>
              <a:gdLst>
                <a:gd name="T0" fmla="*/ 27 w 29"/>
                <a:gd name="T1" fmla="*/ 134 h 134"/>
                <a:gd name="T2" fmla="*/ 0 w 29"/>
                <a:gd name="T3" fmla="*/ 109 h 134"/>
                <a:gd name="T4" fmla="*/ 0 w 29"/>
                <a:gd name="T5" fmla="*/ 0 h 134"/>
                <a:gd name="T6" fmla="*/ 15 w 29"/>
                <a:gd name="T7" fmla="*/ 0 h 134"/>
                <a:gd name="T8" fmla="*/ 15 w 29"/>
                <a:gd name="T9" fmla="*/ 109 h 134"/>
                <a:gd name="T10" fmla="*/ 29 w 29"/>
                <a:gd name="T11" fmla="*/ 121 h 134"/>
                <a:gd name="T12" fmla="*/ 27 w 29"/>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9" h="134">
                  <a:moveTo>
                    <a:pt x="27" y="134"/>
                  </a:moveTo>
                  <a:cubicBezTo>
                    <a:pt x="11" y="134"/>
                    <a:pt x="0" y="125"/>
                    <a:pt x="0" y="109"/>
                  </a:cubicBezTo>
                  <a:cubicBezTo>
                    <a:pt x="0" y="0"/>
                    <a:pt x="0" y="0"/>
                    <a:pt x="0" y="0"/>
                  </a:cubicBezTo>
                  <a:cubicBezTo>
                    <a:pt x="15" y="0"/>
                    <a:pt x="15" y="0"/>
                    <a:pt x="15" y="0"/>
                  </a:cubicBezTo>
                  <a:cubicBezTo>
                    <a:pt x="15" y="109"/>
                    <a:pt x="15" y="109"/>
                    <a:pt x="15" y="109"/>
                  </a:cubicBezTo>
                  <a:cubicBezTo>
                    <a:pt x="15" y="117"/>
                    <a:pt x="21" y="121"/>
                    <a:pt x="29" y="121"/>
                  </a:cubicBezTo>
                  <a:lnTo>
                    <a:pt x="27"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4109304D-99AD-4468-8A3D-87FCADCB9073}"/>
                </a:ext>
              </a:extLst>
            </p:cNvPr>
            <p:cNvSpPr>
              <a:spLocks noEditPoints="1"/>
            </p:cNvSpPr>
            <p:nvPr userDrawn="1"/>
          </p:nvSpPr>
          <p:spPr bwMode="black">
            <a:xfrm>
              <a:off x="3551" y="2432"/>
              <a:ext cx="21" cy="153"/>
            </a:xfrm>
            <a:custGeom>
              <a:avLst/>
              <a:gdLst>
                <a:gd name="T0" fmla="*/ 9 w 18"/>
                <a:gd name="T1" fmla="*/ 0 h 129"/>
                <a:gd name="T2" fmla="*/ 18 w 18"/>
                <a:gd name="T3" fmla="*/ 9 h 129"/>
                <a:gd name="T4" fmla="*/ 9 w 18"/>
                <a:gd name="T5" fmla="*/ 17 h 129"/>
                <a:gd name="T6" fmla="*/ 0 w 18"/>
                <a:gd name="T7" fmla="*/ 9 h 129"/>
                <a:gd name="T8" fmla="*/ 9 w 18"/>
                <a:gd name="T9" fmla="*/ 0 h 129"/>
                <a:gd name="T10" fmla="*/ 2 w 18"/>
                <a:gd name="T11" fmla="*/ 38 h 129"/>
                <a:gd name="T12" fmla="*/ 16 w 18"/>
                <a:gd name="T13" fmla="*/ 38 h 129"/>
                <a:gd name="T14" fmla="*/ 16 w 18"/>
                <a:gd name="T15" fmla="*/ 129 h 129"/>
                <a:gd name="T16" fmla="*/ 2 w 18"/>
                <a:gd name="T17" fmla="*/ 129 h 129"/>
                <a:gd name="T18" fmla="*/ 2 w 18"/>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9" y="0"/>
                  </a:moveTo>
                  <a:cubicBezTo>
                    <a:pt x="14" y="0"/>
                    <a:pt x="18" y="4"/>
                    <a:pt x="18" y="9"/>
                  </a:cubicBezTo>
                  <a:cubicBezTo>
                    <a:pt x="18" y="13"/>
                    <a:pt x="14" y="17"/>
                    <a:pt x="9" y="17"/>
                  </a:cubicBezTo>
                  <a:cubicBezTo>
                    <a:pt x="4" y="17"/>
                    <a:pt x="0" y="13"/>
                    <a:pt x="0" y="9"/>
                  </a:cubicBezTo>
                  <a:cubicBezTo>
                    <a:pt x="0" y="4"/>
                    <a:pt x="4" y="0"/>
                    <a:pt x="9" y="0"/>
                  </a:cubicBezTo>
                  <a:close/>
                  <a:moveTo>
                    <a:pt x="2" y="38"/>
                  </a:moveTo>
                  <a:cubicBezTo>
                    <a:pt x="16" y="38"/>
                    <a:pt x="16" y="38"/>
                    <a:pt x="16" y="38"/>
                  </a:cubicBezTo>
                  <a:cubicBezTo>
                    <a:pt x="16" y="129"/>
                    <a:pt x="16" y="129"/>
                    <a:pt x="16" y="129"/>
                  </a:cubicBezTo>
                  <a:cubicBezTo>
                    <a:pt x="2" y="129"/>
                    <a:pt x="2" y="129"/>
                    <a:pt x="2" y="129"/>
                  </a:cubicBezTo>
                  <a:lnTo>
                    <a:pt x="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a:extLst>
                <a:ext uri="{FF2B5EF4-FFF2-40B4-BE49-F238E27FC236}">
                  <a16:creationId xmlns:a16="http://schemas.microsoft.com/office/drawing/2014/main" id="{7EF1A094-985E-43C5-9ECC-079415D0928F}"/>
                </a:ext>
              </a:extLst>
            </p:cNvPr>
            <p:cNvSpPr>
              <a:spLocks noEditPoints="1"/>
            </p:cNvSpPr>
            <p:nvPr userDrawn="1"/>
          </p:nvSpPr>
          <p:spPr bwMode="black">
            <a:xfrm>
              <a:off x="3598" y="2475"/>
              <a:ext cx="105" cy="111"/>
            </a:xfrm>
            <a:custGeom>
              <a:avLst/>
              <a:gdLst>
                <a:gd name="T0" fmla="*/ 73 w 89"/>
                <a:gd name="T1" fmla="*/ 9 h 94"/>
                <a:gd name="T2" fmla="*/ 74 w 89"/>
                <a:gd name="T3" fmla="*/ 8 h 94"/>
                <a:gd name="T4" fmla="*/ 74 w 89"/>
                <a:gd name="T5" fmla="*/ 2 h 94"/>
                <a:gd name="T6" fmla="*/ 89 w 89"/>
                <a:gd name="T7" fmla="*/ 2 h 94"/>
                <a:gd name="T8" fmla="*/ 89 w 89"/>
                <a:gd name="T9" fmla="*/ 93 h 94"/>
                <a:gd name="T10" fmla="*/ 74 w 89"/>
                <a:gd name="T11" fmla="*/ 93 h 94"/>
                <a:gd name="T12" fmla="*/ 74 w 89"/>
                <a:gd name="T13" fmla="*/ 83 h 94"/>
                <a:gd name="T14" fmla="*/ 73 w 89"/>
                <a:gd name="T15" fmla="*/ 82 h 94"/>
                <a:gd name="T16" fmla="*/ 43 w 89"/>
                <a:gd name="T17" fmla="*/ 94 h 94"/>
                <a:gd name="T18" fmla="*/ 0 w 89"/>
                <a:gd name="T19" fmla="*/ 47 h 94"/>
                <a:gd name="T20" fmla="*/ 45 w 89"/>
                <a:gd name="T21" fmla="*/ 0 h 94"/>
                <a:gd name="T22" fmla="*/ 73 w 89"/>
                <a:gd name="T23" fmla="*/ 9 h 94"/>
                <a:gd name="T24" fmla="*/ 74 w 89"/>
                <a:gd name="T25" fmla="*/ 66 h 94"/>
                <a:gd name="T26" fmla="*/ 74 w 89"/>
                <a:gd name="T27" fmla="*/ 22 h 94"/>
                <a:gd name="T28" fmla="*/ 47 w 89"/>
                <a:gd name="T29" fmla="*/ 12 h 94"/>
                <a:gd name="T30" fmla="*/ 14 w 89"/>
                <a:gd name="T31" fmla="*/ 47 h 94"/>
                <a:gd name="T32" fmla="*/ 47 w 89"/>
                <a:gd name="T33" fmla="*/ 82 h 94"/>
                <a:gd name="T34" fmla="*/ 74 w 89"/>
                <a:gd name="T3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73" y="9"/>
                  </a:moveTo>
                  <a:cubicBezTo>
                    <a:pt x="74" y="8"/>
                    <a:pt x="74" y="8"/>
                    <a:pt x="74" y="8"/>
                  </a:cubicBezTo>
                  <a:cubicBezTo>
                    <a:pt x="74" y="2"/>
                    <a:pt x="74" y="2"/>
                    <a:pt x="74" y="2"/>
                  </a:cubicBezTo>
                  <a:cubicBezTo>
                    <a:pt x="89" y="2"/>
                    <a:pt x="89" y="2"/>
                    <a:pt x="89" y="2"/>
                  </a:cubicBezTo>
                  <a:cubicBezTo>
                    <a:pt x="89" y="93"/>
                    <a:pt x="89" y="93"/>
                    <a:pt x="89" y="93"/>
                  </a:cubicBezTo>
                  <a:cubicBezTo>
                    <a:pt x="74" y="93"/>
                    <a:pt x="74" y="93"/>
                    <a:pt x="74" y="93"/>
                  </a:cubicBezTo>
                  <a:cubicBezTo>
                    <a:pt x="74" y="83"/>
                    <a:pt x="74" y="83"/>
                    <a:pt x="74" y="83"/>
                  </a:cubicBezTo>
                  <a:cubicBezTo>
                    <a:pt x="73" y="82"/>
                    <a:pt x="73" y="82"/>
                    <a:pt x="73" y="82"/>
                  </a:cubicBezTo>
                  <a:cubicBezTo>
                    <a:pt x="67" y="89"/>
                    <a:pt x="57" y="94"/>
                    <a:pt x="43" y="94"/>
                  </a:cubicBezTo>
                  <a:cubicBezTo>
                    <a:pt x="19" y="94"/>
                    <a:pt x="0" y="73"/>
                    <a:pt x="0" y="47"/>
                  </a:cubicBezTo>
                  <a:cubicBezTo>
                    <a:pt x="0" y="21"/>
                    <a:pt x="20" y="0"/>
                    <a:pt x="45" y="0"/>
                  </a:cubicBezTo>
                  <a:cubicBezTo>
                    <a:pt x="58" y="0"/>
                    <a:pt x="67" y="4"/>
                    <a:pt x="73" y="9"/>
                  </a:cubicBezTo>
                  <a:close/>
                  <a:moveTo>
                    <a:pt x="74" y="66"/>
                  </a:moveTo>
                  <a:cubicBezTo>
                    <a:pt x="74" y="22"/>
                    <a:pt x="74" y="22"/>
                    <a:pt x="74" y="22"/>
                  </a:cubicBezTo>
                  <a:cubicBezTo>
                    <a:pt x="68" y="16"/>
                    <a:pt x="58" y="12"/>
                    <a:pt x="47" y="12"/>
                  </a:cubicBezTo>
                  <a:cubicBezTo>
                    <a:pt x="29" y="12"/>
                    <a:pt x="14" y="28"/>
                    <a:pt x="14" y="47"/>
                  </a:cubicBezTo>
                  <a:cubicBezTo>
                    <a:pt x="14" y="66"/>
                    <a:pt x="29" y="82"/>
                    <a:pt x="47" y="82"/>
                  </a:cubicBezTo>
                  <a:cubicBezTo>
                    <a:pt x="58" y="82"/>
                    <a:pt x="69" y="77"/>
                    <a:pt x="7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a:extLst>
                <a:ext uri="{FF2B5EF4-FFF2-40B4-BE49-F238E27FC236}">
                  <a16:creationId xmlns:a16="http://schemas.microsoft.com/office/drawing/2014/main" id="{7C65AD10-7221-4200-A55A-4B1CF8AE87F3}"/>
                </a:ext>
              </a:extLst>
            </p:cNvPr>
            <p:cNvSpPr>
              <a:spLocks/>
            </p:cNvSpPr>
            <p:nvPr userDrawn="1"/>
          </p:nvSpPr>
          <p:spPr bwMode="black">
            <a:xfrm>
              <a:off x="3737" y="2475"/>
              <a:ext cx="97" cy="110"/>
            </a:xfrm>
            <a:custGeom>
              <a:avLst/>
              <a:gdLst>
                <a:gd name="T0" fmla="*/ 0 w 82"/>
                <a:gd name="T1" fmla="*/ 2 h 93"/>
                <a:gd name="T2" fmla="*/ 15 w 82"/>
                <a:gd name="T3" fmla="*/ 2 h 93"/>
                <a:gd name="T4" fmla="*/ 15 w 82"/>
                <a:gd name="T5" fmla="*/ 13 h 93"/>
                <a:gd name="T6" fmla="*/ 16 w 82"/>
                <a:gd name="T7" fmla="*/ 14 h 93"/>
                <a:gd name="T8" fmla="*/ 49 w 82"/>
                <a:gd name="T9" fmla="*/ 0 h 93"/>
                <a:gd name="T10" fmla="*/ 82 w 82"/>
                <a:gd name="T11" fmla="*/ 38 h 93"/>
                <a:gd name="T12" fmla="*/ 82 w 82"/>
                <a:gd name="T13" fmla="*/ 93 h 93"/>
                <a:gd name="T14" fmla="*/ 68 w 82"/>
                <a:gd name="T15" fmla="*/ 93 h 93"/>
                <a:gd name="T16" fmla="*/ 68 w 82"/>
                <a:gd name="T17" fmla="*/ 38 h 93"/>
                <a:gd name="T18" fmla="*/ 46 w 82"/>
                <a:gd name="T19" fmla="*/ 12 h 93"/>
                <a:gd name="T20" fmla="*/ 15 w 82"/>
                <a:gd name="T21" fmla="*/ 30 h 93"/>
                <a:gd name="T22" fmla="*/ 15 w 82"/>
                <a:gd name="T23" fmla="*/ 93 h 93"/>
                <a:gd name="T24" fmla="*/ 0 w 82"/>
                <a:gd name="T25" fmla="*/ 93 h 93"/>
                <a:gd name="T26" fmla="*/ 0 w 82"/>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0" y="2"/>
                  </a:moveTo>
                  <a:cubicBezTo>
                    <a:pt x="15" y="2"/>
                    <a:pt x="15" y="2"/>
                    <a:pt x="15" y="2"/>
                  </a:cubicBezTo>
                  <a:cubicBezTo>
                    <a:pt x="15" y="13"/>
                    <a:pt x="15" y="13"/>
                    <a:pt x="15" y="13"/>
                  </a:cubicBezTo>
                  <a:cubicBezTo>
                    <a:pt x="16" y="14"/>
                    <a:pt x="16" y="14"/>
                    <a:pt x="16" y="14"/>
                  </a:cubicBezTo>
                  <a:cubicBezTo>
                    <a:pt x="23" y="6"/>
                    <a:pt x="35" y="0"/>
                    <a:pt x="49" y="0"/>
                  </a:cubicBezTo>
                  <a:cubicBezTo>
                    <a:pt x="67" y="0"/>
                    <a:pt x="82" y="13"/>
                    <a:pt x="82" y="38"/>
                  </a:cubicBezTo>
                  <a:cubicBezTo>
                    <a:pt x="82" y="93"/>
                    <a:pt x="82" y="93"/>
                    <a:pt x="82" y="93"/>
                  </a:cubicBezTo>
                  <a:cubicBezTo>
                    <a:pt x="68" y="93"/>
                    <a:pt x="68" y="93"/>
                    <a:pt x="68" y="93"/>
                  </a:cubicBezTo>
                  <a:cubicBezTo>
                    <a:pt x="68" y="38"/>
                    <a:pt x="68" y="38"/>
                    <a:pt x="68" y="38"/>
                  </a:cubicBezTo>
                  <a:cubicBezTo>
                    <a:pt x="68" y="20"/>
                    <a:pt x="58" y="12"/>
                    <a:pt x="46" y="12"/>
                  </a:cubicBezTo>
                  <a:cubicBezTo>
                    <a:pt x="33" y="12"/>
                    <a:pt x="21" y="18"/>
                    <a:pt x="15" y="30"/>
                  </a:cubicBezTo>
                  <a:cubicBezTo>
                    <a:pt x="15" y="93"/>
                    <a:pt x="15" y="93"/>
                    <a:pt x="15"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a16="http://schemas.microsoft.com/office/drawing/2014/main" id="{7B53D3B0-99EA-4416-94E1-6D2EED70D937}"/>
                </a:ext>
              </a:extLst>
            </p:cNvPr>
            <p:cNvSpPr>
              <a:spLocks/>
            </p:cNvSpPr>
            <p:nvPr userDrawn="1"/>
          </p:nvSpPr>
          <p:spPr bwMode="black">
            <a:xfrm>
              <a:off x="3859" y="2475"/>
              <a:ext cx="82" cy="111"/>
            </a:xfrm>
            <a:custGeom>
              <a:avLst/>
              <a:gdLst>
                <a:gd name="T0" fmla="*/ 45 w 69"/>
                <a:gd name="T1" fmla="*/ 82 h 94"/>
                <a:gd name="T2" fmla="*/ 65 w 69"/>
                <a:gd name="T3" fmla="*/ 77 h 94"/>
                <a:gd name="T4" fmla="*/ 69 w 69"/>
                <a:gd name="T5" fmla="*/ 89 h 94"/>
                <a:gd name="T6" fmla="*/ 45 w 69"/>
                <a:gd name="T7" fmla="*/ 94 h 94"/>
                <a:gd name="T8" fmla="*/ 0 w 69"/>
                <a:gd name="T9" fmla="*/ 47 h 94"/>
                <a:gd name="T10" fmla="*/ 45 w 69"/>
                <a:gd name="T11" fmla="*/ 0 h 94"/>
                <a:gd name="T12" fmla="*/ 69 w 69"/>
                <a:gd name="T13" fmla="*/ 5 h 94"/>
                <a:gd name="T14" fmla="*/ 65 w 69"/>
                <a:gd name="T15" fmla="*/ 17 h 94"/>
                <a:gd name="T16" fmla="*/ 45 w 69"/>
                <a:gd name="T17" fmla="*/ 12 h 94"/>
                <a:gd name="T18" fmla="*/ 14 w 69"/>
                <a:gd name="T19" fmla="*/ 47 h 94"/>
                <a:gd name="T20" fmla="*/ 45 w 69"/>
                <a:gd name="T2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4">
                  <a:moveTo>
                    <a:pt x="45" y="82"/>
                  </a:moveTo>
                  <a:cubicBezTo>
                    <a:pt x="53" y="82"/>
                    <a:pt x="59" y="81"/>
                    <a:pt x="65" y="77"/>
                  </a:cubicBezTo>
                  <a:cubicBezTo>
                    <a:pt x="69" y="89"/>
                    <a:pt x="69" y="89"/>
                    <a:pt x="69" y="89"/>
                  </a:cubicBezTo>
                  <a:cubicBezTo>
                    <a:pt x="61" y="93"/>
                    <a:pt x="54" y="94"/>
                    <a:pt x="45" y="94"/>
                  </a:cubicBezTo>
                  <a:cubicBezTo>
                    <a:pt x="20" y="94"/>
                    <a:pt x="0" y="73"/>
                    <a:pt x="0" y="47"/>
                  </a:cubicBezTo>
                  <a:cubicBezTo>
                    <a:pt x="0" y="21"/>
                    <a:pt x="20" y="0"/>
                    <a:pt x="45" y="0"/>
                  </a:cubicBezTo>
                  <a:cubicBezTo>
                    <a:pt x="54" y="0"/>
                    <a:pt x="61" y="1"/>
                    <a:pt x="69" y="5"/>
                  </a:cubicBezTo>
                  <a:cubicBezTo>
                    <a:pt x="65" y="17"/>
                    <a:pt x="65" y="17"/>
                    <a:pt x="65" y="17"/>
                  </a:cubicBezTo>
                  <a:cubicBezTo>
                    <a:pt x="60" y="14"/>
                    <a:pt x="54" y="12"/>
                    <a:pt x="45" y="12"/>
                  </a:cubicBezTo>
                  <a:cubicBezTo>
                    <a:pt x="28" y="12"/>
                    <a:pt x="14" y="28"/>
                    <a:pt x="14" y="47"/>
                  </a:cubicBezTo>
                  <a:cubicBezTo>
                    <a:pt x="14" y="66"/>
                    <a:pt x="28" y="82"/>
                    <a:pt x="4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a16="http://schemas.microsoft.com/office/drawing/2014/main" id="{5C3787E3-790C-4CB6-A9E0-AE864D928D93}"/>
                </a:ext>
              </a:extLst>
            </p:cNvPr>
            <p:cNvSpPr>
              <a:spLocks noEditPoints="1"/>
            </p:cNvSpPr>
            <p:nvPr userDrawn="1"/>
          </p:nvSpPr>
          <p:spPr bwMode="black">
            <a:xfrm>
              <a:off x="3951" y="2475"/>
              <a:ext cx="99" cy="111"/>
            </a:xfrm>
            <a:custGeom>
              <a:avLst/>
              <a:gdLst>
                <a:gd name="T0" fmla="*/ 84 w 84"/>
                <a:gd name="T1" fmla="*/ 38 h 94"/>
                <a:gd name="T2" fmla="*/ 84 w 84"/>
                <a:gd name="T3" fmla="*/ 49 h 94"/>
                <a:gd name="T4" fmla="*/ 14 w 84"/>
                <a:gd name="T5" fmla="*/ 49 h 94"/>
                <a:gd name="T6" fmla="*/ 49 w 84"/>
                <a:gd name="T7" fmla="*/ 82 h 94"/>
                <a:gd name="T8" fmla="*/ 76 w 84"/>
                <a:gd name="T9" fmla="*/ 76 h 94"/>
                <a:gd name="T10" fmla="*/ 79 w 84"/>
                <a:gd name="T11" fmla="*/ 88 h 94"/>
                <a:gd name="T12" fmla="*/ 49 w 84"/>
                <a:gd name="T13" fmla="*/ 94 h 94"/>
                <a:gd name="T14" fmla="*/ 0 w 84"/>
                <a:gd name="T15" fmla="*/ 47 h 94"/>
                <a:gd name="T16" fmla="*/ 44 w 84"/>
                <a:gd name="T17" fmla="*/ 0 h 94"/>
                <a:gd name="T18" fmla="*/ 84 w 84"/>
                <a:gd name="T19" fmla="*/ 38 h 94"/>
                <a:gd name="T20" fmla="*/ 16 w 84"/>
                <a:gd name="T21" fmla="*/ 36 h 94"/>
                <a:gd name="T22" fmla="*/ 69 w 84"/>
                <a:gd name="T23" fmla="*/ 36 h 94"/>
                <a:gd name="T24" fmla="*/ 44 w 84"/>
                <a:gd name="T25" fmla="*/ 12 h 94"/>
                <a:gd name="T26" fmla="*/ 16 w 84"/>
                <a:gd name="T2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4">
                  <a:moveTo>
                    <a:pt x="84" y="38"/>
                  </a:moveTo>
                  <a:cubicBezTo>
                    <a:pt x="84" y="49"/>
                    <a:pt x="84" y="49"/>
                    <a:pt x="84" y="49"/>
                  </a:cubicBezTo>
                  <a:cubicBezTo>
                    <a:pt x="14" y="49"/>
                    <a:pt x="14" y="49"/>
                    <a:pt x="14" y="49"/>
                  </a:cubicBezTo>
                  <a:cubicBezTo>
                    <a:pt x="16" y="70"/>
                    <a:pt x="27" y="81"/>
                    <a:pt x="49" y="82"/>
                  </a:cubicBezTo>
                  <a:cubicBezTo>
                    <a:pt x="59" y="82"/>
                    <a:pt x="68" y="80"/>
                    <a:pt x="76" y="76"/>
                  </a:cubicBezTo>
                  <a:cubicBezTo>
                    <a:pt x="79" y="88"/>
                    <a:pt x="79" y="88"/>
                    <a:pt x="79" y="88"/>
                  </a:cubicBezTo>
                  <a:cubicBezTo>
                    <a:pt x="70" y="92"/>
                    <a:pt x="59" y="94"/>
                    <a:pt x="49" y="94"/>
                  </a:cubicBezTo>
                  <a:cubicBezTo>
                    <a:pt x="21" y="94"/>
                    <a:pt x="0" y="77"/>
                    <a:pt x="0" y="47"/>
                  </a:cubicBezTo>
                  <a:cubicBezTo>
                    <a:pt x="0" y="22"/>
                    <a:pt x="18" y="0"/>
                    <a:pt x="44" y="0"/>
                  </a:cubicBezTo>
                  <a:cubicBezTo>
                    <a:pt x="67" y="0"/>
                    <a:pt x="81" y="13"/>
                    <a:pt x="84" y="38"/>
                  </a:cubicBezTo>
                  <a:close/>
                  <a:moveTo>
                    <a:pt x="16" y="36"/>
                  </a:moveTo>
                  <a:cubicBezTo>
                    <a:pt x="69" y="36"/>
                    <a:pt x="69" y="36"/>
                    <a:pt x="69" y="36"/>
                  </a:cubicBezTo>
                  <a:cubicBezTo>
                    <a:pt x="68" y="21"/>
                    <a:pt x="58" y="12"/>
                    <a:pt x="44" y="12"/>
                  </a:cubicBezTo>
                  <a:cubicBezTo>
                    <a:pt x="29" y="12"/>
                    <a:pt x="19" y="23"/>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a16="http://schemas.microsoft.com/office/drawing/2014/main" id="{FA5454E1-E1DD-404E-9C52-676069869562}"/>
                </a:ext>
              </a:extLst>
            </p:cNvPr>
            <p:cNvSpPr>
              <a:spLocks noEditPoints="1"/>
            </p:cNvSpPr>
            <p:nvPr userDrawn="1"/>
          </p:nvSpPr>
          <p:spPr bwMode="black">
            <a:xfrm>
              <a:off x="4130" y="2428"/>
              <a:ext cx="104" cy="158"/>
            </a:xfrm>
            <a:custGeom>
              <a:avLst/>
              <a:gdLst>
                <a:gd name="T0" fmla="*/ 73 w 88"/>
                <a:gd name="T1" fmla="*/ 47 h 134"/>
                <a:gd name="T2" fmla="*/ 73 w 88"/>
                <a:gd name="T3" fmla="*/ 0 h 134"/>
                <a:gd name="T4" fmla="*/ 88 w 88"/>
                <a:gd name="T5" fmla="*/ 0 h 134"/>
                <a:gd name="T6" fmla="*/ 88 w 88"/>
                <a:gd name="T7" fmla="*/ 133 h 134"/>
                <a:gd name="T8" fmla="*/ 73 w 88"/>
                <a:gd name="T9" fmla="*/ 133 h 134"/>
                <a:gd name="T10" fmla="*/ 73 w 88"/>
                <a:gd name="T11" fmla="*/ 124 h 134"/>
                <a:gd name="T12" fmla="*/ 72 w 88"/>
                <a:gd name="T13" fmla="*/ 124 h 134"/>
                <a:gd name="T14" fmla="*/ 44 w 88"/>
                <a:gd name="T15" fmla="*/ 134 h 134"/>
                <a:gd name="T16" fmla="*/ 0 w 88"/>
                <a:gd name="T17" fmla="*/ 87 h 134"/>
                <a:gd name="T18" fmla="*/ 46 w 88"/>
                <a:gd name="T19" fmla="*/ 40 h 134"/>
                <a:gd name="T20" fmla="*/ 73 w 88"/>
                <a:gd name="T21" fmla="*/ 47 h 134"/>
                <a:gd name="T22" fmla="*/ 73 w 88"/>
                <a:gd name="T23" fmla="*/ 109 h 134"/>
                <a:gd name="T24" fmla="*/ 73 w 88"/>
                <a:gd name="T25" fmla="*/ 59 h 134"/>
                <a:gd name="T26" fmla="*/ 48 w 88"/>
                <a:gd name="T27" fmla="*/ 52 h 134"/>
                <a:gd name="T28" fmla="*/ 15 w 88"/>
                <a:gd name="T29" fmla="*/ 87 h 134"/>
                <a:gd name="T30" fmla="*/ 48 w 88"/>
                <a:gd name="T31" fmla="*/ 122 h 134"/>
                <a:gd name="T32" fmla="*/ 73 w 88"/>
                <a:gd name="T33" fmla="*/ 10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34">
                  <a:moveTo>
                    <a:pt x="73" y="47"/>
                  </a:moveTo>
                  <a:cubicBezTo>
                    <a:pt x="73" y="0"/>
                    <a:pt x="73" y="0"/>
                    <a:pt x="73" y="0"/>
                  </a:cubicBezTo>
                  <a:cubicBezTo>
                    <a:pt x="88" y="0"/>
                    <a:pt x="88" y="0"/>
                    <a:pt x="88" y="0"/>
                  </a:cubicBezTo>
                  <a:cubicBezTo>
                    <a:pt x="88" y="133"/>
                    <a:pt x="88" y="133"/>
                    <a:pt x="88" y="133"/>
                  </a:cubicBezTo>
                  <a:cubicBezTo>
                    <a:pt x="73" y="133"/>
                    <a:pt x="73" y="133"/>
                    <a:pt x="73" y="133"/>
                  </a:cubicBezTo>
                  <a:cubicBezTo>
                    <a:pt x="73" y="124"/>
                    <a:pt x="73" y="124"/>
                    <a:pt x="73" y="124"/>
                  </a:cubicBezTo>
                  <a:cubicBezTo>
                    <a:pt x="72" y="124"/>
                    <a:pt x="72" y="124"/>
                    <a:pt x="72" y="124"/>
                  </a:cubicBezTo>
                  <a:cubicBezTo>
                    <a:pt x="66" y="130"/>
                    <a:pt x="56" y="134"/>
                    <a:pt x="44" y="134"/>
                  </a:cubicBezTo>
                  <a:cubicBezTo>
                    <a:pt x="20" y="134"/>
                    <a:pt x="0" y="113"/>
                    <a:pt x="0" y="87"/>
                  </a:cubicBezTo>
                  <a:cubicBezTo>
                    <a:pt x="0" y="61"/>
                    <a:pt x="20" y="40"/>
                    <a:pt x="46" y="40"/>
                  </a:cubicBezTo>
                  <a:cubicBezTo>
                    <a:pt x="58" y="40"/>
                    <a:pt x="66" y="42"/>
                    <a:pt x="73" y="47"/>
                  </a:cubicBezTo>
                  <a:close/>
                  <a:moveTo>
                    <a:pt x="73" y="109"/>
                  </a:moveTo>
                  <a:cubicBezTo>
                    <a:pt x="73" y="59"/>
                    <a:pt x="73" y="59"/>
                    <a:pt x="73" y="59"/>
                  </a:cubicBezTo>
                  <a:cubicBezTo>
                    <a:pt x="67" y="55"/>
                    <a:pt x="58" y="52"/>
                    <a:pt x="48" y="52"/>
                  </a:cubicBezTo>
                  <a:cubicBezTo>
                    <a:pt x="30" y="52"/>
                    <a:pt x="15" y="68"/>
                    <a:pt x="15" y="87"/>
                  </a:cubicBezTo>
                  <a:cubicBezTo>
                    <a:pt x="15" y="106"/>
                    <a:pt x="30" y="122"/>
                    <a:pt x="48" y="122"/>
                  </a:cubicBezTo>
                  <a:cubicBezTo>
                    <a:pt x="58" y="122"/>
                    <a:pt x="67" y="118"/>
                    <a:pt x="73"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a:extLst>
                <a:ext uri="{FF2B5EF4-FFF2-40B4-BE49-F238E27FC236}">
                  <a16:creationId xmlns:a16="http://schemas.microsoft.com/office/drawing/2014/main" id="{946B56F5-EF76-4943-A269-58238E9BA76C}"/>
                </a:ext>
              </a:extLst>
            </p:cNvPr>
            <p:cNvSpPr>
              <a:spLocks noEditPoints="1"/>
            </p:cNvSpPr>
            <p:nvPr userDrawn="1"/>
          </p:nvSpPr>
          <p:spPr bwMode="black">
            <a:xfrm>
              <a:off x="4260" y="2475"/>
              <a:ext cx="111" cy="111"/>
            </a:xfrm>
            <a:custGeom>
              <a:avLst/>
              <a:gdLst>
                <a:gd name="T0" fmla="*/ 48 w 95"/>
                <a:gd name="T1" fmla="*/ 0 h 94"/>
                <a:gd name="T2" fmla="*/ 95 w 95"/>
                <a:gd name="T3" fmla="*/ 47 h 94"/>
                <a:gd name="T4" fmla="*/ 48 w 95"/>
                <a:gd name="T5" fmla="*/ 94 h 94"/>
                <a:gd name="T6" fmla="*/ 0 w 95"/>
                <a:gd name="T7" fmla="*/ 47 h 94"/>
                <a:gd name="T8" fmla="*/ 48 w 95"/>
                <a:gd name="T9" fmla="*/ 0 h 94"/>
                <a:gd name="T10" fmla="*/ 48 w 95"/>
                <a:gd name="T11" fmla="*/ 82 h 94"/>
                <a:gd name="T12" fmla="*/ 81 w 95"/>
                <a:gd name="T13" fmla="*/ 47 h 94"/>
                <a:gd name="T14" fmla="*/ 48 w 95"/>
                <a:gd name="T15" fmla="*/ 12 h 94"/>
                <a:gd name="T16" fmla="*/ 15 w 95"/>
                <a:gd name="T17" fmla="*/ 47 h 94"/>
                <a:gd name="T18" fmla="*/ 48 w 95"/>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48" y="0"/>
                  </a:moveTo>
                  <a:cubicBezTo>
                    <a:pt x="74" y="0"/>
                    <a:pt x="95" y="21"/>
                    <a:pt x="95" y="47"/>
                  </a:cubicBezTo>
                  <a:cubicBezTo>
                    <a:pt x="95" y="73"/>
                    <a:pt x="74" y="94"/>
                    <a:pt x="48" y="94"/>
                  </a:cubicBezTo>
                  <a:cubicBezTo>
                    <a:pt x="21" y="94"/>
                    <a:pt x="0" y="73"/>
                    <a:pt x="0" y="47"/>
                  </a:cubicBezTo>
                  <a:cubicBezTo>
                    <a:pt x="0" y="21"/>
                    <a:pt x="21" y="0"/>
                    <a:pt x="48" y="0"/>
                  </a:cubicBezTo>
                  <a:close/>
                  <a:moveTo>
                    <a:pt x="48" y="82"/>
                  </a:moveTo>
                  <a:cubicBezTo>
                    <a:pt x="66" y="82"/>
                    <a:pt x="81" y="66"/>
                    <a:pt x="81" y="47"/>
                  </a:cubicBezTo>
                  <a:cubicBezTo>
                    <a:pt x="81" y="28"/>
                    <a:pt x="66" y="12"/>
                    <a:pt x="48" y="12"/>
                  </a:cubicBezTo>
                  <a:cubicBezTo>
                    <a:pt x="29" y="12"/>
                    <a:pt x="15" y="28"/>
                    <a:pt x="15" y="47"/>
                  </a:cubicBezTo>
                  <a:cubicBezTo>
                    <a:pt x="15" y="66"/>
                    <a:pt x="29" y="82"/>
                    <a:pt x="4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a:extLst>
                <a:ext uri="{FF2B5EF4-FFF2-40B4-BE49-F238E27FC236}">
                  <a16:creationId xmlns:a16="http://schemas.microsoft.com/office/drawing/2014/main" id="{F6E3CA02-5302-402F-8F80-70B61F34C780}"/>
                </a:ext>
              </a:extLst>
            </p:cNvPr>
            <p:cNvSpPr>
              <a:spLocks/>
            </p:cNvSpPr>
            <p:nvPr userDrawn="1"/>
          </p:nvSpPr>
          <p:spPr bwMode="black">
            <a:xfrm>
              <a:off x="4398" y="2475"/>
              <a:ext cx="97" cy="110"/>
            </a:xfrm>
            <a:custGeom>
              <a:avLst/>
              <a:gdLst>
                <a:gd name="T0" fmla="*/ 0 w 82"/>
                <a:gd name="T1" fmla="*/ 2 h 93"/>
                <a:gd name="T2" fmla="*/ 14 w 82"/>
                <a:gd name="T3" fmla="*/ 2 h 93"/>
                <a:gd name="T4" fmla="*/ 14 w 82"/>
                <a:gd name="T5" fmla="*/ 13 h 93"/>
                <a:gd name="T6" fmla="*/ 15 w 82"/>
                <a:gd name="T7" fmla="*/ 14 h 93"/>
                <a:gd name="T8" fmla="*/ 49 w 82"/>
                <a:gd name="T9" fmla="*/ 0 h 93"/>
                <a:gd name="T10" fmla="*/ 82 w 82"/>
                <a:gd name="T11" fmla="*/ 38 h 93"/>
                <a:gd name="T12" fmla="*/ 82 w 82"/>
                <a:gd name="T13" fmla="*/ 93 h 93"/>
                <a:gd name="T14" fmla="*/ 67 w 82"/>
                <a:gd name="T15" fmla="*/ 93 h 93"/>
                <a:gd name="T16" fmla="*/ 67 w 82"/>
                <a:gd name="T17" fmla="*/ 38 h 93"/>
                <a:gd name="T18" fmla="*/ 45 w 82"/>
                <a:gd name="T19" fmla="*/ 12 h 93"/>
                <a:gd name="T20" fmla="*/ 14 w 82"/>
                <a:gd name="T21" fmla="*/ 30 h 93"/>
                <a:gd name="T22" fmla="*/ 14 w 82"/>
                <a:gd name="T23" fmla="*/ 93 h 93"/>
                <a:gd name="T24" fmla="*/ 0 w 82"/>
                <a:gd name="T25" fmla="*/ 93 h 93"/>
                <a:gd name="T26" fmla="*/ 0 w 82"/>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0" y="2"/>
                  </a:moveTo>
                  <a:cubicBezTo>
                    <a:pt x="14" y="2"/>
                    <a:pt x="14" y="2"/>
                    <a:pt x="14" y="2"/>
                  </a:cubicBezTo>
                  <a:cubicBezTo>
                    <a:pt x="14" y="13"/>
                    <a:pt x="14" y="13"/>
                    <a:pt x="14" y="13"/>
                  </a:cubicBezTo>
                  <a:cubicBezTo>
                    <a:pt x="15" y="14"/>
                    <a:pt x="15" y="14"/>
                    <a:pt x="15" y="14"/>
                  </a:cubicBezTo>
                  <a:cubicBezTo>
                    <a:pt x="22" y="6"/>
                    <a:pt x="34" y="0"/>
                    <a:pt x="49" y="0"/>
                  </a:cubicBezTo>
                  <a:cubicBezTo>
                    <a:pt x="67" y="0"/>
                    <a:pt x="82" y="13"/>
                    <a:pt x="82" y="38"/>
                  </a:cubicBezTo>
                  <a:cubicBezTo>
                    <a:pt x="82" y="93"/>
                    <a:pt x="82" y="93"/>
                    <a:pt x="82" y="93"/>
                  </a:cubicBezTo>
                  <a:cubicBezTo>
                    <a:pt x="67" y="93"/>
                    <a:pt x="67" y="93"/>
                    <a:pt x="67" y="93"/>
                  </a:cubicBezTo>
                  <a:cubicBezTo>
                    <a:pt x="67" y="38"/>
                    <a:pt x="67" y="38"/>
                    <a:pt x="67" y="38"/>
                  </a:cubicBezTo>
                  <a:cubicBezTo>
                    <a:pt x="67" y="20"/>
                    <a:pt x="57" y="12"/>
                    <a:pt x="45" y="12"/>
                  </a:cubicBezTo>
                  <a:cubicBezTo>
                    <a:pt x="33" y="12"/>
                    <a:pt x="21" y="18"/>
                    <a:pt x="14" y="30"/>
                  </a:cubicBezTo>
                  <a:cubicBezTo>
                    <a:pt x="14" y="93"/>
                    <a:pt x="14" y="93"/>
                    <a:pt x="14"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a:extLst>
                <a:ext uri="{FF2B5EF4-FFF2-40B4-BE49-F238E27FC236}">
                  <a16:creationId xmlns:a16="http://schemas.microsoft.com/office/drawing/2014/main" id="{0D305EFF-9A68-438C-B4D8-CFF46B7BA58D}"/>
                </a:ext>
              </a:extLst>
            </p:cNvPr>
            <p:cNvSpPr>
              <a:spLocks noEditPoints="1"/>
            </p:cNvSpPr>
            <p:nvPr userDrawn="1"/>
          </p:nvSpPr>
          <p:spPr bwMode="black">
            <a:xfrm>
              <a:off x="4520" y="2475"/>
              <a:ext cx="98" cy="111"/>
            </a:xfrm>
            <a:custGeom>
              <a:avLst/>
              <a:gdLst>
                <a:gd name="T0" fmla="*/ 84 w 84"/>
                <a:gd name="T1" fmla="*/ 38 h 94"/>
                <a:gd name="T2" fmla="*/ 84 w 84"/>
                <a:gd name="T3" fmla="*/ 49 h 94"/>
                <a:gd name="T4" fmla="*/ 15 w 84"/>
                <a:gd name="T5" fmla="*/ 49 h 94"/>
                <a:gd name="T6" fmla="*/ 50 w 84"/>
                <a:gd name="T7" fmla="*/ 82 h 94"/>
                <a:gd name="T8" fmla="*/ 76 w 84"/>
                <a:gd name="T9" fmla="*/ 76 h 94"/>
                <a:gd name="T10" fmla="*/ 80 w 84"/>
                <a:gd name="T11" fmla="*/ 88 h 94"/>
                <a:gd name="T12" fmla="*/ 50 w 84"/>
                <a:gd name="T13" fmla="*/ 94 h 94"/>
                <a:gd name="T14" fmla="*/ 0 w 84"/>
                <a:gd name="T15" fmla="*/ 47 h 94"/>
                <a:gd name="T16" fmla="*/ 44 w 84"/>
                <a:gd name="T17" fmla="*/ 0 h 94"/>
                <a:gd name="T18" fmla="*/ 84 w 84"/>
                <a:gd name="T19" fmla="*/ 38 h 94"/>
                <a:gd name="T20" fmla="*/ 16 w 84"/>
                <a:gd name="T21" fmla="*/ 36 h 94"/>
                <a:gd name="T22" fmla="*/ 70 w 84"/>
                <a:gd name="T23" fmla="*/ 36 h 94"/>
                <a:gd name="T24" fmla="*/ 44 w 84"/>
                <a:gd name="T25" fmla="*/ 12 h 94"/>
                <a:gd name="T26" fmla="*/ 16 w 84"/>
                <a:gd name="T2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4">
                  <a:moveTo>
                    <a:pt x="84" y="38"/>
                  </a:moveTo>
                  <a:cubicBezTo>
                    <a:pt x="84" y="49"/>
                    <a:pt x="84" y="49"/>
                    <a:pt x="84" y="49"/>
                  </a:cubicBezTo>
                  <a:cubicBezTo>
                    <a:pt x="15" y="49"/>
                    <a:pt x="15" y="49"/>
                    <a:pt x="15" y="49"/>
                  </a:cubicBezTo>
                  <a:cubicBezTo>
                    <a:pt x="16" y="70"/>
                    <a:pt x="28" y="81"/>
                    <a:pt x="50" y="82"/>
                  </a:cubicBezTo>
                  <a:cubicBezTo>
                    <a:pt x="59" y="82"/>
                    <a:pt x="69" y="80"/>
                    <a:pt x="76" y="76"/>
                  </a:cubicBezTo>
                  <a:cubicBezTo>
                    <a:pt x="80" y="88"/>
                    <a:pt x="80" y="88"/>
                    <a:pt x="80" y="88"/>
                  </a:cubicBezTo>
                  <a:cubicBezTo>
                    <a:pt x="70" y="92"/>
                    <a:pt x="60" y="94"/>
                    <a:pt x="50" y="94"/>
                  </a:cubicBezTo>
                  <a:cubicBezTo>
                    <a:pt x="21" y="94"/>
                    <a:pt x="0" y="77"/>
                    <a:pt x="0" y="47"/>
                  </a:cubicBezTo>
                  <a:cubicBezTo>
                    <a:pt x="0" y="22"/>
                    <a:pt x="18" y="0"/>
                    <a:pt x="44" y="0"/>
                  </a:cubicBezTo>
                  <a:cubicBezTo>
                    <a:pt x="68" y="0"/>
                    <a:pt x="82" y="13"/>
                    <a:pt x="84" y="38"/>
                  </a:cubicBezTo>
                  <a:close/>
                  <a:moveTo>
                    <a:pt x="16" y="36"/>
                  </a:moveTo>
                  <a:cubicBezTo>
                    <a:pt x="70" y="36"/>
                    <a:pt x="70" y="36"/>
                    <a:pt x="70" y="36"/>
                  </a:cubicBezTo>
                  <a:cubicBezTo>
                    <a:pt x="69" y="21"/>
                    <a:pt x="58" y="12"/>
                    <a:pt x="44" y="12"/>
                  </a:cubicBezTo>
                  <a:cubicBezTo>
                    <a:pt x="29" y="12"/>
                    <a:pt x="19" y="23"/>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a:extLst>
                <a:ext uri="{FF2B5EF4-FFF2-40B4-BE49-F238E27FC236}">
                  <a16:creationId xmlns:a16="http://schemas.microsoft.com/office/drawing/2014/main" id="{04DDCD68-4B2E-4136-B584-175A23CCE041}"/>
                </a:ext>
              </a:extLst>
            </p:cNvPr>
            <p:cNvSpPr>
              <a:spLocks/>
            </p:cNvSpPr>
            <p:nvPr userDrawn="1"/>
          </p:nvSpPr>
          <p:spPr bwMode="black">
            <a:xfrm>
              <a:off x="4708" y="2475"/>
              <a:ext cx="54" cy="110"/>
            </a:xfrm>
            <a:custGeom>
              <a:avLst/>
              <a:gdLst>
                <a:gd name="T0" fmla="*/ 0 w 46"/>
                <a:gd name="T1" fmla="*/ 2 h 93"/>
                <a:gd name="T2" fmla="*/ 15 w 46"/>
                <a:gd name="T3" fmla="*/ 2 h 93"/>
                <a:gd name="T4" fmla="*/ 15 w 46"/>
                <a:gd name="T5" fmla="*/ 12 h 93"/>
                <a:gd name="T6" fmla="*/ 16 w 46"/>
                <a:gd name="T7" fmla="*/ 12 h 93"/>
                <a:gd name="T8" fmla="*/ 44 w 46"/>
                <a:gd name="T9" fmla="*/ 0 h 93"/>
                <a:gd name="T10" fmla="*/ 46 w 46"/>
                <a:gd name="T11" fmla="*/ 0 h 93"/>
                <a:gd name="T12" fmla="*/ 46 w 46"/>
                <a:gd name="T13" fmla="*/ 12 h 93"/>
                <a:gd name="T14" fmla="*/ 42 w 46"/>
                <a:gd name="T15" fmla="*/ 12 h 93"/>
                <a:gd name="T16" fmla="*/ 15 w 46"/>
                <a:gd name="T17" fmla="*/ 26 h 93"/>
                <a:gd name="T18" fmla="*/ 15 w 46"/>
                <a:gd name="T19" fmla="*/ 93 h 93"/>
                <a:gd name="T20" fmla="*/ 0 w 46"/>
                <a:gd name="T21" fmla="*/ 93 h 93"/>
                <a:gd name="T22" fmla="*/ 0 w 46"/>
                <a:gd name="T2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93">
                  <a:moveTo>
                    <a:pt x="0" y="2"/>
                  </a:moveTo>
                  <a:cubicBezTo>
                    <a:pt x="15" y="2"/>
                    <a:pt x="15" y="2"/>
                    <a:pt x="15" y="2"/>
                  </a:cubicBezTo>
                  <a:cubicBezTo>
                    <a:pt x="15" y="12"/>
                    <a:pt x="15" y="12"/>
                    <a:pt x="15" y="12"/>
                  </a:cubicBezTo>
                  <a:cubicBezTo>
                    <a:pt x="16" y="12"/>
                    <a:pt x="16" y="12"/>
                    <a:pt x="16" y="12"/>
                  </a:cubicBezTo>
                  <a:cubicBezTo>
                    <a:pt x="22" y="5"/>
                    <a:pt x="32" y="0"/>
                    <a:pt x="44" y="0"/>
                  </a:cubicBezTo>
                  <a:cubicBezTo>
                    <a:pt x="46" y="0"/>
                    <a:pt x="46" y="0"/>
                    <a:pt x="46" y="0"/>
                  </a:cubicBezTo>
                  <a:cubicBezTo>
                    <a:pt x="46" y="12"/>
                    <a:pt x="46" y="12"/>
                    <a:pt x="46" y="12"/>
                  </a:cubicBezTo>
                  <a:cubicBezTo>
                    <a:pt x="42" y="12"/>
                    <a:pt x="42" y="12"/>
                    <a:pt x="42" y="12"/>
                  </a:cubicBezTo>
                  <a:cubicBezTo>
                    <a:pt x="31" y="12"/>
                    <a:pt x="21" y="18"/>
                    <a:pt x="15" y="26"/>
                  </a:cubicBezTo>
                  <a:cubicBezTo>
                    <a:pt x="15" y="93"/>
                    <a:pt x="15" y="93"/>
                    <a:pt x="15"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a16="http://schemas.microsoft.com/office/drawing/2014/main" id="{6E1F5C9A-ED4E-4763-A89C-C537E05E1E72}"/>
                </a:ext>
              </a:extLst>
            </p:cNvPr>
            <p:cNvSpPr>
              <a:spLocks noEditPoints="1"/>
            </p:cNvSpPr>
            <p:nvPr userDrawn="1"/>
          </p:nvSpPr>
          <p:spPr bwMode="black">
            <a:xfrm>
              <a:off x="4783" y="2432"/>
              <a:ext cx="20" cy="153"/>
            </a:xfrm>
            <a:custGeom>
              <a:avLst/>
              <a:gdLst>
                <a:gd name="T0" fmla="*/ 8 w 17"/>
                <a:gd name="T1" fmla="*/ 0 h 129"/>
                <a:gd name="T2" fmla="*/ 17 w 17"/>
                <a:gd name="T3" fmla="*/ 9 h 129"/>
                <a:gd name="T4" fmla="*/ 8 w 17"/>
                <a:gd name="T5" fmla="*/ 17 h 129"/>
                <a:gd name="T6" fmla="*/ 0 w 17"/>
                <a:gd name="T7" fmla="*/ 9 h 129"/>
                <a:gd name="T8" fmla="*/ 8 w 17"/>
                <a:gd name="T9" fmla="*/ 0 h 129"/>
                <a:gd name="T10" fmla="*/ 1 w 17"/>
                <a:gd name="T11" fmla="*/ 38 h 129"/>
                <a:gd name="T12" fmla="*/ 16 w 17"/>
                <a:gd name="T13" fmla="*/ 38 h 129"/>
                <a:gd name="T14" fmla="*/ 16 w 17"/>
                <a:gd name="T15" fmla="*/ 129 h 129"/>
                <a:gd name="T16" fmla="*/ 1 w 17"/>
                <a:gd name="T17" fmla="*/ 129 h 129"/>
                <a:gd name="T18" fmla="*/ 1 w 17"/>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8" y="0"/>
                  </a:moveTo>
                  <a:cubicBezTo>
                    <a:pt x="13" y="0"/>
                    <a:pt x="17" y="4"/>
                    <a:pt x="17" y="9"/>
                  </a:cubicBezTo>
                  <a:cubicBezTo>
                    <a:pt x="17" y="13"/>
                    <a:pt x="13" y="17"/>
                    <a:pt x="8" y="17"/>
                  </a:cubicBezTo>
                  <a:cubicBezTo>
                    <a:pt x="4" y="17"/>
                    <a:pt x="0" y="13"/>
                    <a:pt x="0" y="9"/>
                  </a:cubicBezTo>
                  <a:cubicBezTo>
                    <a:pt x="0" y="4"/>
                    <a:pt x="4" y="0"/>
                    <a:pt x="8" y="0"/>
                  </a:cubicBezTo>
                  <a:close/>
                  <a:moveTo>
                    <a:pt x="1" y="38"/>
                  </a:moveTo>
                  <a:cubicBezTo>
                    <a:pt x="16" y="38"/>
                    <a:pt x="16" y="38"/>
                    <a:pt x="16" y="38"/>
                  </a:cubicBezTo>
                  <a:cubicBezTo>
                    <a:pt x="16" y="129"/>
                    <a:pt x="16" y="129"/>
                    <a:pt x="16" y="129"/>
                  </a:cubicBezTo>
                  <a:cubicBezTo>
                    <a:pt x="1" y="129"/>
                    <a:pt x="1" y="129"/>
                    <a:pt x="1" y="129"/>
                  </a:cubicBezTo>
                  <a:lnTo>
                    <a:pt x="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a16="http://schemas.microsoft.com/office/drawing/2014/main" id="{E15E98AD-078F-41FD-AE39-3672545EE1E8}"/>
                </a:ext>
              </a:extLst>
            </p:cNvPr>
            <p:cNvSpPr>
              <a:spLocks noEditPoints="1"/>
            </p:cNvSpPr>
            <p:nvPr userDrawn="1"/>
          </p:nvSpPr>
          <p:spPr bwMode="black">
            <a:xfrm>
              <a:off x="4829" y="2475"/>
              <a:ext cx="104" cy="160"/>
            </a:xfrm>
            <a:custGeom>
              <a:avLst/>
              <a:gdLst>
                <a:gd name="T0" fmla="*/ 73 w 88"/>
                <a:gd name="T1" fmla="*/ 84 h 136"/>
                <a:gd name="T2" fmla="*/ 72 w 88"/>
                <a:gd name="T3" fmla="*/ 84 h 136"/>
                <a:gd name="T4" fmla="*/ 44 w 88"/>
                <a:gd name="T5" fmla="*/ 94 h 136"/>
                <a:gd name="T6" fmla="*/ 0 w 88"/>
                <a:gd name="T7" fmla="*/ 47 h 136"/>
                <a:gd name="T8" fmla="*/ 46 w 88"/>
                <a:gd name="T9" fmla="*/ 0 h 136"/>
                <a:gd name="T10" fmla="*/ 73 w 88"/>
                <a:gd name="T11" fmla="*/ 6 h 136"/>
                <a:gd name="T12" fmla="*/ 73 w 88"/>
                <a:gd name="T13" fmla="*/ 2 h 136"/>
                <a:gd name="T14" fmla="*/ 88 w 88"/>
                <a:gd name="T15" fmla="*/ 2 h 136"/>
                <a:gd name="T16" fmla="*/ 88 w 88"/>
                <a:gd name="T17" fmla="*/ 98 h 136"/>
                <a:gd name="T18" fmla="*/ 46 w 88"/>
                <a:gd name="T19" fmla="*/ 136 h 136"/>
                <a:gd name="T20" fmla="*/ 15 w 88"/>
                <a:gd name="T21" fmla="*/ 131 h 136"/>
                <a:gd name="T22" fmla="*/ 19 w 88"/>
                <a:gd name="T23" fmla="*/ 119 h 136"/>
                <a:gd name="T24" fmla="*/ 46 w 88"/>
                <a:gd name="T25" fmla="*/ 124 h 136"/>
                <a:gd name="T26" fmla="*/ 73 w 88"/>
                <a:gd name="T27" fmla="*/ 98 h 136"/>
                <a:gd name="T28" fmla="*/ 73 w 88"/>
                <a:gd name="T29" fmla="*/ 84 h 136"/>
                <a:gd name="T30" fmla="*/ 73 w 88"/>
                <a:gd name="T31" fmla="*/ 69 h 136"/>
                <a:gd name="T32" fmla="*/ 73 w 88"/>
                <a:gd name="T33" fmla="*/ 19 h 136"/>
                <a:gd name="T34" fmla="*/ 48 w 88"/>
                <a:gd name="T35" fmla="*/ 12 h 136"/>
                <a:gd name="T36" fmla="*/ 15 w 88"/>
                <a:gd name="T37" fmla="*/ 47 h 136"/>
                <a:gd name="T38" fmla="*/ 48 w 88"/>
                <a:gd name="T39" fmla="*/ 82 h 136"/>
                <a:gd name="T40" fmla="*/ 73 w 88"/>
                <a:gd name="T41" fmla="*/ 6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36">
                  <a:moveTo>
                    <a:pt x="73" y="84"/>
                  </a:moveTo>
                  <a:cubicBezTo>
                    <a:pt x="72" y="84"/>
                    <a:pt x="72" y="84"/>
                    <a:pt x="72" y="84"/>
                  </a:cubicBezTo>
                  <a:cubicBezTo>
                    <a:pt x="66" y="90"/>
                    <a:pt x="56" y="94"/>
                    <a:pt x="44" y="94"/>
                  </a:cubicBezTo>
                  <a:cubicBezTo>
                    <a:pt x="20" y="94"/>
                    <a:pt x="0" y="73"/>
                    <a:pt x="0" y="47"/>
                  </a:cubicBezTo>
                  <a:cubicBezTo>
                    <a:pt x="0" y="21"/>
                    <a:pt x="21" y="0"/>
                    <a:pt x="46" y="0"/>
                  </a:cubicBezTo>
                  <a:cubicBezTo>
                    <a:pt x="58" y="0"/>
                    <a:pt x="66" y="2"/>
                    <a:pt x="73" y="6"/>
                  </a:cubicBezTo>
                  <a:cubicBezTo>
                    <a:pt x="73" y="2"/>
                    <a:pt x="73" y="2"/>
                    <a:pt x="73" y="2"/>
                  </a:cubicBezTo>
                  <a:cubicBezTo>
                    <a:pt x="88" y="2"/>
                    <a:pt x="88" y="2"/>
                    <a:pt x="88" y="2"/>
                  </a:cubicBezTo>
                  <a:cubicBezTo>
                    <a:pt x="88" y="98"/>
                    <a:pt x="88" y="98"/>
                    <a:pt x="88" y="98"/>
                  </a:cubicBezTo>
                  <a:cubicBezTo>
                    <a:pt x="88" y="122"/>
                    <a:pt x="69" y="136"/>
                    <a:pt x="46" y="136"/>
                  </a:cubicBezTo>
                  <a:cubicBezTo>
                    <a:pt x="35" y="136"/>
                    <a:pt x="25" y="135"/>
                    <a:pt x="15" y="131"/>
                  </a:cubicBezTo>
                  <a:cubicBezTo>
                    <a:pt x="19" y="119"/>
                    <a:pt x="19" y="119"/>
                    <a:pt x="19" y="119"/>
                  </a:cubicBezTo>
                  <a:cubicBezTo>
                    <a:pt x="27" y="123"/>
                    <a:pt x="36" y="124"/>
                    <a:pt x="46" y="124"/>
                  </a:cubicBezTo>
                  <a:cubicBezTo>
                    <a:pt x="61" y="124"/>
                    <a:pt x="73" y="115"/>
                    <a:pt x="73" y="98"/>
                  </a:cubicBezTo>
                  <a:lnTo>
                    <a:pt x="73" y="84"/>
                  </a:lnTo>
                  <a:close/>
                  <a:moveTo>
                    <a:pt x="73" y="69"/>
                  </a:moveTo>
                  <a:cubicBezTo>
                    <a:pt x="73" y="19"/>
                    <a:pt x="73" y="19"/>
                    <a:pt x="73" y="19"/>
                  </a:cubicBezTo>
                  <a:cubicBezTo>
                    <a:pt x="67" y="15"/>
                    <a:pt x="56" y="12"/>
                    <a:pt x="48" y="12"/>
                  </a:cubicBezTo>
                  <a:cubicBezTo>
                    <a:pt x="30" y="12"/>
                    <a:pt x="15" y="28"/>
                    <a:pt x="15" y="47"/>
                  </a:cubicBezTo>
                  <a:cubicBezTo>
                    <a:pt x="15" y="66"/>
                    <a:pt x="30" y="82"/>
                    <a:pt x="48" y="82"/>
                  </a:cubicBezTo>
                  <a:cubicBezTo>
                    <a:pt x="58" y="82"/>
                    <a:pt x="67" y="78"/>
                    <a:pt x="7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559C1DDD-2E5D-499E-AD9B-6F092AD1E6BC}"/>
                </a:ext>
              </a:extLst>
            </p:cNvPr>
            <p:cNvSpPr>
              <a:spLocks/>
            </p:cNvSpPr>
            <p:nvPr userDrawn="1"/>
          </p:nvSpPr>
          <p:spPr bwMode="black">
            <a:xfrm>
              <a:off x="4967" y="2428"/>
              <a:ext cx="96" cy="157"/>
            </a:xfrm>
            <a:custGeom>
              <a:avLst/>
              <a:gdLst>
                <a:gd name="T0" fmla="*/ 0 w 82"/>
                <a:gd name="T1" fmla="*/ 0 h 133"/>
                <a:gd name="T2" fmla="*/ 14 w 82"/>
                <a:gd name="T3" fmla="*/ 0 h 133"/>
                <a:gd name="T4" fmla="*/ 14 w 82"/>
                <a:gd name="T5" fmla="*/ 53 h 133"/>
                <a:gd name="T6" fmla="*/ 15 w 82"/>
                <a:gd name="T7" fmla="*/ 54 h 133"/>
                <a:gd name="T8" fmla="*/ 49 w 82"/>
                <a:gd name="T9" fmla="*/ 40 h 133"/>
                <a:gd name="T10" fmla="*/ 82 w 82"/>
                <a:gd name="T11" fmla="*/ 78 h 133"/>
                <a:gd name="T12" fmla="*/ 82 w 82"/>
                <a:gd name="T13" fmla="*/ 133 h 133"/>
                <a:gd name="T14" fmla="*/ 67 w 82"/>
                <a:gd name="T15" fmla="*/ 133 h 133"/>
                <a:gd name="T16" fmla="*/ 67 w 82"/>
                <a:gd name="T17" fmla="*/ 78 h 133"/>
                <a:gd name="T18" fmla="*/ 45 w 82"/>
                <a:gd name="T19" fmla="*/ 52 h 133"/>
                <a:gd name="T20" fmla="*/ 14 w 82"/>
                <a:gd name="T21" fmla="*/ 70 h 133"/>
                <a:gd name="T22" fmla="*/ 14 w 82"/>
                <a:gd name="T23" fmla="*/ 133 h 133"/>
                <a:gd name="T24" fmla="*/ 0 w 82"/>
                <a:gd name="T25" fmla="*/ 133 h 133"/>
                <a:gd name="T26" fmla="*/ 0 w 82"/>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3">
                  <a:moveTo>
                    <a:pt x="0" y="0"/>
                  </a:moveTo>
                  <a:cubicBezTo>
                    <a:pt x="14" y="0"/>
                    <a:pt x="14" y="0"/>
                    <a:pt x="14" y="0"/>
                  </a:cubicBezTo>
                  <a:cubicBezTo>
                    <a:pt x="14" y="53"/>
                    <a:pt x="14" y="53"/>
                    <a:pt x="14" y="53"/>
                  </a:cubicBezTo>
                  <a:cubicBezTo>
                    <a:pt x="15" y="54"/>
                    <a:pt x="15" y="54"/>
                    <a:pt x="15" y="54"/>
                  </a:cubicBezTo>
                  <a:cubicBezTo>
                    <a:pt x="22" y="46"/>
                    <a:pt x="34" y="40"/>
                    <a:pt x="49" y="40"/>
                  </a:cubicBezTo>
                  <a:cubicBezTo>
                    <a:pt x="67" y="40"/>
                    <a:pt x="82" y="53"/>
                    <a:pt x="82" y="78"/>
                  </a:cubicBezTo>
                  <a:cubicBezTo>
                    <a:pt x="82" y="133"/>
                    <a:pt x="82" y="133"/>
                    <a:pt x="82" y="133"/>
                  </a:cubicBezTo>
                  <a:cubicBezTo>
                    <a:pt x="67" y="133"/>
                    <a:pt x="67" y="133"/>
                    <a:pt x="67" y="133"/>
                  </a:cubicBezTo>
                  <a:cubicBezTo>
                    <a:pt x="67" y="78"/>
                    <a:pt x="67" y="78"/>
                    <a:pt x="67" y="78"/>
                  </a:cubicBezTo>
                  <a:cubicBezTo>
                    <a:pt x="67" y="60"/>
                    <a:pt x="57" y="52"/>
                    <a:pt x="45" y="52"/>
                  </a:cubicBezTo>
                  <a:cubicBezTo>
                    <a:pt x="32" y="52"/>
                    <a:pt x="21" y="58"/>
                    <a:pt x="14" y="70"/>
                  </a:cubicBezTo>
                  <a:cubicBezTo>
                    <a:pt x="14" y="133"/>
                    <a:pt x="14" y="133"/>
                    <a:pt x="14" y="133"/>
                  </a:cubicBezTo>
                  <a:cubicBezTo>
                    <a:pt x="0" y="133"/>
                    <a:pt x="0" y="133"/>
                    <a:pt x="0" y="13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11FE3930-7711-498B-9D73-4B160C8FE4AF}"/>
                </a:ext>
              </a:extLst>
            </p:cNvPr>
            <p:cNvSpPr>
              <a:spLocks/>
            </p:cNvSpPr>
            <p:nvPr userDrawn="1"/>
          </p:nvSpPr>
          <p:spPr bwMode="black">
            <a:xfrm>
              <a:off x="5081" y="2442"/>
              <a:ext cx="75" cy="143"/>
            </a:xfrm>
            <a:custGeom>
              <a:avLst/>
              <a:gdLst>
                <a:gd name="T0" fmla="*/ 0 w 64"/>
                <a:gd name="T1" fmla="*/ 30 h 121"/>
                <a:gd name="T2" fmla="*/ 15 w 64"/>
                <a:gd name="T3" fmla="*/ 30 h 121"/>
                <a:gd name="T4" fmla="*/ 15 w 64"/>
                <a:gd name="T5" fmla="*/ 0 h 121"/>
                <a:gd name="T6" fmla="*/ 29 w 64"/>
                <a:gd name="T7" fmla="*/ 0 h 121"/>
                <a:gd name="T8" fmla="*/ 29 w 64"/>
                <a:gd name="T9" fmla="*/ 30 h 121"/>
                <a:gd name="T10" fmla="*/ 56 w 64"/>
                <a:gd name="T11" fmla="*/ 30 h 121"/>
                <a:gd name="T12" fmla="*/ 56 w 64"/>
                <a:gd name="T13" fmla="*/ 42 h 121"/>
                <a:gd name="T14" fmla="*/ 29 w 64"/>
                <a:gd name="T15" fmla="*/ 42 h 121"/>
                <a:gd name="T16" fmla="*/ 29 w 64"/>
                <a:gd name="T17" fmla="*/ 91 h 121"/>
                <a:gd name="T18" fmla="*/ 46 w 64"/>
                <a:gd name="T19" fmla="*/ 109 h 121"/>
                <a:gd name="T20" fmla="*/ 60 w 64"/>
                <a:gd name="T21" fmla="*/ 106 h 121"/>
                <a:gd name="T22" fmla="*/ 64 w 64"/>
                <a:gd name="T23" fmla="*/ 118 h 121"/>
                <a:gd name="T24" fmla="*/ 46 w 64"/>
                <a:gd name="T25" fmla="*/ 121 h 121"/>
                <a:gd name="T26" fmla="*/ 15 w 64"/>
                <a:gd name="T27" fmla="*/ 91 h 121"/>
                <a:gd name="T28" fmla="*/ 15 w 64"/>
                <a:gd name="T29" fmla="*/ 42 h 121"/>
                <a:gd name="T30" fmla="*/ 0 w 64"/>
                <a:gd name="T31" fmla="*/ 42 h 121"/>
                <a:gd name="T32" fmla="*/ 0 w 64"/>
                <a:gd name="T33" fmla="*/ 3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21">
                  <a:moveTo>
                    <a:pt x="0" y="30"/>
                  </a:moveTo>
                  <a:cubicBezTo>
                    <a:pt x="15" y="30"/>
                    <a:pt x="15" y="30"/>
                    <a:pt x="15" y="30"/>
                  </a:cubicBezTo>
                  <a:cubicBezTo>
                    <a:pt x="15" y="0"/>
                    <a:pt x="15" y="0"/>
                    <a:pt x="15" y="0"/>
                  </a:cubicBezTo>
                  <a:cubicBezTo>
                    <a:pt x="29" y="0"/>
                    <a:pt x="29" y="0"/>
                    <a:pt x="29" y="0"/>
                  </a:cubicBezTo>
                  <a:cubicBezTo>
                    <a:pt x="29" y="30"/>
                    <a:pt x="29" y="30"/>
                    <a:pt x="29" y="30"/>
                  </a:cubicBezTo>
                  <a:cubicBezTo>
                    <a:pt x="56" y="30"/>
                    <a:pt x="56" y="30"/>
                    <a:pt x="56" y="30"/>
                  </a:cubicBezTo>
                  <a:cubicBezTo>
                    <a:pt x="56" y="42"/>
                    <a:pt x="56" y="42"/>
                    <a:pt x="56" y="42"/>
                  </a:cubicBezTo>
                  <a:cubicBezTo>
                    <a:pt x="29" y="42"/>
                    <a:pt x="29" y="42"/>
                    <a:pt x="29" y="42"/>
                  </a:cubicBezTo>
                  <a:cubicBezTo>
                    <a:pt x="29" y="91"/>
                    <a:pt x="29" y="91"/>
                    <a:pt x="29" y="91"/>
                  </a:cubicBezTo>
                  <a:cubicBezTo>
                    <a:pt x="29" y="103"/>
                    <a:pt x="36" y="109"/>
                    <a:pt x="46" y="109"/>
                  </a:cubicBezTo>
                  <a:cubicBezTo>
                    <a:pt x="51" y="109"/>
                    <a:pt x="56" y="108"/>
                    <a:pt x="60" y="106"/>
                  </a:cubicBezTo>
                  <a:cubicBezTo>
                    <a:pt x="64" y="118"/>
                    <a:pt x="64" y="118"/>
                    <a:pt x="64" y="118"/>
                  </a:cubicBezTo>
                  <a:cubicBezTo>
                    <a:pt x="58" y="120"/>
                    <a:pt x="52" y="121"/>
                    <a:pt x="46" y="121"/>
                  </a:cubicBezTo>
                  <a:cubicBezTo>
                    <a:pt x="28" y="121"/>
                    <a:pt x="15" y="110"/>
                    <a:pt x="15" y="91"/>
                  </a:cubicBezTo>
                  <a:cubicBezTo>
                    <a:pt x="15" y="42"/>
                    <a:pt x="15" y="42"/>
                    <a:pt x="15" y="42"/>
                  </a:cubicBezTo>
                  <a:cubicBezTo>
                    <a:pt x="0" y="42"/>
                    <a:pt x="0" y="42"/>
                    <a:pt x="0" y="42"/>
                  </a:cubicBez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834924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FBBD96-140A-49F7-B70B-436608B30CE4}"/>
              </a:ext>
            </a:extLst>
          </p:cNvPr>
          <p:cNvGrpSpPr/>
          <p:nvPr userDrawn="1"/>
        </p:nvGrpSpPr>
        <p:grpSpPr>
          <a:xfrm>
            <a:off x="0" y="0"/>
            <a:ext cx="12192000" cy="6858000"/>
            <a:chOff x="0" y="0"/>
            <a:chExt cx="12192000" cy="6858000"/>
          </a:xfrm>
        </p:grpSpPr>
        <p:sp>
          <p:nvSpPr>
            <p:cNvPr id="48" name="Freeform: Shape 47">
              <a:extLst>
                <a:ext uri="{FF2B5EF4-FFF2-40B4-BE49-F238E27FC236}">
                  <a16:creationId xmlns:a16="http://schemas.microsoft.com/office/drawing/2014/main" id="{11D71861-0DD2-4F91-B0BB-B1D5F39168A0}"/>
                </a:ext>
              </a:extLst>
            </p:cNvPr>
            <p:cNvSpPr/>
            <p:nvPr userDrawn="1"/>
          </p:nvSpPr>
          <p:spPr>
            <a:xfrm>
              <a:off x="0" y="0"/>
              <a:ext cx="12192000" cy="6858000"/>
            </a:xfrm>
            <a:custGeom>
              <a:avLst/>
              <a:gdLst>
                <a:gd name="connsiteX0" fmla="*/ 685799 w 12192000"/>
                <a:gd name="connsiteY0" fmla="*/ 609601 h 6858000"/>
                <a:gd name="connsiteX1" fmla="*/ 685799 w 12192000"/>
                <a:gd name="connsiteY1" fmla="*/ 916939 h 6858000"/>
                <a:gd name="connsiteX2" fmla="*/ 685800 w 12192000"/>
                <a:gd name="connsiteY2" fmla="*/ 916939 h 6858000"/>
                <a:gd name="connsiteX3" fmla="*/ 685800 w 12192000"/>
                <a:gd name="connsiteY3" fmla="*/ 6350000 h 6858000"/>
                <a:gd name="connsiteX4" fmla="*/ 11506200 w 12192000"/>
                <a:gd name="connsiteY4" fmla="*/ 6350000 h 6858000"/>
                <a:gd name="connsiteX5" fmla="*/ 11506200 w 12192000"/>
                <a:gd name="connsiteY5" fmla="*/ 863600 h 6858000"/>
                <a:gd name="connsiteX6" fmla="*/ 11506199 w 12192000"/>
                <a:gd name="connsiteY6" fmla="*/ 863600 h 6858000"/>
                <a:gd name="connsiteX7" fmla="*/ 11506199 w 12192000"/>
                <a:gd name="connsiteY7" fmla="*/ 609601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685799" y="609601"/>
                  </a:moveTo>
                  <a:lnTo>
                    <a:pt x="685799" y="916939"/>
                  </a:lnTo>
                  <a:lnTo>
                    <a:pt x="685800" y="916939"/>
                  </a:lnTo>
                  <a:lnTo>
                    <a:pt x="685800" y="6350000"/>
                  </a:lnTo>
                  <a:lnTo>
                    <a:pt x="11506200" y="6350000"/>
                  </a:lnTo>
                  <a:lnTo>
                    <a:pt x="11506200" y="863600"/>
                  </a:lnTo>
                  <a:lnTo>
                    <a:pt x="11506199" y="863600"/>
                  </a:lnTo>
                  <a:lnTo>
                    <a:pt x="11506199" y="609601"/>
                  </a:lnTo>
                  <a:close/>
                  <a:moveTo>
                    <a:pt x="0" y="0"/>
                  </a:moveTo>
                  <a:lnTo>
                    <a:pt x="12192000" y="0"/>
                  </a:lnTo>
                  <a:lnTo>
                    <a:pt x="12192000" y="6858000"/>
                  </a:lnTo>
                  <a:lnTo>
                    <a:pt x="0" y="6858000"/>
                  </a:lnTo>
                  <a:close/>
                </a:path>
              </a:pathLst>
            </a:custGeom>
            <a:solidFill>
              <a:srgbClr val="FF6699">
                <a:alpha val="7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grpSp>
          <p:nvGrpSpPr>
            <p:cNvPr id="4" name="Group 3">
              <a:extLst>
                <a:ext uri="{FF2B5EF4-FFF2-40B4-BE49-F238E27FC236}">
                  <a16:creationId xmlns:a16="http://schemas.microsoft.com/office/drawing/2014/main" id="{44D02EFD-8B05-41F1-819B-195D557801C7}"/>
                </a:ext>
              </a:extLst>
            </p:cNvPr>
            <p:cNvGrpSpPr/>
            <p:nvPr userDrawn="1"/>
          </p:nvGrpSpPr>
          <p:grpSpPr>
            <a:xfrm>
              <a:off x="0" y="965200"/>
              <a:ext cx="12192000" cy="5537200"/>
              <a:chOff x="0" y="965200"/>
              <a:chExt cx="12192000" cy="5537200"/>
            </a:xfrm>
          </p:grpSpPr>
          <p:sp>
            <p:nvSpPr>
              <p:cNvPr id="87" name="Rectangle 86">
                <a:extLst>
                  <a:ext uri="{FF2B5EF4-FFF2-40B4-BE49-F238E27FC236}">
                    <a16:creationId xmlns:a16="http://schemas.microsoft.com/office/drawing/2014/main" id="{F5BA6BD8-64A8-4052-8562-9D66E2C64EE1}"/>
                  </a:ext>
                </a:extLst>
              </p:cNvPr>
              <p:cNvSpPr/>
              <p:nvPr userDrawn="1"/>
            </p:nvSpPr>
            <p:spPr>
              <a:xfrm>
                <a:off x="685800" y="5906515"/>
                <a:ext cx="10820400" cy="44450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grpSp>
            <p:nvGrpSpPr>
              <p:cNvPr id="67" name="Group 66">
                <a:extLst>
                  <a:ext uri="{FF2B5EF4-FFF2-40B4-BE49-F238E27FC236}">
                    <a16:creationId xmlns:a16="http://schemas.microsoft.com/office/drawing/2014/main" id="{A43F14D2-490D-4AF2-A5CD-2E28590DA616}"/>
                  </a:ext>
                </a:extLst>
              </p:cNvPr>
              <p:cNvGrpSpPr/>
              <p:nvPr userDrawn="1"/>
            </p:nvGrpSpPr>
            <p:grpSpPr>
              <a:xfrm>
                <a:off x="342900" y="2235200"/>
                <a:ext cx="11506200" cy="4114800"/>
                <a:chOff x="342900" y="-706164"/>
                <a:chExt cx="11506200" cy="1562145"/>
              </a:xfrm>
              <a:solidFill>
                <a:schemeClr val="bg1">
                  <a:lumMod val="75000"/>
                  <a:alpha val="50000"/>
                </a:schemeClr>
              </a:solidFill>
            </p:grpSpPr>
            <p:sp>
              <p:nvSpPr>
                <p:cNvPr id="68" name="Rectangle 67">
                  <a:extLst>
                    <a:ext uri="{FF2B5EF4-FFF2-40B4-BE49-F238E27FC236}">
                      <a16:creationId xmlns:a16="http://schemas.microsoft.com/office/drawing/2014/main" id="{9F28CADE-B65A-4EEB-B0E8-3E8663D92F60}"/>
                    </a:ext>
                  </a:extLst>
                </p:cNvPr>
                <p:cNvSpPr/>
                <p:nvPr userDrawn="1"/>
              </p:nvSpPr>
              <p:spPr>
                <a:xfrm>
                  <a:off x="3429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a:extLst>
                    <a:ext uri="{FF2B5EF4-FFF2-40B4-BE49-F238E27FC236}">
                      <a16:creationId xmlns:a16="http://schemas.microsoft.com/office/drawing/2014/main" id="{7D0FF2EC-211A-4F75-A6A9-7251F0B3C41C}"/>
                    </a:ext>
                  </a:extLst>
                </p:cNvPr>
                <p:cNvSpPr/>
                <p:nvPr userDrawn="1"/>
              </p:nvSpPr>
              <p:spPr>
                <a:xfrm>
                  <a:off x="12731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E2F69EE4-6B4B-4012-9D1D-7E7939864095}"/>
                    </a:ext>
                  </a:extLst>
                </p:cNvPr>
                <p:cNvSpPr/>
                <p:nvPr userDrawn="1"/>
              </p:nvSpPr>
              <p:spPr>
                <a:xfrm>
                  <a:off x="22034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D8F57411-FFF6-4551-A417-A31B68E47018}"/>
                    </a:ext>
                  </a:extLst>
                </p:cNvPr>
                <p:cNvSpPr/>
                <p:nvPr userDrawn="1"/>
              </p:nvSpPr>
              <p:spPr>
                <a:xfrm>
                  <a:off x="31337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CCA9104A-A74A-4282-8DFF-F7370AF0628F}"/>
                    </a:ext>
                  </a:extLst>
                </p:cNvPr>
                <p:cNvSpPr/>
                <p:nvPr userDrawn="1"/>
              </p:nvSpPr>
              <p:spPr>
                <a:xfrm>
                  <a:off x="40640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a:extLst>
                    <a:ext uri="{FF2B5EF4-FFF2-40B4-BE49-F238E27FC236}">
                      <a16:creationId xmlns:a16="http://schemas.microsoft.com/office/drawing/2014/main" id="{2EB6FDBD-E9C2-4DF1-8E7D-7110DCBD3E62}"/>
                    </a:ext>
                  </a:extLst>
                </p:cNvPr>
                <p:cNvSpPr/>
                <p:nvPr userDrawn="1"/>
              </p:nvSpPr>
              <p:spPr>
                <a:xfrm>
                  <a:off x="49942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Rectangle 73">
                  <a:extLst>
                    <a:ext uri="{FF2B5EF4-FFF2-40B4-BE49-F238E27FC236}">
                      <a16:creationId xmlns:a16="http://schemas.microsoft.com/office/drawing/2014/main" id="{446FB055-975D-4443-BCA6-11B69C3C850E}"/>
                    </a:ext>
                  </a:extLst>
                </p:cNvPr>
                <p:cNvSpPr/>
                <p:nvPr userDrawn="1"/>
              </p:nvSpPr>
              <p:spPr>
                <a:xfrm>
                  <a:off x="59245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a:extLst>
                    <a:ext uri="{FF2B5EF4-FFF2-40B4-BE49-F238E27FC236}">
                      <a16:creationId xmlns:a16="http://schemas.microsoft.com/office/drawing/2014/main" id="{27261E12-9721-4C01-89BA-6EDA6FA6B780}"/>
                    </a:ext>
                  </a:extLst>
                </p:cNvPr>
                <p:cNvSpPr/>
                <p:nvPr userDrawn="1"/>
              </p:nvSpPr>
              <p:spPr>
                <a:xfrm>
                  <a:off x="68548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a:extLst>
                    <a:ext uri="{FF2B5EF4-FFF2-40B4-BE49-F238E27FC236}">
                      <a16:creationId xmlns:a16="http://schemas.microsoft.com/office/drawing/2014/main" id="{74584D7E-27C6-4364-9156-C01233BA5BA8}"/>
                    </a:ext>
                  </a:extLst>
                </p:cNvPr>
                <p:cNvSpPr/>
                <p:nvPr userDrawn="1"/>
              </p:nvSpPr>
              <p:spPr>
                <a:xfrm>
                  <a:off x="77851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Rectangle 76">
                  <a:extLst>
                    <a:ext uri="{FF2B5EF4-FFF2-40B4-BE49-F238E27FC236}">
                      <a16:creationId xmlns:a16="http://schemas.microsoft.com/office/drawing/2014/main" id="{467D3DDB-6C3F-47FE-B498-0ABBBA54E23B}"/>
                    </a:ext>
                  </a:extLst>
                </p:cNvPr>
                <p:cNvSpPr/>
                <p:nvPr userDrawn="1"/>
              </p:nvSpPr>
              <p:spPr>
                <a:xfrm>
                  <a:off x="87153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4D2930EB-553B-4899-9F2C-B8760F197EBB}"/>
                    </a:ext>
                  </a:extLst>
                </p:cNvPr>
                <p:cNvSpPr/>
                <p:nvPr userDrawn="1"/>
              </p:nvSpPr>
              <p:spPr>
                <a:xfrm>
                  <a:off x="96456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0DE888DC-B088-456E-AA94-01342685C7E5}"/>
                    </a:ext>
                  </a:extLst>
                </p:cNvPr>
                <p:cNvSpPr/>
                <p:nvPr userDrawn="1"/>
              </p:nvSpPr>
              <p:spPr>
                <a:xfrm>
                  <a:off x="105759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Rectangle 79">
                  <a:extLst>
                    <a:ext uri="{FF2B5EF4-FFF2-40B4-BE49-F238E27FC236}">
                      <a16:creationId xmlns:a16="http://schemas.microsoft.com/office/drawing/2014/main" id="{C1DB87D4-BA6E-46B7-8C68-D75E7C0E11D5}"/>
                    </a:ext>
                  </a:extLst>
                </p:cNvPr>
                <p:cNvSpPr/>
                <p:nvPr userDrawn="1"/>
              </p:nvSpPr>
              <p:spPr>
                <a:xfrm>
                  <a:off x="115062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5D929EC2-E312-4DCA-B8FD-2C456DFEB18A}"/>
                  </a:ext>
                </a:extLst>
              </p:cNvPr>
              <p:cNvGrpSpPr/>
              <p:nvPr userDrawn="1"/>
            </p:nvGrpSpPr>
            <p:grpSpPr>
              <a:xfrm>
                <a:off x="0" y="965200"/>
                <a:ext cx="12192000" cy="5537200"/>
                <a:chOff x="0" y="965200"/>
                <a:chExt cx="12192000" cy="5537200"/>
              </a:xfrm>
            </p:grpSpPr>
            <p:grpSp>
              <p:nvGrpSpPr>
                <p:cNvPr id="51" name="Group 50">
                  <a:extLst>
                    <a:ext uri="{FF2B5EF4-FFF2-40B4-BE49-F238E27FC236}">
                      <a16:creationId xmlns:a16="http://schemas.microsoft.com/office/drawing/2014/main" id="{4CE20CCA-DD6D-4945-BF6E-A1BE9F2F579C}"/>
                    </a:ext>
                  </a:extLst>
                </p:cNvPr>
                <p:cNvGrpSpPr/>
                <p:nvPr userDrawn="1"/>
              </p:nvGrpSpPr>
              <p:grpSpPr>
                <a:xfrm>
                  <a:off x="0" y="2235200"/>
                  <a:ext cx="12192000" cy="4267200"/>
                  <a:chOff x="0" y="2235200"/>
                  <a:chExt cx="12192000" cy="4267200"/>
                </a:xfrm>
              </p:grpSpPr>
              <p:cxnSp>
                <p:nvCxnSpPr>
                  <p:cNvPr id="52" name="Straight Connector 51">
                    <a:extLst>
                      <a:ext uri="{FF2B5EF4-FFF2-40B4-BE49-F238E27FC236}">
                        <a16:creationId xmlns:a16="http://schemas.microsoft.com/office/drawing/2014/main" id="{8EBE4440-7FD7-4F95-86CC-4AECE8A210BF}"/>
                      </a:ext>
                    </a:extLst>
                  </p:cNvPr>
                  <p:cNvCxnSpPr/>
                  <p:nvPr userDrawn="1"/>
                </p:nvCxnSpPr>
                <p:spPr>
                  <a:xfrm>
                    <a:off x="0" y="254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2DF9326-5BBC-4B6A-974C-A110F79CF657}"/>
                      </a:ext>
                    </a:extLst>
                  </p:cNvPr>
                  <p:cNvCxnSpPr/>
                  <p:nvPr userDrawn="1"/>
                </p:nvCxnSpPr>
                <p:spPr>
                  <a:xfrm>
                    <a:off x="0" y="2844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01E58A-7181-479E-9A26-1412D78B73DC}"/>
                      </a:ext>
                    </a:extLst>
                  </p:cNvPr>
                  <p:cNvCxnSpPr/>
                  <p:nvPr userDrawn="1"/>
                </p:nvCxnSpPr>
                <p:spPr>
                  <a:xfrm>
                    <a:off x="0" y="3149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22D572E-BA04-4F18-92CF-51C50706A670}"/>
                      </a:ext>
                    </a:extLst>
                  </p:cNvPr>
                  <p:cNvCxnSpPr/>
                  <p:nvPr userDrawn="1"/>
                </p:nvCxnSpPr>
                <p:spPr>
                  <a:xfrm>
                    <a:off x="0" y="3454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771DED-72EC-443D-875B-58D1DFB50879}"/>
                      </a:ext>
                    </a:extLst>
                  </p:cNvPr>
                  <p:cNvCxnSpPr/>
                  <p:nvPr userDrawn="1"/>
                </p:nvCxnSpPr>
                <p:spPr>
                  <a:xfrm>
                    <a:off x="0" y="3759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8C3EF44-4080-45E6-AAD6-7C9E7E5A44D8}"/>
                      </a:ext>
                    </a:extLst>
                  </p:cNvPr>
                  <p:cNvCxnSpPr/>
                  <p:nvPr userDrawn="1"/>
                </p:nvCxnSpPr>
                <p:spPr>
                  <a:xfrm>
                    <a:off x="0" y="4064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9F5C16-0FB3-4ADB-A9E6-C821A60B46DD}"/>
                      </a:ext>
                    </a:extLst>
                  </p:cNvPr>
                  <p:cNvCxnSpPr/>
                  <p:nvPr userDrawn="1"/>
                </p:nvCxnSpPr>
                <p:spPr>
                  <a:xfrm>
                    <a:off x="0" y="4368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216133-EDBC-490B-A89B-808B2B77C59F}"/>
                      </a:ext>
                    </a:extLst>
                  </p:cNvPr>
                  <p:cNvCxnSpPr/>
                  <p:nvPr userDrawn="1"/>
                </p:nvCxnSpPr>
                <p:spPr>
                  <a:xfrm>
                    <a:off x="0" y="4673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9C1BB4-09D0-43AA-A278-192F928245B0}"/>
                      </a:ext>
                    </a:extLst>
                  </p:cNvPr>
                  <p:cNvCxnSpPr/>
                  <p:nvPr userDrawn="1"/>
                </p:nvCxnSpPr>
                <p:spPr>
                  <a:xfrm>
                    <a:off x="0" y="4978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474173-8457-46CD-AD88-BA9DDB14ED36}"/>
                      </a:ext>
                    </a:extLst>
                  </p:cNvPr>
                  <p:cNvCxnSpPr/>
                  <p:nvPr userDrawn="1"/>
                </p:nvCxnSpPr>
                <p:spPr>
                  <a:xfrm>
                    <a:off x="0" y="5283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64E54C-ACDC-412B-82E1-0E90DD96FFCC}"/>
                      </a:ext>
                    </a:extLst>
                  </p:cNvPr>
                  <p:cNvCxnSpPr/>
                  <p:nvPr userDrawn="1"/>
                </p:nvCxnSpPr>
                <p:spPr>
                  <a:xfrm>
                    <a:off x="0" y="5588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77BE6F2-48FC-49E1-B365-A554028C8D47}"/>
                      </a:ext>
                    </a:extLst>
                  </p:cNvPr>
                  <p:cNvCxnSpPr/>
                  <p:nvPr userDrawn="1"/>
                </p:nvCxnSpPr>
                <p:spPr>
                  <a:xfrm>
                    <a:off x="0" y="65024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CA28988-CCDD-4000-B07C-D195D0888D40}"/>
                      </a:ext>
                    </a:extLst>
                  </p:cNvPr>
                  <p:cNvCxnSpPr/>
                  <p:nvPr userDrawn="1"/>
                </p:nvCxnSpPr>
                <p:spPr>
                  <a:xfrm>
                    <a:off x="0" y="223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A76DA1-476F-423B-B27D-F02ED7954A54}"/>
                      </a:ext>
                    </a:extLst>
                  </p:cNvPr>
                  <p:cNvCxnSpPr/>
                  <p:nvPr userDrawn="1"/>
                </p:nvCxnSpPr>
                <p:spPr>
                  <a:xfrm>
                    <a:off x="0" y="58928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B6E416-1F33-495B-8960-E839161FE019}"/>
                      </a:ext>
                    </a:extLst>
                  </p:cNvPr>
                  <p:cNvCxnSpPr/>
                  <p:nvPr userDrawn="1"/>
                </p:nvCxnSpPr>
                <p:spPr>
                  <a:xfrm>
                    <a:off x="0" y="61976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B0B2D06-4DDE-4630-9841-466FD2C2FE8F}"/>
                      </a:ext>
                    </a:extLst>
                  </p:cNvPr>
                  <p:cNvCxnSpPr/>
                  <p:nvPr userDrawn="1"/>
                </p:nvCxnSpPr>
                <p:spPr>
                  <a:xfrm>
                    <a:off x="0" y="6121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0EA5573-A9B5-45B6-B32D-7AD4881145A2}"/>
                      </a:ext>
                    </a:extLst>
                  </p:cNvPr>
                  <p:cNvCxnSpPr/>
                  <p:nvPr userDrawn="1"/>
                </p:nvCxnSpPr>
                <p:spPr>
                  <a:xfrm>
                    <a:off x="0" y="604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D2D9D01-B662-438D-BF68-6FEEFBDBAB05}"/>
                      </a:ext>
                    </a:extLst>
                  </p:cNvPr>
                  <p:cNvCxnSpPr/>
                  <p:nvPr userDrawn="1"/>
                </p:nvCxnSpPr>
                <p:spPr>
                  <a:xfrm>
                    <a:off x="0" y="59410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A9EFC26-34D9-4564-AEFA-AD675702B9A5}"/>
                      </a:ext>
                    </a:extLst>
                  </p:cNvPr>
                  <p:cNvCxnSpPr/>
                  <p:nvPr userDrawn="1"/>
                </p:nvCxnSpPr>
                <p:spPr>
                  <a:xfrm>
                    <a:off x="0" y="6273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4C710DE-1ED5-41CB-B480-5FB23FA62CAB}"/>
                      </a:ext>
                    </a:extLst>
                  </p:cNvPr>
                  <p:cNvCxnSpPr/>
                  <p:nvPr userDrawn="1"/>
                </p:nvCxnSpPr>
                <p:spPr>
                  <a:xfrm>
                    <a:off x="0" y="635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813989B-DA10-42E1-B0E6-1B74395E76F3}"/>
                    </a:ext>
                  </a:extLst>
                </p:cNvPr>
                <p:cNvGrpSpPr/>
                <p:nvPr userDrawn="1"/>
              </p:nvGrpSpPr>
              <p:grpSpPr>
                <a:xfrm>
                  <a:off x="0" y="965200"/>
                  <a:ext cx="12192000" cy="416560"/>
                  <a:chOff x="0" y="965200"/>
                  <a:chExt cx="12192000" cy="416560"/>
                </a:xfrm>
              </p:grpSpPr>
              <p:cxnSp>
                <p:nvCxnSpPr>
                  <p:cNvPr id="122" name="Straight Connector 121">
                    <a:extLst>
                      <a:ext uri="{FF2B5EF4-FFF2-40B4-BE49-F238E27FC236}">
                        <a16:creationId xmlns:a16="http://schemas.microsoft.com/office/drawing/2014/main" id="{AC72A70A-FF81-44E6-82F5-56BD2C75B517}"/>
                      </a:ext>
                    </a:extLst>
                  </p:cNvPr>
                  <p:cNvCxnSpPr/>
                  <p:nvPr userDrawn="1"/>
                </p:nvCxnSpPr>
                <p:spPr>
                  <a:xfrm>
                    <a:off x="0" y="13817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C401725-148D-4B17-95BF-547229D199EA}"/>
                      </a:ext>
                    </a:extLst>
                  </p:cNvPr>
                  <p:cNvCxnSpPr/>
                  <p:nvPr/>
                </p:nvCxnSpPr>
                <p:spPr>
                  <a:xfrm>
                    <a:off x="0" y="96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sp>
            <p:nvSpPr>
              <p:cNvPr id="61" name="TextBox 60">
                <a:extLst>
                  <a:ext uri="{FF2B5EF4-FFF2-40B4-BE49-F238E27FC236}">
                    <a16:creationId xmlns:a16="http://schemas.microsoft.com/office/drawing/2014/main" id="{815AB8AF-C856-4DEE-B18E-66BC85726417}"/>
                  </a:ext>
                </a:extLst>
              </p:cNvPr>
              <p:cNvSpPr txBox="1"/>
              <p:nvPr/>
            </p:nvSpPr>
            <p:spPr>
              <a:xfrm>
                <a:off x="697992" y="5900420"/>
                <a:ext cx="7085584" cy="474472"/>
              </a:xfrm>
              <a:prstGeom prst="rect">
                <a:avLst/>
              </a:prstGeom>
              <a:noFill/>
            </p:spPr>
            <p:txBody>
              <a:bodyPr wrap="square" lIns="0" tIns="0" rIns="0" bIns="0" rtlCol="0" anchor="b">
                <a:noAutofit/>
              </a:bodyPr>
              <a:lstStyle/>
              <a:p>
                <a:pPr algn="l"/>
                <a:r>
                  <a:rPr lang="en-US" sz="1000" dirty="0">
                    <a:solidFill>
                      <a:schemeClr val="tx1">
                        <a:lumMod val="90000"/>
                        <a:lumOff val="10000"/>
                      </a:schemeClr>
                    </a:solidFill>
                  </a:rPr>
                  <a:t>Source goes here, bottom aligned, 10 </a:t>
                </a:r>
                <a:r>
                  <a:rPr lang="en-US" sz="1000" dirty="0" err="1">
                    <a:solidFill>
                      <a:schemeClr val="tx1">
                        <a:lumMod val="90000"/>
                        <a:lumOff val="10000"/>
                      </a:schemeClr>
                    </a:solidFill>
                  </a:rPr>
                  <a:t>pt</a:t>
                </a:r>
                <a:r>
                  <a:rPr lang="en-US" sz="1000" dirty="0">
                    <a:solidFill>
                      <a:schemeClr val="tx1">
                        <a:lumMod val="90000"/>
                        <a:lumOff val="10000"/>
                      </a:schemeClr>
                    </a:solidFill>
                  </a:rPr>
                  <a:t> font. Source should be three lines or less. It is okay to widen the source box only if doing so is required to keep the source notes at three lines or less. Keep in mind that the wider the box, the hard to read multiple lines of text. Change the source notes to white over dark backgrounds or dark photography.</a:t>
                </a:r>
              </a:p>
            </p:txBody>
          </p:sp>
          <p:sp>
            <p:nvSpPr>
              <p:cNvPr id="85" name="Rectangle 84">
                <a:extLst>
                  <a:ext uri="{FF2B5EF4-FFF2-40B4-BE49-F238E27FC236}">
                    <a16:creationId xmlns:a16="http://schemas.microsoft.com/office/drawing/2014/main" id="{8BC292D0-CB52-4486-B3D1-8093FB39683C}"/>
                  </a:ext>
                </a:extLst>
              </p:cNvPr>
              <p:cNvSpPr/>
              <p:nvPr userDrawn="1"/>
            </p:nvSpPr>
            <p:spPr>
              <a:xfrm>
                <a:off x="685800" y="2235200"/>
                <a:ext cx="10820400" cy="4114800"/>
              </a:xfrm>
              <a:prstGeom prst="rect">
                <a:avLst/>
              </a:prstGeom>
              <a:noFill/>
              <a:ln w="6350">
                <a:solidFill>
                  <a:srgbClr val="92D050"/>
                </a:solid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sp>
            <p:nvSpPr>
              <p:cNvPr id="124" name="Rectangle 123">
                <a:extLst>
                  <a:ext uri="{FF2B5EF4-FFF2-40B4-BE49-F238E27FC236}">
                    <a16:creationId xmlns:a16="http://schemas.microsoft.com/office/drawing/2014/main" id="{DCE31391-444F-4B33-98D2-22626376B484}"/>
                  </a:ext>
                </a:extLst>
              </p:cNvPr>
              <p:cNvSpPr/>
              <p:nvPr userDrawn="1"/>
            </p:nvSpPr>
            <p:spPr>
              <a:xfrm>
                <a:off x="685800" y="1381760"/>
                <a:ext cx="10820400" cy="85471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rial" panose="020B0604020202020204"/>
                </a:endParaRPr>
              </a:p>
            </p:txBody>
          </p:sp>
        </p:grpSp>
      </p:grpSp>
      <p:sp>
        <p:nvSpPr>
          <p:cNvPr id="108" name="Rectangle 107">
            <a:extLst>
              <a:ext uri="{FF2B5EF4-FFF2-40B4-BE49-F238E27FC236}">
                <a16:creationId xmlns:a16="http://schemas.microsoft.com/office/drawing/2014/main" id="{A3913112-4CCB-4EF6-9F66-71AC81DAF69E}"/>
              </a:ext>
            </a:extLst>
          </p:cNvPr>
          <p:cNvSpPr/>
          <p:nvPr userDrawn="1"/>
        </p:nvSpPr>
        <p:spPr>
          <a:xfrm>
            <a:off x="5236464" y="0"/>
            <a:ext cx="1828800" cy="2926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not delete</a:t>
            </a:r>
          </a:p>
        </p:txBody>
      </p:sp>
    </p:spTree>
    <p:extLst>
      <p:ext uri="{BB962C8B-B14F-4D97-AF65-F5344CB8AC3E}">
        <p14:creationId xmlns:p14="http://schemas.microsoft.com/office/powerpoint/2010/main" val="22153721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4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199BD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pic>
        <p:nvPicPr>
          <p:cNvPr id="19" name="Picture 18">
            <a:extLst>
              <a:ext uri="{FF2B5EF4-FFF2-40B4-BE49-F238E27FC236}">
                <a16:creationId xmlns:a16="http://schemas.microsoft.com/office/drawing/2014/main" id="{2D26D866-CF1D-46A1-9BBC-87A04AA55C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497"/>
          <a:stretch/>
        </p:blipFill>
        <p:spPr bwMode="white">
          <a:xfrm>
            <a:off x="0" y="0"/>
            <a:ext cx="3475101" cy="6858000"/>
          </a:xfrm>
          <a:prstGeom prst="rect">
            <a:avLst/>
          </a:prstGeom>
        </p:spPr>
      </p:pic>
      <p:grpSp>
        <p:nvGrpSpPr>
          <p:cNvPr id="20" name="Group 19">
            <a:extLst>
              <a:ext uri="{FF2B5EF4-FFF2-40B4-BE49-F238E27FC236}">
                <a16:creationId xmlns:a16="http://schemas.microsoft.com/office/drawing/2014/main" id="{0DAE9E19-A328-4F77-B74C-77DD65AF7970}"/>
              </a:ext>
            </a:extLst>
          </p:cNvPr>
          <p:cNvGrpSpPr/>
          <p:nvPr userDrawn="1"/>
        </p:nvGrpSpPr>
        <p:grpSpPr bwMode="black">
          <a:xfrm>
            <a:off x="914432" y="724571"/>
            <a:ext cx="1646237" cy="358775"/>
            <a:chOff x="531547" y="724571"/>
            <a:chExt cx="1646237" cy="358775"/>
          </a:xfrm>
        </p:grpSpPr>
        <p:sp>
          <p:nvSpPr>
            <p:cNvPr id="21" name="Freeform 9">
              <a:extLst>
                <a:ext uri="{FF2B5EF4-FFF2-40B4-BE49-F238E27FC236}">
                  <a16:creationId xmlns:a16="http://schemas.microsoft.com/office/drawing/2014/main" id="{22C79588-6A1A-4F6C-B6E1-E00AD4C9D30B}"/>
                </a:ext>
              </a:extLst>
            </p:cNvPr>
            <p:cNvSpPr>
              <a:spLocks/>
            </p:cNvSpPr>
            <p:nvPr/>
          </p:nvSpPr>
          <p:spPr bwMode="black">
            <a:xfrm>
              <a:off x="656959" y="878559"/>
              <a:ext cx="166687" cy="187325"/>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CF1258D1-0C65-492A-BD6D-550183F4689C}"/>
                </a:ext>
              </a:extLst>
            </p:cNvPr>
            <p:cNvSpPr>
              <a:spLocks/>
            </p:cNvSpPr>
            <p:nvPr/>
          </p:nvSpPr>
          <p:spPr bwMode="black">
            <a:xfrm>
              <a:off x="1388797" y="724571"/>
              <a:ext cx="82550" cy="3587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A7A42B7E-FF27-430E-84FA-D09724FEDCB0}"/>
                </a:ext>
              </a:extLst>
            </p:cNvPr>
            <p:cNvSpPr>
              <a:spLocks noEditPoints="1"/>
            </p:cNvSpPr>
            <p:nvPr/>
          </p:nvSpPr>
          <p:spPr bwMode="black">
            <a:xfrm>
              <a:off x="1490397"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10FA4BA4-7562-4CE0-BC09-DD5254EBA917}"/>
                </a:ext>
              </a:extLst>
            </p:cNvPr>
            <p:cNvSpPr>
              <a:spLocks/>
            </p:cNvSpPr>
            <p:nvPr/>
          </p:nvSpPr>
          <p:spPr bwMode="black">
            <a:xfrm>
              <a:off x="1784084" y="829346"/>
              <a:ext cx="134937" cy="24765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0CB8784E-B4F2-4126-9705-70EFC852B52F}"/>
                </a:ext>
              </a:extLst>
            </p:cNvPr>
            <p:cNvSpPr>
              <a:spLocks noEditPoints="1"/>
            </p:cNvSpPr>
            <p:nvPr/>
          </p:nvSpPr>
          <p:spPr bwMode="black">
            <a:xfrm>
              <a:off x="1095109"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A139322D-9750-4D9C-B297-D7D8F4640B72}"/>
                </a:ext>
              </a:extLst>
            </p:cNvPr>
            <p:cNvSpPr>
              <a:spLocks noEditPoints="1"/>
            </p:cNvSpPr>
            <p:nvPr/>
          </p:nvSpPr>
          <p:spPr bwMode="black">
            <a:xfrm>
              <a:off x="1928547"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5DF403B2-83ED-4CAA-93E4-D31E78BFAB93}"/>
                </a:ext>
              </a:extLst>
            </p:cNvPr>
            <p:cNvSpPr>
              <a:spLocks/>
            </p:cNvSpPr>
            <p:nvPr/>
          </p:nvSpPr>
          <p:spPr bwMode="black">
            <a:xfrm>
              <a:off x="774434" y="951584"/>
              <a:ext cx="92075" cy="123825"/>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83F45BB5-DB16-41DD-A30B-E1379F8E0024}"/>
                </a:ext>
              </a:extLst>
            </p:cNvPr>
            <p:cNvSpPr>
              <a:spLocks/>
            </p:cNvSpPr>
            <p:nvPr/>
          </p:nvSpPr>
          <p:spPr bwMode="black">
            <a:xfrm>
              <a:off x="828409" y="834109"/>
              <a:ext cx="271462" cy="241300"/>
            </a:xfrm>
            <a:custGeom>
              <a:avLst/>
              <a:gdLst>
                <a:gd name="T0" fmla="*/ 134 w 171"/>
                <a:gd name="T1" fmla="*/ 0 h 152"/>
                <a:gd name="T2" fmla="*/ 87 w 171"/>
                <a:gd name="T3" fmla="*/ 112 h 152"/>
                <a:gd name="T4" fmla="*/ 86 w 171"/>
                <a:gd name="T5" fmla="*/ 112 h 152"/>
                <a:gd name="T6" fmla="*/ 86 w 171"/>
                <a:gd name="T7" fmla="*/ 112 h 152"/>
                <a:gd name="T8" fmla="*/ 86 w 171"/>
                <a:gd name="T9" fmla="*/ 112 h 152"/>
                <a:gd name="T10" fmla="*/ 86 w 171"/>
                <a:gd name="T11" fmla="*/ 112 h 152"/>
                <a:gd name="T12" fmla="*/ 85 w 171"/>
                <a:gd name="T13" fmla="*/ 112 h 152"/>
                <a:gd name="T14" fmla="*/ 85 w 171"/>
                <a:gd name="T15" fmla="*/ 112 h 152"/>
                <a:gd name="T16" fmla="*/ 85 w 171"/>
                <a:gd name="T17" fmla="*/ 112 h 152"/>
                <a:gd name="T18" fmla="*/ 37 w 171"/>
                <a:gd name="T19" fmla="*/ 0 h 152"/>
                <a:gd name="T20" fmla="*/ 0 w 171"/>
                <a:gd name="T21" fmla="*/ 0 h 152"/>
                <a:gd name="T22" fmla="*/ 68 w 171"/>
                <a:gd name="T23" fmla="*/ 152 h 152"/>
                <a:gd name="T24" fmla="*/ 68 w 171"/>
                <a:gd name="T25" fmla="*/ 152 h 152"/>
                <a:gd name="T26" fmla="*/ 69 w 171"/>
                <a:gd name="T27" fmla="*/ 152 h 152"/>
                <a:gd name="T28" fmla="*/ 103 w 171"/>
                <a:gd name="T29" fmla="*/ 152 h 152"/>
                <a:gd name="T30" fmla="*/ 103 w 171"/>
                <a:gd name="T31" fmla="*/ 152 h 152"/>
                <a:gd name="T32" fmla="*/ 103 w 171"/>
                <a:gd name="T33" fmla="*/ 152 h 152"/>
                <a:gd name="T34" fmla="*/ 171 w 171"/>
                <a:gd name="T35" fmla="*/ 0 h 152"/>
                <a:gd name="T36" fmla="*/ 134 w 171"/>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52">
                  <a:moveTo>
                    <a:pt x="134" y="0"/>
                  </a:moveTo>
                  <a:lnTo>
                    <a:pt x="87" y="112"/>
                  </a:lnTo>
                  <a:lnTo>
                    <a:pt x="86" y="112"/>
                  </a:lnTo>
                  <a:lnTo>
                    <a:pt x="86" y="112"/>
                  </a:lnTo>
                  <a:lnTo>
                    <a:pt x="86" y="112"/>
                  </a:lnTo>
                  <a:lnTo>
                    <a:pt x="86" y="112"/>
                  </a:lnTo>
                  <a:lnTo>
                    <a:pt x="85" y="112"/>
                  </a:lnTo>
                  <a:lnTo>
                    <a:pt x="85" y="112"/>
                  </a:lnTo>
                  <a:lnTo>
                    <a:pt x="85" y="112"/>
                  </a:lnTo>
                  <a:lnTo>
                    <a:pt x="37" y="0"/>
                  </a:lnTo>
                  <a:lnTo>
                    <a:pt x="0" y="0"/>
                  </a:lnTo>
                  <a:lnTo>
                    <a:pt x="68" y="152"/>
                  </a:lnTo>
                  <a:lnTo>
                    <a:pt x="68" y="152"/>
                  </a:lnTo>
                  <a:lnTo>
                    <a:pt x="69" y="152"/>
                  </a:lnTo>
                  <a:lnTo>
                    <a:pt x="103" y="152"/>
                  </a:lnTo>
                  <a:lnTo>
                    <a:pt x="103" y="152"/>
                  </a:lnTo>
                  <a:lnTo>
                    <a:pt x="103" y="152"/>
                  </a:lnTo>
                  <a:lnTo>
                    <a:pt x="171" y="0"/>
                  </a:lnTo>
                  <a:lnTo>
                    <a:pt x="1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58592A44-5C38-4E7B-8D78-D2B507B8C1B5}"/>
                </a:ext>
              </a:extLst>
            </p:cNvPr>
            <p:cNvSpPr>
              <a:spLocks/>
            </p:cNvSpPr>
            <p:nvPr/>
          </p:nvSpPr>
          <p:spPr bwMode="black">
            <a:xfrm>
              <a:off x="531547" y="737271"/>
              <a:ext cx="247650" cy="338138"/>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56848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bwMode="black"/>
        <p:txBody>
          <a:bodyPr/>
          <a:lstStyle/>
          <a:p>
            <a:fld id="{0D76ED6D-61E4-47B1-B71F-B65993433194}" type="slidenum">
              <a:rPr lang="en-US" smtClean="0"/>
              <a:t>‹#›</a:t>
            </a:fld>
            <a:endParaRPr lang="en-US"/>
          </a:p>
        </p:txBody>
      </p:sp>
      <p:pic>
        <p:nvPicPr>
          <p:cNvPr id="8" name="Picture 7">
            <a:extLst>
              <a:ext uri="{FF2B5EF4-FFF2-40B4-BE49-F238E27FC236}">
                <a16:creationId xmlns:a16="http://schemas.microsoft.com/office/drawing/2014/main" id="{454024BC-30D6-4056-BA54-119650BED7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497"/>
          <a:stretch/>
        </p:blipFill>
        <p:spPr bwMode="white">
          <a:xfrm>
            <a:off x="0" y="0"/>
            <a:ext cx="3475101" cy="6858000"/>
          </a:xfrm>
          <a:prstGeom prst="rect">
            <a:avLst/>
          </a:prstGeom>
        </p:spPr>
      </p:pic>
      <p:sp>
        <p:nvSpPr>
          <p:cNvPr id="9" name="TextBox 8">
            <a:extLst>
              <a:ext uri="{FF2B5EF4-FFF2-40B4-BE49-F238E27FC236}">
                <a16:creationId xmlns:a16="http://schemas.microsoft.com/office/drawing/2014/main" id="{0DA40716-B424-4EB3-8CF3-63D20A28EABF}"/>
              </a:ext>
            </a:extLst>
          </p:cNvPr>
          <p:cNvSpPr txBox="1"/>
          <p:nvPr userDrawn="1"/>
        </p:nvSpPr>
        <p:spPr bwMode="black">
          <a:xfrm>
            <a:off x="353250" y="625293"/>
            <a:ext cx="2768600" cy="738664"/>
          </a:xfrm>
          <a:prstGeom prst="rect">
            <a:avLst/>
          </a:prstGeom>
          <a:noFill/>
        </p:spPr>
        <p:txBody>
          <a:bodyPr wrap="square" lIns="0" tIns="0" rIns="0" bIns="0" rtlCol="0">
            <a:spAutoFit/>
          </a:bodyPr>
          <a:lstStyle/>
          <a:p>
            <a:pPr lvl="0" algn="ctr">
              <a:spcBef>
                <a:spcPts val="1000"/>
              </a:spcBef>
            </a:pPr>
            <a:r>
              <a:rPr lang="en-US" sz="4800" dirty="0">
                <a:solidFill>
                  <a:schemeClr val="bg1"/>
                </a:solidFill>
              </a:rPr>
              <a:t>Agenda</a:t>
            </a:r>
          </a:p>
        </p:txBody>
      </p:sp>
      <p:sp>
        <p:nvSpPr>
          <p:cNvPr id="56" name="Text Placeholder 55">
            <a:extLst>
              <a:ext uri="{FF2B5EF4-FFF2-40B4-BE49-F238E27FC236}">
                <a16:creationId xmlns:a16="http://schemas.microsoft.com/office/drawing/2014/main" id="{9CF0B1C6-C439-4B34-8C5F-00CBA00E6EE2}"/>
              </a:ext>
            </a:extLst>
          </p:cNvPr>
          <p:cNvSpPr>
            <a:spLocks noGrp="1"/>
          </p:cNvSpPr>
          <p:nvPr>
            <p:ph type="body" sz="quarter" idx="13" hasCustomPrompt="1"/>
          </p:nvPr>
        </p:nvSpPr>
        <p:spPr bwMode="black">
          <a:xfrm>
            <a:off x="3759200" y="2037854"/>
            <a:ext cx="7747001" cy="4008014"/>
          </a:xfrm>
        </p:spPr>
        <p:txBody>
          <a:bodyPr anchor="t">
            <a:normAutofit/>
          </a:bodyPr>
          <a:lstStyle>
            <a:lvl1pPr marL="274320" indent="-274320">
              <a:spcBef>
                <a:spcPts val="2400"/>
              </a:spcBef>
              <a:buFontTx/>
              <a:buBlip>
                <a:blip r:embed="rId3"/>
              </a:buBlip>
              <a:defRPr sz="2800"/>
            </a:lvl1pPr>
            <a:lvl2pPr marL="137160" indent="0">
              <a:buNone/>
              <a:defRPr/>
            </a:lvl2pPr>
            <a:lvl3pPr marL="512763" indent="0">
              <a:buNone/>
              <a:defRPr/>
            </a:lvl3pPr>
            <a:lvl4pPr marL="858838" indent="0">
              <a:buNone/>
              <a:defRPr/>
            </a:lvl4pPr>
            <a:lvl5pPr>
              <a:buNone/>
              <a:defRPr/>
            </a:lvl5pPr>
          </a:lstStyle>
          <a:p>
            <a:pPr lvl="0"/>
            <a:r>
              <a:rPr lang="en-US" dirty="0"/>
              <a:t>Agenda one</a:t>
            </a:r>
          </a:p>
          <a:p>
            <a:pPr lvl="0"/>
            <a:r>
              <a:rPr lang="en-US" dirty="0"/>
              <a:t>Agenda two</a:t>
            </a:r>
          </a:p>
          <a:p>
            <a:pPr lvl="0"/>
            <a:r>
              <a:rPr lang="en-US" dirty="0"/>
              <a:t>Agenda three</a:t>
            </a:r>
          </a:p>
          <a:p>
            <a:pPr lvl="0"/>
            <a:r>
              <a:rPr lang="en-US" dirty="0"/>
              <a:t>Agenda four</a:t>
            </a:r>
          </a:p>
          <a:p>
            <a:pPr lvl="0"/>
            <a:r>
              <a:rPr lang="en-US" dirty="0"/>
              <a:t>Agenda five</a:t>
            </a:r>
          </a:p>
        </p:txBody>
      </p:sp>
      <p:sp>
        <p:nvSpPr>
          <p:cNvPr id="65" name="Text Placeholder 55">
            <a:extLst>
              <a:ext uri="{FF2B5EF4-FFF2-40B4-BE49-F238E27FC236}">
                <a16:creationId xmlns:a16="http://schemas.microsoft.com/office/drawing/2014/main" id="{A1A0463E-F82B-45D2-8791-9DCFC617854A}"/>
              </a:ext>
            </a:extLst>
          </p:cNvPr>
          <p:cNvSpPr>
            <a:spLocks noGrp="1"/>
          </p:cNvSpPr>
          <p:nvPr>
            <p:ph type="body" sz="quarter" idx="14" hasCustomPrompt="1"/>
          </p:nvPr>
        </p:nvSpPr>
        <p:spPr bwMode="black">
          <a:xfrm>
            <a:off x="2228127" y="2037854"/>
            <a:ext cx="833377" cy="4008014"/>
          </a:xfrm>
        </p:spPr>
        <p:txBody>
          <a:bodyPr anchor="t">
            <a:normAutofit/>
          </a:bodyPr>
          <a:lstStyle>
            <a:lvl1pPr marL="0" indent="0" algn="r">
              <a:spcBef>
                <a:spcPts val="2400"/>
              </a:spcBef>
              <a:buFont typeface="Arial" panose="020B0604020202020204" pitchFamily="34" charset="0"/>
              <a:buNone/>
              <a:defRPr sz="2800" b="0">
                <a:solidFill>
                  <a:schemeClr val="bg1"/>
                </a:solidFill>
                <a:latin typeface="+mj-lt"/>
                <a:ea typeface="Verdana" panose="020B0604030504040204" pitchFamily="34" charset="0"/>
                <a:cs typeface="Calibri" panose="020F0502020204030204" pitchFamily="34" charset="0"/>
              </a:defRPr>
            </a:lvl1pPr>
            <a:lvl2pPr marL="137160" indent="0">
              <a:buNone/>
              <a:defRPr/>
            </a:lvl2pPr>
            <a:lvl3pPr marL="512763" indent="0">
              <a:buNone/>
              <a:defRPr/>
            </a:lvl3pPr>
            <a:lvl4pPr marL="858838" indent="0">
              <a:buNone/>
              <a:defRPr/>
            </a:lvl4pPr>
            <a:lvl5pPr>
              <a:buNone/>
              <a:defRPr/>
            </a:lvl5pPr>
          </a:lstStyle>
          <a:p>
            <a:pPr lvl="0"/>
            <a:r>
              <a:rPr lang="en-US" dirty="0"/>
              <a:t>#</a:t>
            </a:r>
          </a:p>
          <a:p>
            <a:pPr lvl="0"/>
            <a:r>
              <a:rPr lang="en-US" dirty="0"/>
              <a:t>#</a:t>
            </a:r>
          </a:p>
          <a:p>
            <a:pPr lvl="0"/>
            <a:r>
              <a:rPr lang="en-US" dirty="0"/>
              <a:t>#</a:t>
            </a:r>
          </a:p>
          <a:p>
            <a:pPr lvl="0"/>
            <a:r>
              <a:rPr lang="en-US" dirty="0"/>
              <a:t>#</a:t>
            </a:r>
          </a:p>
          <a:p>
            <a:pPr lvl="0"/>
            <a:r>
              <a:rPr lang="en-US" dirty="0"/>
              <a:t>#</a:t>
            </a:r>
          </a:p>
        </p:txBody>
      </p:sp>
    </p:spTree>
    <p:extLst>
      <p:ext uri="{BB962C8B-B14F-4D97-AF65-F5344CB8AC3E}">
        <p14:creationId xmlns:p14="http://schemas.microsoft.com/office/powerpoint/2010/main" val="38615463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Text - D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11011719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Text -  Warm Grey">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generated with high confidence">
            <a:extLst>
              <a:ext uri="{FF2B5EF4-FFF2-40B4-BE49-F238E27FC236}">
                <a16:creationId xmlns:a16="http://schemas.microsoft.com/office/drawing/2014/main" id="{D2F78CA7-3BBA-4722-B893-D45F638AB0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40870914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Text - Purpl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83C1D7-FEF0-42E5-961C-19877943BC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3673755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Text - Min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31ACE-6333-4F03-9661-B9C7F328D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a:t>Click to edit Master title style</a:t>
            </a:r>
            <a:endParaRPr lang="en-US" dirty="0"/>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3690746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BE732A-BF0B-4800-B01F-2EBC3AE2698B}"/>
              </a:ext>
            </a:extLst>
          </p:cNvPr>
          <p:cNvSpPr>
            <a:spLocks noGrp="1"/>
          </p:cNvSpPr>
          <p:nvPr>
            <p:ph type="body" idx="1"/>
          </p:nvPr>
        </p:nvSpPr>
        <p:spPr>
          <a:xfrm>
            <a:off x="685800" y="1930400"/>
            <a:ext cx="10820400" cy="3962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 name="Title Placeholder 1">
            <a:extLst>
              <a:ext uri="{FF2B5EF4-FFF2-40B4-BE49-F238E27FC236}">
                <a16:creationId xmlns:a16="http://schemas.microsoft.com/office/drawing/2014/main" id="{67295672-CA15-419E-A262-354AAE829E73}"/>
              </a:ext>
            </a:extLst>
          </p:cNvPr>
          <p:cNvSpPr>
            <a:spLocks noGrp="1"/>
          </p:cNvSpPr>
          <p:nvPr>
            <p:ph type="title"/>
          </p:nvPr>
        </p:nvSpPr>
        <p:spPr>
          <a:xfrm>
            <a:off x="685800" y="570707"/>
            <a:ext cx="10820400" cy="498598"/>
          </a:xfrm>
          <a:prstGeom prst="rect">
            <a:avLst/>
          </a:prstGeom>
        </p:spPr>
        <p:txBody>
          <a:bodyPr vert="horz" lIns="0" tIns="0" rIns="0" bIns="0" rtlCol="0" anchor="t">
            <a:spAutoFit/>
          </a:bodyPr>
          <a:lstStyle/>
          <a:p>
            <a:r>
              <a:rPr lang="en-US" dirty="0"/>
              <a:t>Click to edit  Master title style</a:t>
            </a:r>
          </a:p>
        </p:txBody>
      </p:sp>
      <p:sp>
        <p:nvSpPr>
          <p:cNvPr id="4" name="Date Placeholder 3">
            <a:extLst>
              <a:ext uri="{FF2B5EF4-FFF2-40B4-BE49-F238E27FC236}">
                <a16:creationId xmlns:a16="http://schemas.microsoft.com/office/drawing/2014/main" id="{11043E7E-CE99-4846-BDA0-C4E0960E088F}"/>
              </a:ext>
            </a:extLst>
          </p:cNvPr>
          <p:cNvSpPr>
            <a:spLocks noGrp="1"/>
          </p:cNvSpPr>
          <p:nvPr>
            <p:ph type="dt" sz="half" idx="2"/>
          </p:nvPr>
        </p:nvSpPr>
        <p:spPr>
          <a:xfrm>
            <a:off x="4994275" y="6458833"/>
            <a:ext cx="2203450" cy="184666"/>
          </a:xfrm>
          <a:prstGeom prst="rect">
            <a:avLst/>
          </a:prstGeom>
        </p:spPr>
        <p:txBody>
          <a:bodyPr vert="horz" wrap="none" lIns="0" tIns="0" rIns="0" bIns="0" rtlCol="0" anchor="b">
            <a:noAutofit/>
          </a:bodyPr>
          <a:lstStyle>
            <a:lvl1pPr algn="ctr">
              <a:defRPr sz="900">
                <a:solidFill>
                  <a:srgbClr val="BCB8BC"/>
                </a:solidFill>
              </a:defRPr>
            </a:lvl1pPr>
          </a:lstStyle>
          <a:p>
            <a:fld id="{7FB6405C-B8D3-4FA8-86AB-02E12E881403}" type="datetime1">
              <a:rPr lang="en-US" smtClean="0"/>
              <a:t>4/11/2018</a:t>
            </a:fld>
            <a:endParaRPr lang="en-US" dirty="0"/>
          </a:p>
        </p:txBody>
      </p:sp>
      <p:sp>
        <p:nvSpPr>
          <p:cNvPr id="5" name="Footer Placeholder 4">
            <a:extLst>
              <a:ext uri="{FF2B5EF4-FFF2-40B4-BE49-F238E27FC236}">
                <a16:creationId xmlns:a16="http://schemas.microsoft.com/office/drawing/2014/main" id="{F89C7C58-1870-45FA-9D88-F277568C9256}"/>
              </a:ext>
            </a:extLst>
          </p:cNvPr>
          <p:cNvSpPr>
            <a:spLocks noGrp="1"/>
          </p:cNvSpPr>
          <p:nvPr>
            <p:ph type="ftr" sz="quarter" idx="3"/>
          </p:nvPr>
        </p:nvSpPr>
        <p:spPr>
          <a:xfrm>
            <a:off x="685800" y="6458833"/>
            <a:ext cx="4114800" cy="184666"/>
          </a:xfrm>
          <a:prstGeom prst="rect">
            <a:avLst/>
          </a:prstGeom>
        </p:spPr>
        <p:txBody>
          <a:bodyPr vert="horz" wrap="none" lIns="0" tIns="0" rIns="0" bIns="0" rtlCol="0" anchor="b">
            <a:noAutofit/>
          </a:bodyPr>
          <a:lstStyle>
            <a:lvl1pPr algn="l">
              <a:defRPr sz="900">
                <a:solidFill>
                  <a:srgbClr val="BCB8BC"/>
                </a:solidFill>
              </a:defRPr>
            </a:lvl1pPr>
          </a:lstStyle>
          <a:p>
            <a:r>
              <a:rPr lang="en-US" dirty="0"/>
              <a:t>©Avalara. Confidential and proprietary.</a:t>
            </a:r>
          </a:p>
        </p:txBody>
      </p:sp>
      <p:sp>
        <p:nvSpPr>
          <p:cNvPr id="6" name="Slide Number Placeholder 5">
            <a:extLst>
              <a:ext uri="{FF2B5EF4-FFF2-40B4-BE49-F238E27FC236}">
                <a16:creationId xmlns:a16="http://schemas.microsoft.com/office/drawing/2014/main" id="{C8BEF8FA-3E55-43D5-B78D-CFD62B56AD0D}"/>
              </a:ext>
            </a:extLst>
          </p:cNvPr>
          <p:cNvSpPr>
            <a:spLocks noGrp="1"/>
          </p:cNvSpPr>
          <p:nvPr>
            <p:ph type="sldNum" sz="quarter" idx="4"/>
          </p:nvPr>
        </p:nvSpPr>
        <p:spPr>
          <a:xfrm>
            <a:off x="10575924" y="6458833"/>
            <a:ext cx="930275" cy="184666"/>
          </a:xfrm>
          <a:prstGeom prst="rect">
            <a:avLst/>
          </a:prstGeom>
        </p:spPr>
        <p:txBody>
          <a:bodyPr vert="horz" wrap="none" lIns="0" tIns="0" rIns="0" bIns="0" rtlCol="0" anchor="b">
            <a:noAutofit/>
          </a:bodyPr>
          <a:lstStyle>
            <a:lvl1pPr algn="r">
              <a:defRPr sz="900">
                <a:solidFill>
                  <a:srgbClr val="BCB8BC"/>
                </a:solidFill>
              </a:defRPr>
            </a:lvl1pPr>
          </a:lstStyle>
          <a:p>
            <a:fld id="{C7927A04-FFAB-4E77-8A60-75CB67674673}" type="slidenum">
              <a:rPr lang="en-US" smtClean="0"/>
              <a:pPr/>
              <a:t>‹#›</a:t>
            </a:fld>
            <a:endParaRPr lang="en-US" dirty="0"/>
          </a:p>
        </p:txBody>
      </p:sp>
    </p:spTree>
    <p:extLst>
      <p:ext uri="{BB962C8B-B14F-4D97-AF65-F5344CB8AC3E}">
        <p14:creationId xmlns:p14="http://schemas.microsoft.com/office/powerpoint/2010/main" val="1972264382"/>
      </p:ext>
    </p:extLst>
  </p:cSld>
  <p:clrMap bg1="lt1" tx1="dk1" bg2="lt2" tx2="dk2" accent1="accent1" accent2="accent2" accent3="accent3" accent4="accent4" accent5="accent5" accent6="accent6" hlink="hlink" folHlink="folHlink"/>
  <p:sldLayoutIdLst>
    <p:sldLayoutId id="2147483697" r:id="rId1"/>
    <p:sldLayoutId id="2147483663" r:id="rId2"/>
    <p:sldLayoutId id="2147483677" r:id="rId3"/>
    <p:sldLayoutId id="2147483675" r:id="rId4"/>
    <p:sldLayoutId id="2147483678" r:id="rId5"/>
    <p:sldLayoutId id="2147483679" r:id="rId6"/>
    <p:sldLayoutId id="2147483704" r:id="rId7"/>
    <p:sldLayoutId id="2147483706" r:id="rId8"/>
    <p:sldLayoutId id="2147483705" r:id="rId9"/>
    <p:sldLayoutId id="2147483710" r:id="rId10"/>
    <p:sldLayoutId id="2147483680" r:id="rId11"/>
    <p:sldLayoutId id="2147483712" r:id="rId12"/>
    <p:sldLayoutId id="2147483713" r:id="rId13"/>
    <p:sldLayoutId id="2147483714" r:id="rId14"/>
    <p:sldLayoutId id="2147483715" r:id="rId15"/>
    <p:sldLayoutId id="2147483664" r:id="rId16"/>
    <p:sldLayoutId id="2147483683" r:id="rId17"/>
    <p:sldLayoutId id="2147483693" r:id="rId18"/>
    <p:sldLayoutId id="2147483694" r:id="rId19"/>
    <p:sldLayoutId id="2147483684" r:id="rId20"/>
    <p:sldLayoutId id="2147483703" r:id="rId21"/>
    <p:sldLayoutId id="2147483685" r:id="rId22"/>
    <p:sldLayoutId id="2147483686" r:id="rId23"/>
    <p:sldLayoutId id="2147483687" r:id="rId24"/>
    <p:sldLayoutId id="2147483688" r:id="rId25"/>
    <p:sldLayoutId id="2147483698" r:id="rId26"/>
    <p:sldLayoutId id="2147483702" r:id="rId27"/>
    <p:sldLayoutId id="2147483655" r:id="rId28"/>
    <p:sldLayoutId id="2147483691" r:id="rId29"/>
    <p:sldLayoutId id="2147483695" r:id="rId30"/>
    <p:sldLayoutId id="2147483696" r:id="rId31"/>
    <p:sldLayoutId id="2147483692" r:id="rId32"/>
    <p:sldLayoutId id="2147483701" r:id="rId33"/>
    <p:sldLayoutId id="2147483689" r:id="rId34"/>
    <p:sldLayoutId id="2147483660" r:id="rId35"/>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marL="0" indent="0" algn="l" defTabSz="914400" rtl="0" eaLnBrk="1" latinLnBrk="0" hangingPunct="1">
        <a:lnSpc>
          <a:spcPct val="90000"/>
        </a:lnSpc>
        <a:spcBef>
          <a:spcPct val="0"/>
        </a:spcBef>
        <a:buFont typeface="Arial" panose="020B0604020202020204" pitchFamily="34" charset="0"/>
        <a:buChar char="​"/>
        <a:defRPr sz="3600"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20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4.xml"/><Relationship Id="rId1" Type="http://schemas.openxmlformats.org/officeDocument/2006/relationships/slideLayout" Target="../slideLayouts/slideLayout3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37.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3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emf"/><Relationship Id="rId5" Type="http://schemas.openxmlformats.org/officeDocument/2006/relationships/tags" Target="../tags/tag8.xml"/><Relationship Id="rId10" Type="http://schemas.openxmlformats.org/officeDocument/2006/relationships/notesSlide" Target="../notesSlides/notesSlide28.xml"/><Relationship Id="rId4" Type="http://schemas.openxmlformats.org/officeDocument/2006/relationships/tags" Target="../tags/tag7.xml"/><Relationship Id="rId9" Type="http://schemas.openxmlformats.org/officeDocument/2006/relationships/slideLayout" Target="../slideLayouts/slideLayout3.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1782AF-7D86-45AC-B461-2CC50537605F}"/>
              </a:ext>
            </a:extLst>
          </p:cNvPr>
          <p:cNvGrpSpPr/>
          <p:nvPr/>
        </p:nvGrpSpPr>
        <p:grpSpPr>
          <a:xfrm>
            <a:off x="-1" y="0"/>
            <a:ext cx="3475101" cy="6858000"/>
            <a:chOff x="-1" y="0"/>
            <a:chExt cx="3475101" cy="6858000"/>
          </a:xfrm>
        </p:grpSpPr>
        <p:pic>
          <p:nvPicPr>
            <p:cNvPr id="10" name="Picture 9">
              <a:extLst>
                <a:ext uri="{FF2B5EF4-FFF2-40B4-BE49-F238E27FC236}">
                  <a16:creationId xmlns:a16="http://schemas.microsoft.com/office/drawing/2014/main" id="{225F0836-B1AA-4288-958D-9AA7D5685002}"/>
                </a:ext>
              </a:extLst>
            </p:cNvPr>
            <p:cNvPicPr>
              <a:picLocks noChangeAspect="1"/>
            </p:cNvPicPr>
            <p:nvPr/>
          </p:nvPicPr>
          <p:blipFill rotWithShape="1">
            <a:blip r:embed="rId3">
              <a:extLst>
                <a:ext uri="{28A0092B-C50C-407E-A947-70E740481C1C}">
                  <a14:useLocalDpi xmlns:a14="http://schemas.microsoft.com/office/drawing/2010/main" val="0"/>
                </a:ext>
              </a:extLst>
            </a:blip>
            <a:srcRect l="2702" t="26342" r="56157" b="12088"/>
            <a:stretch/>
          </p:blipFill>
          <p:spPr>
            <a:xfrm>
              <a:off x="-1" y="1657350"/>
              <a:ext cx="3475101" cy="5200650"/>
            </a:xfrm>
            <a:prstGeom prst="rect">
              <a:avLst/>
            </a:prstGeom>
          </p:spPr>
        </p:pic>
        <p:sp>
          <p:nvSpPr>
            <p:cNvPr id="11" name="Rectangle 10">
              <a:extLst>
                <a:ext uri="{FF2B5EF4-FFF2-40B4-BE49-F238E27FC236}">
                  <a16:creationId xmlns:a16="http://schemas.microsoft.com/office/drawing/2014/main" id="{B9B2A702-7C4A-49CA-8D29-466EB56FB5C5}"/>
                </a:ext>
              </a:extLst>
            </p:cNvPr>
            <p:cNvSpPr/>
            <p:nvPr/>
          </p:nvSpPr>
          <p:spPr>
            <a:xfrm>
              <a:off x="-1" y="0"/>
              <a:ext cx="3475101" cy="165735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D9D55723-EE5B-4A95-A61E-AB9759DEC08F}"/>
              </a:ext>
            </a:extLst>
          </p:cNvPr>
          <p:cNvGrpSpPr/>
          <p:nvPr/>
        </p:nvGrpSpPr>
        <p:grpSpPr>
          <a:xfrm>
            <a:off x="0" y="0"/>
            <a:ext cx="3481204" cy="6858000"/>
            <a:chOff x="-78079" y="7170821"/>
            <a:chExt cx="6242678" cy="6858000"/>
          </a:xfrm>
        </p:grpSpPr>
        <p:sp>
          <p:nvSpPr>
            <p:cNvPr id="13" name="Rectangle 12">
              <a:extLst>
                <a:ext uri="{FF2B5EF4-FFF2-40B4-BE49-F238E27FC236}">
                  <a16:creationId xmlns:a16="http://schemas.microsoft.com/office/drawing/2014/main" id="{C1B805B5-EA09-41CA-8F67-541500A3D133}"/>
                </a:ext>
              </a:extLst>
            </p:cNvPr>
            <p:cNvSpPr/>
            <p:nvPr/>
          </p:nvSpPr>
          <p:spPr>
            <a:xfrm>
              <a:off x="-78079" y="7170821"/>
              <a:ext cx="6242678" cy="6858000"/>
            </a:xfrm>
            <a:prstGeom prst="rect">
              <a:avLst/>
            </a:prstGeom>
            <a:gradFill flip="none" rotWithShape="1">
              <a:gsLst>
                <a:gs pos="71000">
                  <a:srgbClr val="0F5658">
                    <a:alpha val="0"/>
                  </a:srgbClr>
                </a:gs>
                <a:gs pos="0">
                  <a:srgbClr val="D1C471">
                    <a:alpha val="72941"/>
                  </a:srgbClr>
                </a:gs>
                <a:gs pos="18000">
                  <a:srgbClr val="7BC15B">
                    <a:alpha val="32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A9F1B2E9-E51C-4405-BC95-4E50800B5E6F}"/>
                </a:ext>
              </a:extLst>
            </p:cNvPr>
            <p:cNvSpPr/>
            <p:nvPr/>
          </p:nvSpPr>
          <p:spPr>
            <a:xfrm>
              <a:off x="-78077" y="7170821"/>
              <a:ext cx="6242676" cy="6858000"/>
            </a:xfrm>
            <a:prstGeom prst="rect">
              <a:avLst/>
            </a:prstGeom>
            <a:gradFill flip="none" rotWithShape="1">
              <a:gsLst>
                <a:gs pos="18000">
                  <a:srgbClr val="0F5658">
                    <a:alpha val="15000"/>
                  </a:srgbClr>
                </a:gs>
                <a:gs pos="65000">
                  <a:srgbClr val="0F5658">
                    <a:lumMod val="0"/>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 name="Title 1">
            <a:extLst>
              <a:ext uri="{FF2B5EF4-FFF2-40B4-BE49-F238E27FC236}">
                <a16:creationId xmlns:a16="http://schemas.microsoft.com/office/drawing/2014/main" id="{9342D3D8-E7DB-42A3-B7EF-6E871BEDF994}"/>
              </a:ext>
            </a:extLst>
          </p:cNvPr>
          <p:cNvSpPr>
            <a:spLocks noGrp="1"/>
          </p:cNvSpPr>
          <p:nvPr>
            <p:ph type="ctrTitle"/>
          </p:nvPr>
        </p:nvSpPr>
        <p:spPr>
          <a:xfrm>
            <a:off x="4406899" y="2307154"/>
            <a:ext cx="6511925" cy="2243691"/>
          </a:xfrm>
        </p:spPr>
        <p:txBody>
          <a:bodyPr/>
          <a:lstStyle/>
          <a:p>
            <a:r>
              <a:rPr lang="en-US" dirty="0"/>
              <a:t>Sales and Use Tax Compliance for Dummies </a:t>
            </a:r>
          </a:p>
        </p:txBody>
      </p:sp>
      <p:sp>
        <p:nvSpPr>
          <p:cNvPr id="3" name="Text Placeholder 2"/>
          <p:cNvSpPr>
            <a:spLocks noGrp="1"/>
          </p:cNvSpPr>
          <p:nvPr>
            <p:ph type="body" sz="quarter" idx="15"/>
          </p:nvPr>
        </p:nvSpPr>
        <p:spPr/>
        <p:txBody>
          <a:bodyPr/>
          <a:lstStyle/>
          <a:p>
            <a:r>
              <a:rPr lang="en-US" dirty="0"/>
              <a:t>Strategic Alliance Manager, National Accounts, Avalara</a:t>
            </a:r>
            <a:endParaRPr lang="en-US" dirty="0"/>
          </a:p>
        </p:txBody>
      </p:sp>
      <p:sp>
        <p:nvSpPr>
          <p:cNvPr id="4" name="Text Placeholder 3"/>
          <p:cNvSpPr>
            <a:spLocks noGrp="1"/>
          </p:cNvSpPr>
          <p:nvPr>
            <p:ph type="body" sz="quarter" idx="14"/>
          </p:nvPr>
        </p:nvSpPr>
        <p:spPr/>
        <p:txBody>
          <a:bodyPr/>
          <a:lstStyle/>
          <a:p>
            <a:r>
              <a:rPr lang="en-US" dirty="0"/>
              <a:t>Stacy Dose</a:t>
            </a:r>
          </a:p>
        </p:txBody>
      </p:sp>
    </p:spTree>
    <p:extLst>
      <p:ext uri="{BB962C8B-B14F-4D97-AF65-F5344CB8AC3E}">
        <p14:creationId xmlns:p14="http://schemas.microsoft.com/office/powerpoint/2010/main" val="19774699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4406" y="2114083"/>
            <a:ext cx="12107594" cy="4655490"/>
          </a:xfrm>
          <a:prstGeom prst="rect">
            <a:avLst/>
          </a:prstGeom>
          <a:gradFill flip="none" rotWithShape="1">
            <a:gsLst>
              <a:gs pos="32000">
                <a:schemeClr val="bg1">
                  <a:alpha val="0"/>
                </a:schemeClr>
              </a:gs>
              <a:gs pos="100000">
                <a:schemeClr val="bg2">
                  <a:lumMod val="90000"/>
                  <a:alpha val="4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445AA66-DAAF-489B-813B-CB2B73AAE5F1}"/>
              </a:ext>
            </a:extLst>
          </p:cNvPr>
          <p:cNvSpPr/>
          <p:nvPr/>
        </p:nvSpPr>
        <p:spPr>
          <a:xfrm>
            <a:off x="84406" y="4792133"/>
            <a:ext cx="12107594" cy="1952039"/>
          </a:xfrm>
          <a:prstGeom prst="rect">
            <a:avLst/>
          </a:prstGeom>
          <a:gradFill flip="none" rotWithShape="1">
            <a:gsLst>
              <a:gs pos="32000">
                <a:schemeClr val="bg1">
                  <a:alpha val="0"/>
                </a:schemeClr>
              </a:gs>
              <a:gs pos="100000">
                <a:schemeClr val="bg2">
                  <a:lumMod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452811C6-8BED-4B3B-8813-9078CEE5726A}"/>
              </a:ext>
            </a:extLst>
          </p:cNvPr>
          <p:cNvPicPr>
            <a:picLocks noChangeAspect="1"/>
          </p:cNvPicPr>
          <p:nvPr/>
        </p:nvPicPr>
        <p:blipFill>
          <a:blip r:embed="rId3" cstate="print"/>
          <a:stretch>
            <a:fillRect/>
          </a:stretch>
        </p:blipFill>
        <p:spPr>
          <a:xfrm>
            <a:off x="1761067" y="2281767"/>
            <a:ext cx="9154297" cy="8644500"/>
          </a:xfrm>
          <a:prstGeom prst="rect">
            <a:avLst/>
          </a:prstGeom>
        </p:spPr>
      </p:pic>
      <p:sp>
        <p:nvSpPr>
          <p:cNvPr id="6"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a:t>©Avalara. Confidential and proprietary.</a:t>
            </a:r>
          </a:p>
        </p:txBody>
      </p:sp>
      <p:sp>
        <p:nvSpPr>
          <p:cNvPr id="17" name="Slide Number Placeholder 4">
            <a:extLst>
              <a:ext uri="{FF2B5EF4-FFF2-40B4-BE49-F238E27FC236}">
                <a16:creationId xmlns:a16="http://schemas.microsoft.com/office/drawing/2014/main" id="{BCE2478F-8E95-485C-95DA-497B5C2342B9}"/>
              </a:ext>
            </a:extLst>
          </p:cNvPr>
          <p:cNvSpPr>
            <a:spLocks noGrp="1"/>
          </p:cNvSpPr>
          <p:nvPr>
            <p:ph type="sldNum" sz="quarter" idx="12"/>
          </p:nvPr>
        </p:nvSpPr>
        <p:spPr/>
        <p:txBody>
          <a:bodyPr/>
          <a:lstStyle/>
          <a:p>
            <a:r>
              <a:rPr lang="en-US" dirty="0"/>
              <a:t>8</a:t>
            </a:r>
          </a:p>
        </p:txBody>
      </p:sp>
      <p:grpSp>
        <p:nvGrpSpPr>
          <p:cNvPr id="8" name="Group 7">
            <a:extLst>
              <a:ext uri="{FF2B5EF4-FFF2-40B4-BE49-F238E27FC236}">
                <a16:creationId xmlns:a16="http://schemas.microsoft.com/office/drawing/2014/main" id="{30CE3BC4-D6D2-4D54-81D7-E830D0F19619}"/>
              </a:ext>
            </a:extLst>
          </p:cNvPr>
          <p:cNvGrpSpPr/>
          <p:nvPr/>
        </p:nvGrpSpPr>
        <p:grpSpPr>
          <a:xfrm>
            <a:off x="2074331" y="2743197"/>
            <a:ext cx="1271074" cy="406401"/>
            <a:chOff x="2074331" y="2743197"/>
            <a:chExt cx="1271074" cy="406401"/>
          </a:xfrm>
        </p:grpSpPr>
        <p:sp>
          <p:nvSpPr>
            <p:cNvPr id="3" name="Oval 2">
              <a:extLst>
                <a:ext uri="{FF2B5EF4-FFF2-40B4-BE49-F238E27FC236}">
                  <a16:creationId xmlns:a16="http://schemas.microsoft.com/office/drawing/2014/main" id="{AD40E853-4F03-4F3B-BCF5-BD9FD772BC3B}"/>
                </a:ext>
              </a:extLst>
            </p:cNvPr>
            <p:cNvSpPr/>
            <p:nvPr/>
          </p:nvSpPr>
          <p:spPr>
            <a:xfrm>
              <a:off x="2998273" y="2743467"/>
              <a:ext cx="347132" cy="3471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1</a:t>
              </a:r>
            </a:p>
          </p:txBody>
        </p:sp>
        <p:sp>
          <p:nvSpPr>
            <p:cNvPr id="7" name="TextBox 6">
              <a:extLst>
                <a:ext uri="{FF2B5EF4-FFF2-40B4-BE49-F238E27FC236}">
                  <a16:creationId xmlns:a16="http://schemas.microsoft.com/office/drawing/2014/main" id="{3A71F06F-1E9B-462A-A153-16FCE142EED2}"/>
                </a:ext>
              </a:extLst>
            </p:cNvPr>
            <p:cNvSpPr txBox="1"/>
            <p:nvPr/>
          </p:nvSpPr>
          <p:spPr>
            <a:xfrm>
              <a:off x="2074331" y="2743197"/>
              <a:ext cx="846667" cy="406401"/>
            </a:xfrm>
            <a:prstGeom prst="rect">
              <a:avLst/>
            </a:prstGeom>
          </p:spPr>
          <p:txBody>
            <a:bodyPr vert="horz" wrap="square" lIns="0" tIns="0" rIns="0" bIns="0" rtlCol="0">
              <a:noAutofit/>
            </a:bodyPr>
            <a:lstStyle/>
            <a:p>
              <a:pPr algn="r"/>
              <a:r>
                <a:rPr lang="en-US" sz="2400" dirty="0"/>
                <a:t>Nexus</a:t>
              </a:r>
            </a:p>
          </p:txBody>
        </p:sp>
      </p:grpSp>
      <p:grpSp>
        <p:nvGrpSpPr>
          <p:cNvPr id="9" name="Group 8">
            <a:extLst>
              <a:ext uri="{FF2B5EF4-FFF2-40B4-BE49-F238E27FC236}">
                <a16:creationId xmlns:a16="http://schemas.microsoft.com/office/drawing/2014/main" id="{49E4A7BD-1805-466A-ABF5-2B54E98C76C5}"/>
              </a:ext>
            </a:extLst>
          </p:cNvPr>
          <p:cNvGrpSpPr/>
          <p:nvPr/>
        </p:nvGrpSpPr>
        <p:grpSpPr>
          <a:xfrm>
            <a:off x="1811865" y="3979333"/>
            <a:ext cx="2193939" cy="364333"/>
            <a:chOff x="1811865" y="3979333"/>
            <a:chExt cx="2193939" cy="364333"/>
          </a:xfrm>
        </p:grpSpPr>
        <p:sp>
          <p:nvSpPr>
            <p:cNvPr id="21" name="Oval 20">
              <a:extLst>
                <a:ext uri="{FF2B5EF4-FFF2-40B4-BE49-F238E27FC236}">
                  <a16:creationId xmlns:a16="http://schemas.microsoft.com/office/drawing/2014/main" id="{E3DA8488-D664-489C-AA46-2A8E2500B761}"/>
                </a:ext>
              </a:extLst>
            </p:cNvPr>
            <p:cNvSpPr/>
            <p:nvPr/>
          </p:nvSpPr>
          <p:spPr>
            <a:xfrm>
              <a:off x="3658672" y="3996534"/>
              <a:ext cx="347132" cy="3471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2</a:t>
              </a:r>
            </a:p>
          </p:txBody>
        </p:sp>
        <p:sp>
          <p:nvSpPr>
            <p:cNvPr id="22" name="TextBox 21">
              <a:extLst>
                <a:ext uri="{FF2B5EF4-FFF2-40B4-BE49-F238E27FC236}">
                  <a16:creationId xmlns:a16="http://schemas.microsoft.com/office/drawing/2014/main" id="{424F70A2-B717-4F6B-8E6D-9E28343BA8CB}"/>
                </a:ext>
              </a:extLst>
            </p:cNvPr>
            <p:cNvSpPr txBox="1"/>
            <p:nvPr/>
          </p:nvSpPr>
          <p:spPr>
            <a:xfrm>
              <a:off x="1811865" y="3979333"/>
              <a:ext cx="1727199" cy="287867"/>
            </a:xfrm>
            <a:prstGeom prst="rect">
              <a:avLst/>
            </a:prstGeom>
          </p:spPr>
          <p:txBody>
            <a:bodyPr vert="horz" wrap="square" lIns="0" tIns="0" rIns="0" bIns="0" rtlCol="0">
              <a:noAutofit/>
            </a:bodyPr>
            <a:lstStyle/>
            <a:p>
              <a:pPr algn="r"/>
              <a:r>
                <a:rPr lang="en-US" sz="2400" dirty="0"/>
                <a:t>Product taxability</a:t>
              </a:r>
            </a:p>
          </p:txBody>
        </p:sp>
      </p:grpSp>
      <p:grpSp>
        <p:nvGrpSpPr>
          <p:cNvPr id="10" name="Group 9">
            <a:extLst>
              <a:ext uri="{FF2B5EF4-FFF2-40B4-BE49-F238E27FC236}">
                <a16:creationId xmlns:a16="http://schemas.microsoft.com/office/drawing/2014/main" id="{5C3A9E9B-9504-40B0-ADEF-621B7E60739A}"/>
              </a:ext>
            </a:extLst>
          </p:cNvPr>
          <p:cNvGrpSpPr/>
          <p:nvPr/>
        </p:nvGrpSpPr>
        <p:grpSpPr>
          <a:xfrm>
            <a:off x="2666999" y="5088467"/>
            <a:ext cx="2778138" cy="406666"/>
            <a:chOff x="2666999" y="5088467"/>
            <a:chExt cx="2778138" cy="406666"/>
          </a:xfrm>
        </p:grpSpPr>
        <p:sp>
          <p:nvSpPr>
            <p:cNvPr id="23" name="Oval 22">
              <a:extLst>
                <a:ext uri="{FF2B5EF4-FFF2-40B4-BE49-F238E27FC236}">
                  <a16:creationId xmlns:a16="http://schemas.microsoft.com/office/drawing/2014/main" id="{F4066DC3-6BCD-41A4-9FDA-8D6F9294C031}"/>
                </a:ext>
              </a:extLst>
            </p:cNvPr>
            <p:cNvSpPr/>
            <p:nvPr/>
          </p:nvSpPr>
          <p:spPr>
            <a:xfrm>
              <a:off x="5098005" y="5148001"/>
              <a:ext cx="347132" cy="3471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3</a:t>
              </a:r>
            </a:p>
          </p:txBody>
        </p:sp>
        <p:sp>
          <p:nvSpPr>
            <p:cNvPr id="24" name="TextBox 23">
              <a:extLst>
                <a:ext uri="{FF2B5EF4-FFF2-40B4-BE49-F238E27FC236}">
                  <a16:creationId xmlns:a16="http://schemas.microsoft.com/office/drawing/2014/main" id="{E2E17D56-FC6E-4636-ABB5-996AF00D46D5}"/>
                </a:ext>
              </a:extLst>
            </p:cNvPr>
            <p:cNvSpPr txBox="1"/>
            <p:nvPr/>
          </p:nvSpPr>
          <p:spPr>
            <a:xfrm>
              <a:off x="2666999" y="5088467"/>
              <a:ext cx="2277533" cy="287867"/>
            </a:xfrm>
            <a:prstGeom prst="rect">
              <a:avLst/>
            </a:prstGeom>
          </p:spPr>
          <p:txBody>
            <a:bodyPr vert="horz" wrap="square" lIns="0" tIns="0" rIns="0" bIns="0" rtlCol="0">
              <a:noAutofit/>
            </a:bodyPr>
            <a:lstStyle/>
            <a:p>
              <a:pPr algn="r"/>
              <a:r>
                <a:rPr lang="en-US" sz="2400" dirty="0"/>
                <a:t>Jurisdiction assignment</a:t>
              </a:r>
            </a:p>
          </p:txBody>
        </p:sp>
      </p:grpSp>
      <p:grpSp>
        <p:nvGrpSpPr>
          <p:cNvPr id="12" name="Group 11">
            <a:extLst>
              <a:ext uri="{FF2B5EF4-FFF2-40B4-BE49-F238E27FC236}">
                <a16:creationId xmlns:a16="http://schemas.microsoft.com/office/drawing/2014/main" id="{CEF003AB-164F-4CA3-A359-C5609421DE4D}"/>
              </a:ext>
            </a:extLst>
          </p:cNvPr>
          <p:cNvGrpSpPr/>
          <p:nvPr/>
        </p:nvGrpSpPr>
        <p:grpSpPr>
          <a:xfrm>
            <a:off x="6368005" y="5740667"/>
            <a:ext cx="2784463" cy="389200"/>
            <a:chOff x="6368005" y="5740667"/>
            <a:chExt cx="2784463" cy="389200"/>
          </a:xfrm>
        </p:grpSpPr>
        <p:sp>
          <p:nvSpPr>
            <p:cNvPr id="29" name="Oval 28">
              <a:extLst>
                <a:ext uri="{FF2B5EF4-FFF2-40B4-BE49-F238E27FC236}">
                  <a16:creationId xmlns:a16="http://schemas.microsoft.com/office/drawing/2014/main" id="{D5EC6DD8-A326-4D60-A86E-F5DDB597B17F}"/>
                </a:ext>
              </a:extLst>
            </p:cNvPr>
            <p:cNvSpPr/>
            <p:nvPr/>
          </p:nvSpPr>
          <p:spPr>
            <a:xfrm>
              <a:off x="6368005" y="5740667"/>
              <a:ext cx="347132" cy="3471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4</a:t>
              </a:r>
            </a:p>
          </p:txBody>
        </p:sp>
        <p:sp>
          <p:nvSpPr>
            <p:cNvPr id="32" name="TextBox 31">
              <a:extLst>
                <a:ext uri="{FF2B5EF4-FFF2-40B4-BE49-F238E27FC236}">
                  <a16:creationId xmlns:a16="http://schemas.microsoft.com/office/drawing/2014/main" id="{40A455F9-B5A6-47FF-94A6-CB0D170463C2}"/>
                </a:ext>
              </a:extLst>
            </p:cNvPr>
            <p:cNvSpPr txBox="1"/>
            <p:nvPr/>
          </p:nvSpPr>
          <p:spPr>
            <a:xfrm>
              <a:off x="6883402" y="5774266"/>
              <a:ext cx="2269066" cy="355601"/>
            </a:xfrm>
            <a:prstGeom prst="rect">
              <a:avLst/>
            </a:prstGeom>
          </p:spPr>
          <p:txBody>
            <a:bodyPr vert="horz" wrap="square" lIns="0" tIns="0" rIns="0" bIns="0" rtlCol="0">
              <a:noAutofit/>
            </a:bodyPr>
            <a:lstStyle/>
            <a:p>
              <a:r>
                <a:rPr lang="en-US" sz="2400" dirty="0"/>
                <a:t>Exemption certificates</a:t>
              </a:r>
            </a:p>
          </p:txBody>
        </p:sp>
      </p:grpSp>
      <p:grpSp>
        <p:nvGrpSpPr>
          <p:cNvPr id="15" name="Group 14">
            <a:extLst>
              <a:ext uri="{FF2B5EF4-FFF2-40B4-BE49-F238E27FC236}">
                <a16:creationId xmlns:a16="http://schemas.microsoft.com/office/drawing/2014/main" id="{6AB02D10-A003-4200-81F7-BD829AB87A23}"/>
              </a:ext>
            </a:extLst>
          </p:cNvPr>
          <p:cNvGrpSpPr/>
          <p:nvPr/>
        </p:nvGrpSpPr>
        <p:grpSpPr>
          <a:xfrm>
            <a:off x="8611677" y="3251467"/>
            <a:ext cx="2733661" cy="389200"/>
            <a:chOff x="8493139" y="3251467"/>
            <a:chExt cx="2733661" cy="389200"/>
          </a:xfrm>
        </p:grpSpPr>
        <p:sp>
          <p:nvSpPr>
            <p:cNvPr id="33" name="Oval 32">
              <a:extLst>
                <a:ext uri="{FF2B5EF4-FFF2-40B4-BE49-F238E27FC236}">
                  <a16:creationId xmlns:a16="http://schemas.microsoft.com/office/drawing/2014/main" id="{08C824E5-87A1-49B9-B531-24B86674AC42}"/>
                </a:ext>
              </a:extLst>
            </p:cNvPr>
            <p:cNvSpPr/>
            <p:nvPr/>
          </p:nvSpPr>
          <p:spPr>
            <a:xfrm>
              <a:off x="8493139" y="3251467"/>
              <a:ext cx="347132" cy="3471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6</a:t>
              </a:r>
            </a:p>
          </p:txBody>
        </p:sp>
        <p:sp>
          <p:nvSpPr>
            <p:cNvPr id="34" name="TextBox 33">
              <a:extLst>
                <a:ext uri="{FF2B5EF4-FFF2-40B4-BE49-F238E27FC236}">
                  <a16:creationId xmlns:a16="http://schemas.microsoft.com/office/drawing/2014/main" id="{5067621E-7D6C-446D-B628-0D75E6790990}"/>
                </a:ext>
              </a:extLst>
            </p:cNvPr>
            <p:cNvSpPr txBox="1"/>
            <p:nvPr/>
          </p:nvSpPr>
          <p:spPr>
            <a:xfrm>
              <a:off x="8957734" y="3285066"/>
              <a:ext cx="2269066" cy="355601"/>
            </a:xfrm>
            <a:prstGeom prst="rect">
              <a:avLst/>
            </a:prstGeom>
          </p:spPr>
          <p:txBody>
            <a:bodyPr vert="horz" wrap="square" lIns="0" tIns="0" rIns="0" bIns="0" rtlCol="0">
              <a:noAutofit/>
            </a:bodyPr>
            <a:lstStyle/>
            <a:p>
              <a:r>
                <a:rPr lang="en-US" sz="2400" dirty="0"/>
                <a:t>Audit readiness</a:t>
              </a:r>
            </a:p>
          </p:txBody>
        </p:sp>
      </p:grpSp>
      <p:grpSp>
        <p:nvGrpSpPr>
          <p:cNvPr id="13" name="Group 12">
            <a:extLst>
              <a:ext uri="{FF2B5EF4-FFF2-40B4-BE49-F238E27FC236}">
                <a16:creationId xmlns:a16="http://schemas.microsoft.com/office/drawing/2014/main" id="{EA4DD066-9C8B-4698-943F-27E7B5106466}"/>
              </a:ext>
            </a:extLst>
          </p:cNvPr>
          <p:cNvGrpSpPr/>
          <p:nvPr/>
        </p:nvGrpSpPr>
        <p:grpSpPr>
          <a:xfrm>
            <a:off x="7959741" y="4343667"/>
            <a:ext cx="2808778" cy="829466"/>
            <a:chOff x="7892005" y="4343667"/>
            <a:chExt cx="2808778" cy="829466"/>
          </a:xfrm>
        </p:grpSpPr>
        <p:sp>
          <p:nvSpPr>
            <p:cNvPr id="35" name="Oval 34">
              <a:extLst>
                <a:ext uri="{FF2B5EF4-FFF2-40B4-BE49-F238E27FC236}">
                  <a16:creationId xmlns:a16="http://schemas.microsoft.com/office/drawing/2014/main" id="{4622140B-EC88-4950-8015-11510115BC8C}"/>
                </a:ext>
              </a:extLst>
            </p:cNvPr>
            <p:cNvSpPr/>
            <p:nvPr/>
          </p:nvSpPr>
          <p:spPr>
            <a:xfrm>
              <a:off x="7892005" y="4343667"/>
              <a:ext cx="347132" cy="347132"/>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Verdana" panose="020B0604030504040204" pitchFamily="34" charset="0"/>
                  <a:cs typeface="Calibri" panose="020F0502020204030204" pitchFamily="34" charset="0"/>
                </a:rPr>
                <a:t>5</a:t>
              </a:r>
            </a:p>
          </p:txBody>
        </p:sp>
        <p:sp>
          <p:nvSpPr>
            <p:cNvPr id="36" name="TextBox 35">
              <a:extLst>
                <a:ext uri="{FF2B5EF4-FFF2-40B4-BE49-F238E27FC236}">
                  <a16:creationId xmlns:a16="http://schemas.microsoft.com/office/drawing/2014/main" id="{DAFD86AA-4D04-4114-B590-CFDC5BBB4221}"/>
                </a:ext>
              </a:extLst>
            </p:cNvPr>
            <p:cNvSpPr txBox="1"/>
            <p:nvPr/>
          </p:nvSpPr>
          <p:spPr>
            <a:xfrm>
              <a:off x="8356600" y="4377266"/>
              <a:ext cx="2344183" cy="795867"/>
            </a:xfrm>
            <a:prstGeom prst="rect">
              <a:avLst/>
            </a:prstGeom>
          </p:spPr>
          <p:txBody>
            <a:bodyPr vert="horz" wrap="square" lIns="0" tIns="0" rIns="0" bIns="0" rtlCol="0">
              <a:noAutofit/>
            </a:bodyPr>
            <a:lstStyle/>
            <a:p>
              <a:r>
                <a:rPr lang="en-US" sz="2400" dirty="0"/>
                <a:t>State and local tax prep and filing</a:t>
              </a:r>
            </a:p>
          </p:txBody>
        </p:sp>
      </p:grpSp>
      <p:sp>
        <p:nvSpPr>
          <p:cNvPr id="37" name="TextBox 36">
            <a:extLst>
              <a:ext uri="{FF2B5EF4-FFF2-40B4-BE49-F238E27FC236}">
                <a16:creationId xmlns:a16="http://schemas.microsoft.com/office/drawing/2014/main" id="{CEE87487-AE9B-4BF2-BAB6-7D1DEF79D9C4}"/>
              </a:ext>
            </a:extLst>
          </p:cNvPr>
          <p:cNvSpPr txBox="1"/>
          <p:nvPr/>
        </p:nvSpPr>
        <p:spPr>
          <a:xfrm>
            <a:off x="4953001" y="1524000"/>
            <a:ext cx="2269066" cy="355601"/>
          </a:xfrm>
          <a:prstGeom prst="rect">
            <a:avLst/>
          </a:prstGeom>
        </p:spPr>
        <p:txBody>
          <a:bodyPr vert="horz" wrap="square" lIns="0" tIns="0" rIns="0" bIns="0" rtlCol="0">
            <a:noAutofit/>
          </a:bodyPr>
          <a:lstStyle/>
          <a:p>
            <a:pPr algn="ctr"/>
            <a:r>
              <a:rPr lang="en-US" sz="2400" b="1" dirty="0"/>
              <a:t>Tax calculations</a:t>
            </a:r>
          </a:p>
        </p:txBody>
      </p:sp>
    </p:spTree>
    <p:extLst>
      <p:ext uri="{BB962C8B-B14F-4D97-AF65-F5344CB8AC3E}">
        <p14:creationId xmlns:p14="http://schemas.microsoft.com/office/powerpoint/2010/main" val="9151623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nodeType="withEffect">
                                  <p:stCondLst>
                                    <p:cond delay="0"/>
                                  </p:stCondLst>
                                  <p:childTnLst>
                                    <p:animScale>
                                      <p:cBhvr>
                                        <p:cTn id="6" dur="1250" fill="hold"/>
                                        <p:tgtEl>
                                          <p:spTgt spid="39"/>
                                        </p:tgtEl>
                                      </p:cBhvr>
                                      <p:by x="73000" y="73000"/>
                                    </p:animScale>
                                  </p:childTnLst>
                                </p:cTn>
                              </p:par>
                              <p:par>
                                <p:cTn id="7" presetID="42" presetClass="path" presetSubtype="0" decel="100000" fill="hold" nodeType="withEffect">
                                  <p:stCondLst>
                                    <p:cond delay="0"/>
                                  </p:stCondLst>
                                  <p:childTnLst>
                                    <p:animMotion origin="layout" path="M -1.66667E-6 -2.96296E-6 L -0.02252 -0.4618 " pathEditMode="relative" rAng="0" ptsTypes="AA">
                                      <p:cBhvr>
                                        <p:cTn id="8" dur="1250" fill="hold"/>
                                        <p:tgtEl>
                                          <p:spTgt spid="39"/>
                                        </p:tgtEl>
                                        <p:attrNameLst>
                                          <p:attrName>ppt_x</p:attrName>
                                          <p:attrName>ppt_y</p:attrName>
                                        </p:attrNameLst>
                                      </p:cBhvr>
                                      <p:rCtr x="-1133" y="-23102"/>
                                    </p:animMotion>
                                  </p:childTnLst>
                                </p:cTn>
                              </p:par>
                              <p:par>
                                <p:cTn id="9" presetID="10" presetClass="entr" presetSubtype="0" fill="hold" grpId="0" nodeType="withEffect">
                                  <p:stCondLst>
                                    <p:cond delay="75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42" presetClass="path" presetSubtype="0" decel="100000" fill="hold" grpId="0" nodeType="withEffect">
                                  <p:stCondLst>
                                    <p:cond delay="0"/>
                                  </p:stCondLst>
                                  <p:childTnLst>
                                    <p:animMotion origin="layout" path="M 4.58333E-6 -2.22222E-6 L -0.00131 -0.39004 " pathEditMode="relative" rAng="0" ptsTypes="AA">
                                      <p:cBhvr>
                                        <p:cTn id="13" dur="1250" fill="hold"/>
                                        <p:tgtEl>
                                          <p:spTgt spid="38"/>
                                        </p:tgtEl>
                                        <p:attrNameLst>
                                          <p:attrName>ppt_x</p:attrName>
                                          <p:attrName>ppt_y</p:attrName>
                                        </p:attrNameLst>
                                      </p:cBhvr>
                                      <p:rCtr x="-65" y="-19514"/>
                                    </p:animMotion>
                                  </p:childTnLst>
                                </p:cTn>
                              </p:par>
                              <p:par>
                                <p:cTn id="14" presetID="10" presetClass="exit" presetSubtype="0" fill="hold" grpId="1" nodeType="withEffect">
                                  <p:stCondLst>
                                    <p:cond delay="250"/>
                                  </p:stCondLst>
                                  <p:childTnLst>
                                    <p:animEffect transition="out" filter="fade">
                                      <p:cBhvr>
                                        <p:cTn id="15" dur="1250"/>
                                        <p:tgtEl>
                                          <p:spTgt spid="38"/>
                                        </p:tgtEl>
                                      </p:cBhvr>
                                    </p:animEffect>
                                    <p:set>
                                      <p:cBhvr>
                                        <p:cTn id="16" dur="1" fill="hold">
                                          <p:stCondLst>
                                            <p:cond delay="1249"/>
                                          </p:stCondLst>
                                        </p:cTn>
                                        <p:tgtEl>
                                          <p:spTgt spid="38"/>
                                        </p:tgtEl>
                                        <p:attrNameLst>
                                          <p:attrName>style.visibility</p:attrName>
                                        </p:attrNameLst>
                                      </p:cBhvr>
                                      <p:to>
                                        <p:strVal val="hidden"/>
                                      </p:to>
                                    </p:set>
                                  </p:childTnLst>
                                </p:cTn>
                              </p:par>
                              <p:par>
                                <p:cTn id="17" presetID="10" presetClass="entr" presetSubtype="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1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2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8" grpId="1"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A496A2-A8DA-4A96-9B89-35BB1858EC4E}"/>
              </a:ext>
            </a:extLst>
          </p:cNvPr>
          <p:cNvGrpSpPr/>
          <p:nvPr/>
        </p:nvGrpSpPr>
        <p:grpSpPr>
          <a:xfrm>
            <a:off x="6323396" y="2071118"/>
            <a:ext cx="5575012" cy="3488294"/>
            <a:chOff x="2027723" y="1453348"/>
            <a:chExt cx="8136556" cy="5091056"/>
          </a:xfrm>
          <a:solidFill>
            <a:schemeClr val="tx1">
              <a:lumMod val="20000"/>
              <a:lumOff val="80000"/>
            </a:schemeClr>
          </a:solidFill>
        </p:grpSpPr>
        <p:sp>
          <p:nvSpPr>
            <p:cNvPr id="9" name="Freeform 5">
              <a:extLst>
                <a:ext uri="{FF2B5EF4-FFF2-40B4-BE49-F238E27FC236}">
                  <a16:creationId xmlns:a16="http://schemas.microsoft.com/office/drawing/2014/main" id="{94FCB5A7-A9FD-419F-AB9D-DCB25D71CDBA}"/>
                </a:ext>
              </a:extLst>
            </p:cNvPr>
            <p:cNvSpPr>
              <a:spLocks/>
            </p:cNvSpPr>
            <p:nvPr/>
          </p:nvSpPr>
          <p:spPr bwMode="auto">
            <a:xfrm>
              <a:off x="3989531" y="2592872"/>
              <a:ext cx="1088766" cy="923801"/>
            </a:xfrm>
            <a:custGeom>
              <a:avLst/>
              <a:gdLst>
                <a:gd name="T0" fmla="*/ 402 w 429"/>
                <a:gd name="T1" fmla="*/ 364 h 364"/>
                <a:gd name="T2" fmla="*/ 402 w 429"/>
                <a:gd name="T3" fmla="*/ 364 h 364"/>
                <a:gd name="T4" fmla="*/ 387 w 429"/>
                <a:gd name="T5" fmla="*/ 363 h 364"/>
                <a:gd name="T6" fmla="*/ 368 w 429"/>
                <a:gd name="T7" fmla="*/ 362 h 364"/>
                <a:gd name="T8" fmla="*/ 347 w 429"/>
                <a:gd name="T9" fmla="*/ 360 h 364"/>
                <a:gd name="T10" fmla="*/ 325 w 429"/>
                <a:gd name="T11" fmla="*/ 357 h 364"/>
                <a:gd name="T12" fmla="*/ 300 w 429"/>
                <a:gd name="T13" fmla="*/ 355 h 364"/>
                <a:gd name="T14" fmla="*/ 274 w 429"/>
                <a:gd name="T15" fmla="*/ 352 h 364"/>
                <a:gd name="T16" fmla="*/ 246 w 429"/>
                <a:gd name="T17" fmla="*/ 348 h 364"/>
                <a:gd name="T18" fmla="*/ 219 w 429"/>
                <a:gd name="T19" fmla="*/ 344 h 364"/>
                <a:gd name="T20" fmla="*/ 191 w 429"/>
                <a:gd name="T21" fmla="*/ 340 h 364"/>
                <a:gd name="T22" fmla="*/ 161 w 429"/>
                <a:gd name="T23" fmla="*/ 336 h 364"/>
                <a:gd name="T24" fmla="*/ 133 w 429"/>
                <a:gd name="T25" fmla="*/ 331 h 364"/>
                <a:gd name="T26" fmla="*/ 105 w 429"/>
                <a:gd name="T27" fmla="*/ 328 h 364"/>
                <a:gd name="T28" fmla="*/ 78 w 429"/>
                <a:gd name="T29" fmla="*/ 323 h 364"/>
                <a:gd name="T30" fmla="*/ 51 w 429"/>
                <a:gd name="T31" fmla="*/ 319 h 364"/>
                <a:gd name="T32" fmla="*/ 24 w 429"/>
                <a:gd name="T33" fmla="*/ 315 h 364"/>
                <a:gd name="T34" fmla="*/ 0 w 429"/>
                <a:gd name="T35" fmla="*/ 309 h 364"/>
                <a:gd name="T36" fmla="*/ 46 w 429"/>
                <a:gd name="T37" fmla="*/ 0 h 364"/>
                <a:gd name="T38" fmla="*/ 52 w 429"/>
                <a:gd name="T39" fmla="*/ 0 h 364"/>
                <a:gd name="T40" fmla="*/ 62 w 429"/>
                <a:gd name="T41" fmla="*/ 3 h 364"/>
                <a:gd name="T42" fmla="*/ 78 w 429"/>
                <a:gd name="T43" fmla="*/ 5 h 364"/>
                <a:gd name="T44" fmla="*/ 94 w 429"/>
                <a:gd name="T45" fmla="*/ 9 h 364"/>
                <a:gd name="T46" fmla="*/ 115 w 429"/>
                <a:gd name="T47" fmla="*/ 11 h 364"/>
                <a:gd name="T48" fmla="*/ 139 w 429"/>
                <a:gd name="T49" fmla="*/ 16 h 364"/>
                <a:gd name="T50" fmla="*/ 165 w 429"/>
                <a:gd name="T51" fmla="*/ 19 h 364"/>
                <a:gd name="T52" fmla="*/ 192 w 429"/>
                <a:gd name="T53" fmla="*/ 24 h 364"/>
                <a:gd name="T54" fmla="*/ 221 w 429"/>
                <a:gd name="T55" fmla="*/ 29 h 364"/>
                <a:gd name="T56" fmla="*/ 251 w 429"/>
                <a:gd name="T57" fmla="*/ 32 h 364"/>
                <a:gd name="T58" fmla="*/ 282 w 429"/>
                <a:gd name="T59" fmla="*/ 37 h 364"/>
                <a:gd name="T60" fmla="*/ 313 w 429"/>
                <a:gd name="T61" fmla="*/ 40 h 364"/>
                <a:gd name="T62" fmla="*/ 344 w 429"/>
                <a:gd name="T63" fmla="*/ 45 h 364"/>
                <a:gd name="T64" fmla="*/ 373 w 429"/>
                <a:gd name="T65" fmla="*/ 47 h 364"/>
                <a:gd name="T66" fmla="*/ 402 w 429"/>
                <a:gd name="T67" fmla="*/ 51 h 364"/>
                <a:gd name="T68" fmla="*/ 429 w 429"/>
                <a:gd name="T69" fmla="*/ 53 h 364"/>
                <a:gd name="T70" fmla="*/ 427 w 429"/>
                <a:gd name="T71" fmla="*/ 84 h 364"/>
                <a:gd name="T72" fmla="*/ 424 w 429"/>
                <a:gd name="T73" fmla="*/ 119 h 364"/>
                <a:gd name="T74" fmla="*/ 420 w 429"/>
                <a:gd name="T75" fmla="*/ 161 h 364"/>
                <a:gd name="T76" fmla="*/ 415 w 429"/>
                <a:gd name="T77" fmla="*/ 209 h 364"/>
                <a:gd name="T78" fmla="*/ 402 w 429"/>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364">
                  <a:moveTo>
                    <a:pt x="402" y="364"/>
                  </a:moveTo>
                  <a:lnTo>
                    <a:pt x="402" y="364"/>
                  </a:lnTo>
                  <a:lnTo>
                    <a:pt x="387" y="363"/>
                  </a:lnTo>
                  <a:lnTo>
                    <a:pt x="368" y="362"/>
                  </a:lnTo>
                  <a:lnTo>
                    <a:pt x="347" y="360"/>
                  </a:lnTo>
                  <a:lnTo>
                    <a:pt x="325" y="357"/>
                  </a:lnTo>
                  <a:lnTo>
                    <a:pt x="300" y="355"/>
                  </a:lnTo>
                  <a:lnTo>
                    <a:pt x="274" y="352"/>
                  </a:lnTo>
                  <a:lnTo>
                    <a:pt x="246" y="348"/>
                  </a:lnTo>
                  <a:lnTo>
                    <a:pt x="219" y="344"/>
                  </a:lnTo>
                  <a:lnTo>
                    <a:pt x="191" y="340"/>
                  </a:lnTo>
                  <a:lnTo>
                    <a:pt x="161" y="336"/>
                  </a:lnTo>
                  <a:lnTo>
                    <a:pt x="133" y="331"/>
                  </a:lnTo>
                  <a:lnTo>
                    <a:pt x="105" y="328"/>
                  </a:lnTo>
                  <a:lnTo>
                    <a:pt x="78" y="323"/>
                  </a:lnTo>
                  <a:lnTo>
                    <a:pt x="51" y="319"/>
                  </a:lnTo>
                  <a:lnTo>
                    <a:pt x="24" y="315"/>
                  </a:lnTo>
                  <a:lnTo>
                    <a:pt x="0" y="309"/>
                  </a:lnTo>
                  <a:lnTo>
                    <a:pt x="46" y="0"/>
                  </a:lnTo>
                  <a:lnTo>
                    <a:pt x="52" y="0"/>
                  </a:lnTo>
                  <a:lnTo>
                    <a:pt x="62" y="3"/>
                  </a:lnTo>
                  <a:lnTo>
                    <a:pt x="78" y="5"/>
                  </a:lnTo>
                  <a:lnTo>
                    <a:pt x="94" y="9"/>
                  </a:lnTo>
                  <a:lnTo>
                    <a:pt x="115" y="11"/>
                  </a:lnTo>
                  <a:lnTo>
                    <a:pt x="139" y="16"/>
                  </a:lnTo>
                  <a:lnTo>
                    <a:pt x="165" y="19"/>
                  </a:lnTo>
                  <a:lnTo>
                    <a:pt x="192" y="24"/>
                  </a:lnTo>
                  <a:lnTo>
                    <a:pt x="221" y="29"/>
                  </a:lnTo>
                  <a:lnTo>
                    <a:pt x="251" y="32"/>
                  </a:lnTo>
                  <a:lnTo>
                    <a:pt x="282" y="37"/>
                  </a:lnTo>
                  <a:lnTo>
                    <a:pt x="313" y="40"/>
                  </a:lnTo>
                  <a:lnTo>
                    <a:pt x="344" y="45"/>
                  </a:lnTo>
                  <a:lnTo>
                    <a:pt x="373" y="47"/>
                  </a:lnTo>
                  <a:lnTo>
                    <a:pt x="402" y="51"/>
                  </a:lnTo>
                  <a:lnTo>
                    <a:pt x="429" y="53"/>
                  </a:lnTo>
                  <a:lnTo>
                    <a:pt x="427" y="84"/>
                  </a:lnTo>
                  <a:lnTo>
                    <a:pt x="424" y="119"/>
                  </a:lnTo>
                  <a:lnTo>
                    <a:pt x="420" y="161"/>
                  </a:lnTo>
                  <a:lnTo>
                    <a:pt x="415" y="209"/>
                  </a:lnTo>
                  <a:lnTo>
                    <a:pt x="402" y="36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668CC561-CBBD-4F73-9BE2-97795C3CB97C}"/>
                </a:ext>
              </a:extLst>
            </p:cNvPr>
            <p:cNvSpPr>
              <a:spLocks/>
            </p:cNvSpPr>
            <p:nvPr/>
          </p:nvSpPr>
          <p:spPr bwMode="auto">
            <a:xfrm>
              <a:off x="2578451" y="2889807"/>
              <a:ext cx="999939" cy="1535438"/>
            </a:xfrm>
            <a:custGeom>
              <a:avLst/>
              <a:gdLst>
                <a:gd name="T0" fmla="*/ 291 w 394"/>
                <a:gd name="T1" fmla="*/ 541 h 605"/>
                <a:gd name="T2" fmla="*/ 291 w 394"/>
                <a:gd name="T3" fmla="*/ 541 h 605"/>
                <a:gd name="T4" fmla="*/ 294 w 394"/>
                <a:gd name="T5" fmla="*/ 542 h 605"/>
                <a:gd name="T6" fmla="*/ 296 w 394"/>
                <a:gd name="T7" fmla="*/ 540 h 605"/>
                <a:gd name="T8" fmla="*/ 298 w 394"/>
                <a:gd name="T9" fmla="*/ 537 h 605"/>
                <a:gd name="T10" fmla="*/ 302 w 394"/>
                <a:gd name="T11" fmla="*/ 533 h 605"/>
                <a:gd name="T12" fmla="*/ 314 w 394"/>
                <a:gd name="T13" fmla="*/ 467 h 605"/>
                <a:gd name="T14" fmla="*/ 394 w 394"/>
                <a:gd name="T15" fmla="*/ 80 h 605"/>
                <a:gd name="T16" fmla="*/ 393 w 394"/>
                <a:gd name="T17" fmla="*/ 80 h 605"/>
                <a:gd name="T18" fmla="*/ 229 w 394"/>
                <a:gd name="T19" fmla="*/ 44 h 605"/>
                <a:gd name="T20" fmla="*/ 54 w 394"/>
                <a:gd name="T21" fmla="*/ 0 h 605"/>
                <a:gd name="T22" fmla="*/ 0 w 394"/>
                <a:gd name="T23" fmla="*/ 226 h 605"/>
                <a:gd name="T24" fmla="*/ 249 w 394"/>
                <a:gd name="T25" fmla="*/ 605 h 605"/>
                <a:gd name="T26" fmla="*/ 254 w 394"/>
                <a:gd name="T27" fmla="*/ 602 h 605"/>
                <a:gd name="T28" fmla="*/ 255 w 394"/>
                <a:gd name="T29" fmla="*/ 597 h 605"/>
                <a:gd name="T30" fmla="*/ 257 w 394"/>
                <a:gd name="T31" fmla="*/ 582 h 605"/>
                <a:gd name="T32" fmla="*/ 260 w 394"/>
                <a:gd name="T33" fmla="*/ 546 h 605"/>
                <a:gd name="T34" fmla="*/ 261 w 394"/>
                <a:gd name="T35" fmla="*/ 542 h 605"/>
                <a:gd name="T36" fmla="*/ 263 w 394"/>
                <a:gd name="T37" fmla="*/ 540 h 605"/>
                <a:gd name="T38" fmla="*/ 266 w 394"/>
                <a:gd name="T39" fmla="*/ 540 h 605"/>
                <a:gd name="T40" fmla="*/ 271 w 394"/>
                <a:gd name="T41" fmla="*/ 540 h 605"/>
                <a:gd name="T42" fmla="*/ 275 w 394"/>
                <a:gd name="T43" fmla="*/ 537 h 605"/>
                <a:gd name="T44" fmla="*/ 281 w 394"/>
                <a:gd name="T45" fmla="*/ 534 h 605"/>
                <a:gd name="T46" fmla="*/ 286 w 394"/>
                <a:gd name="T47" fmla="*/ 535 h 605"/>
                <a:gd name="T48" fmla="*/ 291 w 394"/>
                <a:gd name="T49" fmla="*/ 54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 h="605">
                  <a:moveTo>
                    <a:pt x="291" y="541"/>
                  </a:moveTo>
                  <a:lnTo>
                    <a:pt x="291" y="541"/>
                  </a:lnTo>
                  <a:lnTo>
                    <a:pt x="294" y="542"/>
                  </a:lnTo>
                  <a:lnTo>
                    <a:pt x="296" y="540"/>
                  </a:lnTo>
                  <a:lnTo>
                    <a:pt x="298" y="537"/>
                  </a:lnTo>
                  <a:lnTo>
                    <a:pt x="302" y="533"/>
                  </a:lnTo>
                  <a:lnTo>
                    <a:pt x="314" y="467"/>
                  </a:lnTo>
                  <a:lnTo>
                    <a:pt x="394" y="80"/>
                  </a:lnTo>
                  <a:lnTo>
                    <a:pt x="393" y="80"/>
                  </a:lnTo>
                  <a:lnTo>
                    <a:pt x="229" y="44"/>
                  </a:lnTo>
                  <a:lnTo>
                    <a:pt x="54" y="0"/>
                  </a:lnTo>
                  <a:lnTo>
                    <a:pt x="0" y="226"/>
                  </a:lnTo>
                  <a:lnTo>
                    <a:pt x="249" y="605"/>
                  </a:lnTo>
                  <a:lnTo>
                    <a:pt x="254" y="602"/>
                  </a:lnTo>
                  <a:lnTo>
                    <a:pt x="255" y="597"/>
                  </a:lnTo>
                  <a:lnTo>
                    <a:pt x="257" y="582"/>
                  </a:lnTo>
                  <a:lnTo>
                    <a:pt x="260" y="546"/>
                  </a:lnTo>
                  <a:lnTo>
                    <a:pt x="261" y="542"/>
                  </a:lnTo>
                  <a:lnTo>
                    <a:pt x="263" y="540"/>
                  </a:lnTo>
                  <a:lnTo>
                    <a:pt x="266" y="540"/>
                  </a:lnTo>
                  <a:lnTo>
                    <a:pt x="271" y="540"/>
                  </a:lnTo>
                  <a:lnTo>
                    <a:pt x="275" y="537"/>
                  </a:lnTo>
                  <a:lnTo>
                    <a:pt x="281" y="534"/>
                  </a:lnTo>
                  <a:lnTo>
                    <a:pt x="286" y="535"/>
                  </a:lnTo>
                  <a:lnTo>
                    <a:pt x="291" y="54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51AC37F0-D54E-4966-9B4F-09A06D1B4B54}"/>
                </a:ext>
              </a:extLst>
            </p:cNvPr>
            <p:cNvSpPr>
              <a:spLocks/>
            </p:cNvSpPr>
            <p:nvPr/>
          </p:nvSpPr>
          <p:spPr bwMode="auto">
            <a:xfrm>
              <a:off x="4164648" y="3427845"/>
              <a:ext cx="1139524" cy="903497"/>
            </a:xfrm>
            <a:custGeom>
              <a:avLst/>
              <a:gdLst>
                <a:gd name="T0" fmla="*/ 0 w 449"/>
                <a:gd name="T1" fmla="*/ 309 h 356"/>
                <a:gd name="T2" fmla="*/ 45 w 449"/>
                <a:gd name="T3" fmla="*/ 0 h 356"/>
                <a:gd name="T4" fmla="*/ 66 w 449"/>
                <a:gd name="T5" fmla="*/ 2 h 356"/>
                <a:gd name="T6" fmla="*/ 88 w 449"/>
                <a:gd name="T7" fmla="*/ 6 h 356"/>
                <a:gd name="T8" fmla="*/ 109 w 449"/>
                <a:gd name="T9" fmla="*/ 10 h 356"/>
                <a:gd name="T10" fmla="*/ 129 w 449"/>
                <a:gd name="T11" fmla="*/ 12 h 356"/>
                <a:gd name="T12" fmla="*/ 151 w 449"/>
                <a:gd name="T13" fmla="*/ 15 h 356"/>
                <a:gd name="T14" fmla="*/ 172 w 449"/>
                <a:gd name="T15" fmla="*/ 18 h 356"/>
                <a:gd name="T16" fmla="*/ 192 w 449"/>
                <a:gd name="T17" fmla="*/ 20 h 356"/>
                <a:gd name="T18" fmla="*/ 212 w 449"/>
                <a:gd name="T19" fmla="*/ 23 h 356"/>
                <a:gd name="T20" fmla="*/ 232 w 449"/>
                <a:gd name="T21" fmla="*/ 26 h 356"/>
                <a:gd name="T22" fmla="*/ 251 w 449"/>
                <a:gd name="T23" fmla="*/ 27 h 356"/>
                <a:gd name="T24" fmla="*/ 269 w 449"/>
                <a:gd name="T25" fmla="*/ 30 h 356"/>
                <a:gd name="T26" fmla="*/ 285 w 449"/>
                <a:gd name="T27" fmla="*/ 31 h 356"/>
                <a:gd name="T28" fmla="*/ 302 w 449"/>
                <a:gd name="T29" fmla="*/ 33 h 356"/>
                <a:gd name="T30" fmla="*/ 315 w 449"/>
                <a:gd name="T31" fmla="*/ 33 h 356"/>
                <a:gd name="T32" fmla="*/ 329 w 449"/>
                <a:gd name="T33" fmla="*/ 34 h 356"/>
                <a:gd name="T34" fmla="*/ 340 w 449"/>
                <a:gd name="T35" fmla="*/ 35 h 356"/>
                <a:gd name="T36" fmla="*/ 353 w 449"/>
                <a:gd name="T37" fmla="*/ 37 h 356"/>
                <a:gd name="T38" fmla="*/ 368 w 449"/>
                <a:gd name="T39" fmla="*/ 38 h 356"/>
                <a:gd name="T40" fmla="*/ 383 w 449"/>
                <a:gd name="T41" fmla="*/ 40 h 356"/>
                <a:gd name="T42" fmla="*/ 400 w 449"/>
                <a:gd name="T43" fmla="*/ 41 h 356"/>
                <a:gd name="T44" fmla="*/ 416 w 449"/>
                <a:gd name="T45" fmla="*/ 41 h 356"/>
                <a:gd name="T46" fmla="*/ 430 w 449"/>
                <a:gd name="T47" fmla="*/ 43 h 356"/>
                <a:gd name="T48" fmla="*/ 442 w 449"/>
                <a:gd name="T49" fmla="*/ 43 h 356"/>
                <a:gd name="T50" fmla="*/ 449 w 449"/>
                <a:gd name="T51" fmla="*/ 44 h 356"/>
                <a:gd name="T52" fmla="*/ 443 w 449"/>
                <a:gd name="T53" fmla="*/ 124 h 356"/>
                <a:gd name="T54" fmla="*/ 444 w 449"/>
                <a:gd name="T55" fmla="*/ 118 h 356"/>
                <a:gd name="T56" fmla="*/ 430 w 449"/>
                <a:gd name="T57" fmla="*/ 356 h 356"/>
                <a:gd name="T58" fmla="*/ 395 w 449"/>
                <a:gd name="T59" fmla="*/ 354 h 356"/>
                <a:gd name="T60" fmla="*/ 362 w 449"/>
                <a:gd name="T61" fmla="*/ 351 h 356"/>
                <a:gd name="T62" fmla="*/ 328 w 449"/>
                <a:gd name="T63" fmla="*/ 349 h 356"/>
                <a:gd name="T64" fmla="*/ 296 w 449"/>
                <a:gd name="T65" fmla="*/ 345 h 356"/>
                <a:gd name="T66" fmla="*/ 265 w 449"/>
                <a:gd name="T67" fmla="*/ 343 h 356"/>
                <a:gd name="T68" fmla="*/ 235 w 449"/>
                <a:gd name="T69" fmla="*/ 341 h 356"/>
                <a:gd name="T70" fmla="*/ 205 w 449"/>
                <a:gd name="T71" fmla="*/ 336 h 356"/>
                <a:gd name="T72" fmla="*/ 177 w 449"/>
                <a:gd name="T73" fmla="*/ 334 h 356"/>
                <a:gd name="T74" fmla="*/ 150 w 449"/>
                <a:gd name="T75" fmla="*/ 330 h 356"/>
                <a:gd name="T76" fmla="*/ 125 w 449"/>
                <a:gd name="T77" fmla="*/ 327 h 356"/>
                <a:gd name="T78" fmla="*/ 99 w 449"/>
                <a:gd name="T79" fmla="*/ 324 h 356"/>
                <a:gd name="T80" fmla="*/ 78 w 449"/>
                <a:gd name="T81" fmla="*/ 321 h 356"/>
                <a:gd name="T82" fmla="*/ 56 w 449"/>
                <a:gd name="T83" fmla="*/ 317 h 356"/>
                <a:gd name="T84" fmla="*/ 36 w 449"/>
                <a:gd name="T85" fmla="*/ 315 h 356"/>
                <a:gd name="T86" fmla="*/ 18 w 449"/>
                <a:gd name="T87" fmla="*/ 311 h 356"/>
                <a:gd name="T88" fmla="*/ 0 w 449"/>
                <a:gd name="T89" fmla="*/ 30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9" h="356">
                  <a:moveTo>
                    <a:pt x="0" y="309"/>
                  </a:moveTo>
                  <a:lnTo>
                    <a:pt x="45" y="0"/>
                  </a:lnTo>
                  <a:lnTo>
                    <a:pt x="66" y="2"/>
                  </a:lnTo>
                  <a:lnTo>
                    <a:pt x="88" y="6"/>
                  </a:lnTo>
                  <a:lnTo>
                    <a:pt x="109" y="10"/>
                  </a:lnTo>
                  <a:lnTo>
                    <a:pt x="129" y="12"/>
                  </a:lnTo>
                  <a:lnTo>
                    <a:pt x="151" y="15"/>
                  </a:lnTo>
                  <a:lnTo>
                    <a:pt x="172" y="18"/>
                  </a:lnTo>
                  <a:lnTo>
                    <a:pt x="192" y="20"/>
                  </a:lnTo>
                  <a:lnTo>
                    <a:pt x="212" y="23"/>
                  </a:lnTo>
                  <a:lnTo>
                    <a:pt x="232" y="26"/>
                  </a:lnTo>
                  <a:lnTo>
                    <a:pt x="251" y="27"/>
                  </a:lnTo>
                  <a:lnTo>
                    <a:pt x="269" y="30"/>
                  </a:lnTo>
                  <a:lnTo>
                    <a:pt x="285" y="31"/>
                  </a:lnTo>
                  <a:lnTo>
                    <a:pt x="302" y="33"/>
                  </a:lnTo>
                  <a:lnTo>
                    <a:pt x="315" y="33"/>
                  </a:lnTo>
                  <a:lnTo>
                    <a:pt x="329" y="34"/>
                  </a:lnTo>
                  <a:lnTo>
                    <a:pt x="340" y="35"/>
                  </a:lnTo>
                  <a:lnTo>
                    <a:pt x="353" y="37"/>
                  </a:lnTo>
                  <a:lnTo>
                    <a:pt x="368" y="38"/>
                  </a:lnTo>
                  <a:lnTo>
                    <a:pt x="383" y="40"/>
                  </a:lnTo>
                  <a:lnTo>
                    <a:pt x="400" y="41"/>
                  </a:lnTo>
                  <a:lnTo>
                    <a:pt x="416" y="41"/>
                  </a:lnTo>
                  <a:lnTo>
                    <a:pt x="430" y="43"/>
                  </a:lnTo>
                  <a:lnTo>
                    <a:pt x="442" y="43"/>
                  </a:lnTo>
                  <a:lnTo>
                    <a:pt x="449" y="44"/>
                  </a:lnTo>
                  <a:lnTo>
                    <a:pt x="443" y="124"/>
                  </a:lnTo>
                  <a:lnTo>
                    <a:pt x="444" y="118"/>
                  </a:lnTo>
                  <a:lnTo>
                    <a:pt x="430" y="356"/>
                  </a:lnTo>
                  <a:lnTo>
                    <a:pt x="395" y="354"/>
                  </a:lnTo>
                  <a:lnTo>
                    <a:pt x="362" y="351"/>
                  </a:lnTo>
                  <a:lnTo>
                    <a:pt x="328" y="349"/>
                  </a:lnTo>
                  <a:lnTo>
                    <a:pt x="296" y="345"/>
                  </a:lnTo>
                  <a:lnTo>
                    <a:pt x="265" y="343"/>
                  </a:lnTo>
                  <a:lnTo>
                    <a:pt x="235" y="341"/>
                  </a:lnTo>
                  <a:lnTo>
                    <a:pt x="205" y="336"/>
                  </a:lnTo>
                  <a:lnTo>
                    <a:pt x="177" y="334"/>
                  </a:lnTo>
                  <a:lnTo>
                    <a:pt x="150" y="330"/>
                  </a:lnTo>
                  <a:lnTo>
                    <a:pt x="125" y="327"/>
                  </a:lnTo>
                  <a:lnTo>
                    <a:pt x="99" y="324"/>
                  </a:lnTo>
                  <a:lnTo>
                    <a:pt x="78" y="321"/>
                  </a:lnTo>
                  <a:lnTo>
                    <a:pt x="56" y="317"/>
                  </a:lnTo>
                  <a:lnTo>
                    <a:pt x="36" y="315"/>
                  </a:lnTo>
                  <a:lnTo>
                    <a:pt x="18" y="311"/>
                  </a:lnTo>
                  <a:lnTo>
                    <a:pt x="0" y="30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9">
              <a:extLst>
                <a:ext uri="{FF2B5EF4-FFF2-40B4-BE49-F238E27FC236}">
                  <a16:creationId xmlns:a16="http://schemas.microsoft.com/office/drawing/2014/main" id="{D65469EC-5E0C-4643-855F-732F543669FB}"/>
                </a:ext>
              </a:extLst>
            </p:cNvPr>
            <p:cNvSpPr>
              <a:spLocks/>
            </p:cNvSpPr>
            <p:nvPr/>
          </p:nvSpPr>
          <p:spPr bwMode="auto">
            <a:xfrm>
              <a:off x="2027723" y="2722305"/>
              <a:ext cx="1225813" cy="2157227"/>
            </a:xfrm>
            <a:custGeom>
              <a:avLst/>
              <a:gdLst>
                <a:gd name="T0" fmla="*/ 464 w 483"/>
                <a:gd name="T1" fmla="*/ 678 h 850"/>
                <a:gd name="T2" fmla="*/ 474 w 483"/>
                <a:gd name="T3" fmla="*/ 704 h 850"/>
                <a:gd name="T4" fmla="*/ 481 w 483"/>
                <a:gd name="T5" fmla="*/ 728 h 850"/>
                <a:gd name="T6" fmla="*/ 471 w 483"/>
                <a:gd name="T7" fmla="*/ 748 h 850"/>
                <a:gd name="T8" fmla="*/ 457 w 483"/>
                <a:gd name="T9" fmla="*/ 762 h 850"/>
                <a:gd name="T10" fmla="*/ 446 w 483"/>
                <a:gd name="T11" fmla="*/ 787 h 850"/>
                <a:gd name="T12" fmla="*/ 438 w 483"/>
                <a:gd name="T13" fmla="*/ 808 h 850"/>
                <a:gd name="T14" fmla="*/ 434 w 483"/>
                <a:gd name="T15" fmla="*/ 824 h 850"/>
                <a:gd name="T16" fmla="*/ 443 w 483"/>
                <a:gd name="T17" fmla="*/ 841 h 850"/>
                <a:gd name="T18" fmla="*/ 271 w 483"/>
                <a:gd name="T19" fmla="*/ 827 h 850"/>
                <a:gd name="T20" fmla="*/ 265 w 483"/>
                <a:gd name="T21" fmla="*/ 807 h 850"/>
                <a:gd name="T22" fmla="*/ 252 w 483"/>
                <a:gd name="T23" fmla="*/ 753 h 850"/>
                <a:gd name="T24" fmla="*/ 239 w 483"/>
                <a:gd name="T25" fmla="*/ 733 h 850"/>
                <a:gd name="T26" fmla="*/ 235 w 483"/>
                <a:gd name="T27" fmla="*/ 729 h 850"/>
                <a:gd name="T28" fmla="*/ 217 w 483"/>
                <a:gd name="T29" fmla="*/ 716 h 850"/>
                <a:gd name="T30" fmla="*/ 214 w 483"/>
                <a:gd name="T31" fmla="*/ 711 h 850"/>
                <a:gd name="T32" fmla="*/ 208 w 483"/>
                <a:gd name="T33" fmla="*/ 704 h 850"/>
                <a:gd name="T34" fmla="*/ 200 w 483"/>
                <a:gd name="T35" fmla="*/ 687 h 850"/>
                <a:gd name="T36" fmla="*/ 170 w 483"/>
                <a:gd name="T37" fmla="*/ 671 h 850"/>
                <a:gd name="T38" fmla="*/ 157 w 483"/>
                <a:gd name="T39" fmla="*/ 653 h 850"/>
                <a:gd name="T40" fmla="*/ 134 w 483"/>
                <a:gd name="T41" fmla="*/ 642 h 850"/>
                <a:gd name="T42" fmla="*/ 108 w 483"/>
                <a:gd name="T43" fmla="*/ 626 h 850"/>
                <a:gd name="T44" fmla="*/ 93 w 483"/>
                <a:gd name="T45" fmla="*/ 619 h 850"/>
                <a:gd name="T46" fmla="*/ 95 w 483"/>
                <a:gd name="T47" fmla="*/ 596 h 850"/>
                <a:gd name="T48" fmla="*/ 94 w 483"/>
                <a:gd name="T49" fmla="*/ 564 h 850"/>
                <a:gd name="T50" fmla="*/ 90 w 483"/>
                <a:gd name="T51" fmla="*/ 548 h 850"/>
                <a:gd name="T52" fmla="*/ 79 w 483"/>
                <a:gd name="T53" fmla="*/ 529 h 850"/>
                <a:gd name="T54" fmla="*/ 75 w 483"/>
                <a:gd name="T55" fmla="*/ 513 h 850"/>
                <a:gd name="T56" fmla="*/ 68 w 483"/>
                <a:gd name="T57" fmla="*/ 494 h 850"/>
                <a:gd name="T58" fmla="*/ 51 w 483"/>
                <a:gd name="T59" fmla="*/ 464 h 850"/>
                <a:gd name="T60" fmla="*/ 54 w 483"/>
                <a:gd name="T61" fmla="*/ 448 h 850"/>
                <a:gd name="T62" fmla="*/ 67 w 483"/>
                <a:gd name="T63" fmla="*/ 431 h 850"/>
                <a:gd name="T64" fmla="*/ 54 w 483"/>
                <a:gd name="T65" fmla="*/ 414 h 850"/>
                <a:gd name="T66" fmla="*/ 43 w 483"/>
                <a:gd name="T67" fmla="*/ 382 h 850"/>
                <a:gd name="T68" fmla="*/ 40 w 483"/>
                <a:gd name="T69" fmla="*/ 362 h 850"/>
                <a:gd name="T70" fmla="*/ 44 w 483"/>
                <a:gd name="T71" fmla="*/ 351 h 850"/>
                <a:gd name="T72" fmla="*/ 50 w 483"/>
                <a:gd name="T73" fmla="*/ 355 h 850"/>
                <a:gd name="T74" fmla="*/ 58 w 483"/>
                <a:gd name="T75" fmla="*/ 368 h 850"/>
                <a:gd name="T76" fmla="*/ 67 w 483"/>
                <a:gd name="T77" fmla="*/ 372 h 850"/>
                <a:gd name="T78" fmla="*/ 63 w 483"/>
                <a:gd name="T79" fmla="*/ 357 h 850"/>
                <a:gd name="T80" fmla="*/ 60 w 483"/>
                <a:gd name="T81" fmla="*/ 334 h 850"/>
                <a:gd name="T82" fmla="*/ 70 w 483"/>
                <a:gd name="T83" fmla="*/ 334 h 850"/>
                <a:gd name="T84" fmla="*/ 90 w 483"/>
                <a:gd name="T85" fmla="*/ 341 h 850"/>
                <a:gd name="T86" fmla="*/ 99 w 483"/>
                <a:gd name="T87" fmla="*/ 338 h 850"/>
                <a:gd name="T88" fmla="*/ 90 w 483"/>
                <a:gd name="T89" fmla="*/ 330 h 850"/>
                <a:gd name="T90" fmla="*/ 72 w 483"/>
                <a:gd name="T91" fmla="*/ 324 h 850"/>
                <a:gd name="T92" fmla="*/ 51 w 483"/>
                <a:gd name="T93" fmla="*/ 322 h 850"/>
                <a:gd name="T94" fmla="*/ 44 w 483"/>
                <a:gd name="T95" fmla="*/ 329 h 850"/>
                <a:gd name="T96" fmla="*/ 31 w 483"/>
                <a:gd name="T97" fmla="*/ 322 h 850"/>
                <a:gd name="T98" fmla="*/ 31 w 483"/>
                <a:gd name="T99" fmla="*/ 297 h 850"/>
                <a:gd name="T100" fmla="*/ 7 w 483"/>
                <a:gd name="T101" fmla="*/ 243 h 850"/>
                <a:gd name="T102" fmla="*/ 12 w 483"/>
                <a:gd name="T103" fmla="*/ 209 h 850"/>
                <a:gd name="T104" fmla="*/ 17 w 483"/>
                <a:gd name="T105" fmla="*/ 178 h 850"/>
                <a:gd name="T106" fmla="*/ 10 w 483"/>
                <a:gd name="T107" fmla="*/ 139 h 850"/>
                <a:gd name="T108" fmla="*/ 10 w 483"/>
                <a:gd name="T109" fmla="*/ 101 h 850"/>
                <a:gd name="T110" fmla="*/ 30 w 483"/>
                <a:gd name="T111" fmla="*/ 66 h 850"/>
                <a:gd name="T112" fmla="*/ 45 w 483"/>
                <a:gd name="T113" fmla="*/ 37 h 850"/>
                <a:gd name="T114" fmla="*/ 48 w 483"/>
                <a:gd name="T115" fmla="*/ 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3" h="850">
                  <a:moveTo>
                    <a:pt x="271" y="66"/>
                  </a:moveTo>
                  <a:lnTo>
                    <a:pt x="217" y="292"/>
                  </a:lnTo>
                  <a:lnTo>
                    <a:pt x="466" y="671"/>
                  </a:lnTo>
                  <a:lnTo>
                    <a:pt x="464" y="678"/>
                  </a:lnTo>
                  <a:lnTo>
                    <a:pt x="465" y="686"/>
                  </a:lnTo>
                  <a:lnTo>
                    <a:pt x="468" y="693"/>
                  </a:lnTo>
                  <a:lnTo>
                    <a:pt x="471" y="696"/>
                  </a:lnTo>
                  <a:lnTo>
                    <a:pt x="474" y="704"/>
                  </a:lnTo>
                  <a:lnTo>
                    <a:pt x="475" y="712"/>
                  </a:lnTo>
                  <a:lnTo>
                    <a:pt x="477" y="720"/>
                  </a:lnTo>
                  <a:lnTo>
                    <a:pt x="478" y="725"/>
                  </a:lnTo>
                  <a:lnTo>
                    <a:pt x="481" y="728"/>
                  </a:lnTo>
                  <a:lnTo>
                    <a:pt x="483" y="731"/>
                  </a:lnTo>
                  <a:lnTo>
                    <a:pt x="481" y="737"/>
                  </a:lnTo>
                  <a:lnTo>
                    <a:pt x="477" y="744"/>
                  </a:lnTo>
                  <a:lnTo>
                    <a:pt x="471" y="748"/>
                  </a:lnTo>
                  <a:lnTo>
                    <a:pt x="467" y="749"/>
                  </a:lnTo>
                  <a:lnTo>
                    <a:pt x="464" y="751"/>
                  </a:lnTo>
                  <a:lnTo>
                    <a:pt x="460" y="757"/>
                  </a:lnTo>
                  <a:lnTo>
                    <a:pt x="457" y="762"/>
                  </a:lnTo>
                  <a:lnTo>
                    <a:pt x="455" y="771"/>
                  </a:lnTo>
                  <a:lnTo>
                    <a:pt x="454" y="778"/>
                  </a:lnTo>
                  <a:lnTo>
                    <a:pt x="452" y="784"/>
                  </a:lnTo>
                  <a:lnTo>
                    <a:pt x="446" y="787"/>
                  </a:lnTo>
                  <a:lnTo>
                    <a:pt x="440" y="793"/>
                  </a:lnTo>
                  <a:lnTo>
                    <a:pt x="435" y="799"/>
                  </a:lnTo>
                  <a:lnTo>
                    <a:pt x="435" y="804"/>
                  </a:lnTo>
                  <a:lnTo>
                    <a:pt x="438" y="808"/>
                  </a:lnTo>
                  <a:lnTo>
                    <a:pt x="435" y="813"/>
                  </a:lnTo>
                  <a:lnTo>
                    <a:pt x="433" y="817"/>
                  </a:lnTo>
                  <a:lnTo>
                    <a:pt x="432" y="820"/>
                  </a:lnTo>
                  <a:lnTo>
                    <a:pt x="434" y="824"/>
                  </a:lnTo>
                  <a:lnTo>
                    <a:pt x="439" y="826"/>
                  </a:lnTo>
                  <a:lnTo>
                    <a:pt x="444" y="831"/>
                  </a:lnTo>
                  <a:lnTo>
                    <a:pt x="445" y="836"/>
                  </a:lnTo>
                  <a:lnTo>
                    <a:pt x="443" y="841"/>
                  </a:lnTo>
                  <a:lnTo>
                    <a:pt x="440" y="846"/>
                  </a:lnTo>
                  <a:lnTo>
                    <a:pt x="433" y="848"/>
                  </a:lnTo>
                  <a:lnTo>
                    <a:pt x="425" y="850"/>
                  </a:lnTo>
                  <a:lnTo>
                    <a:pt x="271" y="827"/>
                  </a:lnTo>
                  <a:lnTo>
                    <a:pt x="268" y="824"/>
                  </a:lnTo>
                  <a:lnTo>
                    <a:pt x="268" y="818"/>
                  </a:lnTo>
                  <a:lnTo>
                    <a:pt x="267" y="811"/>
                  </a:lnTo>
                  <a:lnTo>
                    <a:pt x="265" y="807"/>
                  </a:lnTo>
                  <a:lnTo>
                    <a:pt x="264" y="800"/>
                  </a:lnTo>
                  <a:lnTo>
                    <a:pt x="266" y="788"/>
                  </a:lnTo>
                  <a:lnTo>
                    <a:pt x="265" y="772"/>
                  </a:lnTo>
                  <a:lnTo>
                    <a:pt x="252" y="753"/>
                  </a:lnTo>
                  <a:lnTo>
                    <a:pt x="247" y="749"/>
                  </a:lnTo>
                  <a:lnTo>
                    <a:pt x="246" y="741"/>
                  </a:lnTo>
                  <a:lnTo>
                    <a:pt x="244" y="734"/>
                  </a:lnTo>
                  <a:lnTo>
                    <a:pt x="239" y="733"/>
                  </a:lnTo>
                  <a:lnTo>
                    <a:pt x="238" y="734"/>
                  </a:lnTo>
                  <a:lnTo>
                    <a:pt x="237" y="734"/>
                  </a:lnTo>
                  <a:lnTo>
                    <a:pt x="237" y="733"/>
                  </a:lnTo>
                  <a:lnTo>
                    <a:pt x="235" y="729"/>
                  </a:lnTo>
                  <a:lnTo>
                    <a:pt x="233" y="725"/>
                  </a:lnTo>
                  <a:lnTo>
                    <a:pt x="230" y="720"/>
                  </a:lnTo>
                  <a:lnTo>
                    <a:pt x="224" y="716"/>
                  </a:lnTo>
                  <a:lnTo>
                    <a:pt x="217" y="716"/>
                  </a:lnTo>
                  <a:lnTo>
                    <a:pt x="215" y="718"/>
                  </a:lnTo>
                  <a:lnTo>
                    <a:pt x="213" y="716"/>
                  </a:lnTo>
                  <a:lnTo>
                    <a:pt x="212" y="714"/>
                  </a:lnTo>
                  <a:lnTo>
                    <a:pt x="214" y="711"/>
                  </a:lnTo>
                  <a:lnTo>
                    <a:pt x="215" y="708"/>
                  </a:lnTo>
                  <a:lnTo>
                    <a:pt x="214" y="706"/>
                  </a:lnTo>
                  <a:lnTo>
                    <a:pt x="212" y="705"/>
                  </a:lnTo>
                  <a:lnTo>
                    <a:pt x="208" y="704"/>
                  </a:lnTo>
                  <a:lnTo>
                    <a:pt x="207" y="701"/>
                  </a:lnTo>
                  <a:lnTo>
                    <a:pt x="208" y="696"/>
                  </a:lnTo>
                  <a:lnTo>
                    <a:pt x="207" y="691"/>
                  </a:lnTo>
                  <a:lnTo>
                    <a:pt x="200" y="687"/>
                  </a:lnTo>
                  <a:lnTo>
                    <a:pt x="190" y="685"/>
                  </a:lnTo>
                  <a:lnTo>
                    <a:pt x="181" y="682"/>
                  </a:lnTo>
                  <a:lnTo>
                    <a:pt x="175" y="676"/>
                  </a:lnTo>
                  <a:lnTo>
                    <a:pt x="170" y="671"/>
                  </a:lnTo>
                  <a:lnTo>
                    <a:pt x="168" y="666"/>
                  </a:lnTo>
                  <a:lnTo>
                    <a:pt x="165" y="662"/>
                  </a:lnTo>
                  <a:lnTo>
                    <a:pt x="160" y="658"/>
                  </a:lnTo>
                  <a:lnTo>
                    <a:pt x="157" y="653"/>
                  </a:lnTo>
                  <a:lnTo>
                    <a:pt x="151" y="649"/>
                  </a:lnTo>
                  <a:lnTo>
                    <a:pt x="146" y="646"/>
                  </a:lnTo>
                  <a:lnTo>
                    <a:pt x="140" y="642"/>
                  </a:lnTo>
                  <a:lnTo>
                    <a:pt x="134" y="642"/>
                  </a:lnTo>
                  <a:lnTo>
                    <a:pt x="128" y="639"/>
                  </a:lnTo>
                  <a:lnTo>
                    <a:pt x="123" y="635"/>
                  </a:lnTo>
                  <a:lnTo>
                    <a:pt x="118" y="629"/>
                  </a:lnTo>
                  <a:lnTo>
                    <a:pt x="108" y="626"/>
                  </a:lnTo>
                  <a:lnTo>
                    <a:pt x="103" y="625"/>
                  </a:lnTo>
                  <a:lnTo>
                    <a:pt x="99" y="623"/>
                  </a:lnTo>
                  <a:lnTo>
                    <a:pt x="97" y="621"/>
                  </a:lnTo>
                  <a:lnTo>
                    <a:pt x="93" y="619"/>
                  </a:lnTo>
                  <a:lnTo>
                    <a:pt x="93" y="614"/>
                  </a:lnTo>
                  <a:lnTo>
                    <a:pt x="94" y="609"/>
                  </a:lnTo>
                  <a:lnTo>
                    <a:pt x="95" y="603"/>
                  </a:lnTo>
                  <a:lnTo>
                    <a:pt x="95" y="596"/>
                  </a:lnTo>
                  <a:lnTo>
                    <a:pt x="95" y="588"/>
                  </a:lnTo>
                  <a:lnTo>
                    <a:pt x="99" y="580"/>
                  </a:lnTo>
                  <a:lnTo>
                    <a:pt x="99" y="570"/>
                  </a:lnTo>
                  <a:lnTo>
                    <a:pt x="94" y="564"/>
                  </a:lnTo>
                  <a:lnTo>
                    <a:pt x="92" y="561"/>
                  </a:lnTo>
                  <a:lnTo>
                    <a:pt x="92" y="556"/>
                  </a:lnTo>
                  <a:lnTo>
                    <a:pt x="91" y="552"/>
                  </a:lnTo>
                  <a:lnTo>
                    <a:pt x="90" y="548"/>
                  </a:lnTo>
                  <a:lnTo>
                    <a:pt x="87" y="544"/>
                  </a:lnTo>
                  <a:lnTo>
                    <a:pt x="86" y="540"/>
                  </a:lnTo>
                  <a:lnTo>
                    <a:pt x="83" y="534"/>
                  </a:lnTo>
                  <a:lnTo>
                    <a:pt x="79" y="529"/>
                  </a:lnTo>
                  <a:lnTo>
                    <a:pt x="74" y="524"/>
                  </a:lnTo>
                  <a:lnTo>
                    <a:pt x="74" y="520"/>
                  </a:lnTo>
                  <a:lnTo>
                    <a:pt x="75" y="516"/>
                  </a:lnTo>
                  <a:lnTo>
                    <a:pt x="75" y="513"/>
                  </a:lnTo>
                  <a:lnTo>
                    <a:pt x="73" y="509"/>
                  </a:lnTo>
                  <a:lnTo>
                    <a:pt x="70" y="506"/>
                  </a:lnTo>
                  <a:lnTo>
                    <a:pt x="68" y="500"/>
                  </a:lnTo>
                  <a:lnTo>
                    <a:pt x="68" y="494"/>
                  </a:lnTo>
                  <a:lnTo>
                    <a:pt x="64" y="488"/>
                  </a:lnTo>
                  <a:lnTo>
                    <a:pt x="59" y="480"/>
                  </a:lnTo>
                  <a:lnTo>
                    <a:pt x="54" y="470"/>
                  </a:lnTo>
                  <a:lnTo>
                    <a:pt x="51" y="464"/>
                  </a:lnTo>
                  <a:lnTo>
                    <a:pt x="50" y="461"/>
                  </a:lnTo>
                  <a:lnTo>
                    <a:pt x="48" y="456"/>
                  </a:lnTo>
                  <a:lnTo>
                    <a:pt x="50" y="453"/>
                  </a:lnTo>
                  <a:lnTo>
                    <a:pt x="54" y="448"/>
                  </a:lnTo>
                  <a:lnTo>
                    <a:pt x="60" y="443"/>
                  </a:lnTo>
                  <a:lnTo>
                    <a:pt x="61" y="438"/>
                  </a:lnTo>
                  <a:lnTo>
                    <a:pt x="64" y="434"/>
                  </a:lnTo>
                  <a:lnTo>
                    <a:pt x="67" y="431"/>
                  </a:lnTo>
                  <a:lnTo>
                    <a:pt x="70" y="427"/>
                  </a:lnTo>
                  <a:lnTo>
                    <a:pt x="68" y="422"/>
                  </a:lnTo>
                  <a:lnTo>
                    <a:pt x="63" y="416"/>
                  </a:lnTo>
                  <a:lnTo>
                    <a:pt x="54" y="414"/>
                  </a:lnTo>
                  <a:lnTo>
                    <a:pt x="50" y="409"/>
                  </a:lnTo>
                  <a:lnTo>
                    <a:pt x="44" y="400"/>
                  </a:lnTo>
                  <a:lnTo>
                    <a:pt x="41" y="390"/>
                  </a:lnTo>
                  <a:lnTo>
                    <a:pt x="43" y="382"/>
                  </a:lnTo>
                  <a:lnTo>
                    <a:pt x="44" y="375"/>
                  </a:lnTo>
                  <a:lnTo>
                    <a:pt x="41" y="371"/>
                  </a:lnTo>
                  <a:lnTo>
                    <a:pt x="39" y="367"/>
                  </a:lnTo>
                  <a:lnTo>
                    <a:pt x="40" y="362"/>
                  </a:lnTo>
                  <a:lnTo>
                    <a:pt x="41" y="359"/>
                  </a:lnTo>
                  <a:lnTo>
                    <a:pt x="44" y="357"/>
                  </a:lnTo>
                  <a:lnTo>
                    <a:pt x="44" y="355"/>
                  </a:lnTo>
                  <a:lnTo>
                    <a:pt x="44" y="351"/>
                  </a:lnTo>
                  <a:lnTo>
                    <a:pt x="45" y="349"/>
                  </a:lnTo>
                  <a:lnTo>
                    <a:pt x="47" y="349"/>
                  </a:lnTo>
                  <a:lnTo>
                    <a:pt x="50" y="351"/>
                  </a:lnTo>
                  <a:lnTo>
                    <a:pt x="50" y="355"/>
                  </a:lnTo>
                  <a:lnTo>
                    <a:pt x="51" y="359"/>
                  </a:lnTo>
                  <a:lnTo>
                    <a:pt x="54" y="361"/>
                  </a:lnTo>
                  <a:lnTo>
                    <a:pt x="57" y="364"/>
                  </a:lnTo>
                  <a:lnTo>
                    <a:pt x="58" y="368"/>
                  </a:lnTo>
                  <a:lnTo>
                    <a:pt x="60" y="371"/>
                  </a:lnTo>
                  <a:lnTo>
                    <a:pt x="63" y="374"/>
                  </a:lnTo>
                  <a:lnTo>
                    <a:pt x="66" y="374"/>
                  </a:lnTo>
                  <a:lnTo>
                    <a:pt x="67" y="372"/>
                  </a:lnTo>
                  <a:lnTo>
                    <a:pt x="67" y="370"/>
                  </a:lnTo>
                  <a:lnTo>
                    <a:pt x="67" y="367"/>
                  </a:lnTo>
                  <a:lnTo>
                    <a:pt x="66" y="361"/>
                  </a:lnTo>
                  <a:lnTo>
                    <a:pt x="63" y="357"/>
                  </a:lnTo>
                  <a:lnTo>
                    <a:pt x="60" y="351"/>
                  </a:lnTo>
                  <a:lnTo>
                    <a:pt x="61" y="344"/>
                  </a:lnTo>
                  <a:lnTo>
                    <a:pt x="63" y="338"/>
                  </a:lnTo>
                  <a:lnTo>
                    <a:pt x="60" y="334"/>
                  </a:lnTo>
                  <a:lnTo>
                    <a:pt x="60" y="331"/>
                  </a:lnTo>
                  <a:lnTo>
                    <a:pt x="64" y="330"/>
                  </a:lnTo>
                  <a:lnTo>
                    <a:pt x="66" y="331"/>
                  </a:lnTo>
                  <a:lnTo>
                    <a:pt x="70" y="334"/>
                  </a:lnTo>
                  <a:lnTo>
                    <a:pt x="74" y="336"/>
                  </a:lnTo>
                  <a:lnTo>
                    <a:pt x="79" y="336"/>
                  </a:lnTo>
                  <a:lnTo>
                    <a:pt x="84" y="336"/>
                  </a:lnTo>
                  <a:lnTo>
                    <a:pt x="90" y="341"/>
                  </a:lnTo>
                  <a:lnTo>
                    <a:pt x="97" y="343"/>
                  </a:lnTo>
                  <a:lnTo>
                    <a:pt x="100" y="343"/>
                  </a:lnTo>
                  <a:lnTo>
                    <a:pt x="100" y="342"/>
                  </a:lnTo>
                  <a:lnTo>
                    <a:pt x="99" y="338"/>
                  </a:lnTo>
                  <a:lnTo>
                    <a:pt x="98" y="332"/>
                  </a:lnTo>
                  <a:lnTo>
                    <a:pt x="98" y="330"/>
                  </a:lnTo>
                  <a:lnTo>
                    <a:pt x="95" y="330"/>
                  </a:lnTo>
                  <a:lnTo>
                    <a:pt x="90" y="330"/>
                  </a:lnTo>
                  <a:lnTo>
                    <a:pt x="85" y="329"/>
                  </a:lnTo>
                  <a:lnTo>
                    <a:pt x="79" y="328"/>
                  </a:lnTo>
                  <a:lnTo>
                    <a:pt x="73" y="328"/>
                  </a:lnTo>
                  <a:lnTo>
                    <a:pt x="72" y="324"/>
                  </a:lnTo>
                  <a:lnTo>
                    <a:pt x="70" y="321"/>
                  </a:lnTo>
                  <a:lnTo>
                    <a:pt x="64" y="319"/>
                  </a:lnTo>
                  <a:lnTo>
                    <a:pt x="54" y="319"/>
                  </a:lnTo>
                  <a:lnTo>
                    <a:pt x="51" y="322"/>
                  </a:lnTo>
                  <a:lnTo>
                    <a:pt x="48" y="323"/>
                  </a:lnTo>
                  <a:lnTo>
                    <a:pt x="46" y="325"/>
                  </a:lnTo>
                  <a:lnTo>
                    <a:pt x="45" y="328"/>
                  </a:lnTo>
                  <a:lnTo>
                    <a:pt x="44" y="329"/>
                  </a:lnTo>
                  <a:lnTo>
                    <a:pt x="43" y="329"/>
                  </a:lnTo>
                  <a:lnTo>
                    <a:pt x="40" y="328"/>
                  </a:lnTo>
                  <a:lnTo>
                    <a:pt x="37" y="325"/>
                  </a:lnTo>
                  <a:lnTo>
                    <a:pt x="31" y="322"/>
                  </a:lnTo>
                  <a:lnTo>
                    <a:pt x="28" y="318"/>
                  </a:lnTo>
                  <a:lnTo>
                    <a:pt x="27" y="312"/>
                  </a:lnTo>
                  <a:lnTo>
                    <a:pt x="30" y="305"/>
                  </a:lnTo>
                  <a:lnTo>
                    <a:pt x="31" y="297"/>
                  </a:lnTo>
                  <a:lnTo>
                    <a:pt x="26" y="284"/>
                  </a:lnTo>
                  <a:lnTo>
                    <a:pt x="20" y="269"/>
                  </a:lnTo>
                  <a:lnTo>
                    <a:pt x="12" y="255"/>
                  </a:lnTo>
                  <a:lnTo>
                    <a:pt x="7" y="243"/>
                  </a:lnTo>
                  <a:lnTo>
                    <a:pt x="5" y="233"/>
                  </a:lnTo>
                  <a:lnTo>
                    <a:pt x="5" y="225"/>
                  </a:lnTo>
                  <a:lnTo>
                    <a:pt x="10" y="217"/>
                  </a:lnTo>
                  <a:lnTo>
                    <a:pt x="12" y="209"/>
                  </a:lnTo>
                  <a:lnTo>
                    <a:pt x="11" y="200"/>
                  </a:lnTo>
                  <a:lnTo>
                    <a:pt x="10" y="193"/>
                  </a:lnTo>
                  <a:lnTo>
                    <a:pt x="12" y="186"/>
                  </a:lnTo>
                  <a:lnTo>
                    <a:pt x="17" y="178"/>
                  </a:lnTo>
                  <a:lnTo>
                    <a:pt x="18" y="170"/>
                  </a:lnTo>
                  <a:lnTo>
                    <a:pt x="17" y="160"/>
                  </a:lnTo>
                  <a:lnTo>
                    <a:pt x="13" y="151"/>
                  </a:lnTo>
                  <a:lnTo>
                    <a:pt x="10" y="139"/>
                  </a:lnTo>
                  <a:lnTo>
                    <a:pt x="3" y="127"/>
                  </a:lnTo>
                  <a:lnTo>
                    <a:pt x="0" y="114"/>
                  </a:lnTo>
                  <a:lnTo>
                    <a:pt x="1" y="107"/>
                  </a:lnTo>
                  <a:lnTo>
                    <a:pt x="10" y="101"/>
                  </a:lnTo>
                  <a:lnTo>
                    <a:pt x="19" y="93"/>
                  </a:lnTo>
                  <a:lnTo>
                    <a:pt x="25" y="84"/>
                  </a:lnTo>
                  <a:lnTo>
                    <a:pt x="26" y="71"/>
                  </a:lnTo>
                  <a:lnTo>
                    <a:pt x="30" y="66"/>
                  </a:lnTo>
                  <a:lnTo>
                    <a:pt x="35" y="59"/>
                  </a:lnTo>
                  <a:lnTo>
                    <a:pt x="41" y="51"/>
                  </a:lnTo>
                  <a:lnTo>
                    <a:pt x="45" y="44"/>
                  </a:lnTo>
                  <a:lnTo>
                    <a:pt x="45" y="37"/>
                  </a:lnTo>
                  <a:lnTo>
                    <a:pt x="45" y="24"/>
                  </a:lnTo>
                  <a:lnTo>
                    <a:pt x="45" y="13"/>
                  </a:lnTo>
                  <a:lnTo>
                    <a:pt x="47" y="5"/>
                  </a:lnTo>
                  <a:lnTo>
                    <a:pt x="48" y="4"/>
                  </a:lnTo>
                  <a:lnTo>
                    <a:pt x="47" y="0"/>
                  </a:lnTo>
                  <a:lnTo>
                    <a:pt x="271" y="6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0">
              <a:extLst>
                <a:ext uri="{FF2B5EF4-FFF2-40B4-BE49-F238E27FC236}">
                  <a16:creationId xmlns:a16="http://schemas.microsoft.com/office/drawing/2014/main" id="{5A2C3506-B898-426A-BA9E-8142CB17FB8D}"/>
                </a:ext>
              </a:extLst>
            </p:cNvPr>
            <p:cNvSpPr>
              <a:spLocks/>
            </p:cNvSpPr>
            <p:nvPr/>
          </p:nvSpPr>
          <p:spPr bwMode="auto">
            <a:xfrm>
              <a:off x="2129240" y="1938090"/>
              <a:ext cx="1256268" cy="1063386"/>
            </a:xfrm>
            <a:custGeom>
              <a:avLst/>
              <a:gdLst>
                <a:gd name="T0" fmla="*/ 0 w 495"/>
                <a:gd name="T1" fmla="*/ 290 h 419"/>
                <a:gd name="T2" fmla="*/ 10 w 495"/>
                <a:gd name="T3" fmla="*/ 267 h 419"/>
                <a:gd name="T4" fmla="*/ 11 w 495"/>
                <a:gd name="T5" fmla="*/ 249 h 419"/>
                <a:gd name="T6" fmla="*/ 11 w 495"/>
                <a:gd name="T7" fmla="*/ 238 h 419"/>
                <a:gd name="T8" fmla="*/ 20 w 495"/>
                <a:gd name="T9" fmla="*/ 229 h 419"/>
                <a:gd name="T10" fmla="*/ 27 w 495"/>
                <a:gd name="T11" fmla="*/ 210 h 419"/>
                <a:gd name="T12" fmla="*/ 41 w 495"/>
                <a:gd name="T13" fmla="*/ 205 h 419"/>
                <a:gd name="T14" fmla="*/ 39 w 495"/>
                <a:gd name="T15" fmla="*/ 198 h 419"/>
                <a:gd name="T16" fmla="*/ 45 w 495"/>
                <a:gd name="T17" fmla="*/ 188 h 419"/>
                <a:gd name="T18" fmla="*/ 53 w 495"/>
                <a:gd name="T19" fmla="*/ 178 h 419"/>
                <a:gd name="T20" fmla="*/ 58 w 495"/>
                <a:gd name="T21" fmla="*/ 164 h 419"/>
                <a:gd name="T22" fmla="*/ 67 w 495"/>
                <a:gd name="T23" fmla="*/ 138 h 419"/>
                <a:gd name="T24" fmla="*/ 77 w 495"/>
                <a:gd name="T25" fmla="*/ 117 h 419"/>
                <a:gd name="T26" fmla="*/ 86 w 495"/>
                <a:gd name="T27" fmla="*/ 93 h 419"/>
                <a:gd name="T28" fmla="*/ 103 w 495"/>
                <a:gd name="T29" fmla="*/ 53 h 419"/>
                <a:gd name="T30" fmla="*/ 104 w 495"/>
                <a:gd name="T31" fmla="*/ 47 h 419"/>
                <a:gd name="T32" fmla="*/ 108 w 495"/>
                <a:gd name="T33" fmla="*/ 38 h 419"/>
                <a:gd name="T34" fmla="*/ 110 w 495"/>
                <a:gd name="T35" fmla="*/ 20 h 419"/>
                <a:gd name="T36" fmla="*/ 118 w 495"/>
                <a:gd name="T37" fmla="*/ 1 h 419"/>
                <a:gd name="T38" fmla="*/ 133 w 495"/>
                <a:gd name="T39" fmla="*/ 6 h 419"/>
                <a:gd name="T40" fmla="*/ 147 w 495"/>
                <a:gd name="T41" fmla="*/ 10 h 419"/>
                <a:gd name="T42" fmla="*/ 172 w 495"/>
                <a:gd name="T43" fmla="*/ 29 h 419"/>
                <a:gd name="T44" fmla="*/ 177 w 495"/>
                <a:gd name="T45" fmla="*/ 62 h 419"/>
                <a:gd name="T46" fmla="*/ 184 w 495"/>
                <a:gd name="T47" fmla="*/ 64 h 419"/>
                <a:gd name="T48" fmla="*/ 199 w 495"/>
                <a:gd name="T49" fmla="*/ 70 h 419"/>
                <a:gd name="T50" fmla="*/ 227 w 495"/>
                <a:gd name="T51" fmla="*/ 72 h 419"/>
                <a:gd name="T52" fmla="*/ 241 w 495"/>
                <a:gd name="T53" fmla="*/ 79 h 419"/>
                <a:gd name="T54" fmla="*/ 259 w 495"/>
                <a:gd name="T55" fmla="*/ 87 h 419"/>
                <a:gd name="T56" fmla="*/ 277 w 495"/>
                <a:gd name="T57" fmla="*/ 85 h 419"/>
                <a:gd name="T58" fmla="*/ 299 w 495"/>
                <a:gd name="T59" fmla="*/ 90 h 419"/>
                <a:gd name="T60" fmla="*/ 319 w 495"/>
                <a:gd name="T61" fmla="*/ 87 h 419"/>
                <a:gd name="T62" fmla="*/ 337 w 495"/>
                <a:gd name="T63" fmla="*/ 85 h 419"/>
                <a:gd name="T64" fmla="*/ 360 w 495"/>
                <a:gd name="T65" fmla="*/ 89 h 419"/>
                <a:gd name="T66" fmla="*/ 480 w 495"/>
                <a:gd name="T67" fmla="*/ 116 h 419"/>
                <a:gd name="T68" fmla="*/ 487 w 495"/>
                <a:gd name="T69" fmla="*/ 130 h 419"/>
                <a:gd name="T70" fmla="*/ 492 w 495"/>
                <a:gd name="T71" fmla="*/ 135 h 419"/>
                <a:gd name="T72" fmla="*/ 494 w 495"/>
                <a:gd name="T73" fmla="*/ 156 h 419"/>
                <a:gd name="T74" fmla="*/ 473 w 495"/>
                <a:gd name="T75" fmla="*/ 190 h 419"/>
                <a:gd name="T76" fmla="*/ 451 w 495"/>
                <a:gd name="T77" fmla="*/ 215 h 419"/>
                <a:gd name="T78" fmla="*/ 441 w 495"/>
                <a:gd name="T79" fmla="*/ 230 h 419"/>
                <a:gd name="T80" fmla="*/ 435 w 495"/>
                <a:gd name="T81" fmla="*/ 244 h 419"/>
                <a:gd name="T82" fmla="*/ 448 w 495"/>
                <a:gd name="T83" fmla="*/ 262 h 419"/>
                <a:gd name="T84" fmla="*/ 438 w 495"/>
                <a:gd name="T85" fmla="*/ 280 h 419"/>
                <a:gd name="T86" fmla="*/ 419 w 495"/>
                <a:gd name="T87" fmla="*/ 354 h 419"/>
                <a:gd name="T88" fmla="*/ 231 w 495"/>
                <a:gd name="T89" fmla="*/ 375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5" h="419">
                  <a:moveTo>
                    <a:pt x="5" y="308"/>
                  </a:moveTo>
                  <a:lnTo>
                    <a:pt x="0" y="301"/>
                  </a:lnTo>
                  <a:lnTo>
                    <a:pt x="0" y="290"/>
                  </a:lnTo>
                  <a:lnTo>
                    <a:pt x="0" y="282"/>
                  </a:lnTo>
                  <a:lnTo>
                    <a:pt x="3" y="274"/>
                  </a:lnTo>
                  <a:lnTo>
                    <a:pt x="10" y="267"/>
                  </a:lnTo>
                  <a:lnTo>
                    <a:pt x="11" y="261"/>
                  </a:lnTo>
                  <a:lnTo>
                    <a:pt x="11" y="255"/>
                  </a:lnTo>
                  <a:lnTo>
                    <a:pt x="11" y="249"/>
                  </a:lnTo>
                  <a:lnTo>
                    <a:pt x="11" y="243"/>
                  </a:lnTo>
                  <a:lnTo>
                    <a:pt x="11" y="241"/>
                  </a:lnTo>
                  <a:lnTo>
                    <a:pt x="11" y="238"/>
                  </a:lnTo>
                  <a:lnTo>
                    <a:pt x="12" y="236"/>
                  </a:lnTo>
                  <a:lnTo>
                    <a:pt x="17" y="234"/>
                  </a:lnTo>
                  <a:lnTo>
                    <a:pt x="20" y="229"/>
                  </a:lnTo>
                  <a:lnTo>
                    <a:pt x="23" y="223"/>
                  </a:lnTo>
                  <a:lnTo>
                    <a:pt x="25" y="216"/>
                  </a:lnTo>
                  <a:lnTo>
                    <a:pt x="27" y="210"/>
                  </a:lnTo>
                  <a:lnTo>
                    <a:pt x="32" y="209"/>
                  </a:lnTo>
                  <a:lnTo>
                    <a:pt x="38" y="208"/>
                  </a:lnTo>
                  <a:lnTo>
                    <a:pt x="41" y="205"/>
                  </a:lnTo>
                  <a:lnTo>
                    <a:pt x="41" y="203"/>
                  </a:lnTo>
                  <a:lnTo>
                    <a:pt x="40" y="201"/>
                  </a:lnTo>
                  <a:lnTo>
                    <a:pt x="39" y="198"/>
                  </a:lnTo>
                  <a:lnTo>
                    <a:pt x="40" y="195"/>
                  </a:lnTo>
                  <a:lnTo>
                    <a:pt x="41" y="191"/>
                  </a:lnTo>
                  <a:lnTo>
                    <a:pt x="45" y="188"/>
                  </a:lnTo>
                  <a:lnTo>
                    <a:pt x="48" y="184"/>
                  </a:lnTo>
                  <a:lnTo>
                    <a:pt x="51" y="181"/>
                  </a:lnTo>
                  <a:lnTo>
                    <a:pt x="53" y="178"/>
                  </a:lnTo>
                  <a:lnTo>
                    <a:pt x="54" y="172"/>
                  </a:lnTo>
                  <a:lnTo>
                    <a:pt x="55" y="169"/>
                  </a:lnTo>
                  <a:lnTo>
                    <a:pt x="58" y="164"/>
                  </a:lnTo>
                  <a:lnTo>
                    <a:pt x="60" y="158"/>
                  </a:lnTo>
                  <a:lnTo>
                    <a:pt x="64" y="149"/>
                  </a:lnTo>
                  <a:lnTo>
                    <a:pt x="67" y="138"/>
                  </a:lnTo>
                  <a:lnTo>
                    <a:pt x="70" y="131"/>
                  </a:lnTo>
                  <a:lnTo>
                    <a:pt x="73" y="124"/>
                  </a:lnTo>
                  <a:lnTo>
                    <a:pt x="77" y="117"/>
                  </a:lnTo>
                  <a:lnTo>
                    <a:pt x="79" y="110"/>
                  </a:lnTo>
                  <a:lnTo>
                    <a:pt x="81" y="104"/>
                  </a:lnTo>
                  <a:lnTo>
                    <a:pt x="86" y="93"/>
                  </a:lnTo>
                  <a:lnTo>
                    <a:pt x="92" y="79"/>
                  </a:lnTo>
                  <a:lnTo>
                    <a:pt x="99" y="64"/>
                  </a:lnTo>
                  <a:lnTo>
                    <a:pt x="103" y="53"/>
                  </a:lnTo>
                  <a:lnTo>
                    <a:pt x="103" y="50"/>
                  </a:lnTo>
                  <a:lnTo>
                    <a:pt x="103" y="47"/>
                  </a:lnTo>
                  <a:lnTo>
                    <a:pt x="104" y="47"/>
                  </a:lnTo>
                  <a:lnTo>
                    <a:pt x="106" y="49"/>
                  </a:lnTo>
                  <a:lnTo>
                    <a:pt x="108" y="45"/>
                  </a:lnTo>
                  <a:lnTo>
                    <a:pt x="108" y="38"/>
                  </a:lnTo>
                  <a:lnTo>
                    <a:pt x="110" y="32"/>
                  </a:lnTo>
                  <a:lnTo>
                    <a:pt x="110" y="25"/>
                  </a:lnTo>
                  <a:lnTo>
                    <a:pt x="110" y="20"/>
                  </a:lnTo>
                  <a:lnTo>
                    <a:pt x="112" y="16"/>
                  </a:lnTo>
                  <a:lnTo>
                    <a:pt x="115" y="12"/>
                  </a:lnTo>
                  <a:lnTo>
                    <a:pt x="118" y="1"/>
                  </a:lnTo>
                  <a:lnTo>
                    <a:pt x="126" y="0"/>
                  </a:lnTo>
                  <a:lnTo>
                    <a:pt x="131" y="3"/>
                  </a:lnTo>
                  <a:lnTo>
                    <a:pt x="133" y="6"/>
                  </a:lnTo>
                  <a:lnTo>
                    <a:pt x="138" y="6"/>
                  </a:lnTo>
                  <a:lnTo>
                    <a:pt x="140" y="10"/>
                  </a:lnTo>
                  <a:lnTo>
                    <a:pt x="147" y="10"/>
                  </a:lnTo>
                  <a:lnTo>
                    <a:pt x="155" y="12"/>
                  </a:lnTo>
                  <a:lnTo>
                    <a:pt x="164" y="19"/>
                  </a:lnTo>
                  <a:lnTo>
                    <a:pt x="172" y="29"/>
                  </a:lnTo>
                  <a:lnTo>
                    <a:pt x="173" y="44"/>
                  </a:lnTo>
                  <a:lnTo>
                    <a:pt x="172" y="57"/>
                  </a:lnTo>
                  <a:lnTo>
                    <a:pt x="177" y="62"/>
                  </a:lnTo>
                  <a:lnTo>
                    <a:pt x="178" y="62"/>
                  </a:lnTo>
                  <a:lnTo>
                    <a:pt x="180" y="63"/>
                  </a:lnTo>
                  <a:lnTo>
                    <a:pt x="184" y="64"/>
                  </a:lnTo>
                  <a:lnTo>
                    <a:pt x="187" y="66"/>
                  </a:lnTo>
                  <a:lnTo>
                    <a:pt x="192" y="69"/>
                  </a:lnTo>
                  <a:lnTo>
                    <a:pt x="199" y="70"/>
                  </a:lnTo>
                  <a:lnTo>
                    <a:pt x="210" y="71"/>
                  </a:lnTo>
                  <a:lnTo>
                    <a:pt x="224" y="72"/>
                  </a:lnTo>
                  <a:lnTo>
                    <a:pt x="227" y="72"/>
                  </a:lnTo>
                  <a:lnTo>
                    <a:pt x="232" y="73"/>
                  </a:lnTo>
                  <a:lnTo>
                    <a:pt x="235" y="77"/>
                  </a:lnTo>
                  <a:lnTo>
                    <a:pt x="241" y="79"/>
                  </a:lnTo>
                  <a:lnTo>
                    <a:pt x="246" y="83"/>
                  </a:lnTo>
                  <a:lnTo>
                    <a:pt x="253" y="85"/>
                  </a:lnTo>
                  <a:lnTo>
                    <a:pt x="259" y="87"/>
                  </a:lnTo>
                  <a:lnTo>
                    <a:pt x="266" y="87"/>
                  </a:lnTo>
                  <a:lnTo>
                    <a:pt x="272" y="85"/>
                  </a:lnTo>
                  <a:lnTo>
                    <a:pt x="277" y="85"/>
                  </a:lnTo>
                  <a:lnTo>
                    <a:pt x="285" y="86"/>
                  </a:lnTo>
                  <a:lnTo>
                    <a:pt x="292" y="89"/>
                  </a:lnTo>
                  <a:lnTo>
                    <a:pt x="299" y="90"/>
                  </a:lnTo>
                  <a:lnTo>
                    <a:pt x="306" y="91"/>
                  </a:lnTo>
                  <a:lnTo>
                    <a:pt x="313" y="91"/>
                  </a:lnTo>
                  <a:lnTo>
                    <a:pt x="319" y="87"/>
                  </a:lnTo>
                  <a:lnTo>
                    <a:pt x="324" y="85"/>
                  </a:lnTo>
                  <a:lnTo>
                    <a:pt x="330" y="84"/>
                  </a:lnTo>
                  <a:lnTo>
                    <a:pt x="337" y="85"/>
                  </a:lnTo>
                  <a:lnTo>
                    <a:pt x="344" y="85"/>
                  </a:lnTo>
                  <a:lnTo>
                    <a:pt x="353" y="87"/>
                  </a:lnTo>
                  <a:lnTo>
                    <a:pt x="360" y="89"/>
                  </a:lnTo>
                  <a:lnTo>
                    <a:pt x="366" y="89"/>
                  </a:lnTo>
                  <a:lnTo>
                    <a:pt x="371" y="87"/>
                  </a:lnTo>
                  <a:lnTo>
                    <a:pt x="480" y="116"/>
                  </a:lnTo>
                  <a:lnTo>
                    <a:pt x="483" y="120"/>
                  </a:lnTo>
                  <a:lnTo>
                    <a:pt x="486" y="125"/>
                  </a:lnTo>
                  <a:lnTo>
                    <a:pt x="487" y="130"/>
                  </a:lnTo>
                  <a:lnTo>
                    <a:pt x="488" y="132"/>
                  </a:lnTo>
                  <a:lnTo>
                    <a:pt x="490" y="133"/>
                  </a:lnTo>
                  <a:lnTo>
                    <a:pt x="492" y="135"/>
                  </a:lnTo>
                  <a:lnTo>
                    <a:pt x="493" y="137"/>
                  </a:lnTo>
                  <a:lnTo>
                    <a:pt x="495" y="143"/>
                  </a:lnTo>
                  <a:lnTo>
                    <a:pt x="494" y="156"/>
                  </a:lnTo>
                  <a:lnTo>
                    <a:pt x="487" y="168"/>
                  </a:lnTo>
                  <a:lnTo>
                    <a:pt x="479" y="179"/>
                  </a:lnTo>
                  <a:lnTo>
                    <a:pt x="473" y="190"/>
                  </a:lnTo>
                  <a:lnTo>
                    <a:pt x="464" y="199"/>
                  </a:lnTo>
                  <a:lnTo>
                    <a:pt x="457" y="208"/>
                  </a:lnTo>
                  <a:lnTo>
                    <a:pt x="451" y="215"/>
                  </a:lnTo>
                  <a:lnTo>
                    <a:pt x="447" y="221"/>
                  </a:lnTo>
                  <a:lnTo>
                    <a:pt x="444" y="227"/>
                  </a:lnTo>
                  <a:lnTo>
                    <a:pt x="441" y="230"/>
                  </a:lnTo>
                  <a:lnTo>
                    <a:pt x="439" y="234"/>
                  </a:lnTo>
                  <a:lnTo>
                    <a:pt x="435" y="236"/>
                  </a:lnTo>
                  <a:lnTo>
                    <a:pt x="435" y="244"/>
                  </a:lnTo>
                  <a:lnTo>
                    <a:pt x="441" y="250"/>
                  </a:lnTo>
                  <a:lnTo>
                    <a:pt x="447" y="256"/>
                  </a:lnTo>
                  <a:lnTo>
                    <a:pt x="448" y="262"/>
                  </a:lnTo>
                  <a:lnTo>
                    <a:pt x="446" y="269"/>
                  </a:lnTo>
                  <a:lnTo>
                    <a:pt x="441" y="274"/>
                  </a:lnTo>
                  <a:lnTo>
                    <a:pt x="438" y="280"/>
                  </a:lnTo>
                  <a:lnTo>
                    <a:pt x="434" y="284"/>
                  </a:lnTo>
                  <a:lnTo>
                    <a:pt x="430" y="309"/>
                  </a:lnTo>
                  <a:lnTo>
                    <a:pt x="419" y="354"/>
                  </a:lnTo>
                  <a:lnTo>
                    <a:pt x="411" y="400"/>
                  </a:lnTo>
                  <a:lnTo>
                    <a:pt x="406" y="419"/>
                  </a:lnTo>
                  <a:lnTo>
                    <a:pt x="231" y="375"/>
                  </a:lnTo>
                  <a:lnTo>
                    <a:pt x="6" y="309"/>
                  </a:lnTo>
                  <a:lnTo>
                    <a:pt x="5" y="30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9785256B-CE11-4A28-AD7B-3FAC326DDD67}"/>
                </a:ext>
              </a:extLst>
            </p:cNvPr>
            <p:cNvSpPr>
              <a:spLocks/>
            </p:cNvSpPr>
            <p:nvPr/>
          </p:nvSpPr>
          <p:spPr bwMode="auto">
            <a:xfrm>
              <a:off x="2428714" y="1453348"/>
              <a:ext cx="1050697" cy="779140"/>
            </a:xfrm>
            <a:custGeom>
              <a:avLst/>
              <a:gdLst>
                <a:gd name="T0" fmla="*/ 29 w 414"/>
                <a:gd name="T1" fmla="*/ 201 h 307"/>
                <a:gd name="T2" fmla="*/ 55 w 414"/>
                <a:gd name="T3" fmla="*/ 235 h 307"/>
                <a:gd name="T4" fmla="*/ 62 w 414"/>
                <a:gd name="T5" fmla="*/ 254 h 307"/>
                <a:gd name="T6" fmla="*/ 81 w 414"/>
                <a:gd name="T7" fmla="*/ 261 h 307"/>
                <a:gd name="T8" fmla="*/ 114 w 414"/>
                <a:gd name="T9" fmla="*/ 264 h 307"/>
                <a:gd name="T10" fmla="*/ 135 w 414"/>
                <a:gd name="T11" fmla="*/ 276 h 307"/>
                <a:gd name="T12" fmla="*/ 159 w 414"/>
                <a:gd name="T13" fmla="*/ 276 h 307"/>
                <a:gd name="T14" fmla="*/ 188 w 414"/>
                <a:gd name="T15" fmla="*/ 282 h 307"/>
                <a:gd name="T16" fmla="*/ 212 w 414"/>
                <a:gd name="T17" fmla="*/ 275 h 307"/>
                <a:gd name="T18" fmla="*/ 242 w 414"/>
                <a:gd name="T19" fmla="*/ 280 h 307"/>
                <a:gd name="T20" fmla="*/ 414 w 414"/>
                <a:gd name="T21" fmla="*/ 84 h 307"/>
                <a:gd name="T22" fmla="*/ 316 w 414"/>
                <a:gd name="T23" fmla="*/ 57 h 307"/>
                <a:gd name="T24" fmla="*/ 226 w 414"/>
                <a:gd name="T25" fmla="*/ 31 h 307"/>
                <a:gd name="T26" fmla="*/ 159 w 414"/>
                <a:gd name="T27" fmla="*/ 11 h 307"/>
                <a:gd name="T28" fmla="*/ 128 w 414"/>
                <a:gd name="T29" fmla="*/ 2 h 307"/>
                <a:gd name="T30" fmla="*/ 127 w 414"/>
                <a:gd name="T31" fmla="*/ 7 h 307"/>
                <a:gd name="T32" fmla="*/ 133 w 414"/>
                <a:gd name="T33" fmla="*/ 16 h 307"/>
                <a:gd name="T34" fmla="*/ 132 w 414"/>
                <a:gd name="T35" fmla="*/ 31 h 307"/>
                <a:gd name="T36" fmla="*/ 129 w 414"/>
                <a:gd name="T37" fmla="*/ 44 h 307"/>
                <a:gd name="T38" fmla="*/ 130 w 414"/>
                <a:gd name="T39" fmla="*/ 55 h 307"/>
                <a:gd name="T40" fmla="*/ 132 w 414"/>
                <a:gd name="T41" fmla="*/ 58 h 307"/>
                <a:gd name="T42" fmla="*/ 132 w 414"/>
                <a:gd name="T43" fmla="*/ 68 h 307"/>
                <a:gd name="T44" fmla="*/ 129 w 414"/>
                <a:gd name="T45" fmla="*/ 75 h 307"/>
                <a:gd name="T46" fmla="*/ 130 w 414"/>
                <a:gd name="T47" fmla="*/ 85 h 307"/>
                <a:gd name="T48" fmla="*/ 117 w 414"/>
                <a:gd name="T49" fmla="*/ 106 h 307"/>
                <a:gd name="T50" fmla="*/ 101 w 414"/>
                <a:gd name="T51" fmla="*/ 132 h 307"/>
                <a:gd name="T52" fmla="*/ 87 w 414"/>
                <a:gd name="T53" fmla="*/ 139 h 307"/>
                <a:gd name="T54" fmla="*/ 79 w 414"/>
                <a:gd name="T55" fmla="*/ 142 h 307"/>
                <a:gd name="T56" fmla="*/ 72 w 414"/>
                <a:gd name="T57" fmla="*/ 131 h 307"/>
                <a:gd name="T58" fmla="*/ 70 w 414"/>
                <a:gd name="T59" fmla="*/ 122 h 307"/>
                <a:gd name="T60" fmla="*/ 72 w 414"/>
                <a:gd name="T61" fmla="*/ 110 h 307"/>
                <a:gd name="T62" fmla="*/ 95 w 414"/>
                <a:gd name="T63" fmla="*/ 91 h 307"/>
                <a:gd name="T64" fmla="*/ 101 w 414"/>
                <a:gd name="T65" fmla="*/ 90 h 307"/>
                <a:gd name="T66" fmla="*/ 106 w 414"/>
                <a:gd name="T67" fmla="*/ 79 h 307"/>
                <a:gd name="T68" fmla="*/ 99 w 414"/>
                <a:gd name="T69" fmla="*/ 71 h 307"/>
                <a:gd name="T70" fmla="*/ 88 w 414"/>
                <a:gd name="T71" fmla="*/ 58 h 307"/>
                <a:gd name="T72" fmla="*/ 68 w 414"/>
                <a:gd name="T73" fmla="*/ 48 h 307"/>
                <a:gd name="T74" fmla="*/ 43 w 414"/>
                <a:gd name="T75" fmla="*/ 37 h 307"/>
                <a:gd name="T76" fmla="*/ 16 w 414"/>
                <a:gd name="T77" fmla="*/ 16 h 307"/>
                <a:gd name="T78" fmla="*/ 14 w 414"/>
                <a:gd name="T79" fmla="*/ 64 h 307"/>
                <a:gd name="T80" fmla="*/ 10 w 414"/>
                <a:gd name="T81" fmla="*/ 110 h 307"/>
                <a:gd name="T82" fmla="*/ 20 w 414"/>
                <a:gd name="T83" fmla="*/ 125 h 307"/>
                <a:gd name="T84" fmla="*/ 15 w 414"/>
                <a:gd name="T85" fmla="*/ 138 h 307"/>
                <a:gd name="T86" fmla="*/ 10 w 414"/>
                <a:gd name="T87" fmla="*/ 149 h 307"/>
                <a:gd name="T88" fmla="*/ 20 w 414"/>
                <a:gd name="T89" fmla="*/ 152 h 307"/>
                <a:gd name="T90" fmla="*/ 10 w 414"/>
                <a:gd name="T91" fmla="*/ 167 h 307"/>
                <a:gd name="T92" fmla="*/ 0 w 414"/>
                <a:gd name="T93" fmla="*/ 177 h 307"/>
                <a:gd name="T94" fmla="*/ 20 w 414"/>
                <a:gd name="T95" fmla="*/ 187 h 307"/>
                <a:gd name="T96" fmla="*/ 20 w 414"/>
                <a:gd name="T97" fmla="*/ 1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307">
                  <a:moveTo>
                    <a:pt x="20" y="197"/>
                  </a:moveTo>
                  <a:lnTo>
                    <a:pt x="20" y="197"/>
                  </a:lnTo>
                  <a:lnTo>
                    <a:pt x="22" y="201"/>
                  </a:lnTo>
                  <a:lnTo>
                    <a:pt x="29" y="201"/>
                  </a:lnTo>
                  <a:lnTo>
                    <a:pt x="37" y="203"/>
                  </a:lnTo>
                  <a:lnTo>
                    <a:pt x="46" y="210"/>
                  </a:lnTo>
                  <a:lnTo>
                    <a:pt x="54" y="220"/>
                  </a:lnTo>
                  <a:lnTo>
                    <a:pt x="55" y="235"/>
                  </a:lnTo>
                  <a:lnTo>
                    <a:pt x="54" y="248"/>
                  </a:lnTo>
                  <a:lnTo>
                    <a:pt x="59" y="253"/>
                  </a:lnTo>
                  <a:lnTo>
                    <a:pt x="60" y="253"/>
                  </a:lnTo>
                  <a:lnTo>
                    <a:pt x="62" y="254"/>
                  </a:lnTo>
                  <a:lnTo>
                    <a:pt x="66" y="255"/>
                  </a:lnTo>
                  <a:lnTo>
                    <a:pt x="69" y="257"/>
                  </a:lnTo>
                  <a:lnTo>
                    <a:pt x="74" y="260"/>
                  </a:lnTo>
                  <a:lnTo>
                    <a:pt x="81" y="261"/>
                  </a:lnTo>
                  <a:lnTo>
                    <a:pt x="92" y="262"/>
                  </a:lnTo>
                  <a:lnTo>
                    <a:pt x="106" y="263"/>
                  </a:lnTo>
                  <a:lnTo>
                    <a:pt x="109" y="263"/>
                  </a:lnTo>
                  <a:lnTo>
                    <a:pt x="114" y="264"/>
                  </a:lnTo>
                  <a:lnTo>
                    <a:pt x="117" y="268"/>
                  </a:lnTo>
                  <a:lnTo>
                    <a:pt x="123" y="270"/>
                  </a:lnTo>
                  <a:lnTo>
                    <a:pt x="128" y="274"/>
                  </a:lnTo>
                  <a:lnTo>
                    <a:pt x="135" y="276"/>
                  </a:lnTo>
                  <a:lnTo>
                    <a:pt x="141" y="278"/>
                  </a:lnTo>
                  <a:lnTo>
                    <a:pt x="148" y="278"/>
                  </a:lnTo>
                  <a:lnTo>
                    <a:pt x="154" y="276"/>
                  </a:lnTo>
                  <a:lnTo>
                    <a:pt x="159" y="276"/>
                  </a:lnTo>
                  <a:lnTo>
                    <a:pt x="167" y="277"/>
                  </a:lnTo>
                  <a:lnTo>
                    <a:pt x="174" y="280"/>
                  </a:lnTo>
                  <a:lnTo>
                    <a:pt x="181" y="281"/>
                  </a:lnTo>
                  <a:lnTo>
                    <a:pt x="188" y="282"/>
                  </a:lnTo>
                  <a:lnTo>
                    <a:pt x="195" y="282"/>
                  </a:lnTo>
                  <a:lnTo>
                    <a:pt x="201" y="278"/>
                  </a:lnTo>
                  <a:lnTo>
                    <a:pt x="206" y="276"/>
                  </a:lnTo>
                  <a:lnTo>
                    <a:pt x="212" y="275"/>
                  </a:lnTo>
                  <a:lnTo>
                    <a:pt x="219" y="276"/>
                  </a:lnTo>
                  <a:lnTo>
                    <a:pt x="226" y="276"/>
                  </a:lnTo>
                  <a:lnTo>
                    <a:pt x="235" y="278"/>
                  </a:lnTo>
                  <a:lnTo>
                    <a:pt x="242" y="280"/>
                  </a:lnTo>
                  <a:lnTo>
                    <a:pt x="248" y="280"/>
                  </a:lnTo>
                  <a:lnTo>
                    <a:pt x="253" y="278"/>
                  </a:lnTo>
                  <a:lnTo>
                    <a:pt x="362" y="307"/>
                  </a:lnTo>
                  <a:lnTo>
                    <a:pt x="414" y="84"/>
                  </a:lnTo>
                  <a:lnTo>
                    <a:pt x="390" y="78"/>
                  </a:lnTo>
                  <a:lnTo>
                    <a:pt x="365" y="71"/>
                  </a:lnTo>
                  <a:lnTo>
                    <a:pt x="341" y="64"/>
                  </a:lnTo>
                  <a:lnTo>
                    <a:pt x="316" y="57"/>
                  </a:lnTo>
                  <a:lnTo>
                    <a:pt x="293" y="50"/>
                  </a:lnTo>
                  <a:lnTo>
                    <a:pt x="269" y="44"/>
                  </a:lnTo>
                  <a:lnTo>
                    <a:pt x="247" y="37"/>
                  </a:lnTo>
                  <a:lnTo>
                    <a:pt x="226" y="31"/>
                  </a:lnTo>
                  <a:lnTo>
                    <a:pt x="207" y="25"/>
                  </a:lnTo>
                  <a:lnTo>
                    <a:pt x="189" y="20"/>
                  </a:lnTo>
                  <a:lnTo>
                    <a:pt x="173" y="16"/>
                  </a:lnTo>
                  <a:lnTo>
                    <a:pt x="159" y="11"/>
                  </a:lnTo>
                  <a:lnTo>
                    <a:pt x="147" y="9"/>
                  </a:lnTo>
                  <a:lnTo>
                    <a:pt x="137" y="5"/>
                  </a:lnTo>
                  <a:lnTo>
                    <a:pt x="132" y="3"/>
                  </a:lnTo>
                  <a:lnTo>
                    <a:pt x="128" y="2"/>
                  </a:lnTo>
                  <a:lnTo>
                    <a:pt x="127" y="0"/>
                  </a:lnTo>
                  <a:lnTo>
                    <a:pt x="125" y="2"/>
                  </a:lnTo>
                  <a:lnTo>
                    <a:pt x="125" y="4"/>
                  </a:lnTo>
                  <a:lnTo>
                    <a:pt x="127" y="7"/>
                  </a:lnTo>
                  <a:lnTo>
                    <a:pt x="127" y="9"/>
                  </a:lnTo>
                  <a:lnTo>
                    <a:pt x="129" y="11"/>
                  </a:lnTo>
                  <a:lnTo>
                    <a:pt x="132" y="13"/>
                  </a:lnTo>
                  <a:lnTo>
                    <a:pt x="133" y="16"/>
                  </a:lnTo>
                  <a:lnTo>
                    <a:pt x="134" y="22"/>
                  </a:lnTo>
                  <a:lnTo>
                    <a:pt x="134" y="25"/>
                  </a:lnTo>
                  <a:lnTo>
                    <a:pt x="134" y="29"/>
                  </a:lnTo>
                  <a:lnTo>
                    <a:pt x="132" y="31"/>
                  </a:lnTo>
                  <a:lnTo>
                    <a:pt x="132" y="35"/>
                  </a:lnTo>
                  <a:lnTo>
                    <a:pt x="133" y="39"/>
                  </a:lnTo>
                  <a:lnTo>
                    <a:pt x="132" y="42"/>
                  </a:lnTo>
                  <a:lnTo>
                    <a:pt x="129" y="44"/>
                  </a:lnTo>
                  <a:lnTo>
                    <a:pt x="127" y="48"/>
                  </a:lnTo>
                  <a:lnTo>
                    <a:pt x="127" y="51"/>
                  </a:lnTo>
                  <a:lnTo>
                    <a:pt x="128" y="53"/>
                  </a:lnTo>
                  <a:lnTo>
                    <a:pt x="130" y="55"/>
                  </a:lnTo>
                  <a:lnTo>
                    <a:pt x="133" y="56"/>
                  </a:lnTo>
                  <a:lnTo>
                    <a:pt x="134" y="56"/>
                  </a:lnTo>
                  <a:lnTo>
                    <a:pt x="134" y="57"/>
                  </a:lnTo>
                  <a:lnTo>
                    <a:pt x="132" y="58"/>
                  </a:lnTo>
                  <a:lnTo>
                    <a:pt x="130" y="59"/>
                  </a:lnTo>
                  <a:lnTo>
                    <a:pt x="130" y="62"/>
                  </a:lnTo>
                  <a:lnTo>
                    <a:pt x="132" y="64"/>
                  </a:lnTo>
                  <a:lnTo>
                    <a:pt x="132" y="68"/>
                  </a:lnTo>
                  <a:lnTo>
                    <a:pt x="130" y="70"/>
                  </a:lnTo>
                  <a:lnTo>
                    <a:pt x="129" y="71"/>
                  </a:lnTo>
                  <a:lnTo>
                    <a:pt x="128" y="72"/>
                  </a:lnTo>
                  <a:lnTo>
                    <a:pt x="129" y="75"/>
                  </a:lnTo>
                  <a:lnTo>
                    <a:pt x="133" y="77"/>
                  </a:lnTo>
                  <a:lnTo>
                    <a:pt x="135" y="78"/>
                  </a:lnTo>
                  <a:lnTo>
                    <a:pt x="134" y="81"/>
                  </a:lnTo>
                  <a:lnTo>
                    <a:pt x="130" y="85"/>
                  </a:lnTo>
                  <a:lnTo>
                    <a:pt x="126" y="91"/>
                  </a:lnTo>
                  <a:lnTo>
                    <a:pt x="121" y="96"/>
                  </a:lnTo>
                  <a:lnTo>
                    <a:pt x="117" y="102"/>
                  </a:lnTo>
                  <a:lnTo>
                    <a:pt x="117" y="106"/>
                  </a:lnTo>
                  <a:lnTo>
                    <a:pt x="117" y="114"/>
                  </a:lnTo>
                  <a:lnTo>
                    <a:pt x="114" y="121"/>
                  </a:lnTo>
                  <a:lnTo>
                    <a:pt x="109" y="128"/>
                  </a:lnTo>
                  <a:lnTo>
                    <a:pt x="101" y="132"/>
                  </a:lnTo>
                  <a:lnTo>
                    <a:pt x="96" y="135"/>
                  </a:lnTo>
                  <a:lnTo>
                    <a:pt x="93" y="135"/>
                  </a:lnTo>
                  <a:lnTo>
                    <a:pt x="89" y="137"/>
                  </a:lnTo>
                  <a:lnTo>
                    <a:pt x="87" y="139"/>
                  </a:lnTo>
                  <a:lnTo>
                    <a:pt x="83" y="142"/>
                  </a:lnTo>
                  <a:lnTo>
                    <a:pt x="81" y="142"/>
                  </a:lnTo>
                  <a:lnTo>
                    <a:pt x="79" y="142"/>
                  </a:lnTo>
                  <a:lnTo>
                    <a:pt x="79" y="142"/>
                  </a:lnTo>
                  <a:lnTo>
                    <a:pt x="77" y="142"/>
                  </a:lnTo>
                  <a:lnTo>
                    <a:pt x="74" y="142"/>
                  </a:lnTo>
                  <a:lnTo>
                    <a:pt x="72" y="138"/>
                  </a:lnTo>
                  <a:lnTo>
                    <a:pt x="72" y="131"/>
                  </a:lnTo>
                  <a:lnTo>
                    <a:pt x="74" y="128"/>
                  </a:lnTo>
                  <a:lnTo>
                    <a:pt x="76" y="124"/>
                  </a:lnTo>
                  <a:lnTo>
                    <a:pt x="76" y="122"/>
                  </a:lnTo>
                  <a:lnTo>
                    <a:pt x="70" y="122"/>
                  </a:lnTo>
                  <a:lnTo>
                    <a:pt x="69" y="118"/>
                  </a:lnTo>
                  <a:lnTo>
                    <a:pt x="70" y="115"/>
                  </a:lnTo>
                  <a:lnTo>
                    <a:pt x="72" y="111"/>
                  </a:lnTo>
                  <a:lnTo>
                    <a:pt x="72" y="110"/>
                  </a:lnTo>
                  <a:lnTo>
                    <a:pt x="75" y="105"/>
                  </a:lnTo>
                  <a:lnTo>
                    <a:pt x="82" y="98"/>
                  </a:lnTo>
                  <a:lnTo>
                    <a:pt x="89" y="92"/>
                  </a:lnTo>
                  <a:lnTo>
                    <a:pt x="95" y="91"/>
                  </a:lnTo>
                  <a:lnTo>
                    <a:pt x="97" y="93"/>
                  </a:lnTo>
                  <a:lnTo>
                    <a:pt x="99" y="92"/>
                  </a:lnTo>
                  <a:lnTo>
                    <a:pt x="100" y="91"/>
                  </a:lnTo>
                  <a:lnTo>
                    <a:pt x="101" y="90"/>
                  </a:lnTo>
                  <a:lnTo>
                    <a:pt x="102" y="90"/>
                  </a:lnTo>
                  <a:lnTo>
                    <a:pt x="105" y="89"/>
                  </a:lnTo>
                  <a:lnTo>
                    <a:pt x="106" y="86"/>
                  </a:lnTo>
                  <a:lnTo>
                    <a:pt x="106" y="79"/>
                  </a:lnTo>
                  <a:lnTo>
                    <a:pt x="105" y="76"/>
                  </a:lnTo>
                  <a:lnTo>
                    <a:pt x="102" y="73"/>
                  </a:lnTo>
                  <a:lnTo>
                    <a:pt x="100" y="72"/>
                  </a:lnTo>
                  <a:lnTo>
                    <a:pt x="99" y="71"/>
                  </a:lnTo>
                  <a:lnTo>
                    <a:pt x="97" y="66"/>
                  </a:lnTo>
                  <a:lnTo>
                    <a:pt x="95" y="63"/>
                  </a:lnTo>
                  <a:lnTo>
                    <a:pt x="92" y="60"/>
                  </a:lnTo>
                  <a:lnTo>
                    <a:pt x="88" y="58"/>
                  </a:lnTo>
                  <a:lnTo>
                    <a:pt x="81" y="57"/>
                  </a:lnTo>
                  <a:lnTo>
                    <a:pt x="76" y="56"/>
                  </a:lnTo>
                  <a:lnTo>
                    <a:pt x="73" y="52"/>
                  </a:lnTo>
                  <a:lnTo>
                    <a:pt x="68" y="48"/>
                  </a:lnTo>
                  <a:lnTo>
                    <a:pt x="57" y="45"/>
                  </a:lnTo>
                  <a:lnTo>
                    <a:pt x="53" y="42"/>
                  </a:lnTo>
                  <a:lnTo>
                    <a:pt x="49" y="39"/>
                  </a:lnTo>
                  <a:lnTo>
                    <a:pt x="43" y="37"/>
                  </a:lnTo>
                  <a:lnTo>
                    <a:pt x="40" y="33"/>
                  </a:lnTo>
                  <a:lnTo>
                    <a:pt x="34" y="29"/>
                  </a:lnTo>
                  <a:lnTo>
                    <a:pt x="25" y="20"/>
                  </a:lnTo>
                  <a:lnTo>
                    <a:pt x="16" y="16"/>
                  </a:lnTo>
                  <a:lnTo>
                    <a:pt x="12" y="23"/>
                  </a:lnTo>
                  <a:lnTo>
                    <a:pt x="10" y="37"/>
                  </a:lnTo>
                  <a:lnTo>
                    <a:pt x="13" y="50"/>
                  </a:lnTo>
                  <a:lnTo>
                    <a:pt x="14" y="64"/>
                  </a:lnTo>
                  <a:lnTo>
                    <a:pt x="13" y="72"/>
                  </a:lnTo>
                  <a:lnTo>
                    <a:pt x="12" y="83"/>
                  </a:lnTo>
                  <a:lnTo>
                    <a:pt x="10" y="96"/>
                  </a:lnTo>
                  <a:lnTo>
                    <a:pt x="10" y="110"/>
                  </a:lnTo>
                  <a:lnTo>
                    <a:pt x="10" y="118"/>
                  </a:lnTo>
                  <a:lnTo>
                    <a:pt x="13" y="121"/>
                  </a:lnTo>
                  <a:lnTo>
                    <a:pt x="17" y="123"/>
                  </a:lnTo>
                  <a:lnTo>
                    <a:pt x="20" y="125"/>
                  </a:lnTo>
                  <a:lnTo>
                    <a:pt x="22" y="128"/>
                  </a:lnTo>
                  <a:lnTo>
                    <a:pt x="21" y="132"/>
                  </a:lnTo>
                  <a:lnTo>
                    <a:pt x="20" y="135"/>
                  </a:lnTo>
                  <a:lnTo>
                    <a:pt x="15" y="138"/>
                  </a:lnTo>
                  <a:lnTo>
                    <a:pt x="10" y="141"/>
                  </a:lnTo>
                  <a:lnTo>
                    <a:pt x="9" y="142"/>
                  </a:lnTo>
                  <a:lnTo>
                    <a:pt x="9" y="145"/>
                  </a:lnTo>
                  <a:lnTo>
                    <a:pt x="10" y="149"/>
                  </a:lnTo>
                  <a:lnTo>
                    <a:pt x="10" y="150"/>
                  </a:lnTo>
                  <a:lnTo>
                    <a:pt x="13" y="151"/>
                  </a:lnTo>
                  <a:lnTo>
                    <a:pt x="17" y="151"/>
                  </a:lnTo>
                  <a:lnTo>
                    <a:pt x="20" y="152"/>
                  </a:lnTo>
                  <a:lnTo>
                    <a:pt x="20" y="155"/>
                  </a:lnTo>
                  <a:lnTo>
                    <a:pt x="16" y="158"/>
                  </a:lnTo>
                  <a:lnTo>
                    <a:pt x="13" y="162"/>
                  </a:lnTo>
                  <a:lnTo>
                    <a:pt x="10" y="167"/>
                  </a:lnTo>
                  <a:lnTo>
                    <a:pt x="10" y="170"/>
                  </a:lnTo>
                  <a:lnTo>
                    <a:pt x="7" y="174"/>
                  </a:lnTo>
                  <a:lnTo>
                    <a:pt x="1" y="174"/>
                  </a:lnTo>
                  <a:lnTo>
                    <a:pt x="0" y="177"/>
                  </a:lnTo>
                  <a:lnTo>
                    <a:pt x="2" y="182"/>
                  </a:lnTo>
                  <a:lnTo>
                    <a:pt x="10" y="187"/>
                  </a:lnTo>
                  <a:lnTo>
                    <a:pt x="16" y="187"/>
                  </a:lnTo>
                  <a:lnTo>
                    <a:pt x="20" y="187"/>
                  </a:lnTo>
                  <a:lnTo>
                    <a:pt x="21" y="190"/>
                  </a:lnTo>
                  <a:lnTo>
                    <a:pt x="26" y="192"/>
                  </a:lnTo>
                  <a:lnTo>
                    <a:pt x="26" y="194"/>
                  </a:lnTo>
                  <a:lnTo>
                    <a:pt x="20" y="19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2">
              <a:extLst>
                <a:ext uri="{FF2B5EF4-FFF2-40B4-BE49-F238E27FC236}">
                  <a16:creationId xmlns:a16="http://schemas.microsoft.com/office/drawing/2014/main" id="{04DF4A1D-1897-418A-BE0F-414B782F50CB}"/>
                </a:ext>
              </a:extLst>
            </p:cNvPr>
            <p:cNvSpPr>
              <a:spLocks/>
            </p:cNvSpPr>
            <p:nvPr/>
          </p:nvSpPr>
          <p:spPr bwMode="auto">
            <a:xfrm>
              <a:off x="3560624" y="1694450"/>
              <a:ext cx="1581121" cy="1032931"/>
            </a:xfrm>
            <a:custGeom>
              <a:avLst/>
              <a:gdLst>
                <a:gd name="T0" fmla="*/ 16 w 623"/>
                <a:gd name="T1" fmla="*/ 0 h 407"/>
                <a:gd name="T2" fmla="*/ 9 w 623"/>
                <a:gd name="T3" fmla="*/ 35 h 407"/>
                <a:gd name="T4" fmla="*/ 0 w 623"/>
                <a:gd name="T5" fmla="*/ 80 h 407"/>
                <a:gd name="T6" fmla="*/ 6 w 623"/>
                <a:gd name="T7" fmla="*/ 95 h 407"/>
                <a:gd name="T8" fmla="*/ 9 w 623"/>
                <a:gd name="T9" fmla="*/ 116 h 407"/>
                <a:gd name="T10" fmla="*/ 23 w 623"/>
                <a:gd name="T11" fmla="*/ 136 h 407"/>
                <a:gd name="T12" fmla="*/ 40 w 623"/>
                <a:gd name="T13" fmla="*/ 179 h 407"/>
                <a:gd name="T14" fmla="*/ 49 w 623"/>
                <a:gd name="T15" fmla="*/ 187 h 407"/>
                <a:gd name="T16" fmla="*/ 59 w 623"/>
                <a:gd name="T17" fmla="*/ 193 h 407"/>
                <a:gd name="T18" fmla="*/ 63 w 623"/>
                <a:gd name="T19" fmla="*/ 199 h 407"/>
                <a:gd name="T20" fmla="*/ 53 w 623"/>
                <a:gd name="T21" fmla="*/ 214 h 407"/>
                <a:gd name="T22" fmla="*/ 46 w 623"/>
                <a:gd name="T23" fmla="*/ 238 h 407"/>
                <a:gd name="T24" fmla="*/ 47 w 623"/>
                <a:gd name="T25" fmla="*/ 253 h 407"/>
                <a:gd name="T26" fmla="*/ 47 w 623"/>
                <a:gd name="T27" fmla="*/ 259 h 407"/>
                <a:gd name="T28" fmla="*/ 36 w 623"/>
                <a:gd name="T29" fmla="*/ 266 h 407"/>
                <a:gd name="T30" fmla="*/ 40 w 623"/>
                <a:gd name="T31" fmla="*/ 280 h 407"/>
                <a:gd name="T32" fmla="*/ 56 w 623"/>
                <a:gd name="T33" fmla="*/ 279 h 407"/>
                <a:gd name="T34" fmla="*/ 68 w 623"/>
                <a:gd name="T35" fmla="*/ 275 h 407"/>
                <a:gd name="T36" fmla="*/ 73 w 623"/>
                <a:gd name="T37" fmla="*/ 290 h 407"/>
                <a:gd name="T38" fmla="*/ 76 w 623"/>
                <a:gd name="T39" fmla="*/ 311 h 407"/>
                <a:gd name="T40" fmla="*/ 82 w 623"/>
                <a:gd name="T41" fmla="*/ 347 h 407"/>
                <a:gd name="T42" fmla="*/ 88 w 623"/>
                <a:gd name="T43" fmla="*/ 346 h 407"/>
                <a:gd name="T44" fmla="*/ 94 w 623"/>
                <a:gd name="T45" fmla="*/ 348 h 407"/>
                <a:gd name="T46" fmla="*/ 102 w 623"/>
                <a:gd name="T47" fmla="*/ 367 h 407"/>
                <a:gd name="T48" fmla="*/ 113 w 623"/>
                <a:gd name="T49" fmla="*/ 387 h 407"/>
                <a:gd name="T50" fmla="*/ 114 w 623"/>
                <a:gd name="T51" fmla="*/ 386 h 407"/>
                <a:gd name="T52" fmla="*/ 122 w 623"/>
                <a:gd name="T53" fmla="*/ 381 h 407"/>
                <a:gd name="T54" fmla="*/ 139 w 623"/>
                <a:gd name="T55" fmla="*/ 383 h 407"/>
                <a:gd name="T56" fmla="*/ 153 w 623"/>
                <a:gd name="T57" fmla="*/ 380 h 407"/>
                <a:gd name="T58" fmla="*/ 169 w 623"/>
                <a:gd name="T59" fmla="*/ 381 h 407"/>
                <a:gd name="T60" fmla="*/ 177 w 623"/>
                <a:gd name="T61" fmla="*/ 381 h 407"/>
                <a:gd name="T62" fmla="*/ 187 w 623"/>
                <a:gd name="T63" fmla="*/ 387 h 407"/>
                <a:gd name="T64" fmla="*/ 194 w 623"/>
                <a:gd name="T65" fmla="*/ 377 h 407"/>
                <a:gd name="T66" fmla="*/ 202 w 623"/>
                <a:gd name="T67" fmla="*/ 378 h 407"/>
                <a:gd name="T68" fmla="*/ 210 w 623"/>
                <a:gd name="T69" fmla="*/ 381 h 407"/>
                <a:gd name="T70" fmla="*/ 221 w 623"/>
                <a:gd name="T71" fmla="*/ 354 h 407"/>
                <a:gd name="T72" fmla="*/ 247 w 623"/>
                <a:gd name="T73" fmla="*/ 359 h 407"/>
                <a:gd name="T74" fmla="*/ 284 w 623"/>
                <a:gd name="T75" fmla="*/ 365 h 407"/>
                <a:gd name="T76" fmla="*/ 334 w 623"/>
                <a:gd name="T77" fmla="*/ 373 h 407"/>
                <a:gd name="T78" fmla="*/ 390 w 623"/>
                <a:gd name="T79" fmla="*/ 383 h 407"/>
                <a:gd name="T80" fmla="*/ 451 w 623"/>
                <a:gd name="T81" fmla="*/ 391 h 407"/>
                <a:gd name="T82" fmla="*/ 513 w 623"/>
                <a:gd name="T83" fmla="*/ 399 h 407"/>
                <a:gd name="T84" fmla="*/ 571 w 623"/>
                <a:gd name="T85" fmla="*/ 405 h 407"/>
                <a:gd name="T86" fmla="*/ 601 w 623"/>
                <a:gd name="T87" fmla="*/ 385 h 407"/>
                <a:gd name="T88" fmla="*/ 603 w 623"/>
                <a:gd name="T89" fmla="*/ 346 h 407"/>
                <a:gd name="T90" fmla="*/ 623 w 623"/>
                <a:gd name="T91" fmla="*/ 94 h 407"/>
                <a:gd name="T92" fmla="*/ 531 w 623"/>
                <a:gd name="T93" fmla="*/ 83 h 407"/>
                <a:gd name="T94" fmla="*/ 436 w 623"/>
                <a:gd name="T95" fmla="*/ 70 h 407"/>
                <a:gd name="T96" fmla="*/ 346 w 623"/>
                <a:gd name="T97" fmla="*/ 57 h 407"/>
                <a:gd name="T98" fmla="*/ 257 w 623"/>
                <a:gd name="T99" fmla="*/ 44 h 407"/>
                <a:gd name="T100" fmla="*/ 179 w 623"/>
                <a:gd name="T101" fmla="*/ 31 h 407"/>
                <a:gd name="T102" fmla="*/ 109 w 623"/>
                <a:gd name="T103" fmla="*/ 19 h 407"/>
                <a:gd name="T104" fmla="*/ 54 w 623"/>
                <a:gd name="T105" fmla="*/ 8 h 407"/>
                <a:gd name="T106" fmla="*/ 16 w 623"/>
                <a:gd name="T107"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3" h="407">
                  <a:moveTo>
                    <a:pt x="16" y="0"/>
                  </a:moveTo>
                  <a:lnTo>
                    <a:pt x="16" y="0"/>
                  </a:lnTo>
                  <a:lnTo>
                    <a:pt x="14" y="10"/>
                  </a:lnTo>
                  <a:lnTo>
                    <a:pt x="9" y="35"/>
                  </a:lnTo>
                  <a:lnTo>
                    <a:pt x="3" y="62"/>
                  </a:lnTo>
                  <a:lnTo>
                    <a:pt x="0" y="80"/>
                  </a:lnTo>
                  <a:lnTo>
                    <a:pt x="2" y="88"/>
                  </a:lnTo>
                  <a:lnTo>
                    <a:pt x="6" y="95"/>
                  </a:lnTo>
                  <a:lnTo>
                    <a:pt x="9" y="102"/>
                  </a:lnTo>
                  <a:lnTo>
                    <a:pt x="9" y="116"/>
                  </a:lnTo>
                  <a:lnTo>
                    <a:pt x="14" y="127"/>
                  </a:lnTo>
                  <a:lnTo>
                    <a:pt x="23" y="136"/>
                  </a:lnTo>
                  <a:lnTo>
                    <a:pt x="34" y="152"/>
                  </a:lnTo>
                  <a:lnTo>
                    <a:pt x="40" y="179"/>
                  </a:lnTo>
                  <a:lnTo>
                    <a:pt x="44" y="181"/>
                  </a:lnTo>
                  <a:lnTo>
                    <a:pt x="49" y="187"/>
                  </a:lnTo>
                  <a:lnTo>
                    <a:pt x="53" y="191"/>
                  </a:lnTo>
                  <a:lnTo>
                    <a:pt x="59" y="193"/>
                  </a:lnTo>
                  <a:lnTo>
                    <a:pt x="64" y="194"/>
                  </a:lnTo>
                  <a:lnTo>
                    <a:pt x="63" y="199"/>
                  </a:lnTo>
                  <a:lnTo>
                    <a:pt x="59" y="206"/>
                  </a:lnTo>
                  <a:lnTo>
                    <a:pt x="53" y="214"/>
                  </a:lnTo>
                  <a:lnTo>
                    <a:pt x="48" y="226"/>
                  </a:lnTo>
                  <a:lnTo>
                    <a:pt x="46" y="238"/>
                  </a:lnTo>
                  <a:lnTo>
                    <a:pt x="46" y="247"/>
                  </a:lnTo>
                  <a:lnTo>
                    <a:pt x="47" y="253"/>
                  </a:lnTo>
                  <a:lnTo>
                    <a:pt x="50" y="255"/>
                  </a:lnTo>
                  <a:lnTo>
                    <a:pt x="47" y="259"/>
                  </a:lnTo>
                  <a:lnTo>
                    <a:pt x="42" y="261"/>
                  </a:lnTo>
                  <a:lnTo>
                    <a:pt x="36" y="266"/>
                  </a:lnTo>
                  <a:lnTo>
                    <a:pt x="34" y="274"/>
                  </a:lnTo>
                  <a:lnTo>
                    <a:pt x="40" y="280"/>
                  </a:lnTo>
                  <a:lnTo>
                    <a:pt x="49" y="282"/>
                  </a:lnTo>
                  <a:lnTo>
                    <a:pt x="56" y="279"/>
                  </a:lnTo>
                  <a:lnTo>
                    <a:pt x="63" y="275"/>
                  </a:lnTo>
                  <a:lnTo>
                    <a:pt x="68" y="275"/>
                  </a:lnTo>
                  <a:lnTo>
                    <a:pt x="71" y="282"/>
                  </a:lnTo>
                  <a:lnTo>
                    <a:pt x="73" y="290"/>
                  </a:lnTo>
                  <a:lnTo>
                    <a:pt x="73" y="299"/>
                  </a:lnTo>
                  <a:lnTo>
                    <a:pt x="76" y="311"/>
                  </a:lnTo>
                  <a:lnTo>
                    <a:pt x="81" y="325"/>
                  </a:lnTo>
                  <a:lnTo>
                    <a:pt x="82" y="347"/>
                  </a:lnTo>
                  <a:lnTo>
                    <a:pt x="84" y="346"/>
                  </a:lnTo>
                  <a:lnTo>
                    <a:pt x="88" y="346"/>
                  </a:lnTo>
                  <a:lnTo>
                    <a:pt x="91" y="346"/>
                  </a:lnTo>
                  <a:lnTo>
                    <a:pt x="94" y="348"/>
                  </a:lnTo>
                  <a:lnTo>
                    <a:pt x="101" y="356"/>
                  </a:lnTo>
                  <a:lnTo>
                    <a:pt x="102" y="367"/>
                  </a:lnTo>
                  <a:lnTo>
                    <a:pt x="104" y="379"/>
                  </a:lnTo>
                  <a:lnTo>
                    <a:pt x="113" y="387"/>
                  </a:lnTo>
                  <a:lnTo>
                    <a:pt x="114" y="386"/>
                  </a:lnTo>
                  <a:lnTo>
                    <a:pt x="114" y="386"/>
                  </a:lnTo>
                  <a:lnTo>
                    <a:pt x="115" y="385"/>
                  </a:lnTo>
                  <a:lnTo>
                    <a:pt x="122" y="381"/>
                  </a:lnTo>
                  <a:lnTo>
                    <a:pt x="130" y="381"/>
                  </a:lnTo>
                  <a:lnTo>
                    <a:pt x="139" y="383"/>
                  </a:lnTo>
                  <a:lnTo>
                    <a:pt x="146" y="383"/>
                  </a:lnTo>
                  <a:lnTo>
                    <a:pt x="153" y="380"/>
                  </a:lnTo>
                  <a:lnTo>
                    <a:pt x="161" y="380"/>
                  </a:lnTo>
                  <a:lnTo>
                    <a:pt x="169" y="381"/>
                  </a:lnTo>
                  <a:lnTo>
                    <a:pt x="174" y="381"/>
                  </a:lnTo>
                  <a:lnTo>
                    <a:pt x="177" y="381"/>
                  </a:lnTo>
                  <a:lnTo>
                    <a:pt x="181" y="386"/>
                  </a:lnTo>
                  <a:lnTo>
                    <a:pt x="187" y="387"/>
                  </a:lnTo>
                  <a:lnTo>
                    <a:pt x="189" y="384"/>
                  </a:lnTo>
                  <a:lnTo>
                    <a:pt x="194" y="377"/>
                  </a:lnTo>
                  <a:lnTo>
                    <a:pt x="200" y="376"/>
                  </a:lnTo>
                  <a:lnTo>
                    <a:pt x="202" y="378"/>
                  </a:lnTo>
                  <a:lnTo>
                    <a:pt x="206" y="381"/>
                  </a:lnTo>
                  <a:lnTo>
                    <a:pt x="210" y="381"/>
                  </a:lnTo>
                  <a:lnTo>
                    <a:pt x="215" y="354"/>
                  </a:lnTo>
                  <a:lnTo>
                    <a:pt x="221" y="354"/>
                  </a:lnTo>
                  <a:lnTo>
                    <a:pt x="231" y="357"/>
                  </a:lnTo>
                  <a:lnTo>
                    <a:pt x="247" y="359"/>
                  </a:lnTo>
                  <a:lnTo>
                    <a:pt x="263" y="363"/>
                  </a:lnTo>
                  <a:lnTo>
                    <a:pt x="284" y="365"/>
                  </a:lnTo>
                  <a:lnTo>
                    <a:pt x="308" y="370"/>
                  </a:lnTo>
                  <a:lnTo>
                    <a:pt x="334" y="373"/>
                  </a:lnTo>
                  <a:lnTo>
                    <a:pt x="361" y="378"/>
                  </a:lnTo>
                  <a:lnTo>
                    <a:pt x="390" y="383"/>
                  </a:lnTo>
                  <a:lnTo>
                    <a:pt x="420" y="386"/>
                  </a:lnTo>
                  <a:lnTo>
                    <a:pt x="451" y="391"/>
                  </a:lnTo>
                  <a:lnTo>
                    <a:pt x="482" y="394"/>
                  </a:lnTo>
                  <a:lnTo>
                    <a:pt x="513" y="399"/>
                  </a:lnTo>
                  <a:lnTo>
                    <a:pt x="542" y="401"/>
                  </a:lnTo>
                  <a:lnTo>
                    <a:pt x="571" y="405"/>
                  </a:lnTo>
                  <a:lnTo>
                    <a:pt x="598" y="407"/>
                  </a:lnTo>
                  <a:lnTo>
                    <a:pt x="601" y="385"/>
                  </a:lnTo>
                  <a:lnTo>
                    <a:pt x="602" y="364"/>
                  </a:lnTo>
                  <a:lnTo>
                    <a:pt x="603" y="346"/>
                  </a:lnTo>
                  <a:lnTo>
                    <a:pt x="606" y="331"/>
                  </a:lnTo>
                  <a:lnTo>
                    <a:pt x="623" y="94"/>
                  </a:lnTo>
                  <a:lnTo>
                    <a:pt x="577" y="88"/>
                  </a:lnTo>
                  <a:lnTo>
                    <a:pt x="531" y="83"/>
                  </a:lnTo>
                  <a:lnTo>
                    <a:pt x="483" y="77"/>
                  </a:lnTo>
                  <a:lnTo>
                    <a:pt x="436" y="70"/>
                  </a:lnTo>
                  <a:lnTo>
                    <a:pt x="390" y="64"/>
                  </a:lnTo>
                  <a:lnTo>
                    <a:pt x="346" y="57"/>
                  </a:lnTo>
                  <a:lnTo>
                    <a:pt x="300" y="50"/>
                  </a:lnTo>
                  <a:lnTo>
                    <a:pt x="257" y="44"/>
                  </a:lnTo>
                  <a:lnTo>
                    <a:pt x="216" y="37"/>
                  </a:lnTo>
                  <a:lnTo>
                    <a:pt x="179" y="31"/>
                  </a:lnTo>
                  <a:lnTo>
                    <a:pt x="141" y="23"/>
                  </a:lnTo>
                  <a:lnTo>
                    <a:pt x="109" y="19"/>
                  </a:lnTo>
                  <a:lnTo>
                    <a:pt x="80" y="13"/>
                  </a:lnTo>
                  <a:lnTo>
                    <a:pt x="54" y="8"/>
                  </a:lnTo>
                  <a:lnTo>
                    <a:pt x="34" y="3"/>
                  </a:lnTo>
                  <a:lnTo>
                    <a:pt x="16"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4">
              <a:extLst>
                <a:ext uri="{FF2B5EF4-FFF2-40B4-BE49-F238E27FC236}">
                  <a16:creationId xmlns:a16="http://schemas.microsoft.com/office/drawing/2014/main" id="{C2240FAB-8C83-4B16-A816-C68FE4AA61EB}"/>
                </a:ext>
              </a:extLst>
            </p:cNvPr>
            <p:cNvSpPr>
              <a:spLocks/>
            </p:cNvSpPr>
            <p:nvPr/>
          </p:nvSpPr>
          <p:spPr bwMode="auto">
            <a:xfrm>
              <a:off x="3159633" y="1666533"/>
              <a:ext cx="933953" cy="1522749"/>
            </a:xfrm>
            <a:custGeom>
              <a:avLst/>
              <a:gdLst>
                <a:gd name="T0" fmla="*/ 368 w 368"/>
                <a:gd name="T1" fmla="*/ 392 h 600"/>
                <a:gd name="T2" fmla="*/ 360 w 368"/>
                <a:gd name="T3" fmla="*/ 389 h 600"/>
                <a:gd name="T4" fmla="*/ 352 w 368"/>
                <a:gd name="T5" fmla="*/ 388 h 600"/>
                <a:gd name="T6" fmla="*/ 345 w 368"/>
                <a:gd name="T7" fmla="*/ 398 h 600"/>
                <a:gd name="T8" fmla="*/ 335 w 368"/>
                <a:gd name="T9" fmla="*/ 392 h 600"/>
                <a:gd name="T10" fmla="*/ 327 w 368"/>
                <a:gd name="T11" fmla="*/ 392 h 600"/>
                <a:gd name="T12" fmla="*/ 311 w 368"/>
                <a:gd name="T13" fmla="*/ 391 h 600"/>
                <a:gd name="T14" fmla="*/ 297 w 368"/>
                <a:gd name="T15" fmla="*/ 394 h 600"/>
                <a:gd name="T16" fmla="*/ 280 w 368"/>
                <a:gd name="T17" fmla="*/ 392 h 600"/>
                <a:gd name="T18" fmla="*/ 272 w 368"/>
                <a:gd name="T19" fmla="*/ 397 h 600"/>
                <a:gd name="T20" fmla="*/ 271 w 368"/>
                <a:gd name="T21" fmla="*/ 398 h 600"/>
                <a:gd name="T22" fmla="*/ 260 w 368"/>
                <a:gd name="T23" fmla="*/ 378 h 600"/>
                <a:gd name="T24" fmla="*/ 252 w 368"/>
                <a:gd name="T25" fmla="*/ 359 h 600"/>
                <a:gd name="T26" fmla="*/ 246 w 368"/>
                <a:gd name="T27" fmla="*/ 357 h 600"/>
                <a:gd name="T28" fmla="*/ 240 w 368"/>
                <a:gd name="T29" fmla="*/ 358 h 600"/>
                <a:gd name="T30" fmla="*/ 234 w 368"/>
                <a:gd name="T31" fmla="*/ 322 h 600"/>
                <a:gd name="T32" fmla="*/ 231 w 368"/>
                <a:gd name="T33" fmla="*/ 301 h 600"/>
                <a:gd name="T34" fmla="*/ 226 w 368"/>
                <a:gd name="T35" fmla="*/ 286 h 600"/>
                <a:gd name="T36" fmla="*/ 214 w 368"/>
                <a:gd name="T37" fmla="*/ 290 h 600"/>
                <a:gd name="T38" fmla="*/ 198 w 368"/>
                <a:gd name="T39" fmla="*/ 291 h 600"/>
                <a:gd name="T40" fmla="*/ 194 w 368"/>
                <a:gd name="T41" fmla="*/ 277 h 600"/>
                <a:gd name="T42" fmla="*/ 205 w 368"/>
                <a:gd name="T43" fmla="*/ 270 h 600"/>
                <a:gd name="T44" fmla="*/ 205 w 368"/>
                <a:gd name="T45" fmla="*/ 264 h 600"/>
                <a:gd name="T46" fmla="*/ 204 w 368"/>
                <a:gd name="T47" fmla="*/ 249 h 600"/>
                <a:gd name="T48" fmla="*/ 211 w 368"/>
                <a:gd name="T49" fmla="*/ 225 h 600"/>
                <a:gd name="T50" fmla="*/ 221 w 368"/>
                <a:gd name="T51" fmla="*/ 210 h 600"/>
                <a:gd name="T52" fmla="*/ 217 w 368"/>
                <a:gd name="T53" fmla="*/ 204 h 600"/>
                <a:gd name="T54" fmla="*/ 207 w 368"/>
                <a:gd name="T55" fmla="*/ 198 h 600"/>
                <a:gd name="T56" fmla="*/ 198 w 368"/>
                <a:gd name="T57" fmla="*/ 190 h 600"/>
                <a:gd name="T58" fmla="*/ 181 w 368"/>
                <a:gd name="T59" fmla="*/ 147 h 600"/>
                <a:gd name="T60" fmla="*/ 167 w 368"/>
                <a:gd name="T61" fmla="*/ 127 h 600"/>
                <a:gd name="T62" fmla="*/ 164 w 368"/>
                <a:gd name="T63" fmla="*/ 106 h 600"/>
                <a:gd name="T64" fmla="*/ 158 w 368"/>
                <a:gd name="T65" fmla="*/ 91 h 600"/>
                <a:gd name="T66" fmla="*/ 167 w 368"/>
                <a:gd name="T67" fmla="*/ 46 h 600"/>
                <a:gd name="T68" fmla="*/ 174 w 368"/>
                <a:gd name="T69" fmla="*/ 11 h 600"/>
                <a:gd name="T70" fmla="*/ 161 w 368"/>
                <a:gd name="T71" fmla="*/ 7 h 600"/>
                <a:gd name="T72" fmla="*/ 148 w 368"/>
                <a:gd name="T73" fmla="*/ 4 h 600"/>
                <a:gd name="T74" fmla="*/ 135 w 368"/>
                <a:gd name="T75" fmla="*/ 2 h 600"/>
                <a:gd name="T76" fmla="*/ 126 w 368"/>
                <a:gd name="T77" fmla="*/ 0 h 600"/>
                <a:gd name="T78" fmla="*/ 77 w 368"/>
                <a:gd name="T79" fmla="*/ 227 h 600"/>
                <a:gd name="T80" fmla="*/ 81 w 368"/>
                <a:gd name="T81" fmla="*/ 237 h 600"/>
                <a:gd name="T82" fmla="*/ 84 w 368"/>
                <a:gd name="T83" fmla="*/ 240 h 600"/>
                <a:gd name="T84" fmla="*/ 87 w 368"/>
                <a:gd name="T85" fmla="*/ 244 h 600"/>
                <a:gd name="T86" fmla="*/ 88 w 368"/>
                <a:gd name="T87" fmla="*/ 263 h 600"/>
                <a:gd name="T88" fmla="*/ 73 w 368"/>
                <a:gd name="T89" fmla="*/ 286 h 600"/>
                <a:gd name="T90" fmla="*/ 58 w 368"/>
                <a:gd name="T91" fmla="*/ 306 h 600"/>
                <a:gd name="T92" fmla="*/ 45 w 368"/>
                <a:gd name="T93" fmla="*/ 322 h 600"/>
                <a:gd name="T94" fmla="*/ 38 w 368"/>
                <a:gd name="T95" fmla="*/ 334 h 600"/>
                <a:gd name="T96" fmla="*/ 33 w 368"/>
                <a:gd name="T97" fmla="*/ 341 h 600"/>
                <a:gd name="T98" fmla="*/ 29 w 368"/>
                <a:gd name="T99" fmla="*/ 351 h 600"/>
                <a:gd name="T100" fmla="*/ 41 w 368"/>
                <a:gd name="T101" fmla="*/ 363 h 600"/>
                <a:gd name="T102" fmla="*/ 40 w 368"/>
                <a:gd name="T103" fmla="*/ 376 h 600"/>
                <a:gd name="T104" fmla="*/ 32 w 368"/>
                <a:gd name="T105" fmla="*/ 387 h 600"/>
                <a:gd name="T106" fmla="*/ 24 w 368"/>
                <a:gd name="T107" fmla="*/ 416 h 600"/>
                <a:gd name="T108" fmla="*/ 5 w 368"/>
                <a:gd name="T109" fmla="*/ 507 h 600"/>
                <a:gd name="T110" fmla="*/ 339 w 368"/>
                <a:gd name="T11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600">
                  <a:moveTo>
                    <a:pt x="339" y="600"/>
                  </a:moveTo>
                  <a:lnTo>
                    <a:pt x="368" y="392"/>
                  </a:lnTo>
                  <a:lnTo>
                    <a:pt x="364" y="392"/>
                  </a:lnTo>
                  <a:lnTo>
                    <a:pt x="360" y="389"/>
                  </a:lnTo>
                  <a:lnTo>
                    <a:pt x="358" y="387"/>
                  </a:lnTo>
                  <a:lnTo>
                    <a:pt x="352" y="388"/>
                  </a:lnTo>
                  <a:lnTo>
                    <a:pt x="347" y="395"/>
                  </a:lnTo>
                  <a:lnTo>
                    <a:pt x="345" y="398"/>
                  </a:lnTo>
                  <a:lnTo>
                    <a:pt x="339" y="397"/>
                  </a:lnTo>
                  <a:lnTo>
                    <a:pt x="335" y="392"/>
                  </a:lnTo>
                  <a:lnTo>
                    <a:pt x="332" y="392"/>
                  </a:lnTo>
                  <a:lnTo>
                    <a:pt x="327" y="392"/>
                  </a:lnTo>
                  <a:lnTo>
                    <a:pt x="319" y="391"/>
                  </a:lnTo>
                  <a:lnTo>
                    <a:pt x="311" y="391"/>
                  </a:lnTo>
                  <a:lnTo>
                    <a:pt x="304" y="394"/>
                  </a:lnTo>
                  <a:lnTo>
                    <a:pt x="297" y="394"/>
                  </a:lnTo>
                  <a:lnTo>
                    <a:pt x="288" y="392"/>
                  </a:lnTo>
                  <a:lnTo>
                    <a:pt x="280" y="392"/>
                  </a:lnTo>
                  <a:lnTo>
                    <a:pt x="273" y="396"/>
                  </a:lnTo>
                  <a:lnTo>
                    <a:pt x="272" y="397"/>
                  </a:lnTo>
                  <a:lnTo>
                    <a:pt x="272" y="397"/>
                  </a:lnTo>
                  <a:lnTo>
                    <a:pt x="271" y="398"/>
                  </a:lnTo>
                  <a:lnTo>
                    <a:pt x="262" y="390"/>
                  </a:lnTo>
                  <a:lnTo>
                    <a:pt x="260" y="378"/>
                  </a:lnTo>
                  <a:lnTo>
                    <a:pt x="259" y="367"/>
                  </a:lnTo>
                  <a:lnTo>
                    <a:pt x="252" y="359"/>
                  </a:lnTo>
                  <a:lnTo>
                    <a:pt x="249" y="357"/>
                  </a:lnTo>
                  <a:lnTo>
                    <a:pt x="246" y="357"/>
                  </a:lnTo>
                  <a:lnTo>
                    <a:pt x="242" y="357"/>
                  </a:lnTo>
                  <a:lnTo>
                    <a:pt x="240" y="358"/>
                  </a:lnTo>
                  <a:lnTo>
                    <a:pt x="239" y="336"/>
                  </a:lnTo>
                  <a:lnTo>
                    <a:pt x="234" y="322"/>
                  </a:lnTo>
                  <a:lnTo>
                    <a:pt x="231" y="310"/>
                  </a:lnTo>
                  <a:lnTo>
                    <a:pt x="231" y="301"/>
                  </a:lnTo>
                  <a:lnTo>
                    <a:pt x="229" y="293"/>
                  </a:lnTo>
                  <a:lnTo>
                    <a:pt x="226" y="286"/>
                  </a:lnTo>
                  <a:lnTo>
                    <a:pt x="221" y="286"/>
                  </a:lnTo>
                  <a:lnTo>
                    <a:pt x="214" y="290"/>
                  </a:lnTo>
                  <a:lnTo>
                    <a:pt x="207" y="293"/>
                  </a:lnTo>
                  <a:lnTo>
                    <a:pt x="198" y="291"/>
                  </a:lnTo>
                  <a:lnTo>
                    <a:pt x="192" y="285"/>
                  </a:lnTo>
                  <a:lnTo>
                    <a:pt x="194" y="277"/>
                  </a:lnTo>
                  <a:lnTo>
                    <a:pt x="200" y="272"/>
                  </a:lnTo>
                  <a:lnTo>
                    <a:pt x="205" y="270"/>
                  </a:lnTo>
                  <a:lnTo>
                    <a:pt x="208" y="266"/>
                  </a:lnTo>
                  <a:lnTo>
                    <a:pt x="205" y="264"/>
                  </a:lnTo>
                  <a:lnTo>
                    <a:pt x="204" y="258"/>
                  </a:lnTo>
                  <a:lnTo>
                    <a:pt x="204" y="249"/>
                  </a:lnTo>
                  <a:lnTo>
                    <a:pt x="206" y="237"/>
                  </a:lnTo>
                  <a:lnTo>
                    <a:pt x="211" y="225"/>
                  </a:lnTo>
                  <a:lnTo>
                    <a:pt x="217" y="217"/>
                  </a:lnTo>
                  <a:lnTo>
                    <a:pt x="221" y="210"/>
                  </a:lnTo>
                  <a:lnTo>
                    <a:pt x="222" y="205"/>
                  </a:lnTo>
                  <a:lnTo>
                    <a:pt x="217" y="204"/>
                  </a:lnTo>
                  <a:lnTo>
                    <a:pt x="211" y="202"/>
                  </a:lnTo>
                  <a:lnTo>
                    <a:pt x="207" y="198"/>
                  </a:lnTo>
                  <a:lnTo>
                    <a:pt x="202" y="192"/>
                  </a:lnTo>
                  <a:lnTo>
                    <a:pt x="198" y="190"/>
                  </a:lnTo>
                  <a:lnTo>
                    <a:pt x="192" y="163"/>
                  </a:lnTo>
                  <a:lnTo>
                    <a:pt x="181" y="147"/>
                  </a:lnTo>
                  <a:lnTo>
                    <a:pt x="172" y="138"/>
                  </a:lnTo>
                  <a:lnTo>
                    <a:pt x="167" y="127"/>
                  </a:lnTo>
                  <a:lnTo>
                    <a:pt x="167" y="113"/>
                  </a:lnTo>
                  <a:lnTo>
                    <a:pt x="164" y="106"/>
                  </a:lnTo>
                  <a:lnTo>
                    <a:pt x="160" y="99"/>
                  </a:lnTo>
                  <a:lnTo>
                    <a:pt x="158" y="91"/>
                  </a:lnTo>
                  <a:lnTo>
                    <a:pt x="161" y="73"/>
                  </a:lnTo>
                  <a:lnTo>
                    <a:pt x="167" y="46"/>
                  </a:lnTo>
                  <a:lnTo>
                    <a:pt x="172" y="21"/>
                  </a:lnTo>
                  <a:lnTo>
                    <a:pt x="174" y="11"/>
                  </a:lnTo>
                  <a:lnTo>
                    <a:pt x="168" y="8"/>
                  </a:lnTo>
                  <a:lnTo>
                    <a:pt x="161" y="7"/>
                  </a:lnTo>
                  <a:lnTo>
                    <a:pt x="154" y="5"/>
                  </a:lnTo>
                  <a:lnTo>
                    <a:pt x="148" y="4"/>
                  </a:lnTo>
                  <a:lnTo>
                    <a:pt x="142" y="4"/>
                  </a:lnTo>
                  <a:lnTo>
                    <a:pt x="135" y="2"/>
                  </a:lnTo>
                  <a:lnTo>
                    <a:pt x="131" y="1"/>
                  </a:lnTo>
                  <a:lnTo>
                    <a:pt x="126" y="0"/>
                  </a:lnTo>
                  <a:lnTo>
                    <a:pt x="74" y="223"/>
                  </a:lnTo>
                  <a:lnTo>
                    <a:pt x="77" y="227"/>
                  </a:lnTo>
                  <a:lnTo>
                    <a:pt x="80" y="232"/>
                  </a:lnTo>
                  <a:lnTo>
                    <a:pt x="81" y="237"/>
                  </a:lnTo>
                  <a:lnTo>
                    <a:pt x="82" y="239"/>
                  </a:lnTo>
                  <a:lnTo>
                    <a:pt x="84" y="240"/>
                  </a:lnTo>
                  <a:lnTo>
                    <a:pt x="86" y="242"/>
                  </a:lnTo>
                  <a:lnTo>
                    <a:pt x="87" y="244"/>
                  </a:lnTo>
                  <a:lnTo>
                    <a:pt x="89" y="250"/>
                  </a:lnTo>
                  <a:lnTo>
                    <a:pt x="88" y="263"/>
                  </a:lnTo>
                  <a:lnTo>
                    <a:pt x="81" y="275"/>
                  </a:lnTo>
                  <a:lnTo>
                    <a:pt x="73" y="286"/>
                  </a:lnTo>
                  <a:lnTo>
                    <a:pt x="67" y="297"/>
                  </a:lnTo>
                  <a:lnTo>
                    <a:pt x="58" y="306"/>
                  </a:lnTo>
                  <a:lnTo>
                    <a:pt x="51" y="315"/>
                  </a:lnTo>
                  <a:lnTo>
                    <a:pt x="45" y="322"/>
                  </a:lnTo>
                  <a:lnTo>
                    <a:pt x="41" y="328"/>
                  </a:lnTo>
                  <a:lnTo>
                    <a:pt x="38" y="334"/>
                  </a:lnTo>
                  <a:lnTo>
                    <a:pt x="35" y="337"/>
                  </a:lnTo>
                  <a:lnTo>
                    <a:pt x="33" y="341"/>
                  </a:lnTo>
                  <a:lnTo>
                    <a:pt x="29" y="343"/>
                  </a:lnTo>
                  <a:lnTo>
                    <a:pt x="29" y="351"/>
                  </a:lnTo>
                  <a:lnTo>
                    <a:pt x="35" y="357"/>
                  </a:lnTo>
                  <a:lnTo>
                    <a:pt x="41" y="363"/>
                  </a:lnTo>
                  <a:lnTo>
                    <a:pt x="42" y="369"/>
                  </a:lnTo>
                  <a:lnTo>
                    <a:pt x="40" y="376"/>
                  </a:lnTo>
                  <a:lnTo>
                    <a:pt x="35" y="381"/>
                  </a:lnTo>
                  <a:lnTo>
                    <a:pt x="32" y="387"/>
                  </a:lnTo>
                  <a:lnTo>
                    <a:pt x="28" y="391"/>
                  </a:lnTo>
                  <a:lnTo>
                    <a:pt x="24" y="416"/>
                  </a:lnTo>
                  <a:lnTo>
                    <a:pt x="13" y="461"/>
                  </a:lnTo>
                  <a:lnTo>
                    <a:pt x="5" y="507"/>
                  </a:lnTo>
                  <a:lnTo>
                    <a:pt x="0" y="526"/>
                  </a:lnTo>
                  <a:lnTo>
                    <a:pt x="339" y="60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FF4D3F21-F2FA-4CC1-BD8D-34B191CB8A6F}"/>
                </a:ext>
              </a:extLst>
            </p:cNvPr>
            <p:cNvSpPr>
              <a:spLocks/>
            </p:cNvSpPr>
            <p:nvPr/>
          </p:nvSpPr>
          <p:spPr bwMode="auto">
            <a:xfrm>
              <a:off x="3375356" y="3092841"/>
              <a:ext cx="903498" cy="1121758"/>
            </a:xfrm>
            <a:custGeom>
              <a:avLst/>
              <a:gdLst>
                <a:gd name="T0" fmla="*/ 353 w 356"/>
                <a:gd name="T1" fmla="*/ 132 h 442"/>
                <a:gd name="T2" fmla="*/ 353 w 356"/>
                <a:gd name="T3" fmla="*/ 132 h 442"/>
                <a:gd name="T4" fmla="*/ 339 w 356"/>
                <a:gd name="T5" fmla="*/ 130 h 442"/>
                <a:gd name="T6" fmla="*/ 323 w 356"/>
                <a:gd name="T7" fmla="*/ 126 h 442"/>
                <a:gd name="T8" fmla="*/ 309 w 356"/>
                <a:gd name="T9" fmla="*/ 125 h 442"/>
                <a:gd name="T10" fmla="*/ 295 w 356"/>
                <a:gd name="T11" fmla="*/ 123 h 442"/>
                <a:gd name="T12" fmla="*/ 282 w 356"/>
                <a:gd name="T13" fmla="*/ 120 h 442"/>
                <a:gd name="T14" fmla="*/ 268 w 356"/>
                <a:gd name="T15" fmla="*/ 118 h 442"/>
                <a:gd name="T16" fmla="*/ 254 w 356"/>
                <a:gd name="T17" fmla="*/ 116 h 442"/>
                <a:gd name="T18" fmla="*/ 242 w 356"/>
                <a:gd name="T19" fmla="*/ 112 h 442"/>
                <a:gd name="T20" fmla="*/ 254 w 356"/>
                <a:gd name="T21" fmla="*/ 38 h 442"/>
                <a:gd name="T22" fmla="*/ 80 w 356"/>
                <a:gd name="T23" fmla="*/ 0 h 442"/>
                <a:gd name="T24" fmla="*/ 0 w 356"/>
                <a:gd name="T25" fmla="*/ 387 h 442"/>
                <a:gd name="T26" fmla="*/ 311 w 356"/>
                <a:gd name="T27" fmla="*/ 442 h 442"/>
                <a:gd name="T28" fmla="*/ 355 w 356"/>
                <a:gd name="T29" fmla="*/ 134 h 442"/>
                <a:gd name="T30" fmla="*/ 356 w 356"/>
                <a:gd name="T31" fmla="*/ 132 h 442"/>
                <a:gd name="T32" fmla="*/ 353 w 356"/>
                <a:gd name="T33" fmla="*/ 1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442">
                  <a:moveTo>
                    <a:pt x="353" y="132"/>
                  </a:moveTo>
                  <a:lnTo>
                    <a:pt x="353" y="132"/>
                  </a:lnTo>
                  <a:lnTo>
                    <a:pt x="339" y="130"/>
                  </a:lnTo>
                  <a:lnTo>
                    <a:pt x="323" y="126"/>
                  </a:lnTo>
                  <a:lnTo>
                    <a:pt x="309" y="125"/>
                  </a:lnTo>
                  <a:lnTo>
                    <a:pt x="295" y="123"/>
                  </a:lnTo>
                  <a:lnTo>
                    <a:pt x="282" y="120"/>
                  </a:lnTo>
                  <a:lnTo>
                    <a:pt x="268" y="118"/>
                  </a:lnTo>
                  <a:lnTo>
                    <a:pt x="254" y="116"/>
                  </a:lnTo>
                  <a:lnTo>
                    <a:pt x="242" y="112"/>
                  </a:lnTo>
                  <a:lnTo>
                    <a:pt x="254" y="38"/>
                  </a:lnTo>
                  <a:lnTo>
                    <a:pt x="80" y="0"/>
                  </a:lnTo>
                  <a:lnTo>
                    <a:pt x="0" y="387"/>
                  </a:lnTo>
                  <a:lnTo>
                    <a:pt x="311" y="442"/>
                  </a:lnTo>
                  <a:lnTo>
                    <a:pt x="355" y="134"/>
                  </a:lnTo>
                  <a:lnTo>
                    <a:pt x="356" y="132"/>
                  </a:lnTo>
                  <a:lnTo>
                    <a:pt x="353" y="13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4230D255-A607-4379-8057-C53BEC560394}"/>
                </a:ext>
              </a:extLst>
            </p:cNvPr>
            <p:cNvSpPr>
              <a:spLocks/>
            </p:cNvSpPr>
            <p:nvPr/>
          </p:nvSpPr>
          <p:spPr bwMode="auto">
            <a:xfrm>
              <a:off x="3080958" y="4075013"/>
              <a:ext cx="1088766" cy="1243578"/>
            </a:xfrm>
            <a:custGeom>
              <a:avLst/>
              <a:gdLst>
                <a:gd name="T0" fmla="*/ 366 w 429"/>
                <a:gd name="T1" fmla="*/ 490 h 490"/>
                <a:gd name="T2" fmla="*/ 386 w 429"/>
                <a:gd name="T3" fmla="*/ 354 h 490"/>
                <a:gd name="T4" fmla="*/ 405 w 429"/>
                <a:gd name="T5" fmla="*/ 216 h 490"/>
                <a:gd name="T6" fmla="*/ 419 w 429"/>
                <a:gd name="T7" fmla="*/ 108 h 490"/>
                <a:gd name="T8" fmla="*/ 429 w 429"/>
                <a:gd name="T9" fmla="*/ 55 h 490"/>
                <a:gd name="T10" fmla="*/ 104 w 429"/>
                <a:gd name="T11" fmla="*/ 66 h 490"/>
                <a:gd name="T12" fmla="*/ 98 w 429"/>
                <a:gd name="T13" fmla="*/ 73 h 490"/>
                <a:gd name="T14" fmla="*/ 93 w 429"/>
                <a:gd name="T15" fmla="*/ 74 h 490"/>
                <a:gd name="T16" fmla="*/ 83 w 429"/>
                <a:gd name="T17" fmla="*/ 67 h 490"/>
                <a:gd name="T18" fmla="*/ 73 w 429"/>
                <a:gd name="T19" fmla="*/ 73 h 490"/>
                <a:gd name="T20" fmla="*/ 65 w 429"/>
                <a:gd name="T21" fmla="*/ 73 h 490"/>
                <a:gd name="T22" fmla="*/ 62 w 429"/>
                <a:gd name="T23" fmla="*/ 79 h 490"/>
                <a:gd name="T24" fmla="*/ 57 w 429"/>
                <a:gd name="T25" fmla="*/ 130 h 490"/>
                <a:gd name="T26" fmla="*/ 51 w 429"/>
                <a:gd name="T27" fmla="*/ 138 h 490"/>
                <a:gd name="T28" fmla="*/ 50 w 429"/>
                <a:gd name="T29" fmla="*/ 153 h 490"/>
                <a:gd name="T30" fmla="*/ 56 w 429"/>
                <a:gd name="T31" fmla="*/ 163 h 490"/>
                <a:gd name="T32" fmla="*/ 60 w 429"/>
                <a:gd name="T33" fmla="*/ 179 h 490"/>
                <a:gd name="T34" fmla="*/ 63 w 429"/>
                <a:gd name="T35" fmla="*/ 192 h 490"/>
                <a:gd name="T36" fmla="*/ 68 w 429"/>
                <a:gd name="T37" fmla="*/ 198 h 490"/>
                <a:gd name="T38" fmla="*/ 62 w 429"/>
                <a:gd name="T39" fmla="*/ 211 h 490"/>
                <a:gd name="T40" fmla="*/ 52 w 429"/>
                <a:gd name="T41" fmla="*/ 216 h 490"/>
                <a:gd name="T42" fmla="*/ 45 w 429"/>
                <a:gd name="T43" fmla="*/ 224 h 490"/>
                <a:gd name="T44" fmla="*/ 40 w 429"/>
                <a:gd name="T45" fmla="*/ 238 h 490"/>
                <a:gd name="T46" fmla="*/ 37 w 429"/>
                <a:gd name="T47" fmla="*/ 251 h 490"/>
                <a:gd name="T48" fmla="*/ 25 w 429"/>
                <a:gd name="T49" fmla="*/ 260 h 490"/>
                <a:gd name="T50" fmla="*/ 20 w 429"/>
                <a:gd name="T51" fmla="*/ 271 h 490"/>
                <a:gd name="T52" fmla="*/ 20 w 429"/>
                <a:gd name="T53" fmla="*/ 280 h 490"/>
                <a:gd name="T54" fmla="*/ 17 w 429"/>
                <a:gd name="T55" fmla="*/ 287 h 490"/>
                <a:gd name="T56" fmla="*/ 24 w 429"/>
                <a:gd name="T57" fmla="*/ 293 h 490"/>
                <a:gd name="T58" fmla="*/ 30 w 429"/>
                <a:gd name="T59" fmla="*/ 303 h 490"/>
                <a:gd name="T60" fmla="*/ 25 w 429"/>
                <a:gd name="T61" fmla="*/ 313 h 490"/>
                <a:gd name="T62" fmla="*/ 10 w 429"/>
                <a:gd name="T63" fmla="*/ 317 h 490"/>
                <a:gd name="T64" fmla="*/ 225 w 429"/>
                <a:gd name="T65" fmla="*/ 47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9" h="490">
                  <a:moveTo>
                    <a:pt x="366" y="490"/>
                  </a:moveTo>
                  <a:lnTo>
                    <a:pt x="366" y="490"/>
                  </a:lnTo>
                  <a:lnTo>
                    <a:pt x="376" y="424"/>
                  </a:lnTo>
                  <a:lnTo>
                    <a:pt x="386" y="354"/>
                  </a:lnTo>
                  <a:lnTo>
                    <a:pt x="396" y="282"/>
                  </a:lnTo>
                  <a:lnTo>
                    <a:pt x="405" y="216"/>
                  </a:lnTo>
                  <a:lnTo>
                    <a:pt x="413" y="156"/>
                  </a:lnTo>
                  <a:lnTo>
                    <a:pt x="419" y="108"/>
                  </a:lnTo>
                  <a:lnTo>
                    <a:pt x="425" y="72"/>
                  </a:lnTo>
                  <a:lnTo>
                    <a:pt x="429" y="55"/>
                  </a:lnTo>
                  <a:lnTo>
                    <a:pt x="116" y="0"/>
                  </a:lnTo>
                  <a:lnTo>
                    <a:pt x="104" y="66"/>
                  </a:lnTo>
                  <a:lnTo>
                    <a:pt x="100" y="70"/>
                  </a:lnTo>
                  <a:lnTo>
                    <a:pt x="98" y="73"/>
                  </a:lnTo>
                  <a:lnTo>
                    <a:pt x="96" y="75"/>
                  </a:lnTo>
                  <a:lnTo>
                    <a:pt x="93" y="74"/>
                  </a:lnTo>
                  <a:lnTo>
                    <a:pt x="88" y="68"/>
                  </a:lnTo>
                  <a:lnTo>
                    <a:pt x="83" y="67"/>
                  </a:lnTo>
                  <a:lnTo>
                    <a:pt x="77" y="70"/>
                  </a:lnTo>
                  <a:lnTo>
                    <a:pt x="73" y="73"/>
                  </a:lnTo>
                  <a:lnTo>
                    <a:pt x="68" y="73"/>
                  </a:lnTo>
                  <a:lnTo>
                    <a:pt x="65" y="73"/>
                  </a:lnTo>
                  <a:lnTo>
                    <a:pt x="63" y="75"/>
                  </a:lnTo>
                  <a:lnTo>
                    <a:pt x="62" y="79"/>
                  </a:lnTo>
                  <a:lnTo>
                    <a:pt x="59" y="115"/>
                  </a:lnTo>
                  <a:lnTo>
                    <a:pt x="57" y="130"/>
                  </a:lnTo>
                  <a:lnTo>
                    <a:pt x="56" y="135"/>
                  </a:lnTo>
                  <a:lnTo>
                    <a:pt x="51" y="138"/>
                  </a:lnTo>
                  <a:lnTo>
                    <a:pt x="49" y="145"/>
                  </a:lnTo>
                  <a:lnTo>
                    <a:pt x="50" y="153"/>
                  </a:lnTo>
                  <a:lnTo>
                    <a:pt x="53" y="160"/>
                  </a:lnTo>
                  <a:lnTo>
                    <a:pt x="56" y="163"/>
                  </a:lnTo>
                  <a:lnTo>
                    <a:pt x="59" y="171"/>
                  </a:lnTo>
                  <a:lnTo>
                    <a:pt x="60" y="179"/>
                  </a:lnTo>
                  <a:lnTo>
                    <a:pt x="62" y="187"/>
                  </a:lnTo>
                  <a:lnTo>
                    <a:pt x="63" y="192"/>
                  </a:lnTo>
                  <a:lnTo>
                    <a:pt x="66" y="195"/>
                  </a:lnTo>
                  <a:lnTo>
                    <a:pt x="68" y="198"/>
                  </a:lnTo>
                  <a:lnTo>
                    <a:pt x="66" y="204"/>
                  </a:lnTo>
                  <a:lnTo>
                    <a:pt x="62" y="211"/>
                  </a:lnTo>
                  <a:lnTo>
                    <a:pt x="56" y="215"/>
                  </a:lnTo>
                  <a:lnTo>
                    <a:pt x="52" y="216"/>
                  </a:lnTo>
                  <a:lnTo>
                    <a:pt x="49" y="218"/>
                  </a:lnTo>
                  <a:lnTo>
                    <a:pt x="45" y="224"/>
                  </a:lnTo>
                  <a:lnTo>
                    <a:pt x="42" y="229"/>
                  </a:lnTo>
                  <a:lnTo>
                    <a:pt x="40" y="238"/>
                  </a:lnTo>
                  <a:lnTo>
                    <a:pt x="39" y="245"/>
                  </a:lnTo>
                  <a:lnTo>
                    <a:pt x="37" y="251"/>
                  </a:lnTo>
                  <a:lnTo>
                    <a:pt x="31" y="254"/>
                  </a:lnTo>
                  <a:lnTo>
                    <a:pt x="25" y="260"/>
                  </a:lnTo>
                  <a:lnTo>
                    <a:pt x="20" y="266"/>
                  </a:lnTo>
                  <a:lnTo>
                    <a:pt x="20" y="271"/>
                  </a:lnTo>
                  <a:lnTo>
                    <a:pt x="23" y="275"/>
                  </a:lnTo>
                  <a:lnTo>
                    <a:pt x="20" y="280"/>
                  </a:lnTo>
                  <a:lnTo>
                    <a:pt x="18" y="284"/>
                  </a:lnTo>
                  <a:lnTo>
                    <a:pt x="17" y="287"/>
                  </a:lnTo>
                  <a:lnTo>
                    <a:pt x="19" y="291"/>
                  </a:lnTo>
                  <a:lnTo>
                    <a:pt x="24" y="293"/>
                  </a:lnTo>
                  <a:lnTo>
                    <a:pt x="29" y="298"/>
                  </a:lnTo>
                  <a:lnTo>
                    <a:pt x="30" y="303"/>
                  </a:lnTo>
                  <a:lnTo>
                    <a:pt x="28" y="308"/>
                  </a:lnTo>
                  <a:lnTo>
                    <a:pt x="25" y="313"/>
                  </a:lnTo>
                  <a:lnTo>
                    <a:pt x="18" y="315"/>
                  </a:lnTo>
                  <a:lnTo>
                    <a:pt x="10" y="317"/>
                  </a:lnTo>
                  <a:lnTo>
                    <a:pt x="0" y="330"/>
                  </a:lnTo>
                  <a:lnTo>
                    <a:pt x="225" y="471"/>
                  </a:lnTo>
                  <a:lnTo>
                    <a:pt x="366" y="49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a:extLst>
                <a:ext uri="{FF2B5EF4-FFF2-40B4-BE49-F238E27FC236}">
                  <a16:creationId xmlns:a16="http://schemas.microsoft.com/office/drawing/2014/main" id="{68736B8F-6718-4464-900D-9C0460B971F7}"/>
                </a:ext>
              </a:extLst>
            </p:cNvPr>
            <p:cNvSpPr>
              <a:spLocks/>
            </p:cNvSpPr>
            <p:nvPr/>
          </p:nvSpPr>
          <p:spPr bwMode="auto">
            <a:xfrm>
              <a:off x="4009835" y="4212061"/>
              <a:ext cx="1083690" cy="1136986"/>
            </a:xfrm>
            <a:custGeom>
              <a:avLst/>
              <a:gdLst>
                <a:gd name="T0" fmla="*/ 61 w 427"/>
                <a:gd name="T1" fmla="*/ 0 h 448"/>
                <a:gd name="T2" fmla="*/ 61 w 427"/>
                <a:gd name="T3" fmla="*/ 0 h 448"/>
                <a:gd name="T4" fmla="*/ 77 w 427"/>
                <a:gd name="T5" fmla="*/ 2 h 448"/>
                <a:gd name="T6" fmla="*/ 92 w 427"/>
                <a:gd name="T7" fmla="*/ 5 h 448"/>
                <a:gd name="T8" fmla="*/ 111 w 427"/>
                <a:gd name="T9" fmla="*/ 7 h 448"/>
                <a:gd name="T10" fmla="*/ 129 w 427"/>
                <a:gd name="T11" fmla="*/ 9 h 448"/>
                <a:gd name="T12" fmla="*/ 149 w 427"/>
                <a:gd name="T13" fmla="*/ 13 h 448"/>
                <a:gd name="T14" fmla="*/ 169 w 427"/>
                <a:gd name="T15" fmla="*/ 15 h 448"/>
                <a:gd name="T16" fmla="*/ 190 w 427"/>
                <a:gd name="T17" fmla="*/ 18 h 448"/>
                <a:gd name="T18" fmla="*/ 213 w 427"/>
                <a:gd name="T19" fmla="*/ 21 h 448"/>
                <a:gd name="T20" fmla="*/ 238 w 427"/>
                <a:gd name="T21" fmla="*/ 25 h 448"/>
                <a:gd name="T22" fmla="*/ 261 w 427"/>
                <a:gd name="T23" fmla="*/ 26 h 448"/>
                <a:gd name="T24" fmla="*/ 287 w 427"/>
                <a:gd name="T25" fmla="*/ 29 h 448"/>
                <a:gd name="T26" fmla="*/ 314 w 427"/>
                <a:gd name="T27" fmla="*/ 32 h 448"/>
                <a:gd name="T28" fmla="*/ 341 w 427"/>
                <a:gd name="T29" fmla="*/ 35 h 448"/>
                <a:gd name="T30" fmla="*/ 370 w 427"/>
                <a:gd name="T31" fmla="*/ 38 h 448"/>
                <a:gd name="T32" fmla="*/ 398 w 427"/>
                <a:gd name="T33" fmla="*/ 40 h 448"/>
                <a:gd name="T34" fmla="*/ 427 w 427"/>
                <a:gd name="T35" fmla="*/ 42 h 448"/>
                <a:gd name="T36" fmla="*/ 427 w 427"/>
                <a:gd name="T37" fmla="*/ 85 h 448"/>
                <a:gd name="T38" fmla="*/ 398 w 427"/>
                <a:gd name="T39" fmla="*/ 429 h 448"/>
                <a:gd name="T40" fmla="*/ 167 w 427"/>
                <a:gd name="T41" fmla="*/ 410 h 448"/>
                <a:gd name="T42" fmla="*/ 167 w 427"/>
                <a:gd name="T43" fmla="*/ 424 h 448"/>
                <a:gd name="T44" fmla="*/ 61 w 427"/>
                <a:gd name="T45" fmla="*/ 410 h 448"/>
                <a:gd name="T46" fmla="*/ 56 w 427"/>
                <a:gd name="T47" fmla="*/ 448 h 448"/>
                <a:gd name="T48" fmla="*/ 0 w 427"/>
                <a:gd name="T49" fmla="*/ 436 h 448"/>
                <a:gd name="T50" fmla="*/ 10 w 427"/>
                <a:gd name="T51" fmla="*/ 370 h 448"/>
                <a:gd name="T52" fmla="*/ 20 w 427"/>
                <a:gd name="T53" fmla="*/ 300 h 448"/>
                <a:gd name="T54" fmla="*/ 30 w 427"/>
                <a:gd name="T55" fmla="*/ 228 h 448"/>
                <a:gd name="T56" fmla="*/ 39 w 427"/>
                <a:gd name="T57" fmla="*/ 162 h 448"/>
                <a:gd name="T58" fmla="*/ 47 w 427"/>
                <a:gd name="T59" fmla="*/ 102 h 448"/>
                <a:gd name="T60" fmla="*/ 53 w 427"/>
                <a:gd name="T61" fmla="*/ 54 h 448"/>
                <a:gd name="T62" fmla="*/ 59 w 427"/>
                <a:gd name="T63" fmla="*/ 18 h 448"/>
                <a:gd name="T64" fmla="*/ 61 w 427"/>
                <a:gd name="T65"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7" h="448">
                  <a:moveTo>
                    <a:pt x="61" y="0"/>
                  </a:moveTo>
                  <a:lnTo>
                    <a:pt x="61" y="0"/>
                  </a:lnTo>
                  <a:lnTo>
                    <a:pt x="77" y="2"/>
                  </a:lnTo>
                  <a:lnTo>
                    <a:pt x="92" y="5"/>
                  </a:lnTo>
                  <a:lnTo>
                    <a:pt x="111" y="7"/>
                  </a:lnTo>
                  <a:lnTo>
                    <a:pt x="129" y="9"/>
                  </a:lnTo>
                  <a:lnTo>
                    <a:pt x="149" y="13"/>
                  </a:lnTo>
                  <a:lnTo>
                    <a:pt x="169" y="15"/>
                  </a:lnTo>
                  <a:lnTo>
                    <a:pt x="190" y="18"/>
                  </a:lnTo>
                  <a:lnTo>
                    <a:pt x="213" y="21"/>
                  </a:lnTo>
                  <a:lnTo>
                    <a:pt x="238" y="25"/>
                  </a:lnTo>
                  <a:lnTo>
                    <a:pt x="261" y="26"/>
                  </a:lnTo>
                  <a:lnTo>
                    <a:pt x="287" y="29"/>
                  </a:lnTo>
                  <a:lnTo>
                    <a:pt x="314" y="32"/>
                  </a:lnTo>
                  <a:lnTo>
                    <a:pt x="341" y="35"/>
                  </a:lnTo>
                  <a:lnTo>
                    <a:pt x="370" y="38"/>
                  </a:lnTo>
                  <a:lnTo>
                    <a:pt x="398" y="40"/>
                  </a:lnTo>
                  <a:lnTo>
                    <a:pt x="427" y="42"/>
                  </a:lnTo>
                  <a:lnTo>
                    <a:pt x="427" y="85"/>
                  </a:lnTo>
                  <a:lnTo>
                    <a:pt x="398" y="429"/>
                  </a:lnTo>
                  <a:lnTo>
                    <a:pt x="167" y="410"/>
                  </a:lnTo>
                  <a:lnTo>
                    <a:pt x="167" y="424"/>
                  </a:lnTo>
                  <a:lnTo>
                    <a:pt x="61" y="410"/>
                  </a:lnTo>
                  <a:lnTo>
                    <a:pt x="56" y="448"/>
                  </a:lnTo>
                  <a:lnTo>
                    <a:pt x="0" y="436"/>
                  </a:lnTo>
                  <a:lnTo>
                    <a:pt x="10" y="370"/>
                  </a:lnTo>
                  <a:lnTo>
                    <a:pt x="20" y="300"/>
                  </a:lnTo>
                  <a:lnTo>
                    <a:pt x="30" y="228"/>
                  </a:lnTo>
                  <a:lnTo>
                    <a:pt x="39" y="162"/>
                  </a:lnTo>
                  <a:lnTo>
                    <a:pt x="47" y="102"/>
                  </a:lnTo>
                  <a:lnTo>
                    <a:pt x="53" y="54"/>
                  </a:lnTo>
                  <a:lnTo>
                    <a:pt x="59" y="18"/>
                  </a:lnTo>
                  <a:lnTo>
                    <a:pt x="61"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a:extLst>
                <a:ext uri="{FF2B5EF4-FFF2-40B4-BE49-F238E27FC236}">
                  <a16:creationId xmlns:a16="http://schemas.microsoft.com/office/drawing/2014/main" id="{71E6EE66-8F1D-4195-A30E-D48D950DAB0E}"/>
                </a:ext>
              </a:extLst>
            </p:cNvPr>
            <p:cNvSpPr>
              <a:spLocks/>
            </p:cNvSpPr>
            <p:nvPr/>
          </p:nvSpPr>
          <p:spPr bwMode="auto">
            <a:xfrm>
              <a:off x="6047781" y="1933014"/>
              <a:ext cx="1002476" cy="1136986"/>
            </a:xfrm>
            <a:custGeom>
              <a:avLst/>
              <a:gdLst>
                <a:gd name="T0" fmla="*/ 63 w 395"/>
                <a:gd name="T1" fmla="*/ 448 h 448"/>
                <a:gd name="T2" fmla="*/ 135 w 395"/>
                <a:gd name="T3" fmla="*/ 447 h 448"/>
                <a:gd name="T4" fmla="*/ 204 w 395"/>
                <a:gd name="T5" fmla="*/ 445 h 448"/>
                <a:gd name="T6" fmla="*/ 267 w 395"/>
                <a:gd name="T7" fmla="*/ 443 h 448"/>
                <a:gd name="T8" fmla="*/ 311 w 395"/>
                <a:gd name="T9" fmla="*/ 443 h 448"/>
                <a:gd name="T10" fmla="*/ 335 w 395"/>
                <a:gd name="T11" fmla="*/ 442 h 448"/>
                <a:gd name="T12" fmla="*/ 323 w 395"/>
                <a:gd name="T13" fmla="*/ 405 h 448"/>
                <a:gd name="T14" fmla="*/ 303 w 395"/>
                <a:gd name="T15" fmla="*/ 395 h 448"/>
                <a:gd name="T16" fmla="*/ 296 w 395"/>
                <a:gd name="T17" fmla="*/ 378 h 448"/>
                <a:gd name="T18" fmla="*/ 275 w 395"/>
                <a:gd name="T19" fmla="*/ 365 h 448"/>
                <a:gd name="T20" fmla="*/ 251 w 395"/>
                <a:gd name="T21" fmla="*/ 355 h 448"/>
                <a:gd name="T22" fmla="*/ 243 w 395"/>
                <a:gd name="T23" fmla="*/ 344 h 448"/>
                <a:gd name="T24" fmla="*/ 243 w 395"/>
                <a:gd name="T25" fmla="*/ 324 h 448"/>
                <a:gd name="T26" fmla="*/ 248 w 395"/>
                <a:gd name="T27" fmla="*/ 293 h 448"/>
                <a:gd name="T28" fmla="*/ 247 w 395"/>
                <a:gd name="T29" fmla="*/ 287 h 448"/>
                <a:gd name="T30" fmla="*/ 235 w 395"/>
                <a:gd name="T31" fmla="*/ 278 h 448"/>
                <a:gd name="T32" fmla="*/ 241 w 395"/>
                <a:gd name="T33" fmla="*/ 264 h 448"/>
                <a:gd name="T34" fmla="*/ 264 w 395"/>
                <a:gd name="T35" fmla="*/ 242 h 448"/>
                <a:gd name="T36" fmla="*/ 274 w 395"/>
                <a:gd name="T37" fmla="*/ 186 h 448"/>
                <a:gd name="T38" fmla="*/ 290 w 395"/>
                <a:gd name="T39" fmla="*/ 173 h 448"/>
                <a:gd name="T40" fmla="*/ 296 w 395"/>
                <a:gd name="T41" fmla="*/ 165 h 448"/>
                <a:gd name="T42" fmla="*/ 313 w 395"/>
                <a:gd name="T43" fmla="*/ 150 h 448"/>
                <a:gd name="T44" fmla="*/ 336 w 395"/>
                <a:gd name="T45" fmla="*/ 124 h 448"/>
                <a:gd name="T46" fmla="*/ 368 w 395"/>
                <a:gd name="T47" fmla="*/ 100 h 448"/>
                <a:gd name="T48" fmla="*/ 385 w 395"/>
                <a:gd name="T49" fmla="*/ 88 h 448"/>
                <a:gd name="T50" fmla="*/ 395 w 395"/>
                <a:gd name="T51" fmla="*/ 82 h 448"/>
                <a:gd name="T52" fmla="*/ 385 w 395"/>
                <a:gd name="T53" fmla="*/ 80 h 448"/>
                <a:gd name="T54" fmla="*/ 373 w 395"/>
                <a:gd name="T55" fmla="*/ 77 h 448"/>
                <a:gd name="T56" fmla="*/ 350 w 395"/>
                <a:gd name="T57" fmla="*/ 77 h 448"/>
                <a:gd name="T58" fmla="*/ 333 w 395"/>
                <a:gd name="T59" fmla="*/ 71 h 448"/>
                <a:gd name="T60" fmla="*/ 321 w 395"/>
                <a:gd name="T61" fmla="*/ 73 h 448"/>
                <a:gd name="T62" fmla="*/ 307 w 395"/>
                <a:gd name="T63" fmla="*/ 82 h 448"/>
                <a:gd name="T64" fmla="*/ 280 w 395"/>
                <a:gd name="T65" fmla="*/ 68 h 448"/>
                <a:gd name="T66" fmla="*/ 260 w 395"/>
                <a:gd name="T67" fmla="*/ 65 h 448"/>
                <a:gd name="T68" fmla="*/ 248 w 395"/>
                <a:gd name="T69" fmla="*/ 65 h 448"/>
                <a:gd name="T70" fmla="*/ 228 w 395"/>
                <a:gd name="T71" fmla="*/ 58 h 448"/>
                <a:gd name="T72" fmla="*/ 218 w 395"/>
                <a:gd name="T73" fmla="*/ 51 h 448"/>
                <a:gd name="T74" fmla="*/ 208 w 395"/>
                <a:gd name="T75" fmla="*/ 47 h 448"/>
                <a:gd name="T76" fmla="*/ 189 w 395"/>
                <a:gd name="T77" fmla="*/ 51 h 448"/>
                <a:gd name="T78" fmla="*/ 176 w 395"/>
                <a:gd name="T79" fmla="*/ 51 h 448"/>
                <a:gd name="T80" fmla="*/ 160 w 395"/>
                <a:gd name="T81" fmla="*/ 42 h 448"/>
                <a:gd name="T82" fmla="*/ 147 w 395"/>
                <a:gd name="T83" fmla="*/ 38 h 448"/>
                <a:gd name="T84" fmla="*/ 129 w 395"/>
                <a:gd name="T85" fmla="*/ 18 h 448"/>
                <a:gd name="T86" fmla="*/ 115 w 395"/>
                <a:gd name="T87" fmla="*/ 16 h 448"/>
                <a:gd name="T88" fmla="*/ 69 w 395"/>
                <a:gd name="T89" fmla="*/ 16 h 448"/>
                <a:gd name="T90" fmla="*/ 22 w 395"/>
                <a:gd name="T91" fmla="*/ 15 h 448"/>
                <a:gd name="T92" fmla="*/ 0 w 395"/>
                <a:gd name="T93" fmla="*/ 21 h 448"/>
                <a:gd name="T94" fmla="*/ 3 w 395"/>
                <a:gd name="T95" fmla="*/ 56 h 448"/>
                <a:gd name="T96" fmla="*/ 9 w 395"/>
                <a:gd name="T97" fmla="*/ 92 h 448"/>
                <a:gd name="T98" fmla="*/ 18 w 395"/>
                <a:gd name="T99" fmla="*/ 135 h 448"/>
                <a:gd name="T100" fmla="*/ 22 w 395"/>
                <a:gd name="T101" fmla="*/ 206 h 448"/>
                <a:gd name="T102" fmla="*/ 34 w 395"/>
                <a:gd name="T103" fmla="*/ 254 h 448"/>
                <a:gd name="T104" fmla="*/ 23 w 395"/>
                <a:gd name="T105" fmla="*/ 277 h 448"/>
                <a:gd name="T106" fmla="*/ 31 w 395"/>
                <a:gd name="T107" fmla="*/ 293 h 448"/>
                <a:gd name="T108" fmla="*/ 42 w 395"/>
                <a:gd name="T10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448">
                  <a:moveTo>
                    <a:pt x="42" y="448"/>
                  </a:moveTo>
                  <a:lnTo>
                    <a:pt x="42" y="448"/>
                  </a:lnTo>
                  <a:lnTo>
                    <a:pt x="63" y="448"/>
                  </a:lnTo>
                  <a:lnTo>
                    <a:pt x="88" y="448"/>
                  </a:lnTo>
                  <a:lnTo>
                    <a:pt x="110" y="448"/>
                  </a:lnTo>
                  <a:lnTo>
                    <a:pt x="135" y="447"/>
                  </a:lnTo>
                  <a:lnTo>
                    <a:pt x="158" y="447"/>
                  </a:lnTo>
                  <a:lnTo>
                    <a:pt x="182" y="445"/>
                  </a:lnTo>
                  <a:lnTo>
                    <a:pt x="204" y="445"/>
                  </a:lnTo>
                  <a:lnTo>
                    <a:pt x="227" y="444"/>
                  </a:lnTo>
                  <a:lnTo>
                    <a:pt x="247" y="444"/>
                  </a:lnTo>
                  <a:lnTo>
                    <a:pt x="267" y="443"/>
                  </a:lnTo>
                  <a:lnTo>
                    <a:pt x="283" y="443"/>
                  </a:lnTo>
                  <a:lnTo>
                    <a:pt x="298" y="443"/>
                  </a:lnTo>
                  <a:lnTo>
                    <a:pt x="311" y="443"/>
                  </a:lnTo>
                  <a:lnTo>
                    <a:pt x="322" y="443"/>
                  </a:lnTo>
                  <a:lnTo>
                    <a:pt x="330" y="442"/>
                  </a:lnTo>
                  <a:lnTo>
                    <a:pt x="335" y="442"/>
                  </a:lnTo>
                  <a:lnTo>
                    <a:pt x="333" y="425"/>
                  </a:lnTo>
                  <a:lnTo>
                    <a:pt x="329" y="414"/>
                  </a:lnTo>
                  <a:lnTo>
                    <a:pt x="323" y="405"/>
                  </a:lnTo>
                  <a:lnTo>
                    <a:pt x="316" y="402"/>
                  </a:lnTo>
                  <a:lnTo>
                    <a:pt x="309" y="397"/>
                  </a:lnTo>
                  <a:lnTo>
                    <a:pt x="303" y="395"/>
                  </a:lnTo>
                  <a:lnTo>
                    <a:pt x="298" y="390"/>
                  </a:lnTo>
                  <a:lnTo>
                    <a:pt x="296" y="383"/>
                  </a:lnTo>
                  <a:lnTo>
                    <a:pt x="296" y="378"/>
                  </a:lnTo>
                  <a:lnTo>
                    <a:pt x="290" y="373"/>
                  </a:lnTo>
                  <a:lnTo>
                    <a:pt x="283" y="370"/>
                  </a:lnTo>
                  <a:lnTo>
                    <a:pt x="275" y="365"/>
                  </a:lnTo>
                  <a:lnTo>
                    <a:pt x="267" y="362"/>
                  </a:lnTo>
                  <a:lnTo>
                    <a:pt x="257" y="358"/>
                  </a:lnTo>
                  <a:lnTo>
                    <a:pt x="251" y="355"/>
                  </a:lnTo>
                  <a:lnTo>
                    <a:pt x="248" y="349"/>
                  </a:lnTo>
                  <a:lnTo>
                    <a:pt x="245" y="348"/>
                  </a:lnTo>
                  <a:lnTo>
                    <a:pt x="243" y="344"/>
                  </a:lnTo>
                  <a:lnTo>
                    <a:pt x="242" y="342"/>
                  </a:lnTo>
                  <a:lnTo>
                    <a:pt x="244" y="339"/>
                  </a:lnTo>
                  <a:lnTo>
                    <a:pt x="243" y="324"/>
                  </a:lnTo>
                  <a:lnTo>
                    <a:pt x="243" y="309"/>
                  </a:lnTo>
                  <a:lnTo>
                    <a:pt x="245" y="299"/>
                  </a:lnTo>
                  <a:lnTo>
                    <a:pt x="248" y="293"/>
                  </a:lnTo>
                  <a:lnTo>
                    <a:pt x="250" y="292"/>
                  </a:lnTo>
                  <a:lnTo>
                    <a:pt x="249" y="290"/>
                  </a:lnTo>
                  <a:lnTo>
                    <a:pt x="247" y="287"/>
                  </a:lnTo>
                  <a:lnTo>
                    <a:pt x="242" y="285"/>
                  </a:lnTo>
                  <a:lnTo>
                    <a:pt x="238" y="282"/>
                  </a:lnTo>
                  <a:lnTo>
                    <a:pt x="235" y="278"/>
                  </a:lnTo>
                  <a:lnTo>
                    <a:pt x="234" y="276"/>
                  </a:lnTo>
                  <a:lnTo>
                    <a:pt x="236" y="271"/>
                  </a:lnTo>
                  <a:lnTo>
                    <a:pt x="241" y="264"/>
                  </a:lnTo>
                  <a:lnTo>
                    <a:pt x="248" y="256"/>
                  </a:lnTo>
                  <a:lnTo>
                    <a:pt x="255" y="249"/>
                  </a:lnTo>
                  <a:lnTo>
                    <a:pt x="264" y="242"/>
                  </a:lnTo>
                  <a:lnTo>
                    <a:pt x="263" y="198"/>
                  </a:lnTo>
                  <a:lnTo>
                    <a:pt x="267" y="192"/>
                  </a:lnTo>
                  <a:lnTo>
                    <a:pt x="274" y="186"/>
                  </a:lnTo>
                  <a:lnTo>
                    <a:pt x="280" y="180"/>
                  </a:lnTo>
                  <a:lnTo>
                    <a:pt x="284" y="177"/>
                  </a:lnTo>
                  <a:lnTo>
                    <a:pt x="290" y="173"/>
                  </a:lnTo>
                  <a:lnTo>
                    <a:pt x="294" y="168"/>
                  </a:lnTo>
                  <a:lnTo>
                    <a:pt x="295" y="166"/>
                  </a:lnTo>
                  <a:lnTo>
                    <a:pt x="296" y="165"/>
                  </a:lnTo>
                  <a:lnTo>
                    <a:pt x="301" y="161"/>
                  </a:lnTo>
                  <a:lnTo>
                    <a:pt x="307" y="157"/>
                  </a:lnTo>
                  <a:lnTo>
                    <a:pt x="313" y="150"/>
                  </a:lnTo>
                  <a:lnTo>
                    <a:pt x="318" y="143"/>
                  </a:lnTo>
                  <a:lnTo>
                    <a:pt x="327" y="133"/>
                  </a:lnTo>
                  <a:lnTo>
                    <a:pt x="336" y="124"/>
                  </a:lnTo>
                  <a:lnTo>
                    <a:pt x="347" y="113"/>
                  </a:lnTo>
                  <a:lnTo>
                    <a:pt x="361" y="104"/>
                  </a:lnTo>
                  <a:lnTo>
                    <a:pt x="368" y="100"/>
                  </a:lnTo>
                  <a:lnTo>
                    <a:pt x="375" y="95"/>
                  </a:lnTo>
                  <a:lnTo>
                    <a:pt x="381" y="92"/>
                  </a:lnTo>
                  <a:lnTo>
                    <a:pt x="385" y="88"/>
                  </a:lnTo>
                  <a:lnTo>
                    <a:pt x="390" y="87"/>
                  </a:lnTo>
                  <a:lnTo>
                    <a:pt x="394" y="84"/>
                  </a:lnTo>
                  <a:lnTo>
                    <a:pt x="395" y="82"/>
                  </a:lnTo>
                  <a:lnTo>
                    <a:pt x="394" y="81"/>
                  </a:lnTo>
                  <a:lnTo>
                    <a:pt x="389" y="80"/>
                  </a:lnTo>
                  <a:lnTo>
                    <a:pt x="385" y="80"/>
                  </a:lnTo>
                  <a:lnTo>
                    <a:pt x="384" y="81"/>
                  </a:lnTo>
                  <a:lnTo>
                    <a:pt x="378" y="79"/>
                  </a:lnTo>
                  <a:lnTo>
                    <a:pt x="373" y="77"/>
                  </a:lnTo>
                  <a:lnTo>
                    <a:pt x="365" y="77"/>
                  </a:lnTo>
                  <a:lnTo>
                    <a:pt x="357" y="77"/>
                  </a:lnTo>
                  <a:lnTo>
                    <a:pt x="350" y="77"/>
                  </a:lnTo>
                  <a:lnTo>
                    <a:pt x="344" y="77"/>
                  </a:lnTo>
                  <a:lnTo>
                    <a:pt x="337" y="74"/>
                  </a:lnTo>
                  <a:lnTo>
                    <a:pt x="333" y="71"/>
                  </a:lnTo>
                  <a:lnTo>
                    <a:pt x="328" y="69"/>
                  </a:lnTo>
                  <a:lnTo>
                    <a:pt x="325" y="71"/>
                  </a:lnTo>
                  <a:lnTo>
                    <a:pt x="321" y="73"/>
                  </a:lnTo>
                  <a:lnTo>
                    <a:pt x="316" y="78"/>
                  </a:lnTo>
                  <a:lnTo>
                    <a:pt x="313" y="80"/>
                  </a:lnTo>
                  <a:lnTo>
                    <a:pt x="307" y="82"/>
                  </a:lnTo>
                  <a:lnTo>
                    <a:pt x="298" y="80"/>
                  </a:lnTo>
                  <a:lnTo>
                    <a:pt x="290" y="75"/>
                  </a:lnTo>
                  <a:lnTo>
                    <a:pt x="280" y="68"/>
                  </a:lnTo>
                  <a:lnTo>
                    <a:pt x="270" y="64"/>
                  </a:lnTo>
                  <a:lnTo>
                    <a:pt x="263" y="61"/>
                  </a:lnTo>
                  <a:lnTo>
                    <a:pt x="260" y="65"/>
                  </a:lnTo>
                  <a:lnTo>
                    <a:pt x="258" y="71"/>
                  </a:lnTo>
                  <a:lnTo>
                    <a:pt x="251" y="69"/>
                  </a:lnTo>
                  <a:lnTo>
                    <a:pt x="248" y="65"/>
                  </a:lnTo>
                  <a:lnTo>
                    <a:pt x="243" y="60"/>
                  </a:lnTo>
                  <a:lnTo>
                    <a:pt x="236" y="59"/>
                  </a:lnTo>
                  <a:lnTo>
                    <a:pt x="228" y="58"/>
                  </a:lnTo>
                  <a:lnTo>
                    <a:pt x="222" y="56"/>
                  </a:lnTo>
                  <a:lnTo>
                    <a:pt x="220" y="55"/>
                  </a:lnTo>
                  <a:lnTo>
                    <a:pt x="218" y="51"/>
                  </a:lnTo>
                  <a:lnTo>
                    <a:pt x="216" y="48"/>
                  </a:lnTo>
                  <a:lnTo>
                    <a:pt x="213" y="46"/>
                  </a:lnTo>
                  <a:lnTo>
                    <a:pt x="208" y="47"/>
                  </a:lnTo>
                  <a:lnTo>
                    <a:pt x="201" y="48"/>
                  </a:lnTo>
                  <a:lnTo>
                    <a:pt x="195" y="48"/>
                  </a:lnTo>
                  <a:lnTo>
                    <a:pt x="189" y="51"/>
                  </a:lnTo>
                  <a:lnTo>
                    <a:pt x="183" y="52"/>
                  </a:lnTo>
                  <a:lnTo>
                    <a:pt x="180" y="52"/>
                  </a:lnTo>
                  <a:lnTo>
                    <a:pt x="176" y="51"/>
                  </a:lnTo>
                  <a:lnTo>
                    <a:pt x="171" y="46"/>
                  </a:lnTo>
                  <a:lnTo>
                    <a:pt x="168" y="41"/>
                  </a:lnTo>
                  <a:lnTo>
                    <a:pt x="160" y="42"/>
                  </a:lnTo>
                  <a:lnTo>
                    <a:pt x="157" y="42"/>
                  </a:lnTo>
                  <a:lnTo>
                    <a:pt x="153" y="40"/>
                  </a:lnTo>
                  <a:lnTo>
                    <a:pt x="147" y="38"/>
                  </a:lnTo>
                  <a:lnTo>
                    <a:pt x="135" y="38"/>
                  </a:lnTo>
                  <a:lnTo>
                    <a:pt x="130" y="32"/>
                  </a:lnTo>
                  <a:lnTo>
                    <a:pt x="129" y="18"/>
                  </a:lnTo>
                  <a:lnTo>
                    <a:pt x="124" y="5"/>
                  </a:lnTo>
                  <a:lnTo>
                    <a:pt x="115" y="0"/>
                  </a:lnTo>
                  <a:lnTo>
                    <a:pt x="115" y="16"/>
                  </a:lnTo>
                  <a:lnTo>
                    <a:pt x="101" y="16"/>
                  </a:lnTo>
                  <a:lnTo>
                    <a:pt x="86" y="16"/>
                  </a:lnTo>
                  <a:lnTo>
                    <a:pt x="69" y="16"/>
                  </a:lnTo>
                  <a:lnTo>
                    <a:pt x="53" y="15"/>
                  </a:lnTo>
                  <a:lnTo>
                    <a:pt x="36" y="15"/>
                  </a:lnTo>
                  <a:lnTo>
                    <a:pt x="22" y="15"/>
                  </a:lnTo>
                  <a:lnTo>
                    <a:pt x="9" y="15"/>
                  </a:lnTo>
                  <a:lnTo>
                    <a:pt x="1" y="15"/>
                  </a:lnTo>
                  <a:lnTo>
                    <a:pt x="0" y="21"/>
                  </a:lnTo>
                  <a:lnTo>
                    <a:pt x="3" y="29"/>
                  </a:lnTo>
                  <a:lnTo>
                    <a:pt x="4" y="41"/>
                  </a:lnTo>
                  <a:lnTo>
                    <a:pt x="3" y="56"/>
                  </a:lnTo>
                  <a:lnTo>
                    <a:pt x="4" y="79"/>
                  </a:lnTo>
                  <a:lnTo>
                    <a:pt x="7" y="88"/>
                  </a:lnTo>
                  <a:lnTo>
                    <a:pt x="9" y="92"/>
                  </a:lnTo>
                  <a:lnTo>
                    <a:pt x="8" y="100"/>
                  </a:lnTo>
                  <a:lnTo>
                    <a:pt x="15" y="117"/>
                  </a:lnTo>
                  <a:lnTo>
                    <a:pt x="18" y="135"/>
                  </a:lnTo>
                  <a:lnTo>
                    <a:pt x="18" y="158"/>
                  </a:lnTo>
                  <a:lnTo>
                    <a:pt x="20" y="188"/>
                  </a:lnTo>
                  <a:lnTo>
                    <a:pt x="22" y="206"/>
                  </a:lnTo>
                  <a:lnTo>
                    <a:pt x="27" y="213"/>
                  </a:lnTo>
                  <a:lnTo>
                    <a:pt x="33" y="225"/>
                  </a:lnTo>
                  <a:lnTo>
                    <a:pt x="34" y="254"/>
                  </a:lnTo>
                  <a:lnTo>
                    <a:pt x="33" y="265"/>
                  </a:lnTo>
                  <a:lnTo>
                    <a:pt x="28" y="271"/>
                  </a:lnTo>
                  <a:lnTo>
                    <a:pt x="23" y="277"/>
                  </a:lnTo>
                  <a:lnTo>
                    <a:pt x="22" y="285"/>
                  </a:lnTo>
                  <a:lnTo>
                    <a:pt x="24" y="292"/>
                  </a:lnTo>
                  <a:lnTo>
                    <a:pt x="31" y="293"/>
                  </a:lnTo>
                  <a:lnTo>
                    <a:pt x="37" y="297"/>
                  </a:lnTo>
                  <a:lnTo>
                    <a:pt x="41" y="306"/>
                  </a:lnTo>
                  <a:lnTo>
                    <a:pt x="42" y="44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a:extLst>
                <a:ext uri="{FF2B5EF4-FFF2-40B4-BE49-F238E27FC236}">
                  <a16:creationId xmlns:a16="http://schemas.microsoft.com/office/drawing/2014/main" id="{89425C31-4FCB-47E2-AB66-1D1D08D26654}"/>
                </a:ext>
              </a:extLst>
            </p:cNvPr>
            <p:cNvSpPr>
              <a:spLocks/>
            </p:cNvSpPr>
            <p:nvPr/>
          </p:nvSpPr>
          <p:spPr bwMode="auto">
            <a:xfrm>
              <a:off x="6253352" y="3623265"/>
              <a:ext cx="1035469" cy="895884"/>
            </a:xfrm>
            <a:custGeom>
              <a:avLst/>
              <a:gdLst>
                <a:gd name="T0" fmla="*/ 14 w 408"/>
                <a:gd name="T1" fmla="*/ 39 h 353"/>
                <a:gd name="T2" fmla="*/ 8 w 408"/>
                <a:gd name="T3" fmla="*/ 32 h 353"/>
                <a:gd name="T4" fmla="*/ 3 w 408"/>
                <a:gd name="T5" fmla="*/ 21 h 353"/>
                <a:gd name="T6" fmla="*/ 3 w 408"/>
                <a:gd name="T7" fmla="*/ 13 h 353"/>
                <a:gd name="T8" fmla="*/ 0 w 408"/>
                <a:gd name="T9" fmla="*/ 8 h 353"/>
                <a:gd name="T10" fmla="*/ 42 w 408"/>
                <a:gd name="T11" fmla="*/ 8 h 353"/>
                <a:gd name="T12" fmla="*/ 83 w 408"/>
                <a:gd name="T13" fmla="*/ 8 h 353"/>
                <a:gd name="T14" fmla="*/ 121 w 408"/>
                <a:gd name="T15" fmla="*/ 6 h 353"/>
                <a:gd name="T16" fmla="*/ 156 w 408"/>
                <a:gd name="T17" fmla="*/ 4 h 353"/>
                <a:gd name="T18" fmla="*/ 186 w 408"/>
                <a:gd name="T19" fmla="*/ 3 h 353"/>
                <a:gd name="T20" fmla="*/ 212 w 408"/>
                <a:gd name="T21" fmla="*/ 2 h 353"/>
                <a:gd name="T22" fmla="*/ 229 w 408"/>
                <a:gd name="T23" fmla="*/ 0 h 353"/>
                <a:gd name="T24" fmla="*/ 239 w 408"/>
                <a:gd name="T25" fmla="*/ 0 h 353"/>
                <a:gd name="T26" fmla="*/ 246 w 408"/>
                <a:gd name="T27" fmla="*/ 9 h 353"/>
                <a:gd name="T28" fmla="*/ 253 w 408"/>
                <a:gd name="T29" fmla="*/ 19 h 353"/>
                <a:gd name="T30" fmla="*/ 257 w 408"/>
                <a:gd name="T31" fmla="*/ 57 h 353"/>
                <a:gd name="T32" fmla="*/ 274 w 408"/>
                <a:gd name="T33" fmla="*/ 81 h 353"/>
                <a:gd name="T34" fmla="*/ 294 w 408"/>
                <a:gd name="T35" fmla="*/ 98 h 353"/>
                <a:gd name="T36" fmla="*/ 303 w 408"/>
                <a:gd name="T37" fmla="*/ 114 h 353"/>
                <a:gd name="T38" fmla="*/ 303 w 408"/>
                <a:gd name="T39" fmla="*/ 129 h 353"/>
                <a:gd name="T40" fmla="*/ 314 w 408"/>
                <a:gd name="T41" fmla="*/ 129 h 353"/>
                <a:gd name="T42" fmla="*/ 328 w 408"/>
                <a:gd name="T43" fmla="*/ 125 h 353"/>
                <a:gd name="T44" fmla="*/ 337 w 408"/>
                <a:gd name="T45" fmla="*/ 138 h 353"/>
                <a:gd name="T46" fmla="*/ 334 w 408"/>
                <a:gd name="T47" fmla="*/ 160 h 353"/>
                <a:gd name="T48" fmla="*/ 327 w 408"/>
                <a:gd name="T49" fmla="*/ 176 h 353"/>
                <a:gd name="T50" fmla="*/ 335 w 408"/>
                <a:gd name="T51" fmla="*/ 191 h 353"/>
                <a:gd name="T52" fmla="*/ 348 w 408"/>
                <a:gd name="T53" fmla="*/ 199 h 353"/>
                <a:gd name="T54" fmla="*/ 361 w 408"/>
                <a:gd name="T55" fmla="*/ 204 h 353"/>
                <a:gd name="T56" fmla="*/ 368 w 408"/>
                <a:gd name="T57" fmla="*/ 209 h 353"/>
                <a:gd name="T58" fmla="*/ 380 w 408"/>
                <a:gd name="T59" fmla="*/ 221 h 353"/>
                <a:gd name="T60" fmla="*/ 383 w 408"/>
                <a:gd name="T61" fmla="*/ 237 h 353"/>
                <a:gd name="T62" fmla="*/ 382 w 408"/>
                <a:gd name="T63" fmla="*/ 250 h 353"/>
                <a:gd name="T64" fmla="*/ 381 w 408"/>
                <a:gd name="T65" fmla="*/ 253 h 353"/>
                <a:gd name="T66" fmla="*/ 392 w 408"/>
                <a:gd name="T67" fmla="*/ 268 h 353"/>
                <a:gd name="T68" fmla="*/ 401 w 408"/>
                <a:gd name="T69" fmla="*/ 270 h 353"/>
                <a:gd name="T70" fmla="*/ 406 w 408"/>
                <a:gd name="T71" fmla="*/ 275 h 353"/>
                <a:gd name="T72" fmla="*/ 408 w 408"/>
                <a:gd name="T73" fmla="*/ 293 h 353"/>
                <a:gd name="T74" fmla="*/ 393 w 408"/>
                <a:gd name="T75" fmla="*/ 303 h 353"/>
                <a:gd name="T76" fmla="*/ 392 w 408"/>
                <a:gd name="T77" fmla="*/ 306 h 353"/>
                <a:gd name="T78" fmla="*/ 382 w 408"/>
                <a:gd name="T79" fmla="*/ 306 h 353"/>
                <a:gd name="T80" fmla="*/ 382 w 408"/>
                <a:gd name="T81" fmla="*/ 311 h 353"/>
                <a:gd name="T82" fmla="*/ 381 w 408"/>
                <a:gd name="T83" fmla="*/ 330 h 353"/>
                <a:gd name="T84" fmla="*/ 382 w 408"/>
                <a:gd name="T85" fmla="*/ 347 h 353"/>
                <a:gd name="T86" fmla="*/ 334 w 408"/>
                <a:gd name="T87" fmla="*/ 353 h 353"/>
                <a:gd name="T88" fmla="*/ 353 w 408"/>
                <a:gd name="T89" fmla="*/ 334 h 353"/>
                <a:gd name="T90" fmla="*/ 353 w 408"/>
                <a:gd name="T91" fmla="*/ 327 h 353"/>
                <a:gd name="T92" fmla="*/ 349 w 408"/>
                <a:gd name="T93" fmla="*/ 326 h 353"/>
                <a:gd name="T94" fmla="*/ 350 w 408"/>
                <a:gd name="T95" fmla="*/ 316 h 353"/>
                <a:gd name="T96" fmla="*/ 68 w 408"/>
                <a:gd name="T97" fmla="*/ 131 h 353"/>
                <a:gd name="T98" fmla="*/ 60 w 408"/>
                <a:gd name="T99" fmla="*/ 115 h 353"/>
                <a:gd name="T100" fmla="*/ 52 w 408"/>
                <a:gd name="T101" fmla="*/ 105 h 353"/>
                <a:gd name="T102" fmla="*/ 45 w 408"/>
                <a:gd name="T103" fmla="*/ 92 h 353"/>
                <a:gd name="T104" fmla="*/ 41 w 408"/>
                <a:gd name="T105" fmla="*/ 83 h 353"/>
                <a:gd name="T106" fmla="*/ 47 w 408"/>
                <a:gd name="T107" fmla="*/ 68 h 353"/>
                <a:gd name="T108" fmla="*/ 35 w 408"/>
                <a:gd name="T109" fmla="*/ 63 h 353"/>
                <a:gd name="T110" fmla="*/ 26 w 408"/>
                <a:gd name="T111" fmla="*/ 56 h 353"/>
                <a:gd name="T112" fmla="*/ 17 w 408"/>
                <a:gd name="T113" fmla="*/ 4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8" h="353">
                  <a:moveTo>
                    <a:pt x="14" y="39"/>
                  </a:moveTo>
                  <a:lnTo>
                    <a:pt x="14" y="39"/>
                  </a:lnTo>
                  <a:lnTo>
                    <a:pt x="12" y="35"/>
                  </a:lnTo>
                  <a:lnTo>
                    <a:pt x="8" y="32"/>
                  </a:lnTo>
                  <a:lnTo>
                    <a:pt x="5" y="27"/>
                  </a:lnTo>
                  <a:lnTo>
                    <a:pt x="3" y="21"/>
                  </a:lnTo>
                  <a:lnTo>
                    <a:pt x="3" y="16"/>
                  </a:lnTo>
                  <a:lnTo>
                    <a:pt x="3" y="13"/>
                  </a:lnTo>
                  <a:lnTo>
                    <a:pt x="1" y="10"/>
                  </a:lnTo>
                  <a:lnTo>
                    <a:pt x="0" y="8"/>
                  </a:lnTo>
                  <a:lnTo>
                    <a:pt x="20" y="8"/>
                  </a:lnTo>
                  <a:lnTo>
                    <a:pt x="42" y="8"/>
                  </a:lnTo>
                  <a:lnTo>
                    <a:pt x="62" y="8"/>
                  </a:lnTo>
                  <a:lnTo>
                    <a:pt x="83" y="8"/>
                  </a:lnTo>
                  <a:lnTo>
                    <a:pt x="102" y="7"/>
                  </a:lnTo>
                  <a:lnTo>
                    <a:pt x="121" y="6"/>
                  </a:lnTo>
                  <a:lnTo>
                    <a:pt x="139" y="6"/>
                  </a:lnTo>
                  <a:lnTo>
                    <a:pt x="156" y="4"/>
                  </a:lnTo>
                  <a:lnTo>
                    <a:pt x="173" y="4"/>
                  </a:lnTo>
                  <a:lnTo>
                    <a:pt x="186" y="3"/>
                  </a:lnTo>
                  <a:lnTo>
                    <a:pt x="200" y="2"/>
                  </a:lnTo>
                  <a:lnTo>
                    <a:pt x="212" y="2"/>
                  </a:lnTo>
                  <a:lnTo>
                    <a:pt x="221" y="1"/>
                  </a:lnTo>
                  <a:lnTo>
                    <a:pt x="229" y="0"/>
                  </a:lnTo>
                  <a:lnTo>
                    <a:pt x="235" y="0"/>
                  </a:lnTo>
                  <a:lnTo>
                    <a:pt x="239" y="0"/>
                  </a:lnTo>
                  <a:lnTo>
                    <a:pt x="242" y="4"/>
                  </a:lnTo>
                  <a:lnTo>
                    <a:pt x="246" y="9"/>
                  </a:lnTo>
                  <a:lnTo>
                    <a:pt x="249" y="14"/>
                  </a:lnTo>
                  <a:lnTo>
                    <a:pt x="253" y="19"/>
                  </a:lnTo>
                  <a:lnTo>
                    <a:pt x="253" y="40"/>
                  </a:lnTo>
                  <a:lnTo>
                    <a:pt x="257" y="57"/>
                  </a:lnTo>
                  <a:lnTo>
                    <a:pt x="264" y="70"/>
                  </a:lnTo>
                  <a:lnTo>
                    <a:pt x="274" y="81"/>
                  </a:lnTo>
                  <a:lnTo>
                    <a:pt x="284" y="90"/>
                  </a:lnTo>
                  <a:lnTo>
                    <a:pt x="294" y="98"/>
                  </a:lnTo>
                  <a:lnTo>
                    <a:pt x="300" y="106"/>
                  </a:lnTo>
                  <a:lnTo>
                    <a:pt x="303" y="114"/>
                  </a:lnTo>
                  <a:lnTo>
                    <a:pt x="302" y="123"/>
                  </a:lnTo>
                  <a:lnTo>
                    <a:pt x="303" y="129"/>
                  </a:lnTo>
                  <a:lnTo>
                    <a:pt x="307" y="131"/>
                  </a:lnTo>
                  <a:lnTo>
                    <a:pt x="314" y="129"/>
                  </a:lnTo>
                  <a:lnTo>
                    <a:pt x="322" y="126"/>
                  </a:lnTo>
                  <a:lnTo>
                    <a:pt x="328" y="125"/>
                  </a:lnTo>
                  <a:lnTo>
                    <a:pt x="333" y="129"/>
                  </a:lnTo>
                  <a:lnTo>
                    <a:pt x="337" y="138"/>
                  </a:lnTo>
                  <a:lnTo>
                    <a:pt x="339" y="152"/>
                  </a:lnTo>
                  <a:lnTo>
                    <a:pt x="334" y="160"/>
                  </a:lnTo>
                  <a:lnTo>
                    <a:pt x="329" y="167"/>
                  </a:lnTo>
                  <a:lnTo>
                    <a:pt x="327" y="176"/>
                  </a:lnTo>
                  <a:lnTo>
                    <a:pt x="330" y="185"/>
                  </a:lnTo>
                  <a:lnTo>
                    <a:pt x="335" y="191"/>
                  </a:lnTo>
                  <a:lnTo>
                    <a:pt x="342" y="194"/>
                  </a:lnTo>
                  <a:lnTo>
                    <a:pt x="348" y="199"/>
                  </a:lnTo>
                  <a:lnTo>
                    <a:pt x="355" y="201"/>
                  </a:lnTo>
                  <a:lnTo>
                    <a:pt x="361" y="204"/>
                  </a:lnTo>
                  <a:lnTo>
                    <a:pt x="366" y="206"/>
                  </a:lnTo>
                  <a:lnTo>
                    <a:pt x="368" y="209"/>
                  </a:lnTo>
                  <a:lnTo>
                    <a:pt x="373" y="217"/>
                  </a:lnTo>
                  <a:lnTo>
                    <a:pt x="380" y="221"/>
                  </a:lnTo>
                  <a:lnTo>
                    <a:pt x="383" y="227"/>
                  </a:lnTo>
                  <a:lnTo>
                    <a:pt x="383" y="237"/>
                  </a:lnTo>
                  <a:lnTo>
                    <a:pt x="384" y="247"/>
                  </a:lnTo>
                  <a:lnTo>
                    <a:pt x="382" y="250"/>
                  </a:lnTo>
                  <a:lnTo>
                    <a:pt x="381" y="250"/>
                  </a:lnTo>
                  <a:lnTo>
                    <a:pt x="381" y="253"/>
                  </a:lnTo>
                  <a:lnTo>
                    <a:pt x="384" y="260"/>
                  </a:lnTo>
                  <a:lnTo>
                    <a:pt x="392" y="268"/>
                  </a:lnTo>
                  <a:lnTo>
                    <a:pt x="397" y="273"/>
                  </a:lnTo>
                  <a:lnTo>
                    <a:pt x="401" y="270"/>
                  </a:lnTo>
                  <a:lnTo>
                    <a:pt x="402" y="270"/>
                  </a:lnTo>
                  <a:lnTo>
                    <a:pt x="406" y="275"/>
                  </a:lnTo>
                  <a:lnTo>
                    <a:pt x="406" y="284"/>
                  </a:lnTo>
                  <a:lnTo>
                    <a:pt x="408" y="293"/>
                  </a:lnTo>
                  <a:lnTo>
                    <a:pt x="406" y="301"/>
                  </a:lnTo>
                  <a:lnTo>
                    <a:pt x="393" y="303"/>
                  </a:lnTo>
                  <a:lnTo>
                    <a:pt x="393" y="305"/>
                  </a:lnTo>
                  <a:lnTo>
                    <a:pt x="392" y="306"/>
                  </a:lnTo>
                  <a:lnTo>
                    <a:pt x="388" y="306"/>
                  </a:lnTo>
                  <a:lnTo>
                    <a:pt x="382" y="306"/>
                  </a:lnTo>
                  <a:lnTo>
                    <a:pt x="380" y="306"/>
                  </a:lnTo>
                  <a:lnTo>
                    <a:pt x="382" y="311"/>
                  </a:lnTo>
                  <a:lnTo>
                    <a:pt x="383" y="320"/>
                  </a:lnTo>
                  <a:lnTo>
                    <a:pt x="381" y="330"/>
                  </a:lnTo>
                  <a:lnTo>
                    <a:pt x="382" y="339"/>
                  </a:lnTo>
                  <a:lnTo>
                    <a:pt x="382" y="347"/>
                  </a:lnTo>
                  <a:lnTo>
                    <a:pt x="379" y="353"/>
                  </a:lnTo>
                  <a:lnTo>
                    <a:pt x="334" y="353"/>
                  </a:lnTo>
                  <a:lnTo>
                    <a:pt x="346" y="341"/>
                  </a:lnTo>
                  <a:lnTo>
                    <a:pt x="353" y="334"/>
                  </a:lnTo>
                  <a:lnTo>
                    <a:pt x="354" y="330"/>
                  </a:lnTo>
                  <a:lnTo>
                    <a:pt x="353" y="327"/>
                  </a:lnTo>
                  <a:lnTo>
                    <a:pt x="352" y="327"/>
                  </a:lnTo>
                  <a:lnTo>
                    <a:pt x="349" y="326"/>
                  </a:lnTo>
                  <a:lnTo>
                    <a:pt x="348" y="321"/>
                  </a:lnTo>
                  <a:lnTo>
                    <a:pt x="350" y="316"/>
                  </a:lnTo>
                  <a:lnTo>
                    <a:pt x="69" y="319"/>
                  </a:lnTo>
                  <a:lnTo>
                    <a:pt x="68" y="131"/>
                  </a:lnTo>
                  <a:lnTo>
                    <a:pt x="67" y="121"/>
                  </a:lnTo>
                  <a:lnTo>
                    <a:pt x="60" y="115"/>
                  </a:lnTo>
                  <a:lnTo>
                    <a:pt x="55" y="109"/>
                  </a:lnTo>
                  <a:lnTo>
                    <a:pt x="52" y="105"/>
                  </a:lnTo>
                  <a:lnTo>
                    <a:pt x="49" y="98"/>
                  </a:lnTo>
                  <a:lnTo>
                    <a:pt x="45" y="92"/>
                  </a:lnTo>
                  <a:lnTo>
                    <a:pt x="40" y="88"/>
                  </a:lnTo>
                  <a:lnTo>
                    <a:pt x="41" y="83"/>
                  </a:lnTo>
                  <a:lnTo>
                    <a:pt x="46" y="76"/>
                  </a:lnTo>
                  <a:lnTo>
                    <a:pt x="47" y="68"/>
                  </a:lnTo>
                  <a:lnTo>
                    <a:pt x="43" y="65"/>
                  </a:lnTo>
                  <a:lnTo>
                    <a:pt x="35" y="63"/>
                  </a:lnTo>
                  <a:lnTo>
                    <a:pt x="29" y="61"/>
                  </a:lnTo>
                  <a:lnTo>
                    <a:pt x="26" y="56"/>
                  </a:lnTo>
                  <a:lnTo>
                    <a:pt x="22" y="50"/>
                  </a:lnTo>
                  <a:lnTo>
                    <a:pt x="17" y="48"/>
                  </a:lnTo>
                  <a:lnTo>
                    <a:pt x="14" y="3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a:extLst>
                <a:ext uri="{FF2B5EF4-FFF2-40B4-BE49-F238E27FC236}">
                  <a16:creationId xmlns:a16="http://schemas.microsoft.com/office/drawing/2014/main" id="{464571CE-0C56-4DA9-BC7B-0EFC2DEDA104}"/>
                </a:ext>
              </a:extLst>
            </p:cNvPr>
            <p:cNvSpPr>
              <a:spLocks/>
            </p:cNvSpPr>
            <p:nvPr/>
          </p:nvSpPr>
          <p:spPr bwMode="auto">
            <a:xfrm>
              <a:off x="6895444" y="3214660"/>
              <a:ext cx="611638" cy="1106531"/>
            </a:xfrm>
            <a:custGeom>
              <a:avLst/>
              <a:gdLst>
                <a:gd name="T0" fmla="*/ 149 w 241"/>
                <a:gd name="T1" fmla="*/ 431 h 436"/>
                <a:gd name="T2" fmla="*/ 139 w 241"/>
                <a:gd name="T3" fmla="*/ 429 h 436"/>
                <a:gd name="T4" fmla="*/ 128 w 241"/>
                <a:gd name="T5" fmla="*/ 411 h 436"/>
                <a:gd name="T6" fmla="*/ 130 w 241"/>
                <a:gd name="T7" fmla="*/ 398 h 436"/>
                <a:gd name="T8" fmla="*/ 120 w 241"/>
                <a:gd name="T9" fmla="*/ 378 h 436"/>
                <a:gd name="T10" fmla="*/ 108 w 241"/>
                <a:gd name="T11" fmla="*/ 365 h 436"/>
                <a:gd name="T12" fmla="*/ 89 w 241"/>
                <a:gd name="T13" fmla="*/ 355 h 436"/>
                <a:gd name="T14" fmla="*/ 74 w 241"/>
                <a:gd name="T15" fmla="*/ 337 h 436"/>
                <a:gd name="T16" fmla="*/ 86 w 241"/>
                <a:gd name="T17" fmla="*/ 313 h 436"/>
                <a:gd name="T18" fmla="*/ 75 w 241"/>
                <a:gd name="T19" fmla="*/ 286 h 436"/>
                <a:gd name="T20" fmla="*/ 54 w 241"/>
                <a:gd name="T21" fmla="*/ 292 h 436"/>
                <a:gd name="T22" fmla="*/ 50 w 241"/>
                <a:gd name="T23" fmla="*/ 275 h 436"/>
                <a:gd name="T24" fmla="*/ 31 w 241"/>
                <a:gd name="T25" fmla="*/ 251 h 436"/>
                <a:gd name="T26" fmla="*/ 4 w 241"/>
                <a:gd name="T27" fmla="*/ 218 h 436"/>
                <a:gd name="T28" fmla="*/ 1 w 241"/>
                <a:gd name="T29" fmla="*/ 182 h 436"/>
                <a:gd name="T30" fmla="*/ 4 w 241"/>
                <a:gd name="T31" fmla="*/ 177 h 436"/>
                <a:gd name="T32" fmla="*/ 4 w 241"/>
                <a:gd name="T33" fmla="*/ 162 h 436"/>
                <a:gd name="T34" fmla="*/ 21 w 241"/>
                <a:gd name="T35" fmla="*/ 145 h 436"/>
                <a:gd name="T36" fmla="*/ 27 w 241"/>
                <a:gd name="T37" fmla="*/ 135 h 436"/>
                <a:gd name="T38" fmla="*/ 21 w 241"/>
                <a:gd name="T39" fmla="*/ 115 h 436"/>
                <a:gd name="T40" fmla="*/ 31 w 241"/>
                <a:gd name="T41" fmla="*/ 95 h 436"/>
                <a:gd name="T42" fmla="*/ 61 w 241"/>
                <a:gd name="T43" fmla="*/ 79 h 436"/>
                <a:gd name="T44" fmla="*/ 71 w 241"/>
                <a:gd name="T45" fmla="*/ 45 h 436"/>
                <a:gd name="T46" fmla="*/ 50 w 241"/>
                <a:gd name="T47" fmla="*/ 24 h 436"/>
                <a:gd name="T48" fmla="*/ 41 w 241"/>
                <a:gd name="T49" fmla="*/ 16 h 436"/>
                <a:gd name="T50" fmla="*/ 199 w 241"/>
                <a:gd name="T51" fmla="*/ 18 h 436"/>
                <a:gd name="T52" fmla="*/ 211 w 241"/>
                <a:gd name="T53" fmla="*/ 46 h 436"/>
                <a:gd name="T54" fmla="*/ 216 w 241"/>
                <a:gd name="T55" fmla="*/ 58 h 436"/>
                <a:gd name="T56" fmla="*/ 234 w 241"/>
                <a:gd name="T57" fmla="*/ 237 h 436"/>
                <a:gd name="T58" fmla="*/ 229 w 241"/>
                <a:gd name="T59" fmla="*/ 254 h 436"/>
                <a:gd name="T60" fmla="*/ 237 w 241"/>
                <a:gd name="T61" fmla="*/ 271 h 436"/>
                <a:gd name="T62" fmla="*/ 236 w 241"/>
                <a:gd name="T63" fmla="*/ 300 h 436"/>
                <a:gd name="T64" fmla="*/ 228 w 241"/>
                <a:gd name="T65" fmla="*/ 315 h 436"/>
                <a:gd name="T66" fmla="*/ 217 w 241"/>
                <a:gd name="T67" fmla="*/ 332 h 436"/>
                <a:gd name="T68" fmla="*/ 217 w 241"/>
                <a:gd name="T69" fmla="*/ 341 h 436"/>
                <a:gd name="T70" fmla="*/ 210 w 241"/>
                <a:gd name="T71" fmla="*/ 355 h 436"/>
                <a:gd name="T72" fmla="*/ 210 w 241"/>
                <a:gd name="T73" fmla="*/ 368 h 436"/>
                <a:gd name="T74" fmla="*/ 207 w 241"/>
                <a:gd name="T75" fmla="*/ 379 h 436"/>
                <a:gd name="T76" fmla="*/ 211 w 241"/>
                <a:gd name="T77" fmla="*/ 387 h 436"/>
                <a:gd name="T78" fmla="*/ 193 w 241"/>
                <a:gd name="T79" fmla="*/ 396 h 436"/>
                <a:gd name="T80" fmla="*/ 193 w 241"/>
                <a:gd name="T81" fmla="*/ 408 h 436"/>
                <a:gd name="T82" fmla="*/ 193 w 241"/>
                <a:gd name="T83" fmla="*/ 424 h 436"/>
                <a:gd name="T84" fmla="*/ 183 w 241"/>
                <a:gd name="T85" fmla="*/ 422 h 436"/>
                <a:gd name="T86" fmla="*/ 168 w 241"/>
                <a:gd name="T87" fmla="*/ 415 h 436"/>
                <a:gd name="T88" fmla="*/ 155 w 241"/>
                <a:gd name="T89" fmla="*/ 427 h 436"/>
                <a:gd name="T90" fmla="*/ 153 w 241"/>
                <a:gd name="T9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436">
                  <a:moveTo>
                    <a:pt x="153" y="436"/>
                  </a:moveTo>
                  <a:lnTo>
                    <a:pt x="153" y="436"/>
                  </a:lnTo>
                  <a:lnTo>
                    <a:pt x="149" y="431"/>
                  </a:lnTo>
                  <a:lnTo>
                    <a:pt x="148" y="431"/>
                  </a:lnTo>
                  <a:lnTo>
                    <a:pt x="144" y="434"/>
                  </a:lnTo>
                  <a:lnTo>
                    <a:pt x="139" y="429"/>
                  </a:lnTo>
                  <a:lnTo>
                    <a:pt x="131" y="421"/>
                  </a:lnTo>
                  <a:lnTo>
                    <a:pt x="128" y="414"/>
                  </a:lnTo>
                  <a:lnTo>
                    <a:pt x="128" y="411"/>
                  </a:lnTo>
                  <a:lnTo>
                    <a:pt x="129" y="411"/>
                  </a:lnTo>
                  <a:lnTo>
                    <a:pt x="131" y="408"/>
                  </a:lnTo>
                  <a:lnTo>
                    <a:pt x="130" y="398"/>
                  </a:lnTo>
                  <a:lnTo>
                    <a:pt x="130" y="388"/>
                  </a:lnTo>
                  <a:lnTo>
                    <a:pt x="127" y="382"/>
                  </a:lnTo>
                  <a:lnTo>
                    <a:pt x="120" y="378"/>
                  </a:lnTo>
                  <a:lnTo>
                    <a:pt x="115" y="370"/>
                  </a:lnTo>
                  <a:lnTo>
                    <a:pt x="113" y="367"/>
                  </a:lnTo>
                  <a:lnTo>
                    <a:pt x="108" y="365"/>
                  </a:lnTo>
                  <a:lnTo>
                    <a:pt x="102" y="362"/>
                  </a:lnTo>
                  <a:lnTo>
                    <a:pt x="95" y="360"/>
                  </a:lnTo>
                  <a:lnTo>
                    <a:pt x="89" y="355"/>
                  </a:lnTo>
                  <a:lnTo>
                    <a:pt x="82" y="352"/>
                  </a:lnTo>
                  <a:lnTo>
                    <a:pt x="77" y="346"/>
                  </a:lnTo>
                  <a:lnTo>
                    <a:pt x="74" y="337"/>
                  </a:lnTo>
                  <a:lnTo>
                    <a:pt x="76" y="328"/>
                  </a:lnTo>
                  <a:lnTo>
                    <a:pt x="81" y="321"/>
                  </a:lnTo>
                  <a:lnTo>
                    <a:pt x="86" y="313"/>
                  </a:lnTo>
                  <a:lnTo>
                    <a:pt x="84" y="299"/>
                  </a:lnTo>
                  <a:lnTo>
                    <a:pt x="80" y="290"/>
                  </a:lnTo>
                  <a:lnTo>
                    <a:pt x="75" y="286"/>
                  </a:lnTo>
                  <a:lnTo>
                    <a:pt x="69" y="287"/>
                  </a:lnTo>
                  <a:lnTo>
                    <a:pt x="60" y="290"/>
                  </a:lnTo>
                  <a:lnTo>
                    <a:pt x="54" y="292"/>
                  </a:lnTo>
                  <a:lnTo>
                    <a:pt x="50" y="290"/>
                  </a:lnTo>
                  <a:lnTo>
                    <a:pt x="49" y="284"/>
                  </a:lnTo>
                  <a:lnTo>
                    <a:pt x="50" y="275"/>
                  </a:lnTo>
                  <a:lnTo>
                    <a:pt x="47" y="267"/>
                  </a:lnTo>
                  <a:lnTo>
                    <a:pt x="41" y="259"/>
                  </a:lnTo>
                  <a:lnTo>
                    <a:pt x="31" y="251"/>
                  </a:lnTo>
                  <a:lnTo>
                    <a:pt x="21" y="242"/>
                  </a:lnTo>
                  <a:lnTo>
                    <a:pt x="11" y="231"/>
                  </a:lnTo>
                  <a:lnTo>
                    <a:pt x="4" y="218"/>
                  </a:lnTo>
                  <a:lnTo>
                    <a:pt x="0" y="201"/>
                  </a:lnTo>
                  <a:lnTo>
                    <a:pt x="0" y="180"/>
                  </a:lnTo>
                  <a:lnTo>
                    <a:pt x="1" y="182"/>
                  </a:lnTo>
                  <a:lnTo>
                    <a:pt x="2" y="182"/>
                  </a:lnTo>
                  <a:lnTo>
                    <a:pt x="3" y="182"/>
                  </a:lnTo>
                  <a:lnTo>
                    <a:pt x="4" y="177"/>
                  </a:lnTo>
                  <a:lnTo>
                    <a:pt x="4" y="174"/>
                  </a:lnTo>
                  <a:lnTo>
                    <a:pt x="2" y="167"/>
                  </a:lnTo>
                  <a:lnTo>
                    <a:pt x="4" y="162"/>
                  </a:lnTo>
                  <a:lnTo>
                    <a:pt x="15" y="158"/>
                  </a:lnTo>
                  <a:lnTo>
                    <a:pt x="21" y="150"/>
                  </a:lnTo>
                  <a:lnTo>
                    <a:pt x="21" y="145"/>
                  </a:lnTo>
                  <a:lnTo>
                    <a:pt x="21" y="142"/>
                  </a:lnTo>
                  <a:lnTo>
                    <a:pt x="22" y="138"/>
                  </a:lnTo>
                  <a:lnTo>
                    <a:pt x="27" y="135"/>
                  </a:lnTo>
                  <a:lnTo>
                    <a:pt x="27" y="128"/>
                  </a:lnTo>
                  <a:lnTo>
                    <a:pt x="23" y="122"/>
                  </a:lnTo>
                  <a:lnTo>
                    <a:pt x="21" y="115"/>
                  </a:lnTo>
                  <a:lnTo>
                    <a:pt x="20" y="108"/>
                  </a:lnTo>
                  <a:lnTo>
                    <a:pt x="22" y="101"/>
                  </a:lnTo>
                  <a:lnTo>
                    <a:pt x="31" y="95"/>
                  </a:lnTo>
                  <a:lnTo>
                    <a:pt x="49" y="88"/>
                  </a:lnTo>
                  <a:lnTo>
                    <a:pt x="57" y="86"/>
                  </a:lnTo>
                  <a:lnTo>
                    <a:pt x="61" y="79"/>
                  </a:lnTo>
                  <a:lnTo>
                    <a:pt x="63" y="71"/>
                  </a:lnTo>
                  <a:lnTo>
                    <a:pt x="70" y="59"/>
                  </a:lnTo>
                  <a:lnTo>
                    <a:pt x="71" y="45"/>
                  </a:lnTo>
                  <a:lnTo>
                    <a:pt x="67" y="37"/>
                  </a:lnTo>
                  <a:lnTo>
                    <a:pt x="57" y="32"/>
                  </a:lnTo>
                  <a:lnTo>
                    <a:pt x="50" y="24"/>
                  </a:lnTo>
                  <a:lnTo>
                    <a:pt x="49" y="23"/>
                  </a:lnTo>
                  <a:lnTo>
                    <a:pt x="46" y="19"/>
                  </a:lnTo>
                  <a:lnTo>
                    <a:pt x="41" y="16"/>
                  </a:lnTo>
                  <a:lnTo>
                    <a:pt x="40" y="9"/>
                  </a:lnTo>
                  <a:lnTo>
                    <a:pt x="197" y="0"/>
                  </a:lnTo>
                  <a:lnTo>
                    <a:pt x="199" y="18"/>
                  </a:lnTo>
                  <a:lnTo>
                    <a:pt x="203" y="28"/>
                  </a:lnTo>
                  <a:lnTo>
                    <a:pt x="208" y="36"/>
                  </a:lnTo>
                  <a:lnTo>
                    <a:pt x="211" y="46"/>
                  </a:lnTo>
                  <a:lnTo>
                    <a:pt x="213" y="50"/>
                  </a:lnTo>
                  <a:lnTo>
                    <a:pt x="214" y="55"/>
                  </a:lnTo>
                  <a:lnTo>
                    <a:pt x="216" y="58"/>
                  </a:lnTo>
                  <a:lnTo>
                    <a:pt x="217" y="61"/>
                  </a:lnTo>
                  <a:lnTo>
                    <a:pt x="233" y="230"/>
                  </a:lnTo>
                  <a:lnTo>
                    <a:pt x="234" y="237"/>
                  </a:lnTo>
                  <a:lnTo>
                    <a:pt x="235" y="244"/>
                  </a:lnTo>
                  <a:lnTo>
                    <a:pt x="233" y="249"/>
                  </a:lnTo>
                  <a:lnTo>
                    <a:pt x="229" y="254"/>
                  </a:lnTo>
                  <a:lnTo>
                    <a:pt x="228" y="260"/>
                  </a:lnTo>
                  <a:lnTo>
                    <a:pt x="233" y="266"/>
                  </a:lnTo>
                  <a:lnTo>
                    <a:pt x="237" y="271"/>
                  </a:lnTo>
                  <a:lnTo>
                    <a:pt x="241" y="280"/>
                  </a:lnTo>
                  <a:lnTo>
                    <a:pt x="240" y="292"/>
                  </a:lnTo>
                  <a:lnTo>
                    <a:pt x="236" y="300"/>
                  </a:lnTo>
                  <a:lnTo>
                    <a:pt x="233" y="306"/>
                  </a:lnTo>
                  <a:lnTo>
                    <a:pt x="230" y="309"/>
                  </a:lnTo>
                  <a:lnTo>
                    <a:pt x="228" y="315"/>
                  </a:lnTo>
                  <a:lnTo>
                    <a:pt x="223" y="321"/>
                  </a:lnTo>
                  <a:lnTo>
                    <a:pt x="219" y="325"/>
                  </a:lnTo>
                  <a:lnTo>
                    <a:pt x="217" y="332"/>
                  </a:lnTo>
                  <a:lnTo>
                    <a:pt x="219" y="334"/>
                  </a:lnTo>
                  <a:lnTo>
                    <a:pt x="219" y="339"/>
                  </a:lnTo>
                  <a:lnTo>
                    <a:pt x="217" y="341"/>
                  </a:lnTo>
                  <a:lnTo>
                    <a:pt x="211" y="343"/>
                  </a:lnTo>
                  <a:lnTo>
                    <a:pt x="210" y="349"/>
                  </a:lnTo>
                  <a:lnTo>
                    <a:pt x="210" y="355"/>
                  </a:lnTo>
                  <a:lnTo>
                    <a:pt x="211" y="361"/>
                  </a:lnTo>
                  <a:lnTo>
                    <a:pt x="211" y="365"/>
                  </a:lnTo>
                  <a:lnTo>
                    <a:pt x="210" y="368"/>
                  </a:lnTo>
                  <a:lnTo>
                    <a:pt x="207" y="372"/>
                  </a:lnTo>
                  <a:lnTo>
                    <a:pt x="207" y="376"/>
                  </a:lnTo>
                  <a:lnTo>
                    <a:pt x="207" y="379"/>
                  </a:lnTo>
                  <a:lnTo>
                    <a:pt x="209" y="381"/>
                  </a:lnTo>
                  <a:lnTo>
                    <a:pt x="211" y="383"/>
                  </a:lnTo>
                  <a:lnTo>
                    <a:pt x="211" y="387"/>
                  </a:lnTo>
                  <a:lnTo>
                    <a:pt x="207" y="389"/>
                  </a:lnTo>
                  <a:lnTo>
                    <a:pt x="199" y="393"/>
                  </a:lnTo>
                  <a:lnTo>
                    <a:pt x="193" y="396"/>
                  </a:lnTo>
                  <a:lnTo>
                    <a:pt x="188" y="401"/>
                  </a:lnTo>
                  <a:lnTo>
                    <a:pt x="189" y="403"/>
                  </a:lnTo>
                  <a:lnTo>
                    <a:pt x="193" y="408"/>
                  </a:lnTo>
                  <a:lnTo>
                    <a:pt x="195" y="411"/>
                  </a:lnTo>
                  <a:lnTo>
                    <a:pt x="195" y="416"/>
                  </a:lnTo>
                  <a:lnTo>
                    <a:pt x="193" y="424"/>
                  </a:lnTo>
                  <a:lnTo>
                    <a:pt x="190" y="426"/>
                  </a:lnTo>
                  <a:lnTo>
                    <a:pt x="188" y="425"/>
                  </a:lnTo>
                  <a:lnTo>
                    <a:pt x="183" y="422"/>
                  </a:lnTo>
                  <a:lnTo>
                    <a:pt x="179" y="419"/>
                  </a:lnTo>
                  <a:lnTo>
                    <a:pt x="174" y="416"/>
                  </a:lnTo>
                  <a:lnTo>
                    <a:pt x="168" y="415"/>
                  </a:lnTo>
                  <a:lnTo>
                    <a:pt x="162" y="416"/>
                  </a:lnTo>
                  <a:lnTo>
                    <a:pt x="156" y="421"/>
                  </a:lnTo>
                  <a:lnTo>
                    <a:pt x="155" y="427"/>
                  </a:lnTo>
                  <a:lnTo>
                    <a:pt x="156" y="432"/>
                  </a:lnTo>
                  <a:lnTo>
                    <a:pt x="157" y="434"/>
                  </a:lnTo>
                  <a:lnTo>
                    <a:pt x="153" y="43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a:extLst>
                <a:ext uri="{FF2B5EF4-FFF2-40B4-BE49-F238E27FC236}">
                  <a16:creationId xmlns:a16="http://schemas.microsoft.com/office/drawing/2014/main" id="{1AB9A9B3-0520-423A-AF17-BF3A63B5F278}"/>
                </a:ext>
              </a:extLst>
            </p:cNvPr>
            <p:cNvSpPr>
              <a:spLocks/>
            </p:cNvSpPr>
            <p:nvPr/>
          </p:nvSpPr>
          <p:spPr bwMode="auto">
            <a:xfrm>
              <a:off x="5101138" y="1927938"/>
              <a:ext cx="1032931" cy="649706"/>
            </a:xfrm>
            <a:custGeom>
              <a:avLst/>
              <a:gdLst>
                <a:gd name="T0" fmla="*/ 17 w 407"/>
                <a:gd name="T1" fmla="*/ 0 h 256"/>
                <a:gd name="T2" fmla="*/ 0 w 407"/>
                <a:gd name="T3" fmla="*/ 238 h 256"/>
                <a:gd name="T4" fmla="*/ 35 w 407"/>
                <a:gd name="T5" fmla="*/ 240 h 256"/>
                <a:gd name="T6" fmla="*/ 70 w 407"/>
                <a:gd name="T7" fmla="*/ 242 h 256"/>
                <a:gd name="T8" fmla="*/ 103 w 407"/>
                <a:gd name="T9" fmla="*/ 246 h 256"/>
                <a:gd name="T10" fmla="*/ 136 w 407"/>
                <a:gd name="T11" fmla="*/ 248 h 256"/>
                <a:gd name="T12" fmla="*/ 167 w 407"/>
                <a:gd name="T13" fmla="*/ 248 h 256"/>
                <a:gd name="T14" fmla="*/ 196 w 407"/>
                <a:gd name="T15" fmla="*/ 251 h 256"/>
                <a:gd name="T16" fmla="*/ 224 w 407"/>
                <a:gd name="T17" fmla="*/ 252 h 256"/>
                <a:gd name="T18" fmla="*/ 250 w 407"/>
                <a:gd name="T19" fmla="*/ 253 h 256"/>
                <a:gd name="T20" fmla="*/ 276 w 407"/>
                <a:gd name="T21" fmla="*/ 254 h 256"/>
                <a:gd name="T22" fmla="*/ 299 w 407"/>
                <a:gd name="T23" fmla="*/ 255 h 256"/>
                <a:gd name="T24" fmla="*/ 321 w 407"/>
                <a:gd name="T25" fmla="*/ 255 h 256"/>
                <a:gd name="T26" fmla="*/ 342 w 407"/>
                <a:gd name="T27" fmla="*/ 255 h 256"/>
                <a:gd name="T28" fmla="*/ 361 w 407"/>
                <a:gd name="T29" fmla="*/ 256 h 256"/>
                <a:gd name="T30" fmla="*/ 377 w 407"/>
                <a:gd name="T31" fmla="*/ 256 h 256"/>
                <a:gd name="T32" fmla="*/ 394 w 407"/>
                <a:gd name="T33" fmla="*/ 256 h 256"/>
                <a:gd name="T34" fmla="*/ 407 w 407"/>
                <a:gd name="T35" fmla="*/ 256 h 256"/>
                <a:gd name="T36" fmla="*/ 406 w 407"/>
                <a:gd name="T37" fmla="*/ 227 h 256"/>
                <a:gd name="T38" fmla="*/ 400 w 407"/>
                <a:gd name="T39" fmla="*/ 215 h 256"/>
                <a:gd name="T40" fmla="*/ 395 w 407"/>
                <a:gd name="T41" fmla="*/ 208 h 256"/>
                <a:gd name="T42" fmla="*/ 393 w 407"/>
                <a:gd name="T43" fmla="*/ 190 h 256"/>
                <a:gd name="T44" fmla="*/ 391 w 407"/>
                <a:gd name="T45" fmla="*/ 160 h 256"/>
                <a:gd name="T46" fmla="*/ 391 w 407"/>
                <a:gd name="T47" fmla="*/ 137 h 256"/>
                <a:gd name="T48" fmla="*/ 388 w 407"/>
                <a:gd name="T49" fmla="*/ 119 h 256"/>
                <a:gd name="T50" fmla="*/ 381 w 407"/>
                <a:gd name="T51" fmla="*/ 102 h 256"/>
                <a:gd name="T52" fmla="*/ 382 w 407"/>
                <a:gd name="T53" fmla="*/ 94 h 256"/>
                <a:gd name="T54" fmla="*/ 380 w 407"/>
                <a:gd name="T55" fmla="*/ 90 h 256"/>
                <a:gd name="T56" fmla="*/ 377 w 407"/>
                <a:gd name="T57" fmla="*/ 81 h 256"/>
                <a:gd name="T58" fmla="*/ 376 w 407"/>
                <a:gd name="T59" fmla="*/ 58 h 256"/>
                <a:gd name="T60" fmla="*/ 377 w 407"/>
                <a:gd name="T61" fmla="*/ 43 h 256"/>
                <a:gd name="T62" fmla="*/ 376 w 407"/>
                <a:gd name="T63" fmla="*/ 31 h 256"/>
                <a:gd name="T64" fmla="*/ 373 w 407"/>
                <a:gd name="T65" fmla="*/ 23 h 256"/>
                <a:gd name="T66" fmla="*/ 374 w 407"/>
                <a:gd name="T67" fmla="*/ 17 h 256"/>
                <a:gd name="T68" fmla="*/ 344 w 407"/>
                <a:gd name="T69" fmla="*/ 16 h 256"/>
                <a:gd name="T70" fmla="*/ 317 w 407"/>
                <a:gd name="T71" fmla="*/ 16 h 256"/>
                <a:gd name="T72" fmla="*/ 294 w 407"/>
                <a:gd name="T73" fmla="*/ 15 h 256"/>
                <a:gd name="T74" fmla="*/ 270 w 407"/>
                <a:gd name="T75" fmla="*/ 14 h 256"/>
                <a:gd name="T76" fmla="*/ 249 w 407"/>
                <a:gd name="T77" fmla="*/ 14 h 256"/>
                <a:gd name="T78" fmla="*/ 229 w 407"/>
                <a:gd name="T79" fmla="*/ 13 h 256"/>
                <a:gd name="T80" fmla="*/ 210 w 407"/>
                <a:gd name="T81" fmla="*/ 13 h 256"/>
                <a:gd name="T82" fmla="*/ 190 w 407"/>
                <a:gd name="T83" fmla="*/ 11 h 256"/>
                <a:gd name="T84" fmla="*/ 171 w 407"/>
                <a:gd name="T85" fmla="*/ 11 h 256"/>
                <a:gd name="T86" fmla="*/ 153 w 407"/>
                <a:gd name="T87" fmla="*/ 10 h 256"/>
                <a:gd name="T88" fmla="*/ 134 w 407"/>
                <a:gd name="T89" fmla="*/ 9 h 256"/>
                <a:gd name="T90" fmla="*/ 113 w 407"/>
                <a:gd name="T91" fmla="*/ 8 h 256"/>
                <a:gd name="T92" fmla="*/ 93 w 407"/>
                <a:gd name="T93" fmla="*/ 5 h 256"/>
                <a:gd name="T94" fmla="*/ 69 w 407"/>
                <a:gd name="T95" fmla="*/ 3 h 256"/>
                <a:gd name="T96" fmla="*/ 44 w 407"/>
                <a:gd name="T97" fmla="*/ 2 h 256"/>
                <a:gd name="T98" fmla="*/ 17 w 407"/>
                <a:gd name="T9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256">
                  <a:moveTo>
                    <a:pt x="17" y="0"/>
                  </a:moveTo>
                  <a:lnTo>
                    <a:pt x="0" y="238"/>
                  </a:lnTo>
                  <a:lnTo>
                    <a:pt x="35" y="240"/>
                  </a:lnTo>
                  <a:lnTo>
                    <a:pt x="70" y="242"/>
                  </a:lnTo>
                  <a:lnTo>
                    <a:pt x="103" y="246"/>
                  </a:lnTo>
                  <a:lnTo>
                    <a:pt x="136" y="248"/>
                  </a:lnTo>
                  <a:lnTo>
                    <a:pt x="167" y="248"/>
                  </a:lnTo>
                  <a:lnTo>
                    <a:pt x="196" y="251"/>
                  </a:lnTo>
                  <a:lnTo>
                    <a:pt x="224" y="252"/>
                  </a:lnTo>
                  <a:lnTo>
                    <a:pt x="250" y="253"/>
                  </a:lnTo>
                  <a:lnTo>
                    <a:pt x="276" y="254"/>
                  </a:lnTo>
                  <a:lnTo>
                    <a:pt x="299" y="255"/>
                  </a:lnTo>
                  <a:lnTo>
                    <a:pt x="321" y="255"/>
                  </a:lnTo>
                  <a:lnTo>
                    <a:pt x="342" y="255"/>
                  </a:lnTo>
                  <a:lnTo>
                    <a:pt x="361" y="256"/>
                  </a:lnTo>
                  <a:lnTo>
                    <a:pt x="377" y="256"/>
                  </a:lnTo>
                  <a:lnTo>
                    <a:pt x="394" y="256"/>
                  </a:lnTo>
                  <a:lnTo>
                    <a:pt x="407" y="256"/>
                  </a:lnTo>
                  <a:lnTo>
                    <a:pt x="406" y="227"/>
                  </a:lnTo>
                  <a:lnTo>
                    <a:pt x="400" y="215"/>
                  </a:lnTo>
                  <a:lnTo>
                    <a:pt x="395" y="208"/>
                  </a:lnTo>
                  <a:lnTo>
                    <a:pt x="393" y="190"/>
                  </a:lnTo>
                  <a:lnTo>
                    <a:pt x="391" y="160"/>
                  </a:lnTo>
                  <a:lnTo>
                    <a:pt x="391" y="137"/>
                  </a:lnTo>
                  <a:lnTo>
                    <a:pt x="388" y="119"/>
                  </a:lnTo>
                  <a:lnTo>
                    <a:pt x="381" y="102"/>
                  </a:lnTo>
                  <a:lnTo>
                    <a:pt x="382" y="94"/>
                  </a:lnTo>
                  <a:lnTo>
                    <a:pt x="380" y="90"/>
                  </a:lnTo>
                  <a:lnTo>
                    <a:pt x="377" y="81"/>
                  </a:lnTo>
                  <a:lnTo>
                    <a:pt x="376" y="58"/>
                  </a:lnTo>
                  <a:lnTo>
                    <a:pt x="377" y="43"/>
                  </a:lnTo>
                  <a:lnTo>
                    <a:pt x="376" y="31"/>
                  </a:lnTo>
                  <a:lnTo>
                    <a:pt x="373" y="23"/>
                  </a:lnTo>
                  <a:lnTo>
                    <a:pt x="374" y="17"/>
                  </a:lnTo>
                  <a:lnTo>
                    <a:pt x="344" y="16"/>
                  </a:lnTo>
                  <a:lnTo>
                    <a:pt x="317" y="16"/>
                  </a:lnTo>
                  <a:lnTo>
                    <a:pt x="294" y="15"/>
                  </a:lnTo>
                  <a:lnTo>
                    <a:pt x="270" y="14"/>
                  </a:lnTo>
                  <a:lnTo>
                    <a:pt x="249" y="14"/>
                  </a:lnTo>
                  <a:lnTo>
                    <a:pt x="229" y="13"/>
                  </a:lnTo>
                  <a:lnTo>
                    <a:pt x="210" y="13"/>
                  </a:lnTo>
                  <a:lnTo>
                    <a:pt x="190" y="11"/>
                  </a:lnTo>
                  <a:lnTo>
                    <a:pt x="171" y="11"/>
                  </a:lnTo>
                  <a:lnTo>
                    <a:pt x="153" y="10"/>
                  </a:lnTo>
                  <a:lnTo>
                    <a:pt x="134" y="9"/>
                  </a:lnTo>
                  <a:lnTo>
                    <a:pt x="113" y="8"/>
                  </a:lnTo>
                  <a:lnTo>
                    <a:pt x="93" y="5"/>
                  </a:lnTo>
                  <a:lnTo>
                    <a:pt x="69" y="3"/>
                  </a:lnTo>
                  <a:lnTo>
                    <a:pt x="44" y="2"/>
                  </a:lnTo>
                  <a:lnTo>
                    <a:pt x="17"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4">
              <a:extLst>
                <a:ext uri="{FF2B5EF4-FFF2-40B4-BE49-F238E27FC236}">
                  <a16:creationId xmlns:a16="http://schemas.microsoft.com/office/drawing/2014/main" id="{33A61FD1-D1AE-4D83-8229-80EEE52BCDAA}"/>
                </a:ext>
              </a:extLst>
            </p:cNvPr>
            <p:cNvSpPr>
              <a:spLocks/>
            </p:cNvSpPr>
            <p:nvPr/>
          </p:nvSpPr>
          <p:spPr bwMode="auto">
            <a:xfrm>
              <a:off x="5047842" y="2531962"/>
              <a:ext cx="1106531" cy="725843"/>
            </a:xfrm>
            <a:custGeom>
              <a:avLst/>
              <a:gdLst>
                <a:gd name="T0" fmla="*/ 430 w 436"/>
                <a:gd name="T1" fmla="*/ 213 h 286"/>
                <a:gd name="T2" fmla="*/ 427 w 436"/>
                <a:gd name="T3" fmla="*/ 225 h 286"/>
                <a:gd name="T4" fmla="*/ 431 w 436"/>
                <a:gd name="T5" fmla="*/ 235 h 286"/>
                <a:gd name="T6" fmla="*/ 430 w 436"/>
                <a:gd name="T7" fmla="*/ 248 h 286"/>
                <a:gd name="T8" fmla="*/ 427 w 436"/>
                <a:gd name="T9" fmla="*/ 278 h 286"/>
                <a:gd name="T10" fmla="*/ 422 w 436"/>
                <a:gd name="T11" fmla="*/ 284 h 286"/>
                <a:gd name="T12" fmla="*/ 407 w 436"/>
                <a:gd name="T13" fmla="*/ 272 h 286"/>
                <a:gd name="T14" fmla="*/ 398 w 436"/>
                <a:gd name="T15" fmla="*/ 269 h 286"/>
                <a:gd name="T16" fmla="*/ 392 w 436"/>
                <a:gd name="T17" fmla="*/ 264 h 286"/>
                <a:gd name="T18" fmla="*/ 384 w 436"/>
                <a:gd name="T19" fmla="*/ 261 h 286"/>
                <a:gd name="T20" fmla="*/ 372 w 436"/>
                <a:gd name="T21" fmla="*/ 261 h 286"/>
                <a:gd name="T22" fmla="*/ 342 w 436"/>
                <a:gd name="T23" fmla="*/ 265 h 286"/>
                <a:gd name="T24" fmla="*/ 329 w 436"/>
                <a:gd name="T25" fmla="*/ 260 h 286"/>
                <a:gd name="T26" fmla="*/ 320 w 436"/>
                <a:gd name="T27" fmla="*/ 252 h 286"/>
                <a:gd name="T28" fmla="*/ 307 w 436"/>
                <a:gd name="T29" fmla="*/ 248 h 286"/>
                <a:gd name="T30" fmla="*/ 284 w 436"/>
                <a:gd name="T31" fmla="*/ 247 h 286"/>
                <a:gd name="T32" fmla="*/ 257 w 436"/>
                <a:gd name="T33" fmla="*/ 246 h 286"/>
                <a:gd name="T34" fmla="*/ 222 w 436"/>
                <a:gd name="T35" fmla="*/ 246 h 286"/>
                <a:gd name="T36" fmla="*/ 184 w 436"/>
                <a:gd name="T37" fmla="*/ 244 h 286"/>
                <a:gd name="T38" fmla="*/ 142 w 436"/>
                <a:gd name="T39" fmla="*/ 241 h 286"/>
                <a:gd name="T40" fmla="*/ 96 w 436"/>
                <a:gd name="T41" fmla="*/ 238 h 286"/>
                <a:gd name="T42" fmla="*/ 49 w 436"/>
                <a:gd name="T43" fmla="*/ 235 h 286"/>
                <a:gd name="T44" fmla="*/ 0 w 436"/>
                <a:gd name="T45" fmla="*/ 231 h 286"/>
                <a:gd name="T46" fmla="*/ 14 w 436"/>
                <a:gd name="T47" fmla="*/ 81 h 286"/>
                <a:gd name="T48" fmla="*/ 21 w 436"/>
                <a:gd name="T49" fmla="*/ 0 h 286"/>
                <a:gd name="T50" fmla="*/ 91 w 436"/>
                <a:gd name="T51" fmla="*/ 4 h 286"/>
                <a:gd name="T52" fmla="*/ 157 w 436"/>
                <a:gd name="T53" fmla="*/ 10 h 286"/>
                <a:gd name="T54" fmla="*/ 217 w 436"/>
                <a:gd name="T55" fmla="*/ 13 h 286"/>
                <a:gd name="T56" fmla="*/ 271 w 436"/>
                <a:gd name="T57" fmla="*/ 15 h 286"/>
                <a:gd name="T58" fmla="*/ 320 w 436"/>
                <a:gd name="T59" fmla="*/ 17 h 286"/>
                <a:gd name="T60" fmla="*/ 363 w 436"/>
                <a:gd name="T61" fmla="*/ 17 h 286"/>
                <a:gd name="T62" fmla="*/ 398 w 436"/>
                <a:gd name="T63" fmla="*/ 18 h 286"/>
                <a:gd name="T64" fmla="*/ 428 w 436"/>
                <a:gd name="T65" fmla="*/ 18 h 286"/>
                <a:gd name="T66" fmla="*/ 422 w 436"/>
                <a:gd name="T67" fmla="*/ 35 h 286"/>
                <a:gd name="T68" fmla="*/ 416 w 436"/>
                <a:gd name="T69" fmla="*/ 49 h 286"/>
                <a:gd name="T70" fmla="*/ 425 w 436"/>
                <a:gd name="T71" fmla="*/ 57 h 286"/>
                <a:gd name="T72" fmla="*/ 435 w 436"/>
                <a:gd name="T73" fmla="*/ 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286">
                  <a:moveTo>
                    <a:pt x="436" y="212"/>
                  </a:moveTo>
                  <a:lnTo>
                    <a:pt x="430" y="213"/>
                  </a:lnTo>
                  <a:lnTo>
                    <a:pt x="430" y="220"/>
                  </a:lnTo>
                  <a:lnTo>
                    <a:pt x="427" y="225"/>
                  </a:lnTo>
                  <a:lnTo>
                    <a:pt x="427" y="231"/>
                  </a:lnTo>
                  <a:lnTo>
                    <a:pt x="431" y="235"/>
                  </a:lnTo>
                  <a:lnTo>
                    <a:pt x="434" y="239"/>
                  </a:lnTo>
                  <a:lnTo>
                    <a:pt x="430" y="248"/>
                  </a:lnTo>
                  <a:lnTo>
                    <a:pt x="427" y="261"/>
                  </a:lnTo>
                  <a:lnTo>
                    <a:pt x="427" y="278"/>
                  </a:lnTo>
                  <a:lnTo>
                    <a:pt x="427" y="286"/>
                  </a:lnTo>
                  <a:lnTo>
                    <a:pt x="422" y="284"/>
                  </a:lnTo>
                  <a:lnTo>
                    <a:pt x="415" y="277"/>
                  </a:lnTo>
                  <a:lnTo>
                    <a:pt x="407" y="272"/>
                  </a:lnTo>
                  <a:lnTo>
                    <a:pt x="402" y="271"/>
                  </a:lnTo>
                  <a:lnTo>
                    <a:pt x="398" y="269"/>
                  </a:lnTo>
                  <a:lnTo>
                    <a:pt x="396" y="267"/>
                  </a:lnTo>
                  <a:lnTo>
                    <a:pt x="392" y="264"/>
                  </a:lnTo>
                  <a:lnTo>
                    <a:pt x="388" y="261"/>
                  </a:lnTo>
                  <a:lnTo>
                    <a:pt x="384" y="261"/>
                  </a:lnTo>
                  <a:lnTo>
                    <a:pt x="378" y="260"/>
                  </a:lnTo>
                  <a:lnTo>
                    <a:pt x="372" y="261"/>
                  </a:lnTo>
                  <a:lnTo>
                    <a:pt x="355" y="265"/>
                  </a:lnTo>
                  <a:lnTo>
                    <a:pt x="342" y="265"/>
                  </a:lnTo>
                  <a:lnTo>
                    <a:pt x="334" y="262"/>
                  </a:lnTo>
                  <a:lnTo>
                    <a:pt x="329" y="260"/>
                  </a:lnTo>
                  <a:lnTo>
                    <a:pt x="324" y="255"/>
                  </a:lnTo>
                  <a:lnTo>
                    <a:pt x="320" y="252"/>
                  </a:lnTo>
                  <a:lnTo>
                    <a:pt x="315" y="249"/>
                  </a:lnTo>
                  <a:lnTo>
                    <a:pt x="307" y="248"/>
                  </a:lnTo>
                  <a:lnTo>
                    <a:pt x="297" y="248"/>
                  </a:lnTo>
                  <a:lnTo>
                    <a:pt x="284" y="247"/>
                  </a:lnTo>
                  <a:lnTo>
                    <a:pt x="271" y="247"/>
                  </a:lnTo>
                  <a:lnTo>
                    <a:pt x="257" y="246"/>
                  </a:lnTo>
                  <a:lnTo>
                    <a:pt x="241" y="246"/>
                  </a:lnTo>
                  <a:lnTo>
                    <a:pt x="222" y="246"/>
                  </a:lnTo>
                  <a:lnTo>
                    <a:pt x="204" y="245"/>
                  </a:lnTo>
                  <a:lnTo>
                    <a:pt x="184" y="244"/>
                  </a:lnTo>
                  <a:lnTo>
                    <a:pt x="163" y="242"/>
                  </a:lnTo>
                  <a:lnTo>
                    <a:pt x="142" y="241"/>
                  </a:lnTo>
                  <a:lnTo>
                    <a:pt x="120" y="239"/>
                  </a:lnTo>
                  <a:lnTo>
                    <a:pt x="96" y="238"/>
                  </a:lnTo>
                  <a:lnTo>
                    <a:pt x="72" y="236"/>
                  </a:lnTo>
                  <a:lnTo>
                    <a:pt x="49" y="235"/>
                  </a:lnTo>
                  <a:lnTo>
                    <a:pt x="24" y="233"/>
                  </a:lnTo>
                  <a:lnTo>
                    <a:pt x="0" y="231"/>
                  </a:lnTo>
                  <a:lnTo>
                    <a:pt x="7" y="145"/>
                  </a:lnTo>
                  <a:lnTo>
                    <a:pt x="14" y="81"/>
                  </a:lnTo>
                  <a:lnTo>
                    <a:pt x="17" y="34"/>
                  </a:lnTo>
                  <a:lnTo>
                    <a:pt x="21" y="0"/>
                  </a:lnTo>
                  <a:lnTo>
                    <a:pt x="56" y="2"/>
                  </a:lnTo>
                  <a:lnTo>
                    <a:pt x="91" y="4"/>
                  </a:lnTo>
                  <a:lnTo>
                    <a:pt x="124" y="8"/>
                  </a:lnTo>
                  <a:lnTo>
                    <a:pt x="157" y="10"/>
                  </a:lnTo>
                  <a:lnTo>
                    <a:pt x="188" y="10"/>
                  </a:lnTo>
                  <a:lnTo>
                    <a:pt x="217" y="13"/>
                  </a:lnTo>
                  <a:lnTo>
                    <a:pt x="245" y="14"/>
                  </a:lnTo>
                  <a:lnTo>
                    <a:pt x="271" y="15"/>
                  </a:lnTo>
                  <a:lnTo>
                    <a:pt x="297" y="16"/>
                  </a:lnTo>
                  <a:lnTo>
                    <a:pt x="320" y="17"/>
                  </a:lnTo>
                  <a:lnTo>
                    <a:pt x="342" y="17"/>
                  </a:lnTo>
                  <a:lnTo>
                    <a:pt x="363" y="17"/>
                  </a:lnTo>
                  <a:lnTo>
                    <a:pt x="382" y="18"/>
                  </a:lnTo>
                  <a:lnTo>
                    <a:pt x="398" y="18"/>
                  </a:lnTo>
                  <a:lnTo>
                    <a:pt x="415" y="18"/>
                  </a:lnTo>
                  <a:lnTo>
                    <a:pt x="428" y="18"/>
                  </a:lnTo>
                  <a:lnTo>
                    <a:pt x="427" y="29"/>
                  </a:lnTo>
                  <a:lnTo>
                    <a:pt x="422" y="35"/>
                  </a:lnTo>
                  <a:lnTo>
                    <a:pt x="417" y="41"/>
                  </a:lnTo>
                  <a:lnTo>
                    <a:pt x="416" y="49"/>
                  </a:lnTo>
                  <a:lnTo>
                    <a:pt x="418" y="56"/>
                  </a:lnTo>
                  <a:lnTo>
                    <a:pt x="425" y="57"/>
                  </a:lnTo>
                  <a:lnTo>
                    <a:pt x="431" y="61"/>
                  </a:lnTo>
                  <a:lnTo>
                    <a:pt x="435" y="70"/>
                  </a:lnTo>
                  <a:lnTo>
                    <a:pt x="436" y="2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6">
              <a:extLst>
                <a:ext uri="{FF2B5EF4-FFF2-40B4-BE49-F238E27FC236}">
                  <a16:creationId xmlns:a16="http://schemas.microsoft.com/office/drawing/2014/main" id="{B8162F40-1031-4494-B4B4-2DA97FF80F19}"/>
                </a:ext>
              </a:extLst>
            </p:cNvPr>
            <p:cNvSpPr>
              <a:spLocks/>
            </p:cNvSpPr>
            <p:nvPr/>
          </p:nvSpPr>
          <p:spPr bwMode="auto">
            <a:xfrm>
              <a:off x="7428406" y="3313639"/>
              <a:ext cx="487280" cy="827360"/>
            </a:xfrm>
            <a:custGeom>
              <a:avLst/>
              <a:gdLst>
                <a:gd name="T0" fmla="*/ 1 w 192"/>
                <a:gd name="T1" fmla="*/ 326 h 326"/>
                <a:gd name="T2" fmla="*/ 0 w 192"/>
                <a:gd name="T3" fmla="*/ 316 h 326"/>
                <a:gd name="T4" fmla="*/ 1 w 192"/>
                <a:gd name="T5" fmla="*/ 304 h 326"/>
                <a:gd name="T6" fmla="*/ 9 w 192"/>
                <a:gd name="T7" fmla="*/ 300 h 326"/>
                <a:gd name="T8" fmla="*/ 7 w 192"/>
                <a:gd name="T9" fmla="*/ 293 h 326"/>
                <a:gd name="T10" fmla="*/ 13 w 192"/>
                <a:gd name="T11" fmla="*/ 282 h 326"/>
                <a:gd name="T12" fmla="*/ 20 w 192"/>
                <a:gd name="T13" fmla="*/ 270 h 326"/>
                <a:gd name="T14" fmla="*/ 26 w 192"/>
                <a:gd name="T15" fmla="*/ 261 h 326"/>
                <a:gd name="T16" fmla="*/ 31 w 192"/>
                <a:gd name="T17" fmla="*/ 241 h 326"/>
                <a:gd name="T18" fmla="*/ 23 w 192"/>
                <a:gd name="T19" fmla="*/ 227 h 326"/>
                <a:gd name="T20" fmla="*/ 19 w 192"/>
                <a:gd name="T21" fmla="*/ 215 h 326"/>
                <a:gd name="T22" fmla="*/ 25 w 192"/>
                <a:gd name="T23" fmla="*/ 205 h 326"/>
                <a:gd name="T24" fmla="*/ 23 w 192"/>
                <a:gd name="T25" fmla="*/ 191 h 326"/>
                <a:gd name="T26" fmla="*/ 11 w 192"/>
                <a:gd name="T27" fmla="*/ 24 h 326"/>
                <a:gd name="T28" fmla="*/ 20 w 192"/>
                <a:gd name="T29" fmla="*/ 26 h 326"/>
                <a:gd name="T30" fmla="*/ 30 w 192"/>
                <a:gd name="T31" fmla="*/ 24 h 326"/>
                <a:gd name="T32" fmla="*/ 40 w 192"/>
                <a:gd name="T33" fmla="*/ 17 h 326"/>
                <a:gd name="T34" fmla="*/ 164 w 192"/>
                <a:gd name="T35" fmla="*/ 0 h 326"/>
                <a:gd name="T36" fmla="*/ 184 w 192"/>
                <a:gd name="T37" fmla="*/ 210 h 326"/>
                <a:gd name="T38" fmla="*/ 191 w 192"/>
                <a:gd name="T39" fmla="*/ 214 h 326"/>
                <a:gd name="T40" fmla="*/ 189 w 192"/>
                <a:gd name="T41" fmla="*/ 229 h 326"/>
                <a:gd name="T42" fmla="*/ 176 w 192"/>
                <a:gd name="T43" fmla="*/ 230 h 326"/>
                <a:gd name="T44" fmla="*/ 167 w 192"/>
                <a:gd name="T45" fmla="*/ 238 h 326"/>
                <a:gd name="T46" fmla="*/ 154 w 192"/>
                <a:gd name="T47" fmla="*/ 241 h 326"/>
                <a:gd name="T48" fmla="*/ 150 w 192"/>
                <a:gd name="T49" fmla="*/ 257 h 326"/>
                <a:gd name="T50" fmla="*/ 141 w 192"/>
                <a:gd name="T51" fmla="*/ 265 h 326"/>
                <a:gd name="T52" fmla="*/ 131 w 192"/>
                <a:gd name="T53" fmla="*/ 275 h 326"/>
                <a:gd name="T54" fmla="*/ 127 w 192"/>
                <a:gd name="T55" fmla="*/ 290 h 326"/>
                <a:gd name="T56" fmla="*/ 121 w 192"/>
                <a:gd name="T57" fmla="*/ 300 h 326"/>
                <a:gd name="T58" fmla="*/ 112 w 192"/>
                <a:gd name="T59" fmla="*/ 297 h 326"/>
                <a:gd name="T60" fmla="*/ 105 w 192"/>
                <a:gd name="T61" fmla="*/ 293 h 326"/>
                <a:gd name="T62" fmla="*/ 94 w 192"/>
                <a:gd name="T63" fmla="*/ 298 h 326"/>
                <a:gd name="T64" fmla="*/ 92 w 192"/>
                <a:gd name="T65" fmla="*/ 307 h 326"/>
                <a:gd name="T66" fmla="*/ 91 w 192"/>
                <a:gd name="T67" fmla="*/ 314 h 326"/>
                <a:gd name="T68" fmla="*/ 85 w 192"/>
                <a:gd name="T69" fmla="*/ 308 h 326"/>
                <a:gd name="T70" fmla="*/ 76 w 192"/>
                <a:gd name="T71" fmla="*/ 304 h 326"/>
                <a:gd name="T72" fmla="*/ 69 w 192"/>
                <a:gd name="T73" fmla="*/ 307 h 326"/>
                <a:gd name="T74" fmla="*/ 65 w 192"/>
                <a:gd name="T75" fmla="*/ 316 h 326"/>
                <a:gd name="T76" fmla="*/ 60 w 192"/>
                <a:gd name="T77" fmla="*/ 322 h 326"/>
                <a:gd name="T78" fmla="*/ 52 w 192"/>
                <a:gd name="T79" fmla="*/ 315 h 326"/>
                <a:gd name="T80" fmla="*/ 38 w 192"/>
                <a:gd name="T81" fmla="*/ 315 h 326"/>
                <a:gd name="T82" fmla="*/ 36 w 192"/>
                <a:gd name="T83" fmla="*/ 319 h 326"/>
                <a:gd name="T84" fmla="*/ 29 w 192"/>
                <a:gd name="T85" fmla="*/ 321 h 326"/>
                <a:gd name="T86" fmla="*/ 18 w 192"/>
                <a:gd name="T87" fmla="*/ 316 h 326"/>
                <a:gd name="T88" fmla="*/ 13 w 192"/>
                <a:gd name="T89" fmla="*/ 323 h 326"/>
                <a:gd name="T90" fmla="*/ 1 w 192"/>
                <a:gd name="T91"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326">
                  <a:moveTo>
                    <a:pt x="1" y="326"/>
                  </a:moveTo>
                  <a:lnTo>
                    <a:pt x="1" y="326"/>
                  </a:lnTo>
                  <a:lnTo>
                    <a:pt x="1" y="322"/>
                  </a:lnTo>
                  <a:lnTo>
                    <a:pt x="0" y="316"/>
                  </a:lnTo>
                  <a:lnTo>
                    <a:pt x="0" y="310"/>
                  </a:lnTo>
                  <a:lnTo>
                    <a:pt x="1" y="304"/>
                  </a:lnTo>
                  <a:lnTo>
                    <a:pt x="7" y="302"/>
                  </a:lnTo>
                  <a:lnTo>
                    <a:pt x="9" y="300"/>
                  </a:lnTo>
                  <a:lnTo>
                    <a:pt x="9" y="295"/>
                  </a:lnTo>
                  <a:lnTo>
                    <a:pt x="7" y="293"/>
                  </a:lnTo>
                  <a:lnTo>
                    <a:pt x="9" y="286"/>
                  </a:lnTo>
                  <a:lnTo>
                    <a:pt x="13" y="282"/>
                  </a:lnTo>
                  <a:lnTo>
                    <a:pt x="18" y="276"/>
                  </a:lnTo>
                  <a:lnTo>
                    <a:pt x="20" y="270"/>
                  </a:lnTo>
                  <a:lnTo>
                    <a:pt x="23" y="267"/>
                  </a:lnTo>
                  <a:lnTo>
                    <a:pt x="26" y="261"/>
                  </a:lnTo>
                  <a:lnTo>
                    <a:pt x="30" y="253"/>
                  </a:lnTo>
                  <a:lnTo>
                    <a:pt x="31" y="241"/>
                  </a:lnTo>
                  <a:lnTo>
                    <a:pt x="27" y="232"/>
                  </a:lnTo>
                  <a:lnTo>
                    <a:pt x="23" y="227"/>
                  </a:lnTo>
                  <a:lnTo>
                    <a:pt x="18" y="221"/>
                  </a:lnTo>
                  <a:lnTo>
                    <a:pt x="19" y="215"/>
                  </a:lnTo>
                  <a:lnTo>
                    <a:pt x="23" y="210"/>
                  </a:lnTo>
                  <a:lnTo>
                    <a:pt x="25" y="205"/>
                  </a:lnTo>
                  <a:lnTo>
                    <a:pt x="24" y="198"/>
                  </a:lnTo>
                  <a:lnTo>
                    <a:pt x="23" y="191"/>
                  </a:lnTo>
                  <a:lnTo>
                    <a:pt x="7" y="22"/>
                  </a:lnTo>
                  <a:lnTo>
                    <a:pt x="11" y="24"/>
                  </a:lnTo>
                  <a:lnTo>
                    <a:pt x="16" y="26"/>
                  </a:lnTo>
                  <a:lnTo>
                    <a:pt x="20" y="26"/>
                  </a:lnTo>
                  <a:lnTo>
                    <a:pt x="25" y="25"/>
                  </a:lnTo>
                  <a:lnTo>
                    <a:pt x="30" y="24"/>
                  </a:lnTo>
                  <a:lnTo>
                    <a:pt x="36" y="20"/>
                  </a:lnTo>
                  <a:lnTo>
                    <a:pt x="40" y="17"/>
                  </a:lnTo>
                  <a:lnTo>
                    <a:pt x="45" y="13"/>
                  </a:lnTo>
                  <a:lnTo>
                    <a:pt x="164" y="0"/>
                  </a:lnTo>
                  <a:lnTo>
                    <a:pt x="186" y="203"/>
                  </a:lnTo>
                  <a:lnTo>
                    <a:pt x="184" y="210"/>
                  </a:lnTo>
                  <a:lnTo>
                    <a:pt x="186" y="212"/>
                  </a:lnTo>
                  <a:lnTo>
                    <a:pt x="191" y="214"/>
                  </a:lnTo>
                  <a:lnTo>
                    <a:pt x="192" y="224"/>
                  </a:lnTo>
                  <a:lnTo>
                    <a:pt x="189" y="229"/>
                  </a:lnTo>
                  <a:lnTo>
                    <a:pt x="183" y="229"/>
                  </a:lnTo>
                  <a:lnTo>
                    <a:pt x="176" y="230"/>
                  </a:lnTo>
                  <a:lnTo>
                    <a:pt x="172" y="235"/>
                  </a:lnTo>
                  <a:lnTo>
                    <a:pt x="167" y="238"/>
                  </a:lnTo>
                  <a:lnTo>
                    <a:pt x="161" y="240"/>
                  </a:lnTo>
                  <a:lnTo>
                    <a:pt x="154" y="241"/>
                  </a:lnTo>
                  <a:lnTo>
                    <a:pt x="152" y="247"/>
                  </a:lnTo>
                  <a:lnTo>
                    <a:pt x="150" y="257"/>
                  </a:lnTo>
                  <a:lnTo>
                    <a:pt x="145" y="261"/>
                  </a:lnTo>
                  <a:lnTo>
                    <a:pt x="141" y="265"/>
                  </a:lnTo>
                  <a:lnTo>
                    <a:pt x="141" y="274"/>
                  </a:lnTo>
                  <a:lnTo>
                    <a:pt x="131" y="275"/>
                  </a:lnTo>
                  <a:lnTo>
                    <a:pt x="130" y="283"/>
                  </a:lnTo>
                  <a:lnTo>
                    <a:pt x="127" y="290"/>
                  </a:lnTo>
                  <a:lnTo>
                    <a:pt x="124" y="296"/>
                  </a:lnTo>
                  <a:lnTo>
                    <a:pt x="121" y="300"/>
                  </a:lnTo>
                  <a:lnTo>
                    <a:pt x="114" y="300"/>
                  </a:lnTo>
                  <a:lnTo>
                    <a:pt x="112" y="297"/>
                  </a:lnTo>
                  <a:lnTo>
                    <a:pt x="110" y="294"/>
                  </a:lnTo>
                  <a:lnTo>
                    <a:pt x="105" y="293"/>
                  </a:lnTo>
                  <a:lnTo>
                    <a:pt x="96" y="294"/>
                  </a:lnTo>
                  <a:lnTo>
                    <a:pt x="94" y="298"/>
                  </a:lnTo>
                  <a:lnTo>
                    <a:pt x="93" y="303"/>
                  </a:lnTo>
                  <a:lnTo>
                    <a:pt x="92" y="307"/>
                  </a:lnTo>
                  <a:lnTo>
                    <a:pt x="90" y="310"/>
                  </a:lnTo>
                  <a:lnTo>
                    <a:pt x="91" y="314"/>
                  </a:lnTo>
                  <a:lnTo>
                    <a:pt x="90" y="314"/>
                  </a:lnTo>
                  <a:lnTo>
                    <a:pt x="85" y="308"/>
                  </a:lnTo>
                  <a:lnTo>
                    <a:pt x="79" y="307"/>
                  </a:lnTo>
                  <a:lnTo>
                    <a:pt x="76" y="304"/>
                  </a:lnTo>
                  <a:lnTo>
                    <a:pt x="71" y="303"/>
                  </a:lnTo>
                  <a:lnTo>
                    <a:pt x="69" y="307"/>
                  </a:lnTo>
                  <a:lnTo>
                    <a:pt x="66" y="311"/>
                  </a:lnTo>
                  <a:lnTo>
                    <a:pt x="65" y="316"/>
                  </a:lnTo>
                  <a:lnTo>
                    <a:pt x="61" y="321"/>
                  </a:lnTo>
                  <a:lnTo>
                    <a:pt x="60" y="322"/>
                  </a:lnTo>
                  <a:lnTo>
                    <a:pt x="57" y="319"/>
                  </a:lnTo>
                  <a:lnTo>
                    <a:pt x="52" y="315"/>
                  </a:lnTo>
                  <a:lnTo>
                    <a:pt x="45" y="313"/>
                  </a:lnTo>
                  <a:lnTo>
                    <a:pt x="38" y="315"/>
                  </a:lnTo>
                  <a:lnTo>
                    <a:pt x="37" y="316"/>
                  </a:lnTo>
                  <a:lnTo>
                    <a:pt x="36" y="319"/>
                  </a:lnTo>
                  <a:lnTo>
                    <a:pt x="34" y="321"/>
                  </a:lnTo>
                  <a:lnTo>
                    <a:pt x="29" y="321"/>
                  </a:lnTo>
                  <a:lnTo>
                    <a:pt x="25" y="319"/>
                  </a:lnTo>
                  <a:lnTo>
                    <a:pt x="18" y="316"/>
                  </a:lnTo>
                  <a:lnTo>
                    <a:pt x="13" y="316"/>
                  </a:lnTo>
                  <a:lnTo>
                    <a:pt x="13" y="323"/>
                  </a:lnTo>
                  <a:lnTo>
                    <a:pt x="9" y="326"/>
                  </a:lnTo>
                  <a:lnTo>
                    <a:pt x="1" y="32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7">
              <a:extLst>
                <a:ext uri="{FF2B5EF4-FFF2-40B4-BE49-F238E27FC236}">
                  <a16:creationId xmlns:a16="http://schemas.microsoft.com/office/drawing/2014/main" id="{B67E87D9-24C9-445A-BAE4-5BE8EC2CD237}"/>
                </a:ext>
              </a:extLst>
            </p:cNvPr>
            <p:cNvSpPr>
              <a:spLocks/>
            </p:cNvSpPr>
            <p:nvPr/>
          </p:nvSpPr>
          <p:spPr bwMode="auto">
            <a:xfrm>
              <a:off x="5014849" y="3118220"/>
              <a:ext cx="1301950" cy="647168"/>
            </a:xfrm>
            <a:custGeom>
              <a:avLst/>
              <a:gdLst>
                <a:gd name="T0" fmla="*/ 110 w 513"/>
                <a:gd name="T1" fmla="*/ 238 h 255"/>
                <a:gd name="T2" fmla="*/ 107 w 513"/>
                <a:gd name="T3" fmla="*/ 163 h 255"/>
                <a:gd name="T4" fmla="*/ 80 w 513"/>
                <a:gd name="T5" fmla="*/ 162 h 255"/>
                <a:gd name="T6" fmla="*/ 45 w 513"/>
                <a:gd name="T7" fmla="*/ 160 h 255"/>
                <a:gd name="T8" fmla="*/ 13 w 513"/>
                <a:gd name="T9" fmla="*/ 156 h 255"/>
                <a:gd name="T10" fmla="*/ 13 w 513"/>
                <a:gd name="T11" fmla="*/ 0 h 255"/>
                <a:gd name="T12" fmla="*/ 62 w 513"/>
                <a:gd name="T13" fmla="*/ 4 h 255"/>
                <a:gd name="T14" fmla="*/ 109 w 513"/>
                <a:gd name="T15" fmla="*/ 7 h 255"/>
                <a:gd name="T16" fmla="*/ 155 w 513"/>
                <a:gd name="T17" fmla="*/ 10 h 255"/>
                <a:gd name="T18" fmla="*/ 197 w 513"/>
                <a:gd name="T19" fmla="*/ 13 h 255"/>
                <a:gd name="T20" fmla="*/ 235 w 513"/>
                <a:gd name="T21" fmla="*/ 15 h 255"/>
                <a:gd name="T22" fmla="*/ 270 w 513"/>
                <a:gd name="T23" fmla="*/ 15 h 255"/>
                <a:gd name="T24" fmla="*/ 297 w 513"/>
                <a:gd name="T25" fmla="*/ 16 h 255"/>
                <a:gd name="T26" fmla="*/ 320 w 513"/>
                <a:gd name="T27" fmla="*/ 17 h 255"/>
                <a:gd name="T28" fmla="*/ 333 w 513"/>
                <a:gd name="T29" fmla="*/ 21 h 255"/>
                <a:gd name="T30" fmla="*/ 342 w 513"/>
                <a:gd name="T31" fmla="*/ 29 h 255"/>
                <a:gd name="T32" fmla="*/ 355 w 513"/>
                <a:gd name="T33" fmla="*/ 34 h 255"/>
                <a:gd name="T34" fmla="*/ 385 w 513"/>
                <a:gd name="T35" fmla="*/ 30 h 255"/>
                <a:gd name="T36" fmla="*/ 397 w 513"/>
                <a:gd name="T37" fmla="*/ 30 h 255"/>
                <a:gd name="T38" fmla="*/ 405 w 513"/>
                <a:gd name="T39" fmla="*/ 33 h 255"/>
                <a:gd name="T40" fmla="*/ 411 w 513"/>
                <a:gd name="T41" fmla="*/ 38 h 255"/>
                <a:gd name="T42" fmla="*/ 420 w 513"/>
                <a:gd name="T43" fmla="*/ 41 h 255"/>
                <a:gd name="T44" fmla="*/ 430 w 513"/>
                <a:gd name="T45" fmla="*/ 47 h 255"/>
                <a:gd name="T46" fmla="*/ 438 w 513"/>
                <a:gd name="T47" fmla="*/ 55 h 255"/>
                <a:gd name="T48" fmla="*/ 449 w 513"/>
                <a:gd name="T49" fmla="*/ 79 h 255"/>
                <a:gd name="T50" fmla="*/ 455 w 513"/>
                <a:gd name="T51" fmla="*/ 91 h 255"/>
                <a:gd name="T52" fmla="*/ 465 w 513"/>
                <a:gd name="T53" fmla="*/ 117 h 255"/>
                <a:gd name="T54" fmla="*/ 469 w 513"/>
                <a:gd name="T55" fmla="*/ 137 h 255"/>
                <a:gd name="T56" fmla="*/ 475 w 513"/>
                <a:gd name="T57" fmla="*/ 150 h 255"/>
                <a:gd name="T58" fmla="*/ 478 w 513"/>
                <a:gd name="T59" fmla="*/ 162 h 255"/>
                <a:gd name="T60" fmla="*/ 478 w 513"/>
                <a:gd name="T61" fmla="*/ 174 h 255"/>
                <a:gd name="T62" fmla="*/ 481 w 513"/>
                <a:gd name="T63" fmla="*/ 194 h 255"/>
                <a:gd name="T64" fmla="*/ 487 w 513"/>
                <a:gd name="T65" fmla="*/ 206 h 255"/>
                <a:gd name="T66" fmla="*/ 491 w 513"/>
                <a:gd name="T67" fmla="*/ 220 h 255"/>
                <a:gd name="T68" fmla="*/ 496 w 513"/>
                <a:gd name="T69" fmla="*/ 231 h 255"/>
                <a:gd name="T70" fmla="*/ 502 w 513"/>
                <a:gd name="T71" fmla="*/ 238 h 255"/>
                <a:gd name="T72" fmla="*/ 508 w 513"/>
                <a:gd name="T73" fmla="*/ 248 h 255"/>
                <a:gd name="T74" fmla="*/ 511 w 513"/>
                <a:gd name="T75" fmla="*/ 251 h 255"/>
                <a:gd name="T76" fmla="*/ 482 w 513"/>
                <a:gd name="T77" fmla="*/ 254 h 255"/>
                <a:gd name="T78" fmla="*/ 424 w 513"/>
                <a:gd name="T79" fmla="*/ 255 h 255"/>
                <a:gd name="T80" fmla="*/ 370 w 513"/>
                <a:gd name="T81" fmla="*/ 254 h 255"/>
                <a:gd name="T82" fmla="*/ 320 w 513"/>
                <a:gd name="T83" fmla="*/ 253 h 255"/>
                <a:gd name="T84" fmla="*/ 271 w 513"/>
                <a:gd name="T85" fmla="*/ 251 h 255"/>
                <a:gd name="T86" fmla="*/ 224 w 513"/>
                <a:gd name="T87" fmla="*/ 248 h 255"/>
                <a:gd name="T88" fmla="*/ 180 w 513"/>
                <a:gd name="T89" fmla="*/ 244 h 255"/>
                <a:gd name="T90" fmla="*/ 134 w 513"/>
                <a:gd name="T91"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3" h="255">
                  <a:moveTo>
                    <a:pt x="110" y="238"/>
                  </a:moveTo>
                  <a:lnTo>
                    <a:pt x="110" y="238"/>
                  </a:lnTo>
                  <a:lnTo>
                    <a:pt x="115" y="165"/>
                  </a:lnTo>
                  <a:lnTo>
                    <a:pt x="107" y="163"/>
                  </a:lnTo>
                  <a:lnTo>
                    <a:pt x="95" y="163"/>
                  </a:lnTo>
                  <a:lnTo>
                    <a:pt x="80" y="162"/>
                  </a:lnTo>
                  <a:lnTo>
                    <a:pt x="63" y="161"/>
                  </a:lnTo>
                  <a:lnTo>
                    <a:pt x="45" y="160"/>
                  </a:lnTo>
                  <a:lnTo>
                    <a:pt x="28" y="157"/>
                  </a:lnTo>
                  <a:lnTo>
                    <a:pt x="13" y="156"/>
                  </a:lnTo>
                  <a:lnTo>
                    <a:pt x="0" y="156"/>
                  </a:lnTo>
                  <a:lnTo>
                    <a:pt x="13" y="0"/>
                  </a:lnTo>
                  <a:lnTo>
                    <a:pt x="37" y="2"/>
                  </a:lnTo>
                  <a:lnTo>
                    <a:pt x="62" y="4"/>
                  </a:lnTo>
                  <a:lnTo>
                    <a:pt x="85" y="5"/>
                  </a:lnTo>
                  <a:lnTo>
                    <a:pt x="109" y="7"/>
                  </a:lnTo>
                  <a:lnTo>
                    <a:pt x="133" y="8"/>
                  </a:lnTo>
                  <a:lnTo>
                    <a:pt x="155" y="10"/>
                  </a:lnTo>
                  <a:lnTo>
                    <a:pt x="176" y="11"/>
                  </a:lnTo>
                  <a:lnTo>
                    <a:pt x="197" y="13"/>
                  </a:lnTo>
                  <a:lnTo>
                    <a:pt x="217" y="14"/>
                  </a:lnTo>
                  <a:lnTo>
                    <a:pt x="235" y="15"/>
                  </a:lnTo>
                  <a:lnTo>
                    <a:pt x="254" y="15"/>
                  </a:lnTo>
                  <a:lnTo>
                    <a:pt x="270" y="15"/>
                  </a:lnTo>
                  <a:lnTo>
                    <a:pt x="284" y="16"/>
                  </a:lnTo>
                  <a:lnTo>
                    <a:pt x="297" y="16"/>
                  </a:lnTo>
                  <a:lnTo>
                    <a:pt x="310" y="17"/>
                  </a:lnTo>
                  <a:lnTo>
                    <a:pt x="320" y="17"/>
                  </a:lnTo>
                  <a:lnTo>
                    <a:pt x="328" y="18"/>
                  </a:lnTo>
                  <a:lnTo>
                    <a:pt x="333" y="21"/>
                  </a:lnTo>
                  <a:lnTo>
                    <a:pt x="337" y="24"/>
                  </a:lnTo>
                  <a:lnTo>
                    <a:pt x="342" y="29"/>
                  </a:lnTo>
                  <a:lnTo>
                    <a:pt x="347" y="31"/>
                  </a:lnTo>
                  <a:lnTo>
                    <a:pt x="355" y="34"/>
                  </a:lnTo>
                  <a:lnTo>
                    <a:pt x="368" y="34"/>
                  </a:lnTo>
                  <a:lnTo>
                    <a:pt x="385" y="30"/>
                  </a:lnTo>
                  <a:lnTo>
                    <a:pt x="391" y="29"/>
                  </a:lnTo>
                  <a:lnTo>
                    <a:pt x="397" y="30"/>
                  </a:lnTo>
                  <a:lnTo>
                    <a:pt x="401" y="30"/>
                  </a:lnTo>
                  <a:lnTo>
                    <a:pt x="405" y="33"/>
                  </a:lnTo>
                  <a:lnTo>
                    <a:pt x="409" y="36"/>
                  </a:lnTo>
                  <a:lnTo>
                    <a:pt x="411" y="38"/>
                  </a:lnTo>
                  <a:lnTo>
                    <a:pt x="415" y="40"/>
                  </a:lnTo>
                  <a:lnTo>
                    <a:pt x="420" y="41"/>
                  </a:lnTo>
                  <a:lnTo>
                    <a:pt x="424" y="43"/>
                  </a:lnTo>
                  <a:lnTo>
                    <a:pt x="430" y="47"/>
                  </a:lnTo>
                  <a:lnTo>
                    <a:pt x="435" y="53"/>
                  </a:lnTo>
                  <a:lnTo>
                    <a:pt x="438" y="55"/>
                  </a:lnTo>
                  <a:lnTo>
                    <a:pt x="447" y="70"/>
                  </a:lnTo>
                  <a:lnTo>
                    <a:pt x="449" y="79"/>
                  </a:lnTo>
                  <a:lnTo>
                    <a:pt x="451" y="86"/>
                  </a:lnTo>
                  <a:lnTo>
                    <a:pt x="455" y="91"/>
                  </a:lnTo>
                  <a:lnTo>
                    <a:pt x="463" y="106"/>
                  </a:lnTo>
                  <a:lnTo>
                    <a:pt x="465" y="117"/>
                  </a:lnTo>
                  <a:lnTo>
                    <a:pt x="465" y="129"/>
                  </a:lnTo>
                  <a:lnTo>
                    <a:pt x="469" y="137"/>
                  </a:lnTo>
                  <a:lnTo>
                    <a:pt x="474" y="145"/>
                  </a:lnTo>
                  <a:lnTo>
                    <a:pt x="475" y="150"/>
                  </a:lnTo>
                  <a:lnTo>
                    <a:pt x="476" y="157"/>
                  </a:lnTo>
                  <a:lnTo>
                    <a:pt x="478" y="162"/>
                  </a:lnTo>
                  <a:lnTo>
                    <a:pt x="477" y="170"/>
                  </a:lnTo>
                  <a:lnTo>
                    <a:pt x="478" y="174"/>
                  </a:lnTo>
                  <a:lnTo>
                    <a:pt x="481" y="180"/>
                  </a:lnTo>
                  <a:lnTo>
                    <a:pt x="481" y="194"/>
                  </a:lnTo>
                  <a:lnTo>
                    <a:pt x="481" y="201"/>
                  </a:lnTo>
                  <a:lnTo>
                    <a:pt x="487" y="206"/>
                  </a:lnTo>
                  <a:lnTo>
                    <a:pt x="490" y="212"/>
                  </a:lnTo>
                  <a:lnTo>
                    <a:pt x="491" y="220"/>
                  </a:lnTo>
                  <a:lnTo>
                    <a:pt x="493" y="226"/>
                  </a:lnTo>
                  <a:lnTo>
                    <a:pt x="496" y="231"/>
                  </a:lnTo>
                  <a:lnTo>
                    <a:pt x="500" y="234"/>
                  </a:lnTo>
                  <a:lnTo>
                    <a:pt x="502" y="238"/>
                  </a:lnTo>
                  <a:lnTo>
                    <a:pt x="505" y="247"/>
                  </a:lnTo>
                  <a:lnTo>
                    <a:pt x="508" y="248"/>
                  </a:lnTo>
                  <a:lnTo>
                    <a:pt x="509" y="249"/>
                  </a:lnTo>
                  <a:lnTo>
                    <a:pt x="511" y="251"/>
                  </a:lnTo>
                  <a:lnTo>
                    <a:pt x="513" y="254"/>
                  </a:lnTo>
                  <a:lnTo>
                    <a:pt x="482" y="254"/>
                  </a:lnTo>
                  <a:lnTo>
                    <a:pt x="453" y="255"/>
                  </a:lnTo>
                  <a:lnTo>
                    <a:pt x="424" y="255"/>
                  </a:lnTo>
                  <a:lnTo>
                    <a:pt x="397" y="254"/>
                  </a:lnTo>
                  <a:lnTo>
                    <a:pt x="370" y="254"/>
                  </a:lnTo>
                  <a:lnTo>
                    <a:pt x="344" y="253"/>
                  </a:lnTo>
                  <a:lnTo>
                    <a:pt x="320" y="253"/>
                  </a:lnTo>
                  <a:lnTo>
                    <a:pt x="295" y="252"/>
                  </a:lnTo>
                  <a:lnTo>
                    <a:pt x="271" y="251"/>
                  </a:lnTo>
                  <a:lnTo>
                    <a:pt x="248" y="249"/>
                  </a:lnTo>
                  <a:lnTo>
                    <a:pt x="224" y="248"/>
                  </a:lnTo>
                  <a:lnTo>
                    <a:pt x="202" y="246"/>
                  </a:lnTo>
                  <a:lnTo>
                    <a:pt x="180" y="244"/>
                  </a:lnTo>
                  <a:lnTo>
                    <a:pt x="156" y="242"/>
                  </a:lnTo>
                  <a:lnTo>
                    <a:pt x="134" y="240"/>
                  </a:lnTo>
                  <a:lnTo>
                    <a:pt x="110" y="2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8">
              <a:extLst>
                <a:ext uri="{FF2B5EF4-FFF2-40B4-BE49-F238E27FC236}">
                  <a16:creationId xmlns:a16="http://schemas.microsoft.com/office/drawing/2014/main" id="{49245039-170F-468A-A981-8105C9B8956F}"/>
                </a:ext>
              </a:extLst>
            </p:cNvPr>
            <p:cNvSpPr>
              <a:spLocks/>
            </p:cNvSpPr>
            <p:nvPr/>
          </p:nvSpPr>
          <p:spPr bwMode="auto">
            <a:xfrm>
              <a:off x="6999499" y="2217260"/>
              <a:ext cx="862891" cy="499969"/>
            </a:xfrm>
            <a:custGeom>
              <a:avLst/>
              <a:gdLst>
                <a:gd name="T0" fmla="*/ 160 w 340"/>
                <a:gd name="T1" fmla="*/ 165 h 197"/>
                <a:gd name="T2" fmla="*/ 174 w 340"/>
                <a:gd name="T3" fmla="*/ 126 h 197"/>
                <a:gd name="T4" fmla="*/ 179 w 340"/>
                <a:gd name="T5" fmla="*/ 125 h 197"/>
                <a:gd name="T6" fmla="*/ 182 w 340"/>
                <a:gd name="T7" fmla="*/ 128 h 197"/>
                <a:gd name="T8" fmla="*/ 190 w 340"/>
                <a:gd name="T9" fmla="*/ 134 h 197"/>
                <a:gd name="T10" fmla="*/ 195 w 340"/>
                <a:gd name="T11" fmla="*/ 138 h 197"/>
                <a:gd name="T12" fmla="*/ 207 w 340"/>
                <a:gd name="T13" fmla="*/ 124 h 197"/>
                <a:gd name="T14" fmla="*/ 215 w 340"/>
                <a:gd name="T15" fmla="*/ 119 h 197"/>
                <a:gd name="T16" fmla="*/ 233 w 340"/>
                <a:gd name="T17" fmla="*/ 108 h 197"/>
                <a:gd name="T18" fmla="*/ 254 w 340"/>
                <a:gd name="T19" fmla="*/ 105 h 197"/>
                <a:gd name="T20" fmla="*/ 254 w 340"/>
                <a:gd name="T21" fmla="*/ 100 h 197"/>
                <a:gd name="T22" fmla="*/ 258 w 340"/>
                <a:gd name="T23" fmla="*/ 94 h 197"/>
                <a:gd name="T24" fmla="*/ 261 w 340"/>
                <a:gd name="T25" fmla="*/ 88 h 197"/>
                <a:gd name="T26" fmla="*/ 266 w 340"/>
                <a:gd name="T27" fmla="*/ 88 h 197"/>
                <a:gd name="T28" fmla="*/ 272 w 340"/>
                <a:gd name="T29" fmla="*/ 94 h 197"/>
                <a:gd name="T30" fmla="*/ 283 w 340"/>
                <a:gd name="T31" fmla="*/ 102 h 197"/>
                <a:gd name="T32" fmla="*/ 289 w 340"/>
                <a:gd name="T33" fmla="*/ 104 h 197"/>
                <a:gd name="T34" fmla="*/ 293 w 340"/>
                <a:gd name="T35" fmla="*/ 91 h 197"/>
                <a:gd name="T36" fmla="*/ 306 w 340"/>
                <a:gd name="T37" fmla="*/ 95 h 197"/>
                <a:gd name="T38" fmla="*/ 334 w 340"/>
                <a:gd name="T39" fmla="*/ 94 h 197"/>
                <a:gd name="T40" fmla="*/ 329 w 340"/>
                <a:gd name="T41" fmla="*/ 75 h 197"/>
                <a:gd name="T42" fmla="*/ 298 w 340"/>
                <a:gd name="T43" fmla="*/ 56 h 197"/>
                <a:gd name="T44" fmla="*/ 289 w 340"/>
                <a:gd name="T45" fmla="*/ 60 h 197"/>
                <a:gd name="T46" fmla="*/ 275 w 340"/>
                <a:gd name="T47" fmla="*/ 53 h 197"/>
                <a:gd name="T48" fmla="*/ 272 w 340"/>
                <a:gd name="T49" fmla="*/ 42 h 197"/>
                <a:gd name="T50" fmla="*/ 267 w 340"/>
                <a:gd name="T51" fmla="*/ 34 h 197"/>
                <a:gd name="T52" fmla="*/ 261 w 340"/>
                <a:gd name="T53" fmla="*/ 35 h 197"/>
                <a:gd name="T54" fmla="*/ 256 w 340"/>
                <a:gd name="T55" fmla="*/ 38 h 197"/>
                <a:gd name="T56" fmla="*/ 232 w 340"/>
                <a:gd name="T57" fmla="*/ 47 h 197"/>
                <a:gd name="T58" fmla="*/ 218 w 340"/>
                <a:gd name="T59" fmla="*/ 51 h 197"/>
                <a:gd name="T60" fmla="*/ 208 w 340"/>
                <a:gd name="T61" fmla="*/ 54 h 197"/>
                <a:gd name="T62" fmla="*/ 198 w 340"/>
                <a:gd name="T63" fmla="*/ 56 h 197"/>
                <a:gd name="T64" fmla="*/ 190 w 340"/>
                <a:gd name="T65" fmla="*/ 71 h 197"/>
                <a:gd name="T66" fmla="*/ 181 w 340"/>
                <a:gd name="T67" fmla="*/ 79 h 197"/>
                <a:gd name="T68" fmla="*/ 176 w 340"/>
                <a:gd name="T69" fmla="*/ 68 h 197"/>
                <a:gd name="T70" fmla="*/ 161 w 340"/>
                <a:gd name="T71" fmla="*/ 66 h 197"/>
                <a:gd name="T72" fmla="*/ 156 w 340"/>
                <a:gd name="T73" fmla="*/ 62 h 197"/>
                <a:gd name="T74" fmla="*/ 139 w 340"/>
                <a:gd name="T75" fmla="*/ 62 h 197"/>
                <a:gd name="T76" fmla="*/ 132 w 340"/>
                <a:gd name="T77" fmla="*/ 54 h 197"/>
                <a:gd name="T78" fmla="*/ 125 w 340"/>
                <a:gd name="T79" fmla="*/ 43 h 197"/>
                <a:gd name="T80" fmla="*/ 101 w 340"/>
                <a:gd name="T81" fmla="*/ 47 h 197"/>
                <a:gd name="T82" fmla="*/ 92 w 340"/>
                <a:gd name="T83" fmla="*/ 51 h 197"/>
                <a:gd name="T84" fmla="*/ 88 w 340"/>
                <a:gd name="T85" fmla="*/ 41 h 197"/>
                <a:gd name="T86" fmla="*/ 93 w 340"/>
                <a:gd name="T87" fmla="*/ 31 h 197"/>
                <a:gd name="T88" fmla="*/ 100 w 340"/>
                <a:gd name="T89" fmla="*/ 27 h 197"/>
                <a:gd name="T90" fmla="*/ 105 w 340"/>
                <a:gd name="T91" fmla="*/ 23 h 197"/>
                <a:gd name="T92" fmla="*/ 110 w 340"/>
                <a:gd name="T93" fmla="*/ 13 h 197"/>
                <a:gd name="T94" fmla="*/ 118 w 340"/>
                <a:gd name="T95" fmla="*/ 3 h 197"/>
                <a:gd name="T96" fmla="*/ 102 w 340"/>
                <a:gd name="T97" fmla="*/ 2 h 197"/>
                <a:gd name="T98" fmla="*/ 72 w 340"/>
                <a:gd name="T99" fmla="*/ 23 h 197"/>
                <a:gd name="T100" fmla="*/ 45 w 340"/>
                <a:gd name="T101" fmla="*/ 56 h 197"/>
                <a:gd name="T102" fmla="*/ 12 w 340"/>
                <a:gd name="T103" fmla="*/ 73 h 197"/>
                <a:gd name="T104" fmla="*/ 125 w 340"/>
                <a:gd name="T105" fmla="*/ 17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197">
                  <a:moveTo>
                    <a:pt x="147" y="197"/>
                  </a:moveTo>
                  <a:lnTo>
                    <a:pt x="149" y="190"/>
                  </a:lnTo>
                  <a:lnTo>
                    <a:pt x="153" y="184"/>
                  </a:lnTo>
                  <a:lnTo>
                    <a:pt x="155" y="179"/>
                  </a:lnTo>
                  <a:lnTo>
                    <a:pt x="156" y="173"/>
                  </a:lnTo>
                  <a:lnTo>
                    <a:pt x="160" y="165"/>
                  </a:lnTo>
                  <a:lnTo>
                    <a:pt x="163" y="158"/>
                  </a:lnTo>
                  <a:lnTo>
                    <a:pt x="167" y="151"/>
                  </a:lnTo>
                  <a:lnTo>
                    <a:pt x="173" y="145"/>
                  </a:lnTo>
                  <a:lnTo>
                    <a:pt x="174" y="141"/>
                  </a:lnTo>
                  <a:lnTo>
                    <a:pt x="175" y="137"/>
                  </a:lnTo>
                  <a:lnTo>
                    <a:pt x="174" y="126"/>
                  </a:lnTo>
                  <a:lnTo>
                    <a:pt x="174" y="126"/>
                  </a:lnTo>
                  <a:lnTo>
                    <a:pt x="175" y="125"/>
                  </a:lnTo>
                  <a:lnTo>
                    <a:pt x="176" y="125"/>
                  </a:lnTo>
                  <a:lnTo>
                    <a:pt x="176" y="124"/>
                  </a:lnTo>
                  <a:lnTo>
                    <a:pt x="178" y="125"/>
                  </a:lnTo>
                  <a:lnTo>
                    <a:pt x="179" y="125"/>
                  </a:lnTo>
                  <a:lnTo>
                    <a:pt x="179" y="126"/>
                  </a:lnTo>
                  <a:lnTo>
                    <a:pt x="180" y="126"/>
                  </a:lnTo>
                  <a:lnTo>
                    <a:pt x="180" y="127"/>
                  </a:lnTo>
                  <a:lnTo>
                    <a:pt x="179" y="127"/>
                  </a:lnTo>
                  <a:lnTo>
                    <a:pt x="179" y="128"/>
                  </a:lnTo>
                  <a:lnTo>
                    <a:pt x="182" y="128"/>
                  </a:lnTo>
                  <a:lnTo>
                    <a:pt x="185" y="127"/>
                  </a:lnTo>
                  <a:lnTo>
                    <a:pt x="186" y="126"/>
                  </a:lnTo>
                  <a:lnTo>
                    <a:pt x="189" y="126"/>
                  </a:lnTo>
                  <a:lnTo>
                    <a:pt x="192" y="126"/>
                  </a:lnTo>
                  <a:lnTo>
                    <a:pt x="190" y="130"/>
                  </a:lnTo>
                  <a:lnTo>
                    <a:pt x="190" y="134"/>
                  </a:lnTo>
                  <a:lnTo>
                    <a:pt x="192" y="138"/>
                  </a:lnTo>
                  <a:lnTo>
                    <a:pt x="193" y="137"/>
                  </a:lnTo>
                  <a:lnTo>
                    <a:pt x="193" y="135"/>
                  </a:lnTo>
                  <a:lnTo>
                    <a:pt x="194" y="135"/>
                  </a:lnTo>
                  <a:lnTo>
                    <a:pt x="195" y="137"/>
                  </a:lnTo>
                  <a:lnTo>
                    <a:pt x="195" y="138"/>
                  </a:lnTo>
                  <a:lnTo>
                    <a:pt x="195" y="139"/>
                  </a:lnTo>
                  <a:lnTo>
                    <a:pt x="200" y="137"/>
                  </a:lnTo>
                  <a:lnTo>
                    <a:pt x="202" y="133"/>
                  </a:lnTo>
                  <a:lnTo>
                    <a:pt x="203" y="130"/>
                  </a:lnTo>
                  <a:lnTo>
                    <a:pt x="206" y="126"/>
                  </a:lnTo>
                  <a:lnTo>
                    <a:pt x="207" y="124"/>
                  </a:lnTo>
                  <a:lnTo>
                    <a:pt x="208" y="122"/>
                  </a:lnTo>
                  <a:lnTo>
                    <a:pt x="210" y="120"/>
                  </a:lnTo>
                  <a:lnTo>
                    <a:pt x="212" y="118"/>
                  </a:lnTo>
                  <a:lnTo>
                    <a:pt x="213" y="118"/>
                  </a:lnTo>
                  <a:lnTo>
                    <a:pt x="214" y="118"/>
                  </a:lnTo>
                  <a:lnTo>
                    <a:pt x="215" y="119"/>
                  </a:lnTo>
                  <a:lnTo>
                    <a:pt x="218" y="114"/>
                  </a:lnTo>
                  <a:lnTo>
                    <a:pt x="222" y="112"/>
                  </a:lnTo>
                  <a:lnTo>
                    <a:pt x="226" y="109"/>
                  </a:lnTo>
                  <a:lnTo>
                    <a:pt x="229" y="106"/>
                  </a:lnTo>
                  <a:lnTo>
                    <a:pt x="230" y="107"/>
                  </a:lnTo>
                  <a:lnTo>
                    <a:pt x="233" y="108"/>
                  </a:lnTo>
                  <a:lnTo>
                    <a:pt x="234" y="109"/>
                  </a:lnTo>
                  <a:lnTo>
                    <a:pt x="235" y="109"/>
                  </a:lnTo>
                  <a:lnTo>
                    <a:pt x="239" y="106"/>
                  </a:lnTo>
                  <a:lnTo>
                    <a:pt x="245" y="106"/>
                  </a:lnTo>
                  <a:lnTo>
                    <a:pt x="249" y="106"/>
                  </a:lnTo>
                  <a:lnTo>
                    <a:pt x="254" y="105"/>
                  </a:lnTo>
                  <a:lnTo>
                    <a:pt x="254" y="104"/>
                  </a:lnTo>
                  <a:lnTo>
                    <a:pt x="253" y="102"/>
                  </a:lnTo>
                  <a:lnTo>
                    <a:pt x="253" y="102"/>
                  </a:lnTo>
                  <a:lnTo>
                    <a:pt x="253" y="101"/>
                  </a:lnTo>
                  <a:lnTo>
                    <a:pt x="254" y="100"/>
                  </a:lnTo>
                  <a:lnTo>
                    <a:pt x="254" y="100"/>
                  </a:lnTo>
                  <a:lnTo>
                    <a:pt x="255" y="100"/>
                  </a:lnTo>
                  <a:lnTo>
                    <a:pt x="256" y="100"/>
                  </a:lnTo>
                  <a:lnTo>
                    <a:pt x="256" y="99"/>
                  </a:lnTo>
                  <a:lnTo>
                    <a:pt x="256" y="98"/>
                  </a:lnTo>
                  <a:lnTo>
                    <a:pt x="255" y="97"/>
                  </a:lnTo>
                  <a:lnTo>
                    <a:pt x="258" y="94"/>
                  </a:lnTo>
                  <a:lnTo>
                    <a:pt x="259" y="94"/>
                  </a:lnTo>
                  <a:lnTo>
                    <a:pt x="259" y="92"/>
                  </a:lnTo>
                  <a:lnTo>
                    <a:pt x="259" y="89"/>
                  </a:lnTo>
                  <a:lnTo>
                    <a:pt x="259" y="88"/>
                  </a:lnTo>
                  <a:lnTo>
                    <a:pt x="260" y="88"/>
                  </a:lnTo>
                  <a:lnTo>
                    <a:pt x="261" y="88"/>
                  </a:lnTo>
                  <a:lnTo>
                    <a:pt x="262" y="88"/>
                  </a:lnTo>
                  <a:lnTo>
                    <a:pt x="263" y="88"/>
                  </a:lnTo>
                  <a:lnTo>
                    <a:pt x="263" y="89"/>
                  </a:lnTo>
                  <a:lnTo>
                    <a:pt x="265" y="89"/>
                  </a:lnTo>
                  <a:lnTo>
                    <a:pt x="265" y="88"/>
                  </a:lnTo>
                  <a:lnTo>
                    <a:pt x="266" y="88"/>
                  </a:lnTo>
                  <a:lnTo>
                    <a:pt x="267" y="89"/>
                  </a:lnTo>
                  <a:lnTo>
                    <a:pt x="268" y="91"/>
                  </a:lnTo>
                  <a:lnTo>
                    <a:pt x="268" y="93"/>
                  </a:lnTo>
                  <a:lnTo>
                    <a:pt x="269" y="94"/>
                  </a:lnTo>
                  <a:lnTo>
                    <a:pt x="270" y="94"/>
                  </a:lnTo>
                  <a:lnTo>
                    <a:pt x="272" y="94"/>
                  </a:lnTo>
                  <a:lnTo>
                    <a:pt x="273" y="94"/>
                  </a:lnTo>
                  <a:lnTo>
                    <a:pt x="274" y="94"/>
                  </a:lnTo>
                  <a:lnTo>
                    <a:pt x="275" y="97"/>
                  </a:lnTo>
                  <a:lnTo>
                    <a:pt x="279" y="99"/>
                  </a:lnTo>
                  <a:lnTo>
                    <a:pt x="281" y="101"/>
                  </a:lnTo>
                  <a:lnTo>
                    <a:pt x="283" y="102"/>
                  </a:lnTo>
                  <a:lnTo>
                    <a:pt x="283" y="102"/>
                  </a:lnTo>
                  <a:lnTo>
                    <a:pt x="285" y="102"/>
                  </a:lnTo>
                  <a:lnTo>
                    <a:pt x="286" y="104"/>
                  </a:lnTo>
                  <a:lnTo>
                    <a:pt x="287" y="105"/>
                  </a:lnTo>
                  <a:lnTo>
                    <a:pt x="289" y="106"/>
                  </a:lnTo>
                  <a:lnTo>
                    <a:pt x="289" y="104"/>
                  </a:lnTo>
                  <a:lnTo>
                    <a:pt x="289" y="101"/>
                  </a:lnTo>
                  <a:lnTo>
                    <a:pt x="292" y="100"/>
                  </a:lnTo>
                  <a:lnTo>
                    <a:pt x="293" y="100"/>
                  </a:lnTo>
                  <a:lnTo>
                    <a:pt x="293" y="97"/>
                  </a:lnTo>
                  <a:lnTo>
                    <a:pt x="293" y="93"/>
                  </a:lnTo>
                  <a:lnTo>
                    <a:pt x="293" y="91"/>
                  </a:lnTo>
                  <a:lnTo>
                    <a:pt x="295" y="88"/>
                  </a:lnTo>
                  <a:lnTo>
                    <a:pt x="298" y="88"/>
                  </a:lnTo>
                  <a:lnTo>
                    <a:pt x="300" y="89"/>
                  </a:lnTo>
                  <a:lnTo>
                    <a:pt x="301" y="93"/>
                  </a:lnTo>
                  <a:lnTo>
                    <a:pt x="303" y="94"/>
                  </a:lnTo>
                  <a:lnTo>
                    <a:pt x="306" y="95"/>
                  </a:lnTo>
                  <a:lnTo>
                    <a:pt x="312" y="97"/>
                  </a:lnTo>
                  <a:lnTo>
                    <a:pt x="316" y="97"/>
                  </a:lnTo>
                  <a:lnTo>
                    <a:pt x="322" y="95"/>
                  </a:lnTo>
                  <a:lnTo>
                    <a:pt x="327" y="95"/>
                  </a:lnTo>
                  <a:lnTo>
                    <a:pt x="332" y="94"/>
                  </a:lnTo>
                  <a:lnTo>
                    <a:pt x="334" y="94"/>
                  </a:lnTo>
                  <a:lnTo>
                    <a:pt x="335" y="94"/>
                  </a:lnTo>
                  <a:lnTo>
                    <a:pt x="338" y="93"/>
                  </a:lnTo>
                  <a:lnTo>
                    <a:pt x="340" y="89"/>
                  </a:lnTo>
                  <a:lnTo>
                    <a:pt x="339" y="86"/>
                  </a:lnTo>
                  <a:lnTo>
                    <a:pt x="336" y="82"/>
                  </a:lnTo>
                  <a:lnTo>
                    <a:pt x="329" y="75"/>
                  </a:lnTo>
                  <a:lnTo>
                    <a:pt x="322" y="67"/>
                  </a:lnTo>
                  <a:lnTo>
                    <a:pt x="315" y="61"/>
                  </a:lnTo>
                  <a:lnTo>
                    <a:pt x="307" y="56"/>
                  </a:lnTo>
                  <a:lnTo>
                    <a:pt x="303" y="55"/>
                  </a:lnTo>
                  <a:lnTo>
                    <a:pt x="301" y="55"/>
                  </a:lnTo>
                  <a:lnTo>
                    <a:pt x="298" y="56"/>
                  </a:lnTo>
                  <a:lnTo>
                    <a:pt x="294" y="59"/>
                  </a:lnTo>
                  <a:lnTo>
                    <a:pt x="293" y="60"/>
                  </a:lnTo>
                  <a:lnTo>
                    <a:pt x="293" y="61"/>
                  </a:lnTo>
                  <a:lnTo>
                    <a:pt x="292" y="62"/>
                  </a:lnTo>
                  <a:lnTo>
                    <a:pt x="290" y="62"/>
                  </a:lnTo>
                  <a:lnTo>
                    <a:pt x="289" y="60"/>
                  </a:lnTo>
                  <a:lnTo>
                    <a:pt x="287" y="58"/>
                  </a:lnTo>
                  <a:lnTo>
                    <a:pt x="283" y="55"/>
                  </a:lnTo>
                  <a:lnTo>
                    <a:pt x="282" y="54"/>
                  </a:lnTo>
                  <a:lnTo>
                    <a:pt x="276" y="54"/>
                  </a:lnTo>
                  <a:lnTo>
                    <a:pt x="276" y="53"/>
                  </a:lnTo>
                  <a:lnTo>
                    <a:pt x="275" y="53"/>
                  </a:lnTo>
                  <a:lnTo>
                    <a:pt x="274" y="54"/>
                  </a:lnTo>
                  <a:lnTo>
                    <a:pt x="274" y="54"/>
                  </a:lnTo>
                  <a:lnTo>
                    <a:pt x="272" y="52"/>
                  </a:lnTo>
                  <a:lnTo>
                    <a:pt x="270" y="48"/>
                  </a:lnTo>
                  <a:lnTo>
                    <a:pt x="270" y="46"/>
                  </a:lnTo>
                  <a:lnTo>
                    <a:pt x="272" y="42"/>
                  </a:lnTo>
                  <a:lnTo>
                    <a:pt x="272" y="38"/>
                  </a:lnTo>
                  <a:lnTo>
                    <a:pt x="270" y="36"/>
                  </a:lnTo>
                  <a:lnTo>
                    <a:pt x="270" y="35"/>
                  </a:lnTo>
                  <a:lnTo>
                    <a:pt x="270" y="34"/>
                  </a:lnTo>
                  <a:lnTo>
                    <a:pt x="268" y="34"/>
                  </a:lnTo>
                  <a:lnTo>
                    <a:pt x="267" y="34"/>
                  </a:lnTo>
                  <a:lnTo>
                    <a:pt x="265" y="33"/>
                  </a:lnTo>
                  <a:lnTo>
                    <a:pt x="263" y="33"/>
                  </a:lnTo>
                  <a:lnTo>
                    <a:pt x="263" y="34"/>
                  </a:lnTo>
                  <a:lnTo>
                    <a:pt x="263" y="35"/>
                  </a:lnTo>
                  <a:lnTo>
                    <a:pt x="262" y="36"/>
                  </a:lnTo>
                  <a:lnTo>
                    <a:pt x="261" y="35"/>
                  </a:lnTo>
                  <a:lnTo>
                    <a:pt x="260" y="34"/>
                  </a:lnTo>
                  <a:lnTo>
                    <a:pt x="258" y="34"/>
                  </a:lnTo>
                  <a:lnTo>
                    <a:pt x="256" y="34"/>
                  </a:lnTo>
                  <a:lnTo>
                    <a:pt x="256" y="35"/>
                  </a:lnTo>
                  <a:lnTo>
                    <a:pt x="256" y="36"/>
                  </a:lnTo>
                  <a:lnTo>
                    <a:pt x="256" y="38"/>
                  </a:lnTo>
                  <a:lnTo>
                    <a:pt x="253" y="39"/>
                  </a:lnTo>
                  <a:lnTo>
                    <a:pt x="249" y="41"/>
                  </a:lnTo>
                  <a:lnTo>
                    <a:pt x="245" y="42"/>
                  </a:lnTo>
                  <a:lnTo>
                    <a:pt x="241" y="43"/>
                  </a:lnTo>
                  <a:lnTo>
                    <a:pt x="236" y="46"/>
                  </a:lnTo>
                  <a:lnTo>
                    <a:pt x="232" y="47"/>
                  </a:lnTo>
                  <a:lnTo>
                    <a:pt x="226" y="47"/>
                  </a:lnTo>
                  <a:lnTo>
                    <a:pt x="221" y="47"/>
                  </a:lnTo>
                  <a:lnTo>
                    <a:pt x="221" y="47"/>
                  </a:lnTo>
                  <a:lnTo>
                    <a:pt x="220" y="48"/>
                  </a:lnTo>
                  <a:lnTo>
                    <a:pt x="219" y="49"/>
                  </a:lnTo>
                  <a:lnTo>
                    <a:pt x="218" y="51"/>
                  </a:lnTo>
                  <a:lnTo>
                    <a:pt x="215" y="51"/>
                  </a:lnTo>
                  <a:lnTo>
                    <a:pt x="214" y="52"/>
                  </a:lnTo>
                  <a:lnTo>
                    <a:pt x="213" y="53"/>
                  </a:lnTo>
                  <a:lnTo>
                    <a:pt x="210" y="51"/>
                  </a:lnTo>
                  <a:lnTo>
                    <a:pt x="209" y="53"/>
                  </a:lnTo>
                  <a:lnTo>
                    <a:pt x="208" y="54"/>
                  </a:lnTo>
                  <a:lnTo>
                    <a:pt x="207" y="55"/>
                  </a:lnTo>
                  <a:lnTo>
                    <a:pt x="206" y="56"/>
                  </a:lnTo>
                  <a:lnTo>
                    <a:pt x="203" y="55"/>
                  </a:lnTo>
                  <a:lnTo>
                    <a:pt x="202" y="56"/>
                  </a:lnTo>
                  <a:lnTo>
                    <a:pt x="200" y="58"/>
                  </a:lnTo>
                  <a:lnTo>
                    <a:pt x="198" y="56"/>
                  </a:lnTo>
                  <a:lnTo>
                    <a:pt x="196" y="59"/>
                  </a:lnTo>
                  <a:lnTo>
                    <a:pt x="195" y="62"/>
                  </a:lnTo>
                  <a:lnTo>
                    <a:pt x="194" y="64"/>
                  </a:lnTo>
                  <a:lnTo>
                    <a:pt x="194" y="65"/>
                  </a:lnTo>
                  <a:lnTo>
                    <a:pt x="192" y="67"/>
                  </a:lnTo>
                  <a:lnTo>
                    <a:pt x="190" y="71"/>
                  </a:lnTo>
                  <a:lnTo>
                    <a:pt x="188" y="72"/>
                  </a:lnTo>
                  <a:lnTo>
                    <a:pt x="186" y="75"/>
                  </a:lnTo>
                  <a:lnTo>
                    <a:pt x="185" y="78"/>
                  </a:lnTo>
                  <a:lnTo>
                    <a:pt x="183" y="79"/>
                  </a:lnTo>
                  <a:lnTo>
                    <a:pt x="182" y="79"/>
                  </a:lnTo>
                  <a:lnTo>
                    <a:pt x="181" y="79"/>
                  </a:lnTo>
                  <a:lnTo>
                    <a:pt x="181" y="78"/>
                  </a:lnTo>
                  <a:lnTo>
                    <a:pt x="180" y="74"/>
                  </a:lnTo>
                  <a:lnTo>
                    <a:pt x="179" y="72"/>
                  </a:lnTo>
                  <a:lnTo>
                    <a:pt x="179" y="71"/>
                  </a:lnTo>
                  <a:lnTo>
                    <a:pt x="178" y="69"/>
                  </a:lnTo>
                  <a:lnTo>
                    <a:pt x="176" y="68"/>
                  </a:lnTo>
                  <a:lnTo>
                    <a:pt x="174" y="67"/>
                  </a:lnTo>
                  <a:lnTo>
                    <a:pt x="170" y="66"/>
                  </a:lnTo>
                  <a:lnTo>
                    <a:pt x="167" y="68"/>
                  </a:lnTo>
                  <a:lnTo>
                    <a:pt x="165" y="69"/>
                  </a:lnTo>
                  <a:lnTo>
                    <a:pt x="161" y="67"/>
                  </a:lnTo>
                  <a:lnTo>
                    <a:pt x="161" y="66"/>
                  </a:lnTo>
                  <a:lnTo>
                    <a:pt x="162" y="65"/>
                  </a:lnTo>
                  <a:lnTo>
                    <a:pt x="163" y="64"/>
                  </a:lnTo>
                  <a:lnTo>
                    <a:pt x="163" y="62"/>
                  </a:lnTo>
                  <a:lnTo>
                    <a:pt x="162" y="62"/>
                  </a:lnTo>
                  <a:lnTo>
                    <a:pt x="161" y="62"/>
                  </a:lnTo>
                  <a:lnTo>
                    <a:pt x="156" y="62"/>
                  </a:lnTo>
                  <a:lnTo>
                    <a:pt x="152" y="64"/>
                  </a:lnTo>
                  <a:lnTo>
                    <a:pt x="147" y="65"/>
                  </a:lnTo>
                  <a:lnTo>
                    <a:pt x="145" y="64"/>
                  </a:lnTo>
                  <a:lnTo>
                    <a:pt x="142" y="62"/>
                  </a:lnTo>
                  <a:lnTo>
                    <a:pt x="140" y="62"/>
                  </a:lnTo>
                  <a:lnTo>
                    <a:pt x="139" y="62"/>
                  </a:lnTo>
                  <a:lnTo>
                    <a:pt x="138" y="61"/>
                  </a:lnTo>
                  <a:lnTo>
                    <a:pt x="136" y="59"/>
                  </a:lnTo>
                  <a:lnTo>
                    <a:pt x="135" y="58"/>
                  </a:lnTo>
                  <a:lnTo>
                    <a:pt x="133" y="56"/>
                  </a:lnTo>
                  <a:lnTo>
                    <a:pt x="132" y="55"/>
                  </a:lnTo>
                  <a:lnTo>
                    <a:pt x="132" y="54"/>
                  </a:lnTo>
                  <a:lnTo>
                    <a:pt x="132" y="53"/>
                  </a:lnTo>
                  <a:lnTo>
                    <a:pt x="133" y="53"/>
                  </a:lnTo>
                  <a:lnTo>
                    <a:pt x="130" y="49"/>
                  </a:lnTo>
                  <a:lnTo>
                    <a:pt x="128" y="47"/>
                  </a:lnTo>
                  <a:lnTo>
                    <a:pt x="127" y="43"/>
                  </a:lnTo>
                  <a:lnTo>
                    <a:pt x="125" y="43"/>
                  </a:lnTo>
                  <a:lnTo>
                    <a:pt x="120" y="45"/>
                  </a:lnTo>
                  <a:lnTo>
                    <a:pt x="116" y="45"/>
                  </a:lnTo>
                  <a:lnTo>
                    <a:pt x="112" y="45"/>
                  </a:lnTo>
                  <a:lnTo>
                    <a:pt x="107" y="46"/>
                  </a:lnTo>
                  <a:lnTo>
                    <a:pt x="105" y="47"/>
                  </a:lnTo>
                  <a:lnTo>
                    <a:pt x="101" y="47"/>
                  </a:lnTo>
                  <a:lnTo>
                    <a:pt x="98" y="47"/>
                  </a:lnTo>
                  <a:lnTo>
                    <a:pt x="95" y="46"/>
                  </a:lnTo>
                  <a:lnTo>
                    <a:pt x="94" y="47"/>
                  </a:lnTo>
                  <a:lnTo>
                    <a:pt x="94" y="47"/>
                  </a:lnTo>
                  <a:lnTo>
                    <a:pt x="93" y="49"/>
                  </a:lnTo>
                  <a:lnTo>
                    <a:pt x="92" y="51"/>
                  </a:lnTo>
                  <a:lnTo>
                    <a:pt x="90" y="51"/>
                  </a:lnTo>
                  <a:lnTo>
                    <a:pt x="88" y="51"/>
                  </a:lnTo>
                  <a:lnTo>
                    <a:pt x="88" y="51"/>
                  </a:lnTo>
                  <a:lnTo>
                    <a:pt x="88" y="49"/>
                  </a:lnTo>
                  <a:lnTo>
                    <a:pt x="88" y="46"/>
                  </a:lnTo>
                  <a:lnTo>
                    <a:pt x="88" y="41"/>
                  </a:lnTo>
                  <a:lnTo>
                    <a:pt x="88" y="39"/>
                  </a:lnTo>
                  <a:lnTo>
                    <a:pt x="90" y="34"/>
                  </a:lnTo>
                  <a:lnTo>
                    <a:pt x="92" y="34"/>
                  </a:lnTo>
                  <a:lnTo>
                    <a:pt x="93" y="34"/>
                  </a:lnTo>
                  <a:lnTo>
                    <a:pt x="93" y="32"/>
                  </a:lnTo>
                  <a:lnTo>
                    <a:pt x="93" y="31"/>
                  </a:lnTo>
                  <a:lnTo>
                    <a:pt x="94" y="29"/>
                  </a:lnTo>
                  <a:lnTo>
                    <a:pt x="96" y="27"/>
                  </a:lnTo>
                  <a:lnTo>
                    <a:pt x="98" y="27"/>
                  </a:lnTo>
                  <a:lnTo>
                    <a:pt x="98" y="28"/>
                  </a:lnTo>
                  <a:lnTo>
                    <a:pt x="99" y="29"/>
                  </a:lnTo>
                  <a:lnTo>
                    <a:pt x="100" y="27"/>
                  </a:lnTo>
                  <a:lnTo>
                    <a:pt x="100" y="26"/>
                  </a:lnTo>
                  <a:lnTo>
                    <a:pt x="101" y="25"/>
                  </a:lnTo>
                  <a:lnTo>
                    <a:pt x="101" y="23"/>
                  </a:lnTo>
                  <a:lnTo>
                    <a:pt x="102" y="23"/>
                  </a:lnTo>
                  <a:lnTo>
                    <a:pt x="103" y="23"/>
                  </a:lnTo>
                  <a:lnTo>
                    <a:pt x="105" y="23"/>
                  </a:lnTo>
                  <a:lnTo>
                    <a:pt x="106" y="21"/>
                  </a:lnTo>
                  <a:lnTo>
                    <a:pt x="106" y="16"/>
                  </a:lnTo>
                  <a:lnTo>
                    <a:pt x="107" y="14"/>
                  </a:lnTo>
                  <a:lnTo>
                    <a:pt x="108" y="10"/>
                  </a:lnTo>
                  <a:lnTo>
                    <a:pt x="109" y="12"/>
                  </a:lnTo>
                  <a:lnTo>
                    <a:pt x="110" y="13"/>
                  </a:lnTo>
                  <a:lnTo>
                    <a:pt x="112" y="13"/>
                  </a:lnTo>
                  <a:lnTo>
                    <a:pt x="113" y="12"/>
                  </a:lnTo>
                  <a:lnTo>
                    <a:pt x="115" y="10"/>
                  </a:lnTo>
                  <a:lnTo>
                    <a:pt x="118" y="8"/>
                  </a:lnTo>
                  <a:lnTo>
                    <a:pt x="118" y="7"/>
                  </a:lnTo>
                  <a:lnTo>
                    <a:pt x="118" y="3"/>
                  </a:lnTo>
                  <a:lnTo>
                    <a:pt x="116" y="3"/>
                  </a:lnTo>
                  <a:lnTo>
                    <a:pt x="115" y="3"/>
                  </a:lnTo>
                  <a:lnTo>
                    <a:pt x="114" y="3"/>
                  </a:lnTo>
                  <a:lnTo>
                    <a:pt x="113" y="0"/>
                  </a:lnTo>
                  <a:lnTo>
                    <a:pt x="108" y="0"/>
                  </a:lnTo>
                  <a:lnTo>
                    <a:pt x="102" y="2"/>
                  </a:lnTo>
                  <a:lnTo>
                    <a:pt x="96" y="6"/>
                  </a:lnTo>
                  <a:lnTo>
                    <a:pt x="88" y="9"/>
                  </a:lnTo>
                  <a:lnTo>
                    <a:pt x="82" y="14"/>
                  </a:lnTo>
                  <a:lnTo>
                    <a:pt x="78" y="16"/>
                  </a:lnTo>
                  <a:lnTo>
                    <a:pt x="76" y="18"/>
                  </a:lnTo>
                  <a:lnTo>
                    <a:pt x="72" y="23"/>
                  </a:lnTo>
                  <a:lnTo>
                    <a:pt x="67" y="32"/>
                  </a:lnTo>
                  <a:lnTo>
                    <a:pt x="62" y="39"/>
                  </a:lnTo>
                  <a:lnTo>
                    <a:pt x="59" y="45"/>
                  </a:lnTo>
                  <a:lnTo>
                    <a:pt x="53" y="49"/>
                  </a:lnTo>
                  <a:lnTo>
                    <a:pt x="48" y="54"/>
                  </a:lnTo>
                  <a:lnTo>
                    <a:pt x="45" y="56"/>
                  </a:lnTo>
                  <a:lnTo>
                    <a:pt x="41" y="60"/>
                  </a:lnTo>
                  <a:lnTo>
                    <a:pt x="38" y="62"/>
                  </a:lnTo>
                  <a:lnTo>
                    <a:pt x="34" y="62"/>
                  </a:lnTo>
                  <a:lnTo>
                    <a:pt x="29" y="65"/>
                  </a:lnTo>
                  <a:lnTo>
                    <a:pt x="26" y="66"/>
                  </a:lnTo>
                  <a:lnTo>
                    <a:pt x="12" y="73"/>
                  </a:lnTo>
                  <a:lnTo>
                    <a:pt x="5" y="80"/>
                  </a:lnTo>
                  <a:lnTo>
                    <a:pt x="1" y="86"/>
                  </a:lnTo>
                  <a:lnTo>
                    <a:pt x="0" y="92"/>
                  </a:lnTo>
                  <a:lnTo>
                    <a:pt x="2" y="111"/>
                  </a:lnTo>
                  <a:lnTo>
                    <a:pt x="94" y="133"/>
                  </a:lnTo>
                  <a:lnTo>
                    <a:pt x="125" y="174"/>
                  </a:lnTo>
                  <a:lnTo>
                    <a:pt x="143" y="195"/>
                  </a:lnTo>
                  <a:lnTo>
                    <a:pt x="147" y="19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0">
              <a:extLst>
                <a:ext uri="{FF2B5EF4-FFF2-40B4-BE49-F238E27FC236}">
                  <a16:creationId xmlns:a16="http://schemas.microsoft.com/office/drawing/2014/main" id="{F02EB475-DF26-4044-9320-AC12243F42F2}"/>
                </a:ext>
              </a:extLst>
            </p:cNvPr>
            <p:cNvSpPr>
              <a:spLocks/>
            </p:cNvSpPr>
            <p:nvPr/>
          </p:nvSpPr>
          <p:spPr bwMode="auto">
            <a:xfrm>
              <a:off x="6126456" y="3054772"/>
              <a:ext cx="949180" cy="621789"/>
            </a:xfrm>
            <a:custGeom>
              <a:avLst/>
              <a:gdLst>
                <a:gd name="T0" fmla="*/ 303 w 374"/>
                <a:gd name="T1" fmla="*/ 243 h 245"/>
                <a:gd name="T2" fmla="*/ 296 w 374"/>
                <a:gd name="T3" fmla="*/ 233 h 245"/>
                <a:gd name="T4" fmla="*/ 289 w 374"/>
                <a:gd name="T5" fmla="*/ 224 h 245"/>
                <a:gd name="T6" fmla="*/ 279 w 374"/>
                <a:gd name="T7" fmla="*/ 224 h 245"/>
                <a:gd name="T8" fmla="*/ 262 w 374"/>
                <a:gd name="T9" fmla="*/ 226 h 245"/>
                <a:gd name="T10" fmla="*/ 236 w 374"/>
                <a:gd name="T11" fmla="*/ 227 h 245"/>
                <a:gd name="T12" fmla="*/ 206 w 374"/>
                <a:gd name="T13" fmla="*/ 228 h 245"/>
                <a:gd name="T14" fmla="*/ 171 w 374"/>
                <a:gd name="T15" fmla="*/ 230 h 245"/>
                <a:gd name="T16" fmla="*/ 133 w 374"/>
                <a:gd name="T17" fmla="*/ 232 h 245"/>
                <a:gd name="T18" fmla="*/ 92 w 374"/>
                <a:gd name="T19" fmla="*/ 232 h 245"/>
                <a:gd name="T20" fmla="*/ 50 w 374"/>
                <a:gd name="T21" fmla="*/ 232 h 245"/>
                <a:gd name="T22" fmla="*/ 44 w 374"/>
                <a:gd name="T23" fmla="*/ 227 h 245"/>
                <a:gd name="T24" fmla="*/ 43 w 374"/>
                <a:gd name="T25" fmla="*/ 219 h 245"/>
                <a:gd name="T26" fmla="*/ 40 w 374"/>
                <a:gd name="T27" fmla="*/ 199 h 245"/>
                <a:gd name="T28" fmla="*/ 40 w 374"/>
                <a:gd name="T29" fmla="*/ 187 h 245"/>
                <a:gd name="T30" fmla="*/ 37 w 374"/>
                <a:gd name="T31" fmla="*/ 175 h 245"/>
                <a:gd name="T32" fmla="*/ 31 w 374"/>
                <a:gd name="T33" fmla="*/ 162 h 245"/>
                <a:gd name="T34" fmla="*/ 27 w 374"/>
                <a:gd name="T35" fmla="*/ 142 h 245"/>
                <a:gd name="T36" fmla="*/ 17 w 374"/>
                <a:gd name="T37" fmla="*/ 116 h 245"/>
                <a:gd name="T38" fmla="*/ 11 w 374"/>
                <a:gd name="T39" fmla="*/ 104 h 245"/>
                <a:gd name="T40" fmla="*/ 0 w 374"/>
                <a:gd name="T41" fmla="*/ 80 h 245"/>
                <a:gd name="T42" fmla="*/ 2 w 374"/>
                <a:gd name="T43" fmla="*/ 79 h 245"/>
                <a:gd name="T44" fmla="*/ 2 w 374"/>
                <a:gd name="T45" fmla="*/ 72 h 245"/>
                <a:gd name="T46" fmla="*/ 5 w 374"/>
                <a:gd name="T47" fmla="*/ 42 h 245"/>
                <a:gd name="T48" fmla="*/ 6 w 374"/>
                <a:gd name="T49" fmla="*/ 29 h 245"/>
                <a:gd name="T50" fmla="*/ 2 w 374"/>
                <a:gd name="T51" fmla="*/ 19 h 245"/>
                <a:gd name="T52" fmla="*/ 5 w 374"/>
                <a:gd name="T53" fmla="*/ 7 h 245"/>
                <a:gd name="T54" fmla="*/ 32 w 374"/>
                <a:gd name="T55" fmla="*/ 6 h 245"/>
                <a:gd name="T56" fmla="*/ 79 w 374"/>
                <a:gd name="T57" fmla="*/ 6 h 245"/>
                <a:gd name="T58" fmla="*/ 127 w 374"/>
                <a:gd name="T59" fmla="*/ 5 h 245"/>
                <a:gd name="T60" fmla="*/ 173 w 374"/>
                <a:gd name="T61" fmla="*/ 3 h 245"/>
                <a:gd name="T62" fmla="*/ 216 w 374"/>
                <a:gd name="T63" fmla="*/ 2 h 245"/>
                <a:gd name="T64" fmla="*/ 252 w 374"/>
                <a:gd name="T65" fmla="*/ 1 h 245"/>
                <a:gd name="T66" fmla="*/ 280 w 374"/>
                <a:gd name="T67" fmla="*/ 1 h 245"/>
                <a:gd name="T68" fmla="*/ 299 w 374"/>
                <a:gd name="T69" fmla="*/ 0 h 245"/>
                <a:gd name="T70" fmla="*/ 305 w 374"/>
                <a:gd name="T71" fmla="*/ 1 h 245"/>
                <a:gd name="T72" fmla="*/ 306 w 374"/>
                <a:gd name="T73" fmla="*/ 6 h 245"/>
                <a:gd name="T74" fmla="*/ 314 w 374"/>
                <a:gd name="T75" fmla="*/ 14 h 245"/>
                <a:gd name="T76" fmla="*/ 311 w 374"/>
                <a:gd name="T77" fmla="*/ 28 h 245"/>
                <a:gd name="T78" fmla="*/ 319 w 374"/>
                <a:gd name="T79" fmla="*/ 56 h 245"/>
                <a:gd name="T80" fmla="*/ 338 w 374"/>
                <a:gd name="T81" fmla="*/ 68 h 245"/>
                <a:gd name="T82" fmla="*/ 344 w 374"/>
                <a:gd name="T83" fmla="*/ 79 h 245"/>
                <a:gd name="T84" fmla="*/ 352 w 374"/>
                <a:gd name="T85" fmla="*/ 86 h 245"/>
                <a:gd name="T86" fmla="*/ 360 w 374"/>
                <a:gd name="T87" fmla="*/ 95 h 245"/>
                <a:gd name="T88" fmla="*/ 374 w 374"/>
                <a:gd name="T89" fmla="*/ 108 h 245"/>
                <a:gd name="T90" fmla="*/ 366 w 374"/>
                <a:gd name="T91" fmla="*/ 134 h 245"/>
                <a:gd name="T92" fmla="*/ 360 w 374"/>
                <a:gd name="T93" fmla="*/ 149 h 245"/>
                <a:gd name="T94" fmla="*/ 334 w 374"/>
                <a:gd name="T95" fmla="*/ 158 h 245"/>
                <a:gd name="T96" fmla="*/ 323 w 374"/>
                <a:gd name="T97" fmla="*/ 171 h 245"/>
                <a:gd name="T98" fmla="*/ 326 w 374"/>
                <a:gd name="T99" fmla="*/ 185 h 245"/>
                <a:gd name="T100" fmla="*/ 330 w 374"/>
                <a:gd name="T101" fmla="*/ 198 h 245"/>
                <a:gd name="T102" fmla="*/ 324 w 374"/>
                <a:gd name="T103" fmla="*/ 205 h 245"/>
                <a:gd name="T104" fmla="*/ 324 w 374"/>
                <a:gd name="T105" fmla="*/ 213 h 245"/>
                <a:gd name="T106" fmla="*/ 307 w 374"/>
                <a:gd name="T107" fmla="*/ 225 h 245"/>
                <a:gd name="T108" fmla="*/ 307 w 374"/>
                <a:gd name="T109" fmla="*/ 237 h 245"/>
                <a:gd name="T110" fmla="*/ 306 w 374"/>
                <a:gd name="T111" fmla="*/ 245 h 245"/>
                <a:gd name="T112" fmla="*/ 304 w 374"/>
                <a:gd name="T113"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245">
                  <a:moveTo>
                    <a:pt x="303" y="243"/>
                  </a:moveTo>
                  <a:lnTo>
                    <a:pt x="303" y="243"/>
                  </a:lnTo>
                  <a:lnTo>
                    <a:pt x="299" y="238"/>
                  </a:lnTo>
                  <a:lnTo>
                    <a:pt x="296" y="233"/>
                  </a:lnTo>
                  <a:lnTo>
                    <a:pt x="292" y="228"/>
                  </a:lnTo>
                  <a:lnTo>
                    <a:pt x="289" y="224"/>
                  </a:lnTo>
                  <a:lnTo>
                    <a:pt x="285" y="224"/>
                  </a:lnTo>
                  <a:lnTo>
                    <a:pt x="279" y="224"/>
                  </a:lnTo>
                  <a:lnTo>
                    <a:pt x="271" y="225"/>
                  </a:lnTo>
                  <a:lnTo>
                    <a:pt x="262" y="226"/>
                  </a:lnTo>
                  <a:lnTo>
                    <a:pt x="250" y="226"/>
                  </a:lnTo>
                  <a:lnTo>
                    <a:pt x="236" y="227"/>
                  </a:lnTo>
                  <a:lnTo>
                    <a:pt x="223" y="228"/>
                  </a:lnTo>
                  <a:lnTo>
                    <a:pt x="206" y="228"/>
                  </a:lnTo>
                  <a:lnTo>
                    <a:pt x="189" y="230"/>
                  </a:lnTo>
                  <a:lnTo>
                    <a:pt x="171" y="230"/>
                  </a:lnTo>
                  <a:lnTo>
                    <a:pt x="152" y="231"/>
                  </a:lnTo>
                  <a:lnTo>
                    <a:pt x="133" y="232"/>
                  </a:lnTo>
                  <a:lnTo>
                    <a:pt x="112" y="232"/>
                  </a:lnTo>
                  <a:lnTo>
                    <a:pt x="92" y="232"/>
                  </a:lnTo>
                  <a:lnTo>
                    <a:pt x="70" y="232"/>
                  </a:lnTo>
                  <a:lnTo>
                    <a:pt x="50" y="232"/>
                  </a:lnTo>
                  <a:lnTo>
                    <a:pt x="46" y="228"/>
                  </a:lnTo>
                  <a:lnTo>
                    <a:pt x="44" y="227"/>
                  </a:lnTo>
                  <a:lnTo>
                    <a:pt x="43" y="223"/>
                  </a:lnTo>
                  <a:lnTo>
                    <a:pt x="43" y="219"/>
                  </a:lnTo>
                  <a:lnTo>
                    <a:pt x="43" y="205"/>
                  </a:lnTo>
                  <a:lnTo>
                    <a:pt x="40" y="199"/>
                  </a:lnTo>
                  <a:lnTo>
                    <a:pt x="39" y="195"/>
                  </a:lnTo>
                  <a:lnTo>
                    <a:pt x="40" y="187"/>
                  </a:lnTo>
                  <a:lnTo>
                    <a:pt x="38" y="182"/>
                  </a:lnTo>
                  <a:lnTo>
                    <a:pt x="37" y="175"/>
                  </a:lnTo>
                  <a:lnTo>
                    <a:pt x="36" y="170"/>
                  </a:lnTo>
                  <a:lnTo>
                    <a:pt x="31" y="162"/>
                  </a:lnTo>
                  <a:lnTo>
                    <a:pt x="27" y="154"/>
                  </a:lnTo>
                  <a:lnTo>
                    <a:pt x="27" y="142"/>
                  </a:lnTo>
                  <a:lnTo>
                    <a:pt x="25" y="131"/>
                  </a:lnTo>
                  <a:lnTo>
                    <a:pt x="17" y="116"/>
                  </a:lnTo>
                  <a:lnTo>
                    <a:pt x="13" y="111"/>
                  </a:lnTo>
                  <a:lnTo>
                    <a:pt x="11" y="104"/>
                  </a:lnTo>
                  <a:lnTo>
                    <a:pt x="9" y="95"/>
                  </a:lnTo>
                  <a:lnTo>
                    <a:pt x="0" y="80"/>
                  </a:lnTo>
                  <a:lnTo>
                    <a:pt x="2" y="80"/>
                  </a:lnTo>
                  <a:lnTo>
                    <a:pt x="2" y="79"/>
                  </a:lnTo>
                  <a:lnTo>
                    <a:pt x="2" y="76"/>
                  </a:lnTo>
                  <a:lnTo>
                    <a:pt x="2" y="72"/>
                  </a:lnTo>
                  <a:lnTo>
                    <a:pt x="2" y="55"/>
                  </a:lnTo>
                  <a:lnTo>
                    <a:pt x="5" y="42"/>
                  </a:lnTo>
                  <a:lnTo>
                    <a:pt x="9" y="33"/>
                  </a:lnTo>
                  <a:lnTo>
                    <a:pt x="6" y="29"/>
                  </a:lnTo>
                  <a:lnTo>
                    <a:pt x="2" y="25"/>
                  </a:lnTo>
                  <a:lnTo>
                    <a:pt x="2" y="19"/>
                  </a:lnTo>
                  <a:lnTo>
                    <a:pt x="5" y="14"/>
                  </a:lnTo>
                  <a:lnTo>
                    <a:pt x="5" y="7"/>
                  </a:lnTo>
                  <a:lnTo>
                    <a:pt x="11" y="6"/>
                  </a:lnTo>
                  <a:lnTo>
                    <a:pt x="32" y="6"/>
                  </a:lnTo>
                  <a:lnTo>
                    <a:pt x="57" y="6"/>
                  </a:lnTo>
                  <a:lnTo>
                    <a:pt x="79" y="6"/>
                  </a:lnTo>
                  <a:lnTo>
                    <a:pt x="104" y="5"/>
                  </a:lnTo>
                  <a:lnTo>
                    <a:pt x="127" y="5"/>
                  </a:lnTo>
                  <a:lnTo>
                    <a:pt x="151" y="3"/>
                  </a:lnTo>
                  <a:lnTo>
                    <a:pt x="173" y="3"/>
                  </a:lnTo>
                  <a:lnTo>
                    <a:pt x="196" y="2"/>
                  </a:lnTo>
                  <a:lnTo>
                    <a:pt x="216" y="2"/>
                  </a:lnTo>
                  <a:lnTo>
                    <a:pt x="236" y="1"/>
                  </a:lnTo>
                  <a:lnTo>
                    <a:pt x="252" y="1"/>
                  </a:lnTo>
                  <a:lnTo>
                    <a:pt x="267" y="1"/>
                  </a:lnTo>
                  <a:lnTo>
                    <a:pt x="280" y="1"/>
                  </a:lnTo>
                  <a:lnTo>
                    <a:pt x="291" y="1"/>
                  </a:lnTo>
                  <a:lnTo>
                    <a:pt x="299" y="0"/>
                  </a:lnTo>
                  <a:lnTo>
                    <a:pt x="304" y="0"/>
                  </a:lnTo>
                  <a:lnTo>
                    <a:pt x="305" y="1"/>
                  </a:lnTo>
                  <a:lnTo>
                    <a:pt x="306" y="2"/>
                  </a:lnTo>
                  <a:lnTo>
                    <a:pt x="306" y="6"/>
                  </a:lnTo>
                  <a:lnTo>
                    <a:pt x="310" y="8"/>
                  </a:lnTo>
                  <a:lnTo>
                    <a:pt x="314" y="14"/>
                  </a:lnTo>
                  <a:lnTo>
                    <a:pt x="314" y="19"/>
                  </a:lnTo>
                  <a:lnTo>
                    <a:pt x="311" y="28"/>
                  </a:lnTo>
                  <a:lnTo>
                    <a:pt x="312" y="43"/>
                  </a:lnTo>
                  <a:lnTo>
                    <a:pt x="319" y="56"/>
                  </a:lnTo>
                  <a:lnTo>
                    <a:pt x="330" y="63"/>
                  </a:lnTo>
                  <a:lnTo>
                    <a:pt x="338" y="68"/>
                  </a:lnTo>
                  <a:lnTo>
                    <a:pt x="343" y="72"/>
                  </a:lnTo>
                  <a:lnTo>
                    <a:pt x="344" y="79"/>
                  </a:lnTo>
                  <a:lnTo>
                    <a:pt x="349" y="82"/>
                  </a:lnTo>
                  <a:lnTo>
                    <a:pt x="352" y="86"/>
                  </a:lnTo>
                  <a:lnTo>
                    <a:pt x="353" y="87"/>
                  </a:lnTo>
                  <a:lnTo>
                    <a:pt x="360" y="95"/>
                  </a:lnTo>
                  <a:lnTo>
                    <a:pt x="370" y="100"/>
                  </a:lnTo>
                  <a:lnTo>
                    <a:pt x="374" y="108"/>
                  </a:lnTo>
                  <a:lnTo>
                    <a:pt x="373" y="122"/>
                  </a:lnTo>
                  <a:lnTo>
                    <a:pt x="366" y="134"/>
                  </a:lnTo>
                  <a:lnTo>
                    <a:pt x="364" y="142"/>
                  </a:lnTo>
                  <a:lnTo>
                    <a:pt x="360" y="149"/>
                  </a:lnTo>
                  <a:lnTo>
                    <a:pt x="352" y="151"/>
                  </a:lnTo>
                  <a:lnTo>
                    <a:pt x="334" y="158"/>
                  </a:lnTo>
                  <a:lnTo>
                    <a:pt x="325" y="164"/>
                  </a:lnTo>
                  <a:lnTo>
                    <a:pt x="323" y="171"/>
                  </a:lnTo>
                  <a:lnTo>
                    <a:pt x="324" y="178"/>
                  </a:lnTo>
                  <a:lnTo>
                    <a:pt x="326" y="185"/>
                  </a:lnTo>
                  <a:lnTo>
                    <a:pt x="330" y="191"/>
                  </a:lnTo>
                  <a:lnTo>
                    <a:pt x="330" y="198"/>
                  </a:lnTo>
                  <a:lnTo>
                    <a:pt x="325" y="201"/>
                  </a:lnTo>
                  <a:lnTo>
                    <a:pt x="324" y="205"/>
                  </a:lnTo>
                  <a:lnTo>
                    <a:pt x="324" y="208"/>
                  </a:lnTo>
                  <a:lnTo>
                    <a:pt x="324" y="213"/>
                  </a:lnTo>
                  <a:lnTo>
                    <a:pt x="318" y="221"/>
                  </a:lnTo>
                  <a:lnTo>
                    <a:pt x="307" y="225"/>
                  </a:lnTo>
                  <a:lnTo>
                    <a:pt x="305" y="230"/>
                  </a:lnTo>
                  <a:lnTo>
                    <a:pt x="307" y="237"/>
                  </a:lnTo>
                  <a:lnTo>
                    <a:pt x="307" y="240"/>
                  </a:lnTo>
                  <a:lnTo>
                    <a:pt x="306" y="245"/>
                  </a:lnTo>
                  <a:lnTo>
                    <a:pt x="305" y="245"/>
                  </a:lnTo>
                  <a:lnTo>
                    <a:pt x="304" y="245"/>
                  </a:lnTo>
                  <a:lnTo>
                    <a:pt x="303" y="24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1">
              <a:extLst>
                <a:ext uri="{FF2B5EF4-FFF2-40B4-BE49-F238E27FC236}">
                  <a16:creationId xmlns:a16="http://schemas.microsoft.com/office/drawing/2014/main" id="{B20122A2-149A-40B1-859D-50852CFCE775}"/>
                </a:ext>
              </a:extLst>
            </p:cNvPr>
            <p:cNvSpPr>
              <a:spLocks/>
            </p:cNvSpPr>
            <p:nvPr/>
          </p:nvSpPr>
          <p:spPr bwMode="auto">
            <a:xfrm>
              <a:off x="6641653" y="2354308"/>
              <a:ext cx="779140" cy="883194"/>
            </a:xfrm>
            <a:custGeom>
              <a:avLst/>
              <a:gdLst>
                <a:gd name="T0" fmla="*/ 135 w 307"/>
                <a:gd name="T1" fmla="*/ 344 h 348"/>
                <a:gd name="T2" fmla="*/ 109 w 307"/>
                <a:gd name="T3" fmla="*/ 319 h 348"/>
                <a:gd name="T4" fmla="*/ 111 w 307"/>
                <a:gd name="T5" fmla="*/ 290 h 348"/>
                <a:gd name="T6" fmla="*/ 103 w 307"/>
                <a:gd name="T7" fmla="*/ 278 h 348"/>
                <a:gd name="T8" fmla="*/ 99 w 307"/>
                <a:gd name="T9" fmla="*/ 259 h 348"/>
                <a:gd name="T10" fmla="*/ 82 w 307"/>
                <a:gd name="T11" fmla="*/ 236 h 348"/>
                <a:gd name="T12" fmla="*/ 64 w 307"/>
                <a:gd name="T13" fmla="*/ 224 h 348"/>
                <a:gd name="T14" fmla="*/ 56 w 307"/>
                <a:gd name="T15" fmla="*/ 207 h 348"/>
                <a:gd name="T16" fmla="*/ 33 w 307"/>
                <a:gd name="T17" fmla="*/ 196 h 348"/>
                <a:gd name="T18" fmla="*/ 14 w 307"/>
                <a:gd name="T19" fmla="*/ 183 h 348"/>
                <a:gd name="T20" fmla="*/ 8 w 307"/>
                <a:gd name="T21" fmla="*/ 176 h 348"/>
                <a:gd name="T22" fmla="*/ 9 w 307"/>
                <a:gd name="T23" fmla="*/ 143 h 348"/>
                <a:gd name="T24" fmla="*/ 16 w 307"/>
                <a:gd name="T25" fmla="*/ 126 h 348"/>
                <a:gd name="T26" fmla="*/ 8 w 307"/>
                <a:gd name="T27" fmla="*/ 119 h 348"/>
                <a:gd name="T28" fmla="*/ 0 w 307"/>
                <a:gd name="T29" fmla="*/ 110 h 348"/>
                <a:gd name="T30" fmla="*/ 14 w 307"/>
                <a:gd name="T31" fmla="*/ 90 h 348"/>
                <a:gd name="T32" fmla="*/ 29 w 307"/>
                <a:gd name="T33" fmla="*/ 32 h 348"/>
                <a:gd name="T34" fmla="*/ 33 w 307"/>
                <a:gd name="T35" fmla="*/ 32 h 348"/>
                <a:gd name="T36" fmla="*/ 36 w 307"/>
                <a:gd name="T37" fmla="*/ 27 h 348"/>
                <a:gd name="T38" fmla="*/ 47 w 307"/>
                <a:gd name="T39" fmla="*/ 27 h 348"/>
                <a:gd name="T40" fmla="*/ 69 w 307"/>
                <a:gd name="T41" fmla="*/ 20 h 348"/>
                <a:gd name="T42" fmla="*/ 89 w 307"/>
                <a:gd name="T43" fmla="*/ 11 h 348"/>
                <a:gd name="T44" fmla="*/ 108 w 307"/>
                <a:gd name="T45" fmla="*/ 2 h 348"/>
                <a:gd name="T46" fmla="*/ 115 w 307"/>
                <a:gd name="T47" fmla="*/ 4 h 348"/>
                <a:gd name="T48" fmla="*/ 106 w 307"/>
                <a:gd name="T49" fmla="*/ 19 h 348"/>
                <a:gd name="T50" fmla="*/ 108 w 307"/>
                <a:gd name="T51" fmla="*/ 25 h 348"/>
                <a:gd name="T52" fmla="*/ 111 w 307"/>
                <a:gd name="T53" fmla="*/ 32 h 348"/>
                <a:gd name="T54" fmla="*/ 124 w 307"/>
                <a:gd name="T55" fmla="*/ 32 h 348"/>
                <a:gd name="T56" fmla="*/ 135 w 307"/>
                <a:gd name="T57" fmla="*/ 30 h 348"/>
                <a:gd name="T58" fmla="*/ 146 w 307"/>
                <a:gd name="T59" fmla="*/ 40 h 348"/>
                <a:gd name="T60" fmla="*/ 147 w 307"/>
                <a:gd name="T61" fmla="*/ 51 h 348"/>
                <a:gd name="T62" fmla="*/ 168 w 307"/>
                <a:gd name="T63" fmla="*/ 53 h 348"/>
                <a:gd name="T64" fmla="*/ 200 w 307"/>
                <a:gd name="T65" fmla="*/ 63 h 348"/>
                <a:gd name="T66" fmla="*/ 234 w 307"/>
                <a:gd name="T67" fmla="*/ 72 h 348"/>
                <a:gd name="T68" fmla="*/ 259 w 307"/>
                <a:gd name="T69" fmla="*/ 70 h 348"/>
                <a:gd name="T70" fmla="*/ 261 w 307"/>
                <a:gd name="T71" fmla="*/ 77 h 348"/>
                <a:gd name="T72" fmla="*/ 261 w 307"/>
                <a:gd name="T73" fmla="*/ 85 h 348"/>
                <a:gd name="T74" fmla="*/ 275 w 307"/>
                <a:gd name="T75" fmla="*/ 92 h 348"/>
                <a:gd name="T76" fmla="*/ 273 w 307"/>
                <a:gd name="T77" fmla="*/ 111 h 348"/>
                <a:gd name="T78" fmla="*/ 276 w 307"/>
                <a:gd name="T79" fmla="*/ 117 h 348"/>
                <a:gd name="T80" fmla="*/ 282 w 307"/>
                <a:gd name="T81" fmla="*/ 127 h 348"/>
                <a:gd name="T82" fmla="*/ 289 w 307"/>
                <a:gd name="T83" fmla="*/ 134 h 348"/>
                <a:gd name="T84" fmla="*/ 276 w 307"/>
                <a:gd name="T85" fmla="*/ 158 h 348"/>
                <a:gd name="T86" fmla="*/ 270 w 307"/>
                <a:gd name="T87" fmla="*/ 183 h 348"/>
                <a:gd name="T88" fmla="*/ 280 w 307"/>
                <a:gd name="T89" fmla="*/ 179 h 348"/>
                <a:gd name="T90" fmla="*/ 303 w 307"/>
                <a:gd name="T91" fmla="*/ 153 h 348"/>
                <a:gd name="T92" fmla="*/ 293 w 307"/>
                <a:gd name="T93" fmla="*/ 219 h 348"/>
                <a:gd name="T94" fmla="*/ 297 w 307"/>
                <a:gd name="T95" fmla="*/ 324 h 348"/>
                <a:gd name="T96" fmla="*/ 297 w 307"/>
                <a:gd name="T97"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348">
                  <a:moveTo>
                    <a:pt x="140" y="348"/>
                  </a:moveTo>
                  <a:lnTo>
                    <a:pt x="140" y="348"/>
                  </a:lnTo>
                  <a:lnTo>
                    <a:pt x="135" y="344"/>
                  </a:lnTo>
                  <a:lnTo>
                    <a:pt x="127" y="339"/>
                  </a:lnTo>
                  <a:lnTo>
                    <a:pt x="116" y="332"/>
                  </a:lnTo>
                  <a:lnTo>
                    <a:pt x="109" y="319"/>
                  </a:lnTo>
                  <a:lnTo>
                    <a:pt x="108" y="304"/>
                  </a:lnTo>
                  <a:lnTo>
                    <a:pt x="111" y="295"/>
                  </a:lnTo>
                  <a:lnTo>
                    <a:pt x="111" y="290"/>
                  </a:lnTo>
                  <a:lnTo>
                    <a:pt x="107" y="284"/>
                  </a:lnTo>
                  <a:lnTo>
                    <a:pt x="103" y="282"/>
                  </a:lnTo>
                  <a:lnTo>
                    <a:pt x="103" y="278"/>
                  </a:lnTo>
                  <a:lnTo>
                    <a:pt x="102" y="277"/>
                  </a:lnTo>
                  <a:lnTo>
                    <a:pt x="101" y="276"/>
                  </a:lnTo>
                  <a:lnTo>
                    <a:pt x="99" y="259"/>
                  </a:lnTo>
                  <a:lnTo>
                    <a:pt x="95" y="248"/>
                  </a:lnTo>
                  <a:lnTo>
                    <a:pt x="89" y="239"/>
                  </a:lnTo>
                  <a:lnTo>
                    <a:pt x="82" y="236"/>
                  </a:lnTo>
                  <a:lnTo>
                    <a:pt x="75" y="231"/>
                  </a:lnTo>
                  <a:lnTo>
                    <a:pt x="69" y="229"/>
                  </a:lnTo>
                  <a:lnTo>
                    <a:pt x="64" y="224"/>
                  </a:lnTo>
                  <a:lnTo>
                    <a:pt x="62" y="217"/>
                  </a:lnTo>
                  <a:lnTo>
                    <a:pt x="62" y="212"/>
                  </a:lnTo>
                  <a:lnTo>
                    <a:pt x="56" y="207"/>
                  </a:lnTo>
                  <a:lnTo>
                    <a:pt x="49" y="204"/>
                  </a:lnTo>
                  <a:lnTo>
                    <a:pt x="41" y="199"/>
                  </a:lnTo>
                  <a:lnTo>
                    <a:pt x="33" y="196"/>
                  </a:lnTo>
                  <a:lnTo>
                    <a:pt x="23" y="192"/>
                  </a:lnTo>
                  <a:lnTo>
                    <a:pt x="17" y="189"/>
                  </a:lnTo>
                  <a:lnTo>
                    <a:pt x="14" y="183"/>
                  </a:lnTo>
                  <a:lnTo>
                    <a:pt x="11" y="182"/>
                  </a:lnTo>
                  <a:lnTo>
                    <a:pt x="9" y="178"/>
                  </a:lnTo>
                  <a:lnTo>
                    <a:pt x="8" y="176"/>
                  </a:lnTo>
                  <a:lnTo>
                    <a:pt x="10" y="173"/>
                  </a:lnTo>
                  <a:lnTo>
                    <a:pt x="9" y="158"/>
                  </a:lnTo>
                  <a:lnTo>
                    <a:pt x="9" y="143"/>
                  </a:lnTo>
                  <a:lnTo>
                    <a:pt x="11" y="133"/>
                  </a:lnTo>
                  <a:lnTo>
                    <a:pt x="14" y="127"/>
                  </a:lnTo>
                  <a:lnTo>
                    <a:pt x="16" y="126"/>
                  </a:lnTo>
                  <a:lnTo>
                    <a:pt x="15" y="124"/>
                  </a:lnTo>
                  <a:lnTo>
                    <a:pt x="13" y="121"/>
                  </a:lnTo>
                  <a:lnTo>
                    <a:pt x="8" y="119"/>
                  </a:lnTo>
                  <a:lnTo>
                    <a:pt x="3" y="116"/>
                  </a:lnTo>
                  <a:lnTo>
                    <a:pt x="1" y="112"/>
                  </a:lnTo>
                  <a:lnTo>
                    <a:pt x="0" y="110"/>
                  </a:lnTo>
                  <a:lnTo>
                    <a:pt x="2" y="105"/>
                  </a:lnTo>
                  <a:lnTo>
                    <a:pt x="7" y="98"/>
                  </a:lnTo>
                  <a:lnTo>
                    <a:pt x="14" y="90"/>
                  </a:lnTo>
                  <a:lnTo>
                    <a:pt x="21" y="83"/>
                  </a:lnTo>
                  <a:lnTo>
                    <a:pt x="30" y="76"/>
                  </a:lnTo>
                  <a:lnTo>
                    <a:pt x="29" y="32"/>
                  </a:lnTo>
                  <a:lnTo>
                    <a:pt x="30" y="32"/>
                  </a:lnTo>
                  <a:lnTo>
                    <a:pt x="31" y="32"/>
                  </a:lnTo>
                  <a:lnTo>
                    <a:pt x="33" y="32"/>
                  </a:lnTo>
                  <a:lnTo>
                    <a:pt x="34" y="30"/>
                  </a:lnTo>
                  <a:lnTo>
                    <a:pt x="35" y="28"/>
                  </a:lnTo>
                  <a:lnTo>
                    <a:pt x="36" y="27"/>
                  </a:lnTo>
                  <a:lnTo>
                    <a:pt x="37" y="27"/>
                  </a:lnTo>
                  <a:lnTo>
                    <a:pt x="40" y="27"/>
                  </a:lnTo>
                  <a:lnTo>
                    <a:pt x="47" y="27"/>
                  </a:lnTo>
                  <a:lnTo>
                    <a:pt x="54" y="25"/>
                  </a:lnTo>
                  <a:lnTo>
                    <a:pt x="62" y="24"/>
                  </a:lnTo>
                  <a:lnTo>
                    <a:pt x="69" y="20"/>
                  </a:lnTo>
                  <a:lnTo>
                    <a:pt x="75" y="17"/>
                  </a:lnTo>
                  <a:lnTo>
                    <a:pt x="82" y="14"/>
                  </a:lnTo>
                  <a:lnTo>
                    <a:pt x="89" y="11"/>
                  </a:lnTo>
                  <a:lnTo>
                    <a:pt x="94" y="10"/>
                  </a:lnTo>
                  <a:lnTo>
                    <a:pt x="102" y="7"/>
                  </a:lnTo>
                  <a:lnTo>
                    <a:pt x="108" y="2"/>
                  </a:lnTo>
                  <a:lnTo>
                    <a:pt x="111" y="0"/>
                  </a:lnTo>
                  <a:lnTo>
                    <a:pt x="114" y="1"/>
                  </a:lnTo>
                  <a:lnTo>
                    <a:pt x="115" y="4"/>
                  </a:lnTo>
                  <a:lnTo>
                    <a:pt x="113" y="8"/>
                  </a:lnTo>
                  <a:lnTo>
                    <a:pt x="110" y="14"/>
                  </a:lnTo>
                  <a:lnTo>
                    <a:pt x="106" y="19"/>
                  </a:lnTo>
                  <a:lnTo>
                    <a:pt x="106" y="20"/>
                  </a:lnTo>
                  <a:lnTo>
                    <a:pt x="108" y="21"/>
                  </a:lnTo>
                  <a:lnTo>
                    <a:pt x="108" y="25"/>
                  </a:lnTo>
                  <a:lnTo>
                    <a:pt x="106" y="32"/>
                  </a:lnTo>
                  <a:lnTo>
                    <a:pt x="108" y="35"/>
                  </a:lnTo>
                  <a:lnTo>
                    <a:pt x="111" y="32"/>
                  </a:lnTo>
                  <a:lnTo>
                    <a:pt x="114" y="27"/>
                  </a:lnTo>
                  <a:lnTo>
                    <a:pt x="120" y="27"/>
                  </a:lnTo>
                  <a:lnTo>
                    <a:pt x="124" y="32"/>
                  </a:lnTo>
                  <a:lnTo>
                    <a:pt x="129" y="32"/>
                  </a:lnTo>
                  <a:lnTo>
                    <a:pt x="131" y="31"/>
                  </a:lnTo>
                  <a:lnTo>
                    <a:pt x="135" y="30"/>
                  </a:lnTo>
                  <a:lnTo>
                    <a:pt x="140" y="32"/>
                  </a:lnTo>
                  <a:lnTo>
                    <a:pt x="142" y="35"/>
                  </a:lnTo>
                  <a:lnTo>
                    <a:pt x="146" y="40"/>
                  </a:lnTo>
                  <a:lnTo>
                    <a:pt x="147" y="44"/>
                  </a:lnTo>
                  <a:lnTo>
                    <a:pt x="146" y="48"/>
                  </a:lnTo>
                  <a:lnTo>
                    <a:pt x="147" y="51"/>
                  </a:lnTo>
                  <a:lnTo>
                    <a:pt x="150" y="52"/>
                  </a:lnTo>
                  <a:lnTo>
                    <a:pt x="160" y="52"/>
                  </a:lnTo>
                  <a:lnTo>
                    <a:pt x="168" y="53"/>
                  </a:lnTo>
                  <a:lnTo>
                    <a:pt x="179" y="55"/>
                  </a:lnTo>
                  <a:lnTo>
                    <a:pt x="189" y="58"/>
                  </a:lnTo>
                  <a:lnTo>
                    <a:pt x="200" y="63"/>
                  </a:lnTo>
                  <a:lnTo>
                    <a:pt x="211" y="66"/>
                  </a:lnTo>
                  <a:lnTo>
                    <a:pt x="223" y="70"/>
                  </a:lnTo>
                  <a:lnTo>
                    <a:pt x="234" y="72"/>
                  </a:lnTo>
                  <a:lnTo>
                    <a:pt x="242" y="72"/>
                  </a:lnTo>
                  <a:lnTo>
                    <a:pt x="253" y="70"/>
                  </a:lnTo>
                  <a:lnTo>
                    <a:pt x="259" y="70"/>
                  </a:lnTo>
                  <a:lnTo>
                    <a:pt x="261" y="72"/>
                  </a:lnTo>
                  <a:lnTo>
                    <a:pt x="261" y="73"/>
                  </a:lnTo>
                  <a:lnTo>
                    <a:pt x="261" y="77"/>
                  </a:lnTo>
                  <a:lnTo>
                    <a:pt x="260" y="80"/>
                  </a:lnTo>
                  <a:lnTo>
                    <a:pt x="260" y="83"/>
                  </a:lnTo>
                  <a:lnTo>
                    <a:pt x="261" y="85"/>
                  </a:lnTo>
                  <a:lnTo>
                    <a:pt x="268" y="85"/>
                  </a:lnTo>
                  <a:lnTo>
                    <a:pt x="271" y="86"/>
                  </a:lnTo>
                  <a:lnTo>
                    <a:pt x="275" y="92"/>
                  </a:lnTo>
                  <a:lnTo>
                    <a:pt x="276" y="104"/>
                  </a:lnTo>
                  <a:lnTo>
                    <a:pt x="275" y="108"/>
                  </a:lnTo>
                  <a:lnTo>
                    <a:pt x="273" y="111"/>
                  </a:lnTo>
                  <a:lnTo>
                    <a:pt x="270" y="113"/>
                  </a:lnTo>
                  <a:lnTo>
                    <a:pt x="270" y="118"/>
                  </a:lnTo>
                  <a:lnTo>
                    <a:pt x="276" y="117"/>
                  </a:lnTo>
                  <a:lnTo>
                    <a:pt x="279" y="117"/>
                  </a:lnTo>
                  <a:lnTo>
                    <a:pt x="281" y="119"/>
                  </a:lnTo>
                  <a:lnTo>
                    <a:pt x="282" y="127"/>
                  </a:lnTo>
                  <a:lnTo>
                    <a:pt x="284" y="134"/>
                  </a:lnTo>
                  <a:lnTo>
                    <a:pt x="288" y="134"/>
                  </a:lnTo>
                  <a:lnTo>
                    <a:pt x="289" y="134"/>
                  </a:lnTo>
                  <a:lnTo>
                    <a:pt x="288" y="143"/>
                  </a:lnTo>
                  <a:lnTo>
                    <a:pt x="282" y="150"/>
                  </a:lnTo>
                  <a:lnTo>
                    <a:pt x="276" y="158"/>
                  </a:lnTo>
                  <a:lnTo>
                    <a:pt x="271" y="167"/>
                  </a:lnTo>
                  <a:lnTo>
                    <a:pt x="269" y="177"/>
                  </a:lnTo>
                  <a:lnTo>
                    <a:pt x="270" y="183"/>
                  </a:lnTo>
                  <a:lnTo>
                    <a:pt x="274" y="185"/>
                  </a:lnTo>
                  <a:lnTo>
                    <a:pt x="277" y="184"/>
                  </a:lnTo>
                  <a:lnTo>
                    <a:pt x="280" y="179"/>
                  </a:lnTo>
                  <a:lnTo>
                    <a:pt x="286" y="170"/>
                  </a:lnTo>
                  <a:lnTo>
                    <a:pt x="295" y="158"/>
                  </a:lnTo>
                  <a:lnTo>
                    <a:pt x="303" y="153"/>
                  </a:lnTo>
                  <a:lnTo>
                    <a:pt x="307" y="163"/>
                  </a:lnTo>
                  <a:lnTo>
                    <a:pt x="301" y="186"/>
                  </a:lnTo>
                  <a:lnTo>
                    <a:pt x="293" y="219"/>
                  </a:lnTo>
                  <a:lnTo>
                    <a:pt x="288" y="262"/>
                  </a:lnTo>
                  <a:lnTo>
                    <a:pt x="295" y="318"/>
                  </a:lnTo>
                  <a:lnTo>
                    <a:pt x="297" y="324"/>
                  </a:lnTo>
                  <a:lnTo>
                    <a:pt x="297" y="329"/>
                  </a:lnTo>
                  <a:lnTo>
                    <a:pt x="297" y="334"/>
                  </a:lnTo>
                  <a:lnTo>
                    <a:pt x="297" y="339"/>
                  </a:lnTo>
                  <a:lnTo>
                    <a:pt x="140" y="34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2">
              <a:extLst>
                <a:ext uri="{FF2B5EF4-FFF2-40B4-BE49-F238E27FC236}">
                  <a16:creationId xmlns:a16="http://schemas.microsoft.com/office/drawing/2014/main" id="{81A57000-166D-4F3D-BDE6-4DD5A1E945A4}"/>
                </a:ext>
              </a:extLst>
            </p:cNvPr>
            <p:cNvSpPr>
              <a:spLocks/>
            </p:cNvSpPr>
            <p:nvPr/>
          </p:nvSpPr>
          <p:spPr bwMode="auto">
            <a:xfrm>
              <a:off x="7542613" y="2524348"/>
              <a:ext cx="598948" cy="822284"/>
            </a:xfrm>
            <a:custGeom>
              <a:avLst/>
              <a:gdLst>
                <a:gd name="T0" fmla="*/ 119 w 236"/>
                <a:gd name="T1" fmla="*/ 311 h 324"/>
                <a:gd name="T2" fmla="*/ 8 w 236"/>
                <a:gd name="T3" fmla="*/ 314 h 324"/>
                <a:gd name="T4" fmla="*/ 21 w 236"/>
                <a:gd name="T5" fmla="*/ 287 h 324"/>
                <a:gd name="T6" fmla="*/ 28 w 236"/>
                <a:gd name="T7" fmla="*/ 254 h 324"/>
                <a:gd name="T8" fmla="*/ 22 w 236"/>
                <a:gd name="T9" fmla="*/ 221 h 324"/>
                <a:gd name="T10" fmla="*/ 6 w 236"/>
                <a:gd name="T11" fmla="*/ 185 h 324"/>
                <a:gd name="T12" fmla="*/ 7 w 236"/>
                <a:gd name="T13" fmla="*/ 161 h 324"/>
                <a:gd name="T14" fmla="*/ 2 w 236"/>
                <a:gd name="T15" fmla="*/ 143 h 324"/>
                <a:gd name="T16" fmla="*/ 12 w 236"/>
                <a:gd name="T17" fmla="*/ 116 h 324"/>
                <a:gd name="T18" fmla="*/ 12 w 236"/>
                <a:gd name="T19" fmla="*/ 89 h 324"/>
                <a:gd name="T20" fmla="*/ 19 w 236"/>
                <a:gd name="T21" fmla="*/ 86 h 324"/>
                <a:gd name="T22" fmla="*/ 31 w 236"/>
                <a:gd name="T23" fmla="*/ 67 h 324"/>
                <a:gd name="T24" fmla="*/ 42 w 236"/>
                <a:gd name="T25" fmla="*/ 52 h 324"/>
                <a:gd name="T26" fmla="*/ 44 w 236"/>
                <a:gd name="T27" fmla="*/ 78 h 324"/>
                <a:gd name="T28" fmla="*/ 53 w 236"/>
                <a:gd name="T29" fmla="*/ 59 h 324"/>
                <a:gd name="T30" fmla="*/ 60 w 236"/>
                <a:gd name="T31" fmla="*/ 36 h 324"/>
                <a:gd name="T32" fmla="*/ 69 w 236"/>
                <a:gd name="T33" fmla="*/ 36 h 324"/>
                <a:gd name="T34" fmla="*/ 73 w 236"/>
                <a:gd name="T35" fmla="*/ 27 h 324"/>
                <a:gd name="T36" fmla="*/ 64 w 236"/>
                <a:gd name="T37" fmla="*/ 21 h 324"/>
                <a:gd name="T38" fmla="*/ 66 w 236"/>
                <a:gd name="T39" fmla="*/ 12 h 324"/>
                <a:gd name="T40" fmla="*/ 68 w 236"/>
                <a:gd name="T41" fmla="*/ 5 h 324"/>
                <a:gd name="T42" fmla="*/ 76 w 236"/>
                <a:gd name="T43" fmla="*/ 4 h 324"/>
                <a:gd name="T44" fmla="*/ 84 w 236"/>
                <a:gd name="T45" fmla="*/ 0 h 324"/>
                <a:gd name="T46" fmla="*/ 95 w 236"/>
                <a:gd name="T47" fmla="*/ 5 h 324"/>
                <a:gd name="T48" fmla="*/ 107 w 236"/>
                <a:gd name="T49" fmla="*/ 9 h 324"/>
                <a:gd name="T50" fmla="*/ 115 w 236"/>
                <a:gd name="T51" fmla="*/ 13 h 324"/>
                <a:gd name="T52" fmla="*/ 125 w 236"/>
                <a:gd name="T53" fmla="*/ 18 h 324"/>
                <a:gd name="T54" fmla="*/ 136 w 236"/>
                <a:gd name="T55" fmla="*/ 19 h 324"/>
                <a:gd name="T56" fmla="*/ 147 w 236"/>
                <a:gd name="T57" fmla="*/ 20 h 324"/>
                <a:gd name="T58" fmla="*/ 156 w 236"/>
                <a:gd name="T59" fmla="*/ 21 h 324"/>
                <a:gd name="T60" fmla="*/ 165 w 236"/>
                <a:gd name="T61" fmla="*/ 31 h 324"/>
                <a:gd name="T62" fmla="*/ 167 w 236"/>
                <a:gd name="T63" fmla="*/ 38 h 324"/>
                <a:gd name="T64" fmla="*/ 161 w 236"/>
                <a:gd name="T65" fmla="*/ 43 h 324"/>
                <a:gd name="T66" fmla="*/ 165 w 236"/>
                <a:gd name="T67" fmla="*/ 54 h 324"/>
                <a:gd name="T68" fmla="*/ 176 w 236"/>
                <a:gd name="T69" fmla="*/ 80 h 324"/>
                <a:gd name="T70" fmla="*/ 167 w 236"/>
                <a:gd name="T71" fmla="*/ 106 h 324"/>
                <a:gd name="T72" fmla="*/ 165 w 236"/>
                <a:gd name="T73" fmla="*/ 120 h 324"/>
                <a:gd name="T74" fmla="*/ 148 w 236"/>
                <a:gd name="T75" fmla="*/ 130 h 324"/>
                <a:gd name="T76" fmla="*/ 148 w 236"/>
                <a:gd name="T77" fmla="*/ 148 h 324"/>
                <a:gd name="T78" fmla="*/ 158 w 236"/>
                <a:gd name="T79" fmla="*/ 157 h 324"/>
                <a:gd name="T80" fmla="*/ 168 w 236"/>
                <a:gd name="T81" fmla="*/ 156 h 324"/>
                <a:gd name="T82" fmla="*/ 174 w 236"/>
                <a:gd name="T83" fmla="*/ 146 h 324"/>
                <a:gd name="T84" fmla="*/ 180 w 236"/>
                <a:gd name="T85" fmla="*/ 132 h 324"/>
                <a:gd name="T86" fmla="*/ 189 w 236"/>
                <a:gd name="T87" fmla="*/ 126 h 324"/>
                <a:gd name="T88" fmla="*/ 196 w 236"/>
                <a:gd name="T89" fmla="*/ 119 h 324"/>
                <a:gd name="T90" fmla="*/ 209 w 236"/>
                <a:gd name="T91" fmla="*/ 125 h 324"/>
                <a:gd name="T92" fmla="*/ 220 w 236"/>
                <a:gd name="T93" fmla="*/ 143 h 324"/>
                <a:gd name="T94" fmla="*/ 224 w 236"/>
                <a:gd name="T95" fmla="*/ 158 h 324"/>
                <a:gd name="T96" fmla="*/ 232 w 236"/>
                <a:gd name="T97" fmla="*/ 178 h 324"/>
                <a:gd name="T98" fmla="*/ 236 w 236"/>
                <a:gd name="T99" fmla="*/ 211 h 324"/>
                <a:gd name="T100" fmla="*/ 227 w 236"/>
                <a:gd name="T101" fmla="*/ 225 h 324"/>
                <a:gd name="T102" fmla="*/ 221 w 236"/>
                <a:gd name="T103" fmla="*/ 236 h 324"/>
                <a:gd name="T104" fmla="*/ 214 w 236"/>
                <a:gd name="T105" fmla="*/ 249 h 324"/>
                <a:gd name="T106" fmla="*/ 207 w 236"/>
                <a:gd name="T107" fmla="*/ 272 h 324"/>
                <a:gd name="T108" fmla="*/ 202 w 236"/>
                <a:gd name="T109" fmla="*/ 285 h 324"/>
                <a:gd name="T110" fmla="*/ 196 w 236"/>
                <a:gd name="T111" fmla="*/ 3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324">
                  <a:moveTo>
                    <a:pt x="196" y="305"/>
                  </a:moveTo>
                  <a:lnTo>
                    <a:pt x="119" y="311"/>
                  </a:lnTo>
                  <a:lnTo>
                    <a:pt x="0" y="324"/>
                  </a:lnTo>
                  <a:lnTo>
                    <a:pt x="8" y="314"/>
                  </a:lnTo>
                  <a:lnTo>
                    <a:pt x="16" y="301"/>
                  </a:lnTo>
                  <a:lnTo>
                    <a:pt x="21" y="287"/>
                  </a:lnTo>
                  <a:lnTo>
                    <a:pt x="26" y="270"/>
                  </a:lnTo>
                  <a:lnTo>
                    <a:pt x="28" y="254"/>
                  </a:lnTo>
                  <a:lnTo>
                    <a:pt x="27" y="237"/>
                  </a:lnTo>
                  <a:lnTo>
                    <a:pt x="22" y="221"/>
                  </a:lnTo>
                  <a:lnTo>
                    <a:pt x="15" y="204"/>
                  </a:lnTo>
                  <a:lnTo>
                    <a:pt x="6" y="185"/>
                  </a:lnTo>
                  <a:lnTo>
                    <a:pt x="6" y="170"/>
                  </a:lnTo>
                  <a:lnTo>
                    <a:pt x="7" y="161"/>
                  </a:lnTo>
                  <a:lnTo>
                    <a:pt x="4" y="152"/>
                  </a:lnTo>
                  <a:lnTo>
                    <a:pt x="2" y="143"/>
                  </a:lnTo>
                  <a:lnTo>
                    <a:pt x="8" y="131"/>
                  </a:lnTo>
                  <a:lnTo>
                    <a:pt x="12" y="116"/>
                  </a:lnTo>
                  <a:lnTo>
                    <a:pt x="11" y="95"/>
                  </a:lnTo>
                  <a:lnTo>
                    <a:pt x="12" y="89"/>
                  </a:lnTo>
                  <a:lnTo>
                    <a:pt x="15" y="89"/>
                  </a:lnTo>
                  <a:lnTo>
                    <a:pt x="19" y="86"/>
                  </a:lnTo>
                  <a:lnTo>
                    <a:pt x="19" y="77"/>
                  </a:lnTo>
                  <a:lnTo>
                    <a:pt x="31" y="67"/>
                  </a:lnTo>
                  <a:lnTo>
                    <a:pt x="39" y="58"/>
                  </a:lnTo>
                  <a:lnTo>
                    <a:pt x="42" y="52"/>
                  </a:lnTo>
                  <a:lnTo>
                    <a:pt x="44" y="53"/>
                  </a:lnTo>
                  <a:lnTo>
                    <a:pt x="44" y="78"/>
                  </a:lnTo>
                  <a:lnTo>
                    <a:pt x="51" y="76"/>
                  </a:lnTo>
                  <a:lnTo>
                    <a:pt x="53" y="59"/>
                  </a:lnTo>
                  <a:lnTo>
                    <a:pt x="54" y="41"/>
                  </a:lnTo>
                  <a:lnTo>
                    <a:pt x="60" y="36"/>
                  </a:lnTo>
                  <a:lnTo>
                    <a:pt x="65" y="37"/>
                  </a:lnTo>
                  <a:lnTo>
                    <a:pt x="69" y="36"/>
                  </a:lnTo>
                  <a:lnTo>
                    <a:pt x="73" y="32"/>
                  </a:lnTo>
                  <a:lnTo>
                    <a:pt x="73" y="27"/>
                  </a:lnTo>
                  <a:lnTo>
                    <a:pt x="68" y="26"/>
                  </a:lnTo>
                  <a:lnTo>
                    <a:pt x="64" y="21"/>
                  </a:lnTo>
                  <a:lnTo>
                    <a:pt x="62" y="17"/>
                  </a:lnTo>
                  <a:lnTo>
                    <a:pt x="66" y="12"/>
                  </a:lnTo>
                  <a:lnTo>
                    <a:pt x="68" y="9"/>
                  </a:lnTo>
                  <a:lnTo>
                    <a:pt x="68" y="5"/>
                  </a:lnTo>
                  <a:lnTo>
                    <a:pt x="69" y="3"/>
                  </a:lnTo>
                  <a:lnTo>
                    <a:pt x="76" y="4"/>
                  </a:lnTo>
                  <a:lnTo>
                    <a:pt x="80" y="1"/>
                  </a:lnTo>
                  <a:lnTo>
                    <a:pt x="84" y="0"/>
                  </a:lnTo>
                  <a:lnTo>
                    <a:pt x="89" y="3"/>
                  </a:lnTo>
                  <a:lnTo>
                    <a:pt x="95" y="5"/>
                  </a:lnTo>
                  <a:lnTo>
                    <a:pt x="101" y="7"/>
                  </a:lnTo>
                  <a:lnTo>
                    <a:pt x="107" y="9"/>
                  </a:lnTo>
                  <a:lnTo>
                    <a:pt x="109" y="10"/>
                  </a:lnTo>
                  <a:lnTo>
                    <a:pt x="115" y="13"/>
                  </a:lnTo>
                  <a:lnTo>
                    <a:pt x="119" y="16"/>
                  </a:lnTo>
                  <a:lnTo>
                    <a:pt x="125" y="18"/>
                  </a:lnTo>
                  <a:lnTo>
                    <a:pt x="129" y="19"/>
                  </a:lnTo>
                  <a:lnTo>
                    <a:pt x="136" y="19"/>
                  </a:lnTo>
                  <a:lnTo>
                    <a:pt x="141" y="20"/>
                  </a:lnTo>
                  <a:lnTo>
                    <a:pt x="147" y="20"/>
                  </a:lnTo>
                  <a:lnTo>
                    <a:pt x="152" y="20"/>
                  </a:lnTo>
                  <a:lnTo>
                    <a:pt x="156" y="21"/>
                  </a:lnTo>
                  <a:lnTo>
                    <a:pt x="161" y="26"/>
                  </a:lnTo>
                  <a:lnTo>
                    <a:pt x="165" y="31"/>
                  </a:lnTo>
                  <a:lnTo>
                    <a:pt x="167" y="37"/>
                  </a:lnTo>
                  <a:lnTo>
                    <a:pt x="167" y="38"/>
                  </a:lnTo>
                  <a:lnTo>
                    <a:pt x="165" y="39"/>
                  </a:lnTo>
                  <a:lnTo>
                    <a:pt x="161" y="43"/>
                  </a:lnTo>
                  <a:lnTo>
                    <a:pt x="160" y="47"/>
                  </a:lnTo>
                  <a:lnTo>
                    <a:pt x="165" y="54"/>
                  </a:lnTo>
                  <a:lnTo>
                    <a:pt x="172" y="65"/>
                  </a:lnTo>
                  <a:lnTo>
                    <a:pt x="176" y="80"/>
                  </a:lnTo>
                  <a:lnTo>
                    <a:pt x="175" y="95"/>
                  </a:lnTo>
                  <a:lnTo>
                    <a:pt x="167" y="106"/>
                  </a:lnTo>
                  <a:lnTo>
                    <a:pt x="166" y="115"/>
                  </a:lnTo>
                  <a:lnTo>
                    <a:pt x="165" y="120"/>
                  </a:lnTo>
                  <a:lnTo>
                    <a:pt x="160" y="126"/>
                  </a:lnTo>
                  <a:lnTo>
                    <a:pt x="148" y="130"/>
                  </a:lnTo>
                  <a:lnTo>
                    <a:pt x="148" y="138"/>
                  </a:lnTo>
                  <a:lnTo>
                    <a:pt x="148" y="148"/>
                  </a:lnTo>
                  <a:lnTo>
                    <a:pt x="151" y="155"/>
                  </a:lnTo>
                  <a:lnTo>
                    <a:pt x="158" y="157"/>
                  </a:lnTo>
                  <a:lnTo>
                    <a:pt x="164" y="157"/>
                  </a:lnTo>
                  <a:lnTo>
                    <a:pt x="168" y="156"/>
                  </a:lnTo>
                  <a:lnTo>
                    <a:pt x="172" y="152"/>
                  </a:lnTo>
                  <a:lnTo>
                    <a:pt x="174" y="146"/>
                  </a:lnTo>
                  <a:lnTo>
                    <a:pt x="176" y="138"/>
                  </a:lnTo>
                  <a:lnTo>
                    <a:pt x="180" y="132"/>
                  </a:lnTo>
                  <a:lnTo>
                    <a:pt x="186" y="129"/>
                  </a:lnTo>
                  <a:lnTo>
                    <a:pt x="189" y="126"/>
                  </a:lnTo>
                  <a:lnTo>
                    <a:pt x="193" y="123"/>
                  </a:lnTo>
                  <a:lnTo>
                    <a:pt x="196" y="119"/>
                  </a:lnTo>
                  <a:lnTo>
                    <a:pt x="202" y="118"/>
                  </a:lnTo>
                  <a:lnTo>
                    <a:pt x="209" y="125"/>
                  </a:lnTo>
                  <a:lnTo>
                    <a:pt x="216" y="136"/>
                  </a:lnTo>
                  <a:lnTo>
                    <a:pt x="220" y="143"/>
                  </a:lnTo>
                  <a:lnTo>
                    <a:pt x="224" y="149"/>
                  </a:lnTo>
                  <a:lnTo>
                    <a:pt x="224" y="158"/>
                  </a:lnTo>
                  <a:lnTo>
                    <a:pt x="226" y="169"/>
                  </a:lnTo>
                  <a:lnTo>
                    <a:pt x="232" y="178"/>
                  </a:lnTo>
                  <a:lnTo>
                    <a:pt x="236" y="194"/>
                  </a:lnTo>
                  <a:lnTo>
                    <a:pt x="236" y="211"/>
                  </a:lnTo>
                  <a:lnTo>
                    <a:pt x="233" y="222"/>
                  </a:lnTo>
                  <a:lnTo>
                    <a:pt x="227" y="225"/>
                  </a:lnTo>
                  <a:lnTo>
                    <a:pt x="224" y="227"/>
                  </a:lnTo>
                  <a:lnTo>
                    <a:pt x="221" y="236"/>
                  </a:lnTo>
                  <a:lnTo>
                    <a:pt x="218" y="244"/>
                  </a:lnTo>
                  <a:lnTo>
                    <a:pt x="214" y="249"/>
                  </a:lnTo>
                  <a:lnTo>
                    <a:pt x="208" y="256"/>
                  </a:lnTo>
                  <a:lnTo>
                    <a:pt x="207" y="272"/>
                  </a:lnTo>
                  <a:lnTo>
                    <a:pt x="207" y="282"/>
                  </a:lnTo>
                  <a:lnTo>
                    <a:pt x="202" y="285"/>
                  </a:lnTo>
                  <a:lnTo>
                    <a:pt x="198" y="290"/>
                  </a:lnTo>
                  <a:lnTo>
                    <a:pt x="196" y="30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3">
              <a:extLst>
                <a:ext uri="{FF2B5EF4-FFF2-40B4-BE49-F238E27FC236}">
                  <a16:creationId xmlns:a16="http://schemas.microsoft.com/office/drawing/2014/main" id="{D5CC2BAE-84AB-46AE-A0CB-3DB78CA6011C}"/>
                </a:ext>
              </a:extLst>
            </p:cNvPr>
            <p:cNvSpPr>
              <a:spLocks/>
            </p:cNvSpPr>
            <p:nvPr/>
          </p:nvSpPr>
          <p:spPr bwMode="auto">
            <a:xfrm>
              <a:off x="5258489" y="3722243"/>
              <a:ext cx="1169979" cy="631941"/>
            </a:xfrm>
            <a:custGeom>
              <a:avLst/>
              <a:gdLst>
                <a:gd name="T0" fmla="*/ 14 w 461"/>
                <a:gd name="T1" fmla="*/ 0 h 249"/>
                <a:gd name="T2" fmla="*/ 14 w 461"/>
                <a:gd name="T3" fmla="*/ 0 h 249"/>
                <a:gd name="T4" fmla="*/ 38 w 461"/>
                <a:gd name="T5" fmla="*/ 2 h 249"/>
                <a:gd name="T6" fmla="*/ 60 w 461"/>
                <a:gd name="T7" fmla="*/ 4 h 249"/>
                <a:gd name="T8" fmla="*/ 84 w 461"/>
                <a:gd name="T9" fmla="*/ 6 h 249"/>
                <a:gd name="T10" fmla="*/ 106 w 461"/>
                <a:gd name="T11" fmla="*/ 8 h 249"/>
                <a:gd name="T12" fmla="*/ 128 w 461"/>
                <a:gd name="T13" fmla="*/ 9 h 249"/>
                <a:gd name="T14" fmla="*/ 152 w 461"/>
                <a:gd name="T15" fmla="*/ 11 h 249"/>
                <a:gd name="T16" fmla="*/ 175 w 461"/>
                <a:gd name="T17" fmla="*/ 13 h 249"/>
                <a:gd name="T18" fmla="*/ 199 w 461"/>
                <a:gd name="T19" fmla="*/ 13 h 249"/>
                <a:gd name="T20" fmla="*/ 224 w 461"/>
                <a:gd name="T21" fmla="*/ 14 h 249"/>
                <a:gd name="T22" fmla="*/ 248 w 461"/>
                <a:gd name="T23" fmla="*/ 15 h 249"/>
                <a:gd name="T24" fmla="*/ 274 w 461"/>
                <a:gd name="T25" fmla="*/ 16 h 249"/>
                <a:gd name="T26" fmla="*/ 301 w 461"/>
                <a:gd name="T27" fmla="*/ 16 h 249"/>
                <a:gd name="T28" fmla="*/ 328 w 461"/>
                <a:gd name="T29" fmla="*/ 16 h 249"/>
                <a:gd name="T30" fmla="*/ 357 w 461"/>
                <a:gd name="T31" fmla="*/ 16 h 249"/>
                <a:gd name="T32" fmla="*/ 386 w 461"/>
                <a:gd name="T33" fmla="*/ 16 h 249"/>
                <a:gd name="T34" fmla="*/ 417 w 461"/>
                <a:gd name="T35" fmla="*/ 16 h 249"/>
                <a:gd name="T36" fmla="*/ 419 w 461"/>
                <a:gd name="T37" fmla="*/ 20 h 249"/>
                <a:gd name="T38" fmla="*/ 421 w 461"/>
                <a:gd name="T39" fmla="*/ 22 h 249"/>
                <a:gd name="T40" fmla="*/ 422 w 461"/>
                <a:gd name="T41" fmla="*/ 24 h 249"/>
                <a:gd name="T42" fmla="*/ 427 w 461"/>
                <a:gd name="T43" fmla="*/ 24 h 249"/>
                <a:gd name="T44" fmla="*/ 435 w 461"/>
                <a:gd name="T45" fmla="*/ 26 h 249"/>
                <a:gd name="T46" fmla="*/ 439 w 461"/>
                <a:gd name="T47" fmla="*/ 29 h 249"/>
                <a:gd name="T48" fmla="*/ 438 w 461"/>
                <a:gd name="T49" fmla="*/ 37 h 249"/>
                <a:gd name="T50" fmla="*/ 433 w 461"/>
                <a:gd name="T51" fmla="*/ 44 h 249"/>
                <a:gd name="T52" fmla="*/ 432 w 461"/>
                <a:gd name="T53" fmla="*/ 49 h 249"/>
                <a:gd name="T54" fmla="*/ 437 w 461"/>
                <a:gd name="T55" fmla="*/ 53 h 249"/>
                <a:gd name="T56" fmla="*/ 441 w 461"/>
                <a:gd name="T57" fmla="*/ 59 h 249"/>
                <a:gd name="T58" fmla="*/ 444 w 461"/>
                <a:gd name="T59" fmla="*/ 66 h 249"/>
                <a:gd name="T60" fmla="*/ 447 w 461"/>
                <a:gd name="T61" fmla="*/ 70 h 249"/>
                <a:gd name="T62" fmla="*/ 452 w 461"/>
                <a:gd name="T63" fmla="*/ 76 h 249"/>
                <a:gd name="T64" fmla="*/ 459 w 461"/>
                <a:gd name="T65" fmla="*/ 82 h 249"/>
                <a:gd name="T66" fmla="*/ 460 w 461"/>
                <a:gd name="T67" fmla="*/ 92 h 249"/>
                <a:gd name="T68" fmla="*/ 461 w 461"/>
                <a:gd name="T69" fmla="*/ 249 h 249"/>
                <a:gd name="T70" fmla="*/ 426 w 461"/>
                <a:gd name="T71" fmla="*/ 249 h 249"/>
                <a:gd name="T72" fmla="*/ 391 w 461"/>
                <a:gd name="T73" fmla="*/ 249 h 249"/>
                <a:gd name="T74" fmla="*/ 353 w 461"/>
                <a:gd name="T75" fmla="*/ 249 h 249"/>
                <a:gd name="T76" fmla="*/ 317 w 461"/>
                <a:gd name="T77" fmla="*/ 249 h 249"/>
                <a:gd name="T78" fmla="*/ 280 w 461"/>
                <a:gd name="T79" fmla="*/ 248 h 249"/>
                <a:gd name="T80" fmla="*/ 245 w 461"/>
                <a:gd name="T81" fmla="*/ 247 h 249"/>
                <a:gd name="T82" fmla="*/ 209 w 461"/>
                <a:gd name="T83" fmla="*/ 246 h 249"/>
                <a:gd name="T84" fmla="*/ 177 w 461"/>
                <a:gd name="T85" fmla="*/ 245 h 249"/>
                <a:gd name="T86" fmla="*/ 144 w 461"/>
                <a:gd name="T87" fmla="*/ 244 h 249"/>
                <a:gd name="T88" fmla="*/ 114 w 461"/>
                <a:gd name="T89" fmla="*/ 242 h 249"/>
                <a:gd name="T90" fmla="*/ 87 w 461"/>
                <a:gd name="T91" fmla="*/ 241 h 249"/>
                <a:gd name="T92" fmla="*/ 61 w 461"/>
                <a:gd name="T93" fmla="*/ 241 h 249"/>
                <a:gd name="T94" fmla="*/ 40 w 461"/>
                <a:gd name="T95" fmla="*/ 240 h 249"/>
                <a:gd name="T96" fmla="*/ 22 w 461"/>
                <a:gd name="T97" fmla="*/ 239 h 249"/>
                <a:gd name="T98" fmla="*/ 9 w 461"/>
                <a:gd name="T99" fmla="*/ 238 h 249"/>
                <a:gd name="T100" fmla="*/ 0 w 461"/>
                <a:gd name="T101" fmla="*/ 238 h 249"/>
                <a:gd name="T102" fmla="*/ 14 w 461"/>
                <a:gd name="T10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249">
                  <a:moveTo>
                    <a:pt x="14" y="0"/>
                  </a:moveTo>
                  <a:lnTo>
                    <a:pt x="14" y="0"/>
                  </a:lnTo>
                  <a:lnTo>
                    <a:pt x="38" y="2"/>
                  </a:lnTo>
                  <a:lnTo>
                    <a:pt x="60" y="4"/>
                  </a:lnTo>
                  <a:lnTo>
                    <a:pt x="84" y="6"/>
                  </a:lnTo>
                  <a:lnTo>
                    <a:pt x="106" y="8"/>
                  </a:lnTo>
                  <a:lnTo>
                    <a:pt x="128" y="9"/>
                  </a:lnTo>
                  <a:lnTo>
                    <a:pt x="152" y="11"/>
                  </a:lnTo>
                  <a:lnTo>
                    <a:pt x="175" y="13"/>
                  </a:lnTo>
                  <a:lnTo>
                    <a:pt x="199" y="13"/>
                  </a:lnTo>
                  <a:lnTo>
                    <a:pt x="224" y="14"/>
                  </a:lnTo>
                  <a:lnTo>
                    <a:pt x="248" y="15"/>
                  </a:lnTo>
                  <a:lnTo>
                    <a:pt x="274" y="16"/>
                  </a:lnTo>
                  <a:lnTo>
                    <a:pt x="301" y="16"/>
                  </a:lnTo>
                  <a:lnTo>
                    <a:pt x="328" y="16"/>
                  </a:lnTo>
                  <a:lnTo>
                    <a:pt x="357" y="16"/>
                  </a:lnTo>
                  <a:lnTo>
                    <a:pt x="386" y="16"/>
                  </a:lnTo>
                  <a:lnTo>
                    <a:pt x="417" y="16"/>
                  </a:lnTo>
                  <a:lnTo>
                    <a:pt x="419" y="20"/>
                  </a:lnTo>
                  <a:lnTo>
                    <a:pt x="421" y="22"/>
                  </a:lnTo>
                  <a:lnTo>
                    <a:pt x="422" y="24"/>
                  </a:lnTo>
                  <a:lnTo>
                    <a:pt x="427" y="24"/>
                  </a:lnTo>
                  <a:lnTo>
                    <a:pt x="435" y="26"/>
                  </a:lnTo>
                  <a:lnTo>
                    <a:pt x="439" y="29"/>
                  </a:lnTo>
                  <a:lnTo>
                    <a:pt x="438" y="37"/>
                  </a:lnTo>
                  <a:lnTo>
                    <a:pt x="433" y="44"/>
                  </a:lnTo>
                  <a:lnTo>
                    <a:pt x="432" y="49"/>
                  </a:lnTo>
                  <a:lnTo>
                    <a:pt x="437" y="53"/>
                  </a:lnTo>
                  <a:lnTo>
                    <a:pt x="441" y="59"/>
                  </a:lnTo>
                  <a:lnTo>
                    <a:pt x="444" y="66"/>
                  </a:lnTo>
                  <a:lnTo>
                    <a:pt x="447" y="70"/>
                  </a:lnTo>
                  <a:lnTo>
                    <a:pt x="452" y="76"/>
                  </a:lnTo>
                  <a:lnTo>
                    <a:pt x="459" y="82"/>
                  </a:lnTo>
                  <a:lnTo>
                    <a:pt x="460" y="92"/>
                  </a:lnTo>
                  <a:lnTo>
                    <a:pt x="461" y="249"/>
                  </a:lnTo>
                  <a:lnTo>
                    <a:pt x="426" y="249"/>
                  </a:lnTo>
                  <a:lnTo>
                    <a:pt x="391" y="249"/>
                  </a:lnTo>
                  <a:lnTo>
                    <a:pt x="353" y="249"/>
                  </a:lnTo>
                  <a:lnTo>
                    <a:pt x="317" y="249"/>
                  </a:lnTo>
                  <a:lnTo>
                    <a:pt x="280" y="248"/>
                  </a:lnTo>
                  <a:lnTo>
                    <a:pt x="245" y="247"/>
                  </a:lnTo>
                  <a:lnTo>
                    <a:pt x="209" y="246"/>
                  </a:lnTo>
                  <a:lnTo>
                    <a:pt x="177" y="245"/>
                  </a:lnTo>
                  <a:lnTo>
                    <a:pt x="144" y="244"/>
                  </a:lnTo>
                  <a:lnTo>
                    <a:pt x="114" y="242"/>
                  </a:lnTo>
                  <a:lnTo>
                    <a:pt x="87" y="241"/>
                  </a:lnTo>
                  <a:lnTo>
                    <a:pt x="61" y="241"/>
                  </a:lnTo>
                  <a:lnTo>
                    <a:pt x="40" y="240"/>
                  </a:lnTo>
                  <a:lnTo>
                    <a:pt x="22" y="239"/>
                  </a:lnTo>
                  <a:lnTo>
                    <a:pt x="9" y="238"/>
                  </a:lnTo>
                  <a:lnTo>
                    <a:pt x="0" y="238"/>
                  </a:lnTo>
                  <a:lnTo>
                    <a:pt x="14"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4">
              <a:extLst>
                <a:ext uri="{FF2B5EF4-FFF2-40B4-BE49-F238E27FC236}">
                  <a16:creationId xmlns:a16="http://schemas.microsoft.com/office/drawing/2014/main" id="{24559E48-3B5C-4D23-9D38-00F48F0D91CF}"/>
                </a:ext>
              </a:extLst>
            </p:cNvPr>
            <p:cNvSpPr>
              <a:spLocks/>
            </p:cNvSpPr>
            <p:nvPr/>
          </p:nvSpPr>
          <p:spPr bwMode="auto">
            <a:xfrm>
              <a:off x="7844625" y="3176592"/>
              <a:ext cx="649706" cy="738533"/>
            </a:xfrm>
            <a:custGeom>
              <a:avLst/>
              <a:gdLst>
                <a:gd name="T0" fmla="*/ 0 w 256"/>
                <a:gd name="T1" fmla="*/ 54 h 291"/>
                <a:gd name="T2" fmla="*/ 26 w 256"/>
                <a:gd name="T3" fmla="*/ 257 h 291"/>
                <a:gd name="T4" fmla="*/ 34 w 256"/>
                <a:gd name="T5" fmla="*/ 255 h 291"/>
                <a:gd name="T6" fmla="*/ 43 w 256"/>
                <a:gd name="T7" fmla="*/ 255 h 291"/>
                <a:gd name="T8" fmla="*/ 53 w 256"/>
                <a:gd name="T9" fmla="*/ 263 h 291"/>
                <a:gd name="T10" fmla="*/ 62 w 256"/>
                <a:gd name="T11" fmla="*/ 272 h 291"/>
                <a:gd name="T12" fmla="*/ 73 w 256"/>
                <a:gd name="T13" fmla="*/ 276 h 291"/>
                <a:gd name="T14" fmla="*/ 83 w 256"/>
                <a:gd name="T15" fmla="*/ 277 h 291"/>
                <a:gd name="T16" fmla="*/ 89 w 256"/>
                <a:gd name="T17" fmla="*/ 279 h 291"/>
                <a:gd name="T18" fmla="*/ 94 w 256"/>
                <a:gd name="T19" fmla="*/ 282 h 291"/>
                <a:gd name="T20" fmla="*/ 103 w 256"/>
                <a:gd name="T21" fmla="*/ 282 h 291"/>
                <a:gd name="T22" fmla="*/ 116 w 256"/>
                <a:gd name="T23" fmla="*/ 284 h 291"/>
                <a:gd name="T24" fmla="*/ 120 w 256"/>
                <a:gd name="T25" fmla="*/ 283 h 291"/>
                <a:gd name="T26" fmla="*/ 128 w 256"/>
                <a:gd name="T27" fmla="*/ 281 h 291"/>
                <a:gd name="T28" fmla="*/ 134 w 256"/>
                <a:gd name="T29" fmla="*/ 276 h 291"/>
                <a:gd name="T30" fmla="*/ 143 w 256"/>
                <a:gd name="T31" fmla="*/ 277 h 291"/>
                <a:gd name="T32" fmla="*/ 147 w 256"/>
                <a:gd name="T33" fmla="*/ 285 h 291"/>
                <a:gd name="T34" fmla="*/ 163 w 256"/>
                <a:gd name="T35" fmla="*/ 291 h 291"/>
                <a:gd name="T36" fmla="*/ 175 w 256"/>
                <a:gd name="T37" fmla="*/ 288 h 291"/>
                <a:gd name="T38" fmla="*/ 185 w 256"/>
                <a:gd name="T39" fmla="*/ 276 h 291"/>
                <a:gd name="T40" fmla="*/ 187 w 256"/>
                <a:gd name="T41" fmla="*/ 241 h 291"/>
                <a:gd name="T42" fmla="*/ 195 w 256"/>
                <a:gd name="T43" fmla="*/ 246 h 291"/>
                <a:gd name="T44" fmla="*/ 195 w 256"/>
                <a:gd name="T45" fmla="*/ 251 h 291"/>
                <a:gd name="T46" fmla="*/ 199 w 256"/>
                <a:gd name="T47" fmla="*/ 249 h 291"/>
                <a:gd name="T48" fmla="*/ 205 w 256"/>
                <a:gd name="T49" fmla="*/ 246 h 291"/>
                <a:gd name="T50" fmla="*/ 202 w 256"/>
                <a:gd name="T51" fmla="*/ 239 h 291"/>
                <a:gd name="T52" fmla="*/ 202 w 256"/>
                <a:gd name="T53" fmla="*/ 229 h 291"/>
                <a:gd name="T54" fmla="*/ 214 w 256"/>
                <a:gd name="T55" fmla="*/ 212 h 291"/>
                <a:gd name="T56" fmla="*/ 223 w 256"/>
                <a:gd name="T57" fmla="*/ 210 h 291"/>
                <a:gd name="T58" fmla="*/ 229 w 256"/>
                <a:gd name="T59" fmla="*/ 204 h 291"/>
                <a:gd name="T60" fmla="*/ 246 w 256"/>
                <a:gd name="T61" fmla="*/ 185 h 291"/>
                <a:gd name="T62" fmla="*/ 248 w 256"/>
                <a:gd name="T63" fmla="*/ 152 h 291"/>
                <a:gd name="T64" fmla="*/ 253 w 256"/>
                <a:gd name="T65" fmla="*/ 138 h 291"/>
                <a:gd name="T66" fmla="*/ 250 w 256"/>
                <a:gd name="T67" fmla="*/ 111 h 291"/>
                <a:gd name="T68" fmla="*/ 253 w 256"/>
                <a:gd name="T69" fmla="*/ 104 h 291"/>
                <a:gd name="T70" fmla="*/ 256 w 256"/>
                <a:gd name="T71" fmla="*/ 100 h 291"/>
                <a:gd name="T72" fmla="*/ 236 w 256"/>
                <a:gd name="T73" fmla="*/ 4 h 291"/>
                <a:gd name="T74" fmla="*/ 223 w 256"/>
                <a:gd name="T75" fmla="*/ 7 h 291"/>
                <a:gd name="T76" fmla="*/ 215 w 256"/>
                <a:gd name="T77" fmla="*/ 15 h 291"/>
                <a:gd name="T78" fmla="*/ 207 w 256"/>
                <a:gd name="T79" fmla="*/ 19 h 291"/>
                <a:gd name="T80" fmla="*/ 200 w 256"/>
                <a:gd name="T81" fmla="*/ 24 h 291"/>
                <a:gd name="T82" fmla="*/ 186 w 256"/>
                <a:gd name="T83" fmla="*/ 35 h 291"/>
                <a:gd name="T84" fmla="*/ 172 w 256"/>
                <a:gd name="T85" fmla="*/ 50 h 291"/>
                <a:gd name="T86" fmla="*/ 157 w 256"/>
                <a:gd name="T87" fmla="*/ 52 h 291"/>
                <a:gd name="T88" fmla="*/ 142 w 256"/>
                <a:gd name="T89" fmla="*/ 53 h 291"/>
                <a:gd name="T90" fmla="*/ 123 w 256"/>
                <a:gd name="T91" fmla="*/ 59 h 291"/>
                <a:gd name="T92" fmla="*/ 110 w 256"/>
                <a:gd name="T93" fmla="*/ 65 h 291"/>
                <a:gd name="T94" fmla="*/ 107 w 256"/>
                <a:gd name="T95" fmla="*/ 59 h 291"/>
                <a:gd name="T96" fmla="*/ 99 w 256"/>
                <a:gd name="T97" fmla="*/ 52 h 291"/>
                <a:gd name="T98" fmla="*/ 87 w 256"/>
                <a:gd name="T99" fmla="*/ 4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291">
                  <a:moveTo>
                    <a:pt x="77" y="48"/>
                  </a:moveTo>
                  <a:lnTo>
                    <a:pt x="0" y="54"/>
                  </a:lnTo>
                  <a:lnTo>
                    <a:pt x="22" y="257"/>
                  </a:lnTo>
                  <a:lnTo>
                    <a:pt x="26" y="257"/>
                  </a:lnTo>
                  <a:lnTo>
                    <a:pt x="29" y="256"/>
                  </a:lnTo>
                  <a:lnTo>
                    <a:pt x="34" y="255"/>
                  </a:lnTo>
                  <a:lnTo>
                    <a:pt x="39" y="254"/>
                  </a:lnTo>
                  <a:lnTo>
                    <a:pt x="43" y="255"/>
                  </a:lnTo>
                  <a:lnTo>
                    <a:pt x="48" y="258"/>
                  </a:lnTo>
                  <a:lnTo>
                    <a:pt x="53" y="263"/>
                  </a:lnTo>
                  <a:lnTo>
                    <a:pt x="59" y="272"/>
                  </a:lnTo>
                  <a:lnTo>
                    <a:pt x="62" y="272"/>
                  </a:lnTo>
                  <a:lnTo>
                    <a:pt x="68" y="274"/>
                  </a:lnTo>
                  <a:lnTo>
                    <a:pt x="73" y="276"/>
                  </a:lnTo>
                  <a:lnTo>
                    <a:pt x="79" y="278"/>
                  </a:lnTo>
                  <a:lnTo>
                    <a:pt x="83" y="277"/>
                  </a:lnTo>
                  <a:lnTo>
                    <a:pt x="87" y="278"/>
                  </a:lnTo>
                  <a:lnTo>
                    <a:pt x="89" y="279"/>
                  </a:lnTo>
                  <a:lnTo>
                    <a:pt x="92" y="281"/>
                  </a:lnTo>
                  <a:lnTo>
                    <a:pt x="94" y="282"/>
                  </a:lnTo>
                  <a:lnTo>
                    <a:pt x="97" y="282"/>
                  </a:lnTo>
                  <a:lnTo>
                    <a:pt x="103" y="282"/>
                  </a:lnTo>
                  <a:lnTo>
                    <a:pt x="112" y="279"/>
                  </a:lnTo>
                  <a:lnTo>
                    <a:pt x="116" y="284"/>
                  </a:lnTo>
                  <a:lnTo>
                    <a:pt x="119" y="284"/>
                  </a:lnTo>
                  <a:lnTo>
                    <a:pt x="120" y="283"/>
                  </a:lnTo>
                  <a:lnTo>
                    <a:pt x="123" y="281"/>
                  </a:lnTo>
                  <a:lnTo>
                    <a:pt x="128" y="281"/>
                  </a:lnTo>
                  <a:lnTo>
                    <a:pt x="130" y="277"/>
                  </a:lnTo>
                  <a:lnTo>
                    <a:pt x="134" y="276"/>
                  </a:lnTo>
                  <a:lnTo>
                    <a:pt x="140" y="276"/>
                  </a:lnTo>
                  <a:lnTo>
                    <a:pt x="143" y="277"/>
                  </a:lnTo>
                  <a:lnTo>
                    <a:pt x="145" y="282"/>
                  </a:lnTo>
                  <a:lnTo>
                    <a:pt x="147" y="285"/>
                  </a:lnTo>
                  <a:lnTo>
                    <a:pt x="156" y="289"/>
                  </a:lnTo>
                  <a:lnTo>
                    <a:pt x="163" y="291"/>
                  </a:lnTo>
                  <a:lnTo>
                    <a:pt x="169" y="291"/>
                  </a:lnTo>
                  <a:lnTo>
                    <a:pt x="175" y="288"/>
                  </a:lnTo>
                  <a:lnTo>
                    <a:pt x="176" y="278"/>
                  </a:lnTo>
                  <a:lnTo>
                    <a:pt x="185" y="276"/>
                  </a:lnTo>
                  <a:lnTo>
                    <a:pt x="182" y="255"/>
                  </a:lnTo>
                  <a:lnTo>
                    <a:pt x="187" y="241"/>
                  </a:lnTo>
                  <a:lnTo>
                    <a:pt x="194" y="237"/>
                  </a:lnTo>
                  <a:lnTo>
                    <a:pt x="195" y="246"/>
                  </a:lnTo>
                  <a:lnTo>
                    <a:pt x="194" y="250"/>
                  </a:lnTo>
                  <a:lnTo>
                    <a:pt x="195" y="251"/>
                  </a:lnTo>
                  <a:lnTo>
                    <a:pt x="196" y="250"/>
                  </a:lnTo>
                  <a:lnTo>
                    <a:pt x="199" y="249"/>
                  </a:lnTo>
                  <a:lnTo>
                    <a:pt x="202" y="248"/>
                  </a:lnTo>
                  <a:lnTo>
                    <a:pt x="205" y="246"/>
                  </a:lnTo>
                  <a:lnTo>
                    <a:pt x="206" y="244"/>
                  </a:lnTo>
                  <a:lnTo>
                    <a:pt x="202" y="239"/>
                  </a:lnTo>
                  <a:lnTo>
                    <a:pt x="201" y="236"/>
                  </a:lnTo>
                  <a:lnTo>
                    <a:pt x="202" y="229"/>
                  </a:lnTo>
                  <a:lnTo>
                    <a:pt x="206" y="221"/>
                  </a:lnTo>
                  <a:lnTo>
                    <a:pt x="214" y="212"/>
                  </a:lnTo>
                  <a:lnTo>
                    <a:pt x="219" y="210"/>
                  </a:lnTo>
                  <a:lnTo>
                    <a:pt x="223" y="210"/>
                  </a:lnTo>
                  <a:lnTo>
                    <a:pt x="226" y="209"/>
                  </a:lnTo>
                  <a:lnTo>
                    <a:pt x="229" y="204"/>
                  </a:lnTo>
                  <a:lnTo>
                    <a:pt x="237" y="196"/>
                  </a:lnTo>
                  <a:lnTo>
                    <a:pt x="246" y="185"/>
                  </a:lnTo>
                  <a:lnTo>
                    <a:pt x="250" y="172"/>
                  </a:lnTo>
                  <a:lnTo>
                    <a:pt x="248" y="152"/>
                  </a:lnTo>
                  <a:lnTo>
                    <a:pt x="249" y="144"/>
                  </a:lnTo>
                  <a:lnTo>
                    <a:pt x="253" y="138"/>
                  </a:lnTo>
                  <a:lnTo>
                    <a:pt x="254" y="130"/>
                  </a:lnTo>
                  <a:lnTo>
                    <a:pt x="250" y="111"/>
                  </a:lnTo>
                  <a:lnTo>
                    <a:pt x="248" y="106"/>
                  </a:lnTo>
                  <a:lnTo>
                    <a:pt x="253" y="104"/>
                  </a:lnTo>
                  <a:lnTo>
                    <a:pt x="256" y="103"/>
                  </a:lnTo>
                  <a:lnTo>
                    <a:pt x="256" y="100"/>
                  </a:lnTo>
                  <a:lnTo>
                    <a:pt x="241" y="0"/>
                  </a:lnTo>
                  <a:lnTo>
                    <a:pt x="236" y="4"/>
                  </a:lnTo>
                  <a:lnTo>
                    <a:pt x="230" y="6"/>
                  </a:lnTo>
                  <a:lnTo>
                    <a:pt x="223" y="7"/>
                  </a:lnTo>
                  <a:lnTo>
                    <a:pt x="217" y="11"/>
                  </a:lnTo>
                  <a:lnTo>
                    <a:pt x="215" y="15"/>
                  </a:lnTo>
                  <a:lnTo>
                    <a:pt x="210" y="17"/>
                  </a:lnTo>
                  <a:lnTo>
                    <a:pt x="207" y="19"/>
                  </a:lnTo>
                  <a:lnTo>
                    <a:pt x="205" y="21"/>
                  </a:lnTo>
                  <a:lnTo>
                    <a:pt x="200" y="24"/>
                  </a:lnTo>
                  <a:lnTo>
                    <a:pt x="194" y="28"/>
                  </a:lnTo>
                  <a:lnTo>
                    <a:pt x="186" y="35"/>
                  </a:lnTo>
                  <a:lnTo>
                    <a:pt x="176" y="47"/>
                  </a:lnTo>
                  <a:lnTo>
                    <a:pt x="172" y="50"/>
                  </a:lnTo>
                  <a:lnTo>
                    <a:pt x="166" y="51"/>
                  </a:lnTo>
                  <a:lnTo>
                    <a:pt x="157" y="52"/>
                  </a:lnTo>
                  <a:lnTo>
                    <a:pt x="150" y="52"/>
                  </a:lnTo>
                  <a:lnTo>
                    <a:pt x="142" y="53"/>
                  </a:lnTo>
                  <a:lnTo>
                    <a:pt x="133" y="54"/>
                  </a:lnTo>
                  <a:lnTo>
                    <a:pt x="123" y="59"/>
                  </a:lnTo>
                  <a:lnTo>
                    <a:pt x="113" y="65"/>
                  </a:lnTo>
                  <a:lnTo>
                    <a:pt x="110" y="65"/>
                  </a:lnTo>
                  <a:lnTo>
                    <a:pt x="108" y="63"/>
                  </a:lnTo>
                  <a:lnTo>
                    <a:pt x="107" y="59"/>
                  </a:lnTo>
                  <a:lnTo>
                    <a:pt x="103" y="56"/>
                  </a:lnTo>
                  <a:lnTo>
                    <a:pt x="99" y="52"/>
                  </a:lnTo>
                  <a:lnTo>
                    <a:pt x="94" y="50"/>
                  </a:lnTo>
                  <a:lnTo>
                    <a:pt x="87" y="47"/>
                  </a:lnTo>
                  <a:lnTo>
                    <a:pt x="77" y="4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5">
              <a:extLst>
                <a:ext uri="{FF2B5EF4-FFF2-40B4-BE49-F238E27FC236}">
                  <a16:creationId xmlns:a16="http://schemas.microsoft.com/office/drawing/2014/main" id="{8FEA65A0-5530-4AD8-9B35-7E34A1AB37B8}"/>
                </a:ext>
              </a:extLst>
            </p:cNvPr>
            <p:cNvSpPr>
              <a:spLocks/>
            </p:cNvSpPr>
            <p:nvPr/>
          </p:nvSpPr>
          <p:spPr bwMode="auto">
            <a:xfrm>
              <a:off x="9316615" y="2303549"/>
              <a:ext cx="241102" cy="499969"/>
            </a:xfrm>
            <a:custGeom>
              <a:avLst/>
              <a:gdLst>
                <a:gd name="T0" fmla="*/ 0 w 95"/>
                <a:gd name="T1" fmla="*/ 27 h 197"/>
                <a:gd name="T2" fmla="*/ 0 w 95"/>
                <a:gd name="T3" fmla="*/ 27 h 197"/>
                <a:gd name="T4" fmla="*/ 2 w 95"/>
                <a:gd name="T5" fmla="*/ 40 h 197"/>
                <a:gd name="T6" fmla="*/ 4 w 95"/>
                <a:gd name="T7" fmla="*/ 57 h 197"/>
                <a:gd name="T8" fmla="*/ 8 w 95"/>
                <a:gd name="T9" fmla="*/ 74 h 197"/>
                <a:gd name="T10" fmla="*/ 10 w 95"/>
                <a:gd name="T11" fmla="*/ 86 h 197"/>
                <a:gd name="T12" fmla="*/ 10 w 95"/>
                <a:gd name="T13" fmla="*/ 101 h 197"/>
                <a:gd name="T14" fmla="*/ 14 w 95"/>
                <a:gd name="T15" fmla="*/ 113 h 197"/>
                <a:gd name="T16" fmla="*/ 16 w 95"/>
                <a:gd name="T17" fmla="*/ 121 h 197"/>
                <a:gd name="T18" fmla="*/ 16 w 95"/>
                <a:gd name="T19" fmla="*/ 128 h 197"/>
                <a:gd name="T20" fmla="*/ 20 w 95"/>
                <a:gd name="T21" fmla="*/ 133 h 197"/>
                <a:gd name="T22" fmla="*/ 22 w 95"/>
                <a:gd name="T23" fmla="*/ 133 h 197"/>
                <a:gd name="T24" fmla="*/ 24 w 95"/>
                <a:gd name="T25" fmla="*/ 133 h 197"/>
                <a:gd name="T26" fmla="*/ 28 w 95"/>
                <a:gd name="T27" fmla="*/ 138 h 197"/>
                <a:gd name="T28" fmla="*/ 43 w 95"/>
                <a:gd name="T29" fmla="*/ 197 h 197"/>
                <a:gd name="T30" fmla="*/ 88 w 95"/>
                <a:gd name="T31" fmla="*/ 186 h 197"/>
                <a:gd name="T32" fmla="*/ 87 w 95"/>
                <a:gd name="T33" fmla="*/ 184 h 197"/>
                <a:gd name="T34" fmla="*/ 82 w 95"/>
                <a:gd name="T35" fmla="*/ 179 h 197"/>
                <a:gd name="T36" fmla="*/ 79 w 95"/>
                <a:gd name="T37" fmla="*/ 174 h 197"/>
                <a:gd name="T38" fmla="*/ 76 w 95"/>
                <a:gd name="T39" fmla="*/ 170 h 197"/>
                <a:gd name="T40" fmla="*/ 79 w 95"/>
                <a:gd name="T41" fmla="*/ 158 h 197"/>
                <a:gd name="T42" fmla="*/ 80 w 95"/>
                <a:gd name="T43" fmla="*/ 144 h 197"/>
                <a:gd name="T44" fmla="*/ 82 w 95"/>
                <a:gd name="T45" fmla="*/ 130 h 197"/>
                <a:gd name="T46" fmla="*/ 81 w 95"/>
                <a:gd name="T47" fmla="*/ 114 h 197"/>
                <a:gd name="T48" fmla="*/ 81 w 95"/>
                <a:gd name="T49" fmla="*/ 100 h 197"/>
                <a:gd name="T50" fmla="*/ 83 w 95"/>
                <a:gd name="T51" fmla="*/ 88 h 197"/>
                <a:gd name="T52" fmla="*/ 86 w 95"/>
                <a:gd name="T53" fmla="*/ 75 h 197"/>
                <a:gd name="T54" fmla="*/ 82 w 95"/>
                <a:gd name="T55" fmla="*/ 59 h 197"/>
                <a:gd name="T56" fmla="*/ 83 w 95"/>
                <a:gd name="T57" fmla="*/ 53 h 197"/>
                <a:gd name="T58" fmla="*/ 88 w 95"/>
                <a:gd name="T59" fmla="*/ 50 h 197"/>
                <a:gd name="T60" fmla="*/ 94 w 95"/>
                <a:gd name="T61" fmla="*/ 42 h 197"/>
                <a:gd name="T62" fmla="*/ 95 w 95"/>
                <a:gd name="T63" fmla="*/ 30 h 197"/>
                <a:gd name="T64" fmla="*/ 94 w 95"/>
                <a:gd name="T65" fmla="*/ 21 h 197"/>
                <a:gd name="T66" fmla="*/ 94 w 95"/>
                <a:gd name="T67" fmla="*/ 12 h 197"/>
                <a:gd name="T68" fmla="*/ 93 w 95"/>
                <a:gd name="T69" fmla="*/ 5 h 197"/>
                <a:gd name="T70" fmla="*/ 92 w 95"/>
                <a:gd name="T71" fmla="*/ 0 h 197"/>
                <a:gd name="T72" fmla="*/ 0 w 95"/>
                <a:gd name="T73" fmla="*/ 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97">
                  <a:moveTo>
                    <a:pt x="0" y="27"/>
                  </a:moveTo>
                  <a:lnTo>
                    <a:pt x="0" y="27"/>
                  </a:lnTo>
                  <a:lnTo>
                    <a:pt x="2" y="40"/>
                  </a:lnTo>
                  <a:lnTo>
                    <a:pt x="4" y="57"/>
                  </a:lnTo>
                  <a:lnTo>
                    <a:pt x="8" y="74"/>
                  </a:lnTo>
                  <a:lnTo>
                    <a:pt x="10" y="86"/>
                  </a:lnTo>
                  <a:lnTo>
                    <a:pt x="10" y="101"/>
                  </a:lnTo>
                  <a:lnTo>
                    <a:pt x="14" y="113"/>
                  </a:lnTo>
                  <a:lnTo>
                    <a:pt x="16" y="121"/>
                  </a:lnTo>
                  <a:lnTo>
                    <a:pt x="16" y="128"/>
                  </a:lnTo>
                  <a:lnTo>
                    <a:pt x="20" y="133"/>
                  </a:lnTo>
                  <a:lnTo>
                    <a:pt x="22" y="133"/>
                  </a:lnTo>
                  <a:lnTo>
                    <a:pt x="24" y="133"/>
                  </a:lnTo>
                  <a:lnTo>
                    <a:pt x="28" y="138"/>
                  </a:lnTo>
                  <a:lnTo>
                    <a:pt x="43" y="197"/>
                  </a:lnTo>
                  <a:lnTo>
                    <a:pt x="88" y="186"/>
                  </a:lnTo>
                  <a:lnTo>
                    <a:pt x="87" y="184"/>
                  </a:lnTo>
                  <a:lnTo>
                    <a:pt x="82" y="179"/>
                  </a:lnTo>
                  <a:lnTo>
                    <a:pt x="79" y="174"/>
                  </a:lnTo>
                  <a:lnTo>
                    <a:pt x="76" y="170"/>
                  </a:lnTo>
                  <a:lnTo>
                    <a:pt x="79" y="158"/>
                  </a:lnTo>
                  <a:lnTo>
                    <a:pt x="80" y="144"/>
                  </a:lnTo>
                  <a:lnTo>
                    <a:pt x="82" y="130"/>
                  </a:lnTo>
                  <a:lnTo>
                    <a:pt x="81" y="114"/>
                  </a:lnTo>
                  <a:lnTo>
                    <a:pt x="81" y="100"/>
                  </a:lnTo>
                  <a:lnTo>
                    <a:pt x="83" y="88"/>
                  </a:lnTo>
                  <a:lnTo>
                    <a:pt x="86" y="75"/>
                  </a:lnTo>
                  <a:lnTo>
                    <a:pt x="82" y="59"/>
                  </a:lnTo>
                  <a:lnTo>
                    <a:pt x="83" y="53"/>
                  </a:lnTo>
                  <a:lnTo>
                    <a:pt x="88" y="50"/>
                  </a:lnTo>
                  <a:lnTo>
                    <a:pt x="94" y="42"/>
                  </a:lnTo>
                  <a:lnTo>
                    <a:pt x="95" y="30"/>
                  </a:lnTo>
                  <a:lnTo>
                    <a:pt x="94" y="21"/>
                  </a:lnTo>
                  <a:lnTo>
                    <a:pt x="94" y="12"/>
                  </a:lnTo>
                  <a:lnTo>
                    <a:pt x="93" y="5"/>
                  </a:lnTo>
                  <a:lnTo>
                    <a:pt x="92" y="0"/>
                  </a:lnTo>
                  <a:lnTo>
                    <a:pt x="0" y="2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7">
              <a:extLst>
                <a:ext uri="{FF2B5EF4-FFF2-40B4-BE49-F238E27FC236}">
                  <a16:creationId xmlns:a16="http://schemas.microsoft.com/office/drawing/2014/main" id="{7F824E3A-B90B-4D45-8159-F6610DF3FED8}"/>
                </a:ext>
              </a:extLst>
            </p:cNvPr>
            <p:cNvSpPr>
              <a:spLocks/>
            </p:cNvSpPr>
            <p:nvPr/>
          </p:nvSpPr>
          <p:spPr bwMode="auto">
            <a:xfrm>
              <a:off x="9671923" y="2869504"/>
              <a:ext cx="73600" cy="149737"/>
            </a:xfrm>
            <a:custGeom>
              <a:avLst/>
              <a:gdLst>
                <a:gd name="T0" fmla="*/ 10 w 29"/>
                <a:gd name="T1" fmla="*/ 59 h 59"/>
                <a:gd name="T2" fmla="*/ 26 w 29"/>
                <a:gd name="T3" fmla="*/ 53 h 59"/>
                <a:gd name="T4" fmla="*/ 27 w 29"/>
                <a:gd name="T5" fmla="*/ 49 h 59"/>
                <a:gd name="T6" fmla="*/ 27 w 29"/>
                <a:gd name="T7" fmla="*/ 45 h 59"/>
                <a:gd name="T8" fmla="*/ 27 w 29"/>
                <a:gd name="T9" fmla="*/ 41 h 59"/>
                <a:gd name="T10" fmla="*/ 27 w 29"/>
                <a:gd name="T11" fmla="*/ 39 h 59"/>
                <a:gd name="T12" fmla="*/ 27 w 29"/>
                <a:gd name="T13" fmla="*/ 34 h 59"/>
                <a:gd name="T14" fmla="*/ 27 w 29"/>
                <a:gd name="T15" fmla="*/ 27 h 59"/>
                <a:gd name="T16" fmla="*/ 27 w 29"/>
                <a:gd name="T17" fmla="*/ 25 h 59"/>
                <a:gd name="T18" fmla="*/ 27 w 29"/>
                <a:gd name="T19" fmla="*/ 22 h 59"/>
                <a:gd name="T20" fmla="*/ 28 w 29"/>
                <a:gd name="T21" fmla="*/ 22 h 59"/>
                <a:gd name="T22" fmla="*/ 28 w 29"/>
                <a:gd name="T23" fmla="*/ 21 h 59"/>
                <a:gd name="T24" fmla="*/ 29 w 29"/>
                <a:gd name="T25" fmla="*/ 19 h 59"/>
                <a:gd name="T26" fmla="*/ 29 w 29"/>
                <a:gd name="T27" fmla="*/ 16 h 59"/>
                <a:gd name="T28" fmla="*/ 29 w 29"/>
                <a:gd name="T29" fmla="*/ 12 h 59"/>
                <a:gd name="T30" fmla="*/ 27 w 29"/>
                <a:gd name="T31" fmla="*/ 10 h 59"/>
                <a:gd name="T32" fmla="*/ 26 w 29"/>
                <a:gd name="T33" fmla="*/ 6 h 59"/>
                <a:gd name="T34" fmla="*/ 24 w 29"/>
                <a:gd name="T35" fmla="*/ 2 h 59"/>
                <a:gd name="T36" fmla="*/ 23 w 29"/>
                <a:gd name="T37" fmla="*/ 0 h 59"/>
                <a:gd name="T38" fmla="*/ 0 w 29"/>
                <a:gd name="T39" fmla="*/ 6 h 59"/>
                <a:gd name="T40" fmla="*/ 10 w 29"/>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59">
                  <a:moveTo>
                    <a:pt x="10" y="59"/>
                  </a:moveTo>
                  <a:lnTo>
                    <a:pt x="26" y="53"/>
                  </a:lnTo>
                  <a:lnTo>
                    <a:pt x="27" y="49"/>
                  </a:lnTo>
                  <a:lnTo>
                    <a:pt x="27" y="45"/>
                  </a:lnTo>
                  <a:lnTo>
                    <a:pt x="27" y="41"/>
                  </a:lnTo>
                  <a:lnTo>
                    <a:pt x="27" y="39"/>
                  </a:lnTo>
                  <a:lnTo>
                    <a:pt x="27" y="34"/>
                  </a:lnTo>
                  <a:lnTo>
                    <a:pt x="27" y="27"/>
                  </a:lnTo>
                  <a:lnTo>
                    <a:pt x="27" y="25"/>
                  </a:lnTo>
                  <a:lnTo>
                    <a:pt x="27" y="22"/>
                  </a:lnTo>
                  <a:lnTo>
                    <a:pt x="28" y="22"/>
                  </a:lnTo>
                  <a:lnTo>
                    <a:pt x="28" y="21"/>
                  </a:lnTo>
                  <a:lnTo>
                    <a:pt x="29" y="19"/>
                  </a:lnTo>
                  <a:lnTo>
                    <a:pt x="29" y="16"/>
                  </a:lnTo>
                  <a:lnTo>
                    <a:pt x="29" y="12"/>
                  </a:lnTo>
                  <a:lnTo>
                    <a:pt x="27" y="10"/>
                  </a:lnTo>
                  <a:lnTo>
                    <a:pt x="26" y="6"/>
                  </a:lnTo>
                  <a:lnTo>
                    <a:pt x="24" y="2"/>
                  </a:lnTo>
                  <a:lnTo>
                    <a:pt x="23" y="0"/>
                  </a:lnTo>
                  <a:lnTo>
                    <a:pt x="0" y="6"/>
                  </a:lnTo>
                  <a:lnTo>
                    <a:pt x="10" y="5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8">
              <a:extLst>
                <a:ext uri="{FF2B5EF4-FFF2-40B4-BE49-F238E27FC236}">
                  <a16:creationId xmlns:a16="http://schemas.microsoft.com/office/drawing/2014/main" id="{259EDE6D-B8E2-4922-BA1F-30A758C9EA35}"/>
                </a:ext>
              </a:extLst>
            </p:cNvPr>
            <p:cNvSpPr>
              <a:spLocks/>
            </p:cNvSpPr>
            <p:nvPr/>
          </p:nvSpPr>
          <p:spPr bwMode="auto">
            <a:xfrm>
              <a:off x="8547627" y="2372073"/>
              <a:ext cx="921263" cy="804519"/>
            </a:xfrm>
            <a:custGeom>
              <a:avLst/>
              <a:gdLst>
                <a:gd name="T0" fmla="*/ 269 w 363"/>
                <a:gd name="T1" fmla="*/ 285 h 317"/>
                <a:gd name="T2" fmla="*/ 264 w 363"/>
                <a:gd name="T3" fmla="*/ 270 h 317"/>
                <a:gd name="T4" fmla="*/ 251 w 363"/>
                <a:gd name="T5" fmla="*/ 262 h 317"/>
                <a:gd name="T6" fmla="*/ 235 w 363"/>
                <a:gd name="T7" fmla="*/ 258 h 317"/>
                <a:gd name="T8" fmla="*/ 200 w 363"/>
                <a:gd name="T9" fmla="*/ 266 h 317"/>
                <a:gd name="T10" fmla="*/ 151 w 363"/>
                <a:gd name="T11" fmla="*/ 278 h 317"/>
                <a:gd name="T12" fmla="*/ 95 w 363"/>
                <a:gd name="T13" fmla="*/ 291 h 317"/>
                <a:gd name="T14" fmla="*/ 40 w 363"/>
                <a:gd name="T15" fmla="*/ 301 h 317"/>
                <a:gd name="T16" fmla="*/ 0 w 363"/>
                <a:gd name="T17" fmla="*/ 307 h 317"/>
                <a:gd name="T18" fmla="*/ 15 w 363"/>
                <a:gd name="T19" fmla="*/ 274 h 317"/>
                <a:gd name="T20" fmla="*/ 25 w 363"/>
                <a:gd name="T21" fmla="*/ 258 h 317"/>
                <a:gd name="T22" fmla="*/ 33 w 363"/>
                <a:gd name="T23" fmla="*/ 246 h 317"/>
                <a:gd name="T24" fmla="*/ 38 w 363"/>
                <a:gd name="T25" fmla="*/ 238 h 317"/>
                <a:gd name="T26" fmla="*/ 35 w 363"/>
                <a:gd name="T27" fmla="*/ 226 h 317"/>
                <a:gd name="T28" fmla="*/ 24 w 363"/>
                <a:gd name="T29" fmla="*/ 215 h 317"/>
                <a:gd name="T30" fmla="*/ 31 w 363"/>
                <a:gd name="T31" fmla="*/ 199 h 317"/>
                <a:gd name="T32" fmla="*/ 40 w 363"/>
                <a:gd name="T33" fmla="*/ 196 h 317"/>
                <a:gd name="T34" fmla="*/ 52 w 363"/>
                <a:gd name="T35" fmla="*/ 190 h 317"/>
                <a:gd name="T36" fmla="*/ 69 w 363"/>
                <a:gd name="T37" fmla="*/ 188 h 317"/>
                <a:gd name="T38" fmla="*/ 84 w 363"/>
                <a:gd name="T39" fmla="*/ 186 h 317"/>
                <a:gd name="T40" fmla="*/ 98 w 363"/>
                <a:gd name="T41" fmla="*/ 190 h 317"/>
                <a:gd name="T42" fmla="*/ 111 w 363"/>
                <a:gd name="T43" fmla="*/ 189 h 317"/>
                <a:gd name="T44" fmla="*/ 123 w 363"/>
                <a:gd name="T45" fmla="*/ 183 h 317"/>
                <a:gd name="T46" fmla="*/ 137 w 363"/>
                <a:gd name="T47" fmla="*/ 179 h 317"/>
                <a:gd name="T48" fmla="*/ 151 w 363"/>
                <a:gd name="T49" fmla="*/ 167 h 317"/>
                <a:gd name="T50" fmla="*/ 166 w 363"/>
                <a:gd name="T51" fmla="*/ 152 h 317"/>
                <a:gd name="T52" fmla="*/ 166 w 363"/>
                <a:gd name="T53" fmla="*/ 138 h 317"/>
                <a:gd name="T54" fmla="*/ 167 w 363"/>
                <a:gd name="T55" fmla="*/ 124 h 317"/>
                <a:gd name="T56" fmla="*/ 166 w 363"/>
                <a:gd name="T57" fmla="*/ 114 h 317"/>
                <a:gd name="T58" fmla="*/ 156 w 363"/>
                <a:gd name="T59" fmla="*/ 109 h 317"/>
                <a:gd name="T60" fmla="*/ 167 w 363"/>
                <a:gd name="T61" fmla="*/ 96 h 317"/>
                <a:gd name="T62" fmla="*/ 179 w 363"/>
                <a:gd name="T63" fmla="*/ 84 h 317"/>
                <a:gd name="T64" fmla="*/ 185 w 363"/>
                <a:gd name="T65" fmla="*/ 70 h 317"/>
                <a:gd name="T66" fmla="*/ 196 w 363"/>
                <a:gd name="T67" fmla="*/ 47 h 317"/>
                <a:gd name="T68" fmla="*/ 223 w 363"/>
                <a:gd name="T69" fmla="*/ 24 h 317"/>
                <a:gd name="T70" fmla="*/ 255 w 363"/>
                <a:gd name="T71" fmla="*/ 12 h 317"/>
                <a:gd name="T72" fmla="*/ 293 w 363"/>
                <a:gd name="T73" fmla="*/ 1 h 317"/>
                <a:gd name="T74" fmla="*/ 307 w 363"/>
                <a:gd name="T75" fmla="*/ 30 h 317"/>
                <a:gd name="T76" fmla="*/ 313 w 363"/>
                <a:gd name="T77" fmla="*/ 74 h 317"/>
                <a:gd name="T78" fmla="*/ 319 w 363"/>
                <a:gd name="T79" fmla="*/ 101 h 317"/>
                <a:gd name="T80" fmla="*/ 327 w 363"/>
                <a:gd name="T81" fmla="*/ 106 h 317"/>
                <a:gd name="T82" fmla="*/ 350 w 363"/>
                <a:gd name="T83" fmla="*/ 229 h 317"/>
                <a:gd name="T84" fmla="*/ 358 w 363"/>
                <a:gd name="T85" fmla="*/ 308 h 317"/>
                <a:gd name="T86" fmla="*/ 349 w 363"/>
                <a:gd name="T8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17">
                  <a:moveTo>
                    <a:pt x="285" y="295"/>
                  </a:moveTo>
                  <a:lnTo>
                    <a:pt x="284" y="291"/>
                  </a:lnTo>
                  <a:lnTo>
                    <a:pt x="269" y="285"/>
                  </a:lnTo>
                  <a:lnTo>
                    <a:pt x="269" y="277"/>
                  </a:lnTo>
                  <a:lnTo>
                    <a:pt x="267" y="271"/>
                  </a:lnTo>
                  <a:lnTo>
                    <a:pt x="264" y="270"/>
                  </a:lnTo>
                  <a:lnTo>
                    <a:pt x="257" y="266"/>
                  </a:lnTo>
                  <a:lnTo>
                    <a:pt x="253" y="265"/>
                  </a:lnTo>
                  <a:lnTo>
                    <a:pt x="251" y="262"/>
                  </a:lnTo>
                  <a:lnTo>
                    <a:pt x="246" y="257"/>
                  </a:lnTo>
                  <a:lnTo>
                    <a:pt x="240" y="256"/>
                  </a:lnTo>
                  <a:lnTo>
                    <a:pt x="235" y="258"/>
                  </a:lnTo>
                  <a:lnTo>
                    <a:pt x="225" y="261"/>
                  </a:lnTo>
                  <a:lnTo>
                    <a:pt x="215" y="263"/>
                  </a:lnTo>
                  <a:lnTo>
                    <a:pt x="200" y="266"/>
                  </a:lnTo>
                  <a:lnTo>
                    <a:pt x="185" y="270"/>
                  </a:lnTo>
                  <a:lnTo>
                    <a:pt x="167" y="275"/>
                  </a:lnTo>
                  <a:lnTo>
                    <a:pt x="151" y="278"/>
                  </a:lnTo>
                  <a:lnTo>
                    <a:pt x="132" y="283"/>
                  </a:lnTo>
                  <a:lnTo>
                    <a:pt x="113" y="287"/>
                  </a:lnTo>
                  <a:lnTo>
                    <a:pt x="95" y="291"/>
                  </a:lnTo>
                  <a:lnTo>
                    <a:pt x="76" y="294"/>
                  </a:lnTo>
                  <a:lnTo>
                    <a:pt x="58" y="298"/>
                  </a:lnTo>
                  <a:lnTo>
                    <a:pt x="40" y="301"/>
                  </a:lnTo>
                  <a:lnTo>
                    <a:pt x="26" y="303"/>
                  </a:lnTo>
                  <a:lnTo>
                    <a:pt x="12" y="305"/>
                  </a:lnTo>
                  <a:lnTo>
                    <a:pt x="0" y="307"/>
                  </a:lnTo>
                  <a:lnTo>
                    <a:pt x="0" y="285"/>
                  </a:lnTo>
                  <a:lnTo>
                    <a:pt x="8" y="279"/>
                  </a:lnTo>
                  <a:lnTo>
                    <a:pt x="15" y="274"/>
                  </a:lnTo>
                  <a:lnTo>
                    <a:pt x="19" y="268"/>
                  </a:lnTo>
                  <a:lnTo>
                    <a:pt x="19" y="262"/>
                  </a:lnTo>
                  <a:lnTo>
                    <a:pt x="25" y="258"/>
                  </a:lnTo>
                  <a:lnTo>
                    <a:pt x="28" y="254"/>
                  </a:lnTo>
                  <a:lnTo>
                    <a:pt x="29" y="251"/>
                  </a:lnTo>
                  <a:lnTo>
                    <a:pt x="33" y="246"/>
                  </a:lnTo>
                  <a:lnTo>
                    <a:pt x="38" y="244"/>
                  </a:lnTo>
                  <a:lnTo>
                    <a:pt x="39" y="241"/>
                  </a:lnTo>
                  <a:lnTo>
                    <a:pt x="38" y="238"/>
                  </a:lnTo>
                  <a:lnTo>
                    <a:pt x="35" y="235"/>
                  </a:lnTo>
                  <a:lnTo>
                    <a:pt x="33" y="230"/>
                  </a:lnTo>
                  <a:lnTo>
                    <a:pt x="35" y="226"/>
                  </a:lnTo>
                  <a:lnTo>
                    <a:pt x="33" y="222"/>
                  </a:lnTo>
                  <a:lnTo>
                    <a:pt x="26" y="217"/>
                  </a:lnTo>
                  <a:lnTo>
                    <a:pt x="24" y="215"/>
                  </a:lnTo>
                  <a:lnTo>
                    <a:pt x="24" y="208"/>
                  </a:lnTo>
                  <a:lnTo>
                    <a:pt x="26" y="203"/>
                  </a:lnTo>
                  <a:lnTo>
                    <a:pt x="31" y="199"/>
                  </a:lnTo>
                  <a:lnTo>
                    <a:pt x="35" y="198"/>
                  </a:lnTo>
                  <a:lnTo>
                    <a:pt x="38" y="198"/>
                  </a:lnTo>
                  <a:lnTo>
                    <a:pt x="40" y="196"/>
                  </a:lnTo>
                  <a:lnTo>
                    <a:pt x="44" y="193"/>
                  </a:lnTo>
                  <a:lnTo>
                    <a:pt x="49" y="191"/>
                  </a:lnTo>
                  <a:lnTo>
                    <a:pt x="52" y="190"/>
                  </a:lnTo>
                  <a:lnTo>
                    <a:pt x="57" y="188"/>
                  </a:lnTo>
                  <a:lnTo>
                    <a:pt x="63" y="188"/>
                  </a:lnTo>
                  <a:lnTo>
                    <a:pt x="69" y="188"/>
                  </a:lnTo>
                  <a:lnTo>
                    <a:pt x="73" y="186"/>
                  </a:lnTo>
                  <a:lnTo>
                    <a:pt x="78" y="186"/>
                  </a:lnTo>
                  <a:lnTo>
                    <a:pt x="84" y="186"/>
                  </a:lnTo>
                  <a:lnTo>
                    <a:pt x="88" y="186"/>
                  </a:lnTo>
                  <a:lnTo>
                    <a:pt x="93" y="188"/>
                  </a:lnTo>
                  <a:lnTo>
                    <a:pt x="98" y="190"/>
                  </a:lnTo>
                  <a:lnTo>
                    <a:pt x="105" y="192"/>
                  </a:lnTo>
                  <a:lnTo>
                    <a:pt x="110" y="191"/>
                  </a:lnTo>
                  <a:lnTo>
                    <a:pt x="111" y="189"/>
                  </a:lnTo>
                  <a:lnTo>
                    <a:pt x="112" y="184"/>
                  </a:lnTo>
                  <a:lnTo>
                    <a:pt x="117" y="183"/>
                  </a:lnTo>
                  <a:lnTo>
                    <a:pt x="123" y="183"/>
                  </a:lnTo>
                  <a:lnTo>
                    <a:pt x="127" y="182"/>
                  </a:lnTo>
                  <a:lnTo>
                    <a:pt x="132" y="180"/>
                  </a:lnTo>
                  <a:lnTo>
                    <a:pt x="137" y="179"/>
                  </a:lnTo>
                  <a:lnTo>
                    <a:pt x="140" y="177"/>
                  </a:lnTo>
                  <a:lnTo>
                    <a:pt x="146" y="173"/>
                  </a:lnTo>
                  <a:lnTo>
                    <a:pt x="151" y="167"/>
                  </a:lnTo>
                  <a:lnTo>
                    <a:pt x="157" y="160"/>
                  </a:lnTo>
                  <a:lnTo>
                    <a:pt x="160" y="158"/>
                  </a:lnTo>
                  <a:lnTo>
                    <a:pt x="166" y="152"/>
                  </a:lnTo>
                  <a:lnTo>
                    <a:pt x="172" y="147"/>
                  </a:lnTo>
                  <a:lnTo>
                    <a:pt x="171" y="144"/>
                  </a:lnTo>
                  <a:lnTo>
                    <a:pt x="166" y="138"/>
                  </a:lnTo>
                  <a:lnTo>
                    <a:pt x="165" y="132"/>
                  </a:lnTo>
                  <a:lnTo>
                    <a:pt x="165" y="127"/>
                  </a:lnTo>
                  <a:lnTo>
                    <a:pt x="167" y="124"/>
                  </a:lnTo>
                  <a:lnTo>
                    <a:pt x="170" y="122"/>
                  </a:lnTo>
                  <a:lnTo>
                    <a:pt x="170" y="118"/>
                  </a:lnTo>
                  <a:lnTo>
                    <a:pt x="166" y="114"/>
                  </a:lnTo>
                  <a:lnTo>
                    <a:pt x="159" y="112"/>
                  </a:lnTo>
                  <a:lnTo>
                    <a:pt x="156" y="112"/>
                  </a:lnTo>
                  <a:lnTo>
                    <a:pt x="156" y="109"/>
                  </a:lnTo>
                  <a:lnTo>
                    <a:pt x="158" y="105"/>
                  </a:lnTo>
                  <a:lnTo>
                    <a:pt x="163" y="100"/>
                  </a:lnTo>
                  <a:lnTo>
                    <a:pt x="167" y="96"/>
                  </a:lnTo>
                  <a:lnTo>
                    <a:pt x="173" y="91"/>
                  </a:lnTo>
                  <a:lnTo>
                    <a:pt x="177" y="87"/>
                  </a:lnTo>
                  <a:lnTo>
                    <a:pt x="179" y="84"/>
                  </a:lnTo>
                  <a:lnTo>
                    <a:pt x="182" y="80"/>
                  </a:lnTo>
                  <a:lnTo>
                    <a:pt x="183" y="76"/>
                  </a:lnTo>
                  <a:lnTo>
                    <a:pt x="185" y="70"/>
                  </a:lnTo>
                  <a:lnTo>
                    <a:pt x="186" y="64"/>
                  </a:lnTo>
                  <a:lnTo>
                    <a:pt x="190" y="57"/>
                  </a:lnTo>
                  <a:lnTo>
                    <a:pt x="196" y="47"/>
                  </a:lnTo>
                  <a:lnTo>
                    <a:pt x="205" y="38"/>
                  </a:lnTo>
                  <a:lnTo>
                    <a:pt x="217" y="26"/>
                  </a:lnTo>
                  <a:lnTo>
                    <a:pt x="223" y="24"/>
                  </a:lnTo>
                  <a:lnTo>
                    <a:pt x="231" y="20"/>
                  </a:lnTo>
                  <a:lnTo>
                    <a:pt x="242" y="17"/>
                  </a:lnTo>
                  <a:lnTo>
                    <a:pt x="255" y="12"/>
                  </a:lnTo>
                  <a:lnTo>
                    <a:pt x="267" y="8"/>
                  </a:lnTo>
                  <a:lnTo>
                    <a:pt x="280" y="5"/>
                  </a:lnTo>
                  <a:lnTo>
                    <a:pt x="293" y="1"/>
                  </a:lnTo>
                  <a:lnTo>
                    <a:pt x="303" y="0"/>
                  </a:lnTo>
                  <a:lnTo>
                    <a:pt x="305" y="13"/>
                  </a:lnTo>
                  <a:lnTo>
                    <a:pt x="307" y="30"/>
                  </a:lnTo>
                  <a:lnTo>
                    <a:pt x="311" y="47"/>
                  </a:lnTo>
                  <a:lnTo>
                    <a:pt x="313" y="59"/>
                  </a:lnTo>
                  <a:lnTo>
                    <a:pt x="313" y="74"/>
                  </a:lnTo>
                  <a:lnTo>
                    <a:pt x="317" y="86"/>
                  </a:lnTo>
                  <a:lnTo>
                    <a:pt x="319" y="94"/>
                  </a:lnTo>
                  <a:lnTo>
                    <a:pt x="319" y="101"/>
                  </a:lnTo>
                  <a:lnTo>
                    <a:pt x="323" y="106"/>
                  </a:lnTo>
                  <a:lnTo>
                    <a:pt x="325" y="106"/>
                  </a:lnTo>
                  <a:lnTo>
                    <a:pt x="327" y="106"/>
                  </a:lnTo>
                  <a:lnTo>
                    <a:pt x="331" y="111"/>
                  </a:lnTo>
                  <a:lnTo>
                    <a:pt x="346" y="170"/>
                  </a:lnTo>
                  <a:lnTo>
                    <a:pt x="350" y="229"/>
                  </a:lnTo>
                  <a:lnTo>
                    <a:pt x="363" y="294"/>
                  </a:lnTo>
                  <a:lnTo>
                    <a:pt x="353" y="302"/>
                  </a:lnTo>
                  <a:lnTo>
                    <a:pt x="358" y="308"/>
                  </a:lnTo>
                  <a:lnTo>
                    <a:pt x="355" y="310"/>
                  </a:lnTo>
                  <a:lnTo>
                    <a:pt x="352" y="317"/>
                  </a:lnTo>
                  <a:lnTo>
                    <a:pt x="349" y="316"/>
                  </a:lnTo>
                  <a:lnTo>
                    <a:pt x="285" y="29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9">
              <a:extLst>
                <a:ext uri="{FF2B5EF4-FFF2-40B4-BE49-F238E27FC236}">
                  <a16:creationId xmlns:a16="http://schemas.microsoft.com/office/drawing/2014/main" id="{788A2C0A-AFFA-4886-85FB-8E739EC511B2}"/>
                </a:ext>
              </a:extLst>
            </p:cNvPr>
            <p:cNvSpPr>
              <a:spLocks/>
            </p:cNvSpPr>
            <p:nvPr/>
          </p:nvSpPr>
          <p:spPr bwMode="auto">
            <a:xfrm>
              <a:off x="9435897" y="2884732"/>
              <a:ext cx="261405" cy="269019"/>
            </a:xfrm>
            <a:custGeom>
              <a:avLst/>
              <a:gdLst>
                <a:gd name="T0" fmla="*/ 8 w 103"/>
                <a:gd name="T1" fmla="*/ 106 h 106"/>
                <a:gd name="T2" fmla="*/ 3 w 103"/>
                <a:gd name="T3" fmla="*/ 100 h 106"/>
                <a:gd name="T4" fmla="*/ 13 w 103"/>
                <a:gd name="T5" fmla="*/ 92 h 106"/>
                <a:gd name="T6" fmla="*/ 0 w 103"/>
                <a:gd name="T7" fmla="*/ 27 h 106"/>
                <a:gd name="T8" fmla="*/ 93 w 103"/>
                <a:gd name="T9" fmla="*/ 0 h 106"/>
                <a:gd name="T10" fmla="*/ 103 w 103"/>
                <a:gd name="T11" fmla="*/ 53 h 106"/>
                <a:gd name="T12" fmla="*/ 92 w 103"/>
                <a:gd name="T13" fmla="*/ 56 h 106"/>
                <a:gd name="T14" fmla="*/ 87 w 103"/>
                <a:gd name="T15" fmla="*/ 60 h 106"/>
                <a:gd name="T16" fmla="*/ 80 w 103"/>
                <a:gd name="T17" fmla="*/ 64 h 106"/>
                <a:gd name="T18" fmla="*/ 73 w 103"/>
                <a:gd name="T19" fmla="*/ 67 h 106"/>
                <a:gd name="T20" fmla="*/ 65 w 103"/>
                <a:gd name="T21" fmla="*/ 68 h 106"/>
                <a:gd name="T22" fmla="*/ 61 w 103"/>
                <a:gd name="T23" fmla="*/ 69 h 106"/>
                <a:gd name="T24" fmla="*/ 56 w 103"/>
                <a:gd name="T25" fmla="*/ 70 h 106"/>
                <a:gd name="T26" fmla="*/ 52 w 103"/>
                <a:gd name="T27" fmla="*/ 72 h 106"/>
                <a:gd name="T28" fmla="*/ 47 w 103"/>
                <a:gd name="T29" fmla="*/ 74 h 106"/>
                <a:gd name="T30" fmla="*/ 41 w 103"/>
                <a:gd name="T31" fmla="*/ 75 h 106"/>
                <a:gd name="T32" fmla="*/ 37 w 103"/>
                <a:gd name="T33" fmla="*/ 79 h 106"/>
                <a:gd name="T34" fmla="*/ 30 w 103"/>
                <a:gd name="T35" fmla="*/ 85 h 106"/>
                <a:gd name="T36" fmla="*/ 22 w 103"/>
                <a:gd name="T37" fmla="*/ 92 h 106"/>
                <a:gd name="T38" fmla="*/ 16 w 103"/>
                <a:gd name="T39" fmla="*/ 96 h 106"/>
                <a:gd name="T40" fmla="*/ 8 w 103"/>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06">
                  <a:moveTo>
                    <a:pt x="8" y="106"/>
                  </a:moveTo>
                  <a:lnTo>
                    <a:pt x="3" y="100"/>
                  </a:lnTo>
                  <a:lnTo>
                    <a:pt x="13" y="92"/>
                  </a:lnTo>
                  <a:lnTo>
                    <a:pt x="0" y="27"/>
                  </a:lnTo>
                  <a:lnTo>
                    <a:pt x="93" y="0"/>
                  </a:lnTo>
                  <a:lnTo>
                    <a:pt x="103" y="53"/>
                  </a:lnTo>
                  <a:lnTo>
                    <a:pt x="92" y="56"/>
                  </a:lnTo>
                  <a:lnTo>
                    <a:pt x="87" y="60"/>
                  </a:lnTo>
                  <a:lnTo>
                    <a:pt x="80" y="64"/>
                  </a:lnTo>
                  <a:lnTo>
                    <a:pt x="73" y="67"/>
                  </a:lnTo>
                  <a:lnTo>
                    <a:pt x="65" y="68"/>
                  </a:lnTo>
                  <a:lnTo>
                    <a:pt x="61" y="69"/>
                  </a:lnTo>
                  <a:lnTo>
                    <a:pt x="56" y="70"/>
                  </a:lnTo>
                  <a:lnTo>
                    <a:pt x="52" y="72"/>
                  </a:lnTo>
                  <a:lnTo>
                    <a:pt x="47" y="74"/>
                  </a:lnTo>
                  <a:lnTo>
                    <a:pt x="41" y="75"/>
                  </a:lnTo>
                  <a:lnTo>
                    <a:pt x="37" y="79"/>
                  </a:lnTo>
                  <a:lnTo>
                    <a:pt x="30" y="85"/>
                  </a:lnTo>
                  <a:lnTo>
                    <a:pt x="22" y="92"/>
                  </a:lnTo>
                  <a:lnTo>
                    <a:pt x="16" y="96"/>
                  </a:lnTo>
                  <a:lnTo>
                    <a:pt x="8" y="10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0">
              <a:extLst>
                <a:ext uri="{FF2B5EF4-FFF2-40B4-BE49-F238E27FC236}">
                  <a16:creationId xmlns:a16="http://schemas.microsoft.com/office/drawing/2014/main" id="{B23C663B-C5D8-4925-8C96-1205F67A64B6}"/>
                </a:ext>
              </a:extLst>
            </p:cNvPr>
            <p:cNvSpPr>
              <a:spLocks/>
            </p:cNvSpPr>
            <p:nvPr/>
          </p:nvSpPr>
          <p:spPr bwMode="auto">
            <a:xfrm>
              <a:off x="9425746" y="2689312"/>
              <a:ext cx="525348" cy="271557"/>
            </a:xfrm>
            <a:custGeom>
              <a:avLst/>
              <a:gdLst>
                <a:gd name="T0" fmla="*/ 4 w 207"/>
                <a:gd name="T1" fmla="*/ 104 h 107"/>
                <a:gd name="T2" fmla="*/ 120 w 207"/>
                <a:gd name="T3" fmla="*/ 71 h 107"/>
                <a:gd name="T4" fmla="*/ 123 w 207"/>
                <a:gd name="T5" fmla="*/ 77 h 107"/>
                <a:gd name="T6" fmla="*/ 126 w 207"/>
                <a:gd name="T7" fmla="*/ 83 h 107"/>
                <a:gd name="T8" fmla="*/ 126 w 207"/>
                <a:gd name="T9" fmla="*/ 90 h 107"/>
                <a:gd name="T10" fmla="*/ 125 w 207"/>
                <a:gd name="T11" fmla="*/ 93 h 107"/>
                <a:gd name="T12" fmla="*/ 132 w 207"/>
                <a:gd name="T13" fmla="*/ 97 h 107"/>
                <a:gd name="T14" fmla="*/ 134 w 207"/>
                <a:gd name="T15" fmla="*/ 99 h 107"/>
                <a:gd name="T16" fmla="*/ 139 w 207"/>
                <a:gd name="T17" fmla="*/ 106 h 107"/>
                <a:gd name="T18" fmla="*/ 146 w 207"/>
                <a:gd name="T19" fmla="*/ 105 h 107"/>
                <a:gd name="T20" fmla="*/ 152 w 207"/>
                <a:gd name="T21" fmla="*/ 99 h 107"/>
                <a:gd name="T22" fmla="*/ 152 w 207"/>
                <a:gd name="T23" fmla="*/ 91 h 107"/>
                <a:gd name="T24" fmla="*/ 160 w 207"/>
                <a:gd name="T25" fmla="*/ 88 h 107"/>
                <a:gd name="T26" fmla="*/ 166 w 207"/>
                <a:gd name="T27" fmla="*/ 81 h 107"/>
                <a:gd name="T28" fmla="*/ 166 w 207"/>
                <a:gd name="T29" fmla="*/ 91 h 107"/>
                <a:gd name="T30" fmla="*/ 173 w 207"/>
                <a:gd name="T31" fmla="*/ 92 h 107"/>
                <a:gd name="T32" fmla="*/ 184 w 207"/>
                <a:gd name="T33" fmla="*/ 88 h 107"/>
                <a:gd name="T34" fmla="*/ 191 w 207"/>
                <a:gd name="T35" fmla="*/ 84 h 107"/>
                <a:gd name="T36" fmla="*/ 204 w 207"/>
                <a:gd name="T37" fmla="*/ 79 h 107"/>
                <a:gd name="T38" fmla="*/ 206 w 207"/>
                <a:gd name="T39" fmla="*/ 68 h 107"/>
                <a:gd name="T40" fmla="*/ 207 w 207"/>
                <a:gd name="T41" fmla="*/ 58 h 107"/>
                <a:gd name="T42" fmla="*/ 200 w 207"/>
                <a:gd name="T43" fmla="*/ 47 h 107"/>
                <a:gd name="T44" fmla="*/ 192 w 207"/>
                <a:gd name="T45" fmla="*/ 45 h 107"/>
                <a:gd name="T46" fmla="*/ 186 w 207"/>
                <a:gd name="T47" fmla="*/ 51 h 107"/>
                <a:gd name="T48" fmla="*/ 189 w 207"/>
                <a:gd name="T49" fmla="*/ 52 h 107"/>
                <a:gd name="T50" fmla="*/ 193 w 207"/>
                <a:gd name="T51" fmla="*/ 52 h 107"/>
                <a:gd name="T52" fmla="*/ 199 w 207"/>
                <a:gd name="T53" fmla="*/ 60 h 107"/>
                <a:gd name="T54" fmla="*/ 196 w 207"/>
                <a:gd name="T55" fmla="*/ 68 h 107"/>
                <a:gd name="T56" fmla="*/ 190 w 207"/>
                <a:gd name="T57" fmla="*/ 77 h 107"/>
                <a:gd name="T58" fmla="*/ 183 w 207"/>
                <a:gd name="T59" fmla="*/ 79 h 107"/>
                <a:gd name="T60" fmla="*/ 169 w 207"/>
                <a:gd name="T61" fmla="*/ 68 h 107"/>
                <a:gd name="T62" fmla="*/ 160 w 207"/>
                <a:gd name="T63" fmla="*/ 63 h 107"/>
                <a:gd name="T64" fmla="*/ 153 w 207"/>
                <a:gd name="T65" fmla="*/ 51 h 107"/>
                <a:gd name="T66" fmla="*/ 143 w 207"/>
                <a:gd name="T67" fmla="*/ 47 h 107"/>
                <a:gd name="T68" fmla="*/ 137 w 207"/>
                <a:gd name="T69" fmla="*/ 52 h 107"/>
                <a:gd name="T70" fmla="*/ 131 w 207"/>
                <a:gd name="T71" fmla="*/ 58 h 107"/>
                <a:gd name="T72" fmla="*/ 126 w 207"/>
                <a:gd name="T73" fmla="*/ 53 h 107"/>
                <a:gd name="T74" fmla="*/ 127 w 207"/>
                <a:gd name="T75" fmla="*/ 48 h 107"/>
                <a:gd name="T76" fmla="*/ 133 w 207"/>
                <a:gd name="T77" fmla="*/ 32 h 107"/>
                <a:gd name="T78" fmla="*/ 136 w 207"/>
                <a:gd name="T79" fmla="*/ 26 h 107"/>
                <a:gd name="T80" fmla="*/ 144 w 207"/>
                <a:gd name="T81" fmla="*/ 13 h 107"/>
                <a:gd name="T82" fmla="*/ 137 w 207"/>
                <a:gd name="T83" fmla="*/ 11 h 107"/>
                <a:gd name="T84" fmla="*/ 133 w 207"/>
                <a:gd name="T85" fmla="*/ 4 h 107"/>
                <a:gd name="T86" fmla="*/ 126 w 207"/>
                <a:gd name="T87" fmla="*/ 0 h 107"/>
                <a:gd name="T88" fmla="*/ 120 w 207"/>
                <a:gd name="T89" fmla="*/ 6 h 107"/>
                <a:gd name="T90" fmla="*/ 114 w 207"/>
                <a:gd name="T91" fmla="*/ 11 h 107"/>
                <a:gd name="T92" fmla="*/ 110 w 207"/>
                <a:gd name="T93" fmla="*/ 14 h 107"/>
                <a:gd name="T94" fmla="*/ 106 w 207"/>
                <a:gd name="T9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07">
                  <a:moveTo>
                    <a:pt x="0" y="45"/>
                  </a:moveTo>
                  <a:lnTo>
                    <a:pt x="4" y="104"/>
                  </a:lnTo>
                  <a:lnTo>
                    <a:pt x="97" y="77"/>
                  </a:lnTo>
                  <a:lnTo>
                    <a:pt x="120" y="71"/>
                  </a:lnTo>
                  <a:lnTo>
                    <a:pt x="121" y="73"/>
                  </a:lnTo>
                  <a:lnTo>
                    <a:pt x="123" y="77"/>
                  </a:lnTo>
                  <a:lnTo>
                    <a:pt x="124" y="81"/>
                  </a:lnTo>
                  <a:lnTo>
                    <a:pt x="126" y="83"/>
                  </a:lnTo>
                  <a:lnTo>
                    <a:pt x="126" y="87"/>
                  </a:lnTo>
                  <a:lnTo>
                    <a:pt x="126" y="90"/>
                  </a:lnTo>
                  <a:lnTo>
                    <a:pt x="125" y="92"/>
                  </a:lnTo>
                  <a:lnTo>
                    <a:pt x="125" y="93"/>
                  </a:lnTo>
                  <a:lnTo>
                    <a:pt x="129" y="96"/>
                  </a:lnTo>
                  <a:lnTo>
                    <a:pt x="132" y="97"/>
                  </a:lnTo>
                  <a:lnTo>
                    <a:pt x="133" y="97"/>
                  </a:lnTo>
                  <a:lnTo>
                    <a:pt x="134" y="99"/>
                  </a:lnTo>
                  <a:lnTo>
                    <a:pt x="136" y="103"/>
                  </a:lnTo>
                  <a:lnTo>
                    <a:pt x="139" y="106"/>
                  </a:lnTo>
                  <a:lnTo>
                    <a:pt x="143" y="107"/>
                  </a:lnTo>
                  <a:lnTo>
                    <a:pt x="146" y="105"/>
                  </a:lnTo>
                  <a:lnTo>
                    <a:pt x="150" y="100"/>
                  </a:lnTo>
                  <a:lnTo>
                    <a:pt x="152" y="99"/>
                  </a:lnTo>
                  <a:lnTo>
                    <a:pt x="153" y="97"/>
                  </a:lnTo>
                  <a:lnTo>
                    <a:pt x="152" y="91"/>
                  </a:lnTo>
                  <a:lnTo>
                    <a:pt x="158" y="91"/>
                  </a:lnTo>
                  <a:lnTo>
                    <a:pt x="160" y="88"/>
                  </a:lnTo>
                  <a:lnTo>
                    <a:pt x="161" y="85"/>
                  </a:lnTo>
                  <a:lnTo>
                    <a:pt x="166" y="81"/>
                  </a:lnTo>
                  <a:lnTo>
                    <a:pt x="166" y="87"/>
                  </a:lnTo>
                  <a:lnTo>
                    <a:pt x="166" y="91"/>
                  </a:lnTo>
                  <a:lnTo>
                    <a:pt x="169" y="92"/>
                  </a:lnTo>
                  <a:lnTo>
                    <a:pt x="173" y="92"/>
                  </a:lnTo>
                  <a:lnTo>
                    <a:pt x="181" y="90"/>
                  </a:lnTo>
                  <a:lnTo>
                    <a:pt x="184" y="88"/>
                  </a:lnTo>
                  <a:lnTo>
                    <a:pt x="185" y="85"/>
                  </a:lnTo>
                  <a:lnTo>
                    <a:pt x="191" y="84"/>
                  </a:lnTo>
                  <a:lnTo>
                    <a:pt x="199" y="81"/>
                  </a:lnTo>
                  <a:lnTo>
                    <a:pt x="204" y="79"/>
                  </a:lnTo>
                  <a:lnTo>
                    <a:pt x="207" y="74"/>
                  </a:lnTo>
                  <a:lnTo>
                    <a:pt x="206" y="68"/>
                  </a:lnTo>
                  <a:lnTo>
                    <a:pt x="206" y="64"/>
                  </a:lnTo>
                  <a:lnTo>
                    <a:pt x="207" y="58"/>
                  </a:lnTo>
                  <a:lnTo>
                    <a:pt x="205" y="52"/>
                  </a:lnTo>
                  <a:lnTo>
                    <a:pt x="200" y="47"/>
                  </a:lnTo>
                  <a:lnTo>
                    <a:pt x="196" y="45"/>
                  </a:lnTo>
                  <a:lnTo>
                    <a:pt x="192" y="45"/>
                  </a:lnTo>
                  <a:lnTo>
                    <a:pt x="190" y="47"/>
                  </a:lnTo>
                  <a:lnTo>
                    <a:pt x="186" y="51"/>
                  </a:lnTo>
                  <a:lnTo>
                    <a:pt x="186" y="53"/>
                  </a:lnTo>
                  <a:lnTo>
                    <a:pt x="189" y="52"/>
                  </a:lnTo>
                  <a:lnTo>
                    <a:pt x="192" y="51"/>
                  </a:lnTo>
                  <a:lnTo>
                    <a:pt x="193" y="52"/>
                  </a:lnTo>
                  <a:lnTo>
                    <a:pt x="196" y="57"/>
                  </a:lnTo>
                  <a:lnTo>
                    <a:pt x="199" y="60"/>
                  </a:lnTo>
                  <a:lnTo>
                    <a:pt x="200" y="65"/>
                  </a:lnTo>
                  <a:lnTo>
                    <a:pt x="196" y="68"/>
                  </a:lnTo>
                  <a:lnTo>
                    <a:pt x="192" y="73"/>
                  </a:lnTo>
                  <a:lnTo>
                    <a:pt x="190" y="77"/>
                  </a:lnTo>
                  <a:lnTo>
                    <a:pt x="189" y="80"/>
                  </a:lnTo>
                  <a:lnTo>
                    <a:pt x="183" y="79"/>
                  </a:lnTo>
                  <a:lnTo>
                    <a:pt x="174" y="74"/>
                  </a:lnTo>
                  <a:lnTo>
                    <a:pt x="169" y="68"/>
                  </a:lnTo>
                  <a:lnTo>
                    <a:pt x="164" y="64"/>
                  </a:lnTo>
                  <a:lnTo>
                    <a:pt x="160" y="63"/>
                  </a:lnTo>
                  <a:lnTo>
                    <a:pt x="158" y="58"/>
                  </a:lnTo>
                  <a:lnTo>
                    <a:pt x="153" y="51"/>
                  </a:lnTo>
                  <a:lnTo>
                    <a:pt x="149" y="47"/>
                  </a:lnTo>
                  <a:lnTo>
                    <a:pt x="143" y="47"/>
                  </a:lnTo>
                  <a:lnTo>
                    <a:pt x="138" y="50"/>
                  </a:lnTo>
                  <a:lnTo>
                    <a:pt x="137" y="52"/>
                  </a:lnTo>
                  <a:lnTo>
                    <a:pt x="134" y="55"/>
                  </a:lnTo>
                  <a:lnTo>
                    <a:pt x="131" y="58"/>
                  </a:lnTo>
                  <a:lnTo>
                    <a:pt x="127" y="57"/>
                  </a:lnTo>
                  <a:lnTo>
                    <a:pt x="126" y="53"/>
                  </a:lnTo>
                  <a:lnTo>
                    <a:pt x="126" y="50"/>
                  </a:lnTo>
                  <a:lnTo>
                    <a:pt x="127" y="48"/>
                  </a:lnTo>
                  <a:lnTo>
                    <a:pt x="130" y="38"/>
                  </a:lnTo>
                  <a:lnTo>
                    <a:pt x="133" y="32"/>
                  </a:lnTo>
                  <a:lnTo>
                    <a:pt x="138" y="27"/>
                  </a:lnTo>
                  <a:lnTo>
                    <a:pt x="136" y="26"/>
                  </a:lnTo>
                  <a:lnTo>
                    <a:pt x="141" y="19"/>
                  </a:lnTo>
                  <a:lnTo>
                    <a:pt x="144" y="13"/>
                  </a:lnTo>
                  <a:lnTo>
                    <a:pt x="143" y="9"/>
                  </a:lnTo>
                  <a:lnTo>
                    <a:pt x="137" y="11"/>
                  </a:lnTo>
                  <a:lnTo>
                    <a:pt x="134" y="8"/>
                  </a:lnTo>
                  <a:lnTo>
                    <a:pt x="133" y="4"/>
                  </a:lnTo>
                  <a:lnTo>
                    <a:pt x="132" y="0"/>
                  </a:lnTo>
                  <a:lnTo>
                    <a:pt x="126" y="0"/>
                  </a:lnTo>
                  <a:lnTo>
                    <a:pt x="121" y="2"/>
                  </a:lnTo>
                  <a:lnTo>
                    <a:pt x="120" y="6"/>
                  </a:lnTo>
                  <a:lnTo>
                    <a:pt x="118" y="9"/>
                  </a:lnTo>
                  <a:lnTo>
                    <a:pt x="114" y="11"/>
                  </a:lnTo>
                  <a:lnTo>
                    <a:pt x="112" y="12"/>
                  </a:lnTo>
                  <a:lnTo>
                    <a:pt x="110" y="14"/>
                  </a:lnTo>
                  <a:lnTo>
                    <a:pt x="107" y="18"/>
                  </a:lnTo>
                  <a:lnTo>
                    <a:pt x="106" y="21"/>
                  </a:lnTo>
                  <a:lnTo>
                    <a:pt x="0" y="4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1">
              <a:extLst>
                <a:ext uri="{FF2B5EF4-FFF2-40B4-BE49-F238E27FC236}">
                  <a16:creationId xmlns:a16="http://schemas.microsoft.com/office/drawing/2014/main" id="{7ABBD8DB-250C-4080-8EB6-9AF65367F336}"/>
                </a:ext>
              </a:extLst>
            </p:cNvPr>
            <p:cNvSpPr>
              <a:spLocks/>
            </p:cNvSpPr>
            <p:nvPr/>
          </p:nvSpPr>
          <p:spPr bwMode="auto">
            <a:xfrm>
              <a:off x="9509497" y="2237564"/>
              <a:ext cx="251254" cy="538038"/>
            </a:xfrm>
            <a:custGeom>
              <a:avLst/>
              <a:gdLst>
                <a:gd name="T0" fmla="*/ 16 w 99"/>
                <a:gd name="T1" fmla="*/ 26 h 212"/>
                <a:gd name="T2" fmla="*/ 16 w 99"/>
                <a:gd name="T3" fmla="*/ 26 h 212"/>
                <a:gd name="T4" fmla="*/ 17 w 99"/>
                <a:gd name="T5" fmla="*/ 31 h 212"/>
                <a:gd name="T6" fmla="*/ 18 w 99"/>
                <a:gd name="T7" fmla="*/ 39 h 212"/>
                <a:gd name="T8" fmla="*/ 18 w 99"/>
                <a:gd name="T9" fmla="*/ 47 h 212"/>
                <a:gd name="T10" fmla="*/ 19 w 99"/>
                <a:gd name="T11" fmla="*/ 56 h 212"/>
                <a:gd name="T12" fmla="*/ 18 w 99"/>
                <a:gd name="T13" fmla="*/ 68 h 212"/>
                <a:gd name="T14" fmla="*/ 12 w 99"/>
                <a:gd name="T15" fmla="*/ 76 h 212"/>
                <a:gd name="T16" fmla="*/ 7 w 99"/>
                <a:gd name="T17" fmla="*/ 79 h 212"/>
                <a:gd name="T18" fmla="*/ 6 w 99"/>
                <a:gd name="T19" fmla="*/ 85 h 212"/>
                <a:gd name="T20" fmla="*/ 10 w 99"/>
                <a:gd name="T21" fmla="*/ 101 h 212"/>
                <a:gd name="T22" fmla="*/ 7 w 99"/>
                <a:gd name="T23" fmla="*/ 114 h 212"/>
                <a:gd name="T24" fmla="*/ 5 w 99"/>
                <a:gd name="T25" fmla="*/ 126 h 212"/>
                <a:gd name="T26" fmla="*/ 5 w 99"/>
                <a:gd name="T27" fmla="*/ 140 h 212"/>
                <a:gd name="T28" fmla="*/ 6 w 99"/>
                <a:gd name="T29" fmla="*/ 156 h 212"/>
                <a:gd name="T30" fmla="*/ 4 w 99"/>
                <a:gd name="T31" fmla="*/ 170 h 212"/>
                <a:gd name="T32" fmla="*/ 3 w 99"/>
                <a:gd name="T33" fmla="*/ 184 h 212"/>
                <a:gd name="T34" fmla="*/ 0 w 99"/>
                <a:gd name="T35" fmla="*/ 196 h 212"/>
                <a:gd name="T36" fmla="*/ 3 w 99"/>
                <a:gd name="T37" fmla="*/ 200 h 212"/>
                <a:gd name="T38" fmla="*/ 6 w 99"/>
                <a:gd name="T39" fmla="*/ 205 h 212"/>
                <a:gd name="T40" fmla="*/ 11 w 99"/>
                <a:gd name="T41" fmla="*/ 210 h 212"/>
                <a:gd name="T42" fmla="*/ 12 w 99"/>
                <a:gd name="T43" fmla="*/ 212 h 212"/>
                <a:gd name="T44" fmla="*/ 73 w 99"/>
                <a:gd name="T45" fmla="*/ 199 h 212"/>
                <a:gd name="T46" fmla="*/ 74 w 99"/>
                <a:gd name="T47" fmla="*/ 196 h 212"/>
                <a:gd name="T48" fmla="*/ 77 w 99"/>
                <a:gd name="T49" fmla="*/ 192 h 212"/>
                <a:gd name="T50" fmla="*/ 79 w 99"/>
                <a:gd name="T51" fmla="*/ 190 h 212"/>
                <a:gd name="T52" fmla="*/ 81 w 99"/>
                <a:gd name="T53" fmla="*/ 189 h 212"/>
                <a:gd name="T54" fmla="*/ 85 w 99"/>
                <a:gd name="T55" fmla="*/ 187 h 212"/>
                <a:gd name="T56" fmla="*/ 87 w 99"/>
                <a:gd name="T57" fmla="*/ 184 h 212"/>
                <a:gd name="T58" fmla="*/ 88 w 99"/>
                <a:gd name="T59" fmla="*/ 180 h 212"/>
                <a:gd name="T60" fmla="*/ 93 w 99"/>
                <a:gd name="T61" fmla="*/ 178 h 212"/>
                <a:gd name="T62" fmla="*/ 96 w 99"/>
                <a:gd name="T63" fmla="*/ 177 h 212"/>
                <a:gd name="T64" fmla="*/ 98 w 99"/>
                <a:gd name="T65" fmla="*/ 175 h 212"/>
                <a:gd name="T66" fmla="*/ 99 w 99"/>
                <a:gd name="T67" fmla="*/ 171 h 212"/>
                <a:gd name="T68" fmla="*/ 99 w 99"/>
                <a:gd name="T69" fmla="*/ 160 h 212"/>
                <a:gd name="T70" fmla="*/ 94 w 99"/>
                <a:gd name="T71" fmla="*/ 157 h 212"/>
                <a:gd name="T72" fmla="*/ 90 w 99"/>
                <a:gd name="T73" fmla="*/ 154 h 212"/>
                <a:gd name="T74" fmla="*/ 85 w 99"/>
                <a:gd name="T75" fmla="*/ 150 h 212"/>
                <a:gd name="T76" fmla="*/ 80 w 99"/>
                <a:gd name="T77" fmla="*/ 142 h 212"/>
                <a:gd name="T78" fmla="*/ 77 w 99"/>
                <a:gd name="T79" fmla="*/ 133 h 212"/>
                <a:gd name="T80" fmla="*/ 71 w 99"/>
                <a:gd name="T81" fmla="*/ 116 h 212"/>
                <a:gd name="T82" fmla="*/ 61 w 99"/>
                <a:gd name="T83" fmla="*/ 93 h 212"/>
                <a:gd name="T84" fmla="*/ 53 w 99"/>
                <a:gd name="T85" fmla="*/ 68 h 212"/>
                <a:gd name="T86" fmla="*/ 45 w 99"/>
                <a:gd name="T87" fmla="*/ 44 h 212"/>
                <a:gd name="T88" fmla="*/ 38 w 99"/>
                <a:gd name="T89" fmla="*/ 24 h 212"/>
                <a:gd name="T90" fmla="*/ 33 w 99"/>
                <a:gd name="T91" fmla="*/ 7 h 212"/>
                <a:gd name="T92" fmla="*/ 32 w 99"/>
                <a:gd name="T93" fmla="*/ 2 h 212"/>
                <a:gd name="T94" fmla="*/ 31 w 99"/>
                <a:gd name="T95" fmla="*/ 0 h 212"/>
                <a:gd name="T96" fmla="*/ 30 w 99"/>
                <a:gd name="T97" fmla="*/ 2 h 212"/>
                <a:gd name="T98" fmla="*/ 26 w 99"/>
                <a:gd name="T99" fmla="*/ 5 h 212"/>
                <a:gd name="T100" fmla="*/ 21 w 99"/>
                <a:gd name="T101" fmla="*/ 5 h 212"/>
                <a:gd name="T102" fmla="*/ 19 w 99"/>
                <a:gd name="T103" fmla="*/ 7 h 212"/>
                <a:gd name="T104" fmla="*/ 19 w 99"/>
                <a:gd name="T105" fmla="*/ 13 h 212"/>
                <a:gd name="T106" fmla="*/ 18 w 99"/>
                <a:gd name="T107" fmla="*/ 20 h 212"/>
                <a:gd name="T108" fmla="*/ 16 w 99"/>
                <a:gd name="T109"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212">
                  <a:moveTo>
                    <a:pt x="16" y="26"/>
                  </a:moveTo>
                  <a:lnTo>
                    <a:pt x="16" y="26"/>
                  </a:lnTo>
                  <a:lnTo>
                    <a:pt x="17" y="31"/>
                  </a:lnTo>
                  <a:lnTo>
                    <a:pt x="18" y="39"/>
                  </a:lnTo>
                  <a:lnTo>
                    <a:pt x="18" y="47"/>
                  </a:lnTo>
                  <a:lnTo>
                    <a:pt x="19" y="56"/>
                  </a:lnTo>
                  <a:lnTo>
                    <a:pt x="18" y="68"/>
                  </a:lnTo>
                  <a:lnTo>
                    <a:pt x="12" y="76"/>
                  </a:lnTo>
                  <a:lnTo>
                    <a:pt x="7" y="79"/>
                  </a:lnTo>
                  <a:lnTo>
                    <a:pt x="6" y="85"/>
                  </a:lnTo>
                  <a:lnTo>
                    <a:pt x="10" y="101"/>
                  </a:lnTo>
                  <a:lnTo>
                    <a:pt x="7" y="114"/>
                  </a:lnTo>
                  <a:lnTo>
                    <a:pt x="5" y="126"/>
                  </a:lnTo>
                  <a:lnTo>
                    <a:pt x="5" y="140"/>
                  </a:lnTo>
                  <a:lnTo>
                    <a:pt x="6" y="156"/>
                  </a:lnTo>
                  <a:lnTo>
                    <a:pt x="4" y="170"/>
                  </a:lnTo>
                  <a:lnTo>
                    <a:pt x="3" y="184"/>
                  </a:lnTo>
                  <a:lnTo>
                    <a:pt x="0" y="196"/>
                  </a:lnTo>
                  <a:lnTo>
                    <a:pt x="3" y="200"/>
                  </a:lnTo>
                  <a:lnTo>
                    <a:pt x="6" y="205"/>
                  </a:lnTo>
                  <a:lnTo>
                    <a:pt x="11" y="210"/>
                  </a:lnTo>
                  <a:lnTo>
                    <a:pt x="12" y="212"/>
                  </a:lnTo>
                  <a:lnTo>
                    <a:pt x="73" y="199"/>
                  </a:lnTo>
                  <a:lnTo>
                    <a:pt x="74" y="196"/>
                  </a:lnTo>
                  <a:lnTo>
                    <a:pt x="77" y="192"/>
                  </a:lnTo>
                  <a:lnTo>
                    <a:pt x="79" y="190"/>
                  </a:lnTo>
                  <a:lnTo>
                    <a:pt x="81" y="189"/>
                  </a:lnTo>
                  <a:lnTo>
                    <a:pt x="85" y="187"/>
                  </a:lnTo>
                  <a:lnTo>
                    <a:pt x="87" y="184"/>
                  </a:lnTo>
                  <a:lnTo>
                    <a:pt x="88" y="180"/>
                  </a:lnTo>
                  <a:lnTo>
                    <a:pt x="93" y="178"/>
                  </a:lnTo>
                  <a:lnTo>
                    <a:pt x="96" y="177"/>
                  </a:lnTo>
                  <a:lnTo>
                    <a:pt x="98" y="175"/>
                  </a:lnTo>
                  <a:lnTo>
                    <a:pt x="99" y="171"/>
                  </a:lnTo>
                  <a:lnTo>
                    <a:pt x="99" y="160"/>
                  </a:lnTo>
                  <a:lnTo>
                    <a:pt x="94" y="157"/>
                  </a:lnTo>
                  <a:lnTo>
                    <a:pt x="90" y="154"/>
                  </a:lnTo>
                  <a:lnTo>
                    <a:pt x="85" y="150"/>
                  </a:lnTo>
                  <a:lnTo>
                    <a:pt x="80" y="142"/>
                  </a:lnTo>
                  <a:lnTo>
                    <a:pt x="77" y="133"/>
                  </a:lnTo>
                  <a:lnTo>
                    <a:pt x="71" y="116"/>
                  </a:lnTo>
                  <a:lnTo>
                    <a:pt x="61" y="93"/>
                  </a:lnTo>
                  <a:lnTo>
                    <a:pt x="53" y="68"/>
                  </a:lnTo>
                  <a:lnTo>
                    <a:pt x="45" y="44"/>
                  </a:lnTo>
                  <a:lnTo>
                    <a:pt x="38" y="24"/>
                  </a:lnTo>
                  <a:lnTo>
                    <a:pt x="33" y="7"/>
                  </a:lnTo>
                  <a:lnTo>
                    <a:pt x="32" y="2"/>
                  </a:lnTo>
                  <a:lnTo>
                    <a:pt x="31" y="0"/>
                  </a:lnTo>
                  <a:lnTo>
                    <a:pt x="30" y="2"/>
                  </a:lnTo>
                  <a:lnTo>
                    <a:pt x="26" y="5"/>
                  </a:lnTo>
                  <a:lnTo>
                    <a:pt x="21" y="5"/>
                  </a:lnTo>
                  <a:lnTo>
                    <a:pt x="19" y="7"/>
                  </a:lnTo>
                  <a:lnTo>
                    <a:pt x="19" y="13"/>
                  </a:lnTo>
                  <a:lnTo>
                    <a:pt x="18" y="20"/>
                  </a:lnTo>
                  <a:lnTo>
                    <a:pt x="16" y="2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2">
              <a:extLst>
                <a:ext uri="{FF2B5EF4-FFF2-40B4-BE49-F238E27FC236}">
                  <a16:creationId xmlns:a16="http://schemas.microsoft.com/office/drawing/2014/main" id="{85D783DA-4F6A-445D-B55C-5CA33E2D35E5}"/>
                </a:ext>
              </a:extLst>
            </p:cNvPr>
            <p:cNvSpPr>
              <a:spLocks/>
            </p:cNvSpPr>
            <p:nvPr/>
          </p:nvSpPr>
          <p:spPr bwMode="auto">
            <a:xfrm>
              <a:off x="9440973" y="3075075"/>
              <a:ext cx="251254" cy="144661"/>
            </a:xfrm>
            <a:custGeom>
              <a:avLst/>
              <a:gdLst>
                <a:gd name="T0" fmla="*/ 55 w 84"/>
                <a:gd name="T1" fmla="*/ 9 h 48"/>
                <a:gd name="T2" fmla="*/ 75 w 84"/>
                <a:gd name="T3" fmla="*/ 1 h 48"/>
                <a:gd name="T4" fmla="*/ 84 w 84"/>
                <a:gd name="T5" fmla="*/ 0 h 48"/>
                <a:gd name="T6" fmla="*/ 81 w 84"/>
                <a:gd name="T7" fmla="*/ 3 h 48"/>
                <a:gd name="T8" fmla="*/ 77 w 84"/>
                <a:gd name="T9" fmla="*/ 5 h 48"/>
                <a:gd name="T10" fmla="*/ 74 w 84"/>
                <a:gd name="T11" fmla="*/ 7 h 48"/>
                <a:gd name="T12" fmla="*/ 69 w 84"/>
                <a:gd name="T13" fmla="*/ 10 h 48"/>
                <a:gd name="T14" fmla="*/ 65 w 84"/>
                <a:gd name="T15" fmla="*/ 13 h 48"/>
                <a:gd name="T16" fmla="*/ 60 w 84"/>
                <a:gd name="T17" fmla="*/ 16 h 48"/>
                <a:gd name="T18" fmla="*/ 57 w 84"/>
                <a:gd name="T19" fmla="*/ 19 h 48"/>
                <a:gd name="T20" fmla="*/ 53 w 84"/>
                <a:gd name="T21" fmla="*/ 21 h 48"/>
                <a:gd name="T22" fmla="*/ 51 w 84"/>
                <a:gd name="T23" fmla="*/ 23 h 48"/>
                <a:gd name="T24" fmla="*/ 47 w 84"/>
                <a:gd name="T25" fmla="*/ 27 h 48"/>
                <a:gd name="T26" fmla="*/ 45 w 84"/>
                <a:gd name="T27" fmla="*/ 28 h 48"/>
                <a:gd name="T28" fmla="*/ 43 w 84"/>
                <a:gd name="T29" fmla="*/ 31 h 48"/>
                <a:gd name="T30" fmla="*/ 39 w 84"/>
                <a:gd name="T31" fmla="*/ 34 h 48"/>
                <a:gd name="T32" fmla="*/ 33 w 84"/>
                <a:gd name="T33" fmla="*/ 38 h 48"/>
                <a:gd name="T34" fmla="*/ 31 w 84"/>
                <a:gd name="T35" fmla="*/ 39 h 48"/>
                <a:gd name="T36" fmla="*/ 33 w 84"/>
                <a:gd name="T37" fmla="*/ 34 h 48"/>
                <a:gd name="T38" fmla="*/ 26 w 84"/>
                <a:gd name="T39" fmla="*/ 38 h 48"/>
                <a:gd name="T40" fmla="*/ 16 w 84"/>
                <a:gd name="T41" fmla="*/ 43 h 48"/>
                <a:gd name="T42" fmla="*/ 10 w 84"/>
                <a:gd name="T43" fmla="*/ 45 h 48"/>
                <a:gd name="T44" fmla="*/ 3 w 84"/>
                <a:gd name="T45" fmla="*/ 48 h 48"/>
                <a:gd name="T46" fmla="*/ 0 w 84"/>
                <a:gd name="T47" fmla="*/ 47 h 48"/>
                <a:gd name="T48" fmla="*/ 0 w 84"/>
                <a:gd name="T49" fmla="*/ 45 h 48"/>
                <a:gd name="T50" fmla="*/ 1 w 84"/>
                <a:gd name="T51" fmla="*/ 43 h 48"/>
                <a:gd name="T52" fmla="*/ 4 w 84"/>
                <a:gd name="T53" fmla="*/ 41 h 48"/>
                <a:gd name="T54" fmla="*/ 7 w 84"/>
                <a:gd name="T55" fmla="*/ 39 h 48"/>
                <a:gd name="T56" fmla="*/ 8 w 84"/>
                <a:gd name="T57" fmla="*/ 36 h 48"/>
                <a:gd name="T58" fmla="*/ 12 w 84"/>
                <a:gd name="T59" fmla="*/ 34 h 48"/>
                <a:gd name="T60" fmla="*/ 15 w 84"/>
                <a:gd name="T61" fmla="*/ 32 h 48"/>
                <a:gd name="T62" fmla="*/ 16 w 84"/>
                <a:gd name="T63" fmla="*/ 29 h 48"/>
                <a:gd name="T64" fmla="*/ 18 w 84"/>
                <a:gd name="T65" fmla="*/ 27 h 48"/>
                <a:gd name="T66" fmla="*/ 21 w 84"/>
                <a:gd name="T67" fmla="*/ 26 h 48"/>
                <a:gd name="T68" fmla="*/ 23 w 84"/>
                <a:gd name="T69" fmla="*/ 26 h 48"/>
                <a:gd name="T70" fmla="*/ 25 w 84"/>
                <a:gd name="T71" fmla="*/ 25 h 48"/>
                <a:gd name="T72" fmla="*/ 28 w 84"/>
                <a:gd name="T73" fmla="*/ 21 h 48"/>
                <a:gd name="T74" fmla="*/ 33 w 84"/>
                <a:gd name="T75" fmla="*/ 18 h 48"/>
                <a:gd name="T76" fmla="*/ 37 w 84"/>
                <a:gd name="T77" fmla="*/ 14 h 48"/>
                <a:gd name="T78" fmla="*/ 39 w 84"/>
                <a:gd name="T79" fmla="*/ 12 h 48"/>
                <a:gd name="T80" fmla="*/ 41 w 84"/>
                <a:gd name="T81" fmla="*/ 9 h 48"/>
                <a:gd name="T82" fmla="*/ 43 w 84"/>
                <a:gd name="T83" fmla="*/ 7 h 48"/>
                <a:gd name="T84" fmla="*/ 47 w 84"/>
                <a:gd name="T85" fmla="*/ 4 h 48"/>
                <a:gd name="T86" fmla="*/ 50 w 84"/>
                <a:gd name="T87" fmla="*/ 5 h 48"/>
                <a:gd name="T88" fmla="*/ 53 w 84"/>
                <a:gd name="T89" fmla="*/ 4 h 48"/>
                <a:gd name="T90" fmla="*/ 57 w 84"/>
                <a:gd name="T91" fmla="*/ 2 h 48"/>
                <a:gd name="T92" fmla="*/ 59 w 84"/>
                <a:gd name="T93" fmla="*/ 1 h 48"/>
                <a:gd name="T94" fmla="*/ 59 w 84"/>
                <a:gd name="T95" fmla="*/ 2 h 48"/>
                <a:gd name="T96" fmla="*/ 55 w 84"/>
                <a:gd name="T9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48">
                  <a:moveTo>
                    <a:pt x="55" y="9"/>
                  </a:moveTo>
                  <a:cubicBezTo>
                    <a:pt x="63" y="12"/>
                    <a:pt x="68" y="3"/>
                    <a:pt x="75" y="1"/>
                  </a:cubicBezTo>
                  <a:cubicBezTo>
                    <a:pt x="84" y="0"/>
                    <a:pt x="84" y="0"/>
                    <a:pt x="84" y="0"/>
                  </a:cubicBezTo>
                  <a:cubicBezTo>
                    <a:pt x="81" y="3"/>
                    <a:pt x="81" y="3"/>
                    <a:pt x="81" y="3"/>
                  </a:cubicBezTo>
                  <a:cubicBezTo>
                    <a:pt x="77" y="5"/>
                    <a:pt x="77" y="5"/>
                    <a:pt x="77" y="5"/>
                  </a:cubicBezTo>
                  <a:cubicBezTo>
                    <a:pt x="74" y="7"/>
                    <a:pt x="74" y="7"/>
                    <a:pt x="74" y="7"/>
                  </a:cubicBezTo>
                  <a:cubicBezTo>
                    <a:pt x="69" y="10"/>
                    <a:pt x="69" y="10"/>
                    <a:pt x="69" y="10"/>
                  </a:cubicBezTo>
                  <a:cubicBezTo>
                    <a:pt x="65" y="13"/>
                    <a:pt x="65" y="13"/>
                    <a:pt x="65" y="13"/>
                  </a:cubicBezTo>
                  <a:cubicBezTo>
                    <a:pt x="60" y="16"/>
                    <a:pt x="60" y="16"/>
                    <a:pt x="60" y="16"/>
                  </a:cubicBezTo>
                  <a:cubicBezTo>
                    <a:pt x="57" y="19"/>
                    <a:pt x="57" y="19"/>
                    <a:pt x="57" y="19"/>
                  </a:cubicBezTo>
                  <a:cubicBezTo>
                    <a:pt x="53" y="21"/>
                    <a:pt x="53" y="21"/>
                    <a:pt x="53" y="21"/>
                  </a:cubicBezTo>
                  <a:cubicBezTo>
                    <a:pt x="51" y="23"/>
                    <a:pt x="51" y="23"/>
                    <a:pt x="51" y="23"/>
                  </a:cubicBezTo>
                  <a:cubicBezTo>
                    <a:pt x="47" y="27"/>
                    <a:pt x="47" y="27"/>
                    <a:pt x="47" y="27"/>
                  </a:cubicBezTo>
                  <a:cubicBezTo>
                    <a:pt x="45" y="28"/>
                    <a:pt x="45" y="28"/>
                    <a:pt x="45" y="28"/>
                  </a:cubicBezTo>
                  <a:cubicBezTo>
                    <a:pt x="43" y="31"/>
                    <a:pt x="43" y="31"/>
                    <a:pt x="43" y="31"/>
                  </a:cubicBezTo>
                  <a:cubicBezTo>
                    <a:pt x="39" y="34"/>
                    <a:pt x="39" y="34"/>
                    <a:pt x="39" y="34"/>
                  </a:cubicBezTo>
                  <a:cubicBezTo>
                    <a:pt x="33" y="38"/>
                    <a:pt x="33" y="38"/>
                    <a:pt x="33" y="38"/>
                  </a:cubicBezTo>
                  <a:cubicBezTo>
                    <a:pt x="31" y="39"/>
                    <a:pt x="31" y="39"/>
                    <a:pt x="31" y="39"/>
                  </a:cubicBezTo>
                  <a:cubicBezTo>
                    <a:pt x="33" y="34"/>
                    <a:pt x="33" y="34"/>
                    <a:pt x="33" y="34"/>
                  </a:cubicBezTo>
                  <a:cubicBezTo>
                    <a:pt x="26" y="38"/>
                    <a:pt x="26" y="38"/>
                    <a:pt x="26" y="38"/>
                  </a:cubicBezTo>
                  <a:cubicBezTo>
                    <a:pt x="23" y="41"/>
                    <a:pt x="21" y="42"/>
                    <a:pt x="16" y="43"/>
                  </a:cubicBezTo>
                  <a:cubicBezTo>
                    <a:pt x="13" y="44"/>
                    <a:pt x="13" y="44"/>
                    <a:pt x="10" y="45"/>
                  </a:cubicBezTo>
                  <a:cubicBezTo>
                    <a:pt x="7" y="46"/>
                    <a:pt x="8" y="48"/>
                    <a:pt x="3" y="48"/>
                  </a:cubicBezTo>
                  <a:cubicBezTo>
                    <a:pt x="0" y="47"/>
                    <a:pt x="0" y="47"/>
                    <a:pt x="0" y="47"/>
                  </a:cubicBezTo>
                  <a:cubicBezTo>
                    <a:pt x="0" y="45"/>
                    <a:pt x="0" y="45"/>
                    <a:pt x="0" y="45"/>
                  </a:cubicBezTo>
                  <a:cubicBezTo>
                    <a:pt x="1" y="43"/>
                    <a:pt x="1" y="43"/>
                    <a:pt x="1" y="43"/>
                  </a:cubicBezTo>
                  <a:cubicBezTo>
                    <a:pt x="4" y="41"/>
                    <a:pt x="4" y="41"/>
                    <a:pt x="4" y="41"/>
                  </a:cubicBezTo>
                  <a:cubicBezTo>
                    <a:pt x="7" y="39"/>
                    <a:pt x="7" y="39"/>
                    <a:pt x="7" y="39"/>
                  </a:cubicBezTo>
                  <a:cubicBezTo>
                    <a:pt x="8" y="36"/>
                    <a:pt x="8" y="36"/>
                    <a:pt x="8" y="36"/>
                  </a:cubicBezTo>
                  <a:cubicBezTo>
                    <a:pt x="12" y="34"/>
                    <a:pt x="12" y="34"/>
                    <a:pt x="12" y="34"/>
                  </a:cubicBezTo>
                  <a:cubicBezTo>
                    <a:pt x="15" y="32"/>
                    <a:pt x="15" y="32"/>
                    <a:pt x="15" y="32"/>
                  </a:cubicBezTo>
                  <a:cubicBezTo>
                    <a:pt x="16" y="29"/>
                    <a:pt x="16" y="29"/>
                    <a:pt x="16" y="29"/>
                  </a:cubicBezTo>
                  <a:cubicBezTo>
                    <a:pt x="18" y="27"/>
                    <a:pt x="18" y="27"/>
                    <a:pt x="18" y="27"/>
                  </a:cubicBezTo>
                  <a:cubicBezTo>
                    <a:pt x="21" y="26"/>
                    <a:pt x="21" y="26"/>
                    <a:pt x="21" y="26"/>
                  </a:cubicBezTo>
                  <a:cubicBezTo>
                    <a:pt x="23" y="26"/>
                    <a:pt x="23" y="26"/>
                    <a:pt x="23" y="26"/>
                  </a:cubicBezTo>
                  <a:cubicBezTo>
                    <a:pt x="25" y="25"/>
                    <a:pt x="25" y="25"/>
                    <a:pt x="25" y="25"/>
                  </a:cubicBezTo>
                  <a:cubicBezTo>
                    <a:pt x="28" y="21"/>
                    <a:pt x="28" y="21"/>
                    <a:pt x="28" y="21"/>
                  </a:cubicBezTo>
                  <a:cubicBezTo>
                    <a:pt x="33" y="18"/>
                    <a:pt x="33" y="18"/>
                    <a:pt x="33" y="18"/>
                  </a:cubicBezTo>
                  <a:cubicBezTo>
                    <a:pt x="37" y="14"/>
                    <a:pt x="37" y="14"/>
                    <a:pt x="37" y="14"/>
                  </a:cubicBezTo>
                  <a:cubicBezTo>
                    <a:pt x="39" y="12"/>
                    <a:pt x="39" y="12"/>
                    <a:pt x="39" y="12"/>
                  </a:cubicBezTo>
                  <a:cubicBezTo>
                    <a:pt x="41" y="9"/>
                    <a:pt x="41" y="9"/>
                    <a:pt x="41" y="9"/>
                  </a:cubicBezTo>
                  <a:cubicBezTo>
                    <a:pt x="43" y="7"/>
                    <a:pt x="43" y="7"/>
                    <a:pt x="43" y="7"/>
                  </a:cubicBezTo>
                  <a:cubicBezTo>
                    <a:pt x="47" y="4"/>
                    <a:pt x="47" y="4"/>
                    <a:pt x="47" y="4"/>
                  </a:cubicBezTo>
                  <a:cubicBezTo>
                    <a:pt x="50" y="5"/>
                    <a:pt x="50" y="5"/>
                    <a:pt x="50" y="5"/>
                  </a:cubicBezTo>
                  <a:cubicBezTo>
                    <a:pt x="53" y="4"/>
                    <a:pt x="53" y="4"/>
                    <a:pt x="53" y="4"/>
                  </a:cubicBezTo>
                  <a:cubicBezTo>
                    <a:pt x="57" y="2"/>
                    <a:pt x="57" y="2"/>
                    <a:pt x="57" y="2"/>
                  </a:cubicBezTo>
                  <a:cubicBezTo>
                    <a:pt x="59" y="1"/>
                    <a:pt x="59" y="1"/>
                    <a:pt x="59" y="1"/>
                  </a:cubicBezTo>
                  <a:cubicBezTo>
                    <a:pt x="59" y="2"/>
                    <a:pt x="59" y="2"/>
                    <a:pt x="59" y="2"/>
                  </a:cubicBezTo>
                  <a:cubicBezTo>
                    <a:pt x="59" y="4"/>
                    <a:pt x="56" y="7"/>
                    <a:pt x="55" y="9"/>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3">
              <a:extLst>
                <a:ext uri="{FF2B5EF4-FFF2-40B4-BE49-F238E27FC236}">
                  <a16:creationId xmlns:a16="http://schemas.microsoft.com/office/drawing/2014/main" id="{F2FCD9F5-2569-43F7-BA64-17AC75F29753}"/>
                </a:ext>
              </a:extLst>
            </p:cNvPr>
            <p:cNvSpPr>
              <a:spLocks/>
            </p:cNvSpPr>
            <p:nvPr/>
          </p:nvSpPr>
          <p:spPr bwMode="auto">
            <a:xfrm>
              <a:off x="9440973" y="3075075"/>
              <a:ext cx="251254" cy="144661"/>
            </a:xfrm>
            <a:custGeom>
              <a:avLst/>
              <a:gdLst>
                <a:gd name="T0" fmla="*/ 55 w 84"/>
                <a:gd name="T1" fmla="*/ 9 h 48"/>
                <a:gd name="T2" fmla="*/ 75 w 84"/>
                <a:gd name="T3" fmla="*/ 1 h 48"/>
                <a:gd name="T4" fmla="*/ 84 w 84"/>
                <a:gd name="T5" fmla="*/ 0 h 48"/>
                <a:gd name="T6" fmla="*/ 81 w 84"/>
                <a:gd name="T7" fmla="*/ 3 h 48"/>
                <a:gd name="T8" fmla="*/ 77 w 84"/>
                <a:gd name="T9" fmla="*/ 5 h 48"/>
                <a:gd name="T10" fmla="*/ 74 w 84"/>
                <a:gd name="T11" fmla="*/ 7 h 48"/>
                <a:gd name="T12" fmla="*/ 69 w 84"/>
                <a:gd name="T13" fmla="*/ 10 h 48"/>
                <a:gd name="T14" fmla="*/ 65 w 84"/>
                <a:gd name="T15" fmla="*/ 13 h 48"/>
                <a:gd name="T16" fmla="*/ 60 w 84"/>
                <a:gd name="T17" fmla="*/ 16 h 48"/>
                <a:gd name="T18" fmla="*/ 57 w 84"/>
                <a:gd name="T19" fmla="*/ 19 h 48"/>
                <a:gd name="T20" fmla="*/ 53 w 84"/>
                <a:gd name="T21" fmla="*/ 21 h 48"/>
                <a:gd name="T22" fmla="*/ 51 w 84"/>
                <a:gd name="T23" fmla="*/ 23 h 48"/>
                <a:gd name="T24" fmla="*/ 47 w 84"/>
                <a:gd name="T25" fmla="*/ 27 h 48"/>
                <a:gd name="T26" fmla="*/ 45 w 84"/>
                <a:gd name="T27" fmla="*/ 28 h 48"/>
                <a:gd name="T28" fmla="*/ 43 w 84"/>
                <a:gd name="T29" fmla="*/ 31 h 48"/>
                <a:gd name="T30" fmla="*/ 39 w 84"/>
                <a:gd name="T31" fmla="*/ 34 h 48"/>
                <a:gd name="T32" fmla="*/ 33 w 84"/>
                <a:gd name="T33" fmla="*/ 38 h 48"/>
                <a:gd name="T34" fmla="*/ 31 w 84"/>
                <a:gd name="T35" fmla="*/ 39 h 48"/>
                <a:gd name="T36" fmla="*/ 33 w 84"/>
                <a:gd name="T37" fmla="*/ 34 h 48"/>
                <a:gd name="T38" fmla="*/ 26 w 84"/>
                <a:gd name="T39" fmla="*/ 38 h 48"/>
                <a:gd name="T40" fmla="*/ 16 w 84"/>
                <a:gd name="T41" fmla="*/ 43 h 48"/>
                <a:gd name="T42" fmla="*/ 10 w 84"/>
                <a:gd name="T43" fmla="*/ 45 h 48"/>
                <a:gd name="T44" fmla="*/ 3 w 84"/>
                <a:gd name="T45" fmla="*/ 48 h 48"/>
                <a:gd name="T46" fmla="*/ 0 w 84"/>
                <a:gd name="T47" fmla="*/ 47 h 48"/>
                <a:gd name="T48" fmla="*/ 0 w 84"/>
                <a:gd name="T49" fmla="*/ 45 h 48"/>
                <a:gd name="T50" fmla="*/ 1 w 84"/>
                <a:gd name="T51" fmla="*/ 43 h 48"/>
                <a:gd name="T52" fmla="*/ 4 w 84"/>
                <a:gd name="T53" fmla="*/ 41 h 48"/>
                <a:gd name="T54" fmla="*/ 7 w 84"/>
                <a:gd name="T55" fmla="*/ 39 h 48"/>
                <a:gd name="T56" fmla="*/ 8 w 84"/>
                <a:gd name="T57" fmla="*/ 36 h 48"/>
                <a:gd name="T58" fmla="*/ 12 w 84"/>
                <a:gd name="T59" fmla="*/ 34 h 48"/>
                <a:gd name="T60" fmla="*/ 15 w 84"/>
                <a:gd name="T61" fmla="*/ 32 h 48"/>
                <a:gd name="T62" fmla="*/ 16 w 84"/>
                <a:gd name="T63" fmla="*/ 29 h 48"/>
                <a:gd name="T64" fmla="*/ 18 w 84"/>
                <a:gd name="T65" fmla="*/ 27 h 48"/>
                <a:gd name="T66" fmla="*/ 21 w 84"/>
                <a:gd name="T67" fmla="*/ 26 h 48"/>
                <a:gd name="T68" fmla="*/ 23 w 84"/>
                <a:gd name="T69" fmla="*/ 26 h 48"/>
                <a:gd name="T70" fmla="*/ 25 w 84"/>
                <a:gd name="T71" fmla="*/ 25 h 48"/>
                <a:gd name="T72" fmla="*/ 28 w 84"/>
                <a:gd name="T73" fmla="*/ 21 h 48"/>
                <a:gd name="T74" fmla="*/ 33 w 84"/>
                <a:gd name="T75" fmla="*/ 18 h 48"/>
                <a:gd name="T76" fmla="*/ 37 w 84"/>
                <a:gd name="T77" fmla="*/ 14 h 48"/>
                <a:gd name="T78" fmla="*/ 39 w 84"/>
                <a:gd name="T79" fmla="*/ 12 h 48"/>
                <a:gd name="T80" fmla="*/ 41 w 84"/>
                <a:gd name="T81" fmla="*/ 9 h 48"/>
                <a:gd name="T82" fmla="*/ 43 w 84"/>
                <a:gd name="T83" fmla="*/ 7 h 48"/>
                <a:gd name="T84" fmla="*/ 47 w 84"/>
                <a:gd name="T85" fmla="*/ 4 h 48"/>
                <a:gd name="T86" fmla="*/ 50 w 84"/>
                <a:gd name="T87" fmla="*/ 5 h 48"/>
                <a:gd name="T88" fmla="*/ 53 w 84"/>
                <a:gd name="T89" fmla="*/ 4 h 48"/>
                <a:gd name="T90" fmla="*/ 57 w 84"/>
                <a:gd name="T91" fmla="*/ 2 h 48"/>
                <a:gd name="T92" fmla="*/ 59 w 84"/>
                <a:gd name="T93" fmla="*/ 1 h 48"/>
                <a:gd name="T94" fmla="*/ 59 w 84"/>
                <a:gd name="T95" fmla="*/ 2 h 48"/>
                <a:gd name="T96" fmla="*/ 55 w 84"/>
                <a:gd name="T9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48">
                  <a:moveTo>
                    <a:pt x="55" y="9"/>
                  </a:moveTo>
                  <a:cubicBezTo>
                    <a:pt x="63" y="12"/>
                    <a:pt x="68" y="3"/>
                    <a:pt x="75" y="1"/>
                  </a:cubicBezTo>
                  <a:cubicBezTo>
                    <a:pt x="84" y="0"/>
                    <a:pt x="84" y="0"/>
                    <a:pt x="84" y="0"/>
                  </a:cubicBezTo>
                  <a:cubicBezTo>
                    <a:pt x="81" y="3"/>
                    <a:pt x="81" y="3"/>
                    <a:pt x="81" y="3"/>
                  </a:cubicBezTo>
                  <a:cubicBezTo>
                    <a:pt x="77" y="5"/>
                    <a:pt x="77" y="5"/>
                    <a:pt x="77" y="5"/>
                  </a:cubicBezTo>
                  <a:cubicBezTo>
                    <a:pt x="74" y="7"/>
                    <a:pt x="74" y="7"/>
                    <a:pt x="74" y="7"/>
                  </a:cubicBezTo>
                  <a:cubicBezTo>
                    <a:pt x="69" y="10"/>
                    <a:pt x="69" y="10"/>
                    <a:pt x="69" y="10"/>
                  </a:cubicBezTo>
                  <a:cubicBezTo>
                    <a:pt x="65" y="13"/>
                    <a:pt x="65" y="13"/>
                    <a:pt x="65" y="13"/>
                  </a:cubicBezTo>
                  <a:cubicBezTo>
                    <a:pt x="60" y="16"/>
                    <a:pt x="60" y="16"/>
                    <a:pt x="60" y="16"/>
                  </a:cubicBezTo>
                  <a:cubicBezTo>
                    <a:pt x="57" y="19"/>
                    <a:pt x="57" y="19"/>
                    <a:pt x="57" y="19"/>
                  </a:cubicBezTo>
                  <a:cubicBezTo>
                    <a:pt x="53" y="21"/>
                    <a:pt x="53" y="21"/>
                    <a:pt x="53" y="21"/>
                  </a:cubicBezTo>
                  <a:cubicBezTo>
                    <a:pt x="51" y="23"/>
                    <a:pt x="51" y="23"/>
                    <a:pt x="51" y="23"/>
                  </a:cubicBezTo>
                  <a:cubicBezTo>
                    <a:pt x="47" y="27"/>
                    <a:pt x="47" y="27"/>
                    <a:pt x="47" y="27"/>
                  </a:cubicBezTo>
                  <a:cubicBezTo>
                    <a:pt x="45" y="28"/>
                    <a:pt x="45" y="28"/>
                    <a:pt x="45" y="28"/>
                  </a:cubicBezTo>
                  <a:cubicBezTo>
                    <a:pt x="43" y="31"/>
                    <a:pt x="43" y="31"/>
                    <a:pt x="43" y="31"/>
                  </a:cubicBezTo>
                  <a:cubicBezTo>
                    <a:pt x="39" y="34"/>
                    <a:pt x="39" y="34"/>
                    <a:pt x="39" y="34"/>
                  </a:cubicBezTo>
                  <a:cubicBezTo>
                    <a:pt x="33" y="38"/>
                    <a:pt x="33" y="38"/>
                    <a:pt x="33" y="38"/>
                  </a:cubicBezTo>
                  <a:cubicBezTo>
                    <a:pt x="31" y="39"/>
                    <a:pt x="31" y="39"/>
                    <a:pt x="31" y="39"/>
                  </a:cubicBezTo>
                  <a:cubicBezTo>
                    <a:pt x="33" y="34"/>
                    <a:pt x="33" y="34"/>
                    <a:pt x="33" y="34"/>
                  </a:cubicBezTo>
                  <a:cubicBezTo>
                    <a:pt x="26" y="38"/>
                    <a:pt x="26" y="38"/>
                    <a:pt x="26" y="38"/>
                  </a:cubicBezTo>
                  <a:cubicBezTo>
                    <a:pt x="23" y="41"/>
                    <a:pt x="21" y="42"/>
                    <a:pt x="16" y="43"/>
                  </a:cubicBezTo>
                  <a:cubicBezTo>
                    <a:pt x="13" y="44"/>
                    <a:pt x="13" y="44"/>
                    <a:pt x="10" y="45"/>
                  </a:cubicBezTo>
                  <a:cubicBezTo>
                    <a:pt x="7" y="46"/>
                    <a:pt x="8" y="48"/>
                    <a:pt x="3" y="48"/>
                  </a:cubicBezTo>
                  <a:cubicBezTo>
                    <a:pt x="0" y="47"/>
                    <a:pt x="0" y="47"/>
                    <a:pt x="0" y="47"/>
                  </a:cubicBezTo>
                  <a:cubicBezTo>
                    <a:pt x="0" y="45"/>
                    <a:pt x="0" y="45"/>
                    <a:pt x="0" y="45"/>
                  </a:cubicBezTo>
                  <a:cubicBezTo>
                    <a:pt x="1" y="43"/>
                    <a:pt x="1" y="43"/>
                    <a:pt x="1" y="43"/>
                  </a:cubicBezTo>
                  <a:cubicBezTo>
                    <a:pt x="4" y="41"/>
                    <a:pt x="4" y="41"/>
                    <a:pt x="4" y="41"/>
                  </a:cubicBezTo>
                  <a:cubicBezTo>
                    <a:pt x="7" y="39"/>
                    <a:pt x="7" y="39"/>
                    <a:pt x="7" y="39"/>
                  </a:cubicBezTo>
                  <a:cubicBezTo>
                    <a:pt x="8" y="36"/>
                    <a:pt x="8" y="36"/>
                    <a:pt x="8" y="36"/>
                  </a:cubicBezTo>
                  <a:cubicBezTo>
                    <a:pt x="12" y="34"/>
                    <a:pt x="12" y="34"/>
                    <a:pt x="12" y="34"/>
                  </a:cubicBezTo>
                  <a:cubicBezTo>
                    <a:pt x="15" y="32"/>
                    <a:pt x="15" y="32"/>
                    <a:pt x="15" y="32"/>
                  </a:cubicBezTo>
                  <a:cubicBezTo>
                    <a:pt x="16" y="29"/>
                    <a:pt x="16" y="29"/>
                    <a:pt x="16" y="29"/>
                  </a:cubicBezTo>
                  <a:cubicBezTo>
                    <a:pt x="18" y="27"/>
                    <a:pt x="18" y="27"/>
                    <a:pt x="18" y="27"/>
                  </a:cubicBezTo>
                  <a:cubicBezTo>
                    <a:pt x="21" y="26"/>
                    <a:pt x="21" y="26"/>
                    <a:pt x="21" y="26"/>
                  </a:cubicBezTo>
                  <a:cubicBezTo>
                    <a:pt x="23" y="26"/>
                    <a:pt x="23" y="26"/>
                    <a:pt x="23" y="26"/>
                  </a:cubicBezTo>
                  <a:cubicBezTo>
                    <a:pt x="25" y="25"/>
                    <a:pt x="25" y="25"/>
                    <a:pt x="25" y="25"/>
                  </a:cubicBezTo>
                  <a:cubicBezTo>
                    <a:pt x="28" y="21"/>
                    <a:pt x="28" y="21"/>
                    <a:pt x="28" y="21"/>
                  </a:cubicBezTo>
                  <a:cubicBezTo>
                    <a:pt x="33" y="18"/>
                    <a:pt x="33" y="18"/>
                    <a:pt x="33" y="18"/>
                  </a:cubicBezTo>
                  <a:cubicBezTo>
                    <a:pt x="37" y="14"/>
                    <a:pt x="37" y="14"/>
                    <a:pt x="37" y="14"/>
                  </a:cubicBezTo>
                  <a:cubicBezTo>
                    <a:pt x="39" y="12"/>
                    <a:pt x="39" y="12"/>
                    <a:pt x="39" y="12"/>
                  </a:cubicBezTo>
                  <a:cubicBezTo>
                    <a:pt x="41" y="9"/>
                    <a:pt x="41" y="9"/>
                    <a:pt x="41" y="9"/>
                  </a:cubicBezTo>
                  <a:cubicBezTo>
                    <a:pt x="43" y="7"/>
                    <a:pt x="43" y="7"/>
                    <a:pt x="43" y="7"/>
                  </a:cubicBezTo>
                  <a:cubicBezTo>
                    <a:pt x="47" y="4"/>
                    <a:pt x="47" y="4"/>
                    <a:pt x="47" y="4"/>
                  </a:cubicBezTo>
                  <a:cubicBezTo>
                    <a:pt x="50" y="5"/>
                    <a:pt x="50" y="5"/>
                    <a:pt x="50" y="5"/>
                  </a:cubicBezTo>
                  <a:cubicBezTo>
                    <a:pt x="53" y="4"/>
                    <a:pt x="53" y="4"/>
                    <a:pt x="53" y="4"/>
                  </a:cubicBezTo>
                  <a:cubicBezTo>
                    <a:pt x="57" y="2"/>
                    <a:pt x="57" y="2"/>
                    <a:pt x="57" y="2"/>
                  </a:cubicBezTo>
                  <a:cubicBezTo>
                    <a:pt x="59" y="1"/>
                    <a:pt x="59" y="1"/>
                    <a:pt x="59" y="1"/>
                  </a:cubicBezTo>
                  <a:cubicBezTo>
                    <a:pt x="59" y="2"/>
                    <a:pt x="59" y="2"/>
                    <a:pt x="59" y="2"/>
                  </a:cubicBezTo>
                  <a:cubicBezTo>
                    <a:pt x="59" y="4"/>
                    <a:pt x="56" y="7"/>
                    <a:pt x="55" y="9"/>
                  </a:cubicBezTo>
                </a:path>
              </a:pathLst>
            </a:custGeom>
            <a:grpFill/>
            <a:ln w="4763"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4">
              <a:extLst>
                <a:ext uri="{FF2B5EF4-FFF2-40B4-BE49-F238E27FC236}">
                  <a16:creationId xmlns:a16="http://schemas.microsoft.com/office/drawing/2014/main" id="{FB38F9BC-C82D-4A31-A778-37479BD370C9}"/>
                </a:ext>
              </a:extLst>
            </p:cNvPr>
            <p:cNvSpPr>
              <a:spLocks/>
            </p:cNvSpPr>
            <p:nvPr/>
          </p:nvSpPr>
          <p:spPr bwMode="auto">
            <a:xfrm>
              <a:off x="9240478" y="3120758"/>
              <a:ext cx="200495" cy="472052"/>
            </a:xfrm>
            <a:custGeom>
              <a:avLst/>
              <a:gdLst>
                <a:gd name="T0" fmla="*/ 26 w 67"/>
                <a:gd name="T1" fmla="*/ 85 h 158"/>
                <a:gd name="T2" fmla="*/ 28 w 67"/>
                <a:gd name="T3" fmla="*/ 77 h 158"/>
                <a:gd name="T4" fmla="*/ 0 w 67"/>
                <a:gd name="T5" fmla="*/ 49 h 158"/>
                <a:gd name="T6" fmla="*/ 2 w 67"/>
                <a:gd name="T7" fmla="*/ 45 h 158"/>
                <a:gd name="T8" fmla="*/ 6 w 67"/>
                <a:gd name="T9" fmla="*/ 42 h 158"/>
                <a:gd name="T10" fmla="*/ 2 w 67"/>
                <a:gd name="T11" fmla="*/ 33 h 158"/>
                <a:gd name="T12" fmla="*/ 3 w 67"/>
                <a:gd name="T13" fmla="*/ 26 h 158"/>
                <a:gd name="T14" fmla="*/ 7 w 67"/>
                <a:gd name="T15" fmla="*/ 21 h 158"/>
                <a:gd name="T16" fmla="*/ 10 w 67"/>
                <a:gd name="T17" fmla="*/ 16 h 158"/>
                <a:gd name="T18" fmla="*/ 10 w 67"/>
                <a:gd name="T19" fmla="*/ 6 h 158"/>
                <a:gd name="T20" fmla="*/ 10 w 67"/>
                <a:gd name="T21" fmla="*/ 0 h 158"/>
                <a:gd name="T22" fmla="*/ 64 w 67"/>
                <a:gd name="T23" fmla="*/ 25 h 158"/>
                <a:gd name="T24" fmla="*/ 58 w 67"/>
                <a:gd name="T25" fmla="*/ 32 h 158"/>
                <a:gd name="T26" fmla="*/ 53 w 67"/>
                <a:gd name="T27" fmla="*/ 37 h 158"/>
                <a:gd name="T28" fmla="*/ 52 w 67"/>
                <a:gd name="T29" fmla="*/ 48 h 158"/>
                <a:gd name="T30" fmla="*/ 59 w 67"/>
                <a:gd name="T31" fmla="*/ 52 h 158"/>
                <a:gd name="T32" fmla="*/ 66 w 67"/>
                <a:gd name="T33" fmla="*/ 52 h 158"/>
                <a:gd name="T34" fmla="*/ 66 w 67"/>
                <a:gd name="T35" fmla="*/ 59 h 158"/>
                <a:gd name="T36" fmla="*/ 67 w 67"/>
                <a:gd name="T37" fmla="*/ 71 h 158"/>
                <a:gd name="T38" fmla="*/ 64 w 67"/>
                <a:gd name="T39" fmla="*/ 78 h 158"/>
                <a:gd name="T40" fmla="*/ 64 w 67"/>
                <a:gd name="T41" fmla="*/ 82 h 158"/>
                <a:gd name="T42" fmla="*/ 63 w 67"/>
                <a:gd name="T43" fmla="*/ 94 h 158"/>
                <a:gd name="T44" fmla="*/ 63 w 67"/>
                <a:gd name="T45" fmla="*/ 112 h 158"/>
                <a:gd name="T46" fmla="*/ 52 w 67"/>
                <a:gd name="T47" fmla="*/ 133 h 158"/>
                <a:gd name="T48" fmla="*/ 52 w 67"/>
                <a:gd name="T49" fmla="*/ 144 h 158"/>
                <a:gd name="T50" fmla="*/ 42 w 67"/>
                <a:gd name="T51" fmla="*/ 157 h 158"/>
                <a:gd name="T52" fmla="*/ 38 w 67"/>
                <a:gd name="T53" fmla="*/ 153 h 158"/>
                <a:gd name="T54" fmla="*/ 31 w 67"/>
                <a:gd name="T55" fmla="*/ 146 h 158"/>
                <a:gd name="T56" fmla="*/ 24 w 67"/>
                <a:gd name="T57" fmla="*/ 140 h 158"/>
                <a:gd name="T58" fmla="*/ 15 w 67"/>
                <a:gd name="T59" fmla="*/ 137 h 158"/>
                <a:gd name="T60" fmla="*/ 6 w 67"/>
                <a:gd name="T61" fmla="*/ 126 h 158"/>
                <a:gd name="T62" fmla="*/ 18 w 67"/>
                <a:gd name="T63" fmla="*/ 10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58">
                  <a:moveTo>
                    <a:pt x="24" y="86"/>
                  </a:moveTo>
                  <a:cubicBezTo>
                    <a:pt x="26" y="85"/>
                    <a:pt x="26" y="85"/>
                    <a:pt x="26" y="85"/>
                  </a:cubicBezTo>
                  <a:cubicBezTo>
                    <a:pt x="29" y="81"/>
                    <a:pt x="29" y="81"/>
                    <a:pt x="29" y="81"/>
                  </a:cubicBezTo>
                  <a:cubicBezTo>
                    <a:pt x="28" y="77"/>
                    <a:pt x="28" y="77"/>
                    <a:pt x="28" y="77"/>
                  </a:cubicBezTo>
                  <a:cubicBezTo>
                    <a:pt x="25" y="72"/>
                    <a:pt x="25" y="72"/>
                    <a:pt x="25" y="72"/>
                  </a:cubicBezTo>
                  <a:cubicBezTo>
                    <a:pt x="0" y="49"/>
                    <a:pt x="0" y="49"/>
                    <a:pt x="0" y="49"/>
                  </a:cubicBezTo>
                  <a:cubicBezTo>
                    <a:pt x="0" y="47"/>
                    <a:pt x="0" y="47"/>
                    <a:pt x="0" y="47"/>
                  </a:cubicBezTo>
                  <a:cubicBezTo>
                    <a:pt x="2" y="45"/>
                    <a:pt x="2" y="45"/>
                    <a:pt x="2" y="45"/>
                  </a:cubicBezTo>
                  <a:cubicBezTo>
                    <a:pt x="5" y="45"/>
                    <a:pt x="5" y="45"/>
                    <a:pt x="5" y="45"/>
                  </a:cubicBezTo>
                  <a:cubicBezTo>
                    <a:pt x="6" y="42"/>
                    <a:pt x="6" y="42"/>
                    <a:pt x="6" y="42"/>
                  </a:cubicBezTo>
                  <a:cubicBezTo>
                    <a:pt x="4" y="38"/>
                    <a:pt x="4" y="38"/>
                    <a:pt x="4" y="38"/>
                  </a:cubicBezTo>
                  <a:cubicBezTo>
                    <a:pt x="2" y="33"/>
                    <a:pt x="2" y="33"/>
                    <a:pt x="2" y="33"/>
                  </a:cubicBezTo>
                  <a:cubicBezTo>
                    <a:pt x="0" y="30"/>
                    <a:pt x="0" y="30"/>
                    <a:pt x="0" y="30"/>
                  </a:cubicBezTo>
                  <a:cubicBezTo>
                    <a:pt x="3" y="26"/>
                    <a:pt x="3" y="26"/>
                    <a:pt x="3" y="26"/>
                  </a:cubicBezTo>
                  <a:cubicBezTo>
                    <a:pt x="4" y="22"/>
                    <a:pt x="4" y="22"/>
                    <a:pt x="4" y="22"/>
                  </a:cubicBezTo>
                  <a:cubicBezTo>
                    <a:pt x="7" y="21"/>
                    <a:pt x="7" y="21"/>
                    <a:pt x="7" y="21"/>
                  </a:cubicBezTo>
                  <a:cubicBezTo>
                    <a:pt x="9" y="20"/>
                    <a:pt x="9" y="20"/>
                    <a:pt x="9" y="20"/>
                  </a:cubicBezTo>
                  <a:cubicBezTo>
                    <a:pt x="10" y="16"/>
                    <a:pt x="10" y="16"/>
                    <a:pt x="10" y="16"/>
                  </a:cubicBezTo>
                  <a:cubicBezTo>
                    <a:pt x="9" y="9"/>
                    <a:pt x="9" y="9"/>
                    <a:pt x="9" y="9"/>
                  </a:cubicBezTo>
                  <a:cubicBezTo>
                    <a:pt x="10" y="6"/>
                    <a:pt x="10" y="6"/>
                    <a:pt x="10" y="6"/>
                  </a:cubicBezTo>
                  <a:cubicBezTo>
                    <a:pt x="11" y="5"/>
                    <a:pt x="11" y="5"/>
                    <a:pt x="11" y="5"/>
                  </a:cubicBezTo>
                  <a:cubicBezTo>
                    <a:pt x="10" y="0"/>
                    <a:pt x="10" y="0"/>
                    <a:pt x="10" y="0"/>
                  </a:cubicBezTo>
                  <a:cubicBezTo>
                    <a:pt x="64" y="18"/>
                    <a:pt x="64" y="18"/>
                    <a:pt x="64" y="18"/>
                  </a:cubicBezTo>
                  <a:cubicBezTo>
                    <a:pt x="64" y="25"/>
                    <a:pt x="64" y="25"/>
                    <a:pt x="64" y="25"/>
                  </a:cubicBezTo>
                  <a:cubicBezTo>
                    <a:pt x="60" y="27"/>
                    <a:pt x="60" y="27"/>
                    <a:pt x="60" y="27"/>
                  </a:cubicBezTo>
                  <a:cubicBezTo>
                    <a:pt x="58" y="32"/>
                    <a:pt x="58" y="32"/>
                    <a:pt x="58" y="32"/>
                  </a:cubicBezTo>
                  <a:cubicBezTo>
                    <a:pt x="56" y="36"/>
                    <a:pt x="56" y="36"/>
                    <a:pt x="56" y="36"/>
                  </a:cubicBezTo>
                  <a:cubicBezTo>
                    <a:pt x="53" y="37"/>
                    <a:pt x="53" y="37"/>
                    <a:pt x="53" y="37"/>
                  </a:cubicBezTo>
                  <a:cubicBezTo>
                    <a:pt x="52" y="43"/>
                    <a:pt x="52" y="43"/>
                    <a:pt x="52" y="43"/>
                  </a:cubicBezTo>
                  <a:cubicBezTo>
                    <a:pt x="52" y="48"/>
                    <a:pt x="52" y="48"/>
                    <a:pt x="52" y="48"/>
                  </a:cubicBezTo>
                  <a:cubicBezTo>
                    <a:pt x="55" y="52"/>
                    <a:pt x="55" y="52"/>
                    <a:pt x="55" y="52"/>
                  </a:cubicBezTo>
                  <a:cubicBezTo>
                    <a:pt x="59" y="52"/>
                    <a:pt x="59" y="52"/>
                    <a:pt x="59" y="52"/>
                  </a:cubicBezTo>
                  <a:cubicBezTo>
                    <a:pt x="63" y="51"/>
                    <a:pt x="63" y="51"/>
                    <a:pt x="63" y="51"/>
                  </a:cubicBezTo>
                  <a:cubicBezTo>
                    <a:pt x="66" y="52"/>
                    <a:pt x="66" y="52"/>
                    <a:pt x="66" y="52"/>
                  </a:cubicBezTo>
                  <a:cubicBezTo>
                    <a:pt x="66" y="56"/>
                    <a:pt x="66" y="56"/>
                    <a:pt x="66" y="56"/>
                  </a:cubicBezTo>
                  <a:cubicBezTo>
                    <a:pt x="66" y="59"/>
                    <a:pt x="66" y="59"/>
                    <a:pt x="66" y="59"/>
                  </a:cubicBezTo>
                  <a:cubicBezTo>
                    <a:pt x="67" y="65"/>
                    <a:pt x="67" y="65"/>
                    <a:pt x="67" y="65"/>
                  </a:cubicBezTo>
                  <a:cubicBezTo>
                    <a:pt x="67" y="71"/>
                    <a:pt x="67" y="71"/>
                    <a:pt x="67" y="71"/>
                  </a:cubicBezTo>
                  <a:cubicBezTo>
                    <a:pt x="67" y="76"/>
                    <a:pt x="67" y="76"/>
                    <a:pt x="67" y="76"/>
                  </a:cubicBezTo>
                  <a:cubicBezTo>
                    <a:pt x="64" y="78"/>
                    <a:pt x="64" y="78"/>
                    <a:pt x="64" y="78"/>
                  </a:cubicBezTo>
                  <a:cubicBezTo>
                    <a:pt x="62" y="79"/>
                    <a:pt x="62" y="79"/>
                    <a:pt x="62" y="79"/>
                  </a:cubicBezTo>
                  <a:cubicBezTo>
                    <a:pt x="64" y="82"/>
                    <a:pt x="64" y="82"/>
                    <a:pt x="64" y="82"/>
                  </a:cubicBezTo>
                  <a:cubicBezTo>
                    <a:pt x="65" y="87"/>
                    <a:pt x="65" y="87"/>
                    <a:pt x="65" y="87"/>
                  </a:cubicBezTo>
                  <a:cubicBezTo>
                    <a:pt x="63" y="94"/>
                    <a:pt x="63" y="94"/>
                    <a:pt x="63" y="94"/>
                  </a:cubicBezTo>
                  <a:cubicBezTo>
                    <a:pt x="63" y="103"/>
                    <a:pt x="63" y="103"/>
                    <a:pt x="63" y="103"/>
                  </a:cubicBezTo>
                  <a:cubicBezTo>
                    <a:pt x="63" y="112"/>
                    <a:pt x="63" y="112"/>
                    <a:pt x="63" y="112"/>
                  </a:cubicBezTo>
                  <a:cubicBezTo>
                    <a:pt x="59" y="121"/>
                    <a:pt x="59" y="121"/>
                    <a:pt x="59" y="121"/>
                  </a:cubicBezTo>
                  <a:cubicBezTo>
                    <a:pt x="52" y="133"/>
                    <a:pt x="52" y="133"/>
                    <a:pt x="52" y="133"/>
                  </a:cubicBezTo>
                  <a:cubicBezTo>
                    <a:pt x="51" y="139"/>
                    <a:pt x="51" y="139"/>
                    <a:pt x="51" y="139"/>
                  </a:cubicBezTo>
                  <a:cubicBezTo>
                    <a:pt x="52" y="144"/>
                    <a:pt x="52" y="144"/>
                    <a:pt x="52" y="144"/>
                  </a:cubicBezTo>
                  <a:cubicBezTo>
                    <a:pt x="50" y="149"/>
                    <a:pt x="50" y="149"/>
                    <a:pt x="50" y="149"/>
                  </a:cubicBezTo>
                  <a:cubicBezTo>
                    <a:pt x="42" y="157"/>
                    <a:pt x="42" y="157"/>
                    <a:pt x="42" y="157"/>
                  </a:cubicBezTo>
                  <a:cubicBezTo>
                    <a:pt x="40" y="158"/>
                    <a:pt x="40" y="158"/>
                    <a:pt x="40" y="158"/>
                  </a:cubicBezTo>
                  <a:cubicBezTo>
                    <a:pt x="38" y="153"/>
                    <a:pt x="38" y="153"/>
                    <a:pt x="38" y="153"/>
                  </a:cubicBezTo>
                  <a:cubicBezTo>
                    <a:pt x="35" y="148"/>
                    <a:pt x="35" y="148"/>
                    <a:pt x="35" y="148"/>
                  </a:cubicBezTo>
                  <a:cubicBezTo>
                    <a:pt x="31" y="146"/>
                    <a:pt x="31" y="146"/>
                    <a:pt x="31" y="146"/>
                  </a:cubicBezTo>
                  <a:cubicBezTo>
                    <a:pt x="27" y="144"/>
                    <a:pt x="27" y="144"/>
                    <a:pt x="27" y="144"/>
                  </a:cubicBezTo>
                  <a:cubicBezTo>
                    <a:pt x="24" y="140"/>
                    <a:pt x="24" y="140"/>
                    <a:pt x="24" y="140"/>
                  </a:cubicBezTo>
                  <a:cubicBezTo>
                    <a:pt x="20" y="138"/>
                    <a:pt x="20" y="138"/>
                    <a:pt x="20" y="138"/>
                  </a:cubicBezTo>
                  <a:cubicBezTo>
                    <a:pt x="15" y="137"/>
                    <a:pt x="15" y="137"/>
                    <a:pt x="15" y="137"/>
                  </a:cubicBezTo>
                  <a:cubicBezTo>
                    <a:pt x="10" y="133"/>
                    <a:pt x="10" y="133"/>
                    <a:pt x="10" y="133"/>
                  </a:cubicBezTo>
                  <a:cubicBezTo>
                    <a:pt x="6" y="126"/>
                    <a:pt x="6" y="126"/>
                    <a:pt x="6" y="126"/>
                  </a:cubicBezTo>
                  <a:cubicBezTo>
                    <a:pt x="6" y="126"/>
                    <a:pt x="4" y="118"/>
                    <a:pt x="4" y="118"/>
                  </a:cubicBezTo>
                  <a:cubicBezTo>
                    <a:pt x="7" y="112"/>
                    <a:pt x="14" y="109"/>
                    <a:pt x="18" y="103"/>
                  </a:cubicBezTo>
                  <a:cubicBezTo>
                    <a:pt x="23" y="98"/>
                    <a:pt x="20" y="92"/>
                    <a:pt x="24" y="86"/>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6">
              <a:extLst>
                <a:ext uri="{FF2B5EF4-FFF2-40B4-BE49-F238E27FC236}">
                  <a16:creationId xmlns:a16="http://schemas.microsoft.com/office/drawing/2014/main" id="{78B62CDE-DE7B-473C-9435-1B25F70D5F97}"/>
                </a:ext>
              </a:extLst>
            </p:cNvPr>
            <p:cNvSpPr>
              <a:spLocks/>
            </p:cNvSpPr>
            <p:nvPr/>
          </p:nvSpPr>
          <p:spPr bwMode="auto">
            <a:xfrm>
              <a:off x="8453723" y="3021779"/>
              <a:ext cx="873044" cy="598948"/>
            </a:xfrm>
            <a:custGeom>
              <a:avLst/>
              <a:gdLst>
                <a:gd name="T0" fmla="*/ 322 w 344"/>
                <a:gd name="T1" fmla="*/ 58 h 236"/>
                <a:gd name="T2" fmla="*/ 322 w 344"/>
                <a:gd name="T3" fmla="*/ 46 h 236"/>
                <a:gd name="T4" fmla="*/ 322 w 344"/>
                <a:gd name="T5" fmla="*/ 39 h 236"/>
                <a:gd name="T6" fmla="*/ 306 w 344"/>
                <a:gd name="T7" fmla="*/ 29 h 236"/>
                <a:gd name="T8" fmla="*/ 304 w 344"/>
                <a:gd name="T9" fmla="*/ 15 h 236"/>
                <a:gd name="T10" fmla="*/ 294 w 344"/>
                <a:gd name="T11" fmla="*/ 10 h 236"/>
                <a:gd name="T12" fmla="*/ 288 w 344"/>
                <a:gd name="T13" fmla="*/ 6 h 236"/>
                <a:gd name="T14" fmla="*/ 277 w 344"/>
                <a:gd name="T15" fmla="*/ 0 h 236"/>
                <a:gd name="T16" fmla="*/ 262 w 344"/>
                <a:gd name="T17" fmla="*/ 5 h 236"/>
                <a:gd name="T18" fmla="*/ 237 w 344"/>
                <a:gd name="T19" fmla="*/ 10 h 236"/>
                <a:gd name="T20" fmla="*/ 204 w 344"/>
                <a:gd name="T21" fmla="*/ 19 h 236"/>
                <a:gd name="T22" fmla="*/ 169 w 344"/>
                <a:gd name="T23" fmla="*/ 27 h 236"/>
                <a:gd name="T24" fmla="*/ 132 w 344"/>
                <a:gd name="T25" fmla="*/ 35 h 236"/>
                <a:gd name="T26" fmla="*/ 95 w 344"/>
                <a:gd name="T27" fmla="*/ 42 h 236"/>
                <a:gd name="T28" fmla="*/ 63 w 344"/>
                <a:gd name="T29" fmla="*/ 47 h 236"/>
                <a:gd name="T30" fmla="*/ 37 w 344"/>
                <a:gd name="T31" fmla="*/ 51 h 236"/>
                <a:gd name="T32" fmla="*/ 36 w 344"/>
                <a:gd name="T33" fmla="*/ 31 h 236"/>
                <a:gd name="T34" fmla="*/ 25 w 344"/>
                <a:gd name="T35" fmla="*/ 39 h 236"/>
                <a:gd name="T36" fmla="*/ 21 w 344"/>
                <a:gd name="T37" fmla="*/ 45 h 236"/>
                <a:gd name="T38" fmla="*/ 17 w 344"/>
                <a:gd name="T39" fmla="*/ 51 h 236"/>
                <a:gd name="T40" fmla="*/ 7 w 344"/>
                <a:gd name="T41" fmla="*/ 53 h 236"/>
                <a:gd name="T42" fmla="*/ 2 w 344"/>
                <a:gd name="T43" fmla="*/ 58 h 236"/>
                <a:gd name="T44" fmla="*/ 27 w 344"/>
                <a:gd name="T45" fmla="*/ 236 h 236"/>
                <a:gd name="T46" fmla="*/ 36 w 344"/>
                <a:gd name="T47" fmla="*/ 233 h 236"/>
                <a:gd name="T48" fmla="*/ 63 w 344"/>
                <a:gd name="T49" fmla="*/ 228 h 236"/>
                <a:gd name="T50" fmla="*/ 106 w 344"/>
                <a:gd name="T51" fmla="*/ 220 h 236"/>
                <a:gd name="T52" fmla="*/ 153 w 344"/>
                <a:gd name="T53" fmla="*/ 211 h 236"/>
                <a:gd name="T54" fmla="*/ 200 w 344"/>
                <a:gd name="T55" fmla="*/ 201 h 236"/>
                <a:gd name="T56" fmla="*/ 242 w 344"/>
                <a:gd name="T57" fmla="*/ 192 h 236"/>
                <a:gd name="T58" fmla="*/ 276 w 344"/>
                <a:gd name="T59" fmla="*/ 186 h 236"/>
                <a:gd name="T60" fmla="*/ 295 w 344"/>
                <a:gd name="T61" fmla="*/ 181 h 236"/>
                <a:gd name="T62" fmla="*/ 300 w 344"/>
                <a:gd name="T63" fmla="*/ 174 h 236"/>
                <a:gd name="T64" fmla="*/ 306 w 344"/>
                <a:gd name="T65" fmla="*/ 166 h 236"/>
                <a:gd name="T66" fmla="*/ 324 w 344"/>
                <a:gd name="T67" fmla="*/ 160 h 236"/>
                <a:gd name="T68" fmla="*/ 330 w 344"/>
                <a:gd name="T69" fmla="*/ 147 h 236"/>
                <a:gd name="T70" fmla="*/ 341 w 344"/>
                <a:gd name="T71" fmla="*/ 139 h 236"/>
                <a:gd name="T72" fmla="*/ 343 w 344"/>
                <a:gd name="T73" fmla="*/ 129 h 236"/>
                <a:gd name="T74" fmla="*/ 310 w 344"/>
                <a:gd name="T75" fmla="*/ 96 h 236"/>
                <a:gd name="T76" fmla="*/ 313 w 344"/>
                <a:gd name="T77" fmla="*/ 92 h 236"/>
                <a:gd name="T78" fmla="*/ 317 w 344"/>
                <a:gd name="T79" fmla="*/ 88 h 236"/>
                <a:gd name="T80" fmla="*/ 313 w 344"/>
                <a:gd name="T81" fmla="*/ 78 h 236"/>
                <a:gd name="T82" fmla="*/ 314 w 344"/>
                <a:gd name="T83" fmla="*/ 69 h 236"/>
                <a:gd name="T84" fmla="*/ 319 w 344"/>
                <a:gd name="T85" fmla="*/ 64 h 236"/>
                <a:gd name="T86" fmla="*/ 322 w 344"/>
                <a:gd name="T87" fmla="*/ 58 h 236"/>
                <a:gd name="T88" fmla="*/ 322 w 344"/>
                <a:gd name="T89" fmla="*/ 46 h 236"/>
                <a:gd name="T90" fmla="*/ 322 w 344"/>
                <a:gd name="T91" fmla="*/ 39 h 236"/>
                <a:gd name="T92" fmla="*/ 306 w 344"/>
                <a:gd name="T93" fmla="*/ 29 h 236"/>
                <a:gd name="T94" fmla="*/ 304 w 344"/>
                <a:gd name="T95" fmla="*/ 15 h 236"/>
                <a:gd name="T96" fmla="*/ 294 w 344"/>
                <a:gd name="T97" fmla="*/ 10 h 236"/>
                <a:gd name="T98" fmla="*/ 288 w 344"/>
                <a:gd name="T99" fmla="*/ 6 h 236"/>
                <a:gd name="T100" fmla="*/ 277 w 344"/>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236">
                  <a:moveTo>
                    <a:pt x="322" y="58"/>
                  </a:moveTo>
                  <a:lnTo>
                    <a:pt x="322" y="58"/>
                  </a:lnTo>
                  <a:lnTo>
                    <a:pt x="321" y="49"/>
                  </a:lnTo>
                  <a:lnTo>
                    <a:pt x="322" y="46"/>
                  </a:lnTo>
                  <a:lnTo>
                    <a:pt x="323" y="45"/>
                  </a:lnTo>
                  <a:lnTo>
                    <a:pt x="322" y="39"/>
                  </a:lnTo>
                  <a:lnTo>
                    <a:pt x="321" y="35"/>
                  </a:lnTo>
                  <a:lnTo>
                    <a:pt x="306" y="29"/>
                  </a:lnTo>
                  <a:lnTo>
                    <a:pt x="306" y="21"/>
                  </a:lnTo>
                  <a:lnTo>
                    <a:pt x="304" y="15"/>
                  </a:lnTo>
                  <a:lnTo>
                    <a:pt x="301" y="14"/>
                  </a:lnTo>
                  <a:lnTo>
                    <a:pt x="294" y="10"/>
                  </a:lnTo>
                  <a:lnTo>
                    <a:pt x="290" y="9"/>
                  </a:lnTo>
                  <a:lnTo>
                    <a:pt x="288" y="6"/>
                  </a:lnTo>
                  <a:lnTo>
                    <a:pt x="283" y="1"/>
                  </a:lnTo>
                  <a:lnTo>
                    <a:pt x="277" y="0"/>
                  </a:lnTo>
                  <a:lnTo>
                    <a:pt x="272" y="2"/>
                  </a:lnTo>
                  <a:lnTo>
                    <a:pt x="262" y="5"/>
                  </a:lnTo>
                  <a:lnTo>
                    <a:pt x="252" y="7"/>
                  </a:lnTo>
                  <a:lnTo>
                    <a:pt x="237" y="10"/>
                  </a:lnTo>
                  <a:lnTo>
                    <a:pt x="222" y="14"/>
                  </a:lnTo>
                  <a:lnTo>
                    <a:pt x="204" y="19"/>
                  </a:lnTo>
                  <a:lnTo>
                    <a:pt x="188" y="22"/>
                  </a:lnTo>
                  <a:lnTo>
                    <a:pt x="169" y="27"/>
                  </a:lnTo>
                  <a:lnTo>
                    <a:pt x="150" y="31"/>
                  </a:lnTo>
                  <a:lnTo>
                    <a:pt x="132" y="35"/>
                  </a:lnTo>
                  <a:lnTo>
                    <a:pt x="113" y="38"/>
                  </a:lnTo>
                  <a:lnTo>
                    <a:pt x="95" y="42"/>
                  </a:lnTo>
                  <a:lnTo>
                    <a:pt x="77" y="45"/>
                  </a:lnTo>
                  <a:lnTo>
                    <a:pt x="63" y="47"/>
                  </a:lnTo>
                  <a:lnTo>
                    <a:pt x="49" y="49"/>
                  </a:lnTo>
                  <a:lnTo>
                    <a:pt x="37" y="51"/>
                  </a:lnTo>
                  <a:lnTo>
                    <a:pt x="37" y="29"/>
                  </a:lnTo>
                  <a:lnTo>
                    <a:pt x="36" y="31"/>
                  </a:lnTo>
                  <a:lnTo>
                    <a:pt x="29" y="35"/>
                  </a:lnTo>
                  <a:lnTo>
                    <a:pt x="25" y="39"/>
                  </a:lnTo>
                  <a:lnTo>
                    <a:pt x="21" y="42"/>
                  </a:lnTo>
                  <a:lnTo>
                    <a:pt x="21" y="45"/>
                  </a:lnTo>
                  <a:lnTo>
                    <a:pt x="20" y="48"/>
                  </a:lnTo>
                  <a:lnTo>
                    <a:pt x="17" y="51"/>
                  </a:lnTo>
                  <a:lnTo>
                    <a:pt x="12" y="52"/>
                  </a:lnTo>
                  <a:lnTo>
                    <a:pt x="7" y="53"/>
                  </a:lnTo>
                  <a:lnTo>
                    <a:pt x="5" y="54"/>
                  </a:lnTo>
                  <a:lnTo>
                    <a:pt x="2" y="58"/>
                  </a:lnTo>
                  <a:lnTo>
                    <a:pt x="0" y="61"/>
                  </a:lnTo>
                  <a:lnTo>
                    <a:pt x="27" y="236"/>
                  </a:lnTo>
                  <a:lnTo>
                    <a:pt x="27" y="234"/>
                  </a:lnTo>
                  <a:lnTo>
                    <a:pt x="36" y="233"/>
                  </a:lnTo>
                  <a:lnTo>
                    <a:pt x="49" y="231"/>
                  </a:lnTo>
                  <a:lnTo>
                    <a:pt x="63" y="228"/>
                  </a:lnTo>
                  <a:lnTo>
                    <a:pt x="86" y="225"/>
                  </a:lnTo>
                  <a:lnTo>
                    <a:pt x="106" y="220"/>
                  </a:lnTo>
                  <a:lnTo>
                    <a:pt x="129" y="216"/>
                  </a:lnTo>
                  <a:lnTo>
                    <a:pt x="153" y="211"/>
                  </a:lnTo>
                  <a:lnTo>
                    <a:pt x="176" y="206"/>
                  </a:lnTo>
                  <a:lnTo>
                    <a:pt x="200" y="201"/>
                  </a:lnTo>
                  <a:lnTo>
                    <a:pt x="222" y="197"/>
                  </a:lnTo>
                  <a:lnTo>
                    <a:pt x="242" y="192"/>
                  </a:lnTo>
                  <a:lnTo>
                    <a:pt x="261" y="188"/>
                  </a:lnTo>
                  <a:lnTo>
                    <a:pt x="276" y="186"/>
                  </a:lnTo>
                  <a:lnTo>
                    <a:pt x="288" y="183"/>
                  </a:lnTo>
                  <a:lnTo>
                    <a:pt x="295" y="181"/>
                  </a:lnTo>
                  <a:lnTo>
                    <a:pt x="299" y="180"/>
                  </a:lnTo>
                  <a:lnTo>
                    <a:pt x="300" y="174"/>
                  </a:lnTo>
                  <a:lnTo>
                    <a:pt x="301" y="170"/>
                  </a:lnTo>
                  <a:lnTo>
                    <a:pt x="306" y="166"/>
                  </a:lnTo>
                  <a:lnTo>
                    <a:pt x="313" y="166"/>
                  </a:lnTo>
                  <a:lnTo>
                    <a:pt x="324" y="160"/>
                  </a:lnTo>
                  <a:lnTo>
                    <a:pt x="329" y="153"/>
                  </a:lnTo>
                  <a:lnTo>
                    <a:pt x="330" y="147"/>
                  </a:lnTo>
                  <a:lnTo>
                    <a:pt x="339" y="140"/>
                  </a:lnTo>
                  <a:lnTo>
                    <a:pt x="341" y="139"/>
                  </a:lnTo>
                  <a:lnTo>
                    <a:pt x="344" y="134"/>
                  </a:lnTo>
                  <a:lnTo>
                    <a:pt x="343" y="129"/>
                  </a:lnTo>
                  <a:lnTo>
                    <a:pt x="340" y="124"/>
                  </a:lnTo>
                  <a:lnTo>
                    <a:pt x="310" y="96"/>
                  </a:lnTo>
                  <a:lnTo>
                    <a:pt x="310" y="94"/>
                  </a:lnTo>
                  <a:lnTo>
                    <a:pt x="313" y="92"/>
                  </a:lnTo>
                  <a:lnTo>
                    <a:pt x="316" y="92"/>
                  </a:lnTo>
                  <a:lnTo>
                    <a:pt x="317" y="88"/>
                  </a:lnTo>
                  <a:lnTo>
                    <a:pt x="315" y="84"/>
                  </a:lnTo>
                  <a:lnTo>
                    <a:pt x="313" y="78"/>
                  </a:lnTo>
                  <a:lnTo>
                    <a:pt x="310" y="74"/>
                  </a:lnTo>
                  <a:lnTo>
                    <a:pt x="314" y="69"/>
                  </a:lnTo>
                  <a:lnTo>
                    <a:pt x="315" y="65"/>
                  </a:lnTo>
                  <a:lnTo>
                    <a:pt x="319" y="64"/>
                  </a:lnTo>
                  <a:lnTo>
                    <a:pt x="321" y="62"/>
                  </a:lnTo>
                  <a:lnTo>
                    <a:pt x="322" y="58"/>
                  </a:lnTo>
                  <a:lnTo>
                    <a:pt x="321" y="49"/>
                  </a:lnTo>
                  <a:lnTo>
                    <a:pt x="322" y="46"/>
                  </a:lnTo>
                  <a:lnTo>
                    <a:pt x="323" y="45"/>
                  </a:lnTo>
                  <a:lnTo>
                    <a:pt x="322" y="39"/>
                  </a:lnTo>
                  <a:lnTo>
                    <a:pt x="321" y="35"/>
                  </a:lnTo>
                  <a:lnTo>
                    <a:pt x="306" y="29"/>
                  </a:lnTo>
                  <a:lnTo>
                    <a:pt x="306" y="21"/>
                  </a:lnTo>
                  <a:lnTo>
                    <a:pt x="304" y="15"/>
                  </a:lnTo>
                  <a:lnTo>
                    <a:pt x="301" y="14"/>
                  </a:lnTo>
                  <a:lnTo>
                    <a:pt x="294" y="10"/>
                  </a:lnTo>
                  <a:lnTo>
                    <a:pt x="290" y="9"/>
                  </a:lnTo>
                  <a:lnTo>
                    <a:pt x="288" y="6"/>
                  </a:lnTo>
                  <a:lnTo>
                    <a:pt x="283" y="1"/>
                  </a:lnTo>
                  <a:lnTo>
                    <a:pt x="277" y="0"/>
                  </a:lnTo>
                  <a:lnTo>
                    <a:pt x="322" y="58"/>
                  </a:lnTo>
                  <a:close/>
                </a:path>
              </a:pathLst>
            </a:custGeom>
            <a:grpFill/>
            <a:ln w="4826">
              <a:solidFill>
                <a:schemeClr val="bg1"/>
              </a:solidFill>
            </a:ln>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8">
              <a:extLst>
                <a:ext uri="{FF2B5EF4-FFF2-40B4-BE49-F238E27FC236}">
                  <a16:creationId xmlns:a16="http://schemas.microsoft.com/office/drawing/2014/main" id="{2E6BA723-405E-4D2E-9E67-DB4147F1E3F2}"/>
                </a:ext>
              </a:extLst>
            </p:cNvPr>
            <p:cNvSpPr>
              <a:spLocks/>
            </p:cNvSpPr>
            <p:nvPr/>
          </p:nvSpPr>
          <p:spPr bwMode="auto">
            <a:xfrm>
              <a:off x="9590710" y="1735056"/>
              <a:ext cx="573569" cy="908573"/>
            </a:xfrm>
            <a:custGeom>
              <a:avLst/>
              <a:gdLst>
                <a:gd name="T0" fmla="*/ 169 w 192"/>
                <a:gd name="T1" fmla="*/ 123 h 304"/>
                <a:gd name="T2" fmla="*/ 187 w 192"/>
                <a:gd name="T3" fmla="*/ 128 h 304"/>
                <a:gd name="T4" fmla="*/ 183 w 192"/>
                <a:gd name="T5" fmla="*/ 136 h 304"/>
                <a:gd name="T6" fmla="*/ 192 w 192"/>
                <a:gd name="T7" fmla="*/ 142 h 304"/>
                <a:gd name="T8" fmla="*/ 186 w 192"/>
                <a:gd name="T9" fmla="*/ 154 h 304"/>
                <a:gd name="T10" fmla="*/ 172 w 192"/>
                <a:gd name="T11" fmla="*/ 164 h 304"/>
                <a:gd name="T12" fmla="*/ 157 w 192"/>
                <a:gd name="T13" fmla="*/ 189 h 304"/>
                <a:gd name="T14" fmla="*/ 131 w 192"/>
                <a:gd name="T15" fmla="*/ 189 h 304"/>
                <a:gd name="T16" fmla="*/ 115 w 192"/>
                <a:gd name="T17" fmla="*/ 196 h 304"/>
                <a:gd name="T18" fmla="*/ 109 w 192"/>
                <a:gd name="T19" fmla="*/ 225 h 304"/>
                <a:gd name="T20" fmla="*/ 99 w 192"/>
                <a:gd name="T21" fmla="*/ 234 h 304"/>
                <a:gd name="T22" fmla="*/ 80 w 192"/>
                <a:gd name="T23" fmla="*/ 238 h 304"/>
                <a:gd name="T24" fmla="*/ 77 w 192"/>
                <a:gd name="T25" fmla="*/ 244 h 304"/>
                <a:gd name="T26" fmla="*/ 69 w 192"/>
                <a:gd name="T27" fmla="*/ 254 h 304"/>
                <a:gd name="T28" fmla="*/ 72 w 192"/>
                <a:gd name="T29" fmla="*/ 265 h 304"/>
                <a:gd name="T30" fmla="*/ 65 w 192"/>
                <a:gd name="T31" fmla="*/ 274 h 304"/>
                <a:gd name="T32" fmla="*/ 59 w 192"/>
                <a:gd name="T33" fmla="*/ 286 h 304"/>
                <a:gd name="T34" fmla="*/ 59 w 192"/>
                <a:gd name="T35" fmla="*/ 296 h 304"/>
                <a:gd name="T36" fmla="*/ 53 w 192"/>
                <a:gd name="T37" fmla="*/ 301 h 304"/>
                <a:gd name="T38" fmla="*/ 41 w 192"/>
                <a:gd name="T39" fmla="*/ 288 h 304"/>
                <a:gd name="T40" fmla="*/ 25 w 192"/>
                <a:gd name="T41" fmla="*/ 247 h 304"/>
                <a:gd name="T42" fmla="*/ 5 w 192"/>
                <a:gd name="T43" fmla="*/ 188 h 304"/>
                <a:gd name="T44" fmla="*/ 0 w 192"/>
                <a:gd name="T45" fmla="*/ 166 h 304"/>
                <a:gd name="T46" fmla="*/ 5 w 192"/>
                <a:gd name="T47" fmla="*/ 166 h 304"/>
                <a:gd name="T48" fmla="*/ 10 w 192"/>
                <a:gd name="T49" fmla="*/ 162 h 304"/>
                <a:gd name="T50" fmla="*/ 12 w 192"/>
                <a:gd name="T51" fmla="*/ 150 h 304"/>
                <a:gd name="T52" fmla="*/ 15 w 192"/>
                <a:gd name="T53" fmla="*/ 140 h 304"/>
                <a:gd name="T54" fmla="*/ 21 w 192"/>
                <a:gd name="T55" fmla="*/ 126 h 304"/>
                <a:gd name="T56" fmla="*/ 18 w 192"/>
                <a:gd name="T57" fmla="*/ 92 h 304"/>
                <a:gd name="T58" fmla="*/ 20 w 192"/>
                <a:gd name="T59" fmla="*/ 65 h 304"/>
                <a:gd name="T60" fmla="*/ 27 w 192"/>
                <a:gd name="T61" fmla="*/ 43 h 304"/>
                <a:gd name="T62" fmla="*/ 38 w 192"/>
                <a:gd name="T63" fmla="*/ 12 h 304"/>
                <a:gd name="T64" fmla="*/ 47 w 192"/>
                <a:gd name="T65" fmla="*/ 4 h 304"/>
                <a:gd name="T66" fmla="*/ 58 w 192"/>
                <a:gd name="T67" fmla="*/ 15 h 304"/>
                <a:gd name="T68" fmla="*/ 69 w 192"/>
                <a:gd name="T69" fmla="*/ 11 h 304"/>
                <a:gd name="T70" fmla="*/ 81 w 192"/>
                <a:gd name="T71" fmla="*/ 4 h 304"/>
                <a:gd name="T72" fmla="*/ 91 w 192"/>
                <a:gd name="T73" fmla="*/ 0 h 304"/>
                <a:gd name="T74" fmla="*/ 102 w 192"/>
                <a:gd name="T75" fmla="*/ 7 h 304"/>
                <a:gd name="T76" fmla="*/ 112 w 192"/>
                <a:gd name="T77" fmla="*/ 14 h 304"/>
                <a:gd name="T78" fmla="*/ 120 w 192"/>
                <a:gd name="T79" fmla="*/ 34 h 304"/>
                <a:gd name="T80" fmla="*/ 132 w 192"/>
                <a:gd name="T81" fmla="*/ 69 h 304"/>
                <a:gd name="T82" fmla="*/ 150 w 192"/>
                <a:gd name="T83" fmla="*/ 99 h 304"/>
                <a:gd name="T84" fmla="*/ 161 w 192"/>
                <a:gd name="T85" fmla="*/ 11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304">
                  <a:moveTo>
                    <a:pt x="159" y="121"/>
                  </a:moveTo>
                  <a:cubicBezTo>
                    <a:pt x="166" y="126"/>
                    <a:pt x="166" y="126"/>
                    <a:pt x="166" y="126"/>
                  </a:cubicBezTo>
                  <a:cubicBezTo>
                    <a:pt x="169" y="123"/>
                    <a:pt x="169" y="123"/>
                    <a:pt x="169" y="123"/>
                  </a:cubicBezTo>
                  <a:cubicBezTo>
                    <a:pt x="173" y="121"/>
                    <a:pt x="173" y="121"/>
                    <a:pt x="173" y="121"/>
                  </a:cubicBezTo>
                  <a:cubicBezTo>
                    <a:pt x="183" y="124"/>
                    <a:pt x="183" y="124"/>
                    <a:pt x="183" y="124"/>
                  </a:cubicBezTo>
                  <a:cubicBezTo>
                    <a:pt x="187" y="128"/>
                    <a:pt x="187" y="128"/>
                    <a:pt x="187" y="128"/>
                  </a:cubicBezTo>
                  <a:cubicBezTo>
                    <a:pt x="188" y="131"/>
                    <a:pt x="188" y="131"/>
                    <a:pt x="188" y="131"/>
                  </a:cubicBezTo>
                  <a:cubicBezTo>
                    <a:pt x="185" y="134"/>
                    <a:pt x="185" y="134"/>
                    <a:pt x="185" y="134"/>
                  </a:cubicBezTo>
                  <a:cubicBezTo>
                    <a:pt x="183" y="136"/>
                    <a:pt x="183" y="136"/>
                    <a:pt x="183" y="136"/>
                  </a:cubicBezTo>
                  <a:cubicBezTo>
                    <a:pt x="184" y="138"/>
                    <a:pt x="184" y="138"/>
                    <a:pt x="184" y="138"/>
                  </a:cubicBezTo>
                  <a:cubicBezTo>
                    <a:pt x="189" y="140"/>
                    <a:pt x="189" y="140"/>
                    <a:pt x="189" y="140"/>
                  </a:cubicBezTo>
                  <a:cubicBezTo>
                    <a:pt x="192" y="142"/>
                    <a:pt x="192" y="142"/>
                    <a:pt x="192" y="142"/>
                  </a:cubicBezTo>
                  <a:cubicBezTo>
                    <a:pt x="191" y="147"/>
                    <a:pt x="191" y="147"/>
                    <a:pt x="191" y="147"/>
                  </a:cubicBezTo>
                  <a:cubicBezTo>
                    <a:pt x="191" y="152"/>
                    <a:pt x="191" y="152"/>
                    <a:pt x="191" y="152"/>
                  </a:cubicBezTo>
                  <a:cubicBezTo>
                    <a:pt x="186" y="154"/>
                    <a:pt x="186" y="154"/>
                    <a:pt x="186" y="154"/>
                  </a:cubicBezTo>
                  <a:cubicBezTo>
                    <a:pt x="179" y="155"/>
                    <a:pt x="179" y="155"/>
                    <a:pt x="179" y="155"/>
                  </a:cubicBezTo>
                  <a:cubicBezTo>
                    <a:pt x="172" y="158"/>
                    <a:pt x="172" y="158"/>
                    <a:pt x="172" y="158"/>
                  </a:cubicBezTo>
                  <a:cubicBezTo>
                    <a:pt x="172" y="164"/>
                    <a:pt x="172" y="164"/>
                    <a:pt x="172" y="164"/>
                  </a:cubicBezTo>
                  <a:cubicBezTo>
                    <a:pt x="167" y="170"/>
                    <a:pt x="159" y="174"/>
                    <a:pt x="158" y="182"/>
                  </a:cubicBezTo>
                  <a:cubicBezTo>
                    <a:pt x="158" y="182"/>
                    <a:pt x="158" y="190"/>
                    <a:pt x="158" y="190"/>
                  </a:cubicBezTo>
                  <a:cubicBezTo>
                    <a:pt x="158" y="190"/>
                    <a:pt x="157" y="189"/>
                    <a:pt x="157" y="189"/>
                  </a:cubicBezTo>
                  <a:cubicBezTo>
                    <a:pt x="154" y="183"/>
                    <a:pt x="149" y="177"/>
                    <a:pt x="141" y="182"/>
                  </a:cubicBezTo>
                  <a:cubicBezTo>
                    <a:pt x="139" y="183"/>
                    <a:pt x="138" y="186"/>
                    <a:pt x="137" y="187"/>
                  </a:cubicBezTo>
                  <a:cubicBezTo>
                    <a:pt x="137" y="187"/>
                    <a:pt x="131" y="189"/>
                    <a:pt x="131" y="189"/>
                  </a:cubicBezTo>
                  <a:cubicBezTo>
                    <a:pt x="123" y="189"/>
                    <a:pt x="123" y="189"/>
                    <a:pt x="123" y="189"/>
                  </a:cubicBezTo>
                  <a:cubicBezTo>
                    <a:pt x="116" y="190"/>
                    <a:pt x="116" y="190"/>
                    <a:pt x="116" y="190"/>
                  </a:cubicBezTo>
                  <a:cubicBezTo>
                    <a:pt x="115" y="196"/>
                    <a:pt x="115" y="196"/>
                    <a:pt x="115" y="196"/>
                  </a:cubicBezTo>
                  <a:cubicBezTo>
                    <a:pt x="112" y="202"/>
                    <a:pt x="112" y="202"/>
                    <a:pt x="112" y="202"/>
                  </a:cubicBezTo>
                  <a:cubicBezTo>
                    <a:pt x="111" y="205"/>
                    <a:pt x="110" y="208"/>
                    <a:pt x="110" y="210"/>
                  </a:cubicBezTo>
                  <a:cubicBezTo>
                    <a:pt x="111" y="215"/>
                    <a:pt x="115" y="221"/>
                    <a:pt x="109" y="225"/>
                  </a:cubicBezTo>
                  <a:cubicBezTo>
                    <a:pt x="107" y="226"/>
                    <a:pt x="107" y="224"/>
                    <a:pt x="105" y="225"/>
                  </a:cubicBezTo>
                  <a:cubicBezTo>
                    <a:pt x="104" y="225"/>
                    <a:pt x="99" y="224"/>
                    <a:pt x="99" y="227"/>
                  </a:cubicBezTo>
                  <a:cubicBezTo>
                    <a:pt x="99" y="234"/>
                    <a:pt x="99" y="234"/>
                    <a:pt x="99" y="234"/>
                  </a:cubicBezTo>
                  <a:cubicBezTo>
                    <a:pt x="95" y="236"/>
                    <a:pt x="95" y="236"/>
                    <a:pt x="95" y="236"/>
                  </a:cubicBezTo>
                  <a:cubicBezTo>
                    <a:pt x="88" y="237"/>
                    <a:pt x="88" y="237"/>
                    <a:pt x="88" y="237"/>
                  </a:cubicBezTo>
                  <a:cubicBezTo>
                    <a:pt x="80" y="238"/>
                    <a:pt x="80" y="238"/>
                    <a:pt x="80" y="238"/>
                  </a:cubicBezTo>
                  <a:cubicBezTo>
                    <a:pt x="80" y="240"/>
                    <a:pt x="80" y="240"/>
                    <a:pt x="80" y="240"/>
                  </a:cubicBezTo>
                  <a:cubicBezTo>
                    <a:pt x="79" y="241"/>
                    <a:pt x="79" y="241"/>
                    <a:pt x="79" y="241"/>
                  </a:cubicBezTo>
                  <a:cubicBezTo>
                    <a:pt x="77" y="244"/>
                    <a:pt x="77" y="244"/>
                    <a:pt x="77" y="244"/>
                  </a:cubicBezTo>
                  <a:cubicBezTo>
                    <a:pt x="75" y="246"/>
                    <a:pt x="75" y="246"/>
                    <a:pt x="75" y="246"/>
                  </a:cubicBezTo>
                  <a:cubicBezTo>
                    <a:pt x="72" y="249"/>
                    <a:pt x="72" y="249"/>
                    <a:pt x="72" y="249"/>
                  </a:cubicBezTo>
                  <a:cubicBezTo>
                    <a:pt x="69" y="254"/>
                    <a:pt x="69" y="254"/>
                    <a:pt x="69" y="254"/>
                  </a:cubicBezTo>
                  <a:cubicBezTo>
                    <a:pt x="68" y="258"/>
                    <a:pt x="68" y="258"/>
                    <a:pt x="68" y="258"/>
                  </a:cubicBezTo>
                  <a:cubicBezTo>
                    <a:pt x="68" y="261"/>
                    <a:pt x="68" y="261"/>
                    <a:pt x="68" y="261"/>
                  </a:cubicBezTo>
                  <a:cubicBezTo>
                    <a:pt x="72" y="265"/>
                    <a:pt x="72" y="265"/>
                    <a:pt x="72" y="265"/>
                  </a:cubicBezTo>
                  <a:cubicBezTo>
                    <a:pt x="71" y="268"/>
                    <a:pt x="71" y="268"/>
                    <a:pt x="71" y="268"/>
                  </a:cubicBezTo>
                  <a:cubicBezTo>
                    <a:pt x="67" y="271"/>
                    <a:pt x="67" y="271"/>
                    <a:pt x="67" y="271"/>
                  </a:cubicBezTo>
                  <a:cubicBezTo>
                    <a:pt x="65" y="274"/>
                    <a:pt x="65" y="274"/>
                    <a:pt x="65" y="274"/>
                  </a:cubicBezTo>
                  <a:cubicBezTo>
                    <a:pt x="65" y="278"/>
                    <a:pt x="65" y="278"/>
                    <a:pt x="65" y="278"/>
                  </a:cubicBezTo>
                  <a:cubicBezTo>
                    <a:pt x="62" y="282"/>
                    <a:pt x="62" y="282"/>
                    <a:pt x="62" y="282"/>
                  </a:cubicBezTo>
                  <a:cubicBezTo>
                    <a:pt x="59" y="286"/>
                    <a:pt x="59" y="286"/>
                    <a:pt x="59" y="286"/>
                  </a:cubicBezTo>
                  <a:cubicBezTo>
                    <a:pt x="58" y="289"/>
                    <a:pt x="58" y="289"/>
                    <a:pt x="58" y="289"/>
                  </a:cubicBezTo>
                  <a:cubicBezTo>
                    <a:pt x="59" y="292"/>
                    <a:pt x="59" y="292"/>
                    <a:pt x="59" y="292"/>
                  </a:cubicBezTo>
                  <a:cubicBezTo>
                    <a:pt x="59" y="296"/>
                    <a:pt x="59" y="296"/>
                    <a:pt x="59" y="296"/>
                  </a:cubicBezTo>
                  <a:cubicBezTo>
                    <a:pt x="59" y="301"/>
                    <a:pt x="59" y="301"/>
                    <a:pt x="59" y="301"/>
                  </a:cubicBezTo>
                  <a:cubicBezTo>
                    <a:pt x="57" y="304"/>
                    <a:pt x="57" y="304"/>
                    <a:pt x="57" y="304"/>
                  </a:cubicBezTo>
                  <a:cubicBezTo>
                    <a:pt x="53" y="301"/>
                    <a:pt x="53" y="301"/>
                    <a:pt x="53" y="301"/>
                  </a:cubicBezTo>
                  <a:cubicBezTo>
                    <a:pt x="49" y="299"/>
                    <a:pt x="49" y="299"/>
                    <a:pt x="49" y="299"/>
                  </a:cubicBezTo>
                  <a:cubicBezTo>
                    <a:pt x="45" y="295"/>
                    <a:pt x="45" y="295"/>
                    <a:pt x="45" y="295"/>
                  </a:cubicBezTo>
                  <a:cubicBezTo>
                    <a:pt x="41" y="288"/>
                    <a:pt x="41" y="288"/>
                    <a:pt x="41" y="288"/>
                  </a:cubicBezTo>
                  <a:cubicBezTo>
                    <a:pt x="38" y="281"/>
                    <a:pt x="38" y="281"/>
                    <a:pt x="38" y="281"/>
                  </a:cubicBezTo>
                  <a:cubicBezTo>
                    <a:pt x="33" y="266"/>
                    <a:pt x="33" y="266"/>
                    <a:pt x="33" y="266"/>
                  </a:cubicBezTo>
                  <a:cubicBezTo>
                    <a:pt x="25" y="247"/>
                    <a:pt x="25" y="247"/>
                    <a:pt x="25" y="247"/>
                  </a:cubicBezTo>
                  <a:cubicBezTo>
                    <a:pt x="18" y="226"/>
                    <a:pt x="18" y="226"/>
                    <a:pt x="18" y="226"/>
                  </a:cubicBezTo>
                  <a:cubicBezTo>
                    <a:pt x="11" y="205"/>
                    <a:pt x="11" y="205"/>
                    <a:pt x="11" y="205"/>
                  </a:cubicBezTo>
                  <a:cubicBezTo>
                    <a:pt x="5" y="188"/>
                    <a:pt x="5" y="188"/>
                    <a:pt x="5" y="188"/>
                  </a:cubicBezTo>
                  <a:cubicBezTo>
                    <a:pt x="1" y="174"/>
                    <a:pt x="1" y="174"/>
                    <a:pt x="1" y="174"/>
                  </a:cubicBezTo>
                  <a:cubicBezTo>
                    <a:pt x="0" y="170"/>
                    <a:pt x="0" y="170"/>
                    <a:pt x="0" y="170"/>
                  </a:cubicBezTo>
                  <a:cubicBezTo>
                    <a:pt x="0" y="166"/>
                    <a:pt x="0" y="166"/>
                    <a:pt x="0" y="166"/>
                  </a:cubicBezTo>
                  <a:cubicBezTo>
                    <a:pt x="1" y="162"/>
                    <a:pt x="1" y="162"/>
                    <a:pt x="1" y="162"/>
                  </a:cubicBezTo>
                  <a:cubicBezTo>
                    <a:pt x="2" y="162"/>
                    <a:pt x="2" y="162"/>
                    <a:pt x="2" y="162"/>
                  </a:cubicBezTo>
                  <a:cubicBezTo>
                    <a:pt x="5" y="166"/>
                    <a:pt x="5" y="166"/>
                    <a:pt x="5" y="166"/>
                  </a:cubicBezTo>
                  <a:cubicBezTo>
                    <a:pt x="8" y="168"/>
                    <a:pt x="8" y="168"/>
                    <a:pt x="8" y="168"/>
                  </a:cubicBezTo>
                  <a:cubicBezTo>
                    <a:pt x="9" y="168"/>
                    <a:pt x="9" y="168"/>
                    <a:pt x="9" y="168"/>
                  </a:cubicBezTo>
                  <a:cubicBezTo>
                    <a:pt x="10" y="162"/>
                    <a:pt x="10" y="162"/>
                    <a:pt x="10" y="162"/>
                  </a:cubicBezTo>
                  <a:cubicBezTo>
                    <a:pt x="8" y="156"/>
                    <a:pt x="8" y="156"/>
                    <a:pt x="8" y="156"/>
                  </a:cubicBezTo>
                  <a:cubicBezTo>
                    <a:pt x="12" y="154"/>
                    <a:pt x="12" y="154"/>
                    <a:pt x="12" y="154"/>
                  </a:cubicBezTo>
                  <a:cubicBezTo>
                    <a:pt x="12" y="150"/>
                    <a:pt x="12" y="150"/>
                    <a:pt x="12" y="150"/>
                  </a:cubicBezTo>
                  <a:cubicBezTo>
                    <a:pt x="10" y="147"/>
                    <a:pt x="10" y="147"/>
                    <a:pt x="10" y="147"/>
                  </a:cubicBezTo>
                  <a:cubicBezTo>
                    <a:pt x="12" y="144"/>
                    <a:pt x="12" y="144"/>
                    <a:pt x="12" y="144"/>
                  </a:cubicBezTo>
                  <a:cubicBezTo>
                    <a:pt x="15" y="140"/>
                    <a:pt x="15" y="140"/>
                    <a:pt x="15" y="140"/>
                  </a:cubicBezTo>
                  <a:cubicBezTo>
                    <a:pt x="16" y="134"/>
                    <a:pt x="16" y="134"/>
                    <a:pt x="16" y="134"/>
                  </a:cubicBezTo>
                  <a:cubicBezTo>
                    <a:pt x="17" y="130"/>
                    <a:pt x="17" y="130"/>
                    <a:pt x="17" y="130"/>
                  </a:cubicBezTo>
                  <a:cubicBezTo>
                    <a:pt x="21" y="126"/>
                    <a:pt x="21" y="126"/>
                    <a:pt x="21" y="126"/>
                  </a:cubicBezTo>
                  <a:cubicBezTo>
                    <a:pt x="20" y="112"/>
                    <a:pt x="20" y="112"/>
                    <a:pt x="20" y="112"/>
                  </a:cubicBezTo>
                  <a:cubicBezTo>
                    <a:pt x="18" y="102"/>
                    <a:pt x="18" y="102"/>
                    <a:pt x="18" y="102"/>
                  </a:cubicBezTo>
                  <a:cubicBezTo>
                    <a:pt x="18" y="92"/>
                    <a:pt x="18" y="92"/>
                    <a:pt x="18" y="92"/>
                  </a:cubicBezTo>
                  <a:cubicBezTo>
                    <a:pt x="25" y="77"/>
                    <a:pt x="25" y="77"/>
                    <a:pt x="25" y="77"/>
                  </a:cubicBezTo>
                  <a:cubicBezTo>
                    <a:pt x="22" y="71"/>
                    <a:pt x="22" y="71"/>
                    <a:pt x="22" y="71"/>
                  </a:cubicBezTo>
                  <a:cubicBezTo>
                    <a:pt x="20" y="65"/>
                    <a:pt x="20" y="65"/>
                    <a:pt x="20" y="65"/>
                  </a:cubicBezTo>
                  <a:cubicBezTo>
                    <a:pt x="20" y="60"/>
                    <a:pt x="20" y="60"/>
                    <a:pt x="20" y="60"/>
                  </a:cubicBezTo>
                  <a:cubicBezTo>
                    <a:pt x="23" y="53"/>
                    <a:pt x="23" y="53"/>
                    <a:pt x="23" y="53"/>
                  </a:cubicBezTo>
                  <a:cubicBezTo>
                    <a:pt x="27" y="43"/>
                    <a:pt x="27" y="43"/>
                    <a:pt x="27" y="43"/>
                  </a:cubicBezTo>
                  <a:cubicBezTo>
                    <a:pt x="32" y="31"/>
                    <a:pt x="32" y="31"/>
                    <a:pt x="32" y="31"/>
                  </a:cubicBezTo>
                  <a:cubicBezTo>
                    <a:pt x="35" y="20"/>
                    <a:pt x="35" y="20"/>
                    <a:pt x="35" y="20"/>
                  </a:cubicBezTo>
                  <a:cubicBezTo>
                    <a:pt x="38" y="12"/>
                    <a:pt x="38" y="12"/>
                    <a:pt x="38" y="12"/>
                  </a:cubicBezTo>
                  <a:cubicBezTo>
                    <a:pt x="40" y="7"/>
                    <a:pt x="40" y="7"/>
                    <a:pt x="40" y="7"/>
                  </a:cubicBezTo>
                  <a:cubicBezTo>
                    <a:pt x="42" y="4"/>
                    <a:pt x="42" y="4"/>
                    <a:pt x="42" y="4"/>
                  </a:cubicBezTo>
                  <a:cubicBezTo>
                    <a:pt x="47" y="4"/>
                    <a:pt x="47" y="4"/>
                    <a:pt x="47" y="4"/>
                  </a:cubicBezTo>
                  <a:cubicBezTo>
                    <a:pt x="51" y="9"/>
                    <a:pt x="51" y="9"/>
                    <a:pt x="51" y="9"/>
                  </a:cubicBezTo>
                  <a:cubicBezTo>
                    <a:pt x="55" y="14"/>
                    <a:pt x="55" y="14"/>
                    <a:pt x="55" y="14"/>
                  </a:cubicBezTo>
                  <a:cubicBezTo>
                    <a:pt x="58" y="15"/>
                    <a:pt x="58" y="15"/>
                    <a:pt x="58" y="15"/>
                  </a:cubicBezTo>
                  <a:cubicBezTo>
                    <a:pt x="62" y="15"/>
                    <a:pt x="62" y="15"/>
                    <a:pt x="62" y="15"/>
                  </a:cubicBezTo>
                  <a:cubicBezTo>
                    <a:pt x="66" y="14"/>
                    <a:pt x="66" y="14"/>
                    <a:pt x="66" y="14"/>
                  </a:cubicBezTo>
                  <a:cubicBezTo>
                    <a:pt x="69" y="11"/>
                    <a:pt x="69" y="11"/>
                    <a:pt x="69" y="11"/>
                  </a:cubicBezTo>
                  <a:cubicBezTo>
                    <a:pt x="73" y="7"/>
                    <a:pt x="73" y="7"/>
                    <a:pt x="73" y="7"/>
                  </a:cubicBezTo>
                  <a:cubicBezTo>
                    <a:pt x="76" y="6"/>
                    <a:pt x="76" y="6"/>
                    <a:pt x="76" y="6"/>
                  </a:cubicBezTo>
                  <a:cubicBezTo>
                    <a:pt x="81" y="4"/>
                    <a:pt x="81" y="4"/>
                    <a:pt x="81" y="4"/>
                  </a:cubicBezTo>
                  <a:cubicBezTo>
                    <a:pt x="83" y="0"/>
                    <a:pt x="83" y="0"/>
                    <a:pt x="83" y="0"/>
                  </a:cubicBezTo>
                  <a:cubicBezTo>
                    <a:pt x="86" y="0"/>
                    <a:pt x="86" y="0"/>
                    <a:pt x="86" y="0"/>
                  </a:cubicBezTo>
                  <a:cubicBezTo>
                    <a:pt x="91" y="0"/>
                    <a:pt x="91" y="0"/>
                    <a:pt x="91" y="0"/>
                  </a:cubicBezTo>
                  <a:cubicBezTo>
                    <a:pt x="94" y="2"/>
                    <a:pt x="94" y="2"/>
                    <a:pt x="94" y="2"/>
                  </a:cubicBezTo>
                  <a:cubicBezTo>
                    <a:pt x="99" y="5"/>
                    <a:pt x="99" y="5"/>
                    <a:pt x="99" y="5"/>
                  </a:cubicBezTo>
                  <a:cubicBezTo>
                    <a:pt x="102" y="7"/>
                    <a:pt x="102" y="7"/>
                    <a:pt x="102" y="7"/>
                  </a:cubicBezTo>
                  <a:cubicBezTo>
                    <a:pt x="107" y="10"/>
                    <a:pt x="107" y="10"/>
                    <a:pt x="107" y="10"/>
                  </a:cubicBezTo>
                  <a:cubicBezTo>
                    <a:pt x="109" y="13"/>
                    <a:pt x="109" y="13"/>
                    <a:pt x="109" y="13"/>
                  </a:cubicBezTo>
                  <a:cubicBezTo>
                    <a:pt x="112" y="14"/>
                    <a:pt x="112" y="14"/>
                    <a:pt x="112" y="14"/>
                  </a:cubicBezTo>
                  <a:cubicBezTo>
                    <a:pt x="115" y="19"/>
                    <a:pt x="115" y="19"/>
                    <a:pt x="115" y="19"/>
                  </a:cubicBezTo>
                  <a:cubicBezTo>
                    <a:pt x="117" y="26"/>
                    <a:pt x="117" y="26"/>
                    <a:pt x="117" y="26"/>
                  </a:cubicBezTo>
                  <a:cubicBezTo>
                    <a:pt x="120" y="34"/>
                    <a:pt x="120" y="34"/>
                    <a:pt x="120" y="34"/>
                  </a:cubicBezTo>
                  <a:cubicBezTo>
                    <a:pt x="123" y="44"/>
                    <a:pt x="123" y="44"/>
                    <a:pt x="123" y="44"/>
                  </a:cubicBezTo>
                  <a:cubicBezTo>
                    <a:pt x="127" y="56"/>
                    <a:pt x="127" y="56"/>
                    <a:pt x="127" y="56"/>
                  </a:cubicBezTo>
                  <a:cubicBezTo>
                    <a:pt x="132" y="69"/>
                    <a:pt x="132" y="69"/>
                    <a:pt x="132" y="69"/>
                  </a:cubicBezTo>
                  <a:cubicBezTo>
                    <a:pt x="138" y="85"/>
                    <a:pt x="138" y="85"/>
                    <a:pt x="138" y="85"/>
                  </a:cubicBezTo>
                  <a:cubicBezTo>
                    <a:pt x="142" y="95"/>
                    <a:pt x="142" y="95"/>
                    <a:pt x="142" y="95"/>
                  </a:cubicBezTo>
                  <a:cubicBezTo>
                    <a:pt x="150" y="99"/>
                    <a:pt x="150" y="99"/>
                    <a:pt x="150" y="99"/>
                  </a:cubicBezTo>
                  <a:cubicBezTo>
                    <a:pt x="156" y="100"/>
                    <a:pt x="156" y="100"/>
                    <a:pt x="157" y="106"/>
                  </a:cubicBezTo>
                  <a:cubicBezTo>
                    <a:pt x="158" y="109"/>
                    <a:pt x="158" y="110"/>
                    <a:pt x="159" y="114"/>
                  </a:cubicBezTo>
                  <a:cubicBezTo>
                    <a:pt x="160" y="115"/>
                    <a:pt x="162" y="117"/>
                    <a:pt x="161" y="119"/>
                  </a:cubicBezTo>
                  <a:cubicBezTo>
                    <a:pt x="161" y="119"/>
                    <a:pt x="159" y="121"/>
                    <a:pt x="159" y="121"/>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51">
              <a:extLst>
                <a:ext uri="{FF2B5EF4-FFF2-40B4-BE49-F238E27FC236}">
                  <a16:creationId xmlns:a16="http://schemas.microsoft.com/office/drawing/2014/main" id="{4CDD217F-FB5C-441F-8061-4665748F3165}"/>
                </a:ext>
              </a:extLst>
            </p:cNvPr>
            <p:cNvSpPr>
              <a:spLocks/>
            </p:cNvSpPr>
            <p:nvPr/>
          </p:nvSpPr>
          <p:spPr bwMode="auto">
            <a:xfrm>
              <a:off x="6428468" y="4430321"/>
              <a:ext cx="789292" cy="705540"/>
            </a:xfrm>
            <a:custGeom>
              <a:avLst/>
              <a:gdLst>
                <a:gd name="T0" fmla="*/ 14 w 311"/>
                <a:gd name="T1" fmla="*/ 238 h 278"/>
                <a:gd name="T2" fmla="*/ 14 w 311"/>
                <a:gd name="T3" fmla="*/ 95 h 278"/>
                <a:gd name="T4" fmla="*/ 0 w 311"/>
                <a:gd name="T5" fmla="*/ 2 h 278"/>
                <a:gd name="T6" fmla="*/ 280 w 311"/>
                <a:gd name="T7" fmla="*/ 0 h 278"/>
                <a:gd name="T8" fmla="*/ 279 w 311"/>
                <a:gd name="T9" fmla="*/ 6 h 278"/>
                <a:gd name="T10" fmla="*/ 279 w 311"/>
                <a:gd name="T11" fmla="*/ 9 h 278"/>
                <a:gd name="T12" fmla="*/ 281 w 311"/>
                <a:gd name="T13" fmla="*/ 11 h 278"/>
                <a:gd name="T14" fmla="*/ 284 w 311"/>
                <a:gd name="T15" fmla="*/ 12 h 278"/>
                <a:gd name="T16" fmla="*/ 285 w 311"/>
                <a:gd name="T17" fmla="*/ 14 h 278"/>
                <a:gd name="T18" fmla="*/ 283 w 311"/>
                <a:gd name="T19" fmla="*/ 18 h 278"/>
                <a:gd name="T20" fmla="*/ 277 w 311"/>
                <a:gd name="T21" fmla="*/ 26 h 278"/>
                <a:gd name="T22" fmla="*/ 265 w 311"/>
                <a:gd name="T23" fmla="*/ 38 h 278"/>
                <a:gd name="T24" fmla="*/ 308 w 311"/>
                <a:gd name="T25" fmla="*/ 38 h 278"/>
                <a:gd name="T26" fmla="*/ 311 w 311"/>
                <a:gd name="T27" fmla="*/ 46 h 278"/>
                <a:gd name="T28" fmla="*/ 305 w 311"/>
                <a:gd name="T29" fmla="*/ 49 h 278"/>
                <a:gd name="T30" fmla="*/ 304 w 311"/>
                <a:gd name="T31" fmla="*/ 53 h 278"/>
                <a:gd name="T32" fmla="*/ 303 w 311"/>
                <a:gd name="T33" fmla="*/ 56 h 278"/>
                <a:gd name="T34" fmla="*/ 297 w 311"/>
                <a:gd name="T35" fmla="*/ 60 h 278"/>
                <a:gd name="T36" fmla="*/ 299 w 311"/>
                <a:gd name="T37" fmla="*/ 68 h 278"/>
                <a:gd name="T38" fmla="*/ 293 w 311"/>
                <a:gd name="T39" fmla="*/ 75 h 278"/>
                <a:gd name="T40" fmla="*/ 286 w 311"/>
                <a:gd name="T41" fmla="*/ 84 h 278"/>
                <a:gd name="T42" fmla="*/ 284 w 311"/>
                <a:gd name="T43" fmla="*/ 97 h 278"/>
                <a:gd name="T44" fmla="*/ 288 w 311"/>
                <a:gd name="T45" fmla="*/ 105 h 278"/>
                <a:gd name="T46" fmla="*/ 285 w 311"/>
                <a:gd name="T47" fmla="*/ 111 h 278"/>
                <a:gd name="T48" fmla="*/ 279 w 311"/>
                <a:gd name="T49" fmla="*/ 114 h 278"/>
                <a:gd name="T50" fmla="*/ 277 w 311"/>
                <a:gd name="T51" fmla="*/ 120 h 278"/>
                <a:gd name="T52" fmla="*/ 278 w 311"/>
                <a:gd name="T53" fmla="*/ 126 h 278"/>
                <a:gd name="T54" fmla="*/ 273 w 311"/>
                <a:gd name="T55" fmla="*/ 127 h 278"/>
                <a:gd name="T56" fmla="*/ 271 w 311"/>
                <a:gd name="T57" fmla="*/ 128 h 278"/>
                <a:gd name="T58" fmla="*/ 270 w 311"/>
                <a:gd name="T59" fmla="*/ 130 h 278"/>
                <a:gd name="T60" fmla="*/ 270 w 311"/>
                <a:gd name="T61" fmla="*/ 133 h 278"/>
                <a:gd name="T62" fmla="*/ 264 w 311"/>
                <a:gd name="T63" fmla="*/ 140 h 278"/>
                <a:gd name="T64" fmla="*/ 261 w 311"/>
                <a:gd name="T65" fmla="*/ 147 h 278"/>
                <a:gd name="T66" fmla="*/ 260 w 311"/>
                <a:gd name="T67" fmla="*/ 155 h 278"/>
                <a:gd name="T68" fmla="*/ 257 w 311"/>
                <a:gd name="T69" fmla="*/ 163 h 278"/>
                <a:gd name="T70" fmla="*/ 252 w 311"/>
                <a:gd name="T71" fmla="*/ 172 h 278"/>
                <a:gd name="T72" fmla="*/ 248 w 311"/>
                <a:gd name="T73" fmla="*/ 177 h 278"/>
                <a:gd name="T74" fmla="*/ 244 w 311"/>
                <a:gd name="T75" fmla="*/ 183 h 278"/>
                <a:gd name="T76" fmla="*/ 241 w 311"/>
                <a:gd name="T77" fmla="*/ 190 h 278"/>
                <a:gd name="T78" fmla="*/ 239 w 311"/>
                <a:gd name="T79" fmla="*/ 196 h 278"/>
                <a:gd name="T80" fmla="*/ 238 w 311"/>
                <a:gd name="T81" fmla="*/ 200 h 278"/>
                <a:gd name="T82" fmla="*/ 235 w 311"/>
                <a:gd name="T83" fmla="*/ 207 h 278"/>
                <a:gd name="T84" fmla="*/ 234 w 311"/>
                <a:gd name="T85" fmla="*/ 214 h 278"/>
                <a:gd name="T86" fmla="*/ 232 w 311"/>
                <a:gd name="T87" fmla="*/ 223 h 278"/>
                <a:gd name="T88" fmla="*/ 228 w 311"/>
                <a:gd name="T89" fmla="*/ 226 h 278"/>
                <a:gd name="T90" fmla="*/ 224 w 311"/>
                <a:gd name="T91" fmla="*/ 230 h 278"/>
                <a:gd name="T92" fmla="*/ 223 w 311"/>
                <a:gd name="T93" fmla="*/ 234 h 278"/>
                <a:gd name="T94" fmla="*/ 227 w 311"/>
                <a:gd name="T95" fmla="*/ 243 h 278"/>
                <a:gd name="T96" fmla="*/ 231 w 311"/>
                <a:gd name="T97" fmla="*/ 251 h 278"/>
                <a:gd name="T98" fmla="*/ 233 w 311"/>
                <a:gd name="T99" fmla="*/ 262 h 278"/>
                <a:gd name="T100" fmla="*/ 231 w 311"/>
                <a:gd name="T101" fmla="*/ 277 h 278"/>
                <a:gd name="T102" fmla="*/ 45 w 311"/>
                <a:gd name="T103" fmla="*/ 278 h 278"/>
                <a:gd name="T104" fmla="*/ 44 w 311"/>
                <a:gd name="T105" fmla="*/ 240 h 278"/>
                <a:gd name="T106" fmla="*/ 37 w 311"/>
                <a:gd name="T107" fmla="*/ 238 h 278"/>
                <a:gd name="T108" fmla="*/ 30 w 311"/>
                <a:gd name="T109" fmla="*/ 238 h 278"/>
                <a:gd name="T110" fmla="*/ 23 w 311"/>
                <a:gd name="T111" fmla="*/ 238 h 278"/>
                <a:gd name="T112" fmla="*/ 14 w 311"/>
                <a:gd name="T113" fmla="*/ 2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78">
                  <a:moveTo>
                    <a:pt x="14" y="238"/>
                  </a:moveTo>
                  <a:lnTo>
                    <a:pt x="14" y="95"/>
                  </a:lnTo>
                  <a:lnTo>
                    <a:pt x="0" y="2"/>
                  </a:lnTo>
                  <a:lnTo>
                    <a:pt x="280" y="0"/>
                  </a:lnTo>
                  <a:lnTo>
                    <a:pt x="279" y="6"/>
                  </a:lnTo>
                  <a:lnTo>
                    <a:pt x="279" y="9"/>
                  </a:lnTo>
                  <a:lnTo>
                    <a:pt x="281" y="11"/>
                  </a:lnTo>
                  <a:lnTo>
                    <a:pt x="284" y="12"/>
                  </a:lnTo>
                  <a:lnTo>
                    <a:pt x="285" y="14"/>
                  </a:lnTo>
                  <a:lnTo>
                    <a:pt x="283" y="18"/>
                  </a:lnTo>
                  <a:lnTo>
                    <a:pt x="277" y="26"/>
                  </a:lnTo>
                  <a:lnTo>
                    <a:pt x="265" y="38"/>
                  </a:lnTo>
                  <a:lnTo>
                    <a:pt x="308" y="38"/>
                  </a:lnTo>
                  <a:lnTo>
                    <a:pt x="311" y="46"/>
                  </a:lnTo>
                  <a:lnTo>
                    <a:pt x="305" y="49"/>
                  </a:lnTo>
                  <a:lnTo>
                    <a:pt x="304" y="53"/>
                  </a:lnTo>
                  <a:lnTo>
                    <a:pt x="303" y="56"/>
                  </a:lnTo>
                  <a:lnTo>
                    <a:pt x="297" y="60"/>
                  </a:lnTo>
                  <a:lnTo>
                    <a:pt x="299" y="68"/>
                  </a:lnTo>
                  <a:lnTo>
                    <a:pt x="293" y="75"/>
                  </a:lnTo>
                  <a:lnTo>
                    <a:pt x="286" y="84"/>
                  </a:lnTo>
                  <a:lnTo>
                    <a:pt x="284" y="97"/>
                  </a:lnTo>
                  <a:lnTo>
                    <a:pt x="288" y="105"/>
                  </a:lnTo>
                  <a:lnTo>
                    <a:pt x="285" y="111"/>
                  </a:lnTo>
                  <a:lnTo>
                    <a:pt x="279" y="114"/>
                  </a:lnTo>
                  <a:lnTo>
                    <a:pt x="277" y="120"/>
                  </a:lnTo>
                  <a:lnTo>
                    <a:pt x="278" y="126"/>
                  </a:lnTo>
                  <a:lnTo>
                    <a:pt x="273" y="127"/>
                  </a:lnTo>
                  <a:lnTo>
                    <a:pt x="271" y="128"/>
                  </a:lnTo>
                  <a:lnTo>
                    <a:pt x="270" y="130"/>
                  </a:lnTo>
                  <a:lnTo>
                    <a:pt x="270" y="133"/>
                  </a:lnTo>
                  <a:lnTo>
                    <a:pt x="264" y="140"/>
                  </a:lnTo>
                  <a:lnTo>
                    <a:pt x="261" y="147"/>
                  </a:lnTo>
                  <a:lnTo>
                    <a:pt x="260" y="155"/>
                  </a:lnTo>
                  <a:lnTo>
                    <a:pt x="257" y="163"/>
                  </a:lnTo>
                  <a:lnTo>
                    <a:pt x="252" y="172"/>
                  </a:lnTo>
                  <a:lnTo>
                    <a:pt x="248" y="177"/>
                  </a:lnTo>
                  <a:lnTo>
                    <a:pt x="244" y="183"/>
                  </a:lnTo>
                  <a:lnTo>
                    <a:pt x="241" y="190"/>
                  </a:lnTo>
                  <a:lnTo>
                    <a:pt x="239" y="196"/>
                  </a:lnTo>
                  <a:lnTo>
                    <a:pt x="238" y="200"/>
                  </a:lnTo>
                  <a:lnTo>
                    <a:pt x="235" y="207"/>
                  </a:lnTo>
                  <a:lnTo>
                    <a:pt x="234" y="214"/>
                  </a:lnTo>
                  <a:lnTo>
                    <a:pt x="232" y="223"/>
                  </a:lnTo>
                  <a:lnTo>
                    <a:pt x="228" y="226"/>
                  </a:lnTo>
                  <a:lnTo>
                    <a:pt x="224" y="230"/>
                  </a:lnTo>
                  <a:lnTo>
                    <a:pt x="223" y="234"/>
                  </a:lnTo>
                  <a:lnTo>
                    <a:pt x="227" y="243"/>
                  </a:lnTo>
                  <a:lnTo>
                    <a:pt x="231" y="251"/>
                  </a:lnTo>
                  <a:lnTo>
                    <a:pt x="233" y="262"/>
                  </a:lnTo>
                  <a:lnTo>
                    <a:pt x="231" y="277"/>
                  </a:lnTo>
                  <a:lnTo>
                    <a:pt x="45" y="278"/>
                  </a:lnTo>
                  <a:lnTo>
                    <a:pt x="44" y="240"/>
                  </a:lnTo>
                  <a:lnTo>
                    <a:pt x="37" y="238"/>
                  </a:lnTo>
                  <a:lnTo>
                    <a:pt x="30" y="238"/>
                  </a:lnTo>
                  <a:lnTo>
                    <a:pt x="23" y="238"/>
                  </a:lnTo>
                  <a:lnTo>
                    <a:pt x="14" y="2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52">
              <a:extLst>
                <a:ext uri="{FF2B5EF4-FFF2-40B4-BE49-F238E27FC236}">
                  <a16:creationId xmlns:a16="http://schemas.microsoft.com/office/drawing/2014/main" id="{B4F4B49F-2F6B-4B2F-963E-15A7F838D61F}"/>
                </a:ext>
              </a:extLst>
            </p:cNvPr>
            <p:cNvSpPr>
              <a:spLocks/>
            </p:cNvSpPr>
            <p:nvPr/>
          </p:nvSpPr>
          <p:spPr bwMode="auto">
            <a:xfrm>
              <a:off x="7215222" y="3826298"/>
              <a:ext cx="1159827" cy="588796"/>
            </a:xfrm>
            <a:custGeom>
              <a:avLst/>
              <a:gdLst>
                <a:gd name="T0" fmla="*/ 268 w 457"/>
                <a:gd name="T1" fmla="*/ 10 h 232"/>
                <a:gd name="T2" fmla="*/ 275 w 457"/>
                <a:gd name="T3" fmla="*/ 25 h 232"/>
                <a:gd name="T4" fmla="*/ 260 w 457"/>
                <a:gd name="T5" fmla="*/ 30 h 232"/>
                <a:gd name="T6" fmla="*/ 244 w 457"/>
                <a:gd name="T7" fmla="*/ 40 h 232"/>
                <a:gd name="T8" fmla="*/ 233 w 457"/>
                <a:gd name="T9" fmla="*/ 58 h 232"/>
                <a:gd name="T10" fmla="*/ 224 w 457"/>
                <a:gd name="T11" fmla="*/ 74 h 232"/>
                <a:gd name="T12" fmla="*/ 211 w 457"/>
                <a:gd name="T13" fmla="*/ 91 h 232"/>
                <a:gd name="T14" fmla="*/ 198 w 457"/>
                <a:gd name="T15" fmla="*/ 99 h 232"/>
                <a:gd name="T16" fmla="*/ 188 w 457"/>
                <a:gd name="T17" fmla="*/ 93 h 232"/>
                <a:gd name="T18" fmla="*/ 176 w 457"/>
                <a:gd name="T19" fmla="*/ 104 h 232"/>
                <a:gd name="T20" fmla="*/ 174 w 457"/>
                <a:gd name="T21" fmla="*/ 114 h 232"/>
                <a:gd name="T22" fmla="*/ 163 w 457"/>
                <a:gd name="T23" fmla="*/ 106 h 232"/>
                <a:gd name="T24" fmla="*/ 153 w 457"/>
                <a:gd name="T25" fmla="*/ 106 h 232"/>
                <a:gd name="T26" fmla="*/ 144 w 457"/>
                <a:gd name="T27" fmla="*/ 121 h 232"/>
                <a:gd name="T28" fmla="*/ 135 w 457"/>
                <a:gd name="T29" fmla="*/ 114 h 232"/>
                <a:gd name="T30" fmla="*/ 120 w 457"/>
                <a:gd name="T31" fmla="*/ 117 h 232"/>
                <a:gd name="T32" fmla="*/ 113 w 457"/>
                <a:gd name="T33" fmla="*/ 121 h 232"/>
                <a:gd name="T34" fmla="*/ 96 w 457"/>
                <a:gd name="T35" fmla="*/ 117 h 232"/>
                <a:gd name="T36" fmla="*/ 85 w 457"/>
                <a:gd name="T37" fmla="*/ 126 h 232"/>
                <a:gd name="T38" fmla="*/ 80 w 457"/>
                <a:gd name="T39" fmla="*/ 138 h 232"/>
                <a:gd name="T40" fmla="*/ 85 w 457"/>
                <a:gd name="T41" fmla="*/ 145 h 232"/>
                <a:gd name="T42" fmla="*/ 73 w 457"/>
                <a:gd name="T43" fmla="*/ 153 h 232"/>
                <a:gd name="T44" fmla="*/ 63 w 457"/>
                <a:gd name="T45" fmla="*/ 165 h 232"/>
                <a:gd name="T46" fmla="*/ 68 w 457"/>
                <a:gd name="T47" fmla="*/ 177 h 232"/>
                <a:gd name="T48" fmla="*/ 61 w 457"/>
                <a:gd name="T49" fmla="*/ 185 h 232"/>
                <a:gd name="T50" fmla="*/ 47 w 457"/>
                <a:gd name="T51" fmla="*/ 177 h 232"/>
                <a:gd name="T52" fmla="*/ 29 w 457"/>
                <a:gd name="T53" fmla="*/ 183 h 232"/>
                <a:gd name="T54" fmla="*/ 30 w 457"/>
                <a:gd name="T55" fmla="*/ 195 h 232"/>
                <a:gd name="T56" fmla="*/ 28 w 457"/>
                <a:gd name="T57" fmla="*/ 216 h 232"/>
                <a:gd name="T58" fmla="*/ 14 w 457"/>
                <a:gd name="T59" fmla="*/ 227 h 232"/>
                <a:gd name="T60" fmla="*/ 3 w 457"/>
                <a:gd name="T61" fmla="*/ 228 h 232"/>
                <a:gd name="T62" fmla="*/ 94 w 457"/>
                <a:gd name="T63" fmla="*/ 227 h 232"/>
                <a:gd name="T64" fmla="*/ 128 w 457"/>
                <a:gd name="T65" fmla="*/ 213 h 232"/>
                <a:gd name="T66" fmla="*/ 182 w 457"/>
                <a:gd name="T67" fmla="*/ 208 h 232"/>
                <a:gd name="T68" fmla="*/ 234 w 457"/>
                <a:gd name="T69" fmla="*/ 204 h 232"/>
                <a:gd name="T70" fmla="*/ 288 w 457"/>
                <a:gd name="T71" fmla="*/ 198 h 232"/>
                <a:gd name="T72" fmla="*/ 337 w 457"/>
                <a:gd name="T73" fmla="*/ 192 h 232"/>
                <a:gd name="T74" fmla="*/ 371 w 457"/>
                <a:gd name="T75" fmla="*/ 183 h 232"/>
                <a:gd name="T76" fmla="*/ 389 w 457"/>
                <a:gd name="T77" fmla="*/ 172 h 232"/>
                <a:gd name="T78" fmla="*/ 404 w 457"/>
                <a:gd name="T79" fmla="*/ 161 h 232"/>
                <a:gd name="T80" fmla="*/ 420 w 457"/>
                <a:gd name="T81" fmla="*/ 138 h 232"/>
                <a:gd name="T82" fmla="*/ 444 w 457"/>
                <a:gd name="T83" fmla="*/ 118 h 232"/>
                <a:gd name="T84" fmla="*/ 457 w 457"/>
                <a:gd name="T85" fmla="*/ 102 h 232"/>
                <a:gd name="T86" fmla="*/ 440 w 457"/>
                <a:gd name="T87" fmla="*/ 94 h 232"/>
                <a:gd name="T88" fmla="*/ 429 w 457"/>
                <a:gd name="T89" fmla="*/ 82 h 232"/>
                <a:gd name="T90" fmla="*/ 418 w 457"/>
                <a:gd name="T91" fmla="*/ 68 h 232"/>
                <a:gd name="T92" fmla="*/ 409 w 457"/>
                <a:gd name="T93" fmla="*/ 42 h 232"/>
                <a:gd name="T94" fmla="*/ 391 w 457"/>
                <a:gd name="T95" fmla="*/ 27 h 232"/>
                <a:gd name="T96" fmla="*/ 381 w 457"/>
                <a:gd name="T97" fmla="*/ 21 h 232"/>
                <a:gd name="T98" fmla="*/ 370 w 457"/>
                <a:gd name="T99" fmla="*/ 27 h 232"/>
                <a:gd name="T100" fmla="*/ 364 w 457"/>
                <a:gd name="T101" fmla="*/ 30 h 232"/>
                <a:gd name="T102" fmla="*/ 345 w 457"/>
                <a:gd name="T103" fmla="*/ 27 h 232"/>
                <a:gd name="T104" fmla="*/ 337 w 457"/>
                <a:gd name="T105" fmla="*/ 26 h 232"/>
                <a:gd name="T106" fmla="*/ 327 w 457"/>
                <a:gd name="T107" fmla="*/ 25 h 232"/>
                <a:gd name="T108" fmla="*/ 310 w 457"/>
                <a:gd name="T109" fmla="*/ 19 h 232"/>
                <a:gd name="T110" fmla="*/ 295 w 457"/>
                <a:gd name="T111" fmla="*/ 3 h 232"/>
                <a:gd name="T112" fmla="*/ 282 w 457"/>
                <a:gd name="T113" fmla="*/ 1 h 232"/>
                <a:gd name="T114" fmla="*/ 270 w 457"/>
                <a:gd name="T11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7" h="232">
                  <a:moveTo>
                    <a:pt x="270" y="3"/>
                  </a:moveTo>
                  <a:lnTo>
                    <a:pt x="270" y="3"/>
                  </a:lnTo>
                  <a:lnTo>
                    <a:pt x="268" y="10"/>
                  </a:lnTo>
                  <a:lnTo>
                    <a:pt x="270" y="12"/>
                  </a:lnTo>
                  <a:lnTo>
                    <a:pt x="274" y="14"/>
                  </a:lnTo>
                  <a:lnTo>
                    <a:pt x="275" y="25"/>
                  </a:lnTo>
                  <a:lnTo>
                    <a:pt x="271" y="28"/>
                  </a:lnTo>
                  <a:lnTo>
                    <a:pt x="265" y="29"/>
                  </a:lnTo>
                  <a:lnTo>
                    <a:pt x="260" y="30"/>
                  </a:lnTo>
                  <a:lnTo>
                    <a:pt x="255" y="35"/>
                  </a:lnTo>
                  <a:lnTo>
                    <a:pt x="251" y="39"/>
                  </a:lnTo>
                  <a:lnTo>
                    <a:pt x="244" y="40"/>
                  </a:lnTo>
                  <a:lnTo>
                    <a:pt x="238" y="41"/>
                  </a:lnTo>
                  <a:lnTo>
                    <a:pt x="235" y="47"/>
                  </a:lnTo>
                  <a:lnTo>
                    <a:pt x="233" y="58"/>
                  </a:lnTo>
                  <a:lnTo>
                    <a:pt x="229" y="61"/>
                  </a:lnTo>
                  <a:lnTo>
                    <a:pt x="224" y="66"/>
                  </a:lnTo>
                  <a:lnTo>
                    <a:pt x="224" y="74"/>
                  </a:lnTo>
                  <a:lnTo>
                    <a:pt x="214" y="74"/>
                  </a:lnTo>
                  <a:lnTo>
                    <a:pt x="214" y="82"/>
                  </a:lnTo>
                  <a:lnTo>
                    <a:pt x="211" y="91"/>
                  </a:lnTo>
                  <a:lnTo>
                    <a:pt x="208" y="96"/>
                  </a:lnTo>
                  <a:lnTo>
                    <a:pt x="204" y="99"/>
                  </a:lnTo>
                  <a:lnTo>
                    <a:pt x="198" y="99"/>
                  </a:lnTo>
                  <a:lnTo>
                    <a:pt x="195" y="98"/>
                  </a:lnTo>
                  <a:lnTo>
                    <a:pt x="194" y="94"/>
                  </a:lnTo>
                  <a:lnTo>
                    <a:pt x="188" y="93"/>
                  </a:lnTo>
                  <a:lnTo>
                    <a:pt x="180" y="94"/>
                  </a:lnTo>
                  <a:lnTo>
                    <a:pt x="177" y="98"/>
                  </a:lnTo>
                  <a:lnTo>
                    <a:pt x="176" y="104"/>
                  </a:lnTo>
                  <a:lnTo>
                    <a:pt x="175" y="106"/>
                  </a:lnTo>
                  <a:lnTo>
                    <a:pt x="174" y="111"/>
                  </a:lnTo>
                  <a:lnTo>
                    <a:pt x="174" y="114"/>
                  </a:lnTo>
                  <a:lnTo>
                    <a:pt x="174" y="114"/>
                  </a:lnTo>
                  <a:lnTo>
                    <a:pt x="168" y="108"/>
                  </a:lnTo>
                  <a:lnTo>
                    <a:pt x="163" y="106"/>
                  </a:lnTo>
                  <a:lnTo>
                    <a:pt x="158" y="105"/>
                  </a:lnTo>
                  <a:lnTo>
                    <a:pt x="155" y="104"/>
                  </a:lnTo>
                  <a:lnTo>
                    <a:pt x="153" y="106"/>
                  </a:lnTo>
                  <a:lnTo>
                    <a:pt x="150" y="112"/>
                  </a:lnTo>
                  <a:lnTo>
                    <a:pt x="148" y="117"/>
                  </a:lnTo>
                  <a:lnTo>
                    <a:pt x="144" y="121"/>
                  </a:lnTo>
                  <a:lnTo>
                    <a:pt x="144" y="121"/>
                  </a:lnTo>
                  <a:lnTo>
                    <a:pt x="141" y="119"/>
                  </a:lnTo>
                  <a:lnTo>
                    <a:pt x="135" y="114"/>
                  </a:lnTo>
                  <a:lnTo>
                    <a:pt x="128" y="113"/>
                  </a:lnTo>
                  <a:lnTo>
                    <a:pt x="122" y="114"/>
                  </a:lnTo>
                  <a:lnTo>
                    <a:pt x="120" y="117"/>
                  </a:lnTo>
                  <a:lnTo>
                    <a:pt x="118" y="119"/>
                  </a:lnTo>
                  <a:lnTo>
                    <a:pt x="117" y="121"/>
                  </a:lnTo>
                  <a:lnTo>
                    <a:pt x="113" y="121"/>
                  </a:lnTo>
                  <a:lnTo>
                    <a:pt x="108" y="119"/>
                  </a:lnTo>
                  <a:lnTo>
                    <a:pt x="102" y="115"/>
                  </a:lnTo>
                  <a:lnTo>
                    <a:pt x="96" y="117"/>
                  </a:lnTo>
                  <a:lnTo>
                    <a:pt x="96" y="124"/>
                  </a:lnTo>
                  <a:lnTo>
                    <a:pt x="93" y="126"/>
                  </a:lnTo>
                  <a:lnTo>
                    <a:pt x="85" y="126"/>
                  </a:lnTo>
                  <a:lnTo>
                    <a:pt x="84" y="129"/>
                  </a:lnTo>
                  <a:lnTo>
                    <a:pt x="81" y="133"/>
                  </a:lnTo>
                  <a:lnTo>
                    <a:pt x="80" y="138"/>
                  </a:lnTo>
                  <a:lnTo>
                    <a:pt x="80" y="140"/>
                  </a:lnTo>
                  <a:lnTo>
                    <a:pt x="83" y="142"/>
                  </a:lnTo>
                  <a:lnTo>
                    <a:pt x="85" y="145"/>
                  </a:lnTo>
                  <a:lnTo>
                    <a:pt x="85" y="147"/>
                  </a:lnTo>
                  <a:lnTo>
                    <a:pt x="81" y="151"/>
                  </a:lnTo>
                  <a:lnTo>
                    <a:pt x="73" y="153"/>
                  </a:lnTo>
                  <a:lnTo>
                    <a:pt x="67" y="158"/>
                  </a:lnTo>
                  <a:lnTo>
                    <a:pt x="62" y="161"/>
                  </a:lnTo>
                  <a:lnTo>
                    <a:pt x="63" y="165"/>
                  </a:lnTo>
                  <a:lnTo>
                    <a:pt x="67" y="170"/>
                  </a:lnTo>
                  <a:lnTo>
                    <a:pt x="68" y="172"/>
                  </a:lnTo>
                  <a:lnTo>
                    <a:pt x="68" y="177"/>
                  </a:lnTo>
                  <a:lnTo>
                    <a:pt x="67" y="185"/>
                  </a:lnTo>
                  <a:lnTo>
                    <a:pt x="64" y="186"/>
                  </a:lnTo>
                  <a:lnTo>
                    <a:pt x="61" y="185"/>
                  </a:lnTo>
                  <a:lnTo>
                    <a:pt x="56" y="184"/>
                  </a:lnTo>
                  <a:lnTo>
                    <a:pt x="53" y="180"/>
                  </a:lnTo>
                  <a:lnTo>
                    <a:pt x="47" y="177"/>
                  </a:lnTo>
                  <a:lnTo>
                    <a:pt x="42" y="177"/>
                  </a:lnTo>
                  <a:lnTo>
                    <a:pt x="36" y="177"/>
                  </a:lnTo>
                  <a:lnTo>
                    <a:pt x="29" y="183"/>
                  </a:lnTo>
                  <a:lnTo>
                    <a:pt x="28" y="188"/>
                  </a:lnTo>
                  <a:lnTo>
                    <a:pt x="29" y="193"/>
                  </a:lnTo>
                  <a:lnTo>
                    <a:pt x="30" y="195"/>
                  </a:lnTo>
                  <a:lnTo>
                    <a:pt x="27" y="198"/>
                  </a:lnTo>
                  <a:lnTo>
                    <a:pt x="27" y="206"/>
                  </a:lnTo>
                  <a:lnTo>
                    <a:pt x="28" y="216"/>
                  </a:lnTo>
                  <a:lnTo>
                    <a:pt x="27" y="224"/>
                  </a:lnTo>
                  <a:lnTo>
                    <a:pt x="14" y="224"/>
                  </a:lnTo>
                  <a:lnTo>
                    <a:pt x="14" y="227"/>
                  </a:lnTo>
                  <a:lnTo>
                    <a:pt x="11" y="228"/>
                  </a:lnTo>
                  <a:lnTo>
                    <a:pt x="8" y="228"/>
                  </a:lnTo>
                  <a:lnTo>
                    <a:pt x="3" y="228"/>
                  </a:lnTo>
                  <a:lnTo>
                    <a:pt x="0" y="228"/>
                  </a:lnTo>
                  <a:lnTo>
                    <a:pt x="3" y="232"/>
                  </a:lnTo>
                  <a:lnTo>
                    <a:pt x="94" y="227"/>
                  </a:lnTo>
                  <a:lnTo>
                    <a:pt x="94" y="217"/>
                  </a:lnTo>
                  <a:lnTo>
                    <a:pt x="110" y="216"/>
                  </a:lnTo>
                  <a:lnTo>
                    <a:pt x="128" y="213"/>
                  </a:lnTo>
                  <a:lnTo>
                    <a:pt x="145" y="212"/>
                  </a:lnTo>
                  <a:lnTo>
                    <a:pt x="163" y="211"/>
                  </a:lnTo>
                  <a:lnTo>
                    <a:pt x="182" y="208"/>
                  </a:lnTo>
                  <a:lnTo>
                    <a:pt x="197" y="207"/>
                  </a:lnTo>
                  <a:lnTo>
                    <a:pt x="216" y="206"/>
                  </a:lnTo>
                  <a:lnTo>
                    <a:pt x="234" y="204"/>
                  </a:lnTo>
                  <a:lnTo>
                    <a:pt x="253" y="201"/>
                  </a:lnTo>
                  <a:lnTo>
                    <a:pt x="270" y="200"/>
                  </a:lnTo>
                  <a:lnTo>
                    <a:pt x="288" y="198"/>
                  </a:lnTo>
                  <a:lnTo>
                    <a:pt x="304" y="195"/>
                  </a:lnTo>
                  <a:lnTo>
                    <a:pt x="321" y="193"/>
                  </a:lnTo>
                  <a:lnTo>
                    <a:pt x="337" y="192"/>
                  </a:lnTo>
                  <a:lnTo>
                    <a:pt x="353" y="190"/>
                  </a:lnTo>
                  <a:lnTo>
                    <a:pt x="368" y="187"/>
                  </a:lnTo>
                  <a:lnTo>
                    <a:pt x="371" y="183"/>
                  </a:lnTo>
                  <a:lnTo>
                    <a:pt x="378" y="178"/>
                  </a:lnTo>
                  <a:lnTo>
                    <a:pt x="384" y="177"/>
                  </a:lnTo>
                  <a:lnTo>
                    <a:pt x="389" y="172"/>
                  </a:lnTo>
                  <a:lnTo>
                    <a:pt x="395" y="165"/>
                  </a:lnTo>
                  <a:lnTo>
                    <a:pt x="400" y="162"/>
                  </a:lnTo>
                  <a:lnTo>
                    <a:pt x="404" y="161"/>
                  </a:lnTo>
                  <a:lnTo>
                    <a:pt x="409" y="153"/>
                  </a:lnTo>
                  <a:lnTo>
                    <a:pt x="414" y="146"/>
                  </a:lnTo>
                  <a:lnTo>
                    <a:pt x="420" y="138"/>
                  </a:lnTo>
                  <a:lnTo>
                    <a:pt x="429" y="131"/>
                  </a:lnTo>
                  <a:lnTo>
                    <a:pt x="437" y="124"/>
                  </a:lnTo>
                  <a:lnTo>
                    <a:pt x="444" y="118"/>
                  </a:lnTo>
                  <a:lnTo>
                    <a:pt x="450" y="112"/>
                  </a:lnTo>
                  <a:lnTo>
                    <a:pt x="455" y="106"/>
                  </a:lnTo>
                  <a:lnTo>
                    <a:pt x="457" y="102"/>
                  </a:lnTo>
                  <a:lnTo>
                    <a:pt x="453" y="98"/>
                  </a:lnTo>
                  <a:lnTo>
                    <a:pt x="445" y="96"/>
                  </a:lnTo>
                  <a:lnTo>
                    <a:pt x="440" y="94"/>
                  </a:lnTo>
                  <a:lnTo>
                    <a:pt x="435" y="91"/>
                  </a:lnTo>
                  <a:lnTo>
                    <a:pt x="431" y="87"/>
                  </a:lnTo>
                  <a:lnTo>
                    <a:pt x="429" y="82"/>
                  </a:lnTo>
                  <a:lnTo>
                    <a:pt x="425" y="78"/>
                  </a:lnTo>
                  <a:lnTo>
                    <a:pt x="422" y="73"/>
                  </a:lnTo>
                  <a:lnTo>
                    <a:pt x="418" y="68"/>
                  </a:lnTo>
                  <a:lnTo>
                    <a:pt x="411" y="61"/>
                  </a:lnTo>
                  <a:lnTo>
                    <a:pt x="409" y="51"/>
                  </a:lnTo>
                  <a:lnTo>
                    <a:pt x="409" y="42"/>
                  </a:lnTo>
                  <a:lnTo>
                    <a:pt x="403" y="35"/>
                  </a:lnTo>
                  <a:lnTo>
                    <a:pt x="395" y="32"/>
                  </a:lnTo>
                  <a:lnTo>
                    <a:pt x="391" y="27"/>
                  </a:lnTo>
                  <a:lnTo>
                    <a:pt x="390" y="23"/>
                  </a:lnTo>
                  <a:lnTo>
                    <a:pt x="388" y="21"/>
                  </a:lnTo>
                  <a:lnTo>
                    <a:pt x="381" y="21"/>
                  </a:lnTo>
                  <a:lnTo>
                    <a:pt x="378" y="23"/>
                  </a:lnTo>
                  <a:lnTo>
                    <a:pt x="376" y="27"/>
                  </a:lnTo>
                  <a:lnTo>
                    <a:pt x="370" y="27"/>
                  </a:lnTo>
                  <a:lnTo>
                    <a:pt x="368" y="28"/>
                  </a:lnTo>
                  <a:lnTo>
                    <a:pt x="367" y="30"/>
                  </a:lnTo>
                  <a:lnTo>
                    <a:pt x="364" y="30"/>
                  </a:lnTo>
                  <a:lnTo>
                    <a:pt x="360" y="26"/>
                  </a:lnTo>
                  <a:lnTo>
                    <a:pt x="350" y="27"/>
                  </a:lnTo>
                  <a:lnTo>
                    <a:pt x="345" y="27"/>
                  </a:lnTo>
                  <a:lnTo>
                    <a:pt x="341" y="27"/>
                  </a:lnTo>
                  <a:lnTo>
                    <a:pt x="340" y="27"/>
                  </a:lnTo>
                  <a:lnTo>
                    <a:pt x="337" y="26"/>
                  </a:lnTo>
                  <a:lnTo>
                    <a:pt x="334" y="25"/>
                  </a:lnTo>
                  <a:lnTo>
                    <a:pt x="330" y="23"/>
                  </a:lnTo>
                  <a:lnTo>
                    <a:pt x="327" y="25"/>
                  </a:lnTo>
                  <a:lnTo>
                    <a:pt x="321" y="22"/>
                  </a:lnTo>
                  <a:lnTo>
                    <a:pt x="315" y="20"/>
                  </a:lnTo>
                  <a:lnTo>
                    <a:pt x="310" y="19"/>
                  </a:lnTo>
                  <a:lnTo>
                    <a:pt x="305" y="19"/>
                  </a:lnTo>
                  <a:lnTo>
                    <a:pt x="301" y="9"/>
                  </a:lnTo>
                  <a:lnTo>
                    <a:pt x="295" y="3"/>
                  </a:lnTo>
                  <a:lnTo>
                    <a:pt x="291" y="1"/>
                  </a:lnTo>
                  <a:lnTo>
                    <a:pt x="285" y="0"/>
                  </a:lnTo>
                  <a:lnTo>
                    <a:pt x="282" y="1"/>
                  </a:lnTo>
                  <a:lnTo>
                    <a:pt x="277" y="2"/>
                  </a:lnTo>
                  <a:lnTo>
                    <a:pt x="273" y="3"/>
                  </a:lnTo>
                  <a:lnTo>
                    <a:pt x="270" y="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3">
              <a:extLst>
                <a:ext uri="{FF2B5EF4-FFF2-40B4-BE49-F238E27FC236}">
                  <a16:creationId xmlns:a16="http://schemas.microsoft.com/office/drawing/2014/main" id="{93F71B7B-4BF0-4DD4-BB01-EC9AB16FADE8}"/>
                </a:ext>
              </a:extLst>
            </p:cNvPr>
            <p:cNvSpPr>
              <a:spLocks/>
            </p:cNvSpPr>
            <p:nvPr/>
          </p:nvSpPr>
          <p:spPr bwMode="auto">
            <a:xfrm>
              <a:off x="8238001" y="3432921"/>
              <a:ext cx="708078" cy="700464"/>
            </a:xfrm>
            <a:custGeom>
              <a:avLst/>
              <a:gdLst>
                <a:gd name="T0" fmla="*/ 42 w 279"/>
                <a:gd name="T1" fmla="*/ 251 h 276"/>
                <a:gd name="T2" fmla="*/ 28 w 279"/>
                <a:gd name="T3" fmla="*/ 242 h 276"/>
                <a:gd name="T4" fmla="*/ 19 w 279"/>
                <a:gd name="T5" fmla="*/ 228 h 276"/>
                <a:gd name="T6" fmla="*/ 6 w 279"/>
                <a:gd name="T7" fmla="*/ 206 h 276"/>
                <a:gd name="T8" fmla="*/ 7 w 279"/>
                <a:gd name="T9" fmla="*/ 191 h 276"/>
                <a:gd name="T10" fmla="*/ 21 w 279"/>
                <a:gd name="T11" fmla="*/ 180 h 276"/>
                <a:gd name="T12" fmla="*/ 32 w 279"/>
                <a:gd name="T13" fmla="*/ 142 h 276"/>
                <a:gd name="T14" fmla="*/ 38 w 279"/>
                <a:gd name="T15" fmla="*/ 151 h 276"/>
                <a:gd name="T16" fmla="*/ 44 w 279"/>
                <a:gd name="T17" fmla="*/ 150 h 276"/>
                <a:gd name="T18" fmla="*/ 51 w 279"/>
                <a:gd name="T19" fmla="*/ 144 h 276"/>
                <a:gd name="T20" fmla="*/ 46 w 279"/>
                <a:gd name="T21" fmla="*/ 130 h 276"/>
                <a:gd name="T22" fmla="*/ 64 w 279"/>
                <a:gd name="T23" fmla="*/ 111 h 276"/>
                <a:gd name="T24" fmla="*/ 74 w 279"/>
                <a:gd name="T25" fmla="*/ 105 h 276"/>
                <a:gd name="T26" fmla="*/ 94 w 279"/>
                <a:gd name="T27" fmla="*/ 72 h 276"/>
                <a:gd name="T28" fmla="*/ 97 w 279"/>
                <a:gd name="T29" fmla="*/ 39 h 276"/>
                <a:gd name="T30" fmla="*/ 93 w 279"/>
                <a:gd name="T31" fmla="*/ 8 h 276"/>
                <a:gd name="T32" fmla="*/ 101 w 279"/>
                <a:gd name="T33" fmla="*/ 0 h 276"/>
                <a:gd name="T34" fmla="*/ 122 w 279"/>
                <a:gd name="T35" fmla="*/ 72 h 276"/>
                <a:gd name="T36" fmla="*/ 142 w 279"/>
                <a:gd name="T37" fmla="*/ 69 h 276"/>
                <a:gd name="T38" fmla="*/ 172 w 279"/>
                <a:gd name="T39" fmla="*/ 63 h 276"/>
                <a:gd name="T40" fmla="*/ 187 w 279"/>
                <a:gd name="T41" fmla="*/ 89 h 276"/>
                <a:gd name="T42" fmla="*/ 205 w 279"/>
                <a:gd name="T43" fmla="*/ 75 h 276"/>
                <a:gd name="T44" fmla="*/ 212 w 279"/>
                <a:gd name="T45" fmla="*/ 66 h 276"/>
                <a:gd name="T46" fmla="*/ 232 w 279"/>
                <a:gd name="T47" fmla="*/ 65 h 276"/>
                <a:gd name="T48" fmla="*/ 241 w 279"/>
                <a:gd name="T49" fmla="*/ 54 h 276"/>
                <a:gd name="T50" fmla="*/ 264 w 279"/>
                <a:gd name="T51" fmla="*/ 58 h 276"/>
                <a:gd name="T52" fmla="*/ 279 w 279"/>
                <a:gd name="T53" fmla="*/ 74 h 276"/>
                <a:gd name="T54" fmla="*/ 260 w 279"/>
                <a:gd name="T55" fmla="*/ 79 h 276"/>
                <a:gd name="T56" fmla="*/ 245 w 279"/>
                <a:gd name="T57" fmla="*/ 76 h 276"/>
                <a:gd name="T58" fmla="*/ 239 w 279"/>
                <a:gd name="T59" fmla="*/ 88 h 276"/>
                <a:gd name="T60" fmla="*/ 215 w 279"/>
                <a:gd name="T61" fmla="*/ 120 h 276"/>
                <a:gd name="T62" fmla="*/ 204 w 279"/>
                <a:gd name="T63" fmla="*/ 151 h 276"/>
                <a:gd name="T64" fmla="*/ 184 w 279"/>
                <a:gd name="T65" fmla="*/ 153 h 276"/>
                <a:gd name="T66" fmla="*/ 175 w 279"/>
                <a:gd name="T67" fmla="*/ 160 h 276"/>
                <a:gd name="T68" fmla="*/ 159 w 279"/>
                <a:gd name="T69" fmla="*/ 206 h 276"/>
                <a:gd name="T70" fmla="*/ 155 w 279"/>
                <a:gd name="T71" fmla="*/ 233 h 276"/>
                <a:gd name="T72" fmla="*/ 142 w 279"/>
                <a:gd name="T73" fmla="*/ 246 h 276"/>
                <a:gd name="T74" fmla="*/ 124 w 279"/>
                <a:gd name="T75" fmla="*/ 253 h 276"/>
                <a:gd name="T76" fmla="*/ 117 w 279"/>
                <a:gd name="T77" fmla="*/ 259 h 276"/>
                <a:gd name="T78" fmla="*/ 112 w 279"/>
                <a:gd name="T79" fmla="*/ 264 h 276"/>
                <a:gd name="T80" fmla="*/ 94 w 279"/>
                <a:gd name="T81" fmla="*/ 263 h 276"/>
                <a:gd name="T82" fmla="*/ 86 w 279"/>
                <a:gd name="T83" fmla="*/ 269 h 276"/>
                <a:gd name="T84" fmla="*/ 75 w 279"/>
                <a:gd name="T85" fmla="*/ 276 h 276"/>
                <a:gd name="T86" fmla="*/ 57 w 279"/>
                <a:gd name="T87" fmla="*/ 26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276">
                  <a:moveTo>
                    <a:pt x="54" y="257"/>
                  </a:moveTo>
                  <a:lnTo>
                    <a:pt x="50" y="253"/>
                  </a:lnTo>
                  <a:lnTo>
                    <a:pt x="42" y="251"/>
                  </a:lnTo>
                  <a:lnTo>
                    <a:pt x="37" y="249"/>
                  </a:lnTo>
                  <a:lnTo>
                    <a:pt x="32" y="246"/>
                  </a:lnTo>
                  <a:lnTo>
                    <a:pt x="28" y="242"/>
                  </a:lnTo>
                  <a:lnTo>
                    <a:pt x="26" y="237"/>
                  </a:lnTo>
                  <a:lnTo>
                    <a:pt x="22" y="233"/>
                  </a:lnTo>
                  <a:lnTo>
                    <a:pt x="19" y="228"/>
                  </a:lnTo>
                  <a:lnTo>
                    <a:pt x="15" y="223"/>
                  </a:lnTo>
                  <a:lnTo>
                    <a:pt x="8" y="216"/>
                  </a:lnTo>
                  <a:lnTo>
                    <a:pt x="6" y="206"/>
                  </a:lnTo>
                  <a:lnTo>
                    <a:pt x="6" y="197"/>
                  </a:lnTo>
                  <a:lnTo>
                    <a:pt x="0" y="190"/>
                  </a:lnTo>
                  <a:lnTo>
                    <a:pt x="7" y="191"/>
                  </a:lnTo>
                  <a:lnTo>
                    <a:pt x="14" y="191"/>
                  </a:lnTo>
                  <a:lnTo>
                    <a:pt x="19" y="189"/>
                  </a:lnTo>
                  <a:lnTo>
                    <a:pt x="21" y="180"/>
                  </a:lnTo>
                  <a:lnTo>
                    <a:pt x="28" y="176"/>
                  </a:lnTo>
                  <a:lnTo>
                    <a:pt x="26" y="156"/>
                  </a:lnTo>
                  <a:lnTo>
                    <a:pt x="32" y="142"/>
                  </a:lnTo>
                  <a:lnTo>
                    <a:pt x="38" y="138"/>
                  </a:lnTo>
                  <a:lnTo>
                    <a:pt x="40" y="148"/>
                  </a:lnTo>
                  <a:lnTo>
                    <a:pt x="38" y="151"/>
                  </a:lnTo>
                  <a:lnTo>
                    <a:pt x="39" y="151"/>
                  </a:lnTo>
                  <a:lnTo>
                    <a:pt x="41" y="151"/>
                  </a:lnTo>
                  <a:lnTo>
                    <a:pt x="44" y="150"/>
                  </a:lnTo>
                  <a:lnTo>
                    <a:pt x="46" y="149"/>
                  </a:lnTo>
                  <a:lnTo>
                    <a:pt x="50" y="148"/>
                  </a:lnTo>
                  <a:lnTo>
                    <a:pt x="51" y="144"/>
                  </a:lnTo>
                  <a:lnTo>
                    <a:pt x="46" y="141"/>
                  </a:lnTo>
                  <a:lnTo>
                    <a:pt x="45" y="136"/>
                  </a:lnTo>
                  <a:lnTo>
                    <a:pt x="46" y="130"/>
                  </a:lnTo>
                  <a:lnTo>
                    <a:pt x="51" y="122"/>
                  </a:lnTo>
                  <a:lnTo>
                    <a:pt x="58" y="114"/>
                  </a:lnTo>
                  <a:lnTo>
                    <a:pt x="64" y="111"/>
                  </a:lnTo>
                  <a:lnTo>
                    <a:pt x="67" y="111"/>
                  </a:lnTo>
                  <a:lnTo>
                    <a:pt x="71" y="110"/>
                  </a:lnTo>
                  <a:lnTo>
                    <a:pt x="74" y="105"/>
                  </a:lnTo>
                  <a:lnTo>
                    <a:pt x="82" y="96"/>
                  </a:lnTo>
                  <a:lnTo>
                    <a:pt x="91" y="87"/>
                  </a:lnTo>
                  <a:lnTo>
                    <a:pt x="94" y="72"/>
                  </a:lnTo>
                  <a:lnTo>
                    <a:pt x="93" y="54"/>
                  </a:lnTo>
                  <a:lnTo>
                    <a:pt x="94" y="45"/>
                  </a:lnTo>
                  <a:lnTo>
                    <a:pt x="97" y="39"/>
                  </a:lnTo>
                  <a:lnTo>
                    <a:pt x="98" y="31"/>
                  </a:lnTo>
                  <a:lnTo>
                    <a:pt x="94" y="12"/>
                  </a:lnTo>
                  <a:lnTo>
                    <a:pt x="93" y="8"/>
                  </a:lnTo>
                  <a:lnTo>
                    <a:pt x="97" y="5"/>
                  </a:lnTo>
                  <a:lnTo>
                    <a:pt x="101" y="4"/>
                  </a:lnTo>
                  <a:lnTo>
                    <a:pt x="101" y="0"/>
                  </a:lnTo>
                  <a:lnTo>
                    <a:pt x="113" y="72"/>
                  </a:lnTo>
                  <a:lnTo>
                    <a:pt x="117" y="72"/>
                  </a:lnTo>
                  <a:lnTo>
                    <a:pt x="122" y="72"/>
                  </a:lnTo>
                  <a:lnTo>
                    <a:pt x="128" y="71"/>
                  </a:lnTo>
                  <a:lnTo>
                    <a:pt x="135" y="70"/>
                  </a:lnTo>
                  <a:lnTo>
                    <a:pt x="142" y="69"/>
                  </a:lnTo>
                  <a:lnTo>
                    <a:pt x="153" y="66"/>
                  </a:lnTo>
                  <a:lnTo>
                    <a:pt x="162" y="64"/>
                  </a:lnTo>
                  <a:lnTo>
                    <a:pt x="172" y="63"/>
                  </a:lnTo>
                  <a:lnTo>
                    <a:pt x="177" y="97"/>
                  </a:lnTo>
                  <a:lnTo>
                    <a:pt x="182" y="95"/>
                  </a:lnTo>
                  <a:lnTo>
                    <a:pt x="187" y="89"/>
                  </a:lnTo>
                  <a:lnTo>
                    <a:pt x="192" y="83"/>
                  </a:lnTo>
                  <a:lnTo>
                    <a:pt x="199" y="79"/>
                  </a:lnTo>
                  <a:lnTo>
                    <a:pt x="205" y="75"/>
                  </a:lnTo>
                  <a:lnTo>
                    <a:pt x="207" y="71"/>
                  </a:lnTo>
                  <a:lnTo>
                    <a:pt x="210" y="66"/>
                  </a:lnTo>
                  <a:lnTo>
                    <a:pt x="212" y="66"/>
                  </a:lnTo>
                  <a:lnTo>
                    <a:pt x="221" y="68"/>
                  </a:lnTo>
                  <a:lnTo>
                    <a:pt x="228" y="66"/>
                  </a:lnTo>
                  <a:lnTo>
                    <a:pt x="232" y="65"/>
                  </a:lnTo>
                  <a:lnTo>
                    <a:pt x="234" y="62"/>
                  </a:lnTo>
                  <a:lnTo>
                    <a:pt x="237" y="56"/>
                  </a:lnTo>
                  <a:lnTo>
                    <a:pt x="241" y="54"/>
                  </a:lnTo>
                  <a:lnTo>
                    <a:pt x="247" y="52"/>
                  </a:lnTo>
                  <a:lnTo>
                    <a:pt x="254" y="54"/>
                  </a:lnTo>
                  <a:lnTo>
                    <a:pt x="264" y="58"/>
                  </a:lnTo>
                  <a:lnTo>
                    <a:pt x="269" y="63"/>
                  </a:lnTo>
                  <a:lnTo>
                    <a:pt x="272" y="68"/>
                  </a:lnTo>
                  <a:lnTo>
                    <a:pt x="279" y="74"/>
                  </a:lnTo>
                  <a:lnTo>
                    <a:pt x="274" y="87"/>
                  </a:lnTo>
                  <a:lnTo>
                    <a:pt x="267" y="83"/>
                  </a:lnTo>
                  <a:lnTo>
                    <a:pt x="260" y="79"/>
                  </a:lnTo>
                  <a:lnTo>
                    <a:pt x="254" y="78"/>
                  </a:lnTo>
                  <a:lnTo>
                    <a:pt x="249" y="76"/>
                  </a:lnTo>
                  <a:lnTo>
                    <a:pt x="245" y="76"/>
                  </a:lnTo>
                  <a:lnTo>
                    <a:pt x="241" y="78"/>
                  </a:lnTo>
                  <a:lnTo>
                    <a:pt x="240" y="81"/>
                  </a:lnTo>
                  <a:lnTo>
                    <a:pt x="239" y="88"/>
                  </a:lnTo>
                  <a:lnTo>
                    <a:pt x="234" y="99"/>
                  </a:lnTo>
                  <a:lnTo>
                    <a:pt x="225" y="111"/>
                  </a:lnTo>
                  <a:lnTo>
                    <a:pt x="215" y="120"/>
                  </a:lnTo>
                  <a:lnTo>
                    <a:pt x="211" y="130"/>
                  </a:lnTo>
                  <a:lnTo>
                    <a:pt x="208" y="142"/>
                  </a:lnTo>
                  <a:lnTo>
                    <a:pt x="204" y="151"/>
                  </a:lnTo>
                  <a:lnTo>
                    <a:pt x="198" y="158"/>
                  </a:lnTo>
                  <a:lnTo>
                    <a:pt x="188" y="156"/>
                  </a:lnTo>
                  <a:lnTo>
                    <a:pt x="184" y="153"/>
                  </a:lnTo>
                  <a:lnTo>
                    <a:pt x="180" y="151"/>
                  </a:lnTo>
                  <a:lnTo>
                    <a:pt x="177" y="153"/>
                  </a:lnTo>
                  <a:lnTo>
                    <a:pt x="175" y="160"/>
                  </a:lnTo>
                  <a:lnTo>
                    <a:pt x="172" y="174"/>
                  </a:lnTo>
                  <a:lnTo>
                    <a:pt x="166" y="190"/>
                  </a:lnTo>
                  <a:lnTo>
                    <a:pt x="159" y="206"/>
                  </a:lnTo>
                  <a:lnTo>
                    <a:pt x="153" y="222"/>
                  </a:lnTo>
                  <a:lnTo>
                    <a:pt x="153" y="229"/>
                  </a:lnTo>
                  <a:lnTo>
                    <a:pt x="155" y="233"/>
                  </a:lnTo>
                  <a:lnTo>
                    <a:pt x="157" y="236"/>
                  </a:lnTo>
                  <a:lnTo>
                    <a:pt x="151" y="240"/>
                  </a:lnTo>
                  <a:lnTo>
                    <a:pt x="142" y="246"/>
                  </a:lnTo>
                  <a:lnTo>
                    <a:pt x="135" y="248"/>
                  </a:lnTo>
                  <a:lnTo>
                    <a:pt x="128" y="251"/>
                  </a:lnTo>
                  <a:lnTo>
                    <a:pt x="124" y="253"/>
                  </a:lnTo>
                  <a:lnTo>
                    <a:pt x="119" y="253"/>
                  </a:lnTo>
                  <a:lnTo>
                    <a:pt x="118" y="255"/>
                  </a:lnTo>
                  <a:lnTo>
                    <a:pt x="117" y="259"/>
                  </a:lnTo>
                  <a:lnTo>
                    <a:pt x="117" y="261"/>
                  </a:lnTo>
                  <a:lnTo>
                    <a:pt x="114" y="262"/>
                  </a:lnTo>
                  <a:lnTo>
                    <a:pt x="112" y="264"/>
                  </a:lnTo>
                  <a:lnTo>
                    <a:pt x="105" y="266"/>
                  </a:lnTo>
                  <a:lnTo>
                    <a:pt x="95" y="266"/>
                  </a:lnTo>
                  <a:lnTo>
                    <a:pt x="94" y="263"/>
                  </a:lnTo>
                  <a:lnTo>
                    <a:pt x="92" y="261"/>
                  </a:lnTo>
                  <a:lnTo>
                    <a:pt x="90" y="262"/>
                  </a:lnTo>
                  <a:lnTo>
                    <a:pt x="86" y="269"/>
                  </a:lnTo>
                  <a:lnTo>
                    <a:pt x="84" y="274"/>
                  </a:lnTo>
                  <a:lnTo>
                    <a:pt x="80" y="276"/>
                  </a:lnTo>
                  <a:lnTo>
                    <a:pt x="75" y="276"/>
                  </a:lnTo>
                  <a:lnTo>
                    <a:pt x="68" y="275"/>
                  </a:lnTo>
                  <a:lnTo>
                    <a:pt x="61" y="273"/>
                  </a:lnTo>
                  <a:lnTo>
                    <a:pt x="57" y="269"/>
                  </a:lnTo>
                  <a:lnTo>
                    <a:pt x="54" y="262"/>
                  </a:lnTo>
                  <a:lnTo>
                    <a:pt x="54" y="25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4">
              <a:extLst>
                <a:ext uri="{FF2B5EF4-FFF2-40B4-BE49-F238E27FC236}">
                  <a16:creationId xmlns:a16="http://schemas.microsoft.com/office/drawing/2014/main" id="{DE43E136-9AF5-4AA1-A201-A3C6A7507919}"/>
                </a:ext>
              </a:extLst>
            </p:cNvPr>
            <p:cNvSpPr>
              <a:spLocks/>
            </p:cNvSpPr>
            <p:nvPr/>
          </p:nvSpPr>
          <p:spPr bwMode="auto">
            <a:xfrm>
              <a:off x="8083189" y="4100393"/>
              <a:ext cx="1309564" cy="604024"/>
            </a:xfrm>
            <a:custGeom>
              <a:avLst/>
              <a:gdLst>
                <a:gd name="T0" fmla="*/ 215 w 439"/>
                <a:gd name="T1" fmla="*/ 140 h 202"/>
                <a:gd name="T2" fmla="*/ 153 w 439"/>
                <a:gd name="T3" fmla="*/ 146 h 202"/>
                <a:gd name="T4" fmla="*/ 100 w 439"/>
                <a:gd name="T5" fmla="*/ 151 h 202"/>
                <a:gd name="T6" fmla="*/ 89 w 439"/>
                <a:gd name="T7" fmla="*/ 155 h 202"/>
                <a:gd name="T8" fmla="*/ 75 w 439"/>
                <a:gd name="T9" fmla="*/ 165 h 202"/>
                <a:gd name="T10" fmla="*/ 62 w 439"/>
                <a:gd name="T11" fmla="*/ 171 h 202"/>
                <a:gd name="T12" fmla="*/ 3 w 439"/>
                <a:gd name="T13" fmla="*/ 160 h 202"/>
                <a:gd name="T14" fmla="*/ 14 w 439"/>
                <a:gd name="T15" fmla="*/ 159 h 202"/>
                <a:gd name="T16" fmla="*/ 16 w 439"/>
                <a:gd name="T17" fmla="*/ 147 h 202"/>
                <a:gd name="T18" fmla="*/ 27 w 439"/>
                <a:gd name="T19" fmla="*/ 138 h 202"/>
                <a:gd name="T20" fmla="*/ 51 w 439"/>
                <a:gd name="T21" fmla="*/ 121 h 202"/>
                <a:gd name="T22" fmla="*/ 68 w 439"/>
                <a:gd name="T23" fmla="*/ 106 h 202"/>
                <a:gd name="T24" fmla="*/ 73 w 439"/>
                <a:gd name="T25" fmla="*/ 98 h 202"/>
                <a:gd name="T26" fmla="*/ 90 w 439"/>
                <a:gd name="T27" fmla="*/ 93 h 202"/>
                <a:gd name="T28" fmla="*/ 107 w 439"/>
                <a:gd name="T29" fmla="*/ 85 h 202"/>
                <a:gd name="T30" fmla="*/ 123 w 439"/>
                <a:gd name="T31" fmla="*/ 65 h 202"/>
                <a:gd name="T32" fmla="*/ 152 w 439"/>
                <a:gd name="T33" fmla="*/ 49 h 202"/>
                <a:gd name="T34" fmla="*/ 206 w 439"/>
                <a:gd name="T35" fmla="*/ 39 h 202"/>
                <a:gd name="T36" fmla="*/ 265 w 439"/>
                <a:gd name="T37" fmla="*/ 29 h 202"/>
                <a:gd name="T38" fmla="*/ 317 w 439"/>
                <a:gd name="T39" fmla="*/ 19 h 202"/>
                <a:gd name="T40" fmla="*/ 353 w 439"/>
                <a:gd name="T41" fmla="*/ 13 h 202"/>
                <a:gd name="T42" fmla="*/ 365 w 439"/>
                <a:gd name="T43" fmla="*/ 9 h 202"/>
                <a:gd name="T44" fmla="*/ 375 w 439"/>
                <a:gd name="T45" fmla="*/ 5 h 202"/>
                <a:gd name="T46" fmla="*/ 398 w 439"/>
                <a:gd name="T47" fmla="*/ 1 h 202"/>
                <a:gd name="T48" fmla="*/ 415 w 439"/>
                <a:gd name="T49" fmla="*/ 6 h 202"/>
                <a:gd name="T50" fmla="*/ 423 w 439"/>
                <a:gd name="T51" fmla="*/ 18 h 202"/>
                <a:gd name="T52" fmla="*/ 421 w 439"/>
                <a:gd name="T53" fmla="*/ 23 h 202"/>
                <a:gd name="T54" fmla="*/ 412 w 439"/>
                <a:gd name="T55" fmla="*/ 18 h 202"/>
                <a:gd name="T56" fmla="*/ 414 w 439"/>
                <a:gd name="T57" fmla="*/ 23 h 202"/>
                <a:gd name="T58" fmla="*/ 402 w 439"/>
                <a:gd name="T59" fmla="*/ 31 h 202"/>
                <a:gd name="T60" fmla="*/ 383 w 439"/>
                <a:gd name="T61" fmla="*/ 36 h 202"/>
                <a:gd name="T62" fmla="*/ 369 w 439"/>
                <a:gd name="T63" fmla="*/ 28 h 202"/>
                <a:gd name="T64" fmla="*/ 373 w 439"/>
                <a:gd name="T65" fmla="*/ 34 h 202"/>
                <a:gd name="T66" fmla="*/ 405 w 439"/>
                <a:gd name="T67" fmla="*/ 42 h 202"/>
                <a:gd name="T68" fmla="*/ 413 w 439"/>
                <a:gd name="T69" fmla="*/ 38 h 202"/>
                <a:gd name="T70" fmla="*/ 421 w 439"/>
                <a:gd name="T71" fmla="*/ 45 h 202"/>
                <a:gd name="T72" fmla="*/ 426 w 439"/>
                <a:gd name="T73" fmla="*/ 52 h 202"/>
                <a:gd name="T74" fmla="*/ 431 w 439"/>
                <a:gd name="T75" fmla="*/ 38 h 202"/>
                <a:gd name="T76" fmla="*/ 438 w 439"/>
                <a:gd name="T77" fmla="*/ 41 h 202"/>
                <a:gd name="T78" fmla="*/ 432 w 439"/>
                <a:gd name="T79" fmla="*/ 61 h 202"/>
                <a:gd name="T80" fmla="*/ 425 w 439"/>
                <a:gd name="T81" fmla="*/ 76 h 202"/>
                <a:gd name="T82" fmla="*/ 409 w 439"/>
                <a:gd name="T83" fmla="*/ 80 h 202"/>
                <a:gd name="T84" fmla="*/ 400 w 439"/>
                <a:gd name="T85" fmla="*/ 75 h 202"/>
                <a:gd name="T86" fmla="*/ 398 w 439"/>
                <a:gd name="T87" fmla="*/ 71 h 202"/>
                <a:gd name="T88" fmla="*/ 394 w 439"/>
                <a:gd name="T89" fmla="*/ 78 h 202"/>
                <a:gd name="T90" fmla="*/ 385 w 439"/>
                <a:gd name="T91" fmla="*/ 80 h 202"/>
                <a:gd name="T92" fmla="*/ 371 w 439"/>
                <a:gd name="T93" fmla="*/ 79 h 202"/>
                <a:gd name="T94" fmla="*/ 381 w 439"/>
                <a:gd name="T95" fmla="*/ 85 h 202"/>
                <a:gd name="T96" fmla="*/ 398 w 439"/>
                <a:gd name="T97" fmla="*/ 88 h 202"/>
                <a:gd name="T98" fmla="*/ 402 w 439"/>
                <a:gd name="T99" fmla="*/ 95 h 202"/>
                <a:gd name="T100" fmla="*/ 384 w 439"/>
                <a:gd name="T101" fmla="*/ 104 h 202"/>
                <a:gd name="T102" fmla="*/ 389 w 439"/>
                <a:gd name="T103" fmla="*/ 112 h 202"/>
                <a:gd name="T104" fmla="*/ 406 w 439"/>
                <a:gd name="T105" fmla="*/ 104 h 202"/>
                <a:gd name="T106" fmla="*/ 414 w 439"/>
                <a:gd name="T107" fmla="*/ 105 h 202"/>
                <a:gd name="T108" fmla="*/ 419 w 439"/>
                <a:gd name="T109" fmla="*/ 109 h 202"/>
                <a:gd name="T110" fmla="*/ 406 w 439"/>
                <a:gd name="T111" fmla="*/ 121 h 202"/>
                <a:gd name="T112" fmla="*/ 394 w 439"/>
                <a:gd name="T113" fmla="*/ 123 h 202"/>
                <a:gd name="T114" fmla="*/ 378 w 439"/>
                <a:gd name="T115" fmla="*/ 135 h 202"/>
                <a:gd name="T116" fmla="*/ 363 w 439"/>
                <a:gd name="T117" fmla="*/ 154 h 202"/>
                <a:gd name="T118" fmla="*/ 346 w 439"/>
                <a:gd name="T119" fmla="*/ 173 h 202"/>
                <a:gd name="T120" fmla="*/ 345 w 439"/>
                <a:gd name="T121" fmla="*/ 189 h 202"/>
                <a:gd name="T122" fmla="*/ 338 w 439"/>
                <a:gd name="T123" fmla="*/ 195 h 202"/>
                <a:gd name="T124" fmla="*/ 322 w 439"/>
                <a:gd name="T125"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202">
                  <a:moveTo>
                    <a:pt x="315" y="202"/>
                  </a:moveTo>
                  <a:cubicBezTo>
                    <a:pt x="229" y="138"/>
                    <a:pt x="229" y="138"/>
                    <a:pt x="229" y="138"/>
                  </a:cubicBezTo>
                  <a:cubicBezTo>
                    <a:pt x="215" y="140"/>
                    <a:pt x="215" y="140"/>
                    <a:pt x="215" y="140"/>
                  </a:cubicBezTo>
                  <a:cubicBezTo>
                    <a:pt x="197" y="142"/>
                    <a:pt x="197" y="142"/>
                    <a:pt x="197" y="142"/>
                  </a:cubicBezTo>
                  <a:cubicBezTo>
                    <a:pt x="175" y="144"/>
                    <a:pt x="175" y="144"/>
                    <a:pt x="175" y="144"/>
                  </a:cubicBezTo>
                  <a:cubicBezTo>
                    <a:pt x="153" y="146"/>
                    <a:pt x="153" y="146"/>
                    <a:pt x="153" y="146"/>
                  </a:cubicBezTo>
                  <a:cubicBezTo>
                    <a:pt x="131" y="148"/>
                    <a:pt x="131" y="148"/>
                    <a:pt x="131" y="148"/>
                  </a:cubicBezTo>
                  <a:cubicBezTo>
                    <a:pt x="113" y="150"/>
                    <a:pt x="113" y="150"/>
                    <a:pt x="113" y="150"/>
                  </a:cubicBezTo>
                  <a:cubicBezTo>
                    <a:pt x="100" y="151"/>
                    <a:pt x="100" y="151"/>
                    <a:pt x="100" y="151"/>
                  </a:cubicBezTo>
                  <a:cubicBezTo>
                    <a:pt x="96" y="152"/>
                    <a:pt x="96" y="152"/>
                    <a:pt x="96" y="152"/>
                  </a:cubicBezTo>
                  <a:cubicBezTo>
                    <a:pt x="92" y="152"/>
                    <a:pt x="92" y="152"/>
                    <a:pt x="92" y="152"/>
                  </a:cubicBezTo>
                  <a:cubicBezTo>
                    <a:pt x="89" y="155"/>
                    <a:pt x="89" y="155"/>
                    <a:pt x="89" y="155"/>
                  </a:cubicBezTo>
                  <a:cubicBezTo>
                    <a:pt x="84" y="158"/>
                    <a:pt x="84" y="158"/>
                    <a:pt x="84" y="158"/>
                  </a:cubicBezTo>
                  <a:cubicBezTo>
                    <a:pt x="80" y="161"/>
                    <a:pt x="80" y="161"/>
                    <a:pt x="80" y="161"/>
                  </a:cubicBezTo>
                  <a:cubicBezTo>
                    <a:pt x="75" y="165"/>
                    <a:pt x="75" y="165"/>
                    <a:pt x="75" y="165"/>
                  </a:cubicBezTo>
                  <a:cubicBezTo>
                    <a:pt x="71" y="167"/>
                    <a:pt x="71" y="167"/>
                    <a:pt x="71" y="167"/>
                  </a:cubicBezTo>
                  <a:cubicBezTo>
                    <a:pt x="66" y="170"/>
                    <a:pt x="66" y="170"/>
                    <a:pt x="66" y="170"/>
                  </a:cubicBezTo>
                  <a:cubicBezTo>
                    <a:pt x="62" y="171"/>
                    <a:pt x="62" y="171"/>
                    <a:pt x="62" y="171"/>
                  </a:cubicBezTo>
                  <a:cubicBezTo>
                    <a:pt x="0" y="178"/>
                    <a:pt x="0" y="178"/>
                    <a:pt x="0" y="178"/>
                  </a:cubicBezTo>
                  <a:cubicBezTo>
                    <a:pt x="0" y="165"/>
                    <a:pt x="0" y="165"/>
                    <a:pt x="0" y="165"/>
                  </a:cubicBezTo>
                  <a:cubicBezTo>
                    <a:pt x="3" y="160"/>
                    <a:pt x="3" y="160"/>
                    <a:pt x="3" y="160"/>
                  </a:cubicBezTo>
                  <a:cubicBezTo>
                    <a:pt x="7" y="160"/>
                    <a:pt x="7" y="160"/>
                    <a:pt x="7" y="160"/>
                  </a:cubicBezTo>
                  <a:cubicBezTo>
                    <a:pt x="13" y="161"/>
                    <a:pt x="13" y="161"/>
                    <a:pt x="13" y="161"/>
                  </a:cubicBezTo>
                  <a:cubicBezTo>
                    <a:pt x="14" y="159"/>
                    <a:pt x="14" y="159"/>
                    <a:pt x="14" y="159"/>
                  </a:cubicBezTo>
                  <a:cubicBezTo>
                    <a:pt x="13" y="153"/>
                    <a:pt x="13" y="153"/>
                    <a:pt x="13" y="153"/>
                  </a:cubicBezTo>
                  <a:cubicBezTo>
                    <a:pt x="14" y="150"/>
                    <a:pt x="14" y="150"/>
                    <a:pt x="14" y="150"/>
                  </a:cubicBezTo>
                  <a:cubicBezTo>
                    <a:pt x="16" y="147"/>
                    <a:pt x="16" y="147"/>
                    <a:pt x="16" y="147"/>
                  </a:cubicBezTo>
                  <a:cubicBezTo>
                    <a:pt x="19" y="144"/>
                    <a:pt x="19" y="144"/>
                    <a:pt x="19" y="144"/>
                  </a:cubicBezTo>
                  <a:cubicBezTo>
                    <a:pt x="22" y="140"/>
                    <a:pt x="22" y="140"/>
                    <a:pt x="22" y="140"/>
                  </a:cubicBezTo>
                  <a:cubicBezTo>
                    <a:pt x="27" y="138"/>
                    <a:pt x="27" y="138"/>
                    <a:pt x="27" y="138"/>
                  </a:cubicBezTo>
                  <a:cubicBezTo>
                    <a:pt x="35" y="134"/>
                    <a:pt x="35" y="134"/>
                    <a:pt x="35" y="134"/>
                  </a:cubicBezTo>
                  <a:cubicBezTo>
                    <a:pt x="43" y="128"/>
                    <a:pt x="43" y="128"/>
                    <a:pt x="43" y="128"/>
                  </a:cubicBezTo>
                  <a:cubicBezTo>
                    <a:pt x="51" y="121"/>
                    <a:pt x="51" y="121"/>
                    <a:pt x="51" y="121"/>
                  </a:cubicBezTo>
                  <a:cubicBezTo>
                    <a:pt x="59" y="117"/>
                    <a:pt x="59" y="117"/>
                    <a:pt x="59" y="117"/>
                  </a:cubicBezTo>
                  <a:cubicBezTo>
                    <a:pt x="65" y="112"/>
                    <a:pt x="65" y="112"/>
                    <a:pt x="65" y="112"/>
                  </a:cubicBezTo>
                  <a:cubicBezTo>
                    <a:pt x="68" y="106"/>
                    <a:pt x="68" y="106"/>
                    <a:pt x="68" y="106"/>
                  </a:cubicBezTo>
                  <a:cubicBezTo>
                    <a:pt x="68" y="102"/>
                    <a:pt x="68" y="102"/>
                    <a:pt x="68" y="102"/>
                  </a:cubicBezTo>
                  <a:cubicBezTo>
                    <a:pt x="70" y="99"/>
                    <a:pt x="70" y="99"/>
                    <a:pt x="70" y="99"/>
                  </a:cubicBezTo>
                  <a:cubicBezTo>
                    <a:pt x="73" y="98"/>
                    <a:pt x="73" y="98"/>
                    <a:pt x="73" y="98"/>
                  </a:cubicBezTo>
                  <a:cubicBezTo>
                    <a:pt x="76" y="99"/>
                    <a:pt x="76" y="99"/>
                    <a:pt x="76" y="99"/>
                  </a:cubicBezTo>
                  <a:cubicBezTo>
                    <a:pt x="85" y="98"/>
                    <a:pt x="85" y="98"/>
                    <a:pt x="85" y="98"/>
                  </a:cubicBezTo>
                  <a:cubicBezTo>
                    <a:pt x="90" y="93"/>
                    <a:pt x="90" y="93"/>
                    <a:pt x="90" y="93"/>
                  </a:cubicBezTo>
                  <a:cubicBezTo>
                    <a:pt x="94" y="89"/>
                    <a:pt x="94" y="89"/>
                    <a:pt x="94" y="89"/>
                  </a:cubicBezTo>
                  <a:cubicBezTo>
                    <a:pt x="101" y="87"/>
                    <a:pt x="101" y="87"/>
                    <a:pt x="101" y="87"/>
                  </a:cubicBezTo>
                  <a:cubicBezTo>
                    <a:pt x="107" y="85"/>
                    <a:pt x="107" y="85"/>
                    <a:pt x="107" y="85"/>
                  </a:cubicBezTo>
                  <a:cubicBezTo>
                    <a:pt x="111" y="78"/>
                    <a:pt x="111" y="78"/>
                    <a:pt x="111" y="78"/>
                  </a:cubicBezTo>
                  <a:cubicBezTo>
                    <a:pt x="115" y="70"/>
                    <a:pt x="115" y="70"/>
                    <a:pt x="115" y="70"/>
                  </a:cubicBezTo>
                  <a:cubicBezTo>
                    <a:pt x="123" y="65"/>
                    <a:pt x="123" y="65"/>
                    <a:pt x="123" y="65"/>
                  </a:cubicBezTo>
                  <a:cubicBezTo>
                    <a:pt x="123" y="53"/>
                    <a:pt x="123" y="53"/>
                    <a:pt x="123" y="53"/>
                  </a:cubicBezTo>
                  <a:cubicBezTo>
                    <a:pt x="137" y="52"/>
                    <a:pt x="137" y="52"/>
                    <a:pt x="137" y="52"/>
                  </a:cubicBezTo>
                  <a:cubicBezTo>
                    <a:pt x="152" y="49"/>
                    <a:pt x="152" y="49"/>
                    <a:pt x="152" y="49"/>
                  </a:cubicBezTo>
                  <a:cubicBezTo>
                    <a:pt x="169" y="46"/>
                    <a:pt x="169" y="46"/>
                    <a:pt x="169" y="46"/>
                  </a:cubicBezTo>
                  <a:cubicBezTo>
                    <a:pt x="187" y="43"/>
                    <a:pt x="187" y="43"/>
                    <a:pt x="187" y="43"/>
                  </a:cubicBezTo>
                  <a:cubicBezTo>
                    <a:pt x="206" y="39"/>
                    <a:pt x="206" y="39"/>
                    <a:pt x="206" y="39"/>
                  </a:cubicBezTo>
                  <a:cubicBezTo>
                    <a:pt x="225" y="36"/>
                    <a:pt x="225" y="36"/>
                    <a:pt x="225" y="36"/>
                  </a:cubicBezTo>
                  <a:cubicBezTo>
                    <a:pt x="245" y="32"/>
                    <a:pt x="245" y="32"/>
                    <a:pt x="245" y="32"/>
                  </a:cubicBezTo>
                  <a:cubicBezTo>
                    <a:pt x="265" y="29"/>
                    <a:pt x="265" y="29"/>
                    <a:pt x="265" y="29"/>
                  </a:cubicBezTo>
                  <a:cubicBezTo>
                    <a:pt x="283" y="26"/>
                    <a:pt x="283" y="26"/>
                    <a:pt x="283" y="26"/>
                  </a:cubicBezTo>
                  <a:cubicBezTo>
                    <a:pt x="301" y="23"/>
                    <a:pt x="301" y="23"/>
                    <a:pt x="301" y="23"/>
                  </a:cubicBezTo>
                  <a:cubicBezTo>
                    <a:pt x="317" y="19"/>
                    <a:pt x="317" y="19"/>
                    <a:pt x="317" y="19"/>
                  </a:cubicBezTo>
                  <a:cubicBezTo>
                    <a:pt x="331" y="17"/>
                    <a:pt x="331" y="17"/>
                    <a:pt x="331" y="17"/>
                  </a:cubicBezTo>
                  <a:cubicBezTo>
                    <a:pt x="343" y="15"/>
                    <a:pt x="343" y="15"/>
                    <a:pt x="343" y="15"/>
                  </a:cubicBezTo>
                  <a:cubicBezTo>
                    <a:pt x="353" y="13"/>
                    <a:pt x="353" y="13"/>
                    <a:pt x="353" y="13"/>
                  </a:cubicBezTo>
                  <a:cubicBezTo>
                    <a:pt x="359" y="11"/>
                    <a:pt x="359" y="11"/>
                    <a:pt x="359" y="11"/>
                  </a:cubicBezTo>
                  <a:cubicBezTo>
                    <a:pt x="363" y="11"/>
                    <a:pt x="363" y="11"/>
                    <a:pt x="363" y="11"/>
                  </a:cubicBezTo>
                  <a:cubicBezTo>
                    <a:pt x="365" y="9"/>
                    <a:pt x="365" y="9"/>
                    <a:pt x="365" y="9"/>
                  </a:cubicBezTo>
                  <a:cubicBezTo>
                    <a:pt x="368" y="8"/>
                    <a:pt x="368" y="8"/>
                    <a:pt x="368" y="8"/>
                  </a:cubicBezTo>
                  <a:cubicBezTo>
                    <a:pt x="371" y="6"/>
                    <a:pt x="371" y="6"/>
                    <a:pt x="371" y="6"/>
                  </a:cubicBezTo>
                  <a:cubicBezTo>
                    <a:pt x="375" y="5"/>
                    <a:pt x="375" y="5"/>
                    <a:pt x="375" y="5"/>
                  </a:cubicBezTo>
                  <a:cubicBezTo>
                    <a:pt x="381" y="4"/>
                    <a:pt x="381" y="4"/>
                    <a:pt x="381" y="4"/>
                  </a:cubicBezTo>
                  <a:cubicBezTo>
                    <a:pt x="388" y="3"/>
                    <a:pt x="388" y="3"/>
                    <a:pt x="388" y="3"/>
                  </a:cubicBezTo>
                  <a:cubicBezTo>
                    <a:pt x="398" y="1"/>
                    <a:pt x="398" y="1"/>
                    <a:pt x="398" y="1"/>
                  </a:cubicBezTo>
                  <a:cubicBezTo>
                    <a:pt x="410" y="0"/>
                    <a:pt x="410" y="0"/>
                    <a:pt x="410" y="0"/>
                  </a:cubicBezTo>
                  <a:cubicBezTo>
                    <a:pt x="413" y="3"/>
                    <a:pt x="413" y="3"/>
                    <a:pt x="413" y="3"/>
                  </a:cubicBezTo>
                  <a:cubicBezTo>
                    <a:pt x="415" y="6"/>
                    <a:pt x="415" y="6"/>
                    <a:pt x="415" y="6"/>
                  </a:cubicBezTo>
                  <a:cubicBezTo>
                    <a:pt x="418" y="11"/>
                    <a:pt x="418" y="11"/>
                    <a:pt x="418" y="11"/>
                  </a:cubicBezTo>
                  <a:cubicBezTo>
                    <a:pt x="421" y="14"/>
                    <a:pt x="421" y="14"/>
                    <a:pt x="421" y="14"/>
                  </a:cubicBezTo>
                  <a:cubicBezTo>
                    <a:pt x="423" y="18"/>
                    <a:pt x="423" y="18"/>
                    <a:pt x="423" y="18"/>
                  </a:cubicBezTo>
                  <a:cubicBezTo>
                    <a:pt x="424" y="21"/>
                    <a:pt x="424" y="21"/>
                    <a:pt x="424" y="21"/>
                  </a:cubicBezTo>
                  <a:cubicBezTo>
                    <a:pt x="423" y="24"/>
                    <a:pt x="423" y="24"/>
                    <a:pt x="423" y="24"/>
                  </a:cubicBezTo>
                  <a:cubicBezTo>
                    <a:pt x="421" y="23"/>
                    <a:pt x="421" y="23"/>
                    <a:pt x="421" y="23"/>
                  </a:cubicBezTo>
                  <a:cubicBezTo>
                    <a:pt x="419" y="20"/>
                    <a:pt x="419" y="20"/>
                    <a:pt x="419" y="20"/>
                  </a:cubicBezTo>
                  <a:cubicBezTo>
                    <a:pt x="416" y="18"/>
                    <a:pt x="416" y="18"/>
                    <a:pt x="416" y="18"/>
                  </a:cubicBezTo>
                  <a:cubicBezTo>
                    <a:pt x="412" y="18"/>
                    <a:pt x="412" y="18"/>
                    <a:pt x="412" y="18"/>
                  </a:cubicBezTo>
                  <a:cubicBezTo>
                    <a:pt x="408" y="18"/>
                    <a:pt x="408" y="18"/>
                    <a:pt x="408" y="18"/>
                  </a:cubicBezTo>
                  <a:cubicBezTo>
                    <a:pt x="411" y="20"/>
                    <a:pt x="411" y="20"/>
                    <a:pt x="411" y="20"/>
                  </a:cubicBezTo>
                  <a:cubicBezTo>
                    <a:pt x="414" y="23"/>
                    <a:pt x="414" y="23"/>
                    <a:pt x="414" y="23"/>
                  </a:cubicBezTo>
                  <a:cubicBezTo>
                    <a:pt x="414" y="25"/>
                    <a:pt x="414" y="25"/>
                    <a:pt x="414" y="25"/>
                  </a:cubicBezTo>
                  <a:cubicBezTo>
                    <a:pt x="409" y="26"/>
                    <a:pt x="409" y="26"/>
                    <a:pt x="409" y="26"/>
                  </a:cubicBezTo>
                  <a:cubicBezTo>
                    <a:pt x="402" y="31"/>
                    <a:pt x="402" y="31"/>
                    <a:pt x="402" y="31"/>
                  </a:cubicBezTo>
                  <a:cubicBezTo>
                    <a:pt x="397" y="37"/>
                    <a:pt x="397" y="37"/>
                    <a:pt x="397" y="37"/>
                  </a:cubicBezTo>
                  <a:cubicBezTo>
                    <a:pt x="391" y="39"/>
                    <a:pt x="391" y="39"/>
                    <a:pt x="391" y="39"/>
                  </a:cubicBezTo>
                  <a:cubicBezTo>
                    <a:pt x="383" y="36"/>
                    <a:pt x="383" y="36"/>
                    <a:pt x="383" y="36"/>
                  </a:cubicBezTo>
                  <a:cubicBezTo>
                    <a:pt x="375" y="30"/>
                    <a:pt x="375" y="30"/>
                    <a:pt x="375" y="30"/>
                  </a:cubicBezTo>
                  <a:cubicBezTo>
                    <a:pt x="371" y="27"/>
                    <a:pt x="371" y="27"/>
                    <a:pt x="371" y="27"/>
                  </a:cubicBezTo>
                  <a:cubicBezTo>
                    <a:pt x="369" y="28"/>
                    <a:pt x="369" y="28"/>
                    <a:pt x="369" y="28"/>
                  </a:cubicBezTo>
                  <a:cubicBezTo>
                    <a:pt x="367" y="33"/>
                    <a:pt x="367" y="33"/>
                    <a:pt x="367" y="33"/>
                  </a:cubicBezTo>
                  <a:cubicBezTo>
                    <a:pt x="370" y="35"/>
                    <a:pt x="370" y="35"/>
                    <a:pt x="370" y="35"/>
                  </a:cubicBezTo>
                  <a:cubicBezTo>
                    <a:pt x="373" y="34"/>
                    <a:pt x="373" y="34"/>
                    <a:pt x="373" y="34"/>
                  </a:cubicBezTo>
                  <a:cubicBezTo>
                    <a:pt x="375" y="36"/>
                    <a:pt x="379" y="38"/>
                    <a:pt x="381" y="40"/>
                  </a:cubicBezTo>
                  <a:cubicBezTo>
                    <a:pt x="385" y="47"/>
                    <a:pt x="383" y="51"/>
                    <a:pt x="391" y="46"/>
                  </a:cubicBezTo>
                  <a:cubicBezTo>
                    <a:pt x="395" y="44"/>
                    <a:pt x="399" y="43"/>
                    <a:pt x="405" y="42"/>
                  </a:cubicBezTo>
                  <a:cubicBezTo>
                    <a:pt x="408" y="42"/>
                    <a:pt x="408" y="42"/>
                    <a:pt x="408" y="42"/>
                  </a:cubicBezTo>
                  <a:cubicBezTo>
                    <a:pt x="411" y="40"/>
                    <a:pt x="411" y="40"/>
                    <a:pt x="411" y="40"/>
                  </a:cubicBezTo>
                  <a:cubicBezTo>
                    <a:pt x="413" y="38"/>
                    <a:pt x="413" y="38"/>
                    <a:pt x="413" y="38"/>
                  </a:cubicBezTo>
                  <a:cubicBezTo>
                    <a:pt x="416" y="38"/>
                    <a:pt x="416" y="38"/>
                    <a:pt x="416" y="38"/>
                  </a:cubicBezTo>
                  <a:cubicBezTo>
                    <a:pt x="420" y="39"/>
                    <a:pt x="420" y="39"/>
                    <a:pt x="420" y="39"/>
                  </a:cubicBezTo>
                  <a:cubicBezTo>
                    <a:pt x="421" y="45"/>
                    <a:pt x="421" y="45"/>
                    <a:pt x="421" y="45"/>
                  </a:cubicBezTo>
                  <a:cubicBezTo>
                    <a:pt x="421" y="52"/>
                    <a:pt x="421" y="52"/>
                    <a:pt x="421" y="52"/>
                  </a:cubicBezTo>
                  <a:cubicBezTo>
                    <a:pt x="423" y="56"/>
                    <a:pt x="423" y="56"/>
                    <a:pt x="423" y="56"/>
                  </a:cubicBezTo>
                  <a:cubicBezTo>
                    <a:pt x="426" y="52"/>
                    <a:pt x="426" y="52"/>
                    <a:pt x="426" y="52"/>
                  </a:cubicBezTo>
                  <a:cubicBezTo>
                    <a:pt x="426" y="47"/>
                    <a:pt x="426" y="47"/>
                    <a:pt x="426" y="47"/>
                  </a:cubicBezTo>
                  <a:cubicBezTo>
                    <a:pt x="427" y="41"/>
                    <a:pt x="427" y="41"/>
                    <a:pt x="427" y="41"/>
                  </a:cubicBezTo>
                  <a:cubicBezTo>
                    <a:pt x="431" y="38"/>
                    <a:pt x="431" y="38"/>
                    <a:pt x="431" y="38"/>
                  </a:cubicBezTo>
                  <a:cubicBezTo>
                    <a:pt x="433" y="38"/>
                    <a:pt x="433" y="38"/>
                    <a:pt x="433" y="38"/>
                  </a:cubicBezTo>
                  <a:cubicBezTo>
                    <a:pt x="436" y="38"/>
                    <a:pt x="436" y="38"/>
                    <a:pt x="436" y="38"/>
                  </a:cubicBezTo>
                  <a:cubicBezTo>
                    <a:pt x="438" y="41"/>
                    <a:pt x="438" y="41"/>
                    <a:pt x="438" y="41"/>
                  </a:cubicBezTo>
                  <a:cubicBezTo>
                    <a:pt x="439" y="46"/>
                    <a:pt x="439" y="46"/>
                    <a:pt x="439" y="46"/>
                  </a:cubicBezTo>
                  <a:cubicBezTo>
                    <a:pt x="437" y="56"/>
                    <a:pt x="437" y="56"/>
                    <a:pt x="437" y="56"/>
                  </a:cubicBezTo>
                  <a:cubicBezTo>
                    <a:pt x="432" y="61"/>
                    <a:pt x="432" y="61"/>
                    <a:pt x="432" y="61"/>
                  </a:cubicBezTo>
                  <a:cubicBezTo>
                    <a:pt x="430" y="65"/>
                    <a:pt x="430" y="65"/>
                    <a:pt x="430" y="65"/>
                  </a:cubicBezTo>
                  <a:cubicBezTo>
                    <a:pt x="429" y="70"/>
                    <a:pt x="429" y="70"/>
                    <a:pt x="429" y="70"/>
                  </a:cubicBezTo>
                  <a:cubicBezTo>
                    <a:pt x="425" y="76"/>
                    <a:pt x="425" y="76"/>
                    <a:pt x="425" y="76"/>
                  </a:cubicBezTo>
                  <a:cubicBezTo>
                    <a:pt x="421" y="79"/>
                    <a:pt x="421" y="79"/>
                    <a:pt x="421" y="79"/>
                  </a:cubicBezTo>
                  <a:cubicBezTo>
                    <a:pt x="414" y="81"/>
                    <a:pt x="414" y="81"/>
                    <a:pt x="414" y="81"/>
                  </a:cubicBezTo>
                  <a:cubicBezTo>
                    <a:pt x="409" y="80"/>
                    <a:pt x="409" y="80"/>
                    <a:pt x="409" y="80"/>
                  </a:cubicBezTo>
                  <a:cubicBezTo>
                    <a:pt x="404" y="79"/>
                    <a:pt x="404" y="79"/>
                    <a:pt x="404" y="79"/>
                  </a:cubicBezTo>
                  <a:cubicBezTo>
                    <a:pt x="401" y="77"/>
                    <a:pt x="401" y="77"/>
                    <a:pt x="401" y="77"/>
                  </a:cubicBezTo>
                  <a:cubicBezTo>
                    <a:pt x="400" y="75"/>
                    <a:pt x="400" y="75"/>
                    <a:pt x="400" y="75"/>
                  </a:cubicBezTo>
                  <a:cubicBezTo>
                    <a:pt x="402" y="72"/>
                    <a:pt x="402" y="72"/>
                    <a:pt x="402" y="72"/>
                  </a:cubicBezTo>
                  <a:cubicBezTo>
                    <a:pt x="403" y="71"/>
                    <a:pt x="403" y="71"/>
                    <a:pt x="403" y="71"/>
                  </a:cubicBezTo>
                  <a:cubicBezTo>
                    <a:pt x="398" y="71"/>
                    <a:pt x="398" y="71"/>
                    <a:pt x="398" y="71"/>
                  </a:cubicBezTo>
                  <a:cubicBezTo>
                    <a:pt x="392" y="72"/>
                    <a:pt x="392" y="72"/>
                    <a:pt x="392" y="72"/>
                  </a:cubicBezTo>
                  <a:cubicBezTo>
                    <a:pt x="390" y="76"/>
                    <a:pt x="390" y="76"/>
                    <a:pt x="390" y="76"/>
                  </a:cubicBezTo>
                  <a:cubicBezTo>
                    <a:pt x="394" y="78"/>
                    <a:pt x="394" y="78"/>
                    <a:pt x="394" y="78"/>
                  </a:cubicBezTo>
                  <a:cubicBezTo>
                    <a:pt x="394" y="80"/>
                    <a:pt x="394" y="80"/>
                    <a:pt x="394" y="80"/>
                  </a:cubicBezTo>
                  <a:cubicBezTo>
                    <a:pt x="390" y="80"/>
                    <a:pt x="390" y="80"/>
                    <a:pt x="390" y="80"/>
                  </a:cubicBezTo>
                  <a:cubicBezTo>
                    <a:pt x="385" y="80"/>
                    <a:pt x="385" y="80"/>
                    <a:pt x="385" y="80"/>
                  </a:cubicBezTo>
                  <a:cubicBezTo>
                    <a:pt x="379" y="79"/>
                    <a:pt x="379" y="79"/>
                    <a:pt x="379" y="79"/>
                  </a:cubicBezTo>
                  <a:cubicBezTo>
                    <a:pt x="374" y="78"/>
                    <a:pt x="374" y="78"/>
                    <a:pt x="374" y="78"/>
                  </a:cubicBezTo>
                  <a:cubicBezTo>
                    <a:pt x="371" y="79"/>
                    <a:pt x="371" y="79"/>
                    <a:pt x="371" y="79"/>
                  </a:cubicBezTo>
                  <a:cubicBezTo>
                    <a:pt x="372" y="80"/>
                    <a:pt x="372" y="80"/>
                    <a:pt x="372" y="80"/>
                  </a:cubicBezTo>
                  <a:cubicBezTo>
                    <a:pt x="376" y="83"/>
                    <a:pt x="376" y="83"/>
                    <a:pt x="376" y="83"/>
                  </a:cubicBezTo>
                  <a:cubicBezTo>
                    <a:pt x="381" y="85"/>
                    <a:pt x="381" y="85"/>
                    <a:pt x="381" y="85"/>
                  </a:cubicBezTo>
                  <a:cubicBezTo>
                    <a:pt x="387" y="85"/>
                    <a:pt x="387" y="85"/>
                    <a:pt x="387" y="85"/>
                  </a:cubicBezTo>
                  <a:cubicBezTo>
                    <a:pt x="392" y="87"/>
                    <a:pt x="392" y="87"/>
                    <a:pt x="392" y="87"/>
                  </a:cubicBezTo>
                  <a:cubicBezTo>
                    <a:pt x="398" y="88"/>
                    <a:pt x="398" y="88"/>
                    <a:pt x="398" y="88"/>
                  </a:cubicBezTo>
                  <a:cubicBezTo>
                    <a:pt x="400" y="90"/>
                    <a:pt x="400" y="90"/>
                    <a:pt x="400" y="90"/>
                  </a:cubicBezTo>
                  <a:cubicBezTo>
                    <a:pt x="402" y="92"/>
                    <a:pt x="402" y="92"/>
                    <a:pt x="402" y="92"/>
                  </a:cubicBezTo>
                  <a:cubicBezTo>
                    <a:pt x="402" y="95"/>
                    <a:pt x="402" y="95"/>
                    <a:pt x="402" y="95"/>
                  </a:cubicBezTo>
                  <a:cubicBezTo>
                    <a:pt x="398" y="105"/>
                    <a:pt x="398" y="105"/>
                    <a:pt x="398" y="105"/>
                  </a:cubicBezTo>
                  <a:cubicBezTo>
                    <a:pt x="391" y="106"/>
                    <a:pt x="391" y="106"/>
                    <a:pt x="391" y="106"/>
                  </a:cubicBezTo>
                  <a:cubicBezTo>
                    <a:pt x="384" y="104"/>
                    <a:pt x="384" y="104"/>
                    <a:pt x="384" y="104"/>
                  </a:cubicBezTo>
                  <a:cubicBezTo>
                    <a:pt x="379" y="103"/>
                    <a:pt x="379" y="103"/>
                    <a:pt x="379" y="103"/>
                  </a:cubicBezTo>
                  <a:cubicBezTo>
                    <a:pt x="381" y="108"/>
                    <a:pt x="381" y="108"/>
                    <a:pt x="381" y="108"/>
                  </a:cubicBezTo>
                  <a:cubicBezTo>
                    <a:pt x="389" y="112"/>
                    <a:pt x="389" y="112"/>
                    <a:pt x="389" y="112"/>
                  </a:cubicBezTo>
                  <a:cubicBezTo>
                    <a:pt x="397" y="112"/>
                    <a:pt x="397" y="112"/>
                    <a:pt x="397" y="112"/>
                  </a:cubicBezTo>
                  <a:cubicBezTo>
                    <a:pt x="404" y="107"/>
                    <a:pt x="404" y="107"/>
                    <a:pt x="404" y="107"/>
                  </a:cubicBezTo>
                  <a:cubicBezTo>
                    <a:pt x="406" y="104"/>
                    <a:pt x="406" y="104"/>
                    <a:pt x="406" y="104"/>
                  </a:cubicBezTo>
                  <a:cubicBezTo>
                    <a:pt x="409" y="101"/>
                    <a:pt x="409" y="101"/>
                    <a:pt x="409" y="101"/>
                  </a:cubicBezTo>
                  <a:cubicBezTo>
                    <a:pt x="412" y="101"/>
                    <a:pt x="412" y="101"/>
                    <a:pt x="412" y="101"/>
                  </a:cubicBezTo>
                  <a:cubicBezTo>
                    <a:pt x="414" y="105"/>
                    <a:pt x="414" y="105"/>
                    <a:pt x="414" y="105"/>
                  </a:cubicBezTo>
                  <a:cubicBezTo>
                    <a:pt x="415" y="107"/>
                    <a:pt x="415" y="107"/>
                    <a:pt x="415" y="107"/>
                  </a:cubicBezTo>
                  <a:cubicBezTo>
                    <a:pt x="419" y="107"/>
                    <a:pt x="419" y="107"/>
                    <a:pt x="419" y="107"/>
                  </a:cubicBezTo>
                  <a:cubicBezTo>
                    <a:pt x="419" y="109"/>
                    <a:pt x="419" y="109"/>
                    <a:pt x="419" y="109"/>
                  </a:cubicBezTo>
                  <a:cubicBezTo>
                    <a:pt x="414" y="116"/>
                    <a:pt x="414" y="116"/>
                    <a:pt x="414" y="116"/>
                  </a:cubicBezTo>
                  <a:cubicBezTo>
                    <a:pt x="410" y="119"/>
                    <a:pt x="410" y="119"/>
                    <a:pt x="410" y="119"/>
                  </a:cubicBezTo>
                  <a:cubicBezTo>
                    <a:pt x="406" y="121"/>
                    <a:pt x="406" y="121"/>
                    <a:pt x="406" y="121"/>
                  </a:cubicBezTo>
                  <a:cubicBezTo>
                    <a:pt x="402" y="122"/>
                    <a:pt x="402" y="122"/>
                    <a:pt x="402" y="122"/>
                  </a:cubicBezTo>
                  <a:cubicBezTo>
                    <a:pt x="398" y="122"/>
                    <a:pt x="398" y="122"/>
                    <a:pt x="398" y="122"/>
                  </a:cubicBezTo>
                  <a:cubicBezTo>
                    <a:pt x="394" y="123"/>
                    <a:pt x="394" y="123"/>
                    <a:pt x="394" y="123"/>
                  </a:cubicBezTo>
                  <a:cubicBezTo>
                    <a:pt x="390" y="125"/>
                    <a:pt x="390" y="125"/>
                    <a:pt x="390" y="125"/>
                  </a:cubicBezTo>
                  <a:cubicBezTo>
                    <a:pt x="384" y="129"/>
                    <a:pt x="384" y="129"/>
                    <a:pt x="384" y="129"/>
                  </a:cubicBezTo>
                  <a:cubicBezTo>
                    <a:pt x="378" y="135"/>
                    <a:pt x="378" y="135"/>
                    <a:pt x="378" y="135"/>
                  </a:cubicBezTo>
                  <a:cubicBezTo>
                    <a:pt x="372" y="141"/>
                    <a:pt x="372" y="141"/>
                    <a:pt x="372" y="141"/>
                  </a:cubicBezTo>
                  <a:cubicBezTo>
                    <a:pt x="367" y="148"/>
                    <a:pt x="367" y="148"/>
                    <a:pt x="367" y="148"/>
                  </a:cubicBezTo>
                  <a:cubicBezTo>
                    <a:pt x="363" y="154"/>
                    <a:pt x="363" y="154"/>
                    <a:pt x="363" y="154"/>
                  </a:cubicBezTo>
                  <a:cubicBezTo>
                    <a:pt x="358" y="158"/>
                    <a:pt x="358" y="158"/>
                    <a:pt x="358" y="158"/>
                  </a:cubicBezTo>
                  <a:cubicBezTo>
                    <a:pt x="350" y="166"/>
                    <a:pt x="350" y="166"/>
                    <a:pt x="350" y="166"/>
                  </a:cubicBezTo>
                  <a:cubicBezTo>
                    <a:pt x="346" y="173"/>
                    <a:pt x="346" y="173"/>
                    <a:pt x="346" y="173"/>
                  </a:cubicBezTo>
                  <a:cubicBezTo>
                    <a:pt x="345" y="179"/>
                    <a:pt x="345" y="179"/>
                    <a:pt x="345" y="179"/>
                  </a:cubicBezTo>
                  <a:cubicBezTo>
                    <a:pt x="344" y="185"/>
                    <a:pt x="344" y="185"/>
                    <a:pt x="344" y="185"/>
                  </a:cubicBezTo>
                  <a:cubicBezTo>
                    <a:pt x="345" y="189"/>
                    <a:pt x="345" y="189"/>
                    <a:pt x="345" y="189"/>
                  </a:cubicBezTo>
                  <a:cubicBezTo>
                    <a:pt x="344" y="192"/>
                    <a:pt x="344" y="192"/>
                    <a:pt x="344" y="192"/>
                  </a:cubicBezTo>
                  <a:cubicBezTo>
                    <a:pt x="342" y="194"/>
                    <a:pt x="342" y="194"/>
                    <a:pt x="342" y="194"/>
                  </a:cubicBezTo>
                  <a:cubicBezTo>
                    <a:pt x="338" y="195"/>
                    <a:pt x="338" y="195"/>
                    <a:pt x="338" y="195"/>
                  </a:cubicBezTo>
                  <a:cubicBezTo>
                    <a:pt x="331" y="195"/>
                    <a:pt x="331" y="195"/>
                    <a:pt x="331" y="195"/>
                  </a:cubicBezTo>
                  <a:cubicBezTo>
                    <a:pt x="327" y="196"/>
                    <a:pt x="327" y="196"/>
                    <a:pt x="327" y="196"/>
                  </a:cubicBezTo>
                  <a:cubicBezTo>
                    <a:pt x="322" y="199"/>
                    <a:pt x="322" y="199"/>
                    <a:pt x="322" y="199"/>
                  </a:cubicBezTo>
                  <a:lnTo>
                    <a:pt x="315" y="20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55">
              <a:extLst>
                <a:ext uri="{FF2B5EF4-FFF2-40B4-BE49-F238E27FC236}">
                  <a16:creationId xmlns:a16="http://schemas.microsoft.com/office/drawing/2014/main" id="{7F6A0CAD-053A-4DDB-9706-D54206ADA097}"/>
                </a:ext>
              </a:extLst>
            </p:cNvPr>
            <p:cNvSpPr>
              <a:spLocks/>
            </p:cNvSpPr>
            <p:nvPr/>
          </p:nvSpPr>
          <p:spPr bwMode="auto">
            <a:xfrm>
              <a:off x="7136546" y="4260281"/>
              <a:ext cx="1317178" cy="459362"/>
            </a:xfrm>
            <a:custGeom>
              <a:avLst/>
              <a:gdLst>
                <a:gd name="T0" fmla="*/ 289 w 519"/>
                <a:gd name="T1" fmla="*/ 156 h 181"/>
                <a:gd name="T2" fmla="*/ 0 w 519"/>
                <a:gd name="T3" fmla="*/ 181 h 181"/>
                <a:gd name="T4" fmla="*/ 9 w 519"/>
                <a:gd name="T5" fmla="*/ 173 h 181"/>
                <a:gd name="T6" fmla="*/ 5 w 519"/>
                <a:gd name="T7" fmla="*/ 164 h 181"/>
                <a:gd name="T8" fmla="*/ 14 w 519"/>
                <a:gd name="T9" fmla="*/ 142 h 181"/>
                <a:gd name="T10" fmla="*/ 18 w 519"/>
                <a:gd name="T11" fmla="*/ 127 h 181"/>
                <a:gd name="T12" fmla="*/ 25 w 519"/>
                <a:gd name="T13" fmla="*/ 120 h 181"/>
                <a:gd name="T14" fmla="*/ 32 w 519"/>
                <a:gd name="T15" fmla="*/ 113 h 181"/>
                <a:gd name="T16" fmla="*/ 34 w 519"/>
                <a:gd name="T17" fmla="*/ 99 h 181"/>
                <a:gd name="T18" fmla="*/ 32 w 519"/>
                <a:gd name="T19" fmla="*/ 81 h 181"/>
                <a:gd name="T20" fmla="*/ 33 w 519"/>
                <a:gd name="T21" fmla="*/ 61 h 181"/>
                <a:gd name="T22" fmla="*/ 125 w 519"/>
                <a:gd name="T23" fmla="*/ 46 h 181"/>
                <a:gd name="T24" fmla="*/ 185 w 519"/>
                <a:gd name="T25" fmla="*/ 40 h 181"/>
                <a:gd name="T26" fmla="*/ 245 w 519"/>
                <a:gd name="T27" fmla="*/ 35 h 181"/>
                <a:gd name="T28" fmla="*/ 306 w 519"/>
                <a:gd name="T29" fmla="*/ 28 h 181"/>
                <a:gd name="T30" fmla="*/ 362 w 519"/>
                <a:gd name="T31" fmla="*/ 21 h 181"/>
                <a:gd name="T32" fmla="*/ 414 w 519"/>
                <a:gd name="T33" fmla="*/ 14 h 181"/>
                <a:gd name="T34" fmla="*/ 460 w 519"/>
                <a:gd name="T35" fmla="*/ 8 h 181"/>
                <a:gd name="T36" fmla="*/ 494 w 519"/>
                <a:gd name="T37" fmla="*/ 3 h 181"/>
                <a:gd name="T38" fmla="*/ 519 w 519"/>
                <a:gd name="T39" fmla="*/ 0 h 181"/>
                <a:gd name="T40" fmla="*/ 508 w 519"/>
                <a:gd name="T41" fmla="*/ 20 h 181"/>
                <a:gd name="T42" fmla="*/ 499 w 519"/>
                <a:gd name="T43" fmla="*/ 37 h 181"/>
                <a:gd name="T44" fmla="*/ 484 w 519"/>
                <a:gd name="T45" fmla="*/ 42 h 181"/>
                <a:gd name="T46" fmla="*/ 473 w 519"/>
                <a:gd name="T47" fmla="*/ 53 h 181"/>
                <a:gd name="T48" fmla="*/ 459 w 519"/>
                <a:gd name="T49" fmla="*/ 53 h 181"/>
                <a:gd name="T50" fmla="*/ 453 w 519"/>
                <a:gd name="T51" fmla="*/ 57 h 181"/>
                <a:gd name="T52" fmla="*/ 449 w 519"/>
                <a:gd name="T53" fmla="*/ 69 h 181"/>
                <a:gd name="T54" fmla="*/ 433 w 519"/>
                <a:gd name="T55" fmla="*/ 80 h 181"/>
                <a:gd name="T56" fmla="*/ 414 w 519"/>
                <a:gd name="T57" fmla="*/ 95 h 181"/>
                <a:gd name="T58" fmla="*/ 399 w 519"/>
                <a:gd name="T59" fmla="*/ 102 h 181"/>
                <a:gd name="T60" fmla="*/ 392 w 519"/>
                <a:gd name="T61" fmla="*/ 110 h 181"/>
                <a:gd name="T62" fmla="*/ 388 w 519"/>
                <a:gd name="T63" fmla="*/ 118 h 181"/>
                <a:gd name="T64" fmla="*/ 388 w 519"/>
                <a:gd name="T65" fmla="*/ 127 h 181"/>
                <a:gd name="T66" fmla="*/ 376 w 519"/>
                <a:gd name="T67" fmla="*/ 126 h 181"/>
                <a:gd name="T68" fmla="*/ 373 w 519"/>
                <a:gd name="T6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181">
                  <a:moveTo>
                    <a:pt x="373" y="147"/>
                  </a:moveTo>
                  <a:lnTo>
                    <a:pt x="289" y="156"/>
                  </a:lnTo>
                  <a:lnTo>
                    <a:pt x="134" y="172"/>
                  </a:lnTo>
                  <a:lnTo>
                    <a:pt x="0" y="181"/>
                  </a:lnTo>
                  <a:lnTo>
                    <a:pt x="5" y="179"/>
                  </a:lnTo>
                  <a:lnTo>
                    <a:pt x="9" y="173"/>
                  </a:lnTo>
                  <a:lnTo>
                    <a:pt x="8" y="171"/>
                  </a:lnTo>
                  <a:lnTo>
                    <a:pt x="5" y="164"/>
                  </a:lnTo>
                  <a:lnTo>
                    <a:pt x="7" y="151"/>
                  </a:lnTo>
                  <a:lnTo>
                    <a:pt x="14" y="142"/>
                  </a:lnTo>
                  <a:lnTo>
                    <a:pt x="20" y="135"/>
                  </a:lnTo>
                  <a:lnTo>
                    <a:pt x="18" y="127"/>
                  </a:lnTo>
                  <a:lnTo>
                    <a:pt x="24" y="123"/>
                  </a:lnTo>
                  <a:lnTo>
                    <a:pt x="25" y="120"/>
                  </a:lnTo>
                  <a:lnTo>
                    <a:pt x="26" y="116"/>
                  </a:lnTo>
                  <a:lnTo>
                    <a:pt x="32" y="113"/>
                  </a:lnTo>
                  <a:lnTo>
                    <a:pt x="29" y="105"/>
                  </a:lnTo>
                  <a:lnTo>
                    <a:pt x="34" y="99"/>
                  </a:lnTo>
                  <a:lnTo>
                    <a:pt x="33" y="90"/>
                  </a:lnTo>
                  <a:lnTo>
                    <a:pt x="32" y="81"/>
                  </a:lnTo>
                  <a:lnTo>
                    <a:pt x="35" y="72"/>
                  </a:lnTo>
                  <a:lnTo>
                    <a:pt x="33" y="61"/>
                  </a:lnTo>
                  <a:lnTo>
                    <a:pt x="125" y="56"/>
                  </a:lnTo>
                  <a:lnTo>
                    <a:pt x="125" y="46"/>
                  </a:lnTo>
                  <a:lnTo>
                    <a:pt x="154" y="43"/>
                  </a:lnTo>
                  <a:lnTo>
                    <a:pt x="185" y="40"/>
                  </a:lnTo>
                  <a:lnTo>
                    <a:pt x="214" y="37"/>
                  </a:lnTo>
                  <a:lnTo>
                    <a:pt x="245" y="35"/>
                  </a:lnTo>
                  <a:lnTo>
                    <a:pt x="275" y="32"/>
                  </a:lnTo>
                  <a:lnTo>
                    <a:pt x="306" y="28"/>
                  </a:lnTo>
                  <a:lnTo>
                    <a:pt x="334" y="24"/>
                  </a:lnTo>
                  <a:lnTo>
                    <a:pt x="362" y="21"/>
                  </a:lnTo>
                  <a:lnTo>
                    <a:pt x="389" y="17"/>
                  </a:lnTo>
                  <a:lnTo>
                    <a:pt x="414" y="14"/>
                  </a:lnTo>
                  <a:lnTo>
                    <a:pt x="439" y="12"/>
                  </a:lnTo>
                  <a:lnTo>
                    <a:pt x="460" y="8"/>
                  </a:lnTo>
                  <a:lnTo>
                    <a:pt x="479" y="6"/>
                  </a:lnTo>
                  <a:lnTo>
                    <a:pt x="494" y="3"/>
                  </a:lnTo>
                  <a:lnTo>
                    <a:pt x="508" y="1"/>
                  </a:lnTo>
                  <a:lnTo>
                    <a:pt x="519" y="0"/>
                  </a:lnTo>
                  <a:lnTo>
                    <a:pt x="519" y="14"/>
                  </a:lnTo>
                  <a:lnTo>
                    <a:pt x="508" y="20"/>
                  </a:lnTo>
                  <a:lnTo>
                    <a:pt x="504" y="29"/>
                  </a:lnTo>
                  <a:lnTo>
                    <a:pt x="499" y="37"/>
                  </a:lnTo>
                  <a:lnTo>
                    <a:pt x="492" y="40"/>
                  </a:lnTo>
                  <a:lnTo>
                    <a:pt x="484" y="42"/>
                  </a:lnTo>
                  <a:lnTo>
                    <a:pt x="479" y="47"/>
                  </a:lnTo>
                  <a:lnTo>
                    <a:pt x="473" y="53"/>
                  </a:lnTo>
                  <a:lnTo>
                    <a:pt x="462" y="54"/>
                  </a:lnTo>
                  <a:lnTo>
                    <a:pt x="459" y="53"/>
                  </a:lnTo>
                  <a:lnTo>
                    <a:pt x="455" y="54"/>
                  </a:lnTo>
                  <a:lnTo>
                    <a:pt x="453" y="57"/>
                  </a:lnTo>
                  <a:lnTo>
                    <a:pt x="453" y="62"/>
                  </a:lnTo>
                  <a:lnTo>
                    <a:pt x="449" y="69"/>
                  </a:lnTo>
                  <a:lnTo>
                    <a:pt x="442" y="75"/>
                  </a:lnTo>
                  <a:lnTo>
                    <a:pt x="433" y="80"/>
                  </a:lnTo>
                  <a:lnTo>
                    <a:pt x="424" y="88"/>
                  </a:lnTo>
                  <a:lnTo>
                    <a:pt x="414" y="95"/>
                  </a:lnTo>
                  <a:lnTo>
                    <a:pt x="405" y="100"/>
                  </a:lnTo>
                  <a:lnTo>
                    <a:pt x="399" y="102"/>
                  </a:lnTo>
                  <a:lnTo>
                    <a:pt x="395" y="107"/>
                  </a:lnTo>
                  <a:lnTo>
                    <a:pt x="392" y="110"/>
                  </a:lnTo>
                  <a:lnTo>
                    <a:pt x="389" y="114"/>
                  </a:lnTo>
                  <a:lnTo>
                    <a:pt x="388" y="118"/>
                  </a:lnTo>
                  <a:lnTo>
                    <a:pt x="389" y="125"/>
                  </a:lnTo>
                  <a:lnTo>
                    <a:pt x="388" y="127"/>
                  </a:lnTo>
                  <a:lnTo>
                    <a:pt x="381" y="126"/>
                  </a:lnTo>
                  <a:lnTo>
                    <a:pt x="376" y="126"/>
                  </a:lnTo>
                  <a:lnTo>
                    <a:pt x="373" y="132"/>
                  </a:lnTo>
                  <a:lnTo>
                    <a:pt x="373" y="14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6">
              <a:extLst>
                <a:ext uri="{FF2B5EF4-FFF2-40B4-BE49-F238E27FC236}">
                  <a16:creationId xmlns:a16="http://schemas.microsoft.com/office/drawing/2014/main" id="{8DDE64DE-09B6-4618-B3D9-D6D059C6DA48}"/>
                </a:ext>
              </a:extLst>
            </p:cNvPr>
            <p:cNvSpPr>
              <a:spLocks/>
            </p:cNvSpPr>
            <p:nvPr/>
          </p:nvSpPr>
          <p:spPr bwMode="auto">
            <a:xfrm>
              <a:off x="6961430" y="4696802"/>
              <a:ext cx="558341" cy="974559"/>
            </a:xfrm>
            <a:custGeom>
              <a:avLst/>
              <a:gdLst>
                <a:gd name="T0" fmla="*/ 21 w 220"/>
                <a:gd name="T1" fmla="*/ 172 h 384"/>
                <a:gd name="T2" fmla="*/ 21 w 220"/>
                <a:gd name="T3" fmla="*/ 146 h 384"/>
                <a:gd name="T4" fmla="*/ 13 w 220"/>
                <a:gd name="T5" fmla="*/ 129 h 384"/>
                <a:gd name="T6" fmla="*/ 18 w 220"/>
                <a:gd name="T7" fmla="*/ 121 h 384"/>
                <a:gd name="T8" fmla="*/ 24 w 220"/>
                <a:gd name="T9" fmla="*/ 109 h 384"/>
                <a:gd name="T10" fmla="*/ 28 w 220"/>
                <a:gd name="T11" fmla="*/ 95 h 384"/>
                <a:gd name="T12" fmla="*/ 31 w 220"/>
                <a:gd name="T13" fmla="*/ 85 h 384"/>
                <a:gd name="T14" fmla="*/ 38 w 220"/>
                <a:gd name="T15" fmla="*/ 72 h 384"/>
                <a:gd name="T16" fmla="*/ 47 w 220"/>
                <a:gd name="T17" fmla="*/ 58 h 384"/>
                <a:gd name="T18" fmla="*/ 51 w 220"/>
                <a:gd name="T19" fmla="*/ 42 h 384"/>
                <a:gd name="T20" fmla="*/ 60 w 220"/>
                <a:gd name="T21" fmla="*/ 28 h 384"/>
                <a:gd name="T22" fmla="*/ 61 w 220"/>
                <a:gd name="T23" fmla="*/ 23 h 384"/>
                <a:gd name="T24" fmla="*/ 68 w 220"/>
                <a:gd name="T25" fmla="*/ 21 h 384"/>
                <a:gd name="T26" fmla="*/ 67 w 220"/>
                <a:gd name="T27" fmla="*/ 14 h 384"/>
                <a:gd name="T28" fmla="*/ 69 w 220"/>
                <a:gd name="T29" fmla="*/ 10 h 384"/>
                <a:gd name="T30" fmla="*/ 203 w 220"/>
                <a:gd name="T31" fmla="*/ 0 h 384"/>
                <a:gd name="T32" fmla="*/ 220 w 220"/>
                <a:gd name="T33" fmla="*/ 364 h 384"/>
                <a:gd name="T34" fmla="*/ 203 w 220"/>
                <a:gd name="T35" fmla="*/ 369 h 384"/>
                <a:gd name="T36" fmla="*/ 196 w 220"/>
                <a:gd name="T37" fmla="*/ 362 h 384"/>
                <a:gd name="T38" fmla="*/ 191 w 220"/>
                <a:gd name="T39" fmla="*/ 365 h 384"/>
                <a:gd name="T40" fmla="*/ 175 w 220"/>
                <a:gd name="T41" fmla="*/ 366 h 384"/>
                <a:gd name="T42" fmla="*/ 167 w 220"/>
                <a:gd name="T43" fmla="*/ 370 h 384"/>
                <a:gd name="T44" fmla="*/ 160 w 220"/>
                <a:gd name="T45" fmla="*/ 371 h 384"/>
                <a:gd name="T46" fmla="*/ 155 w 220"/>
                <a:gd name="T47" fmla="*/ 370 h 384"/>
                <a:gd name="T48" fmla="*/ 151 w 220"/>
                <a:gd name="T49" fmla="*/ 370 h 384"/>
                <a:gd name="T50" fmla="*/ 147 w 220"/>
                <a:gd name="T51" fmla="*/ 379 h 384"/>
                <a:gd name="T52" fmla="*/ 136 w 220"/>
                <a:gd name="T53" fmla="*/ 382 h 384"/>
                <a:gd name="T54" fmla="*/ 125 w 220"/>
                <a:gd name="T55" fmla="*/ 362 h 384"/>
                <a:gd name="T56" fmla="*/ 117 w 220"/>
                <a:gd name="T57" fmla="*/ 346 h 384"/>
                <a:gd name="T58" fmla="*/ 120 w 220"/>
                <a:gd name="T59" fmla="*/ 337 h 384"/>
                <a:gd name="T60" fmla="*/ 122 w 220"/>
                <a:gd name="T61" fmla="*/ 324 h 384"/>
                <a:gd name="T62" fmla="*/ 4 w 220"/>
                <a:gd name="T63" fmla="*/ 326 h 384"/>
                <a:gd name="T64" fmla="*/ 3 w 220"/>
                <a:gd name="T65" fmla="*/ 323 h 384"/>
                <a:gd name="T66" fmla="*/ 0 w 220"/>
                <a:gd name="T67" fmla="*/ 319 h 384"/>
                <a:gd name="T68" fmla="*/ 1 w 220"/>
                <a:gd name="T69" fmla="*/ 312 h 384"/>
                <a:gd name="T70" fmla="*/ 4 w 220"/>
                <a:gd name="T71" fmla="*/ 306 h 384"/>
                <a:gd name="T72" fmla="*/ 3 w 220"/>
                <a:gd name="T73" fmla="*/ 297 h 384"/>
                <a:gd name="T74" fmla="*/ 5 w 220"/>
                <a:gd name="T75" fmla="*/ 283 h 384"/>
                <a:gd name="T76" fmla="*/ 16 w 220"/>
                <a:gd name="T77" fmla="*/ 267 h 384"/>
                <a:gd name="T78" fmla="*/ 25 w 220"/>
                <a:gd name="T79" fmla="*/ 254 h 384"/>
                <a:gd name="T80" fmla="*/ 30 w 220"/>
                <a:gd name="T81" fmla="*/ 241 h 384"/>
                <a:gd name="T82" fmla="*/ 35 w 220"/>
                <a:gd name="T83" fmla="*/ 230 h 384"/>
                <a:gd name="T84" fmla="*/ 40 w 220"/>
                <a:gd name="T85" fmla="*/ 224 h 384"/>
                <a:gd name="T86" fmla="*/ 36 w 220"/>
                <a:gd name="T87" fmla="*/ 219 h 384"/>
                <a:gd name="T88" fmla="*/ 29 w 220"/>
                <a:gd name="T89" fmla="*/ 213 h 384"/>
                <a:gd name="T90" fmla="*/ 27 w 220"/>
                <a:gd name="T91" fmla="*/ 197 h 384"/>
                <a:gd name="T92" fmla="*/ 22 w 220"/>
                <a:gd name="T93" fmla="*/ 193 h 384"/>
                <a:gd name="T94" fmla="*/ 27 w 220"/>
                <a:gd name="T95" fmla="*/ 185 h 384"/>
                <a:gd name="T96" fmla="*/ 29 w 220"/>
                <a:gd name="T97" fmla="*/ 180 h 384"/>
                <a:gd name="T98" fmla="*/ 21 w 220"/>
                <a:gd name="T99" fmla="*/ 1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 h="384">
                  <a:moveTo>
                    <a:pt x="21" y="172"/>
                  </a:moveTo>
                  <a:lnTo>
                    <a:pt x="21" y="172"/>
                  </a:lnTo>
                  <a:lnTo>
                    <a:pt x="23" y="157"/>
                  </a:lnTo>
                  <a:lnTo>
                    <a:pt x="21" y="146"/>
                  </a:lnTo>
                  <a:lnTo>
                    <a:pt x="17" y="138"/>
                  </a:lnTo>
                  <a:lnTo>
                    <a:pt x="13" y="129"/>
                  </a:lnTo>
                  <a:lnTo>
                    <a:pt x="14" y="125"/>
                  </a:lnTo>
                  <a:lnTo>
                    <a:pt x="18" y="121"/>
                  </a:lnTo>
                  <a:lnTo>
                    <a:pt x="22" y="118"/>
                  </a:lnTo>
                  <a:lnTo>
                    <a:pt x="24" y="109"/>
                  </a:lnTo>
                  <a:lnTo>
                    <a:pt x="25" y="102"/>
                  </a:lnTo>
                  <a:lnTo>
                    <a:pt x="28" y="95"/>
                  </a:lnTo>
                  <a:lnTo>
                    <a:pt x="29" y="91"/>
                  </a:lnTo>
                  <a:lnTo>
                    <a:pt x="31" y="85"/>
                  </a:lnTo>
                  <a:lnTo>
                    <a:pt x="34" y="78"/>
                  </a:lnTo>
                  <a:lnTo>
                    <a:pt x="38" y="72"/>
                  </a:lnTo>
                  <a:lnTo>
                    <a:pt x="42" y="67"/>
                  </a:lnTo>
                  <a:lnTo>
                    <a:pt x="47" y="58"/>
                  </a:lnTo>
                  <a:lnTo>
                    <a:pt x="50" y="50"/>
                  </a:lnTo>
                  <a:lnTo>
                    <a:pt x="51" y="42"/>
                  </a:lnTo>
                  <a:lnTo>
                    <a:pt x="54" y="35"/>
                  </a:lnTo>
                  <a:lnTo>
                    <a:pt x="60" y="28"/>
                  </a:lnTo>
                  <a:lnTo>
                    <a:pt x="60" y="25"/>
                  </a:lnTo>
                  <a:lnTo>
                    <a:pt x="61" y="23"/>
                  </a:lnTo>
                  <a:lnTo>
                    <a:pt x="63" y="22"/>
                  </a:lnTo>
                  <a:lnTo>
                    <a:pt x="68" y="21"/>
                  </a:lnTo>
                  <a:lnTo>
                    <a:pt x="67" y="15"/>
                  </a:lnTo>
                  <a:lnTo>
                    <a:pt x="67" y="14"/>
                  </a:lnTo>
                  <a:lnTo>
                    <a:pt x="68" y="12"/>
                  </a:lnTo>
                  <a:lnTo>
                    <a:pt x="69" y="10"/>
                  </a:lnTo>
                  <a:lnTo>
                    <a:pt x="69" y="9"/>
                  </a:lnTo>
                  <a:lnTo>
                    <a:pt x="203" y="0"/>
                  </a:lnTo>
                  <a:lnTo>
                    <a:pt x="200" y="244"/>
                  </a:lnTo>
                  <a:lnTo>
                    <a:pt x="220" y="364"/>
                  </a:lnTo>
                  <a:lnTo>
                    <a:pt x="209" y="367"/>
                  </a:lnTo>
                  <a:lnTo>
                    <a:pt x="203" y="369"/>
                  </a:lnTo>
                  <a:lnTo>
                    <a:pt x="203" y="362"/>
                  </a:lnTo>
                  <a:lnTo>
                    <a:pt x="196" y="362"/>
                  </a:lnTo>
                  <a:lnTo>
                    <a:pt x="195" y="364"/>
                  </a:lnTo>
                  <a:lnTo>
                    <a:pt x="191" y="365"/>
                  </a:lnTo>
                  <a:lnTo>
                    <a:pt x="185" y="365"/>
                  </a:lnTo>
                  <a:lnTo>
                    <a:pt x="175" y="366"/>
                  </a:lnTo>
                  <a:lnTo>
                    <a:pt x="170" y="369"/>
                  </a:lnTo>
                  <a:lnTo>
                    <a:pt x="167" y="370"/>
                  </a:lnTo>
                  <a:lnTo>
                    <a:pt x="162" y="371"/>
                  </a:lnTo>
                  <a:lnTo>
                    <a:pt x="160" y="371"/>
                  </a:lnTo>
                  <a:lnTo>
                    <a:pt x="157" y="370"/>
                  </a:lnTo>
                  <a:lnTo>
                    <a:pt x="155" y="370"/>
                  </a:lnTo>
                  <a:lnTo>
                    <a:pt x="153" y="369"/>
                  </a:lnTo>
                  <a:lnTo>
                    <a:pt x="151" y="370"/>
                  </a:lnTo>
                  <a:lnTo>
                    <a:pt x="150" y="373"/>
                  </a:lnTo>
                  <a:lnTo>
                    <a:pt x="147" y="379"/>
                  </a:lnTo>
                  <a:lnTo>
                    <a:pt x="142" y="384"/>
                  </a:lnTo>
                  <a:lnTo>
                    <a:pt x="136" y="382"/>
                  </a:lnTo>
                  <a:lnTo>
                    <a:pt x="130" y="369"/>
                  </a:lnTo>
                  <a:lnTo>
                    <a:pt x="125" y="362"/>
                  </a:lnTo>
                  <a:lnTo>
                    <a:pt x="120" y="356"/>
                  </a:lnTo>
                  <a:lnTo>
                    <a:pt x="117" y="346"/>
                  </a:lnTo>
                  <a:lnTo>
                    <a:pt x="117" y="342"/>
                  </a:lnTo>
                  <a:lnTo>
                    <a:pt x="120" y="337"/>
                  </a:lnTo>
                  <a:lnTo>
                    <a:pt x="121" y="331"/>
                  </a:lnTo>
                  <a:lnTo>
                    <a:pt x="122" y="324"/>
                  </a:lnTo>
                  <a:lnTo>
                    <a:pt x="4" y="330"/>
                  </a:lnTo>
                  <a:lnTo>
                    <a:pt x="4" y="326"/>
                  </a:lnTo>
                  <a:lnTo>
                    <a:pt x="4" y="324"/>
                  </a:lnTo>
                  <a:lnTo>
                    <a:pt x="3" y="323"/>
                  </a:lnTo>
                  <a:lnTo>
                    <a:pt x="1" y="321"/>
                  </a:lnTo>
                  <a:lnTo>
                    <a:pt x="0" y="319"/>
                  </a:lnTo>
                  <a:lnTo>
                    <a:pt x="0" y="316"/>
                  </a:lnTo>
                  <a:lnTo>
                    <a:pt x="1" y="312"/>
                  </a:lnTo>
                  <a:lnTo>
                    <a:pt x="3" y="310"/>
                  </a:lnTo>
                  <a:lnTo>
                    <a:pt x="4" y="306"/>
                  </a:lnTo>
                  <a:lnTo>
                    <a:pt x="4" y="301"/>
                  </a:lnTo>
                  <a:lnTo>
                    <a:pt x="3" y="297"/>
                  </a:lnTo>
                  <a:lnTo>
                    <a:pt x="5" y="297"/>
                  </a:lnTo>
                  <a:lnTo>
                    <a:pt x="5" y="283"/>
                  </a:lnTo>
                  <a:lnTo>
                    <a:pt x="10" y="283"/>
                  </a:lnTo>
                  <a:lnTo>
                    <a:pt x="16" y="267"/>
                  </a:lnTo>
                  <a:lnTo>
                    <a:pt x="21" y="259"/>
                  </a:lnTo>
                  <a:lnTo>
                    <a:pt x="25" y="254"/>
                  </a:lnTo>
                  <a:lnTo>
                    <a:pt x="27" y="250"/>
                  </a:lnTo>
                  <a:lnTo>
                    <a:pt x="30" y="241"/>
                  </a:lnTo>
                  <a:lnTo>
                    <a:pt x="31" y="234"/>
                  </a:lnTo>
                  <a:lnTo>
                    <a:pt x="35" y="230"/>
                  </a:lnTo>
                  <a:lnTo>
                    <a:pt x="40" y="227"/>
                  </a:lnTo>
                  <a:lnTo>
                    <a:pt x="40" y="224"/>
                  </a:lnTo>
                  <a:lnTo>
                    <a:pt x="37" y="221"/>
                  </a:lnTo>
                  <a:lnTo>
                    <a:pt x="36" y="219"/>
                  </a:lnTo>
                  <a:lnTo>
                    <a:pt x="34" y="215"/>
                  </a:lnTo>
                  <a:lnTo>
                    <a:pt x="29" y="213"/>
                  </a:lnTo>
                  <a:lnTo>
                    <a:pt x="28" y="204"/>
                  </a:lnTo>
                  <a:lnTo>
                    <a:pt x="27" y="197"/>
                  </a:lnTo>
                  <a:lnTo>
                    <a:pt x="27" y="194"/>
                  </a:lnTo>
                  <a:lnTo>
                    <a:pt x="22" y="193"/>
                  </a:lnTo>
                  <a:lnTo>
                    <a:pt x="24" y="188"/>
                  </a:lnTo>
                  <a:lnTo>
                    <a:pt x="27" y="185"/>
                  </a:lnTo>
                  <a:lnTo>
                    <a:pt x="29" y="181"/>
                  </a:lnTo>
                  <a:lnTo>
                    <a:pt x="29" y="180"/>
                  </a:lnTo>
                  <a:lnTo>
                    <a:pt x="21" y="180"/>
                  </a:lnTo>
                  <a:lnTo>
                    <a:pt x="21" y="17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57">
              <a:extLst>
                <a:ext uri="{FF2B5EF4-FFF2-40B4-BE49-F238E27FC236}">
                  <a16:creationId xmlns:a16="http://schemas.microsoft.com/office/drawing/2014/main" id="{841DC2DE-2162-4871-B59B-97BFF7A5CCAB}"/>
                </a:ext>
              </a:extLst>
            </p:cNvPr>
            <p:cNvSpPr>
              <a:spLocks/>
            </p:cNvSpPr>
            <p:nvPr/>
          </p:nvSpPr>
          <p:spPr bwMode="auto">
            <a:xfrm>
              <a:off x="7469013" y="4656196"/>
              <a:ext cx="601486" cy="987249"/>
            </a:xfrm>
            <a:custGeom>
              <a:avLst/>
              <a:gdLst>
                <a:gd name="T0" fmla="*/ 17 w 202"/>
                <a:gd name="T1" fmla="*/ 322 h 330"/>
                <a:gd name="T2" fmla="*/ 24 w 202"/>
                <a:gd name="T3" fmla="*/ 321 h 330"/>
                <a:gd name="T4" fmla="*/ 27 w 202"/>
                <a:gd name="T5" fmla="*/ 320 h 330"/>
                <a:gd name="T6" fmla="*/ 28 w 202"/>
                <a:gd name="T7" fmla="*/ 316 h 330"/>
                <a:gd name="T8" fmla="*/ 28 w 202"/>
                <a:gd name="T9" fmla="*/ 306 h 330"/>
                <a:gd name="T10" fmla="*/ 29 w 202"/>
                <a:gd name="T11" fmla="*/ 301 h 330"/>
                <a:gd name="T12" fmla="*/ 31 w 202"/>
                <a:gd name="T13" fmla="*/ 300 h 330"/>
                <a:gd name="T14" fmla="*/ 34 w 202"/>
                <a:gd name="T15" fmla="*/ 296 h 330"/>
                <a:gd name="T16" fmla="*/ 37 w 202"/>
                <a:gd name="T17" fmla="*/ 293 h 330"/>
                <a:gd name="T18" fmla="*/ 39 w 202"/>
                <a:gd name="T19" fmla="*/ 297 h 330"/>
                <a:gd name="T20" fmla="*/ 41 w 202"/>
                <a:gd name="T21" fmla="*/ 304 h 330"/>
                <a:gd name="T22" fmla="*/ 40 w 202"/>
                <a:gd name="T23" fmla="*/ 309 h 330"/>
                <a:gd name="T24" fmla="*/ 38 w 202"/>
                <a:gd name="T25" fmla="*/ 313 h 330"/>
                <a:gd name="T26" fmla="*/ 39 w 202"/>
                <a:gd name="T27" fmla="*/ 315 h 330"/>
                <a:gd name="T28" fmla="*/ 42 w 202"/>
                <a:gd name="T29" fmla="*/ 317 h 330"/>
                <a:gd name="T30" fmla="*/ 47 w 202"/>
                <a:gd name="T31" fmla="*/ 318 h 330"/>
                <a:gd name="T32" fmla="*/ 47 w 202"/>
                <a:gd name="T33" fmla="*/ 323 h 330"/>
                <a:gd name="T34" fmla="*/ 40 w 202"/>
                <a:gd name="T35" fmla="*/ 327 h 330"/>
                <a:gd name="T36" fmla="*/ 51 w 202"/>
                <a:gd name="T37" fmla="*/ 330 h 330"/>
                <a:gd name="T38" fmla="*/ 55 w 202"/>
                <a:gd name="T39" fmla="*/ 328 h 330"/>
                <a:gd name="T40" fmla="*/ 58 w 202"/>
                <a:gd name="T41" fmla="*/ 326 h 330"/>
                <a:gd name="T42" fmla="*/ 62 w 202"/>
                <a:gd name="T43" fmla="*/ 321 h 330"/>
                <a:gd name="T44" fmla="*/ 65 w 202"/>
                <a:gd name="T45" fmla="*/ 316 h 330"/>
                <a:gd name="T46" fmla="*/ 69 w 202"/>
                <a:gd name="T47" fmla="*/ 311 h 330"/>
                <a:gd name="T48" fmla="*/ 71 w 202"/>
                <a:gd name="T49" fmla="*/ 307 h 330"/>
                <a:gd name="T50" fmla="*/ 70 w 202"/>
                <a:gd name="T51" fmla="*/ 302 h 330"/>
                <a:gd name="T52" fmla="*/ 67 w 202"/>
                <a:gd name="T53" fmla="*/ 300 h 330"/>
                <a:gd name="T54" fmla="*/ 64 w 202"/>
                <a:gd name="T55" fmla="*/ 297 h 330"/>
                <a:gd name="T56" fmla="*/ 61 w 202"/>
                <a:gd name="T57" fmla="*/ 293 h 330"/>
                <a:gd name="T58" fmla="*/ 57 w 202"/>
                <a:gd name="T59" fmla="*/ 289 h 330"/>
                <a:gd name="T60" fmla="*/ 56 w 202"/>
                <a:gd name="T61" fmla="*/ 283 h 330"/>
                <a:gd name="T62" fmla="*/ 57 w 202"/>
                <a:gd name="T63" fmla="*/ 274 h 330"/>
                <a:gd name="T64" fmla="*/ 202 w 202"/>
                <a:gd name="T65" fmla="*/ 263 h 330"/>
                <a:gd name="T66" fmla="*/ 201 w 202"/>
                <a:gd name="T67" fmla="*/ 259 h 330"/>
                <a:gd name="T68" fmla="*/ 198 w 202"/>
                <a:gd name="T69" fmla="*/ 254 h 330"/>
                <a:gd name="T70" fmla="*/ 195 w 202"/>
                <a:gd name="T71" fmla="*/ 249 h 330"/>
                <a:gd name="T72" fmla="*/ 194 w 202"/>
                <a:gd name="T73" fmla="*/ 243 h 330"/>
                <a:gd name="T74" fmla="*/ 189 w 202"/>
                <a:gd name="T75" fmla="*/ 231 h 330"/>
                <a:gd name="T76" fmla="*/ 189 w 202"/>
                <a:gd name="T77" fmla="*/ 226 h 330"/>
                <a:gd name="T78" fmla="*/ 189 w 202"/>
                <a:gd name="T79" fmla="*/ 220 h 330"/>
                <a:gd name="T80" fmla="*/ 187 w 202"/>
                <a:gd name="T81" fmla="*/ 202 h 330"/>
                <a:gd name="T82" fmla="*/ 191 w 202"/>
                <a:gd name="T83" fmla="*/ 195 h 330"/>
                <a:gd name="T84" fmla="*/ 190 w 202"/>
                <a:gd name="T85" fmla="*/ 190 h 330"/>
                <a:gd name="T86" fmla="*/ 188 w 202"/>
                <a:gd name="T87" fmla="*/ 186 h 330"/>
                <a:gd name="T88" fmla="*/ 189 w 202"/>
                <a:gd name="T89" fmla="*/ 182 h 330"/>
                <a:gd name="T90" fmla="*/ 194 w 202"/>
                <a:gd name="T91" fmla="*/ 179 h 330"/>
                <a:gd name="T92" fmla="*/ 196 w 202"/>
                <a:gd name="T93" fmla="*/ 175 h 330"/>
                <a:gd name="T94" fmla="*/ 196 w 202"/>
                <a:gd name="T95" fmla="*/ 173 h 330"/>
                <a:gd name="T96" fmla="*/ 193 w 202"/>
                <a:gd name="T97" fmla="*/ 172 h 330"/>
                <a:gd name="T98" fmla="*/ 190 w 202"/>
                <a:gd name="T99" fmla="*/ 169 h 330"/>
                <a:gd name="T100" fmla="*/ 189 w 202"/>
                <a:gd name="T101" fmla="*/ 166 h 330"/>
                <a:gd name="T102" fmla="*/ 188 w 202"/>
                <a:gd name="T103" fmla="*/ 162 h 330"/>
                <a:gd name="T104" fmla="*/ 187 w 202"/>
                <a:gd name="T105" fmla="*/ 160 h 330"/>
                <a:gd name="T106" fmla="*/ 182 w 202"/>
                <a:gd name="T107" fmla="*/ 153 h 330"/>
                <a:gd name="T108" fmla="*/ 181 w 202"/>
                <a:gd name="T109" fmla="*/ 146 h 330"/>
                <a:gd name="T110" fmla="*/ 180 w 202"/>
                <a:gd name="T111" fmla="*/ 141 h 330"/>
                <a:gd name="T112" fmla="*/ 177 w 202"/>
                <a:gd name="T113" fmla="*/ 140 h 330"/>
                <a:gd name="T114" fmla="*/ 135 w 202"/>
                <a:gd name="T115" fmla="*/ 0 h 330"/>
                <a:gd name="T116" fmla="*/ 3 w 202"/>
                <a:gd name="T117" fmla="*/ 13 h 330"/>
                <a:gd name="T118" fmla="*/ 0 w 202"/>
                <a:gd name="T119" fmla="*/ 220 h 330"/>
                <a:gd name="T120" fmla="*/ 17 w 202"/>
                <a:gd name="T121"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330">
                  <a:moveTo>
                    <a:pt x="17" y="322"/>
                  </a:moveTo>
                  <a:cubicBezTo>
                    <a:pt x="24" y="321"/>
                    <a:pt x="24" y="321"/>
                    <a:pt x="24" y="321"/>
                  </a:cubicBezTo>
                  <a:cubicBezTo>
                    <a:pt x="27" y="320"/>
                    <a:pt x="27" y="320"/>
                    <a:pt x="27" y="320"/>
                  </a:cubicBezTo>
                  <a:cubicBezTo>
                    <a:pt x="28" y="316"/>
                    <a:pt x="28" y="316"/>
                    <a:pt x="28" y="316"/>
                  </a:cubicBezTo>
                  <a:cubicBezTo>
                    <a:pt x="28" y="306"/>
                    <a:pt x="28" y="306"/>
                    <a:pt x="28" y="306"/>
                  </a:cubicBezTo>
                  <a:cubicBezTo>
                    <a:pt x="29" y="301"/>
                    <a:pt x="29" y="301"/>
                    <a:pt x="29" y="301"/>
                  </a:cubicBezTo>
                  <a:cubicBezTo>
                    <a:pt x="31" y="300"/>
                    <a:pt x="31" y="300"/>
                    <a:pt x="31" y="300"/>
                  </a:cubicBezTo>
                  <a:cubicBezTo>
                    <a:pt x="34" y="296"/>
                    <a:pt x="34" y="296"/>
                    <a:pt x="34" y="296"/>
                  </a:cubicBezTo>
                  <a:cubicBezTo>
                    <a:pt x="37" y="293"/>
                    <a:pt x="37" y="293"/>
                    <a:pt x="37" y="293"/>
                  </a:cubicBezTo>
                  <a:cubicBezTo>
                    <a:pt x="39" y="297"/>
                    <a:pt x="39" y="297"/>
                    <a:pt x="39" y="297"/>
                  </a:cubicBezTo>
                  <a:cubicBezTo>
                    <a:pt x="41" y="304"/>
                    <a:pt x="41" y="304"/>
                    <a:pt x="41" y="304"/>
                  </a:cubicBezTo>
                  <a:cubicBezTo>
                    <a:pt x="40" y="309"/>
                    <a:pt x="40" y="309"/>
                    <a:pt x="40" y="309"/>
                  </a:cubicBezTo>
                  <a:cubicBezTo>
                    <a:pt x="38" y="313"/>
                    <a:pt x="38" y="313"/>
                    <a:pt x="38" y="313"/>
                  </a:cubicBezTo>
                  <a:cubicBezTo>
                    <a:pt x="39" y="315"/>
                    <a:pt x="39" y="315"/>
                    <a:pt x="39" y="315"/>
                  </a:cubicBezTo>
                  <a:cubicBezTo>
                    <a:pt x="42" y="317"/>
                    <a:pt x="42" y="317"/>
                    <a:pt x="42" y="317"/>
                  </a:cubicBezTo>
                  <a:cubicBezTo>
                    <a:pt x="42" y="317"/>
                    <a:pt x="46" y="318"/>
                    <a:pt x="47" y="318"/>
                  </a:cubicBezTo>
                  <a:cubicBezTo>
                    <a:pt x="47" y="318"/>
                    <a:pt x="47" y="323"/>
                    <a:pt x="47" y="323"/>
                  </a:cubicBezTo>
                  <a:cubicBezTo>
                    <a:pt x="46" y="326"/>
                    <a:pt x="43" y="325"/>
                    <a:pt x="40" y="327"/>
                  </a:cubicBezTo>
                  <a:cubicBezTo>
                    <a:pt x="40" y="328"/>
                    <a:pt x="50" y="330"/>
                    <a:pt x="51" y="330"/>
                  </a:cubicBezTo>
                  <a:cubicBezTo>
                    <a:pt x="55" y="328"/>
                    <a:pt x="55" y="328"/>
                    <a:pt x="55" y="328"/>
                  </a:cubicBezTo>
                  <a:cubicBezTo>
                    <a:pt x="58" y="326"/>
                    <a:pt x="58" y="326"/>
                    <a:pt x="58" y="326"/>
                  </a:cubicBezTo>
                  <a:cubicBezTo>
                    <a:pt x="62" y="321"/>
                    <a:pt x="62" y="321"/>
                    <a:pt x="62" y="321"/>
                  </a:cubicBezTo>
                  <a:cubicBezTo>
                    <a:pt x="65" y="316"/>
                    <a:pt x="65" y="316"/>
                    <a:pt x="65" y="316"/>
                  </a:cubicBezTo>
                  <a:cubicBezTo>
                    <a:pt x="69" y="311"/>
                    <a:pt x="69" y="311"/>
                    <a:pt x="69" y="311"/>
                  </a:cubicBezTo>
                  <a:cubicBezTo>
                    <a:pt x="71" y="307"/>
                    <a:pt x="71" y="307"/>
                    <a:pt x="71" y="307"/>
                  </a:cubicBezTo>
                  <a:cubicBezTo>
                    <a:pt x="70" y="302"/>
                    <a:pt x="70" y="302"/>
                    <a:pt x="70" y="302"/>
                  </a:cubicBezTo>
                  <a:cubicBezTo>
                    <a:pt x="67" y="300"/>
                    <a:pt x="67" y="300"/>
                    <a:pt x="67" y="300"/>
                  </a:cubicBezTo>
                  <a:cubicBezTo>
                    <a:pt x="64" y="297"/>
                    <a:pt x="64" y="297"/>
                    <a:pt x="64" y="297"/>
                  </a:cubicBezTo>
                  <a:cubicBezTo>
                    <a:pt x="61" y="293"/>
                    <a:pt x="61" y="293"/>
                    <a:pt x="61" y="293"/>
                  </a:cubicBezTo>
                  <a:cubicBezTo>
                    <a:pt x="57" y="289"/>
                    <a:pt x="57" y="289"/>
                    <a:pt x="57" y="289"/>
                  </a:cubicBezTo>
                  <a:cubicBezTo>
                    <a:pt x="56" y="283"/>
                    <a:pt x="56" y="283"/>
                    <a:pt x="56" y="283"/>
                  </a:cubicBezTo>
                  <a:cubicBezTo>
                    <a:pt x="57" y="274"/>
                    <a:pt x="57" y="274"/>
                    <a:pt x="57" y="274"/>
                  </a:cubicBezTo>
                  <a:cubicBezTo>
                    <a:pt x="202" y="263"/>
                    <a:pt x="202" y="263"/>
                    <a:pt x="202" y="263"/>
                  </a:cubicBezTo>
                  <a:cubicBezTo>
                    <a:pt x="201" y="259"/>
                    <a:pt x="201" y="259"/>
                    <a:pt x="201" y="259"/>
                  </a:cubicBezTo>
                  <a:cubicBezTo>
                    <a:pt x="198" y="254"/>
                    <a:pt x="198" y="254"/>
                    <a:pt x="198" y="254"/>
                  </a:cubicBezTo>
                  <a:cubicBezTo>
                    <a:pt x="195" y="249"/>
                    <a:pt x="195" y="249"/>
                    <a:pt x="195" y="249"/>
                  </a:cubicBezTo>
                  <a:cubicBezTo>
                    <a:pt x="194" y="243"/>
                    <a:pt x="194" y="243"/>
                    <a:pt x="194" y="243"/>
                  </a:cubicBezTo>
                  <a:cubicBezTo>
                    <a:pt x="189" y="231"/>
                    <a:pt x="189" y="231"/>
                    <a:pt x="189" y="231"/>
                  </a:cubicBezTo>
                  <a:cubicBezTo>
                    <a:pt x="189" y="226"/>
                    <a:pt x="189" y="226"/>
                    <a:pt x="189" y="226"/>
                  </a:cubicBezTo>
                  <a:cubicBezTo>
                    <a:pt x="189" y="220"/>
                    <a:pt x="189" y="220"/>
                    <a:pt x="189" y="220"/>
                  </a:cubicBezTo>
                  <a:cubicBezTo>
                    <a:pt x="187" y="202"/>
                    <a:pt x="187" y="202"/>
                    <a:pt x="187" y="202"/>
                  </a:cubicBezTo>
                  <a:cubicBezTo>
                    <a:pt x="191" y="195"/>
                    <a:pt x="191" y="195"/>
                    <a:pt x="191" y="195"/>
                  </a:cubicBezTo>
                  <a:cubicBezTo>
                    <a:pt x="190" y="190"/>
                    <a:pt x="190" y="190"/>
                    <a:pt x="190" y="190"/>
                  </a:cubicBezTo>
                  <a:cubicBezTo>
                    <a:pt x="188" y="186"/>
                    <a:pt x="188" y="186"/>
                    <a:pt x="188" y="186"/>
                  </a:cubicBezTo>
                  <a:cubicBezTo>
                    <a:pt x="189" y="182"/>
                    <a:pt x="189" y="182"/>
                    <a:pt x="189" y="182"/>
                  </a:cubicBezTo>
                  <a:cubicBezTo>
                    <a:pt x="194" y="179"/>
                    <a:pt x="194" y="179"/>
                    <a:pt x="194" y="179"/>
                  </a:cubicBezTo>
                  <a:cubicBezTo>
                    <a:pt x="196" y="175"/>
                    <a:pt x="196" y="175"/>
                    <a:pt x="196" y="175"/>
                  </a:cubicBezTo>
                  <a:cubicBezTo>
                    <a:pt x="196" y="173"/>
                    <a:pt x="196" y="173"/>
                    <a:pt x="196" y="173"/>
                  </a:cubicBezTo>
                  <a:cubicBezTo>
                    <a:pt x="193" y="172"/>
                    <a:pt x="193" y="172"/>
                    <a:pt x="193" y="172"/>
                  </a:cubicBezTo>
                  <a:cubicBezTo>
                    <a:pt x="190" y="169"/>
                    <a:pt x="190" y="169"/>
                    <a:pt x="190" y="169"/>
                  </a:cubicBezTo>
                  <a:cubicBezTo>
                    <a:pt x="189" y="166"/>
                    <a:pt x="189" y="166"/>
                    <a:pt x="189" y="166"/>
                  </a:cubicBezTo>
                  <a:cubicBezTo>
                    <a:pt x="188" y="162"/>
                    <a:pt x="188" y="162"/>
                    <a:pt x="188" y="162"/>
                  </a:cubicBezTo>
                  <a:cubicBezTo>
                    <a:pt x="187" y="160"/>
                    <a:pt x="187" y="160"/>
                    <a:pt x="187" y="160"/>
                  </a:cubicBezTo>
                  <a:cubicBezTo>
                    <a:pt x="182" y="153"/>
                    <a:pt x="182" y="153"/>
                    <a:pt x="182" y="153"/>
                  </a:cubicBezTo>
                  <a:cubicBezTo>
                    <a:pt x="181" y="146"/>
                    <a:pt x="181" y="146"/>
                    <a:pt x="181" y="146"/>
                  </a:cubicBezTo>
                  <a:cubicBezTo>
                    <a:pt x="180" y="141"/>
                    <a:pt x="180" y="141"/>
                    <a:pt x="180" y="141"/>
                  </a:cubicBezTo>
                  <a:cubicBezTo>
                    <a:pt x="177" y="140"/>
                    <a:pt x="177" y="140"/>
                    <a:pt x="177" y="140"/>
                  </a:cubicBezTo>
                  <a:cubicBezTo>
                    <a:pt x="135" y="0"/>
                    <a:pt x="135" y="0"/>
                    <a:pt x="135" y="0"/>
                  </a:cubicBezTo>
                  <a:cubicBezTo>
                    <a:pt x="3" y="13"/>
                    <a:pt x="3" y="13"/>
                    <a:pt x="3" y="13"/>
                  </a:cubicBezTo>
                  <a:cubicBezTo>
                    <a:pt x="0" y="220"/>
                    <a:pt x="0" y="220"/>
                    <a:pt x="0" y="220"/>
                  </a:cubicBezTo>
                  <a:lnTo>
                    <a:pt x="17" y="32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8">
              <a:extLst>
                <a:ext uri="{FF2B5EF4-FFF2-40B4-BE49-F238E27FC236}">
                  <a16:creationId xmlns:a16="http://schemas.microsoft.com/office/drawing/2014/main" id="{9EDA76EF-3ED4-4484-A5CE-56BE451242C8}"/>
                </a:ext>
              </a:extLst>
            </p:cNvPr>
            <p:cNvSpPr>
              <a:spLocks/>
            </p:cNvSpPr>
            <p:nvPr/>
          </p:nvSpPr>
          <p:spPr bwMode="auto">
            <a:xfrm>
              <a:off x="7870004" y="4613051"/>
              <a:ext cx="824822" cy="875580"/>
            </a:xfrm>
            <a:custGeom>
              <a:avLst/>
              <a:gdLst>
                <a:gd name="T0" fmla="*/ 79 w 325"/>
                <a:gd name="T1" fmla="*/ 327 h 345"/>
                <a:gd name="T2" fmla="*/ 75 w 325"/>
                <a:gd name="T3" fmla="*/ 317 h 345"/>
                <a:gd name="T4" fmla="*/ 70 w 325"/>
                <a:gd name="T5" fmla="*/ 304 h 345"/>
                <a:gd name="T6" fmla="*/ 64 w 325"/>
                <a:gd name="T7" fmla="*/ 285 h 345"/>
                <a:gd name="T8" fmla="*/ 62 w 325"/>
                <a:gd name="T9" fmla="*/ 255 h 345"/>
                <a:gd name="T10" fmla="*/ 65 w 325"/>
                <a:gd name="T11" fmla="*/ 241 h 345"/>
                <a:gd name="T12" fmla="*/ 64 w 325"/>
                <a:gd name="T13" fmla="*/ 232 h 345"/>
                <a:gd name="T14" fmla="*/ 72 w 325"/>
                <a:gd name="T15" fmla="*/ 224 h 345"/>
                <a:gd name="T16" fmla="*/ 69 w 325"/>
                <a:gd name="T17" fmla="*/ 220 h 345"/>
                <a:gd name="T18" fmla="*/ 64 w 325"/>
                <a:gd name="T19" fmla="*/ 213 h 345"/>
                <a:gd name="T20" fmla="*/ 62 w 325"/>
                <a:gd name="T21" fmla="*/ 206 h 345"/>
                <a:gd name="T22" fmla="*/ 55 w 325"/>
                <a:gd name="T23" fmla="*/ 190 h 345"/>
                <a:gd name="T24" fmla="*/ 50 w 325"/>
                <a:gd name="T25" fmla="*/ 182 h 345"/>
                <a:gd name="T26" fmla="*/ 157 w 325"/>
                <a:gd name="T27" fmla="*/ 0 h 345"/>
                <a:gd name="T28" fmla="*/ 147 w 325"/>
                <a:gd name="T29" fmla="*/ 19 h 345"/>
                <a:gd name="T30" fmla="*/ 160 w 325"/>
                <a:gd name="T31" fmla="*/ 35 h 345"/>
                <a:gd name="T32" fmla="*/ 177 w 325"/>
                <a:gd name="T33" fmla="*/ 39 h 345"/>
                <a:gd name="T34" fmla="*/ 186 w 325"/>
                <a:gd name="T35" fmla="*/ 54 h 345"/>
                <a:gd name="T36" fmla="*/ 204 w 325"/>
                <a:gd name="T37" fmla="*/ 70 h 345"/>
                <a:gd name="T38" fmla="*/ 216 w 325"/>
                <a:gd name="T39" fmla="*/ 78 h 345"/>
                <a:gd name="T40" fmla="*/ 223 w 325"/>
                <a:gd name="T41" fmla="*/ 82 h 345"/>
                <a:gd name="T42" fmla="*/ 230 w 325"/>
                <a:gd name="T43" fmla="*/ 89 h 345"/>
                <a:gd name="T44" fmla="*/ 245 w 325"/>
                <a:gd name="T45" fmla="*/ 109 h 345"/>
                <a:gd name="T46" fmla="*/ 262 w 325"/>
                <a:gd name="T47" fmla="*/ 120 h 345"/>
                <a:gd name="T48" fmla="*/ 275 w 325"/>
                <a:gd name="T49" fmla="*/ 129 h 345"/>
                <a:gd name="T50" fmla="*/ 279 w 325"/>
                <a:gd name="T51" fmla="*/ 138 h 345"/>
                <a:gd name="T52" fmla="*/ 289 w 325"/>
                <a:gd name="T53" fmla="*/ 158 h 345"/>
                <a:gd name="T54" fmla="*/ 299 w 325"/>
                <a:gd name="T55" fmla="*/ 169 h 345"/>
                <a:gd name="T56" fmla="*/ 309 w 325"/>
                <a:gd name="T57" fmla="*/ 178 h 345"/>
                <a:gd name="T58" fmla="*/ 312 w 325"/>
                <a:gd name="T59" fmla="*/ 187 h 345"/>
                <a:gd name="T60" fmla="*/ 317 w 325"/>
                <a:gd name="T61" fmla="*/ 207 h 345"/>
                <a:gd name="T62" fmla="*/ 323 w 325"/>
                <a:gd name="T63" fmla="*/ 213 h 345"/>
                <a:gd name="T64" fmla="*/ 324 w 325"/>
                <a:gd name="T65" fmla="*/ 218 h 345"/>
                <a:gd name="T66" fmla="*/ 319 w 325"/>
                <a:gd name="T67" fmla="*/ 221 h 345"/>
                <a:gd name="T68" fmla="*/ 318 w 325"/>
                <a:gd name="T69" fmla="*/ 225 h 345"/>
                <a:gd name="T70" fmla="*/ 315 w 325"/>
                <a:gd name="T71" fmla="*/ 230 h 345"/>
                <a:gd name="T72" fmla="*/ 315 w 325"/>
                <a:gd name="T73" fmla="*/ 232 h 345"/>
                <a:gd name="T74" fmla="*/ 319 w 325"/>
                <a:gd name="T75" fmla="*/ 239 h 345"/>
                <a:gd name="T76" fmla="*/ 315 w 325"/>
                <a:gd name="T77" fmla="*/ 245 h 345"/>
                <a:gd name="T78" fmla="*/ 309 w 325"/>
                <a:gd name="T79" fmla="*/ 248 h 345"/>
                <a:gd name="T80" fmla="*/ 312 w 325"/>
                <a:gd name="T81" fmla="*/ 261 h 345"/>
                <a:gd name="T82" fmla="*/ 309 w 325"/>
                <a:gd name="T83" fmla="*/ 277 h 345"/>
                <a:gd name="T84" fmla="*/ 307 w 325"/>
                <a:gd name="T85" fmla="*/ 300 h 345"/>
                <a:gd name="T86" fmla="*/ 305 w 325"/>
                <a:gd name="T87" fmla="*/ 311 h 345"/>
                <a:gd name="T88" fmla="*/ 286 w 325"/>
                <a:gd name="T89" fmla="*/ 310 h 345"/>
                <a:gd name="T90" fmla="*/ 276 w 325"/>
                <a:gd name="T91" fmla="*/ 313 h 345"/>
                <a:gd name="T92" fmla="*/ 278 w 325"/>
                <a:gd name="T93" fmla="*/ 338 h 345"/>
                <a:gd name="T94" fmla="*/ 267 w 325"/>
                <a:gd name="T95" fmla="*/ 342 h 345"/>
                <a:gd name="T96" fmla="*/ 260 w 325"/>
                <a:gd name="T97" fmla="*/ 333 h 345"/>
                <a:gd name="T98" fmla="*/ 246 w 325"/>
                <a:gd name="T99" fmla="*/ 332 h 345"/>
                <a:gd name="T100" fmla="*/ 215 w 325"/>
                <a:gd name="T101" fmla="*/ 334 h 345"/>
                <a:gd name="T102" fmla="*/ 160 w 325"/>
                <a:gd name="T103" fmla="*/ 338 h 345"/>
                <a:gd name="T104" fmla="*/ 110 w 325"/>
                <a:gd name="T105" fmla="*/ 342 h 345"/>
                <a:gd name="T106" fmla="*/ 86 w 325"/>
                <a:gd name="T107" fmla="*/ 343 h 345"/>
                <a:gd name="T108" fmla="*/ 82 w 325"/>
                <a:gd name="T109" fmla="*/ 339 h 345"/>
                <a:gd name="T110" fmla="*/ 79 w 325"/>
                <a:gd name="T111" fmla="*/ 32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345">
                  <a:moveTo>
                    <a:pt x="79" y="327"/>
                  </a:moveTo>
                  <a:lnTo>
                    <a:pt x="79" y="327"/>
                  </a:lnTo>
                  <a:lnTo>
                    <a:pt x="78" y="323"/>
                  </a:lnTo>
                  <a:lnTo>
                    <a:pt x="75" y="317"/>
                  </a:lnTo>
                  <a:lnTo>
                    <a:pt x="71" y="311"/>
                  </a:lnTo>
                  <a:lnTo>
                    <a:pt x="70" y="304"/>
                  </a:lnTo>
                  <a:lnTo>
                    <a:pt x="64" y="290"/>
                  </a:lnTo>
                  <a:lnTo>
                    <a:pt x="64" y="285"/>
                  </a:lnTo>
                  <a:lnTo>
                    <a:pt x="64" y="277"/>
                  </a:lnTo>
                  <a:lnTo>
                    <a:pt x="62" y="255"/>
                  </a:lnTo>
                  <a:lnTo>
                    <a:pt x="66" y="247"/>
                  </a:lnTo>
                  <a:lnTo>
                    <a:pt x="65" y="241"/>
                  </a:lnTo>
                  <a:lnTo>
                    <a:pt x="63" y="237"/>
                  </a:lnTo>
                  <a:lnTo>
                    <a:pt x="64" y="232"/>
                  </a:lnTo>
                  <a:lnTo>
                    <a:pt x="70" y="228"/>
                  </a:lnTo>
                  <a:lnTo>
                    <a:pt x="72" y="224"/>
                  </a:lnTo>
                  <a:lnTo>
                    <a:pt x="72" y="221"/>
                  </a:lnTo>
                  <a:lnTo>
                    <a:pt x="69" y="220"/>
                  </a:lnTo>
                  <a:lnTo>
                    <a:pt x="65" y="217"/>
                  </a:lnTo>
                  <a:lnTo>
                    <a:pt x="64" y="213"/>
                  </a:lnTo>
                  <a:lnTo>
                    <a:pt x="63" y="208"/>
                  </a:lnTo>
                  <a:lnTo>
                    <a:pt x="62" y="206"/>
                  </a:lnTo>
                  <a:lnTo>
                    <a:pt x="56" y="198"/>
                  </a:lnTo>
                  <a:lnTo>
                    <a:pt x="55" y="190"/>
                  </a:lnTo>
                  <a:lnTo>
                    <a:pt x="53" y="184"/>
                  </a:lnTo>
                  <a:lnTo>
                    <a:pt x="50" y="182"/>
                  </a:lnTo>
                  <a:lnTo>
                    <a:pt x="0" y="17"/>
                  </a:lnTo>
                  <a:lnTo>
                    <a:pt x="157" y="0"/>
                  </a:lnTo>
                  <a:lnTo>
                    <a:pt x="150" y="9"/>
                  </a:lnTo>
                  <a:lnTo>
                    <a:pt x="147" y="19"/>
                  </a:lnTo>
                  <a:lnTo>
                    <a:pt x="150" y="28"/>
                  </a:lnTo>
                  <a:lnTo>
                    <a:pt x="160" y="35"/>
                  </a:lnTo>
                  <a:lnTo>
                    <a:pt x="171" y="39"/>
                  </a:lnTo>
                  <a:lnTo>
                    <a:pt x="177" y="39"/>
                  </a:lnTo>
                  <a:lnTo>
                    <a:pt x="180" y="42"/>
                  </a:lnTo>
                  <a:lnTo>
                    <a:pt x="186" y="54"/>
                  </a:lnTo>
                  <a:lnTo>
                    <a:pt x="196" y="63"/>
                  </a:lnTo>
                  <a:lnTo>
                    <a:pt x="204" y="70"/>
                  </a:lnTo>
                  <a:lnTo>
                    <a:pt x="210" y="75"/>
                  </a:lnTo>
                  <a:lnTo>
                    <a:pt x="216" y="78"/>
                  </a:lnTo>
                  <a:lnTo>
                    <a:pt x="219" y="80"/>
                  </a:lnTo>
                  <a:lnTo>
                    <a:pt x="223" y="82"/>
                  </a:lnTo>
                  <a:lnTo>
                    <a:pt x="226" y="85"/>
                  </a:lnTo>
                  <a:lnTo>
                    <a:pt x="230" y="89"/>
                  </a:lnTo>
                  <a:lnTo>
                    <a:pt x="237" y="100"/>
                  </a:lnTo>
                  <a:lnTo>
                    <a:pt x="245" y="109"/>
                  </a:lnTo>
                  <a:lnTo>
                    <a:pt x="253" y="115"/>
                  </a:lnTo>
                  <a:lnTo>
                    <a:pt x="262" y="120"/>
                  </a:lnTo>
                  <a:lnTo>
                    <a:pt x="269" y="126"/>
                  </a:lnTo>
                  <a:lnTo>
                    <a:pt x="275" y="129"/>
                  </a:lnTo>
                  <a:lnTo>
                    <a:pt x="278" y="134"/>
                  </a:lnTo>
                  <a:lnTo>
                    <a:pt x="279" y="138"/>
                  </a:lnTo>
                  <a:lnTo>
                    <a:pt x="284" y="149"/>
                  </a:lnTo>
                  <a:lnTo>
                    <a:pt x="289" y="158"/>
                  </a:lnTo>
                  <a:lnTo>
                    <a:pt x="295" y="166"/>
                  </a:lnTo>
                  <a:lnTo>
                    <a:pt x="299" y="169"/>
                  </a:lnTo>
                  <a:lnTo>
                    <a:pt x="305" y="174"/>
                  </a:lnTo>
                  <a:lnTo>
                    <a:pt x="309" y="178"/>
                  </a:lnTo>
                  <a:lnTo>
                    <a:pt x="311" y="182"/>
                  </a:lnTo>
                  <a:lnTo>
                    <a:pt x="312" y="187"/>
                  </a:lnTo>
                  <a:lnTo>
                    <a:pt x="315" y="200"/>
                  </a:lnTo>
                  <a:lnTo>
                    <a:pt x="317" y="207"/>
                  </a:lnTo>
                  <a:lnTo>
                    <a:pt x="318" y="212"/>
                  </a:lnTo>
                  <a:lnTo>
                    <a:pt x="323" y="213"/>
                  </a:lnTo>
                  <a:lnTo>
                    <a:pt x="325" y="215"/>
                  </a:lnTo>
                  <a:lnTo>
                    <a:pt x="324" y="218"/>
                  </a:lnTo>
                  <a:lnTo>
                    <a:pt x="320" y="220"/>
                  </a:lnTo>
                  <a:lnTo>
                    <a:pt x="319" y="221"/>
                  </a:lnTo>
                  <a:lnTo>
                    <a:pt x="319" y="222"/>
                  </a:lnTo>
                  <a:lnTo>
                    <a:pt x="318" y="225"/>
                  </a:lnTo>
                  <a:lnTo>
                    <a:pt x="317" y="227"/>
                  </a:lnTo>
                  <a:lnTo>
                    <a:pt x="315" y="230"/>
                  </a:lnTo>
                  <a:lnTo>
                    <a:pt x="312" y="230"/>
                  </a:lnTo>
                  <a:lnTo>
                    <a:pt x="315" y="232"/>
                  </a:lnTo>
                  <a:lnTo>
                    <a:pt x="317" y="235"/>
                  </a:lnTo>
                  <a:lnTo>
                    <a:pt x="319" y="239"/>
                  </a:lnTo>
                  <a:lnTo>
                    <a:pt x="317" y="244"/>
                  </a:lnTo>
                  <a:lnTo>
                    <a:pt x="315" y="245"/>
                  </a:lnTo>
                  <a:lnTo>
                    <a:pt x="311" y="246"/>
                  </a:lnTo>
                  <a:lnTo>
                    <a:pt x="309" y="248"/>
                  </a:lnTo>
                  <a:lnTo>
                    <a:pt x="311" y="253"/>
                  </a:lnTo>
                  <a:lnTo>
                    <a:pt x="312" y="261"/>
                  </a:lnTo>
                  <a:lnTo>
                    <a:pt x="313" y="271"/>
                  </a:lnTo>
                  <a:lnTo>
                    <a:pt x="309" y="277"/>
                  </a:lnTo>
                  <a:lnTo>
                    <a:pt x="309" y="292"/>
                  </a:lnTo>
                  <a:lnTo>
                    <a:pt x="307" y="300"/>
                  </a:lnTo>
                  <a:lnTo>
                    <a:pt x="305" y="307"/>
                  </a:lnTo>
                  <a:lnTo>
                    <a:pt x="305" y="311"/>
                  </a:lnTo>
                  <a:lnTo>
                    <a:pt x="293" y="313"/>
                  </a:lnTo>
                  <a:lnTo>
                    <a:pt x="286" y="310"/>
                  </a:lnTo>
                  <a:lnTo>
                    <a:pt x="279" y="309"/>
                  </a:lnTo>
                  <a:lnTo>
                    <a:pt x="276" y="313"/>
                  </a:lnTo>
                  <a:lnTo>
                    <a:pt x="275" y="324"/>
                  </a:lnTo>
                  <a:lnTo>
                    <a:pt x="278" y="338"/>
                  </a:lnTo>
                  <a:lnTo>
                    <a:pt x="278" y="345"/>
                  </a:lnTo>
                  <a:lnTo>
                    <a:pt x="267" y="342"/>
                  </a:lnTo>
                  <a:lnTo>
                    <a:pt x="264" y="337"/>
                  </a:lnTo>
                  <a:lnTo>
                    <a:pt x="260" y="333"/>
                  </a:lnTo>
                  <a:lnTo>
                    <a:pt x="256" y="332"/>
                  </a:lnTo>
                  <a:lnTo>
                    <a:pt x="246" y="332"/>
                  </a:lnTo>
                  <a:lnTo>
                    <a:pt x="235" y="333"/>
                  </a:lnTo>
                  <a:lnTo>
                    <a:pt x="215" y="334"/>
                  </a:lnTo>
                  <a:lnTo>
                    <a:pt x="189" y="337"/>
                  </a:lnTo>
                  <a:lnTo>
                    <a:pt x="160" y="338"/>
                  </a:lnTo>
                  <a:lnTo>
                    <a:pt x="132" y="339"/>
                  </a:lnTo>
                  <a:lnTo>
                    <a:pt x="110" y="342"/>
                  </a:lnTo>
                  <a:lnTo>
                    <a:pt x="92" y="343"/>
                  </a:lnTo>
                  <a:lnTo>
                    <a:pt x="86" y="343"/>
                  </a:lnTo>
                  <a:lnTo>
                    <a:pt x="83" y="342"/>
                  </a:lnTo>
                  <a:lnTo>
                    <a:pt x="82" y="339"/>
                  </a:lnTo>
                  <a:lnTo>
                    <a:pt x="80" y="334"/>
                  </a:lnTo>
                  <a:lnTo>
                    <a:pt x="79" y="32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9">
              <a:extLst>
                <a:ext uri="{FF2B5EF4-FFF2-40B4-BE49-F238E27FC236}">
                  <a16:creationId xmlns:a16="http://schemas.microsoft.com/office/drawing/2014/main" id="{E7DA3C77-14DA-41AD-9660-E25E5B831AB8}"/>
                </a:ext>
              </a:extLst>
            </p:cNvPr>
            <p:cNvSpPr>
              <a:spLocks/>
            </p:cNvSpPr>
            <p:nvPr/>
          </p:nvSpPr>
          <p:spPr bwMode="auto">
            <a:xfrm>
              <a:off x="8243077" y="4514073"/>
              <a:ext cx="779140" cy="606562"/>
            </a:xfrm>
            <a:custGeom>
              <a:avLst/>
              <a:gdLst>
                <a:gd name="T0" fmla="*/ 2 w 261"/>
                <a:gd name="T1" fmla="*/ 41 h 203"/>
                <a:gd name="T2" fmla="*/ 2 w 261"/>
                <a:gd name="T3" fmla="*/ 57 h 203"/>
                <a:gd name="T4" fmla="*/ 20 w 261"/>
                <a:gd name="T5" fmla="*/ 66 h 203"/>
                <a:gd name="T6" fmla="*/ 28 w 261"/>
                <a:gd name="T7" fmla="*/ 69 h 203"/>
                <a:gd name="T8" fmla="*/ 41 w 261"/>
                <a:gd name="T9" fmla="*/ 87 h 203"/>
                <a:gd name="T10" fmla="*/ 53 w 261"/>
                <a:gd name="T11" fmla="*/ 97 h 203"/>
                <a:gd name="T12" fmla="*/ 61 w 261"/>
                <a:gd name="T13" fmla="*/ 101 h 203"/>
                <a:gd name="T14" fmla="*/ 67 w 261"/>
                <a:gd name="T15" fmla="*/ 105 h 203"/>
                <a:gd name="T16" fmla="*/ 76 w 261"/>
                <a:gd name="T17" fmla="*/ 118 h 203"/>
                <a:gd name="T18" fmla="*/ 90 w 261"/>
                <a:gd name="T19" fmla="*/ 131 h 203"/>
                <a:gd name="T20" fmla="*/ 103 w 261"/>
                <a:gd name="T21" fmla="*/ 140 h 203"/>
                <a:gd name="T22" fmla="*/ 111 w 261"/>
                <a:gd name="T23" fmla="*/ 147 h 203"/>
                <a:gd name="T24" fmla="*/ 116 w 261"/>
                <a:gd name="T25" fmla="*/ 160 h 203"/>
                <a:gd name="T26" fmla="*/ 125 w 261"/>
                <a:gd name="T27" fmla="*/ 174 h 203"/>
                <a:gd name="T28" fmla="*/ 134 w 261"/>
                <a:gd name="T29" fmla="*/ 181 h 203"/>
                <a:gd name="T30" fmla="*/ 139 w 261"/>
                <a:gd name="T31" fmla="*/ 188 h 203"/>
                <a:gd name="T32" fmla="*/ 140 w 261"/>
                <a:gd name="T33" fmla="*/ 195 h 203"/>
                <a:gd name="T34" fmla="*/ 141 w 261"/>
                <a:gd name="T35" fmla="*/ 201 h 203"/>
                <a:gd name="T36" fmla="*/ 150 w 261"/>
                <a:gd name="T37" fmla="*/ 203 h 203"/>
                <a:gd name="T38" fmla="*/ 158 w 261"/>
                <a:gd name="T39" fmla="*/ 201 h 203"/>
                <a:gd name="T40" fmla="*/ 158 w 261"/>
                <a:gd name="T41" fmla="*/ 192 h 203"/>
                <a:gd name="T42" fmla="*/ 159 w 261"/>
                <a:gd name="T43" fmla="*/ 182 h 203"/>
                <a:gd name="T44" fmla="*/ 154 w 261"/>
                <a:gd name="T45" fmla="*/ 177 h 203"/>
                <a:gd name="T46" fmla="*/ 157 w 261"/>
                <a:gd name="T47" fmla="*/ 172 h 203"/>
                <a:gd name="T48" fmla="*/ 174 w 261"/>
                <a:gd name="T49" fmla="*/ 171 h 203"/>
                <a:gd name="T50" fmla="*/ 186 w 261"/>
                <a:gd name="T51" fmla="*/ 167 h 203"/>
                <a:gd name="T52" fmla="*/ 188 w 261"/>
                <a:gd name="T53" fmla="*/ 161 h 203"/>
                <a:gd name="T54" fmla="*/ 198 w 261"/>
                <a:gd name="T55" fmla="*/ 157 h 203"/>
                <a:gd name="T56" fmla="*/ 202 w 261"/>
                <a:gd name="T57" fmla="*/ 144 h 203"/>
                <a:gd name="T58" fmla="*/ 204 w 261"/>
                <a:gd name="T59" fmla="*/ 144 h 203"/>
                <a:gd name="T60" fmla="*/ 210 w 261"/>
                <a:gd name="T61" fmla="*/ 148 h 203"/>
                <a:gd name="T62" fmla="*/ 212 w 261"/>
                <a:gd name="T63" fmla="*/ 140 h 203"/>
                <a:gd name="T64" fmla="*/ 218 w 261"/>
                <a:gd name="T65" fmla="*/ 135 h 203"/>
                <a:gd name="T66" fmla="*/ 221 w 261"/>
                <a:gd name="T67" fmla="*/ 126 h 203"/>
                <a:gd name="T68" fmla="*/ 234 w 261"/>
                <a:gd name="T69" fmla="*/ 116 h 203"/>
                <a:gd name="T70" fmla="*/ 238 w 261"/>
                <a:gd name="T71" fmla="*/ 97 h 203"/>
                <a:gd name="T72" fmla="*/ 248 w 261"/>
                <a:gd name="T73" fmla="*/ 78 h 203"/>
                <a:gd name="T74" fmla="*/ 261 w 261"/>
                <a:gd name="T75" fmla="*/ 64 h 203"/>
                <a:gd name="T76" fmla="*/ 161 w 261"/>
                <a:gd name="T77" fmla="*/ 2 h 203"/>
                <a:gd name="T78" fmla="*/ 121 w 261"/>
                <a:gd name="T79" fmla="*/ 6 h 203"/>
                <a:gd name="T80" fmla="*/ 77 w 261"/>
                <a:gd name="T81" fmla="*/ 10 h 203"/>
                <a:gd name="T82" fmla="*/ 46 w 261"/>
                <a:gd name="T83" fmla="*/ 13 h 203"/>
                <a:gd name="T84" fmla="*/ 38 w 261"/>
                <a:gd name="T85" fmla="*/ 14 h 203"/>
                <a:gd name="T86" fmla="*/ 30 w 261"/>
                <a:gd name="T87" fmla="*/ 20 h 203"/>
                <a:gd name="T88" fmla="*/ 21 w 261"/>
                <a:gd name="T89" fmla="*/ 27 h 203"/>
                <a:gd name="T90" fmla="*/ 12 w 261"/>
                <a:gd name="T91" fmla="*/ 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03">
                  <a:moveTo>
                    <a:pt x="8" y="33"/>
                  </a:moveTo>
                  <a:cubicBezTo>
                    <a:pt x="2" y="41"/>
                    <a:pt x="2" y="41"/>
                    <a:pt x="2" y="41"/>
                  </a:cubicBezTo>
                  <a:cubicBezTo>
                    <a:pt x="0" y="49"/>
                    <a:pt x="0" y="49"/>
                    <a:pt x="0" y="49"/>
                  </a:cubicBezTo>
                  <a:cubicBezTo>
                    <a:pt x="2" y="57"/>
                    <a:pt x="2" y="57"/>
                    <a:pt x="2" y="57"/>
                  </a:cubicBezTo>
                  <a:cubicBezTo>
                    <a:pt x="11" y="63"/>
                    <a:pt x="11" y="63"/>
                    <a:pt x="11" y="63"/>
                  </a:cubicBezTo>
                  <a:cubicBezTo>
                    <a:pt x="20" y="66"/>
                    <a:pt x="20" y="66"/>
                    <a:pt x="20" y="66"/>
                  </a:cubicBezTo>
                  <a:cubicBezTo>
                    <a:pt x="25" y="66"/>
                    <a:pt x="25" y="66"/>
                    <a:pt x="25" y="66"/>
                  </a:cubicBezTo>
                  <a:cubicBezTo>
                    <a:pt x="28" y="69"/>
                    <a:pt x="28" y="69"/>
                    <a:pt x="28" y="69"/>
                  </a:cubicBezTo>
                  <a:cubicBezTo>
                    <a:pt x="33" y="79"/>
                    <a:pt x="33" y="79"/>
                    <a:pt x="33" y="79"/>
                  </a:cubicBezTo>
                  <a:cubicBezTo>
                    <a:pt x="41" y="87"/>
                    <a:pt x="41" y="87"/>
                    <a:pt x="41" y="87"/>
                  </a:cubicBezTo>
                  <a:cubicBezTo>
                    <a:pt x="48" y="93"/>
                    <a:pt x="48" y="93"/>
                    <a:pt x="48" y="93"/>
                  </a:cubicBezTo>
                  <a:cubicBezTo>
                    <a:pt x="53" y="97"/>
                    <a:pt x="53" y="97"/>
                    <a:pt x="53" y="97"/>
                  </a:cubicBezTo>
                  <a:cubicBezTo>
                    <a:pt x="58" y="99"/>
                    <a:pt x="58" y="99"/>
                    <a:pt x="58" y="99"/>
                  </a:cubicBezTo>
                  <a:cubicBezTo>
                    <a:pt x="61" y="101"/>
                    <a:pt x="61" y="101"/>
                    <a:pt x="61" y="101"/>
                  </a:cubicBezTo>
                  <a:cubicBezTo>
                    <a:pt x="64" y="103"/>
                    <a:pt x="64" y="103"/>
                    <a:pt x="64" y="103"/>
                  </a:cubicBezTo>
                  <a:cubicBezTo>
                    <a:pt x="67" y="105"/>
                    <a:pt x="67" y="105"/>
                    <a:pt x="67" y="105"/>
                  </a:cubicBezTo>
                  <a:cubicBezTo>
                    <a:pt x="70" y="109"/>
                    <a:pt x="70" y="109"/>
                    <a:pt x="70" y="109"/>
                  </a:cubicBezTo>
                  <a:cubicBezTo>
                    <a:pt x="76" y="118"/>
                    <a:pt x="76" y="118"/>
                    <a:pt x="76" y="118"/>
                  </a:cubicBezTo>
                  <a:cubicBezTo>
                    <a:pt x="83" y="126"/>
                    <a:pt x="83" y="126"/>
                    <a:pt x="83" y="126"/>
                  </a:cubicBezTo>
                  <a:cubicBezTo>
                    <a:pt x="90" y="131"/>
                    <a:pt x="90" y="131"/>
                    <a:pt x="90" y="131"/>
                  </a:cubicBezTo>
                  <a:cubicBezTo>
                    <a:pt x="97" y="135"/>
                    <a:pt x="97" y="135"/>
                    <a:pt x="97" y="135"/>
                  </a:cubicBezTo>
                  <a:cubicBezTo>
                    <a:pt x="103" y="140"/>
                    <a:pt x="103" y="140"/>
                    <a:pt x="103" y="140"/>
                  </a:cubicBezTo>
                  <a:cubicBezTo>
                    <a:pt x="108" y="143"/>
                    <a:pt x="108" y="143"/>
                    <a:pt x="108" y="143"/>
                  </a:cubicBezTo>
                  <a:cubicBezTo>
                    <a:pt x="111" y="147"/>
                    <a:pt x="111" y="147"/>
                    <a:pt x="111" y="147"/>
                  </a:cubicBezTo>
                  <a:cubicBezTo>
                    <a:pt x="112" y="150"/>
                    <a:pt x="112" y="150"/>
                    <a:pt x="112" y="150"/>
                  </a:cubicBezTo>
                  <a:cubicBezTo>
                    <a:pt x="116" y="160"/>
                    <a:pt x="116" y="160"/>
                    <a:pt x="116" y="160"/>
                  </a:cubicBezTo>
                  <a:cubicBezTo>
                    <a:pt x="120" y="167"/>
                    <a:pt x="120" y="167"/>
                    <a:pt x="120" y="167"/>
                  </a:cubicBezTo>
                  <a:cubicBezTo>
                    <a:pt x="125" y="174"/>
                    <a:pt x="125" y="174"/>
                    <a:pt x="125" y="174"/>
                  </a:cubicBezTo>
                  <a:cubicBezTo>
                    <a:pt x="129" y="177"/>
                    <a:pt x="129" y="177"/>
                    <a:pt x="129" y="177"/>
                  </a:cubicBezTo>
                  <a:cubicBezTo>
                    <a:pt x="134" y="181"/>
                    <a:pt x="134" y="181"/>
                    <a:pt x="134" y="181"/>
                  </a:cubicBezTo>
                  <a:cubicBezTo>
                    <a:pt x="137" y="184"/>
                    <a:pt x="137" y="184"/>
                    <a:pt x="137" y="184"/>
                  </a:cubicBezTo>
                  <a:cubicBezTo>
                    <a:pt x="139" y="188"/>
                    <a:pt x="139" y="188"/>
                    <a:pt x="139" y="188"/>
                  </a:cubicBezTo>
                  <a:cubicBezTo>
                    <a:pt x="140" y="192"/>
                    <a:pt x="140" y="192"/>
                    <a:pt x="140" y="192"/>
                  </a:cubicBezTo>
                  <a:cubicBezTo>
                    <a:pt x="140" y="195"/>
                    <a:pt x="140" y="195"/>
                    <a:pt x="140" y="195"/>
                  </a:cubicBezTo>
                  <a:cubicBezTo>
                    <a:pt x="141" y="198"/>
                    <a:pt x="141" y="198"/>
                    <a:pt x="141" y="198"/>
                  </a:cubicBezTo>
                  <a:cubicBezTo>
                    <a:pt x="141" y="201"/>
                    <a:pt x="141" y="201"/>
                    <a:pt x="141" y="201"/>
                  </a:cubicBezTo>
                  <a:cubicBezTo>
                    <a:pt x="142" y="203"/>
                    <a:pt x="142" y="203"/>
                    <a:pt x="142" y="203"/>
                  </a:cubicBezTo>
                  <a:cubicBezTo>
                    <a:pt x="150" y="203"/>
                    <a:pt x="150" y="203"/>
                    <a:pt x="150" y="203"/>
                  </a:cubicBezTo>
                  <a:cubicBezTo>
                    <a:pt x="155" y="202"/>
                    <a:pt x="155" y="202"/>
                    <a:pt x="155" y="202"/>
                  </a:cubicBezTo>
                  <a:cubicBezTo>
                    <a:pt x="158" y="201"/>
                    <a:pt x="158" y="201"/>
                    <a:pt x="158" y="201"/>
                  </a:cubicBezTo>
                  <a:cubicBezTo>
                    <a:pt x="158" y="197"/>
                    <a:pt x="158" y="197"/>
                    <a:pt x="158" y="197"/>
                  </a:cubicBezTo>
                  <a:cubicBezTo>
                    <a:pt x="158" y="192"/>
                    <a:pt x="158" y="192"/>
                    <a:pt x="158" y="192"/>
                  </a:cubicBezTo>
                  <a:cubicBezTo>
                    <a:pt x="159" y="187"/>
                    <a:pt x="159" y="187"/>
                    <a:pt x="159" y="187"/>
                  </a:cubicBezTo>
                  <a:cubicBezTo>
                    <a:pt x="159" y="182"/>
                    <a:pt x="159" y="182"/>
                    <a:pt x="159" y="182"/>
                  </a:cubicBezTo>
                  <a:cubicBezTo>
                    <a:pt x="156" y="180"/>
                    <a:pt x="156" y="180"/>
                    <a:pt x="156" y="180"/>
                  </a:cubicBezTo>
                  <a:cubicBezTo>
                    <a:pt x="154" y="177"/>
                    <a:pt x="154" y="177"/>
                    <a:pt x="154" y="177"/>
                  </a:cubicBezTo>
                  <a:cubicBezTo>
                    <a:pt x="154" y="174"/>
                    <a:pt x="154" y="174"/>
                    <a:pt x="154" y="174"/>
                  </a:cubicBezTo>
                  <a:cubicBezTo>
                    <a:pt x="157" y="172"/>
                    <a:pt x="157" y="172"/>
                    <a:pt x="157" y="172"/>
                  </a:cubicBezTo>
                  <a:cubicBezTo>
                    <a:pt x="164" y="171"/>
                    <a:pt x="164" y="171"/>
                    <a:pt x="164" y="171"/>
                  </a:cubicBezTo>
                  <a:cubicBezTo>
                    <a:pt x="174" y="171"/>
                    <a:pt x="174" y="171"/>
                    <a:pt x="174" y="171"/>
                  </a:cubicBezTo>
                  <a:cubicBezTo>
                    <a:pt x="181" y="169"/>
                    <a:pt x="181" y="169"/>
                    <a:pt x="181" y="169"/>
                  </a:cubicBezTo>
                  <a:cubicBezTo>
                    <a:pt x="186" y="167"/>
                    <a:pt x="186" y="167"/>
                    <a:pt x="186" y="167"/>
                  </a:cubicBezTo>
                  <a:cubicBezTo>
                    <a:pt x="186" y="163"/>
                    <a:pt x="186" y="163"/>
                    <a:pt x="186" y="163"/>
                  </a:cubicBezTo>
                  <a:cubicBezTo>
                    <a:pt x="188" y="161"/>
                    <a:pt x="188" y="161"/>
                    <a:pt x="188" y="161"/>
                  </a:cubicBezTo>
                  <a:cubicBezTo>
                    <a:pt x="193" y="161"/>
                    <a:pt x="193" y="161"/>
                    <a:pt x="193" y="161"/>
                  </a:cubicBezTo>
                  <a:cubicBezTo>
                    <a:pt x="198" y="157"/>
                    <a:pt x="198" y="157"/>
                    <a:pt x="198" y="157"/>
                  </a:cubicBezTo>
                  <a:cubicBezTo>
                    <a:pt x="201" y="146"/>
                    <a:pt x="201" y="146"/>
                    <a:pt x="201" y="146"/>
                  </a:cubicBezTo>
                  <a:cubicBezTo>
                    <a:pt x="202" y="144"/>
                    <a:pt x="202" y="144"/>
                    <a:pt x="202" y="144"/>
                  </a:cubicBezTo>
                  <a:cubicBezTo>
                    <a:pt x="202" y="143"/>
                    <a:pt x="202" y="143"/>
                    <a:pt x="202" y="143"/>
                  </a:cubicBezTo>
                  <a:cubicBezTo>
                    <a:pt x="204" y="144"/>
                    <a:pt x="204" y="144"/>
                    <a:pt x="204" y="144"/>
                  </a:cubicBezTo>
                  <a:cubicBezTo>
                    <a:pt x="206" y="146"/>
                    <a:pt x="206" y="146"/>
                    <a:pt x="206" y="146"/>
                  </a:cubicBezTo>
                  <a:cubicBezTo>
                    <a:pt x="210" y="148"/>
                    <a:pt x="210" y="148"/>
                    <a:pt x="210" y="148"/>
                  </a:cubicBezTo>
                  <a:cubicBezTo>
                    <a:pt x="211" y="144"/>
                    <a:pt x="211" y="144"/>
                    <a:pt x="211" y="144"/>
                  </a:cubicBezTo>
                  <a:cubicBezTo>
                    <a:pt x="212" y="140"/>
                    <a:pt x="212" y="140"/>
                    <a:pt x="212" y="140"/>
                  </a:cubicBezTo>
                  <a:cubicBezTo>
                    <a:pt x="214" y="138"/>
                    <a:pt x="214" y="138"/>
                    <a:pt x="214" y="138"/>
                  </a:cubicBezTo>
                  <a:cubicBezTo>
                    <a:pt x="218" y="135"/>
                    <a:pt x="218" y="135"/>
                    <a:pt x="218" y="135"/>
                  </a:cubicBezTo>
                  <a:cubicBezTo>
                    <a:pt x="219" y="130"/>
                    <a:pt x="219" y="130"/>
                    <a:pt x="219" y="130"/>
                  </a:cubicBezTo>
                  <a:cubicBezTo>
                    <a:pt x="221" y="126"/>
                    <a:pt x="221" y="126"/>
                    <a:pt x="221" y="126"/>
                  </a:cubicBezTo>
                  <a:cubicBezTo>
                    <a:pt x="226" y="124"/>
                    <a:pt x="226" y="124"/>
                    <a:pt x="226" y="124"/>
                  </a:cubicBezTo>
                  <a:cubicBezTo>
                    <a:pt x="226" y="124"/>
                    <a:pt x="234" y="116"/>
                    <a:pt x="234" y="116"/>
                  </a:cubicBezTo>
                  <a:cubicBezTo>
                    <a:pt x="236" y="114"/>
                    <a:pt x="234" y="109"/>
                    <a:pt x="235" y="107"/>
                  </a:cubicBezTo>
                  <a:cubicBezTo>
                    <a:pt x="236" y="104"/>
                    <a:pt x="237" y="100"/>
                    <a:pt x="238" y="97"/>
                  </a:cubicBezTo>
                  <a:cubicBezTo>
                    <a:pt x="239" y="93"/>
                    <a:pt x="240" y="91"/>
                    <a:pt x="243" y="87"/>
                  </a:cubicBezTo>
                  <a:cubicBezTo>
                    <a:pt x="248" y="78"/>
                    <a:pt x="248" y="78"/>
                    <a:pt x="248" y="78"/>
                  </a:cubicBezTo>
                  <a:cubicBezTo>
                    <a:pt x="253" y="69"/>
                    <a:pt x="253" y="69"/>
                    <a:pt x="253" y="69"/>
                  </a:cubicBezTo>
                  <a:cubicBezTo>
                    <a:pt x="261" y="64"/>
                    <a:pt x="261" y="64"/>
                    <a:pt x="261" y="64"/>
                  </a:cubicBezTo>
                  <a:cubicBezTo>
                    <a:pt x="175" y="0"/>
                    <a:pt x="175" y="0"/>
                    <a:pt x="175" y="0"/>
                  </a:cubicBezTo>
                  <a:cubicBezTo>
                    <a:pt x="161" y="2"/>
                    <a:pt x="161" y="2"/>
                    <a:pt x="161" y="2"/>
                  </a:cubicBezTo>
                  <a:cubicBezTo>
                    <a:pt x="143" y="4"/>
                    <a:pt x="143" y="4"/>
                    <a:pt x="143" y="4"/>
                  </a:cubicBezTo>
                  <a:cubicBezTo>
                    <a:pt x="121" y="6"/>
                    <a:pt x="121" y="6"/>
                    <a:pt x="121" y="6"/>
                  </a:cubicBezTo>
                  <a:cubicBezTo>
                    <a:pt x="99" y="8"/>
                    <a:pt x="99" y="8"/>
                    <a:pt x="99" y="8"/>
                  </a:cubicBezTo>
                  <a:cubicBezTo>
                    <a:pt x="77" y="10"/>
                    <a:pt x="77" y="10"/>
                    <a:pt x="77" y="10"/>
                  </a:cubicBezTo>
                  <a:cubicBezTo>
                    <a:pt x="59" y="12"/>
                    <a:pt x="59" y="12"/>
                    <a:pt x="59" y="12"/>
                  </a:cubicBezTo>
                  <a:cubicBezTo>
                    <a:pt x="46" y="13"/>
                    <a:pt x="46" y="13"/>
                    <a:pt x="46" y="13"/>
                  </a:cubicBezTo>
                  <a:cubicBezTo>
                    <a:pt x="42" y="14"/>
                    <a:pt x="42" y="14"/>
                    <a:pt x="42" y="14"/>
                  </a:cubicBezTo>
                  <a:cubicBezTo>
                    <a:pt x="38" y="14"/>
                    <a:pt x="38" y="14"/>
                    <a:pt x="38" y="14"/>
                  </a:cubicBezTo>
                  <a:cubicBezTo>
                    <a:pt x="35" y="17"/>
                    <a:pt x="35" y="17"/>
                    <a:pt x="35" y="17"/>
                  </a:cubicBezTo>
                  <a:cubicBezTo>
                    <a:pt x="30" y="20"/>
                    <a:pt x="30" y="20"/>
                    <a:pt x="30" y="20"/>
                  </a:cubicBezTo>
                  <a:cubicBezTo>
                    <a:pt x="26" y="23"/>
                    <a:pt x="26" y="23"/>
                    <a:pt x="26" y="23"/>
                  </a:cubicBezTo>
                  <a:cubicBezTo>
                    <a:pt x="21" y="27"/>
                    <a:pt x="21" y="27"/>
                    <a:pt x="21" y="27"/>
                  </a:cubicBezTo>
                  <a:cubicBezTo>
                    <a:pt x="17" y="29"/>
                    <a:pt x="17" y="29"/>
                    <a:pt x="17" y="29"/>
                  </a:cubicBezTo>
                  <a:cubicBezTo>
                    <a:pt x="12" y="32"/>
                    <a:pt x="12" y="32"/>
                    <a:pt x="12" y="32"/>
                  </a:cubicBezTo>
                  <a:lnTo>
                    <a:pt x="8" y="3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60">
              <a:extLst>
                <a:ext uri="{FF2B5EF4-FFF2-40B4-BE49-F238E27FC236}">
                  <a16:creationId xmlns:a16="http://schemas.microsoft.com/office/drawing/2014/main" id="{A68D8E02-3D3D-4704-9F69-224DD0E0FA8D}"/>
                </a:ext>
              </a:extLst>
            </p:cNvPr>
            <p:cNvSpPr>
              <a:spLocks/>
            </p:cNvSpPr>
            <p:nvPr/>
          </p:nvSpPr>
          <p:spPr bwMode="auto">
            <a:xfrm>
              <a:off x="8149174" y="3620727"/>
              <a:ext cx="1172517" cy="680161"/>
            </a:xfrm>
            <a:custGeom>
              <a:avLst/>
              <a:gdLst>
                <a:gd name="T0" fmla="*/ 70 w 393"/>
                <a:gd name="T1" fmla="*/ 164 h 228"/>
                <a:gd name="T2" fmla="*/ 52 w 393"/>
                <a:gd name="T3" fmla="*/ 180 h 228"/>
                <a:gd name="T4" fmla="*/ 35 w 393"/>
                <a:gd name="T5" fmla="*/ 199 h 228"/>
                <a:gd name="T6" fmla="*/ 23 w 393"/>
                <a:gd name="T7" fmla="*/ 209 h 228"/>
                <a:gd name="T8" fmla="*/ 9 w 393"/>
                <a:gd name="T9" fmla="*/ 220 h 228"/>
                <a:gd name="T10" fmla="*/ 18 w 393"/>
                <a:gd name="T11" fmla="*/ 226 h 228"/>
                <a:gd name="T12" fmla="*/ 63 w 393"/>
                <a:gd name="T13" fmla="*/ 219 h 228"/>
                <a:gd name="T14" fmla="*/ 94 w 393"/>
                <a:gd name="T15" fmla="*/ 215 h 228"/>
                <a:gd name="T16" fmla="*/ 130 w 393"/>
                <a:gd name="T17" fmla="*/ 210 h 228"/>
                <a:gd name="T18" fmla="*/ 184 w 393"/>
                <a:gd name="T19" fmla="*/ 200 h 228"/>
                <a:gd name="T20" fmla="*/ 243 w 393"/>
                <a:gd name="T21" fmla="*/ 190 h 228"/>
                <a:gd name="T22" fmla="*/ 295 w 393"/>
                <a:gd name="T23" fmla="*/ 180 h 228"/>
                <a:gd name="T24" fmla="*/ 331 w 393"/>
                <a:gd name="T25" fmla="*/ 174 h 228"/>
                <a:gd name="T26" fmla="*/ 343 w 393"/>
                <a:gd name="T27" fmla="*/ 170 h 228"/>
                <a:gd name="T28" fmla="*/ 353 w 393"/>
                <a:gd name="T29" fmla="*/ 166 h 228"/>
                <a:gd name="T30" fmla="*/ 376 w 393"/>
                <a:gd name="T31" fmla="*/ 162 h 228"/>
                <a:gd name="T32" fmla="*/ 393 w 393"/>
                <a:gd name="T33" fmla="*/ 152 h 228"/>
                <a:gd name="T34" fmla="*/ 369 w 393"/>
                <a:gd name="T35" fmla="*/ 141 h 228"/>
                <a:gd name="T36" fmla="*/ 348 w 393"/>
                <a:gd name="T37" fmla="*/ 131 h 228"/>
                <a:gd name="T38" fmla="*/ 368 w 393"/>
                <a:gd name="T39" fmla="*/ 131 h 228"/>
                <a:gd name="T40" fmla="*/ 358 w 393"/>
                <a:gd name="T41" fmla="*/ 112 h 228"/>
                <a:gd name="T42" fmla="*/ 367 w 393"/>
                <a:gd name="T43" fmla="*/ 106 h 228"/>
                <a:gd name="T44" fmla="*/ 351 w 393"/>
                <a:gd name="T45" fmla="*/ 97 h 228"/>
                <a:gd name="T46" fmla="*/ 340 w 393"/>
                <a:gd name="T47" fmla="*/ 88 h 228"/>
                <a:gd name="T48" fmla="*/ 332 w 393"/>
                <a:gd name="T49" fmla="*/ 79 h 228"/>
                <a:gd name="T50" fmla="*/ 349 w 393"/>
                <a:gd name="T51" fmla="*/ 90 h 228"/>
                <a:gd name="T52" fmla="*/ 358 w 393"/>
                <a:gd name="T53" fmla="*/ 92 h 228"/>
                <a:gd name="T54" fmla="*/ 359 w 393"/>
                <a:gd name="T55" fmla="*/ 78 h 228"/>
                <a:gd name="T56" fmla="*/ 345 w 393"/>
                <a:gd name="T57" fmla="*/ 71 h 228"/>
                <a:gd name="T58" fmla="*/ 327 w 393"/>
                <a:gd name="T59" fmla="*/ 66 h 228"/>
                <a:gd name="T60" fmla="*/ 307 w 393"/>
                <a:gd name="T61" fmla="*/ 56 h 228"/>
                <a:gd name="T62" fmla="*/ 297 w 393"/>
                <a:gd name="T63" fmla="*/ 46 h 228"/>
                <a:gd name="T64" fmla="*/ 309 w 393"/>
                <a:gd name="T65" fmla="*/ 29 h 228"/>
                <a:gd name="T66" fmla="*/ 291 w 393"/>
                <a:gd name="T67" fmla="*/ 10 h 228"/>
                <a:gd name="T68" fmla="*/ 280 w 393"/>
                <a:gd name="T69" fmla="*/ 5 h 228"/>
                <a:gd name="T70" fmla="*/ 269 w 393"/>
                <a:gd name="T71" fmla="*/ 2 h 228"/>
                <a:gd name="T72" fmla="*/ 257 w 393"/>
                <a:gd name="T73" fmla="*/ 8 h 228"/>
                <a:gd name="T74" fmla="*/ 242 w 393"/>
                <a:gd name="T75" fmla="*/ 2 h 228"/>
                <a:gd name="T76" fmla="*/ 234 w 393"/>
                <a:gd name="T77" fmla="*/ 6 h 228"/>
                <a:gd name="T78" fmla="*/ 221 w 393"/>
                <a:gd name="T79" fmla="*/ 32 h 228"/>
                <a:gd name="T80" fmla="*/ 207 w 393"/>
                <a:gd name="T81" fmla="*/ 58 h 228"/>
                <a:gd name="T82" fmla="*/ 190 w 393"/>
                <a:gd name="T83" fmla="*/ 70 h 228"/>
                <a:gd name="T84" fmla="*/ 180 w 393"/>
                <a:gd name="T85" fmla="*/ 67 h 228"/>
                <a:gd name="T86" fmla="*/ 171 w 393"/>
                <a:gd name="T87" fmla="*/ 99 h 228"/>
                <a:gd name="T88" fmla="*/ 160 w 393"/>
                <a:gd name="T89" fmla="*/ 132 h 228"/>
                <a:gd name="T90" fmla="*/ 158 w 393"/>
                <a:gd name="T91" fmla="*/ 141 h 228"/>
                <a:gd name="T92" fmla="*/ 139 w 393"/>
                <a:gd name="T93" fmla="*/ 151 h 228"/>
                <a:gd name="T94" fmla="*/ 130 w 393"/>
                <a:gd name="T95" fmla="*/ 154 h 228"/>
                <a:gd name="T96" fmla="*/ 127 w 393"/>
                <a:gd name="T97" fmla="*/ 160 h 228"/>
                <a:gd name="T98" fmla="*/ 111 w 393"/>
                <a:gd name="T99" fmla="*/ 163 h 228"/>
                <a:gd name="T100" fmla="*/ 106 w 393"/>
                <a:gd name="T101" fmla="*/ 160 h 228"/>
                <a:gd name="T102" fmla="*/ 98 w 393"/>
                <a:gd name="T103" fmla="*/ 172 h 228"/>
                <a:gd name="T104" fmla="*/ 82 w 393"/>
                <a:gd name="T105" fmla="*/ 169 h 228"/>
                <a:gd name="T106" fmla="*/ 76 w 393"/>
                <a:gd name="T107" fmla="*/ 15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 h="228">
                  <a:moveTo>
                    <a:pt x="76" y="156"/>
                  </a:moveTo>
                  <a:cubicBezTo>
                    <a:pt x="74" y="159"/>
                    <a:pt x="74" y="159"/>
                    <a:pt x="74" y="159"/>
                  </a:cubicBezTo>
                  <a:cubicBezTo>
                    <a:pt x="70" y="164"/>
                    <a:pt x="70" y="164"/>
                    <a:pt x="70" y="164"/>
                  </a:cubicBezTo>
                  <a:cubicBezTo>
                    <a:pt x="65" y="169"/>
                    <a:pt x="65" y="169"/>
                    <a:pt x="65" y="169"/>
                  </a:cubicBezTo>
                  <a:cubicBezTo>
                    <a:pt x="59" y="174"/>
                    <a:pt x="59" y="174"/>
                    <a:pt x="59" y="174"/>
                  </a:cubicBezTo>
                  <a:cubicBezTo>
                    <a:pt x="52" y="180"/>
                    <a:pt x="52" y="180"/>
                    <a:pt x="52" y="180"/>
                  </a:cubicBezTo>
                  <a:cubicBezTo>
                    <a:pt x="44" y="186"/>
                    <a:pt x="44" y="186"/>
                    <a:pt x="44" y="186"/>
                  </a:cubicBezTo>
                  <a:cubicBezTo>
                    <a:pt x="39" y="193"/>
                    <a:pt x="39" y="193"/>
                    <a:pt x="39" y="193"/>
                  </a:cubicBezTo>
                  <a:cubicBezTo>
                    <a:pt x="35" y="199"/>
                    <a:pt x="35" y="199"/>
                    <a:pt x="35" y="199"/>
                  </a:cubicBezTo>
                  <a:cubicBezTo>
                    <a:pt x="31" y="206"/>
                    <a:pt x="31" y="206"/>
                    <a:pt x="31" y="206"/>
                  </a:cubicBezTo>
                  <a:cubicBezTo>
                    <a:pt x="27" y="207"/>
                    <a:pt x="27" y="207"/>
                    <a:pt x="27" y="207"/>
                  </a:cubicBezTo>
                  <a:cubicBezTo>
                    <a:pt x="23" y="209"/>
                    <a:pt x="23" y="209"/>
                    <a:pt x="23" y="209"/>
                  </a:cubicBezTo>
                  <a:cubicBezTo>
                    <a:pt x="18" y="215"/>
                    <a:pt x="18" y="215"/>
                    <a:pt x="18" y="215"/>
                  </a:cubicBezTo>
                  <a:cubicBezTo>
                    <a:pt x="14" y="219"/>
                    <a:pt x="14" y="219"/>
                    <a:pt x="14" y="219"/>
                  </a:cubicBezTo>
                  <a:cubicBezTo>
                    <a:pt x="9" y="220"/>
                    <a:pt x="9" y="220"/>
                    <a:pt x="9" y="220"/>
                  </a:cubicBezTo>
                  <a:cubicBezTo>
                    <a:pt x="3" y="224"/>
                    <a:pt x="3" y="224"/>
                    <a:pt x="3" y="224"/>
                  </a:cubicBezTo>
                  <a:cubicBezTo>
                    <a:pt x="0" y="228"/>
                    <a:pt x="0" y="228"/>
                    <a:pt x="0" y="228"/>
                  </a:cubicBezTo>
                  <a:cubicBezTo>
                    <a:pt x="18" y="226"/>
                    <a:pt x="18" y="226"/>
                    <a:pt x="18" y="226"/>
                  </a:cubicBezTo>
                  <a:cubicBezTo>
                    <a:pt x="34" y="224"/>
                    <a:pt x="34" y="224"/>
                    <a:pt x="34" y="224"/>
                  </a:cubicBezTo>
                  <a:cubicBezTo>
                    <a:pt x="49" y="221"/>
                    <a:pt x="49" y="221"/>
                    <a:pt x="49" y="221"/>
                  </a:cubicBezTo>
                  <a:cubicBezTo>
                    <a:pt x="63" y="219"/>
                    <a:pt x="63" y="219"/>
                    <a:pt x="63" y="219"/>
                  </a:cubicBezTo>
                  <a:cubicBezTo>
                    <a:pt x="75" y="218"/>
                    <a:pt x="75" y="218"/>
                    <a:pt x="75" y="218"/>
                  </a:cubicBezTo>
                  <a:cubicBezTo>
                    <a:pt x="85" y="216"/>
                    <a:pt x="85" y="216"/>
                    <a:pt x="85" y="216"/>
                  </a:cubicBezTo>
                  <a:cubicBezTo>
                    <a:pt x="94" y="215"/>
                    <a:pt x="94" y="215"/>
                    <a:pt x="94" y="215"/>
                  </a:cubicBezTo>
                  <a:cubicBezTo>
                    <a:pt x="101" y="214"/>
                    <a:pt x="101" y="214"/>
                    <a:pt x="101" y="214"/>
                  </a:cubicBezTo>
                  <a:cubicBezTo>
                    <a:pt x="115" y="213"/>
                    <a:pt x="115" y="213"/>
                    <a:pt x="115" y="213"/>
                  </a:cubicBezTo>
                  <a:cubicBezTo>
                    <a:pt x="130" y="210"/>
                    <a:pt x="130" y="210"/>
                    <a:pt x="130" y="210"/>
                  </a:cubicBezTo>
                  <a:cubicBezTo>
                    <a:pt x="147" y="207"/>
                    <a:pt x="147" y="207"/>
                    <a:pt x="147" y="207"/>
                  </a:cubicBezTo>
                  <a:cubicBezTo>
                    <a:pt x="165" y="204"/>
                    <a:pt x="165" y="204"/>
                    <a:pt x="165" y="204"/>
                  </a:cubicBezTo>
                  <a:cubicBezTo>
                    <a:pt x="184" y="200"/>
                    <a:pt x="184" y="200"/>
                    <a:pt x="184" y="200"/>
                  </a:cubicBezTo>
                  <a:cubicBezTo>
                    <a:pt x="203" y="197"/>
                    <a:pt x="203" y="197"/>
                    <a:pt x="203" y="197"/>
                  </a:cubicBezTo>
                  <a:cubicBezTo>
                    <a:pt x="223" y="193"/>
                    <a:pt x="223" y="193"/>
                    <a:pt x="223" y="193"/>
                  </a:cubicBezTo>
                  <a:cubicBezTo>
                    <a:pt x="243" y="190"/>
                    <a:pt x="243" y="190"/>
                    <a:pt x="243" y="190"/>
                  </a:cubicBezTo>
                  <a:cubicBezTo>
                    <a:pt x="261" y="187"/>
                    <a:pt x="261" y="187"/>
                    <a:pt x="261" y="187"/>
                  </a:cubicBezTo>
                  <a:cubicBezTo>
                    <a:pt x="279" y="184"/>
                    <a:pt x="279" y="184"/>
                    <a:pt x="279" y="184"/>
                  </a:cubicBezTo>
                  <a:cubicBezTo>
                    <a:pt x="295" y="180"/>
                    <a:pt x="295" y="180"/>
                    <a:pt x="295" y="180"/>
                  </a:cubicBezTo>
                  <a:cubicBezTo>
                    <a:pt x="309" y="178"/>
                    <a:pt x="309" y="178"/>
                    <a:pt x="309" y="178"/>
                  </a:cubicBezTo>
                  <a:cubicBezTo>
                    <a:pt x="321" y="176"/>
                    <a:pt x="321" y="176"/>
                    <a:pt x="321" y="176"/>
                  </a:cubicBezTo>
                  <a:cubicBezTo>
                    <a:pt x="331" y="174"/>
                    <a:pt x="331" y="174"/>
                    <a:pt x="331" y="174"/>
                  </a:cubicBezTo>
                  <a:cubicBezTo>
                    <a:pt x="337" y="172"/>
                    <a:pt x="337" y="172"/>
                    <a:pt x="337" y="172"/>
                  </a:cubicBezTo>
                  <a:cubicBezTo>
                    <a:pt x="341" y="172"/>
                    <a:pt x="341" y="172"/>
                    <a:pt x="341" y="172"/>
                  </a:cubicBezTo>
                  <a:cubicBezTo>
                    <a:pt x="343" y="170"/>
                    <a:pt x="343" y="170"/>
                    <a:pt x="343" y="170"/>
                  </a:cubicBezTo>
                  <a:cubicBezTo>
                    <a:pt x="346" y="169"/>
                    <a:pt x="346" y="169"/>
                    <a:pt x="346" y="169"/>
                  </a:cubicBezTo>
                  <a:cubicBezTo>
                    <a:pt x="349" y="167"/>
                    <a:pt x="349" y="167"/>
                    <a:pt x="349" y="167"/>
                  </a:cubicBezTo>
                  <a:cubicBezTo>
                    <a:pt x="353" y="166"/>
                    <a:pt x="353" y="166"/>
                    <a:pt x="353" y="166"/>
                  </a:cubicBezTo>
                  <a:cubicBezTo>
                    <a:pt x="359" y="165"/>
                    <a:pt x="359" y="165"/>
                    <a:pt x="359" y="165"/>
                  </a:cubicBezTo>
                  <a:cubicBezTo>
                    <a:pt x="366" y="164"/>
                    <a:pt x="366" y="164"/>
                    <a:pt x="366" y="164"/>
                  </a:cubicBezTo>
                  <a:cubicBezTo>
                    <a:pt x="376" y="162"/>
                    <a:pt x="376" y="162"/>
                    <a:pt x="376" y="162"/>
                  </a:cubicBezTo>
                  <a:cubicBezTo>
                    <a:pt x="388" y="161"/>
                    <a:pt x="388" y="161"/>
                    <a:pt x="388" y="161"/>
                  </a:cubicBezTo>
                  <a:cubicBezTo>
                    <a:pt x="391" y="157"/>
                    <a:pt x="391" y="157"/>
                    <a:pt x="391" y="157"/>
                  </a:cubicBezTo>
                  <a:cubicBezTo>
                    <a:pt x="393" y="152"/>
                    <a:pt x="393" y="152"/>
                    <a:pt x="393" y="152"/>
                  </a:cubicBezTo>
                  <a:cubicBezTo>
                    <a:pt x="393" y="146"/>
                    <a:pt x="393" y="146"/>
                    <a:pt x="393" y="146"/>
                  </a:cubicBezTo>
                  <a:cubicBezTo>
                    <a:pt x="389" y="143"/>
                    <a:pt x="384" y="139"/>
                    <a:pt x="379" y="139"/>
                  </a:cubicBezTo>
                  <a:cubicBezTo>
                    <a:pt x="376" y="139"/>
                    <a:pt x="372" y="141"/>
                    <a:pt x="369" y="141"/>
                  </a:cubicBezTo>
                  <a:cubicBezTo>
                    <a:pt x="365" y="141"/>
                    <a:pt x="361" y="139"/>
                    <a:pt x="358" y="139"/>
                  </a:cubicBezTo>
                  <a:cubicBezTo>
                    <a:pt x="351" y="135"/>
                    <a:pt x="351" y="135"/>
                    <a:pt x="351" y="135"/>
                  </a:cubicBezTo>
                  <a:cubicBezTo>
                    <a:pt x="351" y="135"/>
                    <a:pt x="348" y="131"/>
                    <a:pt x="348" y="131"/>
                  </a:cubicBezTo>
                  <a:cubicBezTo>
                    <a:pt x="345" y="127"/>
                    <a:pt x="346" y="125"/>
                    <a:pt x="351" y="126"/>
                  </a:cubicBezTo>
                  <a:cubicBezTo>
                    <a:pt x="351" y="129"/>
                    <a:pt x="353" y="131"/>
                    <a:pt x="356" y="133"/>
                  </a:cubicBezTo>
                  <a:cubicBezTo>
                    <a:pt x="358" y="134"/>
                    <a:pt x="371" y="133"/>
                    <a:pt x="368" y="131"/>
                  </a:cubicBezTo>
                  <a:cubicBezTo>
                    <a:pt x="367" y="129"/>
                    <a:pt x="366" y="127"/>
                    <a:pt x="364" y="126"/>
                  </a:cubicBezTo>
                  <a:cubicBezTo>
                    <a:pt x="364" y="125"/>
                    <a:pt x="359" y="120"/>
                    <a:pt x="359" y="120"/>
                  </a:cubicBezTo>
                  <a:cubicBezTo>
                    <a:pt x="358" y="112"/>
                    <a:pt x="358" y="112"/>
                    <a:pt x="358" y="112"/>
                  </a:cubicBezTo>
                  <a:cubicBezTo>
                    <a:pt x="361" y="111"/>
                    <a:pt x="361" y="111"/>
                    <a:pt x="361" y="111"/>
                  </a:cubicBezTo>
                  <a:cubicBezTo>
                    <a:pt x="366" y="109"/>
                    <a:pt x="366" y="109"/>
                    <a:pt x="366" y="109"/>
                  </a:cubicBezTo>
                  <a:cubicBezTo>
                    <a:pt x="367" y="106"/>
                    <a:pt x="367" y="106"/>
                    <a:pt x="367" y="106"/>
                  </a:cubicBezTo>
                  <a:cubicBezTo>
                    <a:pt x="359" y="102"/>
                    <a:pt x="359" y="102"/>
                    <a:pt x="359" y="102"/>
                  </a:cubicBezTo>
                  <a:cubicBezTo>
                    <a:pt x="357" y="98"/>
                    <a:pt x="357" y="98"/>
                    <a:pt x="357" y="98"/>
                  </a:cubicBezTo>
                  <a:cubicBezTo>
                    <a:pt x="351" y="97"/>
                    <a:pt x="351" y="97"/>
                    <a:pt x="351" y="97"/>
                  </a:cubicBezTo>
                  <a:cubicBezTo>
                    <a:pt x="346" y="95"/>
                    <a:pt x="346" y="95"/>
                    <a:pt x="346" y="95"/>
                  </a:cubicBezTo>
                  <a:cubicBezTo>
                    <a:pt x="343" y="92"/>
                    <a:pt x="343" y="92"/>
                    <a:pt x="343" y="92"/>
                  </a:cubicBezTo>
                  <a:cubicBezTo>
                    <a:pt x="340" y="88"/>
                    <a:pt x="340" y="88"/>
                    <a:pt x="340" y="88"/>
                  </a:cubicBezTo>
                  <a:cubicBezTo>
                    <a:pt x="333" y="84"/>
                    <a:pt x="333" y="84"/>
                    <a:pt x="333" y="84"/>
                  </a:cubicBezTo>
                  <a:cubicBezTo>
                    <a:pt x="330" y="83"/>
                    <a:pt x="318" y="77"/>
                    <a:pt x="321" y="74"/>
                  </a:cubicBezTo>
                  <a:cubicBezTo>
                    <a:pt x="324" y="71"/>
                    <a:pt x="330" y="77"/>
                    <a:pt x="332" y="79"/>
                  </a:cubicBezTo>
                  <a:cubicBezTo>
                    <a:pt x="337" y="83"/>
                    <a:pt x="337" y="83"/>
                    <a:pt x="337" y="83"/>
                  </a:cubicBezTo>
                  <a:cubicBezTo>
                    <a:pt x="343" y="86"/>
                    <a:pt x="343" y="86"/>
                    <a:pt x="343" y="86"/>
                  </a:cubicBezTo>
                  <a:cubicBezTo>
                    <a:pt x="349" y="90"/>
                    <a:pt x="349" y="90"/>
                    <a:pt x="349" y="90"/>
                  </a:cubicBezTo>
                  <a:cubicBezTo>
                    <a:pt x="354" y="92"/>
                    <a:pt x="354" y="92"/>
                    <a:pt x="354" y="92"/>
                  </a:cubicBezTo>
                  <a:cubicBezTo>
                    <a:pt x="357" y="92"/>
                    <a:pt x="357" y="92"/>
                    <a:pt x="357" y="92"/>
                  </a:cubicBezTo>
                  <a:cubicBezTo>
                    <a:pt x="358" y="92"/>
                    <a:pt x="358" y="92"/>
                    <a:pt x="358" y="92"/>
                  </a:cubicBezTo>
                  <a:cubicBezTo>
                    <a:pt x="358" y="86"/>
                    <a:pt x="358" y="86"/>
                    <a:pt x="358" y="86"/>
                  </a:cubicBezTo>
                  <a:cubicBezTo>
                    <a:pt x="359" y="80"/>
                    <a:pt x="359" y="80"/>
                    <a:pt x="359" y="80"/>
                  </a:cubicBezTo>
                  <a:cubicBezTo>
                    <a:pt x="359" y="78"/>
                    <a:pt x="359" y="78"/>
                    <a:pt x="359" y="78"/>
                  </a:cubicBezTo>
                  <a:cubicBezTo>
                    <a:pt x="358" y="75"/>
                    <a:pt x="358" y="75"/>
                    <a:pt x="358" y="75"/>
                  </a:cubicBezTo>
                  <a:cubicBezTo>
                    <a:pt x="349" y="73"/>
                    <a:pt x="349" y="73"/>
                    <a:pt x="349" y="73"/>
                  </a:cubicBezTo>
                  <a:cubicBezTo>
                    <a:pt x="345" y="71"/>
                    <a:pt x="345" y="71"/>
                    <a:pt x="345" y="71"/>
                  </a:cubicBezTo>
                  <a:cubicBezTo>
                    <a:pt x="343" y="68"/>
                    <a:pt x="343" y="68"/>
                    <a:pt x="343" y="68"/>
                  </a:cubicBezTo>
                  <a:cubicBezTo>
                    <a:pt x="336" y="67"/>
                    <a:pt x="336" y="67"/>
                    <a:pt x="336" y="67"/>
                  </a:cubicBezTo>
                  <a:cubicBezTo>
                    <a:pt x="336" y="67"/>
                    <a:pt x="328" y="66"/>
                    <a:pt x="327" y="66"/>
                  </a:cubicBezTo>
                  <a:cubicBezTo>
                    <a:pt x="325" y="66"/>
                    <a:pt x="322" y="64"/>
                    <a:pt x="319" y="63"/>
                  </a:cubicBezTo>
                  <a:cubicBezTo>
                    <a:pt x="319" y="63"/>
                    <a:pt x="317" y="58"/>
                    <a:pt x="315" y="57"/>
                  </a:cubicBezTo>
                  <a:cubicBezTo>
                    <a:pt x="313" y="56"/>
                    <a:pt x="309" y="56"/>
                    <a:pt x="307" y="56"/>
                  </a:cubicBezTo>
                  <a:cubicBezTo>
                    <a:pt x="301" y="56"/>
                    <a:pt x="301" y="56"/>
                    <a:pt x="301" y="56"/>
                  </a:cubicBezTo>
                  <a:cubicBezTo>
                    <a:pt x="297" y="52"/>
                    <a:pt x="297" y="52"/>
                    <a:pt x="297" y="52"/>
                  </a:cubicBezTo>
                  <a:cubicBezTo>
                    <a:pt x="297" y="46"/>
                    <a:pt x="297" y="46"/>
                    <a:pt x="297" y="46"/>
                  </a:cubicBezTo>
                  <a:cubicBezTo>
                    <a:pt x="301" y="42"/>
                    <a:pt x="301" y="42"/>
                    <a:pt x="301" y="42"/>
                  </a:cubicBezTo>
                  <a:cubicBezTo>
                    <a:pt x="306" y="37"/>
                    <a:pt x="306" y="37"/>
                    <a:pt x="306" y="37"/>
                  </a:cubicBezTo>
                  <a:cubicBezTo>
                    <a:pt x="309" y="29"/>
                    <a:pt x="309" y="29"/>
                    <a:pt x="309" y="29"/>
                  </a:cubicBezTo>
                  <a:cubicBezTo>
                    <a:pt x="305" y="21"/>
                    <a:pt x="305" y="21"/>
                    <a:pt x="305" y="21"/>
                  </a:cubicBezTo>
                  <a:cubicBezTo>
                    <a:pt x="293" y="12"/>
                    <a:pt x="293" y="12"/>
                    <a:pt x="293" y="12"/>
                  </a:cubicBezTo>
                  <a:cubicBezTo>
                    <a:pt x="291" y="10"/>
                    <a:pt x="291" y="10"/>
                    <a:pt x="291" y="10"/>
                  </a:cubicBezTo>
                  <a:cubicBezTo>
                    <a:pt x="287" y="9"/>
                    <a:pt x="287" y="9"/>
                    <a:pt x="287" y="9"/>
                  </a:cubicBezTo>
                  <a:cubicBezTo>
                    <a:pt x="284" y="7"/>
                    <a:pt x="284" y="7"/>
                    <a:pt x="284" y="7"/>
                  </a:cubicBezTo>
                  <a:cubicBezTo>
                    <a:pt x="280" y="5"/>
                    <a:pt x="280" y="5"/>
                    <a:pt x="280" y="5"/>
                  </a:cubicBezTo>
                  <a:cubicBezTo>
                    <a:pt x="276" y="5"/>
                    <a:pt x="276" y="5"/>
                    <a:pt x="276" y="5"/>
                  </a:cubicBezTo>
                  <a:cubicBezTo>
                    <a:pt x="273" y="3"/>
                    <a:pt x="273" y="3"/>
                    <a:pt x="273" y="3"/>
                  </a:cubicBezTo>
                  <a:cubicBezTo>
                    <a:pt x="269" y="2"/>
                    <a:pt x="269" y="2"/>
                    <a:pt x="269" y="2"/>
                  </a:cubicBezTo>
                  <a:cubicBezTo>
                    <a:pt x="267" y="0"/>
                    <a:pt x="267" y="0"/>
                    <a:pt x="267" y="0"/>
                  </a:cubicBezTo>
                  <a:cubicBezTo>
                    <a:pt x="263" y="11"/>
                    <a:pt x="263" y="11"/>
                    <a:pt x="263" y="11"/>
                  </a:cubicBezTo>
                  <a:cubicBezTo>
                    <a:pt x="257" y="8"/>
                    <a:pt x="257" y="8"/>
                    <a:pt x="257" y="8"/>
                  </a:cubicBezTo>
                  <a:cubicBezTo>
                    <a:pt x="251" y="5"/>
                    <a:pt x="251" y="5"/>
                    <a:pt x="251" y="5"/>
                  </a:cubicBezTo>
                  <a:cubicBezTo>
                    <a:pt x="246" y="4"/>
                    <a:pt x="246" y="4"/>
                    <a:pt x="246" y="4"/>
                  </a:cubicBezTo>
                  <a:cubicBezTo>
                    <a:pt x="242" y="2"/>
                    <a:pt x="242" y="2"/>
                    <a:pt x="242" y="2"/>
                  </a:cubicBezTo>
                  <a:cubicBezTo>
                    <a:pt x="238" y="2"/>
                    <a:pt x="238" y="2"/>
                    <a:pt x="238" y="2"/>
                  </a:cubicBezTo>
                  <a:cubicBezTo>
                    <a:pt x="235" y="4"/>
                    <a:pt x="235" y="4"/>
                    <a:pt x="235" y="4"/>
                  </a:cubicBezTo>
                  <a:cubicBezTo>
                    <a:pt x="234" y="6"/>
                    <a:pt x="234" y="6"/>
                    <a:pt x="234" y="6"/>
                  </a:cubicBezTo>
                  <a:cubicBezTo>
                    <a:pt x="233" y="12"/>
                    <a:pt x="233" y="12"/>
                    <a:pt x="233" y="12"/>
                  </a:cubicBezTo>
                  <a:cubicBezTo>
                    <a:pt x="229" y="22"/>
                    <a:pt x="229" y="22"/>
                    <a:pt x="229" y="22"/>
                  </a:cubicBezTo>
                  <a:cubicBezTo>
                    <a:pt x="221" y="32"/>
                    <a:pt x="221" y="32"/>
                    <a:pt x="221" y="32"/>
                  </a:cubicBezTo>
                  <a:cubicBezTo>
                    <a:pt x="213" y="39"/>
                    <a:pt x="213" y="39"/>
                    <a:pt x="213" y="39"/>
                  </a:cubicBezTo>
                  <a:cubicBezTo>
                    <a:pt x="209" y="48"/>
                    <a:pt x="209" y="48"/>
                    <a:pt x="209" y="48"/>
                  </a:cubicBezTo>
                  <a:cubicBezTo>
                    <a:pt x="207" y="58"/>
                    <a:pt x="207" y="58"/>
                    <a:pt x="207" y="58"/>
                  </a:cubicBezTo>
                  <a:cubicBezTo>
                    <a:pt x="203" y="66"/>
                    <a:pt x="203" y="66"/>
                    <a:pt x="203" y="66"/>
                  </a:cubicBezTo>
                  <a:cubicBezTo>
                    <a:pt x="198" y="72"/>
                    <a:pt x="198" y="72"/>
                    <a:pt x="198" y="72"/>
                  </a:cubicBezTo>
                  <a:cubicBezTo>
                    <a:pt x="190" y="70"/>
                    <a:pt x="190" y="70"/>
                    <a:pt x="190" y="70"/>
                  </a:cubicBezTo>
                  <a:cubicBezTo>
                    <a:pt x="186" y="67"/>
                    <a:pt x="186" y="67"/>
                    <a:pt x="186" y="67"/>
                  </a:cubicBezTo>
                  <a:cubicBezTo>
                    <a:pt x="183" y="66"/>
                    <a:pt x="183" y="66"/>
                    <a:pt x="183" y="66"/>
                  </a:cubicBezTo>
                  <a:cubicBezTo>
                    <a:pt x="180" y="67"/>
                    <a:pt x="180" y="67"/>
                    <a:pt x="180" y="67"/>
                  </a:cubicBezTo>
                  <a:cubicBezTo>
                    <a:pt x="179" y="73"/>
                    <a:pt x="179" y="73"/>
                    <a:pt x="179" y="73"/>
                  </a:cubicBezTo>
                  <a:cubicBezTo>
                    <a:pt x="176" y="85"/>
                    <a:pt x="176" y="85"/>
                    <a:pt x="176" y="85"/>
                  </a:cubicBezTo>
                  <a:cubicBezTo>
                    <a:pt x="171" y="99"/>
                    <a:pt x="171" y="99"/>
                    <a:pt x="171" y="99"/>
                  </a:cubicBezTo>
                  <a:cubicBezTo>
                    <a:pt x="165" y="112"/>
                    <a:pt x="165" y="112"/>
                    <a:pt x="165" y="112"/>
                  </a:cubicBezTo>
                  <a:cubicBezTo>
                    <a:pt x="160" y="126"/>
                    <a:pt x="160" y="126"/>
                    <a:pt x="160" y="126"/>
                  </a:cubicBezTo>
                  <a:cubicBezTo>
                    <a:pt x="160" y="132"/>
                    <a:pt x="160" y="132"/>
                    <a:pt x="160" y="132"/>
                  </a:cubicBezTo>
                  <a:cubicBezTo>
                    <a:pt x="162" y="135"/>
                    <a:pt x="162" y="135"/>
                    <a:pt x="162" y="135"/>
                  </a:cubicBezTo>
                  <a:cubicBezTo>
                    <a:pt x="163" y="138"/>
                    <a:pt x="163" y="138"/>
                    <a:pt x="163" y="138"/>
                  </a:cubicBezTo>
                  <a:cubicBezTo>
                    <a:pt x="158" y="141"/>
                    <a:pt x="158" y="141"/>
                    <a:pt x="158" y="141"/>
                  </a:cubicBezTo>
                  <a:cubicBezTo>
                    <a:pt x="151" y="146"/>
                    <a:pt x="151" y="146"/>
                    <a:pt x="151" y="146"/>
                  </a:cubicBezTo>
                  <a:cubicBezTo>
                    <a:pt x="145" y="148"/>
                    <a:pt x="145" y="148"/>
                    <a:pt x="145" y="148"/>
                  </a:cubicBezTo>
                  <a:cubicBezTo>
                    <a:pt x="139" y="151"/>
                    <a:pt x="139" y="151"/>
                    <a:pt x="139" y="151"/>
                  </a:cubicBezTo>
                  <a:cubicBezTo>
                    <a:pt x="135" y="152"/>
                    <a:pt x="135" y="152"/>
                    <a:pt x="135" y="152"/>
                  </a:cubicBezTo>
                  <a:cubicBezTo>
                    <a:pt x="131" y="152"/>
                    <a:pt x="131" y="152"/>
                    <a:pt x="131" y="152"/>
                  </a:cubicBezTo>
                  <a:cubicBezTo>
                    <a:pt x="130" y="154"/>
                    <a:pt x="130" y="154"/>
                    <a:pt x="130" y="154"/>
                  </a:cubicBezTo>
                  <a:cubicBezTo>
                    <a:pt x="129" y="157"/>
                    <a:pt x="129" y="157"/>
                    <a:pt x="129" y="157"/>
                  </a:cubicBezTo>
                  <a:cubicBezTo>
                    <a:pt x="129" y="159"/>
                    <a:pt x="129" y="159"/>
                    <a:pt x="129" y="159"/>
                  </a:cubicBezTo>
                  <a:cubicBezTo>
                    <a:pt x="127" y="160"/>
                    <a:pt x="127" y="160"/>
                    <a:pt x="127" y="160"/>
                  </a:cubicBezTo>
                  <a:cubicBezTo>
                    <a:pt x="125" y="162"/>
                    <a:pt x="125" y="162"/>
                    <a:pt x="125" y="162"/>
                  </a:cubicBezTo>
                  <a:cubicBezTo>
                    <a:pt x="119" y="163"/>
                    <a:pt x="119" y="163"/>
                    <a:pt x="119" y="163"/>
                  </a:cubicBezTo>
                  <a:cubicBezTo>
                    <a:pt x="111" y="163"/>
                    <a:pt x="111" y="163"/>
                    <a:pt x="111" y="163"/>
                  </a:cubicBezTo>
                  <a:cubicBezTo>
                    <a:pt x="110" y="161"/>
                    <a:pt x="110" y="161"/>
                    <a:pt x="110" y="161"/>
                  </a:cubicBezTo>
                  <a:cubicBezTo>
                    <a:pt x="108" y="159"/>
                    <a:pt x="108" y="159"/>
                    <a:pt x="108" y="159"/>
                  </a:cubicBezTo>
                  <a:cubicBezTo>
                    <a:pt x="106" y="160"/>
                    <a:pt x="106" y="160"/>
                    <a:pt x="106" y="160"/>
                  </a:cubicBezTo>
                  <a:cubicBezTo>
                    <a:pt x="103" y="166"/>
                    <a:pt x="103" y="166"/>
                    <a:pt x="103" y="166"/>
                  </a:cubicBezTo>
                  <a:cubicBezTo>
                    <a:pt x="101" y="170"/>
                    <a:pt x="101" y="170"/>
                    <a:pt x="101" y="170"/>
                  </a:cubicBezTo>
                  <a:cubicBezTo>
                    <a:pt x="98" y="172"/>
                    <a:pt x="98" y="172"/>
                    <a:pt x="98" y="172"/>
                  </a:cubicBezTo>
                  <a:cubicBezTo>
                    <a:pt x="94" y="172"/>
                    <a:pt x="94" y="172"/>
                    <a:pt x="94" y="172"/>
                  </a:cubicBezTo>
                  <a:cubicBezTo>
                    <a:pt x="88" y="171"/>
                    <a:pt x="88" y="171"/>
                    <a:pt x="88" y="171"/>
                  </a:cubicBezTo>
                  <a:cubicBezTo>
                    <a:pt x="82" y="169"/>
                    <a:pt x="82" y="169"/>
                    <a:pt x="82" y="169"/>
                  </a:cubicBezTo>
                  <a:cubicBezTo>
                    <a:pt x="78" y="166"/>
                    <a:pt x="78" y="166"/>
                    <a:pt x="78" y="166"/>
                  </a:cubicBezTo>
                  <a:cubicBezTo>
                    <a:pt x="76" y="160"/>
                    <a:pt x="76" y="160"/>
                    <a:pt x="76" y="160"/>
                  </a:cubicBezTo>
                  <a:lnTo>
                    <a:pt x="76" y="15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61">
              <a:extLst>
                <a:ext uri="{FF2B5EF4-FFF2-40B4-BE49-F238E27FC236}">
                  <a16:creationId xmlns:a16="http://schemas.microsoft.com/office/drawing/2014/main" id="{B9C67FF2-90CF-4063-9BE1-5CE24B5F6A3F}"/>
                </a:ext>
              </a:extLst>
            </p:cNvPr>
            <p:cNvSpPr>
              <a:spLocks/>
            </p:cNvSpPr>
            <p:nvPr/>
          </p:nvSpPr>
          <p:spPr bwMode="auto">
            <a:xfrm>
              <a:off x="7633978" y="5397267"/>
              <a:ext cx="1421232" cy="1114144"/>
            </a:xfrm>
            <a:custGeom>
              <a:avLst/>
              <a:gdLst>
                <a:gd name="T0" fmla="*/ 472 w 476"/>
                <a:gd name="T1" fmla="*/ 321 h 373"/>
                <a:gd name="T2" fmla="*/ 471 w 476"/>
                <a:gd name="T3" fmla="*/ 340 h 373"/>
                <a:gd name="T4" fmla="*/ 465 w 476"/>
                <a:gd name="T5" fmla="*/ 357 h 373"/>
                <a:gd name="T6" fmla="*/ 453 w 476"/>
                <a:gd name="T7" fmla="*/ 366 h 373"/>
                <a:gd name="T8" fmla="*/ 443 w 476"/>
                <a:gd name="T9" fmla="*/ 367 h 373"/>
                <a:gd name="T10" fmla="*/ 426 w 476"/>
                <a:gd name="T11" fmla="*/ 373 h 373"/>
                <a:gd name="T12" fmla="*/ 419 w 476"/>
                <a:gd name="T13" fmla="*/ 355 h 373"/>
                <a:gd name="T14" fmla="*/ 407 w 476"/>
                <a:gd name="T15" fmla="*/ 340 h 373"/>
                <a:gd name="T16" fmla="*/ 387 w 476"/>
                <a:gd name="T17" fmla="*/ 321 h 373"/>
                <a:gd name="T18" fmla="*/ 369 w 476"/>
                <a:gd name="T19" fmla="*/ 299 h 373"/>
                <a:gd name="T20" fmla="*/ 354 w 476"/>
                <a:gd name="T21" fmla="*/ 279 h 373"/>
                <a:gd name="T22" fmla="*/ 345 w 476"/>
                <a:gd name="T23" fmla="*/ 261 h 373"/>
                <a:gd name="T24" fmla="*/ 328 w 476"/>
                <a:gd name="T25" fmla="*/ 257 h 373"/>
                <a:gd name="T26" fmla="*/ 315 w 476"/>
                <a:gd name="T27" fmla="*/ 230 h 373"/>
                <a:gd name="T28" fmla="*/ 314 w 476"/>
                <a:gd name="T29" fmla="*/ 214 h 373"/>
                <a:gd name="T30" fmla="*/ 317 w 476"/>
                <a:gd name="T31" fmla="*/ 195 h 373"/>
                <a:gd name="T32" fmla="*/ 313 w 476"/>
                <a:gd name="T33" fmla="*/ 202 h 373"/>
                <a:gd name="T34" fmla="*/ 304 w 476"/>
                <a:gd name="T35" fmla="*/ 193 h 373"/>
                <a:gd name="T36" fmla="*/ 306 w 476"/>
                <a:gd name="T37" fmla="*/ 211 h 373"/>
                <a:gd name="T38" fmla="*/ 294 w 476"/>
                <a:gd name="T39" fmla="*/ 194 h 373"/>
                <a:gd name="T40" fmla="*/ 295 w 476"/>
                <a:gd name="T41" fmla="*/ 138 h 373"/>
                <a:gd name="T42" fmla="*/ 278 w 476"/>
                <a:gd name="T43" fmla="*/ 117 h 373"/>
                <a:gd name="T44" fmla="*/ 267 w 476"/>
                <a:gd name="T45" fmla="*/ 124 h 373"/>
                <a:gd name="T46" fmla="*/ 251 w 476"/>
                <a:gd name="T47" fmla="*/ 101 h 373"/>
                <a:gd name="T48" fmla="*/ 238 w 476"/>
                <a:gd name="T49" fmla="*/ 85 h 373"/>
                <a:gd name="T50" fmla="*/ 211 w 476"/>
                <a:gd name="T51" fmla="*/ 66 h 373"/>
                <a:gd name="T52" fmla="*/ 196 w 476"/>
                <a:gd name="T53" fmla="*/ 66 h 373"/>
                <a:gd name="T54" fmla="*/ 186 w 476"/>
                <a:gd name="T55" fmla="*/ 79 h 373"/>
                <a:gd name="T56" fmla="*/ 168 w 476"/>
                <a:gd name="T57" fmla="*/ 90 h 373"/>
                <a:gd name="T58" fmla="*/ 156 w 476"/>
                <a:gd name="T59" fmla="*/ 98 h 373"/>
                <a:gd name="T60" fmla="*/ 133 w 476"/>
                <a:gd name="T61" fmla="*/ 100 h 373"/>
                <a:gd name="T62" fmla="*/ 132 w 476"/>
                <a:gd name="T63" fmla="*/ 86 h 373"/>
                <a:gd name="T64" fmla="*/ 90 w 476"/>
                <a:gd name="T65" fmla="*/ 66 h 373"/>
                <a:gd name="T66" fmla="*/ 70 w 476"/>
                <a:gd name="T67" fmla="*/ 61 h 373"/>
                <a:gd name="T68" fmla="*/ 82 w 476"/>
                <a:gd name="T69" fmla="*/ 57 h 373"/>
                <a:gd name="T70" fmla="*/ 57 w 476"/>
                <a:gd name="T71" fmla="*/ 60 h 373"/>
                <a:gd name="T72" fmla="*/ 35 w 476"/>
                <a:gd name="T73" fmla="*/ 61 h 373"/>
                <a:gd name="T74" fmla="*/ 25 w 476"/>
                <a:gd name="T75" fmla="*/ 56 h 373"/>
                <a:gd name="T76" fmla="*/ 12 w 476"/>
                <a:gd name="T77" fmla="*/ 67 h 373"/>
                <a:gd name="T78" fmla="*/ 8 w 476"/>
                <a:gd name="T79" fmla="*/ 50 h 373"/>
                <a:gd name="T80" fmla="*/ 146 w 476"/>
                <a:gd name="T81" fmla="*/ 16 h 373"/>
                <a:gd name="T82" fmla="*/ 157 w 476"/>
                <a:gd name="T83" fmla="*/ 29 h 373"/>
                <a:gd name="T84" fmla="*/ 261 w 476"/>
                <a:gd name="T85" fmla="*/ 22 h 373"/>
                <a:gd name="T86" fmla="*/ 303 w 476"/>
                <a:gd name="T87" fmla="*/ 24 h 373"/>
                <a:gd name="T88" fmla="*/ 313 w 476"/>
                <a:gd name="T89" fmla="*/ 4 h 373"/>
                <a:gd name="T90" fmla="*/ 341 w 476"/>
                <a:gd name="T91" fmla="*/ 3 h 373"/>
                <a:gd name="T92" fmla="*/ 348 w 476"/>
                <a:gd name="T93" fmla="*/ 13 h 373"/>
                <a:gd name="T94" fmla="*/ 355 w 476"/>
                <a:gd name="T95" fmla="*/ 29 h 373"/>
                <a:gd name="T96" fmla="*/ 365 w 476"/>
                <a:gd name="T97" fmla="*/ 55 h 373"/>
                <a:gd name="T98" fmla="*/ 390 w 476"/>
                <a:gd name="T99" fmla="*/ 102 h 373"/>
                <a:gd name="T100" fmla="*/ 414 w 476"/>
                <a:gd name="T101" fmla="*/ 151 h 373"/>
                <a:gd name="T102" fmla="*/ 428 w 476"/>
                <a:gd name="T103" fmla="*/ 181 h 373"/>
                <a:gd name="T104" fmla="*/ 458 w 476"/>
                <a:gd name="T105" fmla="*/ 232 h 373"/>
                <a:gd name="T106" fmla="*/ 475 w 476"/>
                <a:gd name="T107" fmla="*/ 26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6" h="373">
                  <a:moveTo>
                    <a:pt x="476" y="309"/>
                  </a:moveTo>
                  <a:cubicBezTo>
                    <a:pt x="475" y="313"/>
                    <a:pt x="475" y="313"/>
                    <a:pt x="475" y="313"/>
                  </a:cubicBezTo>
                  <a:cubicBezTo>
                    <a:pt x="473" y="316"/>
                    <a:pt x="473" y="316"/>
                    <a:pt x="473" y="316"/>
                  </a:cubicBezTo>
                  <a:cubicBezTo>
                    <a:pt x="473" y="319"/>
                    <a:pt x="473" y="319"/>
                    <a:pt x="473" y="319"/>
                  </a:cubicBezTo>
                  <a:cubicBezTo>
                    <a:pt x="472" y="321"/>
                    <a:pt x="472" y="321"/>
                    <a:pt x="472" y="321"/>
                  </a:cubicBezTo>
                  <a:cubicBezTo>
                    <a:pt x="472" y="324"/>
                    <a:pt x="472" y="324"/>
                    <a:pt x="472" y="324"/>
                  </a:cubicBezTo>
                  <a:cubicBezTo>
                    <a:pt x="471" y="326"/>
                    <a:pt x="471" y="326"/>
                    <a:pt x="471" y="326"/>
                  </a:cubicBezTo>
                  <a:cubicBezTo>
                    <a:pt x="470" y="329"/>
                    <a:pt x="470" y="329"/>
                    <a:pt x="470" y="329"/>
                  </a:cubicBezTo>
                  <a:cubicBezTo>
                    <a:pt x="470" y="334"/>
                    <a:pt x="470" y="334"/>
                    <a:pt x="470" y="334"/>
                  </a:cubicBezTo>
                  <a:cubicBezTo>
                    <a:pt x="471" y="340"/>
                    <a:pt x="471" y="340"/>
                    <a:pt x="471" y="340"/>
                  </a:cubicBezTo>
                  <a:cubicBezTo>
                    <a:pt x="471" y="346"/>
                    <a:pt x="471" y="346"/>
                    <a:pt x="471" y="346"/>
                  </a:cubicBezTo>
                  <a:cubicBezTo>
                    <a:pt x="471" y="350"/>
                    <a:pt x="471" y="350"/>
                    <a:pt x="471" y="350"/>
                  </a:cubicBezTo>
                  <a:cubicBezTo>
                    <a:pt x="470" y="354"/>
                    <a:pt x="470" y="354"/>
                    <a:pt x="470" y="354"/>
                  </a:cubicBezTo>
                  <a:cubicBezTo>
                    <a:pt x="467" y="355"/>
                    <a:pt x="467" y="355"/>
                    <a:pt x="467" y="355"/>
                  </a:cubicBezTo>
                  <a:cubicBezTo>
                    <a:pt x="465" y="357"/>
                    <a:pt x="465" y="357"/>
                    <a:pt x="465" y="357"/>
                  </a:cubicBezTo>
                  <a:cubicBezTo>
                    <a:pt x="462" y="359"/>
                    <a:pt x="462" y="359"/>
                    <a:pt x="462" y="359"/>
                  </a:cubicBezTo>
                  <a:cubicBezTo>
                    <a:pt x="459" y="360"/>
                    <a:pt x="459" y="360"/>
                    <a:pt x="459" y="360"/>
                  </a:cubicBezTo>
                  <a:cubicBezTo>
                    <a:pt x="456" y="361"/>
                    <a:pt x="456" y="361"/>
                    <a:pt x="456" y="361"/>
                  </a:cubicBezTo>
                  <a:cubicBezTo>
                    <a:pt x="455" y="364"/>
                    <a:pt x="455" y="364"/>
                    <a:pt x="455" y="364"/>
                  </a:cubicBezTo>
                  <a:cubicBezTo>
                    <a:pt x="453" y="366"/>
                    <a:pt x="453" y="366"/>
                    <a:pt x="453" y="366"/>
                  </a:cubicBezTo>
                  <a:cubicBezTo>
                    <a:pt x="452" y="367"/>
                    <a:pt x="452" y="367"/>
                    <a:pt x="452" y="367"/>
                  </a:cubicBezTo>
                  <a:cubicBezTo>
                    <a:pt x="451" y="367"/>
                    <a:pt x="451" y="367"/>
                    <a:pt x="451" y="367"/>
                  </a:cubicBezTo>
                  <a:cubicBezTo>
                    <a:pt x="449" y="367"/>
                    <a:pt x="449" y="367"/>
                    <a:pt x="449" y="367"/>
                  </a:cubicBezTo>
                  <a:cubicBezTo>
                    <a:pt x="446" y="367"/>
                    <a:pt x="446" y="367"/>
                    <a:pt x="446" y="367"/>
                  </a:cubicBezTo>
                  <a:cubicBezTo>
                    <a:pt x="443" y="367"/>
                    <a:pt x="443" y="367"/>
                    <a:pt x="443" y="367"/>
                  </a:cubicBezTo>
                  <a:cubicBezTo>
                    <a:pt x="441" y="368"/>
                    <a:pt x="441" y="368"/>
                    <a:pt x="441" y="368"/>
                  </a:cubicBezTo>
                  <a:cubicBezTo>
                    <a:pt x="440" y="370"/>
                    <a:pt x="440" y="370"/>
                    <a:pt x="440" y="370"/>
                  </a:cubicBezTo>
                  <a:cubicBezTo>
                    <a:pt x="436" y="372"/>
                    <a:pt x="436" y="372"/>
                    <a:pt x="436" y="372"/>
                  </a:cubicBezTo>
                  <a:cubicBezTo>
                    <a:pt x="428" y="373"/>
                    <a:pt x="428" y="373"/>
                    <a:pt x="428" y="373"/>
                  </a:cubicBezTo>
                  <a:cubicBezTo>
                    <a:pt x="426" y="373"/>
                    <a:pt x="426" y="373"/>
                    <a:pt x="426" y="373"/>
                  </a:cubicBezTo>
                  <a:cubicBezTo>
                    <a:pt x="423" y="371"/>
                    <a:pt x="423" y="371"/>
                    <a:pt x="423" y="371"/>
                  </a:cubicBezTo>
                  <a:cubicBezTo>
                    <a:pt x="422" y="369"/>
                    <a:pt x="422" y="369"/>
                    <a:pt x="422" y="369"/>
                  </a:cubicBezTo>
                  <a:cubicBezTo>
                    <a:pt x="420" y="368"/>
                    <a:pt x="420" y="368"/>
                    <a:pt x="420" y="368"/>
                  </a:cubicBezTo>
                  <a:cubicBezTo>
                    <a:pt x="420" y="362"/>
                    <a:pt x="420" y="362"/>
                    <a:pt x="420" y="362"/>
                  </a:cubicBezTo>
                  <a:cubicBezTo>
                    <a:pt x="419" y="355"/>
                    <a:pt x="419" y="355"/>
                    <a:pt x="419" y="355"/>
                  </a:cubicBezTo>
                  <a:cubicBezTo>
                    <a:pt x="415" y="349"/>
                    <a:pt x="415" y="349"/>
                    <a:pt x="415" y="349"/>
                  </a:cubicBezTo>
                  <a:cubicBezTo>
                    <a:pt x="413" y="346"/>
                    <a:pt x="413" y="346"/>
                    <a:pt x="413" y="346"/>
                  </a:cubicBezTo>
                  <a:cubicBezTo>
                    <a:pt x="411" y="342"/>
                    <a:pt x="411" y="342"/>
                    <a:pt x="411" y="342"/>
                  </a:cubicBezTo>
                  <a:cubicBezTo>
                    <a:pt x="409" y="340"/>
                    <a:pt x="409" y="340"/>
                    <a:pt x="409" y="340"/>
                  </a:cubicBezTo>
                  <a:cubicBezTo>
                    <a:pt x="407" y="340"/>
                    <a:pt x="407" y="340"/>
                    <a:pt x="407" y="340"/>
                  </a:cubicBezTo>
                  <a:cubicBezTo>
                    <a:pt x="405" y="335"/>
                    <a:pt x="405" y="335"/>
                    <a:pt x="405" y="335"/>
                  </a:cubicBezTo>
                  <a:cubicBezTo>
                    <a:pt x="401" y="329"/>
                    <a:pt x="401" y="329"/>
                    <a:pt x="401" y="329"/>
                  </a:cubicBezTo>
                  <a:cubicBezTo>
                    <a:pt x="396" y="325"/>
                    <a:pt x="396" y="325"/>
                    <a:pt x="396" y="325"/>
                  </a:cubicBezTo>
                  <a:cubicBezTo>
                    <a:pt x="391" y="322"/>
                    <a:pt x="391" y="322"/>
                    <a:pt x="391" y="322"/>
                  </a:cubicBezTo>
                  <a:cubicBezTo>
                    <a:pt x="387" y="321"/>
                    <a:pt x="387" y="321"/>
                    <a:pt x="387" y="321"/>
                  </a:cubicBezTo>
                  <a:cubicBezTo>
                    <a:pt x="382" y="320"/>
                    <a:pt x="382" y="320"/>
                    <a:pt x="382" y="320"/>
                  </a:cubicBezTo>
                  <a:cubicBezTo>
                    <a:pt x="378" y="318"/>
                    <a:pt x="378" y="318"/>
                    <a:pt x="378" y="318"/>
                  </a:cubicBezTo>
                  <a:cubicBezTo>
                    <a:pt x="373" y="314"/>
                    <a:pt x="373" y="314"/>
                    <a:pt x="373" y="314"/>
                  </a:cubicBezTo>
                  <a:cubicBezTo>
                    <a:pt x="371" y="307"/>
                    <a:pt x="371" y="307"/>
                    <a:pt x="371" y="307"/>
                  </a:cubicBezTo>
                  <a:cubicBezTo>
                    <a:pt x="369" y="299"/>
                    <a:pt x="369" y="299"/>
                    <a:pt x="369" y="299"/>
                  </a:cubicBezTo>
                  <a:cubicBezTo>
                    <a:pt x="367" y="293"/>
                    <a:pt x="367" y="293"/>
                    <a:pt x="367" y="293"/>
                  </a:cubicBezTo>
                  <a:cubicBezTo>
                    <a:pt x="365" y="289"/>
                    <a:pt x="365" y="289"/>
                    <a:pt x="365" y="289"/>
                  </a:cubicBezTo>
                  <a:cubicBezTo>
                    <a:pt x="361" y="287"/>
                    <a:pt x="361" y="287"/>
                    <a:pt x="361" y="287"/>
                  </a:cubicBezTo>
                  <a:cubicBezTo>
                    <a:pt x="357" y="283"/>
                    <a:pt x="357" y="283"/>
                    <a:pt x="357" y="283"/>
                  </a:cubicBezTo>
                  <a:cubicBezTo>
                    <a:pt x="354" y="279"/>
                    <a:pt x="354" y="279"/>
                    <a:pt x="354" y="279"/>
                  </a:cubicBezTo>
                  <a:cubicBezTo>
                    <a:pt x="351" y="273"/>
                    <a:pt x="351" y="273"/>
                    <a:pt x="351" y="273"/>
                  </a:cubicBezTo>
                  <a:cubicBezTo>
                    <a:pt x="349" y="267"/>
                    <a:pt x="349" y="267"/>
                    <a:pt x="349" y="267"/>
                  </a:cubicBezTo>
                  <a:cubicBezTo>
                    <a:pt x="348" y="261"/>
                    <a:pt x="348" y="261"/>
                    <a:pt x="348" y="261"/>
                  </a:cubicBezTo>
                  <a:cubicBezTo>
                    <a:pt x="346" y="260"/>
                    <a:pt x="346" y="260"/>
                    <a:pt x="346" y="260"/>
                  </a:cubicBezTo>
                  <a:cubicBezTo>
                    <a:pt x="345" y="261"/>
                    <a:pt x="345" y="261"/>
                    <a:pt x="345" y="261"/>
                  </a:cubicBezTo>
                  <a:cubicBezTo>
                    <a:pt x="346" y="264"/>
                    <a:pt x="346" y="264"/>
                    <a:pt x="346" y="264"/>
                  </a:cubicBezTo>
                  <a:cubicBezTo>
                    <a:pt x="344" y="267"/>
                    <a:pt x="344" y="267"/>
                    <a:pt x="344" y="267"/>
                  </a:cubicBezTo>
                  <a:cubicBezTo>
                    <a:pt x="338" y="266"/>
                    <a:pt x="338" y="266"/>
                    <a:pt x="338" y="266"/>
                  </a:cubicBezTo>
                  <a:cubicBezTo>
                    <a:pt x="333" y="262"/>
                    <a:pt x="333" y="262"/>
                    <a:pt x="333" y="262"/>
                  </a:cubicBezTo>
                  <a:cubicBezTo>
                    <a:pt x="328" y="257"/>
                    <a:pt x="328" y="257"/>
                    <a:pt x="328" y="257"/>
                  </a:cubicBezTo>
                  <a:cubicBezTo>
                    <a:pt x="323" y="250"/>
                    <a:pt x="323" y="250"/>
                    <a:pt x="323" y="250"/>
                  </a:cubicBezTo>
                  <a:cubicBezTo>
                    <a:pt x="320" y="245"/>
                    <a:pt x="320" y="245"/>
                    <a:pt x="320" y="245"/>
                  </a:cubicBezTo>
                  <a:cubicBezTo>
                    <a:pt x="318" y="240"/>
                    <a:pt x="318" y="240"/>
                    <a:pt x="318" y="240"/>
                  </a:cubicBezTo>
                  <a:cubicBezTo>
                    <a:pt x="317" y="235"/>
                    <a:pt x="317" y="235"/>
                    <a:pt x="317" y="235"/>
                  </a:cubicBezTo>
                  <a:cubicBezTo>
                    <a:pt x="315" y="230"/>
                    <a:pt x="315" y="230"/>
                    <a:pt x="315" y="230"/>
                  </a:cubicBezTo>
                  <a:cubicBezTo>
                    <a:pt x="312" y="227"/>
                    <a:pt x="312" y="227"/>
                    <a:pt x="312" y="227"/>
                  </a:cubicBezTo>
                  <a:cubicBezTo>
                    <a:pt x="310" y="224"/>
                    <a:pt x="310" y="224"/>
                    <a:pt x="310" y="224"/>
                  </a:cubicBezTo>
                  <a:cubicBezTo>
                    <a:pt x="312" y="220"/>
                    <a:pt x="312" y="220"/>
                    <a:pt x="312" y="220"/>
                  </a:cubicBezTo>
                  <a:cubicBezTo>
                    <a:pt x="314" y="217"/>
                    <a:pt x="314" y="217"/>
                    <a:pt x="314" y="217"/>
                  </a:cubicBezTo>
                  <a:cubicBezTo>
                    <a:pt x="314" y="214"/>
                    <a:pt x="314" y="214"/>
                    <a:pt x="314" y="214"/>
                  </a:cubicBezTo>
                  <a:cubicBezTo>
                    <a:pt x="315" y="211"/>
                    <a:pt x="315" y="211"/>
                    <a:pt x="315" y="211"/>
                  </a:cubicBezTo>
                  <a:cubicBezTo>
                    <a:pt x="318" y="207"/>
                    <a:pt x="318" y="207"/>
                    <a:pt x="318" y="207"/>
                  </a:cubicBezTo>
                  <a:cubicBezTo>
                    <a:pt x="321" y="202"/>
                    <a:pt x="321" y="202"/>
                    <a:pt x="321" y="202"/>
                  </a:cubicBezTo>
                  <a:cubicBezTo>
                    <a:pt x="320" y="198"/>
                    <a:pt x="320" y="198"/>
                    <a:pt x="320" y="198"/>
                  </a:cubicBezTo>
                  <a:cubicBezTo>
                    <a:pt x="317" y="195"/>
                    <a:pt x="317" y="195"/>
                    <a:pt x="317" y="195"/>
                  </a:cubicBezTo>
                  <a:cubicBezTo>
                    <a:pt x="315" y="194"/>
                    <a:pt x="315" y="194"/>
                    <a:pt x="315" y="194"/>
                  </a:cubicBezTo>
                  <a:cubicBezTo>
                    <a:pt x="314" y="195"/>
                    <a:pt x="314" y="195"/>
                    <a:pt x="314" y="195"/>
                  </a:cubicBezTo>
                  <a:cubicBezTo>
                    <a:pt x="315" y="199"/>
                    <a:pt x="315" y="199"/>
                    <a:pt x="315" y="199"/>
                  </a:cubicBezTo>
                  <a:cubicBezTo>
                    <a:pt x="315" y="201"/>
                    <a:pt x="315" y="201"/>
                    <a:pt x="315" y="201"/>
                  </a:cubicBezTo>
                  <a:cubicBezTo>
                    <a:pt x="313" y="202"/>
                    <a:pt x="313" y="202"/>
                    <a:pt x="313" y="202"/>
                  </a:cubicBezTo>
                  <a:cubicBezTo>
                    <a:pt x="311" y="201"/>
                    <a:pt x="311" y="201"/>
                    <a:pt x="311" y="201"/>
                  </a:cubicBezTo>
                  <a:cubicBezTo>
                    <a:pt x="308" y="198"/>
                    <a:pt x="308" y="198"/>
                    <a:pt x="308" y="198"/>
                  </a:cubicBezTo>
                  <a:cubicBezTo>
                    <a:pt x="307" y="194"/>
                    <a:pt x="307" y="194"/>
                    <a:pt x="307" y="194"/>
                  </a:cubicBezTo>
                  <a:cubicBezTo>
                    <a:pt x="305" y="193"/>
                    <a:pt x="305" y="193"/>
                    <a:pt x="305" y="193"/>
                  </a:cubicBezTo>
                  <a:cubicBezTo>
                    <a:pt x="304" y="193"/>
                    <a:pt x="304" y="193"/>
                    <a:pt x="304" y="193"/>
                  </a:cubicBezTo>
                  <a:cubicBezTo>
                    <a:pt x="304" y="196"/>
                    <a:pt x="304" y="196"/>
                    <a:pt x="304" y="196"/>
                  </a:cubicBezTo>
                  <a:cubicBezTo>
                    <a:pt x="306" y="200"/>
                    <a:pt x="306" y="200"/>
                    <a:pt x="306" y="200"/>
                  </a:cubicBezTo>
                  <a:cubicBezTo>
                    <a:pt x="307" y="205"/>
                    <a:pt x="307" y="205"/>
                    <a:pt x="307" y="205"/>
                  </a:cubicBezTo>
                  <a:cubicBezTo>
                    <a:pt x="307" y="209"/>
                    <a:pt x="307" y="209"/>
                    <a:pt x="307" y="209"/>
                  </a:cubicBezTo>
                  <a:cubicBezTo>
                    <a:pt x="306" y="211"/>
                    <a:pt x="306" y="211"/>
                    <a:pt x="306" y="211"/>
                  </a:cubicBezTo>
                  <a:cubicBezTo>
                    <a:pt x="303" y="210"/>
                    <a:pt x="303" y="210"/>
                    <a:pt x="303" y="210"/>
                  </a:cubicBezTo>
                  <a:cubicBezTo>
                    <a:pt x="301" y="208"/>
                    <a:pt x="301" y="208"/>
                    <a:pt x="301" y="208"/>
                  </a:cubicBezTo>
                  <a:cubicBezTo>
                    <a:pt x="298" y="207"/>
                    <a:pt x="298" y="207"/>
                    <a:pt x="298" y="207"/>
                  </a:cubicBezTo>
                  <a:cubicBezTo>
                    <a:pt x="296" y="207"/>
                    <a:pt x="296" y="207"/>
                    <a:pt x="296" y="207"/>
                  </a:cubicBezTo>
                  <a:cubicBezTo>
                    <a:pt x="294" y="194"/>
                    <a:pt x="294" y="194"/>
                    <a:pt x="294" y="194"/>
                  </a:cubicBezTo>
                  <a:cubicBezTo>
                    <a:pt x="296" y="178"/>
                    <a:pt x="296" y="178"/>
                    <a:pt x="296" y="178"/>
                  </a:cubicBezTo>
                  <a:cubicBezTo>
                    <a:pt x="298" y="161"/>
                    <a:pt x="298" y="161"/>
                    <a:pt x="298" y="161"/>
                  </a:cubicBezTo>
                  <a:cubicBezTo>
                    <a:pt x="297" y="149"/>
                    <a:pt x="297" y="149"/>
                    <a:pt x="297" y="149"/>
                  </a:cubicBezTo>
                  <a:cubicBezTo>
                    <a:pt x="295" y="144"/>
                    <a:pt x="295" y="144"/>
                    <a:pt x="295" y="144"/>
                  </a:cubicBezTo>
                  <a:cubicBezTo>
                    <a:pt x="295" y="138"/>
                    <a:pt x="295" y="138"/>
                    <a:pt x="295" y="138"/>
                  </a:cubicBezTo>
                  <a:cubicBezTo>
                    <a:pt x="292" y="132"/>
                    <a:pt x="292" y="132"/>
                    <a:pt x="292" y="132"/>
                  </a:cubicBezTo>
                  <a:cubicBezTo>
                    <a:pt x="284" y="125"/>
                    <a:pt x="284" y="125"/>
                    <a:pt x="284" y="125"/>
                  </a:cubicBezTo>
                  <a:cubicBezTo>
                    <a:pt x="283" y="121"/>
                    <a:pt x="283" y="121"/>
                    <a:pt x="283" y="121"/>
                  </a:cubicBezTo>
                  <a:cubicBezTo>
                    <a:pt x="282" y="119"/>
                    <a:pt x="282" y="119"/>
                    <a:pt x="282" y="119"/>
                  </a:cubicBezTo>
                  <a:cubicBezTo>
                    <a:pt x="278" y="117"/>
                    <a:pt x="278" y="117"/>
                    <a:pt x="278" y="117"/>
                  </a:cubicBezTo>
                  <a:cubicBezTo>
                    <a:pt x="272" y="119"/>
                    <a:pt x="272" y="119"/>
                    <a:pt x="272" y="119"/>
                  </a:cubicBezTo>
                  <a:cubicBezTo>
                    <a:pt x="271" y="122"/>
                    <a:pt x="271" y="122"/>
                    <a:pt x="271" y="122"/>
                  </a:cubicBezTo>
                  <a:cubicBezTo>
                    <a:pt x="270" y="125"/>
                    <a:pt x="270" y="125"/>
                    <a:pt x="270" y="125"/>
                  </a:cubicBezTo>
                  <a:cubicBezTo>
                    <a:pt x="268" y="126"/>
                    <a:pt x="268" y="126"/>
                    <a:pt x="268" y="126"/>
                  </a:cubicBezTo>
                  <a:cubicBezTo>
                    <a:pt x="267" y="124"/>
                    <a:pt x="267" y="124"/>
                    <a:pt x="267" y="124"/>
                  </a:cubicBezTo>
                  <a:cubicBezTo>
                    <a:pt x="265" y="119"/>
                    <a:pt x="265" y="119"/>
                    <a:pt x="265" y="119"/>
                  </a:cubicBezTo>
                  <a:cubicBezTo>
                    <a:pt x="263" y="112"/>
                    <a:pt x="263" y="112"/>
                    <a:pt x="263" y="112"/>
                  </a:cubicBezTo>
                  <a:cubicBezTo>
                    <a:pt x="259" y="106"/>
                    <a:pt x="259" y="106"/>
                    <a:pt x="259" y="106"/>
                  </a:cubicBezTo>
                  <a:cubicBezTo>
                    <a:pt x="255" y="103"/>
                    <a:pt x="255" y="103"/>
                    <a:pt x="255" y="103"/>
                  </a:cubicBezTo>
                  <a:cubicBezTo>
                    <a:pt x="251" y="101"/>
                    <a:pt x="251" y="101"/>
                    <a:pt x="251" y="101"/>
                  </a:cubicBezTo>
                  <a:cubicBezTo>
                    <a:pt x="248" y="100"/>
                    <a:pt x="248" y="100"/>
                    <a:pt x="248" y="100"/>
                  </a:cubicBezTo>
                  <a:cubicBezTo>
                    <a:pt x="246" y="95"/>
                    <a:pt x="246" y="95"/>
                    <a:pt x="246" y="95"/>
                  </a:cubicBezTo>
                  <a:cubicBezTo>
                    <a:pt x="244" y="88"/>
                    <a:pt x="244" y="88"/>
                    <a:pt x="244" y="88"/>
                  </a:cubicBezTo>
                  <a:cubicBezTo>
                    <a:pt x="241" y="87"/>
                    <a:pt x="241" y="87"/>
                    <a:pt x="241" y="87"/>
                  </a:cubicBezTo>
                  <a:cubicBezTo>
                    <a:pt x="238" y="85"/>
                    <a:pt x="238" y="85"/>
                    <a:pt x="238" y="85"/>
                  </a:cubicBezTo>
                  <a:cubicBezTo>
                    <a:pt x="233" y="80"/>
                    <a:pt x="233" y="80"/>
                    <a:pt x="233" y="80"/>
                  </a:cubicBezTo>
                  <a:cubicBezTo>
                    <a:pt x="225" y="73"/>
                    <a:pt x="225" y="73"/>
                    <a:pt x="225" y="73"/>
                  </a:cubicBezTo>
                  <a:cubicBezTo>
                    <a:pt x="222" y="72"/>
                    <a:pt x="222" y="72"/>
                    <a:pt x="222" y="72"/>
                  </a:cubicBezTo>
                  <a:cubicBezTo>
                    <a:pt x="216" y="69"/>
                    <a:pt x="216" y="69"/>
                    <a:pt x="216" y="69"/>
                  </a:cubicBezTo>
                  <a:cubicBezTo>
                    <a:pt x="211" y="66"/>
                    <a:pt x="211" y="66"/>
                    <a:pt x="211" y="66"/>
                  </a:cubicBezTo>
                  <a:cubicBezTo>
                    <a:pt x="206" y="66"/>
                    <a:pt x="206" y="66"/>
                    <a:pt x="206" y="66"/>
                  </a:cubicBezTo>
                  <a:cubicBezTo>
                    <a:pt x="201" y="66"/>
                    <a:pt x="201" y="66"/>
                    <a:pt x="201" y="66"/>
                  </a:cubicBezTo>
                  <a:cubicBezTo>
                    <a:pt x="199" y="67"/>
                    <a:pt x="199" y="67"/>
                    <a:pt x="199" y="67"/>
                  </a:cubicBezTo>
                  <a:cubicBezTo>
                    <a:pt x="198" y="66"/>
                    <a:pt x="198" y="66"/>
                    <a:pt x="198" y="66"/>
                  </a:cubicBezTo>
                  <a:cubicBezTo>
                    <a:pt x="196" y="66"/>
                    <a:pt x="196" y="66"/>
                    <a:pt x="196" y="66"/>
                  </a:cubicBezTo>
                  <a:cubicBezTo>
                    <a:pt x="192" y="67"/>
                    <a:pt x="192" y="67"/>
                    <a:pt x="192" y="67"/>
                  </a:cubicBezTo>
                  <a:cubicBezTo>
                    <a:pt x="190" y="70"/>
                    <a:pt x="190" y="70"/>
                    <a:pt x="190" y="70"/>
                  </a:cubicBezTo>
                  <a:cubicBezTo>
                    <a:pt x="187" y="73"/>
                    <a:pt x="187" y="73"/>
                    <a:pt x="187" y="73"/>
                  </a:cubicBezTo>
                  <a:cubicBezTo>
                    <a:pt x="187" y="77"/>
                    <a:pt x="187" y="77"/>
                    <a:pt x="187" y="77"/>
                  </a:cubicBezTo>
                  <a:cubicBezTo>
                    <a:pt x="186" y="79"/>
                    <a:pt x="186" y="79"/>
                    <a:pt x="186" y="79"/>
                  </a:cubicBezTo>
                  <a:cubicBezTo>
                    <a:pt x="182" y="79"/>
                    <a:pt x="182" y="79"/>
                    <a:pt x="182" y="79"/>
                  </a:cubicBezTo>
                  <a:cubicBezTo>
                    <a:pt x="178" y="80"/>
                    <a:pt x="178" y="80"/>
                    <a:pt x="178" y="80"/>
                  </a:cubicBezTo>
                  <a:cubicBezTo>
                    <a:pt x="174" y="82"/>
                    <a:pt x="174" y="82"/>
                    <a:pt x="174" y="82"/>
                  </a:cubicBezTo>
                  <a:cubicBezTo>
                    <a:pt x="172" y="86"/>
                    <a:pt x="172" y="86"/>
                    <a:pt x="172" y="86"/>
                  </a:cubicBezTo>
                  <a:cubicBezTo>
                    <a:pt x="168" y="90"/>
                    <a:pt x="168" y="90"/>
                    <a:pt x="168" y="90"/>
                  </a:cubicBezTo>
                  <a:cubicBezTo>
                    <a:pt x="164" y="92"/>
                    <a:pt x="164" y="92"/>
                    <a:pt x="164" y="92"/>
                  </a:cubicBezTo>
                  <a:cubicBezTo>
                    <a:pt x="157" y="92"/>
                    <a:pt x="157" y="92"/>
                    <a:pt x="157" y="92"/>
                  </a:cubicBezTo>
                  <a:cubicBezTo>
                    <a:pt x="157" y="93"/>
                    <a:pt x="157" y="93"/>
                    <a:pt x="157" y="93"/>
                  </a:cubicBezTo>
                  <a:cubicBezTo>
                    <a:pt x="157" y="95"/>
                    <a:pt x="157" y="95"/>
                    <a:pt x="157" y="95"/>
                  </a:cubicBezTo>
                  <a:cubicBezTo>
                    <a:pt x="156" y="98"/>
                    <a:pt x="156" y="98"/>
                    <a:pt x="156" y="98"/>
                  </a:cubicBezTo>
                  <a:cubicBezTo>
                    <a:pt x="145" y="99"/>
                    <a:pt x="145" y="99"/>
                    <a:pt x="145" y="99"/>
                  </a:cubicBezTo>
                  <a:cubicBezTo>
                    <a:pt x="139" y="100"/>
                    <a:pt x="139" y="100"/>
                    <a:pt x="139" y="100"/>
                  </a:cubicBezTo>
                  <a:cubicBezTo>
                    <a:pt x="135" y="101"/>
                    <a:pt x="135" y="101"/>
                    <a:pt x="135" y="101"/>
                  </a:cubicBezTo>
                  <a:cubicBezTo>
                    <a:pt x="133" y="101"/>
                    <a:pt x="133" y="101"/>
                    <a:pt x="133" y="101"/>
                  </a:cubicBezTo>
                  <a:cubicBezTo>
                    <a:pt x="133" y="100"/>
                    <a:pt x="133" y="100"/>
                    <a:pt x="133" y="100"/>
                  </a:cubicBezTo>
                  <a:cubicBezTo>
                    <a:pt x="134" y="97"/>
                    <a:pt x="134" y="97"/>
                    <a:pt x="134" y="97"/>
                  </a:cubicBezTo>
                  <a:cubicBezTo>
                    <a:pt x="135" y="96"/>
                    <a:pt x="135" y="96"/>
                    <a:pt x="135" y="96"/>
                  </a:cubicBezTo>
                  <a:cubicBezTo>
                    <a:pt x="135" y="95"/>
                    <a:pt x="135" y="95"/>
                    <a:pt x="135" y="95"/>
                  </a:cubicBezTo>
                  <a:cubicBezTo>
                    <a:pt x="135" y="93"/>
                    <a:pt x="135" y="93"/>
                    <a:pt x="135" y="93"/>
                  </a:cubicBezTo>
                  <a:cubicBezTo>
                    <a:pt x="132" y="86"/>
                    <a:pt x="132" y="86"/>
                    <a:pt x="132" y="86"/>
                  </a:cubicBezTo>
                  <a:cubicBezTo>
                    <a:pt x="126" y="83"/>
                    <a:pt x="126" y="83"/>
                    <a:pt x="126" y="83"/>
                  </a:cubicBezTo>
                  <a:cubicBezTo>
                    <a:pt x="121" y="80"/>
                    <a:pt x="121" y="80"/>
                    <a:pt x="121" y="80"/>
                  </a:cubicBezTo>
                  <a:cubicBezTo>
                    <a:pt x="117" y="77"/>
                    <a:pt x="118" y="72"/>
                    <a:pt x="114" y="70"/>
                  </a:cubicBezTo>
                  <a:cubicBezTo>
                    <a:pt x="109" y="67"/>
                    <a:pt x="102" y="71"/>
                    <a:pt x="97" y="69"/>
                  </a:cubicBezTo>
                  <a:cubicBezTo>
                    <a:pt x="97" y="69"/>
                    <a:pt x="90" y="66"/>
                    <a:pt x="90" y="66"/>
                  </a:cubicBezTo>
                  <a:cubicBezTo>
                    <a:pt x="86" y="65"/>
                    <a:pt x="86" y="65"/>
                    <a:pt x="86" y="65"/>
                  </a:cubicBezTo>
                  <a:cubicBezTo>
                    <a:pt x="81" y="63"/>
                    <a:pt x="81" y="63"/>
                    <a:pt x="81" y="63"/>
                  </a:cubicBezTo>
                  <a:cubicBezTo>
                    <a:pt x="74" y="63"/>
                    <a:pt x="74" y="63"/>
                    <a:pt x="74" y="63"/>
                  </a:cubicBezTo>
                  <a:cubicBezTo>
                    <a:pt x="70" y="62"/>
                    <a:pt x="70" y="62"/>
                    <a:pt x="70" y="62"/>
                  </a:cubicBezTo>
                  <a:cubicBezTo>
                    <a:pt x="70" y="61"/>
                    <a:pt x="70" y="61"/>
                    <a:pt x="70" y="61"/>
                  </a:cubicBezTo>
                  <a:cubicBezTo>
                    <a:pt x="73" y="60"/>
                    <a:pt x="73" y="60"/>
                    <a:pt x="73" y="60"/>
                  </a:cubicBezTo>
                  <a:cubicBezTo>
                    <a:pt x="76" y="60"/>
                    <a:pt x="76" y="60"/>
                    <a:pt x="76" y="60"/>
                  </a:cubicBezTo>
                  <a:cubicBezTo>
                    <a:pt x="80" y="60"/>
                    <a:pt x="80" y="60"/>
                    <a:pt x="80" y="60"/>
                  </a:cubicBezTo>
                  <a:cubicBezTo>
                    <a:pt x="82" y="59"/>
                    <a:pt x="82" y="59"/>
                    <a:pt x="82" y="59"/>
                  </a:cubicBezTo>
                  <a:cubicBezTo>
                    <a:pt x="82" y="57"/>
                    <a:pt x="82" y="57"/>
                    <a:pt x="82" y="57"/>
                  </a:cubicBezTo>
                  <a:cubicBezTo>
                    <a:pt x="81" y="55"/>
                    <a:pt x="81" y="55"/>
                    <a:pt x="81" y="55"/>
                  </a:cubicBezTo>
                  <a:cubicBezTo>
                    <a:pt x="74" y="54"/>
                    <a:pt x="74" y="54"/>
                    <a:pt x="74" y="54"/>
                  </a:cubicBezTo>
                  <a:cubicBezTo>
                    <a:pt x="68" y="54"/>
                    <a:pt x="68" y="54"/>
                    <a:pt x="68" y="54"/>
                  </a:cubicBezTo>
                  <a:cubicBezTo>
                    <a:pt x="63" y="57"/>
                    <a:pt x="63" y="57"/>
                    <a:pt x="63" y="57"/>
                  </a:cubicBezTo>
                  <a:cubicBezTo>
                    <a:pt x="57" y="60"/>
                    <a:pt x="57" y="60"/>
                    <a:pt x="57" y="60"/>
                  </a:cubicBezTo>
                  <a:cubicBezTo>
                    <a:pt x="51" y="62"/>
                    <a:pt x="51" y="62"/>
                    <a:pt x="51" y="62"/>
                  </a:cubicBezTo>
                  <a:cubicBezTo>
                    <a:pt x="45" y="62"/>
                    <a:pt x="45" y="62"/>
                    <a:pt x="45" y="62"/>
                  </a:cubicBezTo>
                  <a:cubicBezTo>
                    <a:pt x="40" y="62"/>
                    <a:pt x="40" y="62"/>
                    <a:pt x="40" y="62"/>
                  </a:cubicBezTo>
                  <a:cubicBezTo>
                    <a:pt x="35" y="62"/>
                    <a:pt x="35" y="62"/>
                    <a:pt x="35" y="62"/>
                  </a:cubicBezTo>
                  <a:cubicBezTo>
                    <a:pt x="35" y="61"/>
                    <a:pt x="35" y="61"/>
                    <a:pt x="35" y="61"/>
                  </a:cubicBezTo>
                  <a:cubicBezTo>
                    <a:pt x="39" y="59"/>
                    <a:pt x="39" y="59"/>
                    <a:pt x="39" y="59"/>
                  </a:cubicBezTo>
                  <a:cubicBezTo>
                    <a:pt x="39" y="56"/>
                    <a:pt x="39" y="56"/>
                    <a:pt x="39" y="56"/>
                  </a:cubicBezTo>
                  <a:cubicBezTo>
                    <a:pt x="31" y="54"/>
                    <a:pt x="31" y="54"/>
                    <a:pt x="31" y="54"/>
                  </a:cubicBezTo>
                  <a:cubicBezTo>
                    <a:pt x="26" y="54"/>
                    <a:pt x="26" y="54"/>
                    <a:pt x="26" y="54"/>
                  </a:cubicBezTo>
                  <a:cubicBezTo>
                    <a:pt x="25" y="56"/>
                    <a:pt x="25" y="56"/>
                    <a:pt x="25" y="56"/>
                  </a:cubicBezTo>
                  <a:cubicBezTo>
                    <a:pt x="25" y="59"/>
                    <a:pt x="25" y="59"/>
                    <a:pt x="25" y="59"/>
                  </a:cubicBezTo>
                  <a:cubicBezTo>
                    <a:pt x="23" y="62"/>
                    <a:pt x="23" y="62"/>
                    <a:pt x="23" y="62"/>
                  </a:cubicBezTo>
                  <a:cubicBezTo>
                    <a:pt x="19" y="66"/>
                    <a:pt x="19" y="66"/>
                    <a:pt x="19" y="66"/>
                  </a:cubicBezTo>
                  <a:cubicBezTo>
                    <a:pt x="16" y="68"/>
                    <a:pt x="16" y="68"/>
                    <a:pt x="16" y="68"/>
                  </a:cubicBezTo>
                  <a:cubicBezTo>
                    <a:pt x="12" y="67"/>
                    <a:pt x="12" y="67"/>
                    <a:pt x="12" y="67"/>
                  </a:cubicBezTo>
                  <a:cubicBezTo>
                    <a:pt x="13" y="64"/>
                    <a:pt x="13" y="64"/>
                    <a:pt x="13" y="64"/>
                  </a:cubicBezTo>
                  <a:cubicBezTo>
                    <a:pt x="15" y="60"/>
                    <a:pt x="15" y="60"/>
                    <a:pt x="15" y="60"/>
                  </a:cubicBezTo>
                  <a:cubicBezTo>
                    <a:pt x="14" y="55"/>
                    <a:pt x="14" y="55"/>
                    <a:pt x="14" y="55"/>
                  </a:cubicBezTo>
                  <a:cubicBezTo>
                    <a:pt x="11" y="53"/>
                    <a:pt x="11" y="53"/>
                    <a:pt x="11" y="53"/>
                  </a:cubicBezTo>
                  <a:cubicBezTo>
                    <a:pt x="8" y="50"/>
                    <a:pt x="8" y="50"/>
                    <a:pt x="8" y="50"/>
                  </a:cubicBezTo>
                  <a:cubicBezTo>
                    <a:pt x="5" y="46"/>
                    <a:pt x="5" y="46"/>
                    <a:pt x="5" y="46"/>
                  </a:cubicBezTo>
                  <a:cubicBezTo>
                    <a:pt x="1" y="42"/>
                    <a:pt x="1" y="42"/>
                    <a:pt x="1" y="42"/>
                  </a:cubicBezTo>
                  <a:cubicBezTo>
                    <a:pt x="0" y="36"/>
                    <a:pt x="0" y="36"/>
                    <a:pt x="0" y="36"/>
                  </a:cubicBezTo>
                  <a:cubicBezTo>
                    <a:pt x="1" y="27"/>
                    <a:pt x="1" y="27"/>
                    <a:pt x="1" y="27"/>
                  </a:cubicBezTo>
                  <a:cubicBezTo>
                    <a:pt x="146" y="16"/>
                    <a:pt x="146" y="16"/>
                    <a:pt x="146" y="16"/>
                  </a:cubicBezTo>
                  <a:cubicBezTo>
                    <a:pt x="147" y="22"/>
                    <a:pt x="147" y="22"/>
                    <a:pt x="147" y="22"/>
                  </a:cubicBezTo>
                  <a:cubicBezTo>
                    <a:pt x="148" y="26"/>
                    <a:pt x="148" y="26"/>
                    <a:pt x="148" y="26"/>
                  </a:cubicBezTo>
                  <a:cubicBezTo>
                    <a:pt x="149" y="28"/>
                    <a:pt x="149" y="28"/>
                    <a:pt x="149" y="28"/>
                  </a:cubicBezTo>
                  <a:cubicBezTo>
                    <a:pt x="152" y="29"/>
                    <a:pt x="152" y="29"/>
                    <a:pt x="152" y="29"/>
                  </a:cubicBezTo>
                  <a:cubicBezTo>
                    <a:pt x="157" y="29"/>
                    <a:pt x="157" y="29"/>
                    <a:pt x="157" y="29"/>
                  </a:cubicBezTo>
                  <a:cubicBezTo>
                    <a:pt x="172" y="28"/>
                    <a:pt x="172" y="28"/>
                    <a:pt x="172" y="28"/>
                  </a:cubicBezTo>
                  <a:cubicBezTo>
                    <a:pt x="191" y="26"/>
                    <a:pt x="191" y="26"/>
                    <a:pt x="191" y="26"/>
                  </a:cubicBezTo>
                  <a:cubicBezTo>
                    <a:pt x="215" y="25"/>
                    <a:pt x="215" y="25"/>
                    <a:pt x="215" y="25"/>
                  </a:cubicBezTo>
                  <a:cubicBezTo>
                    <a:pt x="239" y="24"/>
                    <a:pt x="239" y="24"/>
                    <a:pt x="239" y="24"/>
                  </a:cubicBezTo>
                  <a:cubicBezTo>
                    <a:pt x="261" y="22"/>
                    <a:pt x="261" y="22"/>
                    <a:pt x="261" y="22"/>
                  </a:cubicBezTo>
                  <a:cubicBezTo>
                    <a:pt x="278" y="21"/>
                    <a:pt x="278" y="21"/>
                    <a:pt x="278" y="21"/>
                  </a:cubicBezTo>
                  <a:cubicBezTo>
                    <a:pt x="288" y="20"/>
                    <a:pt x="288" y="20"/>
                    <a:pt x="288" y="20"/>
                  </a:cubicBezTo>
                  <a:cubicBezTo>
                    <a:pt x="296" y="20"/>
                    <a:pt x="296" y="20"/>
                    <a:pt x="296" y="20"/>
                  </a:cubicBezTo>
                  <a:cubicBezTo>
                    <a:pt x="300" y="21"/>
                    <a:pt x="300" y="21"/>
                    <a:pt x="300" y="21"/>
                  </a:cubicBezTo>
                  <a:cubicBezTo>
                    <a:pt x="303" y="24"/>
                    <a:pt x="303" y="24"/>
                    <a:pt x="303" y="24"/>
                  </a:cubicBezTo>
                  <a:cubicBezTo>
                    <a:pt x="306" y="28"/>
                    <a:pt x="306" y="28"/>
                    <a:pt x="306" y="28"/>
                  </a:cubicBezTo>
                  <a:cubicBezTo>
                    <a:pt x="315" y="31"/>
                    <a:pt x="315" y="31"/>
                    <a:pt x="315" y="31"/>
                  </a:cubicBezTo>
                  <a:cubicBezTo>
                    <a:pt x="315" y="25"/>
                    <a:pt x="315" y="25"/>
                    <a:pt x="315" y="25"/>
                  </a:cubicBezTo>
                  <a:cubicBezTo>
                    <a:pt x="312" y="13"/>
                    <a:pt x="312" y="13"/>
                    <a:pt x="312" y="13"/>
                  </a:cubicBezTo>
                  <a:cubicBezTo>
                    <a:pt x="313" y="4"/>
                    <a:pt x="313" y="4"/>
                    <a:pt x="313" y="4"/>
                  </a:cubicBezTo>
                  <a:cubicBezTo>
                    <a:pt x="316" y="0"/>
                    <a:pt x="316" y="0"/>
                    <a:pt x="316" y="0"/>
                  </a:cubicBezTo>
                  <a:cubicBezTo>
                    <a:pt x="322" y="1"/>
                    <a:pt x="322" y="1"/>
                    <a:pt x="322" y="1"/>
                  </a:cubicBezTo>
                  <a:cubicBezTo>
                    <a:pt x="328" y="4"/>
                    <a:pt x="328" y="4"/>
                    <a:pt x="328" y="4"/>
                  </a:cubicBezTo>
                  <a:cubicBezTo>
                    <a:pt x="338" y="2"/>
                    <a:pt x="338" y="2"/>
                    <a:pt x="338" y="2"/>
                  </a:cubicBezTo>
                  <a:cubicBezTo>
                    <a:pt x="341" y="3"/>
                    <a:pt x="341" y="3"/>
                    <a:pt x="341" y="3"/>
                  </a:cubicBezTo>
                  <a:cubicBezTo>
                    <a:pt x="344" y="5"/>
                    <a:pt x="344" y="5"/>
                    <a:pt x="344" y="5"/>
                  </a:cubicBezTo>
                  <a:cubicBezTo>
                    <a:pt x="345" y="7"/>
                    <a:pt x="345" y="7"/>
                    <a:pt x="345" y="7"/>
                  </a:cubicBezTo>
                  <a:cubicBezTo>
                    <a:pt x="345" y="9"/>
                    <a:pt x="345" y="9"/>
                    <a:pt x="345" y="9"/>
                  </a:cubicBezTo>
                  <a:cubicBezTo>
                    <a:pt x="346" y="12"/>
                    <a:pt x="346" y="12"/>
                    <a:pt x="346" y="12"/>
                  </a:cubicBezTo>
                  <a:cubicBezTo>
                    <a:pt x="348" y="13"/>
                    <a:pt x="348" y="13"/>
                    <a:pt x="348" y="13"/>
                  </a:cubicBezTo>
                  <a:cubicBezTo>
                    <a:pt x="349" y="16"/>
                    <a:pt x="349" y="16"/>
                    <a:pt x="349" y="16"/>
                  </a:cubicBezTo>
                  <a:cubicBezTo>
                    <a:pt x="349" y="19"/>
                    <a:pt x="349" y="19"/>
                    <a:pt x="349" y="19"/>
                  </a:cubicBezTo>
                  <a:cubicBezTo>
                    <a:pt x="348" y="20"/>
                    <a:pt x="346" y="22"/>
                    <a:pt x="344" y="23"/>
                  </a:cubicBezTo>
                  <a:cubicBezTo>
                    <a:pt x="344" y="23"/>
                    <a:pt x="352" y="26"/>
                    <a:pt x="353" y="26"/>
                  </a:cubicBezTo>
                  <a:cubicBezTo>
                    <a:pt x="355" y="29"/>
                    <a:pt x="355" y="29"/>
                    <a:pt x="355" y="29"/>
                  </a:cubicBezTo>
                  <a:cubicBezTo>
                    <a:pt x="357" y="38"/>
                    <a:pt x="357" y="38"/>
                    <a:pt x="357" y="38"/>
                  </a:cubicBezTo>
                  <a:cubicBezTo>
                    <a:pt x="360" y="43"/>
                    <a:pt x="360" y="43"/>
                    <a:pt x="360" y="43"/>
                  </a:cubicBezTo>
                  <a:cubicBezTo>
                    <a:pt x="361" y="46"/>
                    <a:pt x="361" y="46"/>
                    <a:pt x="361" y="46"/>
                  </a:cubicBezTo>
                  <a:cubicBezTo>
                    <a:pt x="362" y="47"/>
                    <a:pt x="362" y="47"/>
                    <a:pt x="362" y="47"/>
                  </a:cubicBezTo>
                  <a:cubicBezTo>
                    <a:pt x="365" y="55"/>
                    <a:pt x="365" y="55"/>
                    <a:pt x="365" y="55"/>
                  </a:cubicBezTo>
                  <a:cubicBezTo>
                    <a:pt x="372" y="70"/>
                    <a:pt x="372" y="70"/>
                    <a:pt x="372" y="70"/>
                  </a:cubicBezTo>
                  <a:cubicBezTo>
                    <a:pt x="380" y="86"/>
                    <a:pt x="380" y="86"/>
                    <a:pt x="380" y="86"/>
                  </a:cubicBezTo>
                  <a:cubicBezTo>
                    <a:pt x="386" y="96"/>
                    <a:pt x="386" y="96"/>
                    <a:pt x="386" y="96"/>
                  </a:cubicBezTo>
                  <a:cubicBezTo>
                    <a:pt x="388" y="99"/>
                    <a:pt x="388" y="99"/>
                    <a:pt x="388" y="99"/>
                  </a:cubicBezTo>
                  <a:cubicBezTo>
                    <a:pt x="390" y="102"/>
                    <a:pt x="390" y="102"/>
                    <a:pt x="390" y="102"/>
                  </a:cubicBezTo>
                  <a:cubicBezTo>
                    <a:pt x="393" y="106"/>
                    <a:pt x="393" y="106"/>
                    <a:pt x="393" y="106"/>
                  </a:cubicBezTo>
                  <a:cubicBezTo>
                    <a:pt x="397" y="110"/>
                    <a:pt x="397" y="110"/>
                    <a:pt x="397" y="110"/>
                  </a:cubicBezTo>
                  <a:cubicBezTo>
                    <a:pt x="397" y="110"/>
                    <a:pt x="400" y="113"/>
                    <a:pt x="400" y="113"/>
                  </a:cubicBezTo>
                  <a:cubicBezTo>
                    <a:pt x="404" y="117"/>
                    <a:pt x="407" y="138"/>
                    <a:pt x="407" y="139"/>
                  </a:cubicBezTo>
                  <a:cubicBezTo>
                    <a:pt x="408" y="143"/>
                    <a:pt x="411" y="147"/>
                    <a:pt x="414" y="151"/>
                  </a:cubicBezTo>
                  <a:cubicBezTo>
                    <a:pt x="415" y="154"/>
                    <a:pt x="415" y="154"/>
                    <a:pt x="415" y="154"/>
                  </a:cubicBezTo>
                  <a:cubicBezTo>
                    <a:pt x="415" y="159"/>
                    <a:pt x="415" y="159"/>
                    <a:pt x="415" y="159"/>
                  </a:cubicBezTo>
                  <a:cubicBezTo>
                    <a:pt x="417" y="163"/>
                    <a:pt x="417" y="163"/>
                    <a:pt x="417" y="163"/>
                  </a:cubicBezTo>
                  <a:cubicBezTo>
                    <a:pt x="422" y="171"/>
                    <a:pt x="422" y="171"/>
                    <a:pt x="422" y="171"/>
                  </a:cubicBezTo>
                  <a:cubicBezTo>
                    <a:pt x="428" y="181"/>
                    <a:pt x="428" y="181"/>
                    <a:pt x="428" y="181"/>
                  </a:cubicBezTo>
                  <a:cubicBezTo>
                    <a:pt x="435" y="193"/>
                    <a:pt x="435" y="193"/>
                    <a:pt x="435" y="193"/>
                  </a:cubicBezTo>
                  <a:cubicBezTo>
                    <a:pt x="442" y="204"/>
                    <a:pt x="442" y="204"/>
                    <a:pt x="442" y="204"/>
                  </a:cubicBezTo>
                  <a:cubicBezTo>
                    <a:pt x="448" y="215"/>
                    <a:pt x="448" y="215"/>
                    <a:pt x="448" y="215"/>
                  </a:cubicBezTo>
                  <a:cubicBezTo>
                    <a:pt x="455" y="225"/>
                    <a:pt x="455" y="225"/>
                    <a:pt x="455" y="225"/>
                  </a:cubicBezTo>
                  <a:cubicBezTo>
                    <a:pt x="458" y="232"/>
                    <a:pt x="458" y="232"/>
                    <a:pt x="458" y="232"/>
                  </a:cubicBezTo>
                  <a:cubicBezTo>
                    <a:pt x="463" y="240"/>
                    <a:pt x="463" y="240"/>
                    <a:pt x="463" y="240"/>
                  </a:cubicBezTo>
                  <a:cubicBezTo>
                    <a:pt x="467" y="247"/>
                    <a:pt x="467" y="247"/>
                    <a:pt x="467" y="247"/>
                  </a:cubicBezTo>
                  <a:cubicBezTo>
                    <a:pt x="470" y="250"/>
                    <a:pt x="470" y="250"/>
                    <a:pt x="470" y="250"/>
                  </a:cubicBezTo>
                  <a:cubicBezTo>
                    <a:pt x="472" y="253"/>
                    <a:pt x="472" y="253"/>
                    <a:pt x="472" y="253"/>
                  </a:cubicBezTo>
                  <a:cubicBezTo>
                    <a:pt x="475" y="268"/>
                    <a:pt x="475" y="268"/>
                    <a:pt x="475" y="268"/>
                  </a:cubicBezTo>
                  <a:cubicBezTo>
                    <a:pt x="475" y="285"/>
                    <a:pt x="475" y="285"/>
                    <a:pt x="475" y="285"/>
                  </a:cubicBezTo>
                  <a:cubicBezTo>
                    <a:pt x="474" y="299"/>
                    <a:pt x="474" y="299"/>
                    <a:pt x="474" y="299"/>
                  </a:cubicBezTo>
                  <a:lnTo>
                    <a:pt x="476" y="30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62">
              <a:extLst>
                <a:ext uri="{FF2B5EF4-FFF2-40B4-BE49-F238E27FC236}">
                  <a16:creationId xmlns:a16="http://schemas.microsoft.com/office/drawing/2014/main" id="{22E49408-DCFF-464E-A164-F4242FCBBFD4}"/>
                </a:ext>
              </a:extLst>
            </p:cNvPr>
            <p:cNvSpPr>
              <a:spLocks/>
            </p:cNvSpPr>
            <p:nvPr/>
          </p:nvSpPr>
          <p:spPr bwMode="auto">
            <a:xfrm>
              <a:off x="6542674" y="5133324"/>
              <a:ext cx="867967" cy="784216"/>
            </a:xfrm>
            <a:custGeom>
              <a:avLst/>
              <a:gdLst>
                <a:gd name="T0" fmla="*/ 130 w 342"/>
                <a:gd name="T1" fmla="*/ 271 h 309"/>
                <a:gd name="T2" fmla="*/ 110 w 342"/>
                <a:gd name="T3" fmla="*/ 272 h 309"/>
                <a:gd name="T4" fmla="*/ 94 w 342"/>
                <a:gd name="T5" fmla="*/ 267 h 309"/>
                <a:gd name="T6" fmla="*/ 50 w 342"/>
                <a:gd name="T7" fmla="*/ 259 h 309"/>
                <a:gd name="T8" fmla="*/ 23 w 342"/>
                <a:gd name="T9" fmla="*/ 260 h 309"/>
                <a:gd name="T10" fmla="*/ 13 w 342"/>
                <a:gd name="T11" fmla="*/ 257 h 309"/>
                <a:gd name="T12" fmla="*/ 22 w 342"/>
                <a:gd name="T13" fmla="*/ 243 h 309"/>
                <a:gd name="T14" fmla="*/ 23 w 342"/>
                <a:gd name="T15" fmla="*/ 205 h 309"/>
                <a:gd name="T16" fmla="*/ 29 w 342"/>
                <a:gd name="T17" fmla="*/ 184 h 309"/>
                <a:gd name="T18" fmla="*/ 38 w 342"/>
                <a:gd name="T19" fmla="*/ 151 h 309"/>
                <a:gd name="T20" fmla="*/ 29 w 342"/>
                <a:gd name="T21" fmla="*/ 127 h 309"/>
                <a:gd name="T22" fmla="*/ 14 w 342"/>
                <a:gd name="T23" fmla="*/ 98 h 309"/>
                <a:gd name="T24" fmla="*/ 186 w 342"/>
                <a:gd name="T25" fmla="*/ 8 h 309"/>
                <a:gd name="T26" fmla="*/ 189 w 342"/>
                <a:gd name="T27" fmla="*/ 16 h 309"/>
                <a:gd name="T28" fmla="*/ 193 w 342"/>
                <a:gd name="T29" fmla="*/ 32 h 309"/>
                <a:gd name="T30" fmla="*/ 202 w 342"/>
                <a:gd name="T31" fmla="*/ 49 h 309"/>
                <a:gd name="T32" fmla="*/ 196 w 342"/>
                <a:gd name="T33" fmla="*/ 62 h 309"/>
                <a:gd name="T34" fmla="*/ 186 w 342"/>
                <a:gd name="T35" fmla="*/ 87 h 309"/>
                <a:gd name="T36" fmla="*/ 170 w 342"/>
                <a:gd name="T37" fmla="*/ 125 h 309"/>
                <a:gd name="T38" fmla="*/ 168 w 342"/>
                <a:gd name="T39" fmla="*/ 138 h 309"/>
                <a:gd name="T40" fmla="*/ 166 w 342"/>
                <a:gd name="T41" fmla="*/ 149 h 309"/>
                <a:gd name="T42" fmla="*/ 169 w 342"/>
                <a:gd name="T43" fmla="*/ 158 h 309"/>
                <a:gd name="T44" fmla="*/ 282 w 342"/>
                <a:gd name="T45" fmla="*/ 170 h 309"/>
                <a:gd name="T46" fmla="*/ 295 w 342"/>
                <a:gd name="T47" fmla="*/ 197 h 309"/>
                <a:gd name="T48" fmla="*/ 287 w 342"/>
                <a:gd name="T49" fmla="*/ 212 h 309"/>
                <a:gd name="T50" fmla="*/ 274 w 342"/>
                <a:gd name="T51" fmla="*/ 205 h 309"/>
                <a:gd name="T52" fmla="*/ 262 w 342"/>
                <a:gd name="T53" fmla="*/ 203 h 309"/>
                <a:gd name="T54" fmla="*/ 250 w 342"/>
                <a:gd name="T55" fmla="*/ 219 h 309"/>
                <a:gd name="T56" fmla="*/ 274 w 342"/>
                <a:gd name="T57" fmla="*/ 228 h 309"/>
                <a:gd name="T58" fmla="*/ 295 w 342"/>
                <a:gd name="T59" fmla="*/ 220 h 309"/>
                <a:gd name="T60" fmla="*/ 300 w 342"/>
                <a:gd name="T61" fmla="*/ 224 h 309"/>
                <a:gd name="T62" fmla="*/ 318 w 342"/>
                <a:gd name="T63" fmla="*/ 221 h 309"/>
                <a:gd name="T64" fmla="*/ 330 w 342"/>
                <a:gd name="T65" fmla="*/ 239 h 309"/>
                <a:gd name="T66" fmla="*/ 309 w 342"/>
                <a:gd name="T67" fmla="*/ 250 h 309"/>
                <a:gd name="T68" fmla="*/ 310 w 342"/>
                <a:gd name="T69" fmla="*/ 257 h 309"/>
                <a:gd name="T70" fmla="*/ 319 w 342"/>
                <a:gd name="T71" fmla="*/ 273 h 309"/>
                <a:gd name="T72" fmla="*/ 341 w 342"/>
                <a:gd name="T73" fmla="*/ 290 h 309"/>
                <a:gd name="T74" fmla="*/ 327 w 342"/>
                <a:gd name="T75" fmla="*/ 306 h 309"/>
                <a:gd name="T76" fmla="*/ 312 w 342"/>
                <a:gd name="T77" fmla="*/ 286 h 309"/>
                <a:gd name="T78" fmla="*/ 293 w 342"/>
                <a:gd name="T79" fmla="*/ 280 h 309"/>
                <a:gd name="T80" fmla="*/ 282 w 342"/>
                <a:gd name="T81" fmla="*/ 274 h 309"/>
                <a:gd name="T82" fmla="*/ 273 w 342"/>
                <a:gd name="T83" fmla="*/ 299 h 309"/>
                <a:gd name="T84" fmla="*/ 242 w 342"/>
                <a:gd name="T85" fmla="*/ 293 h 309"/>
                <a:gd name="T86" fmla="*/ 226 w 342"/>
                <a:gd name="T87" fmla="*/ 309 h 309"/>
                <a:gd name="T88" fmla="*/ 206 w 342"/>
                <a:gd name="T89" fmla="*/ 296 h 309"/>
                <a:gd name="T90" fmla="*/ 194 w 342"/>
                <a:gd name="T91" fmla="*/ 291 h 309"/>
                <a:gd name="T92" fmla="*/ 190 w 342"/>
                <a:gd name="T93" fmla="*/ 276 h 309"/>
                <a:gd name="T94" fmla="*/ 173 w 342"/>
                <a:gd name="T95" fmla="*/ 267 h 309"/>
                <a:gd name="T96" fmla="*/ 148 w 342"/>
                <a:gd name="T97" fmla="*/ 25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309">
                  <a:moveTo>
                    <a:pt x="143" y="261"/>
                  </a:moveTo>
                  <a:lnTo>
                    <a:pt x="141" y="265"/>
                  </a:lnTo>
                  <a:lnTo>
                    <a:pt x="138" y="268"/>
                  </a:lnTo>
                  <a:lnTo>
                    <a:pt x="130" y="271"/>
                  </a:lnTo>
                  <a:lnTo>
                    <a:pt x="126" y="272"/>
                  </a:lnTo>
                  <a:lnTo>
                    <a:pt x="120" y="273"/>
                  </a:lnTo>
                  <a:lnTo>
                    <a:pt x="116" y="273"/>
                  </a:lnTo>
                  <a:lnTo>
                    <a:pt x="110" y="272"/>
                  </a:lnTo>
                  <a:lnTo>
                    <a:pt x="106" y="271"/>
                  </a:lnTo>
                  <a:lnTo>
                    <a:pt x="102" y="270"/>
                  </a:lnTo>
                  <a:lnTo>
                    <a:pt x="98" y="268"/>
                  </a:lnTo>
                  <a:lnTo>
                    <a:pt x="94" y="267"/>
                  </a:lnTo>
                  <a:lnTo>
                    <a:pt x="83" y="263"/>
                  </a:lnTo>
                  <a:lnTo>
                    <a:pt x="72" y="260"/>
                  </a:lnTo>
                  <a:lnTo>
                    <a:pt x="61" y="259"/>
                  </a:lnTo>
                  <a:lnTo>
                    <a:pt x="50" y="259"/>
                  </a:lnTo>
                  <a:lnTo>
                    <a:pt x="41" y="259"/>
                  </a:lnTo>
                  <a:lnTo>
                    <a:pt x="33" y="260"/>
                  </a:lnTo>
                  <a:lnTo>
                    <a:pt x="28" y="260"/>
                  </a:lnTo>
                  <a:lnTo>
                    <a:pt x="23" y="260"/>
                  </a:lnTo>
                  <a:lnTo>
                    <a:pt x="19" y="261"/>
                  </a:lnTo>
                  <a:lnTo>
                    <a:pt x="9" y="265"/>
                  </a:lnTo>
                  <a:lnTo>
                    <a:pt x="10" y="260"/>
                  </a:lnTo>
                  <a:lnTo>
                    <a:pt x="13" y="257"/>
                  </a:lnTo>
                  <a:lnTo>
                    <a:pt x="15" y="253"/>
                  </a:lnTo>
                  <a:lnTo>
                    <a:pt x="19" y="251"/>
                  </a:lnTo>
                  <a:lnTo>
                    <a:pt x="20" y="246"/>
                  </a:lnTo>
                  <a:lnTo>
                    <a:pt x="22" y="243"/>
                  </a:lnTo>
                  <a:lnTo>
                    <a:pt x="23" y="237"/>
                  </a:lnTo>
                  <a:lnTo>
                    <a:pt x="23" y="232"/>
                  </a:lnTo>
                  <a:lnTo>
                    <a:pt x="23" y="219"/>
                  </a:lnTo>
                  <a:lnTo>
                    <a:pt x="23" y="205"/>
                  </a:lnTo>
                  <a:lnTo>
                    <a:pt x="23" y="192"/>
                  </a:lnTo>
                  <a:lnTo>
                    <a:pt x="27" y="190"/>
                  </a:lnTo>
                  <a:lnTo>
                    <a:pt x="28" y="187"/>
                  </a:lnTo>
                  <a:lnTo>
                    <a:pt x="29" y="184"/>
                  </a:lnTo>
                  <a:lnTo>
                    <a:pt x="30" y="180"/>
                  </a:lnTo>
                  <a:lnTo>
                    <a:pt x="36" y="172"/>
                  </a:lnTo>
                  <a:lnTo>
                    <a:pt x="38" y="160"/>
                  </a:lnTo>
                  <a:lnTo>
                    <a:pt x="38" y="151"/>
                  </a:lnTo>
                  <a:lnTo>
                    <a:pt x="34" y="142"/>
                  </a:lnTo>
                  <a:lnTo>
                    <a:pt x="32" y="138"/>
                  </a:lnTo>
                  <a:lnTo>
                    <a:pt x="30" y="133"/>
                  </a:lnTo>
                  <a:lnTo>
                    <a:pt x="29" y="127"/>
                  </a:lnTo>
                  <a:lnTo>
                    <a:pt x="26" y="122"/>
                  </a:lnTo>
                  <a:lnTo>
                    <a:pt x="19" y="119"/>
                  </a:lnTo>
                  <a:lnTo>
                    <a:pt x="19" y="111"/>
                  </a:lnTo>
                  <a:lnTo>
                    <a:pt x="14" y="98"/>
                  </a:lnTo>
                  <a:lnTo>
                    <a:pt x="0" y="82"/>
                  </a:lnTo>
                  <a:lnTo>
                    <a:pt x="0" y="1"/>
                  </a:lnTo>
                  <a:lnTo>
                    <a:pt x="186" y="0"/>
                  </a:lnTo>
                  <a:lnTo>
                    <a:pt x="186" y="8"/>
                  </a:lnTo>
                  <a:lnTo>
                    <a:pt x="194" y="8"/>
                  </a:lnTo>
                  <a:lnTo>
                    <a:pt x="194" y="9"/>
                  </a:lnTo>
                  <a:lnTo>
                    <a:pt x="192" y="13"/>
                  </a:lnTo>
                  <a:lnTo>
                    <a:pt x="189" y="16"/>
                  </a:lnTo>
                  <a:lnTo>
                    <a:pt x="187" y="21"/>
                  </a:lnTo>
                  <a:lnTo>
                    <a:pt x="192" y="22"/>
                  </a:lnTo>
                  <a:lnTo>
                    <a:pt x="192" y="25"/>
                  </a:lnTo>
                  <a:lnTo>
                    <a:pt x="193" y="32"/>
                  </a:lnTo>
                  <a:lnTo>
                    <a:pt x="194" y="41"/>
                  </a:lnTo>
                  <a:lnTo>
                    <a:pt x="199" y="43"/>
                  </a:lnTo>
                  <a:lnTo>
                    <a:pt x="201" y="47"/>
                  </a:lnTo>
                  <a:lnTo>
                    <a:pt x="202" y="49"/>
                  </a:lnTo>
                  <a:lnTo>
                    <a:pt x="205" y="52"/>
                  </a:lnTo>
                  <a:lnTo>
                    <a:pt x="205" y="55"/>
                  </a:lnTo>
                  <a:lnTo>
                    <a:pt x="200" y="58"/>
                  </a:lnTo>
                  <a:lnTo>
                    <a:pt x="196" y="62"/>
                  </a:lnTo>
                  <a:lnTo>
                    <a:pt x="195" y="69"/>
                  </a:lnTo>
                  <a:lnTo>
                    <a:pt x="192" y="78"/>
                  </a:lnTo>
                  <a:lnTo>
                    <a:pt x="190" y="82"/>
                  </a:lnTo>
                  <a:lnTo>
                    <a:pt x="186" y="87"/>
                  </a:lnTo>
                  <a:lnTo>
                    <a:pt x="181" y="95"/>
                  </a:lnTo>
                  <a:lnTo>
                    <a:pt x="175" y="111"/>
                  </a:lnTo>
                  <a:lnTo>
                    <a:pt x="170" y="111"/>
                  </a:lnTo>
                  <a:lnTo>
                    <a:pt x="170" y="125"/>
                  </a:lnTo>
                  <a:lnTo>
                    <a:pt x="168" y="125"/>
                  </a:lnTo>
                  <a:lnTo>
                    <a:pt x="169" y="129"/>
                  </a:lnTo>
                  <a:lnTo>
                    <a:pt x="169" y="134"/>
                  </a:lnTo>
                  <a:lnTo>
                    <a:pt x="168" y="138"/>
                  </a:lnTo>
                  <a:lnTo>
                    <a:pt x="166" y="140"/>
                  </a:lnTo>
                  <a:lnTo>
                    <a:pt x="165" y="144"/>
                  </a:lnTo>
                  <a:lnTo>
                    <a:pt x="165" y="147"/>
                  </a:lnTo>
                  <a:lnTo>
                    <a:pt x="166" y="149"/>
                  </a:lnTo>
                  <a:lnTo>
                    <a:pt x="168" y="151"/>
                  </a:lnTo>
                  <a:lnTo>
                    <a:pt x="169" y="152"/>
                  </a:lnTo>
                  <a:lnTo>
                    <a:pt x="169" y="154"/>
                  </a:lnTo>
                  <a:lnTo>
                    <a:pt x="169" y="158"/>
                  </a:lnTo>
                  <a:lnTo>
                    <a:pt x="287" y="152"/>
                  </a:lnTo>
                  <a:lnTo>
                    <a:pt x="286" y="159"/>
                  </a:lnTo>
                  <a:lnTo>
                    <a:pt x="285" y="165"/>
                  </a:lnTo>
                  <a:lnTo>
                    <a:pt x="282" y="170"/>
                  </a:lnTo>
                  <a:lnTo>
                    <a:pt x="282" y="174"/>
                  </a:lnTo>
                  <a:lnTo>
                    <a:pt x="285" y="184"/>
                  </a:lnTo>
                  <a:lnTo>
                    <a:pt x="290" y="190"/>
                  </a:lnTo>
                  <a:lnTo>
                    <a:pt x="295" y="197"/>
                  </a:lnTo>
                  <a:lnTo>
                    <a:pt x="301" y="210"/>
                  </a:lnTo>
                  <a:lnTo>
                    <a:pt x="295" y="212"/>
                  </a:lnTo>
                  <a:lnTo>
                    <a:pt x="292" y="212"/>
                  </a:lnTo>
                  <a:lnTo>
                    <a:pt x="287" y="212"/>
                  </a:lnTo>
                  <a:lnTo>
                    <a:pt x="285" y="213"/>
                  </a:lnTo>
                  <a:lnTo>
                    <a:pt x="282" y="213"/>
                  </a:lnTo>
                  <a:lnTo>
                    <a:pt x="279" y="210"/>
                  </a:lnTo>
                  <a:lnTo>
                    <a:pt x="274" y="205"/>
                  </a:lnTo>
                  <a:lnTo>
                    <a:pt x="269" y="205"/>
                  </a:lnTo>
                  <a:lnTo>
                    <a:pt x="267" y="205"/>
                  </a:lnTo>
                  <a:lnTo>
                    <a:pt x="263" y="203"/>
                  </a:lnTo>
                  <a:lnTo>
                    <a:pt x="262" y="203"/>
                  </a:lnTo>
                  <a:lnTo>
                    <a:pt x="260" y="205"/>
                  </a:lnTo>
                  <a:lnTo>
                    <a:pt x="256" y="210"/>
                  </a:lnTo>
                  <a:lnTo>
                    <a:pt x="253" y="214"/>
                  </a:lnTo>
                  <a:lnTo>
                    <a:pt x="250" y="219"/>
                  </a:lnTo>
                  <a:lnTo>
                    <a:pt x="253" y="223"/>
                  </a:lnTo>
                  <a:lnTo>
                    <a:pt x="260" y="226"/>
                  </a:lnTo>
                  <a:lnTo>
                    <a:pt x="267" y="228"/>
                  </a:lnTo>
                  <a:lnTo>
                    <a:pt x="274" y="228"/>
                  </a:lnTo>
                  <a:lnTo>
                    <a:pt x="282" y="226"/>
                  </a:lnTo>
                  <a:lnTo>
                    <a:pt x="286" y="224"/>
                  </a:lnTo>
                  <a:lnTo>
                    <a:pt x="290" y="221"/>
                  </a:lnTo>
                  <a:lnTo>
                    <a:pt x="295" y="220"/>
                  </a:lnTo>
                  <a:lnTo>
                    <a:pt x="300" y="220"/>
                  </a:lnTo>
                  <a:lnTo>
                    <a:pt x="302" y="220"/>
                  </a:lnTo>
                  <a:lnTo>
                    <a:pt x="302" y="221"/>
                  </a:lnTo>
                  <a:lnTo>
                    <a:pt x="300" y="224"/>
                  </a:lnTo>
                  <a:lnTo>
                    <a:pt x="293" y="228"/>
                  </a:lnTo>
                  <a:lnTo>
                    <a:pt x="301" y="233"/>
                  </a:lnTo>
                  <a:lnTo>
                    <a:pt x="308" y="227"/>
                  </a:lnTo>
                  <a:lnTo>
                    <a:pt x="318" y="221"/>
                  </a:lnTo>
                  <a:lnTo>
                    <a:pt x="327" y="219"/>
                  </a:lnTo>
                  <a:lnTo>
                    <a:pt x="332" y="225"/>
                  </a:lnTo>
                  <a:lnTo>
                    <a:pt x="333" y="233"/>
                  </a:lnTo>
                  <a:lnTo>
                    <a:pt x="330" y="239"/>
                  </a:lnTo>
                  <a:lnTo>
                    <a:pt x="321" y="243"/>
                  </a:lnTo>
                  <a:lnTo>
                    <a:pt x="313" y="245"/>
                  </a:lnTo>
                  <a:lnTo>
                    <a:pt x="309" y="247"/>
                  </a:lnTo>
                  <a:lnTo>
                    <a:pt x="309" y="250"/>
                  </a:lnTo>
                  <a:lnTo>
                    <a:pt x="312" y="252"/>
                  </a:lnTo>
                  <a:lnTo>
                    <a:pt x="312" y="253"/>
                  </a:lnTo>
                  <a:lnTo>
                    <a:pt x="313" y="256"/>
                  </a:lnTo>
                  <a:lnTo>
                    <a:pt x="310" y="257"/>
                  </a:lnTo>
                  <a:lnTo>
                    <a:pt x="303" y="259"/>
                  </a:lnTo>
                  <a:lnTo>
                    <a:pt x="307" y="264"/>
                  </a:lnTo>
                  <a:lnTo>
                    <a:pt x="312" y="268"/>
                  </a:lnTo>
                  <a:lnTo>
                    <a:pt x="319" y="273"/>
                  </a:lnTo>
                  <a:lnTo>
                    <a:pt x="326" y="277"/>
                  </a:lnTo>
                  <a:lnTo>
                    <a:pt x="332" y="281"/>
                  </a:lnTo>
                  <a:lnTo>
                    <a:pt x="338" y="285"/>
                  </a:lnTo>
                  <a:lnTo>
                    <a:pt x="341" y="290"/>
                  </a:lnTo>
                  <a:lnTo>
                    <a:pt x="342" y="293"/>
                  </a:lnTo>
                  <a:lnTo>
                    <a:pt x="336" y="303"/>
                  </a:lnTo>
                  <a:lnTo>
                    <a:pt x="332" y="307"/>
                  </a:lnTo>
                  <a:lnTo>
                    <a:pt x="327" y="306"/>
                  </a:lnTo>
                  <a:lnTo>
                    <a:pt x="323" y="298"/>
                  </a:lnTo>
                  <a:lnTo>
                    <a:pt x="321" y="292"/>
                  </a:lnTo>
                  <a:lnTo>
                    <a:pt x="318" y="290"/>
                  </a:lnTo>
                  <a:lnTo>
                    <a:pt x="312" y="286"/>
                  </a:lnTo>
                  <a:lnTo>
                    <a:pt x="307" y="284"/>
                  </a:lnTo>
                  <a:lnTo>
                    <a:pt x="302" y="284"/>
                  </a:lnTo>
                  <a:lnTo>
                    <a:pt x="296" y="281"/>
                  </a:lnTo>
                  <a:lnTo>
                    <a:pt x="293" y="280"/>
                  </a:lnTo>
                  <a:lnTo>
                    <a:pt x="292" y="278"/>
                  </a:lnTo>
                  <a:lnTo>
                    <a:pt x="289" y="276"/>
                  </a:lnTo>
                  <a:lnTo>
                    <a:pt x="286" y="273"/>
                  </a:lnTo>
                  <a:lnTo>
                    <a:pt x="282" y="274"/>
                  </a:lnTo>
                  <a:lnTo>
                    <a:pt x="276" y="280"/>
                  </a:lnTo>
                  <a:lnTo>
                    <a:pt x="273" y="289"/>
                  </a:lnTo>
                  <a:lnTo>
                    <a:pt x="273" y="294"/>
                  </a:lnTo>
                  <a:lnTo>
                    <a:pt x="273" y="299"/>
                  </a:lnTo>
                  <a:lnTo>
                    <a:pt x="263" y="298"/>
                  </a:lnTo>
                  <a:lnTo>
                    <a:pt x="256" y="293"/>
                  </a:lnTo>
                  <a:lnTo>
                    <a:pt x="249" y="292"/>
                  </a:lnTo>
                  <a:lnTo>
                    <a:pt x="242" y="293"/>
                  </a:lnTo>
                  <a:lnTo>
                    <a:pt x="234" y="303"/>
                  </a:lnTo>
                  <a:lnTo>
                    <a:pt x="233" y="307"/>
                  </a:lnTo>
                  <a:lnTo>
                    <a:pt x="229" y="309"/>
                  </a:lnTo>
                  <a:lnTo>
                    <a:pt x="226" y="309"/>
                  </a:lnTo>
                  <a:lnTo>
                    <a:pt x="222" y="305"/>
                  </a:lnTo>
                  <a:lnTo>
                    <a:pt x="218" y="300"/>
                  </a:lnTo>
                  <a:lnTo>
                    <a:pt x="212" y="297"/>
                  </a:lnTo>
                  <a:lnTo>
                    <a:pt x="206" y="296"/>
                  </a:lnTo>
                  <a:lnTo>
                    <a:pt x="200" y="296"/>
                  </a:lnTo>
                  <a:lnTo>
                    <a:pt x="195" y="296"/>
                  </a:lnTo>
                  <a:lnTo>
                    <a:pt x="194" y="293"/>
                  </a:lnTo>
                  <a:lnTo>
                    <a:pt x="194" y="291"/>
                  </a:lnTo>
                  <a:lnTo>
                    <a:pt x="196" y="285"/>
                  </a:lnTo>
                  <a:lnTo>
                    <a:pt x="198" y="280"/>
                  </a:lnTo>
                  <a:lnTo>
                    <a:pt x="195" y="277"/>
                  </a:lnTo>
                  <a:lnTo>
                    <a:pt x="190" y="276"/>
                  </a:lnTo>
                  <a:lnTo>
                    <a:pt x="185" y="274"/>
                  </a:lnTo>
                  <a:lnTo>
                    <a:pt x="182" y="273"/>
                  </a:lnTo>
                  <a:lnTo>
                    <a:pt x="178" y="270"/>
                  </a:lnTo>
                  <a:lnTo>
                    <a:pt x="173" y="267"/>
                  </a:lnTo>
                  <a:lnTo>
                    <a:pt x="167" y="263"/>
                  </a:lnTo>
                  <a:lnTo>
                    <a:pt x="161" y="260"/>
                  </a:lnTo>
                  <a:lnTo>
                    <a:pt x="155" y="258"/>
                  </a:lnTo>
                  <a:lnTo>
                    <a:pt x="148" y="258"/>
                  </a:lnTo>
                  <a:lnTo>
                    <a:pt x="143" y="26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63">
              <a:extLst>
                <a:ext uri="{FF2B5EF4-FFF2-40B4-BE49-F238E27FC236}">
                  <a16:creationId xmlns:a16="http://schemas.microsoft.com/office/drawing/2014/main" id="{EBD4F7DF-4806-4E24-B741-7B13BBA30672}"/>
                </a:ext>
              </a:extLst>
            </p:cNvPr>
            <p:cNvSpPr>
              <a:spLocks/>
            </p:cNvSpPr>
            <p:nvPr/>
          </p:nvSpPr>
          <p:spPr bwMode="auto">
            <a:xfrm>
              <a:off x="5098600" y="4318653"/>
              <a:ext cx="1365398" cy="715692"/>
            </a:xfrm>
            <a:custGeom>
              <a:avLst/>
              <a:gdLst>
                <a:gd name="T0" fmla="*/ 0 w 538"/>
                <a:gd name="T1" fmla="*/ 0 h 282"/>
                <a:gd name="T2" fmla="*/ 14 w 538"/>
                <a:gd name="T3" fmla="*/ 1 h 282"/>
                <a:gd name="T4" fmla="*/ 30 w 538"/>
                <a:gd name="T5" fmla="*/ 3 h 282"/>
                <a:gd name="T6" fmla="*/ 45 w 538"/>
                <a:gd name="T7" fmla="*/ 4 h 282"/>
                <a:gd name="T8" fmla="*/ 62 w 538"/>
                <a:gd name="T9" fmla="*/ 5 h 282"/>
                <a:gd name="T10" fmla="*/ 85 w 538"/>
                <a:gd name="T11" fmla="*/ 6 h 282"/>
                <a:gd name="T12" fmla="*/ 124 w 538"/>
                <a:gd name="T13" fmla="*/ 7 h 282"/>
                <a:gd name="T14" fmla="*/ 176 w 538"/>
                <a:gd name="T15" fmla="*/ 10 h 282"/>
                <a:gd name="T16" fmla="*/ 237 w 538"/>
                <a:gd name="T17" fmla="*/ 12 h 282"/>
                <a:gd name="T18" fmla="*/ 305 w 538"/>
                <a:gd name="T19" fmla="*/ 14 h 282"/>
                <a:gd name="T20" fmla="*/ 380 w 538"/>
                <a:gd name="T21" fmla="*/ 16 h 282"/>
                <a:gd name="T22" fmla="*/ 451 w 538"/>
                <a:gd name="T23" fmla="*/ 16 h 282"/>
                <a:gd name="T24" fmla="*/ 523 w 538"/>
                <a:gd name="T25" fmla="*/ 16 h 282"/>
                <a:gd name="T26" fmla="*/ 524 w 538"/>
                <a:gd name="T27" fmla="*/ 46 h 282"/>
                <a:gd name="T28" fmla="*/ 538 w 538"/>
                <a:gd name="T29" fmla="*/ 282 h 282"/>
                <a:gd name="T30" fmla="*/ 516 w 538"/>
                <a:gd name="T31" fmla="*/ 270 h 282"/>
                <a:gd name="T32" fmla="*/ 501 w 538"/>
                <a:gd name="T33" fmla="*/ 261 h 282"/>
                <a:gd name="T34" fmla="*/ 491 w 538"/>
                <a:gd name="T35" fmla="*/ 256 h 282"/>
                <a:gd name="T36" fmla="*/ 482 w 538"/>
                <a:gd name="T37" fmla="*/ 260 h 282"/>
                <a:gd name="T38" fmla="*/ 469 w 538"/>
                <a:gd name="T39" fmla="*/ 258 h 282"/>
                <a:gd name="T40" fmla="*/ 452 w 538"/>
                <a:gd name="T41" fmla="*/ 258 h 282"/>
                <a:gd name="T42" fmla="*/ 447 w 538"/>
                <a:gd name="T43" fmla="*/ 263 h 282"/>
                <a:gd name="T44" fmla="*/ 437 w 538"/>
                <a:gd name="T45" fmla="*/ 262 h 282"/>
                <a:gd name="T46" fmla="*/ 427 w 538"/>
                <a:gd name="T47" fmla="*/ 262 h 282"/>
                <a:gd name="T48" fmla="*/ 418 w 538"/>
                <a:gd name="T49" fmla="*/ 270 h 282"/>
                <a:gd name="T50" fmla="*/ 411 w 538"/>
                <a:gd name="T51" fmla="*/ 274 h 282"/>
                <a:gd name="T52" fmla="*/ 407 w 538"/>
                <a:gd name="T53" fmla="*/ 268 h 282"/>
                <a:gd name="T54" fmla="*/ 395 w 538"/>
                <a:gd name="T55" fmla="*/ 261 h 282"/>
                <a:gd name="T56" fmla="*/ 385 w 538"/>
                <a:gd name="T57" fmla="*/ 258 h 282"/>
                <a:gd name="T58" fmla="*/ 378 w 538"/>
                <a:gd name="T59" fmla="*/ 257 h 282"/>
                <a:gd name="T60" fmla="*/ 368 w 538"/>
                <a:gd name="T61" fmla="*/ 261 h 282"/>
                <a:gd name="T62" fmla="*/ 363 w 538"/>
                <a:gd name="T63" fmla="*/ 269 h 282"/>
                <a:gd name="T64" fmla="*/ 358 w 538"/>
                <a:gd name="T65" fmla="*/ 263 h 282"/>
                <a:gd name="T66" fmla="*/ 357 w 538"/>
                <a:gd name="T67" fmla="*/ 256 h 282"/>
                <a:gd name="T68" fmla="*/ 347 w 538"/>
                <a:gd name="T69" fmla="*/ 255 h 282"/>
                <a:gd name="T70" fmla="*/ 343 w 538"/>
                <a:gd name="T71" fmla="*/ 260 h 282"/>
                <a:gd name="T72" fmla="*/ 338 w 538"/>
                <a:gd name="T73" fmla="*/ 260 h 282"/>
                <a:gd name="T74" fmla="*/ 332 w 538"/>
                <a:gd name="T75" fmla="*/ 252 h 282"/>
                <a:gd name="T76" fmla="*/ 323 w 538"/>
                <a:gd name="T77" fmla="*/ 256 h 282"/>
                <a:gd name="T78" fmla="*/ 310 w 538"/>
                <a:gd name="T79" fmla="*/ 261 h 282"/>
                <a:gd name="T80" fmla="*/ 309 w 538"/>
                <a:gd name="T81" fmla="*/ 251 h 282"/>
                <a:gd name="T82" fmla="*/ 303 w 538"/>
                <a:gd name="T83" fmla="*/ 242 h 282"/>
                <a:gd name="T84" fmla="*/ 289 w 538"/>
                <a:gd name="T85" fmla="*/ 238 h 282"/>
                <a:gd name="T86" fmla="*/ 272 w 538"/>
                <a:gd name="T87" fmla="*/ 240 h 282"/>
                <a:gd name="T88" fmla="*/ 263 w 538"/>
                <a:gd name="T89" fmla="*/ 240 h 282"/>
                <a:gd name="T90" fmla="*/ 250 w 538"/>
                <a:gd name="T91" fmla="*/ 237 h 282"/>
                <a:gd name="T92" fmla="*/ 241 w 538"/>
                <a:gd name="T93" fmla="*/ 231 h 282"/>
                <a:gd name="T94" fmla="*/ 230 w 538"/>
                <a:gd name="T95" fmla="*/ 228 h 282"/>
                <a:gd name="T96" fmla="*/ 225 w 538"/>
                <a:gd name="T97" fmla="*/ 217 h 282"/>
                <a:gd name="T98" fmla="*/ 217 w 538"/>
                <a:gd name="T99" fmla="*/ 216 h 282"/>
                <a:gd name="T100" fmla="*/ 209 w 538"/>
                <a:gd name="T101" fmla="*/ 216 h 282"/>
                <a:gd name="T102" fmla="*/ 191 w 538"/>
                <a:gd name="T103" fmla="*/ 210 h 282"/>
                <a:gd name="T104" fmla="*/ 180 w 538"/>
                <a:gd name="T105" fmla="*/ 202 h 282"/>
                <a:gd name="T106" fmla="*/ 0 w 538"/>
                <a:gd name="T107" fmla="*/ 4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8" h="282">
                  <a:moveTo>
                    <a:pt x="0" y="0"/>
                  </a:moveTo>
                  <a:lnTo>
                    <a:pt x="0" y="0"/>
                  </a:lnTo>
                  <a:lnTo>
                    <a:pt x="7" y="1"/>
                  </a:lnTo>
                  <a:lnTo>
                    <a:pt x="14" y="1"/>
                  </a:lnTo>
                  <a:lnTo>
                    <a:pt x="22" y="3"/>
                  </a:lnTo>
                  <a:lnTo>
                    <a:pt x="30" y="3"/>
                  </a:lnTo>
                  <a:lnTo>
                    <a:pt x="38" y="4"/>
                  </a:lnTo>
                  <a:lnTo>
                    <a:pt x="45" y="4"/>
                  </a:lnTo>
                  <a:lnTo>
                    <a:pt x="54" y="5"/>
                  </a:lnTo>
                  <a:lnTo>
                    <a:pt x="62" y="5"/>
                  </a:lnTo>
                  <a:lnTo>
                    <a:pt x="71" y="5"/>
                  </a:lnTo>
                  <a:lnTo>
                    <a:pt x="85" y="6"/>
                  </a:lnTo>
                  <a:lnTo>
                    <a:pt x="103" y="6"/>
                  </a:lnTo>
                  <a:lnTo>
                    <a:pt x="124" y="7"/>
                  </a:lnTo>
                  <a:lnTo>
                    <a:pt x="148" y="9"/>
                  </a:lnTo>
                  <a:lnTo>
                    <a:pt x="176" y="10"/>
                  </a:lnTo>
                  <a:lnTo>
                    <a:pt x="205" y="11"/>
                  </a:lnTo>
                  <a:lnTo>
                    <a:pt x="237" y="12"/>
                  </a:lnTo>
                  <a:lnTo>
                    <a:pt x="271" y="13"/>
                  </a:lnTo>
                  <a:lnTo>
                    <a:pt x="305" y="14"/>
                  </a:lnTo>
                  <a:lnTo>
                    <a:pt x="343" y="14"/>
                  </a:lnTo>
                  <a:lnTo>
                    <a:pt x="380" y="16"/>
                  </a:lnTo>
                  <a:lnTo>
                    <a:pt x="416" y="16"/>
                  </a:lnTo>
                  <a:lnTo>
                    <a:pt x="451" y="16"/>
                  </a:lnTo>
                  <a:lnTo>
                    <a:pt x="489" y="16"/>
                  </a:lnTo>
                  <a:lnTo>
                    <a:pt x="523" y="16"/>
                  </a:lnTo>
                  <a:lnTo>
                    <a:pt x="523" y="17"/>
                  </a:lnTo>
                  <a:lnTo>
                    <a:pt x="524" y="46"/>
                  </a:lnTo>
                  <a:lnTo>
                    <a:pt x="538" y="139"/>
                  </a:lnTo>
                  <a:lnTo>
                    <a:pt x="538" y="282"/>
                  </a:lnTo>
                  <a:lnTo>
                    <a:pt x="527" y="276"/>
                  </a:lnTo>
                  <a:lnTo>
                    <a:pt x="516" y="270"/>
                  </a:lnTo>
                  <a:lnTo>
                    <a:pt x="508" y="265"/>
                  </a:lnTo>
                  <a:lnTo>
                    <a:pt x="501" y="261"/>
                  </a:lnTo>
                  <a:lnTo>
                    <a:pt x="496" y="258"/>
                  </a:lnTo>
                  <a:lnTo>
                    <a:pt x="491" y="256"/>
                  </a:lnTo>
                  <a:lnTo>
                    <a:pt x="488" y="257"/>
                  </a:lnTo>
                  <a:lnTo>
                    <a:pt x="482" y="260"/>
                  </a:lnTo>
                  <a:lnTo>
                    <a:pt x="476" y="262"/>
                  </a:lnTo>
                  <a:lnTo>
                    <a:pt x="469" y="258"/>
                  </a:lnTo>
                  <a:lnTo>
                    <a:pt x="461" y="257"/>
                  </a:lnTo>
                  <a:lnTo>
                    <a:pt x="452" y="258"/>
                  </a:lnTo>
                  <a:lnTo>
                    <a:pt x="450" y="262"/>
                  </a:lnTo>
                  <a:lnTo>
                    <a:pt x="447" y="263"/>
                  </a:lnTo>
                  <a:lnTo>
                    <a:pt x="441" y="263"/>
                  </a:lnTo>
                  <a:lnTo>
                    <a:pt x="437" y="262"/>
                  </a:lnTo>
                  <a:lnTo>
                    <a:pt x="431" y="262"/>
                  </a:lnTo>
                  <a:lnTo>
                    <a:pt x="427" y="262"/>
                  </a:lnTo>
                  <a:lnTo>
                    <a:pt x="422" y="265"/>
                  </a:lnTo>
                  <a:lnTo>
                    <a:pt x="418" y="270"/>
                  </a:lnTo>
                  <a:lnTo>
                    <a:pt x="415" y="274"/>
                  </a:lnTo>
                  <a:lnTo>
                    <a:pt x="411" y="274"/>
                  </a:lnTo>
                  <a:lnTo>
                    <a:pt x="408" y="273"/>
                  </a:lnTo>
                  <a:lnTo>
                    <a:pt x="407" y="268"/>
                  </a:lnTo>
                  <a:lnTo>
                    <a:pt x="401" y="264"/>
                  </a:lnTo>
                  <a:lnTo>
                    <a:pt x="395" y="261"/>
                  </a:lnTo>
                  <a:lnTo>
                    <a:pt x="391" y="258"/>
                  </a:lnTo>
                  <a:lnTo>
                    <a:pt x="385" y="258"/>
                  </a:lnTo>
                  <a:lnTo>
                    <a:pt x="382" y="261"/>
                  </a:lnTo>
                  <a:lnTo>
                    <a:pt x="378" y="257"/>
                  </a:lnTo>
                  <a:lnTo>
                    <a:pt x="374" y="255"/>
                  </a:lnTo>
                  <a:lnTo>
                    <a:pt x="368" y="261"/>
                  </a:lnTo>
                  <a:lnTo>
                    <a:pt x="365" y="268"/>
                  </a:lnTo>
                  <a:lnTo>
                    <a:pt x="363" y="269"/>
                  </a:lnTo>
                  <a:lnTo>
                    <a:pt x="361" y="267"/>
                  </a:lnTo>
                  <a:lnTo>
                    <a:pt x="358" y="263"/>
                  </a:lnTo>
                  <a:lnTo>
                    <a:pt x="358" y="258"/>
                  </a:lnTo>
                  <a:lnTo>
                    <a:pt x="357" y="256"/>
                  </a:lnTo>
                  <a:lnTo>
                    <a:pt x="354" y="255"/>
                  </a:lnTo>
                  <a:lnTo>
                    <a:pt x="347" y="255"/>
                  </a:lnTo>
                  <a:lnTo>
                    <a:pt x="345" y="258"/>
                  </a:lnTo>
                  <a:lnTo>
                    <a:pt x="343" y="260"/>
                  </a:lnTo>
                  <a:lnTo>
                    <a:pt x="342" y="260"/>
                  </a:lnTo>
                  <a:lnTo>
                    <a:pt x="338" y="260"/>
                  </a:lnTo>
                  <a:lnTo>
                    <a:pt x="335" y="258"/>
                  </a:lnTo>
                  <a:lnTo>
                    <a:pt x="332" y="252"/>
                  </a:lnTo>
                  <a:lnTo>
                    <a:pt x="328" y="251"/>
                  </a:lnTo>
                  <a:lnTo>
                    <a:pt x="323" y="256"/>
                  </a:lnTo>
                  <a:lnTo>
                    <a:pt x="317" y="260"/>
                  </a:lnTo>
                  <a:lnTo>
                    <a:pt x="310" y="261"/>
                  </a:lnTo>
                  <a:lnTo>
                    <a:pt x="307" y="258"/>
                  </a:lnTo>
                  <a:lnTo>
                    <a:pt x="309" y="251"/>
                  </a:lnTo>
                  <a:lnTo>
                    <a:pt x="304" y="245"/>
                  </a:lnTo>
                  <a:lnTo>
                    <a:pt x="303" y="242"/>
                  </a:lnTo>
                  <a:lnTo>
                    <a:pt x="298" y="240"/>
                  </a:lnTo>
                  <a:lnTo>
                    <a:pt x="289" y="238"/>
                  </a:lnTo>
                  <a:lnTo>
                    <a:pt x="280" y="241"/>
                  </a:lnTo>
                  <a:lnTo>
                    <a:pt x="272" y="240"/>
                  </a:lnTo>
                  <a:lnTo>
                    <a:pt x="267" y="238"/>
                  </a:lnTo>
                  <a:lnTo>
                    <a:pt x="263" y="240"/>
                  </a:lnTo>
                  <a:lnTo>
                    <a:pt x="255" y="241"/>
                  </a:lnTo>
                  <a:lnTo>
                    <a:pt x="250" y="237"/>
                  </a:lnTo>
                  <a:lnTo>
                    <a:pt x="245" y="234"/>
                  </a:lnTo>
                  <a:lnTo>
                    <a:pt x="241" y="231"/>
                  </a:lnTo>
                  <a:lnTo>
                    <a:pt x="231" y="231"/>
                  </a:lnTo>
                  <a:lnTo>
                    <a:pt x="230" y="228"/>
                  </a:lnTo>
                  <a:lnTo>
                    <a:pt x="231" y="222"/>
                  </a:lnTo>
                  <a:lnTo>
                    <a:pt x="225" y="217"/>
                  </a:lnTo>
                  <a:lnTo>
                    <a:pt x="220" y="214"/>
                  </a:lnTo>
                  <a:lnTo>
                    <a:pt x="217" y="216"/>
                  </a:lnTo>
                  <a:lnTo>
                    <a:pt x="216" y="218"/>
                  </a:lnTo>
                  <a:lnTo>
                    <a:pt x="209" y="216"/>
                  </a:lnTo>
                  <a:lnTo>
                    <a:pt x="196" y="214"/>
                  </a:lnTo>
                  <a:lnTo>
                    <a:pt x="191" y="210"/>
                  </a:lnTo>
                  <a:lnTo>
                    <a:pt x="189" y="204"/>
                  </a:lnTo>
                  <a:lnTo>
                    <a:pt x="180" y="202"/>
                  </a:lnTo>
                  <a:lnTo>
                    <a:pt x="178" y="55"/>
                  </a:lnTo>
                  <a:lnTo>
                    <a:pt x="0" y="43"/>
                  </a:lnTo>
                  <a:lnTo>
                    <a:pt x="0"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64">
              <a:extLst>
                <a:ext uri="{FF2B5EF4-FFF2-40B4-BE49-F238E27FC236}">
                  <a16:creationId xmlns:a16="http://schemas.microsoft.com/office/drawing/2014/main" id="{08D99832-4356-4199-A370-64FDCEC7260D}"/>
                </a:ext>
              </a:extLst>
            </p:cNvPr>
            <p:cNvSpPr>
              <a:spLocks/>
            </p:cNvSpPr>
            <p:nvPr/>
          </p:nvSpPr>
          <p:spPr bwMode="auto">
            <a:xfrm>
              <a:off x="4433667" y="4427784"/>
              <a:ext cx="2205448" cy="2116620"/>
            </a:xfrm>
            <a:custGeom>
              <a:avLst/>
              <a:gdLst>
                <a:gd name="T0" fmla="*/ 723 w 738"/>
                <a:gd name="T1" fmla="*/ 445 h 708"/>
                <a:gd name="T2" fmla="*/ 726 w 738"/>
                <a:gd name="T3" fmla="*/ 399 h 708"/>
                <a:gd name="T4" fmla="*/ 738 w 738"/>
                <a:gd name="T5" fmla="*/ 372 h 708"/>
                <a:gd name="T6" fmla="*/ 728 w 738"/>
                <a:gd name="T7" fmla="*/ 340 h 708"/>
                <a:gd name="T8" fmla="*/ 705 w 738"/>
                <a:gd name="T9" fmla="*/ 205 h 708"/>
                <a:gd name="T10" fmla="*/ 661 w 738"/>
                <a:gd name="T11" fmla="*/ 193 h 708"/>
                <a:gd name="T12" fmla="*/ 632 w 738"/>
                <a:gd name="T13" fmla="*/ 184 h 708"/>
                <a:gd name="T14" fmla="*/ 602 w 738"/>
                <a:gd name="T15" fmla="*/ 187 h 708"/>
                <a:gd name="T16" fmla="*/ 578 w 738"/>
                <a:gd name="T17" fmla="*/ 193 h 708"/>
                <a:gd name="T18" fmla="*/ 558 w 738"/>
                <a:gd name="T19" fmla="*/ 185 h 708"/>
                <a:gd name="T20" fmla="*/ 535 w 738"/>
                <a:gd name="T21" fmla="*/ 185 h 708"/>
                <a:gd name="T22" fmla="*/ 526 w 738"/>
                <a:gd name="T23" fmla="*/ 181 h 708"/>
                <a:gd name="T24" fmla="*/ 510 w 738"/>
                <a:gd name="T25" fmla="*/ 184 h 708"/>
                <a:gd name="T26" fmla="*/ 486 w 738"/>
                <a:gd name="T27" fmla="*/ 185 h 708"/>
                <a:gd name="T28" fmla="*/ 468 w 738"/>
                <a:gd name="T29" fmla="*/ 166 h 708"/>
                <a:gd name="T30" fmla="*/ 435 w 738"/>
                <a:gd name="T31" fmla="*/ 165 h 708"/>
                <a:gd name="T32" fmla="*/ 414 w 738"/>
                <a:gd name="T33" fmla="*/ 148 h 708"/>
                <a:gd name="T34" fmla="*/ 385 w 738"/>
                <a:gd name="T35" fmla="*/ 142 h 708"/>
                <a:gd name="T36" fmla="*/ 0 w 738"/>
                <a:gd name="T37" fmla="*/ 276 h 708"/>
                <a:gd name="T38" fmla="*/ 27 w 738"/>
                <a:gd name="T39" fmla="*/ 321 h 708"/>
                <a:gd name="T40" fmla="*/ 50 w 738"/>
                <a:gd name="T41" fmla="*/ 352 h 708"/>
                <a:gd name="T42" fmla="*/ 75 w 738"/>
                <a:gd name="T43" fmla="*/ 370 h 708"/>
                <a:gd name="T44" fmla="*/ 92 w 738"/>
                <a:gd name="T45" fmla="*/ 404 h 708"/>
                <a:gd name="T46" fmla="*/ 106 w 738"/>
                <a:gd name="T47" fmla="*/ 451 h 708"/>
                <a:gd name="T48" fmla="*/ 137 w 738"/>
                <a:gd name="T49" fmla="*/ 472 h 708"/>
                <a:gd name="T50" fmla="*/ 155 w 738"/>
                <a:gd name="T51" fmla="*/ 489 h 708"/>
                <a:gd name="T52" fmla="*/ 188 w 738"/>
                <a:gd name="T53" fmla="*/ 487 h 708"/>
                <a:gd name="T54" fmla="*/ 211 w 738"/>
                <a:gd name="T55" fmla="*/ 450 h 708"/>
                <a:gd name="T56" fmla="*/ 230 w 738"/>
                <a:gd name="T57" fmla="*/ 443 h 708"/>
                <a:gd name="T58" fmla="*/ 253 w 738"/>
                <a:gd name="T59" fmla="*/ 448 h 708"/>
                <a:gd name="T60" fmla="*/ 298 w 738"/>
                <a:gd name="T61" fmla="*/ 472 h 708"/>
                <a:gd name="T62" fmla="*/ 321 w 738"/>
                <a:gd name="T63" fmla="*/ 494 h 708"/>
                <a:gd name="T64" fmla="*/ 334 w 738"/>
                <a:gd name="T65" fmla="*/ 531 h 708"/>
                <a:gd name="T66" fmla="*/ 363 w 738"/>
                <a:gd name="T67" fmla="*/ 578 h 708"/>
                <a:gd name="T68" fmla="*/ 389 w 738"/>
                <a:gd name="T69" fmla="*/ 620 h 708"/>
                <a:gd name="T70" fmla="*/ 406 w 738"/>
                <a:gd name="T71" fmla="*/ 658 h 708"/>
                <a:gd name="T72" fmla="*/ 435 w 738"/>
                <a:gd name="T73" fmla="*/ 679 h 708"/>
                <a:gd name="T74" fmla="*/ 461 w 738"/>
                <a:gd name="T75" fmla="*/ 690 h 708"/>
                <a:gd name="T76" fmla="*/ 487 w 738"/>
                <a:gd name="T77" fmla="*/ 696 h 708"/>
                <a:gd name="T78" fmla="*/ 511 w 738"/>
                <a:gd name="T79" fmla="*/ 708 h 708"/>
                <a:gd name="T80" fmla="*/ 520 w 738"/>
                <a:gd name="T81" fmla="*/ 698 h 708"/>
                <a:gd name="T82" fmla="*/ 510 w 738"/>
                <a:gd name="T83" fmla="*/ 676 h 708"/>
                <a:gd name="T84" fmla="*/ 514 w 738"/>
                <a:gd name="T85" fmla="*/ 638 h 708"/>
                <a:gd name="T86" fmla="*/ 501 w 738"/>
                <a:gd name="T87" fmla="*/ 624 h 708"/>
                <a:gd name="T88" fmla="*/ 520 w 738"/>
                <a:gd name="T89" fmla="*/ 599 h 708"/>
                <a:gd name="T90" fmla="*/ 512 w 738"/>
                <a:gd name="T91" fmla="*/ 585 h 708"/>
                <a:gd name="T92" fmla="*/ 536 w 738"/>
                <a:gd name="T93" fmla="*/ 569 h 708"/>
                <a:gd name="T94" fmla="*/ 585 w 738"/>
                <a:gd name="T95" fmla="*/ 527 h 708"/>
                <a:gd name="T96" fmla="*/ 611 w 738"/>
                <a:gd name="T97" fmla="*/ 533 h 708"/>
                <a:gd name="T98" fmla="*/ 642 w 738"/>
                <a:gd name="T99" fmla="*/ 507 h 708"/>
                <a:gd name="T100" fmla="*/ 655 w 738"/>
                <a:gd name="T101" fmla="*/ 492 h 708"/>
                <a:gd name="T102" fmla="*/ 649 w 738"/>
                <a:gd name="T103" fmla="*/ 470 h 708"/>
                <a:gd name="T104" fmla="*/ 670 w 738"/>
                <a:gd name="T105" fmla="*/ 48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8" h="708">
                  <a:moveTo>
                    <a:pt x="714" y="461"/>
                  </a:moveTo>
                  <a:cubicBezTo>
                    <a:pt x="715" y="457"/>
                    <a:pt x="715" y="457"/>
                    <a:pt x="715" y="457"/>
                  </a:cubicBezTo>
                  <a:cubicBezTo>
                    <a:pt x="717" y="454"/>
                    <a:pt x="717" y="454"/>
                    <a:pt x="717" y="454"/>
                  </a:cubicBezTo>
                  <a:cubicBezTo>
                    <a:pt x="719" y="451"/>
                    <a:pt x="719" y="451"/>
                    <a:pt x="719" y="451"/>
                  </a:cubicBezTo>
                  <a:cubicBezTo>
                    <a:pt x="722" y="449"/>
                    <a:pt x="722" y="449"/>
                    <a:pt x="722" y="449"/>
                  </a:cubicBezTo>
                  <a:cubicBezTo>
                    <a:pt x="723" y="445"/>
                    <a:pt x="723" y="445"/>
                    <a:pt x="723" y="445"/>
                  </a:cubicBezTo>
                  <a:cubicBezTo>
                    <a:pt x="725" y="442"/>
                    <a:pt x="725" y="442"/>
                    <a:pt x="725" y="442"/>
                  </a:cubicBezTo>
                  <a:cubicBezTo>
                    <a:pt x="726" y="437"/>
                    <a:pt x="726" y="437"/>
                    <a:pt x="726" y="437"/>
                  </a:cubicBezTo>
                  <a:cubicBezTo>
                    <a:pt x="726" y="433"/>
                    <a:pt x="726" y="433"/>
                    <a:pt x="726" y="433"/>
                  </a:cubicBezTo>
                  <a:cubicBezTo>
                    <a:pt x="726" y="422"/>
                    <a:pt x="726" y="422"/>
                    <a:pt x="726" y="422"/>
                  </a:cubicBezTo>
                  <a:cubicBezTo>
                    <a:pt x="726" y="410"/>
                    <a:pt x="726" y="410"/>
                    <a:pt x="726" y="410"/>
                  </a:cubicBezTo>
                  <a:cubicBezTo>
                    <a:pt x="726" y="399"/>
                    <a:pt x="726" y="399"/>
                    <a:pt x="726" y="399"/>
                  </a:cubicBezTo>
                  <a:cubicBezTo>
                    <a:pt x="729" y="397"/>
                    <a:pt x="729" y="397"/>
                    <a:pt x="729" y="397"/>
                  </a:cubicBezTo>
                  <a:cubicBezTo>
                    <a:pt x="730" y="395"/>
                    <a:pt x="730" y="395"/>
                    <a:pt x="730" y="395"/>
                  </a:cubicBezTo>
                  <a:cubicBezTo>
                    <a:pt x="731" y="392"/>
                    <a:pt x="731" y="392"/>
                    <a:pt x="731" y="392"/>
                  </a:cubicBezTo>
                  <a:cubicBezTo>
                    <a:pt x="732" y="389"/>
                    <a:pt x="732" y="389"/>
                    <a:pt x="732" y="389"/>
                  </a:cubicBezTo>
                  <a:cubicBezTo>
                    <a:pt x="737" y="382"/>
                    <a:pt x="737" y="382"/>
                    <a:pt x="737" y="382"/>
                  </a:cubicBezTo>
                  <a:cubicBezTo>
                    <a:pt x="738" y="372"/>
                    <a:pt x="738" y="372"/>
                    <a:pt x="738" y="372"/>
                  </a:cubicBezTo>
                  <a:cubicBezTo>
                    <a:pt x="738" y="364"/>
                    <a:pt x="738" y="364"/>
                    <a:pt x="738" y="364"/>
                  </a:cubicBezTo>
                  <a:cubicBezTo>
                    <a:pt x="735" y="357"/>
                    <a:pt x="735" y="357"/>
                    <a:pt x="735" y="357"/>
                  </a:cubicBezTo>
                  <a:cubicBezTo>
                    <a:pt x="733" y="353"/>
                    <a:pt x="733" y="353"/>
                    <a:pt x="733" y="353"/>
                  </a:cubicBezTo>
                  <a:cubicBezTo>
                    <a:pt x="732" y="349"/>
                    <a:pt x="732" y="349"/>
                    <a:pt x="732" y="349"/>
                  </a:cubicBezTo>
                  <a:cubicBezTo>
                    <a:pt x="731" y="344"/>
                    <a:pt x="731" y="344"/>
                    <a:pt x="731" y="344"/>
                  </a:cubicBezTo>
                  <a:cubicBezTo>
                    <a:pt x="728" y="340"/>
                    <a:pt x="728" y="340"/>
                    <a:pt x="728" y="340"/>
                  </a:cubicBezTo>
                  <a:cubicBezTo>
                    <a:pt x="722" y="337"/>
                    <a:pt x="722" y="337"/>
                    <a:pt x="722" y="337"/>
                  </a:cubicBezTo>
                  <a:cubicBezTo>
                    <a:pt x="722" y="330"/>
                    <a:pt x="722" y="330"/>
                    <a:pt x="722" y="330"/>
                  </a:cubicBezTo>
                  <a:cubicBezTo>
                    <a:pt x="718" y="319"/>
                    <a:pt x="718" y="319"/>
                    <a:pt x="718" y="319"/>
                  </a:cubicBezTo>
                  <a:cubicBezTo>
                    <a:pt x="706" y="306"/>
                    <a:pt x="706" y="306"/>
                    <a:pt x="706" y="306"/>
                  </a:cubicBezTo>
                  <a:cubicBezTo>
                    <a:pt x="706" y="237"/>
                    <a:pt x="706" y="237"/>
                    <a:pt x="706" y="237"/>
                  </a:cubicBezTo>
                  <a:cubicBezTo>
                    <a:pt x="705" y="205"/>
                    <a:pt x="705" y="205"/>
                    <a:pt x="705" y="205"/>
                  </a:cubicBezTo>
                  <a:cubicBezTo>
                    <a:pt x="699" y="203"/>
                    <a:pt x="699" y="203"/>
                    <a:pt x="699" y="203"/>
                  </a:cubicBezTo>
                  <a:cubicBezTo>
                    <a:pt x="693" y="203"/>
                    <a:pt x="693" y="203"/>
                    <a:pt x="693" y="203"/>
                  </a:cubicBezTo>
                  <a:cubicBezTo>
                    <a:pt x="687" y="203"/>
                    <a:pt x="687" y="203"/>
                    <a:pt x="687" y="203"/>
                  </a:cubicBezTo>
                  <a:cubicBezTo>
                    <a:pt x="680" y="203"/>
                    <a:pt x="680" y="203"/>
                    <a:pt x="680" y="203"/>
                  </a:cubicBezTo>
                  <a:cubicBezTo>
                    <a:pt x="670" y="198"/>
                    <a:pt x="670" y="198"/>
                    <a:pt x="670" y="198"/>
                  </a:cubicBezTo>
                  <a:cubicBezTo>
                    <a:pt x="661" y="193"/>
                    <a:pt x="661" y="193"/>
                    <a:pt x="661" y="193"/>
                  </a:cubicBezTo>
                  <a:cubicBezTo>
                    <a:pt x="654" y="189"/>
                    <a:pt x="654" y="189"/>
                    <a:pt x="654" y="189"/>
                  </a:cubicBezTo>
                  <a:cubicBezTo>
                    <a:pt x="648" y="185"/>
                    <a:pt x="648" y="185"/>
                    <a:pt x="648" y="185"/>
                  </a:cubicBezTo>
                  <a:cubicBezTo>
                    <a:pt x="644" y="183"/>
                    <a:pt x="644" y="183"/>
                    <a:pt x="644" y="183"/>
                  </a:cubicBezTo>
                  <a:cubicBezTo>
                    <a:pt x="640" y="181"/>
                    <a:pt x="640" y="181"/>
                    <a:pt x="640" y="181"/>
                  </a:cubicBezTo>
                  <a:cubicBezTo>
                    <a:pt x="637" y="182"/>
                    <a:pt x="637" y="182"/>
                    <a:pt x="637" y="182"/>
                  </a:cubicBezTo>
                  <a:cubicBezTo>
                    <a:pt x="632" y="184"/>
                    <a:pt x="632" y="184"/>
                    <a:pt x="632" y="184"/>
                  </a:cubicBezTo>
                  <a:cubicBezTo>
                    <a:pt x="627" y="186"/>
                    <a:pt x="627" y="186"/>
                    <a:pt x="627" y="186"/>
                  </a:cubicBezTo>
                  <a:cubicBezTo>
                    <a:pt x="621" y="183"/>
                    <a:pt x="621" y="183"/>
                    <a:pt x="621" y="183"/>
                  </a:cubicBezTo>
                  <a:cubicBezTo>
                    <a:pt x="614" y="182"/>
                    <a:pt x="614" y="182"/>
                    <a:pt x="614" y="182"/>
                  </a:cubicBezTo>
                  <a:cubicBezTo>
                    <a:pt x="607" y="183"/>
                    <a:pt x="607" y="183"/>
                    <a:pt x="607" y="183"/>
                  </a:cubicBezTo>
                  <a:cubicBezTo>
                    <a:pt x="605" y="186"/>
                    <a:pt x="605" y="186"/>
                    <a:pt x="605" y="186"/>
                  </a:cubicBezTo>
                  <a:cubicBezTo>
                    <a:pt x="602" y="187"/>
                    <a:pt x="602" y="187"/>
                    <a:pt x="602" y="187"/>
                  </a:cubicBezTo>
                  <a:cubicBezTo>
                    <a:pt x="597" y="187"/>
                    <a:pt x="597" y="187"/>
                    <a:pt x="597" y="187"/>
                  </a:cubicBezTo>
                  <a:cubicBezTo>
                    <a:pt x="594" y="186"/>
                    <a:pt x="594" y="186"/>
                    <a:pt x="594" y="186"/>
                  </a:cubicBezTo>
                  <a:cubicBezTo>
                    <a:pt x="589" y="186"/>
                    <a:pt x="589" y="186"/>
                    <a:pt x="589" y="186"/>
                  </a:cubicBezTo>
                  <a:cubicBezTo>
                    <a:pt x="585" y="186"/>
                    <a:pt x="585" y="186"/>
                    <a:pt x="585" y="186"/>
                  </a:cubicBezTo>
                  <a:cubicBezTo>
                    <a:pt x="581" y="189"/>
                    <a:pt x="581" y="189"/>
                    <a:pt x="581" y="189"/>
                  </a:cubicBezTo>
                  <a:cubicBezTo>
                    <a:pt x="578" y="193"/>
                    <a:pt x="578" y="193"/>
                    <a:pt x="578" y="193"/>
                  </a:cubicBezTo>
                  <a:cubicBezTo>
                    <a:pt x="575" y="196"/>
                    <a:pt x="575" y="196"/>
                    <a:pt x="575" y="196"/>
                  </a:cubicBezTo>
                  <a:cubicBezTo>
                    <a:pt x="572" y="196"/>
                    <a:pt x="572" y="196"/>
                    <a:pt x="572" y="196"/>
                  </a:cubicBezTo>
                  <a:cubicBezTo>
                    <a:pt x="569" y="195"/>
                    <a:pt x="569" y="195"/>
                    <a:pt x="569" y="195"/>
                  </a:cubicBezTo>
                  <a:cubicBezTo>
                    <a:pt x="568" y="191"/>
                    <a:pt x="568" y="191"/>
                    <a:pt x="568" y="191"/>
                  </a:cubicBezTo>
                  <a:cubicBezTo>
                    <a:pt x="563" y="188"/>
                    <a:pt x="563" y="188"/>
                    <a:pt x="563" y="188"/>
                  </a:cubicBezTo>
                  <a:cubicBezTo>
                    <a:pt x="558" y="185"/>
                    <a:pt x="558" y="185"/>
                    <a:pt x="558" y="185"/>
                  </a:cubicBezTo>
                  <a:cubicBezTo>
                    <a:pt x="555" y="183"/>
                    <a:pt x="555" y="183"/>
                    <a:pt x="555" y="183"/>
                  </a:cubicBezTo>
                  <a:cubicBezTo>
                    <a:pt x="550" y="183"/>
                    <a:pt x="550" y="183"/>
                    <a:pt x="550" y="183"/>
                  </a:cubicBezTo>
                  <a:cubicBezTo>
                    <a:pt x="547" y="185"/>
                    <a:pt x="547" y="185"/>
                    <a:pt x="547" y="185"/>
                  </a:cubicBezTo>
                  <a:cubicBezTo>
                    <a:pt x="544" y="182"/>
                    <a:pt x="544" y="182"/>
                    <a:pt x="544" y="182"/>
                  </a:cubicBezTo>
                  <a:cubicBezTo>
                    <a:pt x="540" y="180"/>
                    <a:pt x="540" y="180"/>
                    <a:pt x="540" y="180"/>
                  </a:cubicBezTo>
                  <a:cubicBezTo>
                    <a:pt x="535" y="185"/>
                    <a:pt x="535" y="185"/>
                    <a:pt x="535" y="185"/>
                  </a:cubicBezTo>
                  <a:cubicBezTo>
                    <a:pt x="533" y="191"/>
                    <a:pt x="533" y="191"/>
                    <a:pt x="533" y="191"/>
                  </a:cubicBezTo>
                  <a:cubicBezTo>
                    <a:pt x="531" y="192"/>
                    <a:pt x="531" y="192"/>
                    <a:pt x="531" y="192"/>
                  </a:cubicBezTo>
                  <a:cubicBezTo>
                    <a:pt x="529" y="190"/>
                    <a:pt x="529" y="190"/>
                    <a:pt x="529" y="190"/>
                  </a:cubicBezTo>
                  <a:cubicBezTo>
                    <a:pt x="527" y="187"/>
                    <a:pt x="527" y="187"/>
                    <a:pt x="527" y="187"/>
                  </a:cubicBezTo>
                  <a:cubicBezTo>
                    <a:pt x="527" y="183"/>
                    <a:pt x="527" y="183"/>
                    <a:pt x="527" y="183"/>
                  </a:cubicBezTo>
                  <a:cubicBezTo>
                    <a:pt x="526" y="181"/>
                    <a:pt x="526" y="181"/>
                    <a:pt x="526" y="181"/>
                  </a:cubicBezTo>
                  <a:cubicBezTo>
                    <a:pt x="523" y="180"/>
                    <a:pt x="523" y="180"/>
                    <a:pt x="523" y="180"/>
                  </a:cubicBezTo>
                  <a:cubicBezTo>
                    <a:pt x="517" y="180"/>
                    <a:pt x="517" y="180"/>
                    <a:pt x="517" y="180"/>
                  </a:cubicBezTo>
                  <a:cubicBezTo>
                    <a:pt x="516" y="183"/>
                    <a:pt x="516" y="183"/>
                    <a:pt x="516" y="183"/>
                  </a:cubicBezTo>
                  <a:cubicBezTo>
                    <a:pt x="514" y="184"/>
                    <a:pt x="514" y="184"/>
                    <a:pt x="514" y="184"/>
                  </a:cubicBezTo>
                  <a:cubicBezTo>
                    <a:pt x="513" y="184"/>
                    <a:pt x="513" y="184"/>
                    <a:pt x="513" y="184"/>
                  </a:cubicBezTo>
                  <a:cubicBezTo>
                    <a:pt x="510" y="184"/>
                    <a:pt x="510" y="184"/>
                    <a:pt x="510" y="184"/>
                  </a:cubicBezTo>
                  <a:cubicBezTo>
                    <a:pt x="507" y="183"/>
                    <a:pt x="507" y="183"/>
                    <a:pt x="507" y="183"/>
                  </a:cubicBezTo>
                  <a:cubicBezTo>
                    <a:pt x="505" y="178"/>
                    <a:pt x="505" y="178"/>
                    <a:pt x="505" y="178"/>
                  </a:cubicBezTo>
                  <a:cubicBezTo>
                    <a:pt x="501" y="177"/>
                    <a:pt x="501" y="177"/>
                    <a:pt x="501" y="177"/>
                  </a:cubicBezTo>
                  <a:cubicBezTo>
                    <a:pt x="497" y="181"/>
                    <a:pt x="497" y="181"/>
                    <a:pt x="497" y="181"/>
                  </a:cubicBezTo>
                  <a:cubicBezTo>
                    <a:pt x="492" y="184"/>
                    <a:pt x="492" y="184"/>
                    <a:pt x="492" y="184"/>
                  </a:cubicBezTo>
                  <a:cubicBezTo>
                    <a:pt x="486" y="185"/>
                    <a:pt x="486" y="185"/>
                    <a:pt x="486" y="185"/>
                  </a:cubicBezTo>
                  <a:cubicBezTo>
                    <a:pt x="483" y="183"/>
                    <a:pt x="483" y="183"/>
                    <a:pt x="483" y="183"/>
                  </a:cubicBezTo>
                  <a:cubicBezTo>
                    <a:pt x="485" y="177"/>
                    <a:pt x="485" y="177"/>
                    <a:pt x="485" y="177"/>
                  </a:cubicBezTo>
                  <a:cubicBezTo>
                    <a:pt x="481" y="172"/>
                    <a:pt x="481" y="172"/>
                    <a:pt x="481" y="172"/>
                  </a:cubicBezTo>
                  <a:cubicBezTo>
                    <a:pt x="480" y="169"/>
                    <a:pt x="480" y="169"/>
                    <a:pt x="480" y="169"/>
                  </a:cubicBezTo>
                  <a:cubicBezTo>
                    <a:pt x="476" y="167"/>
                    <a:pt x="476" y="167"/>
                    <a:pt x="476" y="167"/>
                  </a:cubicBezTo>
                  <a:cubicBezTo>
                    <a:pt x="468" y="166"/>
                    <a:pt x="468" y="166"/>
                    <a:pt x="468" y="166"/>
                  </a:cubicBezTo>
                  <a:cubicBezTo>
                    <a:pt x="460" y="168"/>
                    <a:pt x="460" y="168"/>
                    <a:pt x="460" y="168"/>
                  </a:cubicBezTo>
                  <a:cubicBezTo>
                    <a:pt x="454" y="167"/>
                    <a:pt x="454" y="167"/>
                    <a:pt x="454" y="167"/>
                  </a:cubicBezTo>
                  <a:cubicBezTo>
                    <a:pt x="449" y="166"/>
                    <a:pt x="449" y="166"/>
                    <a:pt x="449" y="166"/>
                  </a:cubicBezTo>
                  <a:cubicBezTo>
                    <a:pt x="446" y="167"/>
                    <a:pt x="446" y="167"/>
                    <a:pt x="446" y="167"/>
                  </a:cubicBezTo>
                  <a:cubicBezTo>
                    <a:pt x="439" y="168"/>
                    <a:pt x="439" y="168"/>
                    <a:pt x="439" y="168"/>
                  </a:cubicBezTo>
                  <a:cubicBezTo>
                    <a:pt x="435" y="165"/>
                    <a:pt x="435" y="165"/>
                    <a:pt x="435" y="165"/>
                  </a:cubicBezTo>
                  <a:cubicBezTo>
                    <a:pt x="431" y="162"/>
                    <a:pt x="431" y="162"/>
                    <a:pt x="431" y="162"/>
                  </a:cubicBezTo>
                  <a:cubicBezTo>
                    <a:pt x="427" y="160"/>
                    <a:pt x="427" y="160"/>
                    <a:pt x="427" y="160"/>
                  </a:cubicBezTo>
                  <a:cubicBezTo>
                    <a:pt x="419" y="160"/>
                    <a:pt x="419" y="160"/>
                    <a:pt x="419" y="160"/>
                  </a:cubicBezTo>
                  <a:cubicBezTo>
                    <a:pt x="418" y="157"/>
                    <a:pt x="418" y="157"/>
                    <a:pt x="418" y="157"/>
                  </a:cubicBezTo>
                  <a:cubicBezTo>
                    <a:pt x="419" y="152"/>
                    <a:pt x="419" y="152"/>
                    <a:pt x="419" y="152"/>
                  </a:cubicBezTo>
                  <a:cubicBezTo>
                    <a:pt x="414" y="148"/>
                    <a:pt x="414" y="148"/>
                    <a:pt x="414" y="148"/>
                  </a:cubicBezTo>
                  <a:cubicBezTo>
                    <a:pt x="409" y="145"/>
                    <a:pt x="409" y="145"/>
                    <a:pt x="409" y="145"/>
                  </a:cubicBezTo>
                  <a:cubicBezTo>
                    <a:pt x="407" y="147"/>
                    <a:pt x="407" y="147"/>
                    <a:pt x="407" y="147"/>
                  </a:cubicBezTo>
                  <a:cubicBezTo>
                    <a:pt x="406" y="149"/>
                    <a:pt x="406" y="149"/>
                    <a:pt x="406" y="149"/>
                  </a:cubicBezTo>
                  <a:cubicBezTo>
                    <a:pt x="400" y="147"/>
                    <a:pt x="400" y="147"/>
                    <a:pt x="400" y="147"/>
                  </a:cubicBezTo>
                  <a:cubicBezTo>
                    <a:pt x="389" y="145"/>
                    <a:pt x="389" y="145"/>
                    <a:pt x="389" y="145"/>
                  </a:cubicBezTo>
                  <a:cubicBezTo>
                    <a:pt x="385" y="142"/>
                    <a:pt x="385" y="142"/>
                    <a:pt x="385" y="142"/>
                  </a:cubicBezTo>
                  <a:cubicBezTo>
                    <a:pt x="383" y="137"/>
                    <a:pt x="383" y="137"/>
                    <a:pt x="383" y="137"/>
                  </a:cubicBezTo>
                  <a:cubicBezTo>
                    <a:pt x="375" y="135"/>
                    <a:pt x="375" y="135"/>
                    <a:pt x="375" y="135"/>
                  </a:cubicBezTo>
                  <a:cubicBezTo>
                    <a:pt x="374" y="10"/>
                    <a:pt x="374" y="10"/>
                    <a:pt x="374" y="10"/>
                  </a:cubicBezTo>
                  <a:cubicBezTo>
                    <a:pt x="222" y="0"/>
                    <a:pt x="222" y="0"/>
                    <a:pt x="222" y="0"/>
                  </a:cubicBezTo>
                  <a:cubicBezTo>
                    <a:pt x="197" y="292"/>
                    <a:pt x="197" y="292"/>
                    <a:pt x="197" y="292"/>
                  </a:cubicBezTo>
                  <a:cubicBezTo>
                    <a:pt x="0" y="276"/>
                    <a:pt x="0" y="276"/>
                    <a:pt x="0" y="276"/>
                  </a:cubicBezTo>
                  <a:cubicBezTo>
                    <a:pt x="0" y="288"/>
                    <a:pt x="0" y="288"/>
                    <a:pt x="0" y="288"/>
                  </a:cubicBezTo>
                  <a:cubicBezTo>
                    <a:pt x="9" y="294"/>
                    <a:pt x="9" y="294"/>
                    <a:pt x="9" y="294"/>
                  </a:cubicBezTo>
                  <a:cubicBezTo>
                    <a:pt x="14" y="303"/>
                    <a:pt x="14" y="303"/>
                    <a:pt x="14" y="303"/>
                  </a:cubicBezTo>
                  <a:cubicBezTo>
                    <a:pt x="15" y="312"/>
                    <a:pt x="15" y="312"/>
                    <a:pt x="15" y="312"/>
                  </a:cubicBezTo>
                  <a:cubicBezTo>
                    <a:pt x="21" y="318"/>
                    <a:pt x="21" y="318"/>
                    <a:pt x="21" y="318"/>
                  </a:cubicBezTo>
                  <a:cubicBezTo>
                    <a:pt x="27" y="321"/>
                    <a:pt x="27" y="321"/>
                    <a:pt x="27" y="321"/>
                  </a:cubicBezTo>
                  <a:cubicBezTo>
                    <a:pt x="30" y="326"/>
                    <a:pt x="30" y="326"/>
                    <a:pt x="30" y="326"/>
                  </a:cubicBezTo>
                  <a:cubicBezTo>
                    <a:pt x="32" y="331"/>
                    <a:pt x="32" y="331"/>
                    <a:pt x="32" y="331"/>
                  </a:cubicBezTo>
                  <a:cubicBezTo>
                    <a:pt x="37" y="334"/>
                    <a:pt x="37" y="334"/>
                    <a:pt x="37" y="334"/>
                  </a:cubicBezTo>
                  <a:cubicBezTo>
                    <a:pt x="45" y="338"/>
                    <a:pt x="45" y="338"/>
                    <a:pt x="45" y="338"/>
                  </a:cubicBezTo>
                  <a:cubicBezTo>
                    <a:pt x="48" y="345"/>
                    <a:pt x="48" y="345"/>
                    <a:pt x="48" y="345"/>
                  </a:cubicBezTo>
                  <a:cubicBezTo>
                    <a:pt x="50" y="352"/>
                    <a:pt x="50" y="352"/>
                    <a:pt x="50" y="352"/>
                  </a:cubicBezTo>
                  <a:cubicBezTo>
                    <a:pt x="54" y="357"/>
                    <a:pt x="54" y="357"/>
                    <a:pt x="54" y="357"/>
                  </a:cubicBezTo>
                  <a:cubicBezTo>
                    <a:pt x="57" y="359"/>
                    <a:pt x="57" y="359"/>
                    <a:pt x="57" y="359"/>
                  </a:cubicBezTo>
                  <a:cubicBezTo>
                    <a:pt x="61" y="361"/>
                    <a:pt x="61" y="361"/>
                    <a:pt x="61" y="361"/>
                  </a:cubicBezTo>
                  <a:cubicBezTo>
                    <a:pt x="65" y="364"/>
                    <a:pt x="65" y="364"/>
                    <a:pt x="65" y="364"/>
                  </a:cubicBezTo>
                  <a:cubicBezTo>
                    <a:pt x="71" y="367"/>
                    <a:pt x="71" y="367"/>
                    <a:pt x="71" y="367"/>
                  </a:cubicBezTo>
                  <a:cubicBezTo>
                    <a:pt x="75" y="370"/>
                    <a:pt x="75" y="370"/>
                    <a:pt x="75" y="370"/>
                  </a:cubicBezTo>
                  <a:cubicBezTo>
                    <a:pt x="80" y="376"/>
                    <a:pt x="80" y="376"/>
                    <a:pt x="80" y="376"/>
                  </a:cubicBezTo>
                  <a:cubicBezTo>
                    <a:pt x="82" y="381"/>
                    <a:pt x="82" y="381"/>
                    <a:pt x="82" y="381"/>
                  </a:cubicBezTo>
                  <a:cubicBezTo>
                    <a:pt x="85" y="387"/>
                    <a:pt x="85" y="387"/>
                    <a:pt x="85" y="387"/>
                  </a:cubicBezTo>
                  <a:cubicBezTo>
                    <a:pt x="86" y="394"/>
                    <a:pt x="86" y="394"/>
                    <a:pt x="86" y="394"/>
                  </a:cubicBezTo>
                  <a:cubicBezTo>
                    <a:pt x="88" y="399"/>
                    <a:pt x="88" y="399"/>
                    <a:pt x="88" y="399"/>
                  </a:cubicBezTo>
                  <a:cubicBezTo>
                    <a:pt x="92" y="404"/>
                    <a:pt x="92" y="404"/>
                    <a:pt x="92" y="404"/>
                  </a:cubicBezTo>
                  <a:cubicBezTo>
                    <a:pt x="95" y="409"/>
                    <a:pt x="95" y="409"/>
                    <a:pt x="95" y="409"/>
                  </a:cubicBezTo>
                  <a:cubicBezTo>
                    <a:pt x="92" y="415"/>
                    <a:pt x="92" y="415"/>
                    <a:pt x="92" y="415"/>
                  </a:cubicBezTo>
                  <a:cubicBezTo>
                    <a:pt x="92" y="425"/>
                    <a:pt x="92" y="425"/>
                    <a:pt x="92" y="425"/>
                  </a:cubicBezTo>
                  <a:cubicBezTo>
                    <a:pt x="95" y="435"/>
                    <a:pt x="95" y="435"/>
                    <a:pt x="95" y="435"/>
                  </a:cubicBezTo>
                  <a:cubicBezTo>
                    <a:pt x="99" y="443"/>
                    <a:pt x="99" y="443"/>
                    <a:pt x="99" y="443"/>
                  </a:cubicBezTo>
                  <a:cubicBezTo>
                    <a:pt x="106" y="451"/>
                    <a:pt x="106" y="451"/>
                    <a:pt x="106" y="451"/>
                  </a:cubicBezTo>
                  <a:cubicBezTo>
                    <a:pt x="113" y="457"/>
                    <a:pt x="113" y="457"/>
                    <a:pt x="113" y="457"/>
                  </a:cubicBezTo>
                  <a:cubicBezTo>
                    <a:pt x="119" y="462"/>
                    <a:pt x="119" y="462"/>
                    <a:pt x="119" y="462"/>
                  </a:cubicBezTo>
                  <a:cubicBezTo>
                    <a:pt x="123" y="465"/>
                    <a:pt x="123" y="465"/>
                    <a:pt x="123" y="465"/>
                  </a:cubicBezTo>
                  <a:cubicBezTo>
                    <a:pt x="125" y="469"/>
                    <a:pt x="125" y="469"/>
                    <a:pt x="125" y="469"/>
                  </a:cubicBezTo>
                  <a:cubicBezTo>
                    <a:pt x="130" y="471"/>
                    <a:pt x="130" y="471"/>
                    <a:pt x="130" y="471"/>
                  </a:cubicBezTo>
                  <a:cubicBezTo>
                    <a:pt x="137" y="472"/>
                    <a:pt x="137" y="472"/>
                    <a:pt x="137" y="472"/>
                  </a:cubicBezTo>
                  <a:cubicBezTo>
                    <a:pt x="145" y="475"/>
                    <a:pt x="145" y="475"/>
                    <a:pt x="145" y="475"/>
                  </a:cubicBezTo>
                  <a:cubicBezTo>
                    <a:pt x="150" y="481"/>
                    <a:pt x="150" y="481"/>
                    <a:pt x="150" y="481"/>
                  </a:cubicBezTo>
                  <a:cubicBezTo>
                    <a:pt x="151" y="485"/>
                    <a:pt x="151" y="485"/>
                    <a:pt x="151" y="485"/>
                  </a:cubicBezTo>
                  <a:cubicBezTo>
                    <a:pt x="153" y="487"/>
                    <a:pt x="153" y="487"/>
                    <a:pt x="153" y="487"/>
                  </a:cubicBezTo>
                  <a:cubicBezTo>
                    <a:pt x="154" y="488"/>
                    <a:pt x="154" y="488"/>
                    <a:pt x="154" y="488"/>
                  </a:cubicBezTo>
                  <a:cubicBezTo>
                    <a:pt x="155" y="489"/>
                    <a:pt x="155" y="489"/>
                    <a:pt x="155" y="489"/>
                  </a:cubicBezTo>
                  <a:cubicBezTo>
                    <a:pt x="157" y="492"/>
                    <a:pt x="157" y="492"/>
                    <a:pt x="157" y="492"/>
                  </a:cubicBezTo>
                  <a:cubicBezTo>
                    <a:pt x="164" y="497"/>
                    <a:pt x="164" y="497"/>
                    <a:pt x="164" y="497"/>
                  </a:cubicBezTo>
                  <a:cubicBezTo>
                    <a:pt x="172" y="500"/>
                    <a:pt x="172" y="500"/>
                    <a:pt x="172" y="500"/>
                  </a:cubicBezTo>
                  <a:cubicBezTo>
                    <a:pt x="179" y="495"/>
                    <a:pt x="179" y="495"/>
                    <a:pt x="179" y="495"/>
                  </a:cubicBezTo>
                  <a:cubicBezTo>
                    <a:pt x="184" y="489"/>
                    <a:pt x="184" y="489"/>
                    <a:pt x="184" y="489"/>
                  </a:cubicBezTo>
                  <a:cubicBezTo>
                    <a:pt x="188" y="487"/>
                    <a:pt x="188" y="487"/>
                    <a:pt x="188" y="487"/>
                  </a:cubicBezTo>
                  <a:cubicBezTo>
                    <a:pt x="190" y="485"/>
                    <a:pt x="190" y="485"/>
                    <a:pt x="190" y="485"/>
                  </a:cubicBezTo>
                  <a:cubicBezTo>
                    <a:pt x="192" y="480"/>
                    <a:pt x="192" y="480"/>
                    <a:pt x="192" y="480"/>
                  </a:cubicBezTo>
                  <a:cubicBezTo>
                    <a:pt x="195" y="471"/>
                    <a:pt x="195" y="471"/>
                    <a:pt x="195" y="471"/>
                  </a:cubicBezTo>
                  <a:cubicBezTo>
                    <a:pt x="200" y="462"/>
                    <a:pt x="200" y="462"/>
                    <a:pt x="200" y="462"/>
                  </a:cubicBezTo>
                  <a:cubicBezTo>
                    <a:pt x="206" y="454"/>
                    <a:pt x="206" y="454"/>
                    <a:pt x="206" y="454"/>
                  </a:cubicBezTo>
                  <a:cubicBezTo>
                    <a:pt x="211" y="450"/>
                    <a:pt x="211" y="450"/>
                    <a:pt x="211" y="450"/>
                  </a:cubicBezTo>
                  <a:cubicBezTo>
                    <a:pt x="215" y="448"/>
                    <a:pt x="215" y="448"/>
                    <a:pt x="215" y="448"/>
                  </a:cubicBezTo>
                  <a:cubicBezTo>
                    <a:pt x="218" y="444"/>
                    <a:pt x="218" y="444"/>
                    <a:pt x="218" y="444"/>
                  </a:cubicBezTo>
                  <a:cubicBezTo>
                    <a:pt x="220" y="442"/>
                    <a:pt x="220" y="442"/>
                    <a:pt x="220" y="442"/>
                  </a:cubicBezTo>
                  <a:cubicBezTo>
                    <a:pt x="223" y="441"/>
                    <a:pt x="223" y="441"/>
                    <a:pt x="223" y="441"/>
                  </a:cubicBezTo>
                  <a:cubicBezTo>
                    <a:pt x="226" y="442"/>
                    <a:pt x="226" y="442"/>
                    <a:pt x="226" y="442"/>
                  </a:cubicBezTo>
                  <a:cubicBezTo>
                    <a:pt x="230" y="443"/>
                    <a:pt x="230" y="443"/>
                    <a:pt x="230" y="443"/>
                  </a:cubicBezTo>
                  <a:cubicBezTo>
                    <a:pt x="235" y="444"/>
                    <a:pt x="235" y="444"/>
                    <a:pt x="235" y="444"/>
                  </a:cubicBezTo>
                  <a:cubicBezTo>
                    <a:pt x="239" y="445"/>
                    <a:pt x="239" y="445"/>
                    <a:pt x="239" y="445"/>
                  </a:cubicBezTo>
                  <a:cubicBezTo>
                    <a:pt x="245" y="446"/>
                    <a:pt x="245" y="446"/>
                    <a:pt x="245" y="446"/>
                  </a:cubicBezTo>
                  <a:cubicBezTo>
                    <a:pt x="249" y="447"/>
                    <a:pt x="249" y="447"/>
                    <a:pt x="249" y="447"/>
                  </a:cubicBezTo>
                  <a:cubicBezTo>
                    <a:pt x="252" y="448"/>
                    <a:pt x="252" y="448"/>
                    <a:pt x="252" y="448"/>
                  </a:cubicBezTo>
                  <a:cubicBezTo>
                    <a:pt x="253" y="448"/>
                    <a:pt x="253" y="448"/>
                    <a:pt x="253" y="448"/>
                  </a:cubicBezTo>
                  <a:cubicBezTo>
                    <a:pt x="262" y="450"/>
                    <a:pt x="262" y="450"/>
                    <a:pt x="262" y="450"/>
                  </a:cubicBezTo>
                  <a:cubicBezTo>
                    <a:pt x="268" y="449"/>
                    <a:pt x="268" y="449"/>
                    <a:pt x="268" y="449"/>
                  </a:cubicBezTo>
                  <a:cubicBezTo>
                    <a:pt x="272" y="448"/>
                    <a:pt x="272" y="448"/>
                    <a:pt x="272" y="448"/>
                  </a:cubicBezTo>
                  <a:cubicBezTo>
                    <a:pt x="277" y="451"/>
                    <a:pt x="277" y="451"/>
                    <a:pt x="277" y="451"/>
                  </a:cubicBezTo>
                  <a:cubicBezTo>
                    <a:pt x="289" y="464"/>
                    <a:pt x="289" y="464"/>
                    <a:pt x="289" y="464"/>
                  </a:cubicBezTo>
                  <a:cubicBezTo>
                    <a:pt x="298" y="472"/>
                    <a:pt x="298" y="472"/>
                    <a:pt x="298" y="472"/>
                  </a:cubicBezTo>
                  <a:cubicBezTo>
                    <a:pt x="305" y="477"/>
                    <a:pt x="305" y="477"/>
                    <a:pt x="305" y="477"/>
                  </a:cubicBezTo>
                  <a:cubicBezTo>
                    <a:pt x="310" y="479"/>
                    <a:pt x="310" y="479"/>
                    <a:pt x="310" y="479"/>
                  </a:cubicBezTo>
                  <a:cubicBezTo>
                    <a:pt x="314" y="480"/>
                    <a:pt x="314" y="480"/>
                    <a:pt x="314" y="480"/>
                  </a:cubicBezTo>
                  <a:cubicBezTo>
                    <a:pt x="316" y="483"/>
                    <a:pt x="316" y="483"/>
                    <a:pt x="316" y="483"/>
                  </a:cubicBezTo>
                  <a:cubicBezTo>
                    <a:pt x="318" y="487"/>
                    <a:pt x="318" y="487"/>
                    <a:pt x="318" y="487"/>
                  </a:cubicBezTo>
                  <a:cubicBezTo>
                    <a:pt x="321" y="494"/>
                    <a:pt x="321" y="494"/>
                    <a:pt x="321" y="494"/>
                  </a:cubicBezTo>
                  <a:cubicBezTo>
                    <a:pt x="322" y="503"/>
                    <a:pt x="322" y="503"/>
                    <a:pt x="322" y="503"/>
                  </a:cubicBezTo>
                  <a:cubicBezTo>
                    <a:pt x="327" y="511"/>
                    <a:pt x="327" y="511"/>
                    <a:pt x="327" y="511"/>
                  </a:cubicBezTo>
                  <a:cubicBezTo>
                    <a:pt x="330" y="517"/>
                    <a:pt x="330" y="517"/>
                    <a:pt x="330" y="517"/>
                  </a:cubicBezTo>
                  <a:cubicBezTo>
                    <a:pt x="330" y="524"/>
                    <a:pt x="330" y="524"/>
                    <a:pt x="330" y="524"/>
                  </a:cubicBezTo>
                  <a:cubicBezTo>
                    <a:pt x="331" y="528"/>
                    <a:pt x="331" y="528"/>
                    <a:pt x="331" y="528"/>
                  </a:cubicBezTo>
                  <a:cubicBezTo>
                    <a:pt x="334" y="531"/>
                    <a:pt x="334" y="531"/>
                    <a:pt x="334" y="531"/>
                  </a:cubicBezTo>
                  <a:cubicBezTo>
                    <a:pt x="337" y="536"/>
                    <a:pt x="337" y="536"/>
                    <a:pt x="337" y="536"/>
                  </a:cubicBezTo>
                  <a:cubicBezTo>
                    <a:pt x="339" y="543"/>
                    <a:pt x="339" y="543"/>
                    <a:pt x="339" y="543"/>
                  </a:cubicBezTo>
                  <a:cubicBezTo>
                    <a:pt x="343" y="551"/>
                    <a:pt x="343" y="551"/>
                    <a:pt x="343" y="551"/>
                  </a:cubicBezTo>
                  <a:cubicBezTo>
                    <a:pt x="351" y="559"/>
                    <a:pt x="351" y="559"/>
                    <a:pt x="351" y="559"/>
                  </a:cubicBezTo>
                  <a:cubicBezTo>
                    <a:pt x="359" y="569"/>
                    <a:pt x="359" y="569"/>
                    <a:pt x="359" y="569"/>
                  </a:cubicBezTo>
                  <a:cubicBezTo>
                    <a:pt x="363" y="578"/>
                    <a:pt x="363" y="578"/>
                    <a:pt x="363" y="578"/>
                  </a:cubicBezTo>
                  <a:cubicBezTo>
                    <a:pt x="365" y="587"/>
                    <a:pt x="365" y="587"/>
                    <a:pt x="365" y="587"/>
                  </a:cubicBezTo>
                  <a:cubicBezTo>
                    <a:pt x="370" y="589"/>
                    <a:pt x="370" y="589"/>
                    <a:pt x="370" y="589"/>
                  </a:cubicBezTo>
                  <a:cubicBezTo>
                    <a:pt x="376" y="591"/>
                    <a:pt x="376" y="591"/>
                    <a:pt x="376" y="591"/>
                  </a:cubicBezTo>
                  <a:cubicBezTo>
                    <a:pt x="381" y="600"/>
                    <a:pt x="381" y="600"/>
                    <a:pt x="381" y="600"/>
                  </a:cubicBezTo>
                  <a:cubicBezTo>
                    <a:pt x="384" y="610"/>
                    <a:pt x="384" y="610"/>
                    <a:pt x="384" y="610"/>
                  </a:cubicBezTo>
                  <a:cubicBezTo>
                    <a:pt x="389" y="620"/>
                    <a:pt x="389" y="620"/>
                    <a:pt x="389" y="620"/>
                  </a:cubicBezTo>
                  <a:cubicBezTo>
                    <a:pt x="393" y="630"/>
                    <a:pt x="393" y="630"/>
                    <a:pt x="393" y="630"/>
                  </a:cubicBezTo>
                  <a:cubicBezTo>
                    <a:pt x="398" y="638"/>
                    <a:pt x="398" y="638"/>
                    <a:pt x="398" y="638"/>
                  </a:cubicBezTo>
                  <a:cubicBezTo>
                    <a:pt x="403" y="644"/>
                    <a:pt x="403" y="644"/>
                    <a:pt x="403" y="644"/>
                  </a:cubicBezTo>
                  <a:cubicBezTo>
                    <a:pt x="405" y="649"/>
                    <a:pt x="405" y="649"/>
                    <a:pt x="405" y="649"/>
                  </a:cubicBezTo>
                  <a:cubicBezTo>
                    <a:pt x="405" y="649"/>
                    <a:pt x="405" y="652"/>
                    <a:pt x="405" y="653"/>
                  </a:cubicBezTo>
                  <a:cubicBezTo>
                    <a:pt x="406" y="655"/>
                    <a:pt x="405" y="657"/>
                    <a:pt x="406" y="658"/>
                  </a:cubicBezTo>
                  <a:cubicBezTo>
                    <a:pt x="407" y="661"/>
                    <a:pt x="412" y="663"/>
                    <a:pt x="415" y="665"/>
                  </a:cubicBezTo>
                  <a:cubicBezTo>
                    <a:pt x="416" y="667"/>
                    <a:pt x="417" y="669"/>
                    <a:pt x="419" y="671"/>
                  </a:cubicBezTo>
                  <a:cubicBezTo>
                    <a:pt x="423" y="673"/>
                    <a:pt x="423" y="673"/>
                    <a:pt x="423" y="673"/>
                  </a:cubicBezTo>
                  <a:cubicBezTo>
                    <a:pt x="428" y="674"/>
                    <a:pt x="428" y="674"/>
                    <a:pt x="428" y="674"/>
                  </a:cubicBezTo>
                  <a:cubicBezTo>
                    <a:pt x="431" y="677"/>
                    <a:pt x="431" y="677"/>
                    <a:pt x="431" y="677"/>
                  </a:cubicBezTo>
                  <a:cubicBezTo>
                    <a:pt x="435" y="679"/>
                    <a:pt x="435" y="679"/>
                    <a:pt x="435" y="679"/>
                  </a:cubicBezTo>
                  <a:cubicBezTo>
                    <a:pt x="439" y="680"/>
                    <a:pt x="439" y="680"/>
                    <a:pt x="439" y="680"/>
                  </a:cubicBezTo>
                  <a:cubicBezTo>
                    <a:pt x="444" y="682"/>
                    <a:pt x="444" y="682"/>
                    <a:pt x="444" y="682"/>
                  </a:cubicBezTo>
                  <a:cubicBezTo>
                    <a:pt x="447" y="684"/>
                    <a:pt x="447" y="684"/>
                    <a:pt x="447" y="684"/>
                  </a:cubicBezTo>
                  <a:cubicBezTo>
                    <a:pt x="452" y="688"/>
                    <a:pt x="452" y="688"/>
                    <a:pt x="452" y="688"/>
                  </a:cubicBezTo>
                  <a:cubicBezTo>
                    <a:pt x="456" y="689"/>
                    <a:pt x="456" y="689"/>
                    <a:pt x="456" y="689"/>
                  </a:cubicBezTo>
                  <a:cubicBezTo>
                    <a:pt x="461" y="690"/>
                    <a:pt x="461" y="690"/>
                    <a:pt x="461" y="690"/>
                  </a:cubicBezTo>
                  <a:cubicBezTo>
                    <a:pt x="464" y="693"/>
                    <a:pt x="464" y="693"/>
                    <a:pt x="464" y="693"/>
                  </a:cubicBezTo>
                  <a:cubicBezTo>
                    <a:pt x="466" y="695"/>
                    <a:pt x="466" y="695"/>
                    <a:pt x="466" y="695"/>
                  </a:cubicBezTo>
                  <a:cubicBezTo>
                    <a:pt x="470" y="696"/>
                    <a:pt x="470" y="696"/>
                    <a:pt x="470" y="696"/>
                  </a:cubicBezTo>
                  <a:cubicBezTo>
                    <a:pt x="475" y="696"/>
                    <a:pt x="475" y="696"/>
                    <a:pt x="475" y="696"/>
                  </a:cubicBezTo>
                  <a:cubicBezTo>
                    <a:pt x="480" y="696"/>
                    <a:pt x="480" y="696"/>
                    <a:pt x="480" y="696"/>
                  </a:cubicBezTo>
                  <a:cubicBezTo>
                    <a:pt x="487" y="696"/>
                    <a:pt x="487" y="696"/>
                    <a:pt x="487" y="696"/>
                  </a:cubicBezTo>
                  <a:cubicBezTo>
                    <a:pt x="492" y="697"/>
                    <a:pt x="492" y="697"/>
                    <a:pt x="492" y="697"/>
                  </a:cubicBezTo>
                  <a:cubicBezTo>
                    <a:pt x="497" y="698"/>
                    <a:pt x="497" y="698"/>
                    <a:pt x="497" y="698"/>
                  </a:cubicBezTo>
                  <a:cubicBezTo>
                    <a:pt x="500" y="701"/>
                    <a:pt x="500" y="701"/>
                    <a:pt x="500" y="701"/>
                  </a:cubicBezTo>
                  <a:cubicBezTo>
                    <a:pt x="503" y="704"/>
                    <a:pt x="503" y="704"/>
                    <a:pt x="503" y="704"/>
                  </a:cubicBezTo>
                  <a:cubicBezTo>
                    <a:pt x="506" y="706"/>
                    <a:pt x="506" y="706"/>
                    <a:pt x="506" y="706"/>
                  </a:cubicBezTo>
                  <a:cubicBezTo>
                    <a:pt x="511" y="708"/>
                    <a:pt x="511" y="708"/>
                    <a:pt x="511" y="708"/>
                  </a:cubicBezTo>
                  <a:cubicBezTo>
                    <a:pt x="515" y="708"/>
                    <a:pt x="515" y="708"/>
                    <a:pt x="515" y="708"/>
                  </a:cubicBezTo>
                  <a:cubicBezTo>
                    <a:pt x="519" y="708"/>
                    <a:pt x="519" y="708"/>
                    <a:pt x="519" y="708"/>
                  </a:cubicBezTo>
                  <a:cubicBezTo>
                    <a:pt x="522" y="706"/>
                    <a:pt x="522" y="706"/>
                    <a:pt x="522" y="706"/>
                  </a:cubicBezTo>
                  <a:cubicBezTo>
                    <a:pt x="522" y="704"/>
                    <a:pt x="522" y="704"/>
                    <a:pt x="522" y="704"/>
                  </a:cubicBezTo>
                  <a:cubicBezTo>
                    <a:pt x="522" y="702"/>
                    <a:pt x="522" y="702"/>
                    <a:pt x="522" y="702"/>
                  </a:cubicBezTo>
                  <a:cubicBezTo>
                    <a:pt x="520" y="698"/>
                    <a:pt x="520" y="698"/>
                    <a:pt x="520" y="698"/>
                  </a:cubicBezTo>
                  <a:cubicBezTo>
                    <a:pt x="519" y="694"/>
                    <a:pt x="519" y="694"/>
                    <a:pt x="519" y="694"/>
                  </a:cubicBezTo>
                  <a:cubicBezTo>
                    <a:pt x="517" y="689"/>
                    <a:pt x="517" y="689"/>
                    <a:pt x="517" y="689"/>
                  </a:cubicBezTo>
                  <a:cubicBezTo>
                    <a:pt x="514" y="687"/>
                    <a:pt x="514" y="687"/>
                    <a:pt x="514" y="687"/>
                  </a:cubicBezTo>
                  <a:cubicBezTo>
                    <a:pt x="514" y="683"/>
                    <a:pt x="514" y="683"/>
                    <a:pt x="514" y="683"/>
                  </a:cubicBezTo>
                  <a:cubicBezTo>
                    <a:pt x="512" y="679"/>
                    <a:pt x="512" y="679"/>
                    <a:pt x="512" y="679"/>
                  </a:cubicBezTo>
                  <a:cubicBezTo>
                    <a:pt x="510" y="676"/>
                    <a:pt x="510" y="676"/>
                    <a:pt x="510" y="676"/>
                  </a:cubicBezTo>
                  <a:cubicBezTo>
                    <a:pt x="508" y="671"/>
                    <a:pt x="508" y="671"/>
                    <a:pt x="508" y="671"/>
                  </a:cubicBezTo>
                  <a:cubicBezTo>
                    <a:pt x="512" y="668"/>
                    <a:pt x="512" y="668"/>
                    <a:pt x="512" y="668"/>
                  </a:cubicBezTo>
                  <a:cubicBezTo>
                    <a:pt x="514" y="664"/>
                    <a:pt x="514" y="664"/>
                    <a:pt x="514" y="664"/>
                  </a:cubicBezTo>
                  <a:cubicBezTo>
                    <a:pt x="514" y="660"/>
                    <a:pt x="514" y="660"/>
                    <a:pt x="514" y="660"/>
                  </a:cubicBezTo>
                  <a:cubicBezTo>
                    <a:pt x="511" y="658"/>
                    <a:pt x="511" y="658"/>
                    <a:pt x="511" y="658"/>
                  </a:cubicBezTo>
                  <a:cubicBezTo>
                    <a:pt x="508" y="652"/>
                    <a:pt x="507" y="642"/>
                    <a:pt x="514" y="638"/>
                  </a:cubicBezTo>
                  <a:cubicBezTo>
                    <a:pt x="514" y="630"/>
                    <a:pt x="514" y="630"/>
                    <a:pt x="514" y="630"/>
                  </a:cubicBezTo>
                  <a:cubicBezTo>
                    <a:pt x="513" y="624"/>
                    <a:pt x="513" y="624"/>
                    <a:pt x="513" y="624"/>
                  </a:cubicBezTo>
                  <a:cubicBezTo>
                    <a:pt x="509" y="624"/>
                    <a:pt x="509" y="624"/>
                    <a:pt x="509" y="624"/>
                  </a:cubicBezTo>
                  <a:cubicBezTo>
                    <a:pt x="507" y="624"/>
                    <a:pt x="507" y="624"/>
                    <a:pt x="507" y="624"/>
                  </a:cubicBezTo>
                  <a:cubicBezTo>
                    <a:pt x="504" y="625"/>
                    <a:pt x="504" y="625"/>
                    <a:pt x="504" y="625"/>
                  </a:cubicBezTo>
                  <a:cubicBezTo>
                    <a:pt x="501" y="624"/>
                    <a:pt x="501" y="624"/>
                    <a:pt x="501" y="624"/>
                  </a:cubicBezTo>
                  <a:cubicBezTo>
                    <a:pt x="504" y="616"/>
                    <a:pt x="504" y="616"/>
                    <a:pt x="504" y="616"/>
                  </a:cubicBezTo>
                  <a:cubicBezTo>
                    <a:pt x="508" y="615"/>
                    <a:pt x="508" y="615"/>
                    <a:pt x="508" y="615"/>
                  </a:cubicBezTo>
                  <a:cubicBezTo>
                    <a:pt x="514" y="615"/>
                    <a:pt x="514" y="615"/>
                    <a:pt x="514" y="615"/>
                  </a:cubicBezTo>
                  <a:cubicBezTo>
                    <a:pt x="514" y="615"/>
                    <a:pt x="518" y="613"/>
                    <a:pt x="518" y="613"/>
                  </a:cubicBezTo>
                  <a:cubicBezTo>
                    <a:pt x="519" y="613"/>
                    <a:pt x="520" y="604"/>
                    <a:pt x="521" y="602"/>
                  </a:cubicBezTo>
                  <a:cubicBezTo>
                    <a:pt x="520" y="599"/>
                    <a:pt x="520" y="599"/>
                    <a:pt x="520" y="599"/>
                  </a:cubicBezTo>
                  <a:cubicBezTo>
                    <a:pt x="517" y="597"/>
                    <a:pt x="517" y="597"/>
                    <a:pt x="517" y="597"/>
                  </a:cubicBezTo>
                  <a:cubicBezTo>
                    <a:pt x="516" y="593"/>
                    <a:pt x="516" y="593"/>
                    <a:pt x="516" y="593"/>
                  </a:cubicBezTo>
                  <a:cubicBezTo>
                    <a:pt x="512" y="592"/>
                    <a:pt x="512" y="592"/>
                    <a:pt x="512" y="592"/>
                  </a:cubicBezTo>
                  <a:cubicBezTo>
                    <a:pt x="507" y="589"/>
                    <a:pt x="507" y="589"/>
                    <a:pt x="507" y="589"/>
                  </a:cubicBezTo>
                  <a:cubicBezTo>
                    <a:pt x="506" y="586"/>
                    <a:pt x="506" y="586"/>
                    <a:pt x="506" y="586"/>
                  </a:cubicBezTo>
                  <a:cubicBezTo>
                    <a:pt x="512" y="585"/>
                    <a:pt x="512" y="585"/>
                    <a:pt x="512" y="585"/>
                  </a:cubicBezTo>
                  <a:cubicBezTo>
                    <a:pt x="521" y="586"/>
                    <a:pt x="521" y="586"/>
                    <a:pt x="521" y="586"/>
                  </a:cubicBezTo>
                  <a:cubicBezTo>
                    <a:pt x="529" y="586"/>
                    <a:pt x="529" y="586"/>
                    <a:pt x="529" y="586"/>
                  </a:cubicBezTo>
                  <a:cubicBezTo>
                    <a:pt x="534" y="584"/>
                    <a:pt x="534" y="584"/>
                    <a:pt x="534" y="584"/>
                  </a:cubicBezTo>
                  <a:cubicBezTo>
                    <a:pt x="535" y="581"/>
                    <a:pt x="535" y="575"/>
                    <a:pt x="529" y="578"/>
                  </a:cubicBezTo>
                  <a:cubicBezTo>
                    <a:pt x="528" y="578"/>
                    <a:pt x="530" y="572"/>
                    <a:pt x="531" y="572"/>
                  </a:cubicBezTo>
                  <a:cubicBezTo>
                    <a:pt x="532" y="570"/>
                    <a:pt x="534" y="570"/>
                    <a:pt x="536" y="569"/>
                  </a:cubicBezTo>
                  <a:cubicBezTo>
                    <a:pt x="540" y="566"/>
                    <a:pt x="544" y="564"/>
                    <a:pt x="546" y="559"/>
                  </a:cubicBezTo>
                  <a:cubicBezTo>
                    <a:pt x="550" y="546"/>
                    <a:pt x="563" y="562"/>
                    <a:pt x="566" y="549"/>
                  </a:cubicBezTo>
                  <a:cubicBezTo>
                    <a:pt x="566" y="544"/>
                    <a:pt x="566" y="544"/>
                    <a:pt x="566" y="544"/>
                  </a:cubicBezTo>
                  <a:cubicBezTo>
                    <a:pt x="564" y="543"/>
                    <a:pt x="559" y="541"/>
                    <a:pt x="560" y="538"/>
                  </a:cubicBezTo>
                  <a:cubicBezTo>
                    <a:pt x="560" y="532"/>
                    <a:pt x="566" y="535"/>
                    <a:pt x="569" y="534"/>
                  </a:cubicBezTo>
                  <a:cubicBezTo>
                    <a:pt x="575" y="533"/>
                    <a:pt x="578" y="529"/>
                    <a:pt x="585" y="527"/>
                  </a:cubicBezTo>
                  <a:cubicBezTo>
                    <a:pt x="584" y="530"/>
                    <a:pt x="585" y="533"/>
                    <a:pt x="587" y="535"/>
                  </a:cubicBezTo>
                  <a:cubicBezTo>
                    <a:pt x="591" y="535"/>
                    <a:pt x="594" y="531"/>
                    <a:pt x="597" y="529"/>
                  </a:cubicBezTo>
                  <a:cubicBezTo>
                    <a:pt x="603" y="526"/>
                    <a:pt x="603" y="526"/>
                    <a:pt x="603" y="526"/>
                  </a:cubicBezTo>
                  <a:cubicBezTo>
                    <a:pt x="603" y="526"/>
                    <a:pt x="605" y="527"/>
                    <a:pt x="605" y="527"/>
                  </a:cubicBezTo>
                  <a:cubicBezTo>
                    <a:pt x="606" y="527"/>
                    <a:pt x="594" y="541"/>
                    <a:pt x="594" y="542"/>
                  </a:cubicBezTo>
                  <a:cubicBezTo>
                    <a:pt x="593" y="544"/>
                    <a:pt x="610" y="534"/>
                    <a:pt x="611" y="533"/>
                  </a:cubicBezTo>
                  <a:cubicBezTo>
                    <a:pt x="619" y="526"/>
                    <a:pt x="619" y="526"/>
                    <a:pt x="619" y="526"/>
                  </a:cubicBezTo>
                  <a:cubicBezTo>
                    <a:pt x="627" y="521"/>
                    <a:pt x="627" y="521"/>
                    <a:pt x="627" y="521"/>
                  </a:cubicBezTo>
                  <a:cubicBezTo>
                    <a:pt x="634" y="516"/>
                    <a:pt x="634" y="516"/>
                    <a:pt x="634" y="516"/>
                  </a:cubicBezTo>
                  <a:cubicBezTo>
                    <a:pt x="639" y="511"/>
                    <a:pt x="639" y="511"/>
                    <a:pt x="639" y="511"/>
                  </a:cubicBezTo>
                  <a:cubicBezTo>
                    <a:pt x="642" y="509"/>
                    <a:pt x="642" y="509"/>
                    <a:pt x="642" y="509"/>
                  </a:cubicBezTo>
                  <a:cubicBezTo>
                    <a:pt x="642" y="507"/>
                    <a:pt x="642" y="507"/>
                    <a:pt x="642" y="507"/>
                  </a:cubicBezTo>
                  <a:cubicBezTo>
                    <a:pt x="639" y="506"/>
                    <a:pt x="639" y="506"/>
                    <a:pt x="639" y="506"/>
                  </a:cubicBezTo>
                  <a:cubicBezTo>
                    <a:pt x="639" y="504"/>
                    <a:pt x="639" y="504"/>
                    <a:pt x="639" y="504"/>
                  </a:cubicBezTo>
                  <a:cubicBezTo>
                    <a:pt x="639" y="501"/>
                    <a:pt x="639" y="501"/>
                    <a:pt x="639" y="501"/>
                  </a:cubicBezTo>
                  <a:cubicBezTo>
                    <a:pt x="643" y="497"/>
                    <a:pt x="643" y="497"/>
                    <a:pt x="643" y="497"/>
                  </a:cubicBezTo>
                  <a:cubicBezTo>
                    <a:pt x="649" y="495"/>
                    <a:pt x="649" y="495"/>
                    <a:pt x="649" y="495"/>
                  </a:cubicBezTo>
                  <a:cubicBezTo>
                    <a:pt x="655" y="492"/>
                    <a:pt x="655" y="492"/>
                    <a:pt x="655" y="492"/>
                  </a:cubicBezTo>
                  <a:cubicBezTo>
                    <a:pt x="656" y="489"/>
                    <a:pt x="656" y="489"/>
                    <a:pt x="656" y="489"/>
                  </a:cubicBezTo>
                  <a:cubicBezTo>
                    <a:pt x="655" y="487"/>
                    <a:pt x="655" y="487"/>
                    <a:pt x="655" y="487"/>
                  </a:cubicBezTo>
                  <a:cubicBezTo>
                    <a:pt x="651" y="486"/>
                    <a:pt x="651" y="486"/>
                    <a:pt x="651" y="486"/>
                  </a:cubicBezTo>
                  <a:cubicBezTo>
                    <a:pt x="652" y="481"/>
                    <a:pt x="652" y="481"/>
                    <a:pt x="652" y="481"/>
                  </a:cubicBezTo>
                  <a:cubicBezTo>
                    <a:pt x="651" y="476"/>
                    <a:pt x="651" y="476"/>
                    <a:pt x="651" y="476"/>
                  </a:cubicBezTo>
                  <a:cubicBezTo>
                    <a:pt x="649" y="470"/>
                    <a:pt x="649" y="470"/>
                    <a:pt x="649" y="470"/>
                  </a:cubicBezTo>
                  <a:cubicBezTo>
                    <a:pt x="650" y="463"/>
                    <a:pt x="650" y="463"/>
                    <a:pt x="650" y="463"/>
                  </a:cubicBezTo>
                  <a:cubicBezTo>
                    <a:pt x="658" y="462"/>
                    <a:pt x="663" y="459"/>
                    <a:pt x="671" y="456"/>
                  </a:cubicBezTo>
                  <a:cubicBezTo>
                    <a:pt x="672" y="455"/>
                    <a:pt x="668" y="465"/>
                    <a:pt x="668" y="465"/>
                  </a:cubicBezTo>
                  <a:cubicBezTo>
                    <a:pt x="667" y="466"/>
                    <a:pt x="663" y="471"/>
                    <a:pt x="664" y="473"/>
                  </a:cubicBezTo>
                  <a:cubicBezTo>
                    <a:pt x="664" y="475"/>
                    <a:pt x="669" y="475"/>
                    <a:pt x="671" y="476"/>
                  </a:cubicBezTo>
                  <a:cubicBezTo>
                    <a:pt x="672" y="477"/>
                    <a:pt x="671" y="484"/>
                    <a:pt x="670" y="485"/>
                  </a:cubicBezTo>
                  <a:cubicBezTo>
                    <a:pt x="676" y="484"/>
                    <a:pt x="679" y="482"/>
                    <a:pt x="684" y="478"/>
                  </a:cubicBezTo>
                  <a:cubicBezTo>
                    <a:pt x="692" y="472"/>
                    <a:pt x="695" y="461"/>
                    <a:pt x="707" y="464"/>
                  </a:cubicBezTo>
                  <a:cubicBezTo>
                    <a:pt x="711" y="464"/>
                    <a:pt x="711" y="464"/>
                    <a:pt x="711" y="464"/>
                  </a:cubicBezTo>
                  <a:cubicBezTo>
                    <a:pt x="714" y="463"/>
                    <a:pt x="714" y="463"/>
                    <a:pt x="714" y="463"/>
                  </a:cubicBezTo>
                  <a:lnTo>
                    <a:pt x="714" y="46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5">
              <a:extLst>
                <a:ext uri="{FF2B5EF4-FFF2-40B4-BE49-F238E27FC236}">
                  <a16:creationId xmlns:a16="http://schemas.microsoft.com/office/drawing/2014/main" id="{18CD61D7-14B6-44E9-98B6-3D5BD2475134}"/>
                </a:ext>
              </a:extLst>
            </p:cNvPr>
            <p:cNvSpPr>
              <a:spLocks/>
            </p:cNvSpPr>
            <p:nvPr/>
          </p:nvSpPr>
          <p:spPr bwMode="auto">
            <a:xfrm>
              <a:off x="8674523" y="3481141"/>
              <a:ext cx="692851" cy="342618"/>
            </a:xfrm>
            <a:custGeom>
              <a:avLst/>
              <a:gdLst>
                <a:gd name="T0" fmla="*/ 166 w 232"/>
                <a:gd name="T1" fmla="*/ 86 h 114"/>
                <a:gd name="T2" fmla="*/ 167 w 232"/>
                <a:gd name="T3" fmla="*/ 97 h 114"/>
                <a:gd name="T4" fmla="*/ 174 w 232"/>
                <a:gd name="T5" fmla="*/ 107 h 114"/>
                <a:gd name="T6" fmla="*/ 172 w 232"/>
                <a:gd name="T7" fmla="*/ 111 h 114"/>
                <a:gd name="T8" fmla="*/ 162 w 232"/>
                <a:gd name="T9" fmla="*/ 104 h 114"/>
                <a:gd name="T10" fmla="*/ 150 w 232"/>
                <a:gd name="T11" fmla="*/ 102 h 114"/>
                <a:gd name="T12" fmla="*/ 138 w 232"/>
                <a:gd name="T13" fmla="*/ 94 h 114"/>
                <a:gd name="T14" fmla="*/ 126 w 232"/>
                <a:gd name="T15" fmla="*/ 97 h 114"/>
                <a:gd name="T16" fmla="*/ 125 w 232"/>
                <a:gd name="T17" fmla="*/ 88 h 114"/>
                <a:gd name="T18" fmla="*/ 132 w 232"/>
                <a:gd name="T19" fmla="*/ 75 h 114"/>
                <a:gd name="T20" fmla="*/ 117 w 232"/>
                <a:gd name="T21" fmla="*/ 58 h 114"/>
                <a:gd name="T22" fmla="*/ 111 w 232"/>
                <a:gd name="T23" fmla="*/ 55 h 114"/>
                <a:gd name="T24" fmla="*/ 103 w 232"/>
                <a:gd name="T25" fmla="*/ 52 h 114"/>
                <a:gd name="T26" fmla="*/ 96 w 232"/>
                <a:gd name="T27" fmla="*/ 49 h 114"/>
                <a:gd name="T28" fmla="*/ 90 w 232"/>
                <a:gd name="T29" fmla="*/ 46 h 114"/>
                <a:gd name="T30" fmla="*/ 82 w 232"/>
                <a:gd name="T31" fmla="*/ 37 h 114"/>
                <a:gd name="T32" fmla="*/ 69 w 232"/>
                <a:gd name="T33" fmla="*/ 29 h 114"/>
                <a:gd name="T34" fmla="*/ 59 w 232"/>
                <a:gd name="T35" fmla="*/ 29 h 114"/>
                <a:gd name="T36" fmla="*/ 53 w 232"/>
                <a:gd name="T37" fmla="*/ 37 h 114"/>
                <a:gd name="T38" fmla="*/ 47 w 232"/>
                <a:gd name="T39" fmla="*/ 40 h 114"/>
                <a:gd name="T40" fmla="*/ 34 w 232"/>
                <a:gd name="T41" fmla="*/ 40 h 114"/>
                <a:gd name="T42" fmla="*/ 30 w 232"/>
                <a:gd name="T43" fmla="*/ 45 h 114"/>
                <a:gd name="T44" fmla="*/ 22 w 232"/>
                <a:gd name="T45" fmla="*/ 51 h 114"/>
                <a:gd name="T46" fmla="*/ 13 w 232"/>
                <a:gd name="T47" fmla="*/ 59 h 114"/>
                <a:gd name="T48" fmla="*/ 3 w 232"/>
                <a:gd name="T49" fmla="*/ 67 h 114"/>
                <a:gd name="T50" fmla="*/ 1 w 232"/>
                <a:gd name="T51" fmla="*/ 37 h 114"/>
                <a:gd name="T52" fmla="*/ 28 w 232"/>
                <a:gd name="T53" fmla="*/ 32 h 114"/>
                <a:gd name="T54" fmla="*/ 58 w 232"/>
                <a:gd name="T55" fmla="*/ 26 h 114"/>
                <a:gd name="T56" fmla="*/ 87 w 232"/>
                <a:gd name="T57" fmla="*/ 19 h 114"/>
                <a:gd name="T58" fmla="*/ 116 w 232"/>
                <a:gd name="T59" fmla="*/ 13 h 114"/>
                <a:gd name="T60" fmla="*/ 141 w 232"/>
                <a:gd name="T61" fmla="*/ 8 h 114"/>
                <a:gd name="T62" fmla="*/ 161 w 232"/>
                <a:gd name="T63" fmla="*/ 4 h 114"/>
                <a:gd name="T64" fmla="*/ 175 w 232"/>
                <a:gd name="T65" fmla="*/ 1 h 114"/>
                <a:gd name="T66" fmla="*/ 179 w 232"/>
                <a:gd name="T67" fmla="*/ 0 h 114"/>
                <a:gd name="T68" fmla="*/ 232 w 232"/>
                <a:gd name="T69" fmla="*/ 79 h 114"/>
                <a:gd name="T70" fmla="*/ 228 w 232"/>
                <a:gd name="T71" fmla="*/ 88 h 114"/>
                <a:gd name="T72" fmla="*/ 226 w 232"/>
                <a:gd name="T73" fmla="*/ 99 h 114"/>
                <a:gd name="T74" fmla="*/ 225 w 232"/>
                <a:gd name="T75" fmla="*/ 103 h 114"/>
                <a:gd name="T76" fmla="*/ 208 w 232"/>
                <a:gd name="T77" fmla="*/ 106 h 114"/>
                <a:gd name="T78" fmla="*/ 197 w 232"/>
                <a:gd name="T79" fmla="*/ 104 h 114"/>
                <a:gd name="T80" fmla="*/ 187 w 232"/>
                <a:gd name="T81" fmla="*/ 91 h 114"/>
                <a:gd name="T82" fmla="*/ 175 w 232"/>
                <a:gd name="T83" fmla="*/ 89 h 114"/>
                <a:gd name="T84" fmla="*/ 167 w 232"/>
                <a:gd name="T85" fmla="*/ 62 h 114"/>
                <a:gd name="T86" fmla="*/ 171 w 232"/>
                <a:gd name="T87" fmla="*/ 61 h 114"/>
                <a:gd name="T88" fmla="*/ 172 w 232"/>
                <a:gd name="T89" fmla="*/ 56 h 114"/>
                <a:gd name="T90" fmla="*/ 169 w 232"/>
                <a:gd name="T91" fmla="*/ 48 h 114"/>
                <a:gd name="T92" fmla="*/ 166 w 232"/>
                <a:gd name="T93" fmla="*/ 44 h 114"/>
                <a:gd name="T94" fmla="*/ 163 w 232"/>
                <a:gd name="T95" fmla="*/ 33 h 114"/>
                <a:gd name="T96" fmla="*/ 170 w 232"/>
                <a:gd name="T97" fmla="*/ 24 h 114"/>
                <a:gd name="T98" fmla="*/ 174 w 232"/>
                <a:gd name="T99" fmla="*/ 19 h 114"/>
                <a:gd name="T100" fmla="*/ 176 w 232"/>
                <a:gd name="T101" fmla="*/ 16 h 114"/>
                <a:gd name="T102" fmla="*/ 167 w 232"/>
                <a:gd name="T103" fmla="*/ 11 h 114"/>
                <a:gd name="T104" fmla="*/ 163 w 232"/>
                <a:gd name="T105" fmla="*/ 20 h 114"/>
                <a:gd name="T106" fmla="*/ 156 w 232"/>
                <a:gd name="T107" fmla="*/ 25 h 114"/>
                <a:gd name="T108" fmla="*/ 154 w 232"/>
                <a:gd name="T109" fmla="*/ 31 h 114"/>
                <a:gd name="T110" fmla="*/ 154 w 232"/>
                <a:gd name="T111" fmla="*/ 37 h 114"/>
                <a:gd name="T112" fmla="*/ 156 w 232"/>
                <a:gd name="T113" fmla="*/ 44 h 114"/>
                <a:gd name="T114" fmla="*/ 155 w 232"/>
                <a:gd name="T115" fmla="*/ 56 h 114"/>
                <a:gd name="T116" fmla="*/ 156 w 232"/>
                <a:gd name="T117" fmla="*/ 68 h 114"/>
                <a:gd name="T118" fmla="*/ 159 w 232"/>
                <a:gd name="T1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14">
                  <a:moveTo>
                    <a:pt x="159" y="78"/>
                  </a:moveTo>
                  <a:cubicBezTo>
                    <a:pt x="166" y="86"/>
                    <a:pt x="166" y="86"/>
                    <a:pt x="166" y="86"/>
                  </a:cubicBezTo>
                  <a:cubicBezTo>
                    <a:pt x="167" y="92"/>
                    <a:pt x="167" y="92"/>
                    <a:pt x="167" y="92"/>
                  </a:cubicBezTo>
                  <a:cubicBezTo>
                    <a:pt x="167" y="97"/>
                    <a:pt x="167" y="97"/>
                    <a:pt x="167" y="97"/>
                  </a:cubicBezTo>
                  <a:cubicBezTo>
                    <a:pt x="170" y="102"/>
                    <a:pt x="170" y="102"/>
                    <a:pt x="170" y="102"/>
                  </a:cubicBezTo>
                  <a:cubicBezTo>
                    <a:pt x="174" y="107"/>
                    <a:pt x="174" y="107"/>
                    <a:pt x="174" y="107"/>
                  </a:cubicBezTo>
                  <a:cubicBezTo>
                    <a:pt x="175" y="110"/>
                    <a:pt x="175" y="110"/>
                    <a:pt x="175" y="110"/>
                  </a:cubicBezTo>
                  <a:cubicBezTo>
                    <a:pt x="172" y="111"/>
                    <a:pt x="172" y="111"/>
                    <a:pt x="172" y="111"/>
                  </a:cubicBezTo>
                  <a:cubicBezTo>
                    <a:pt x="169" y="109"/>
                    <a:pt x="169" y="109"/>
                    <a:pt x="169" y="109"/>
                  </a:cubicBezTo>
                  <a:cubicBezTo>
                    <a:pt x="162" y="104"/>
                    <a:pt x="162" y="104"/>
                    <a:pt x="162" y="104"/>
                  </a:cubicBezTo>
                  <a:cubicBezTo>
                    <a:pt x="156" y="103"/>
                    <a:pt x="156" y="103"/>
                    <a:pt x="156" y="103"/>
                  </a:cubicBezTo>
                  <a:cubicBezTo>
                    <a:pt x="150" y="102"/>
                    <a:pt x="150" y="102"/>
                    <a:pt x="150" y="102"/>
                  </a:cubicBezTo>
                  <a:cubicBezTo>
                    <a:pt x="143" y="101"/>
                    <a:pt x="143" y="101"/>
                    <a:pt x="143" y="101"/>
                  </a:cubicBezTo>
                  <a:cubicBezTo>
                    <a:pt x="138" y="94"/>
                    <a:pt x="138" y="94"/>
                    <a:pt x="138" y="94"/>
                  </a:cubicBezTo>
                  <a:cubicBezTo>
                    <a:pt x="129" y="95"/>
                    <a:pt x="129" y="95"/>
                    <a:pt x="129" y="95"/>
                  </a:cubicBezTo>
                  <a:cubicBezTo>
                    <a:pt x="126" y="97"/>
                    <a:pt x="126" y="97"/>
                    <a:pt x="126" y="97"/>
                  </a:cubicBezTo>
                  <a:cubicBezTo>
                    <a:pt x="124" y="93"/>
                    <a:pt x="124" y="93"/>
                    <a:pt x="124" y="93"/>
                  </a:cubicBezTo>
                  <a:cubicBezTo>
                    <a:pt x="125" y="88"/>
                    <a:pt x="125" y="88"/>
                    <a:pt x="125" y="88"/>
                  </a:cubicBezTo>
                  <a:cubicBezTo>
                    <a:pt x="129" y="83"/>
                    <a:pt x="129" y="83"/>
                    <a:pt x="129" y="83"/>
                  </a:cubicBezTo>
                  <a:cubicBezTo>
                    <a:pt x="132" y="75"/>
                    <a:pt x="132" y="75"/>
                    <a:pt x="132" y="75"/>
                  </a:cubicBezTo>
                  <a:cubicBezTo>
                    <a:pt x="128" y="67"/>
                    <a:pt x="128" y="67"/>
                    <a:pt x="128" y="67"/>
                  </a:cubicBezTo>
                  <a:cubicBezTo>
                    <a:pt x="117" y="58"/>
                    <a:pt x="117" y="58"/>
                    <a:pt x="117" y="58"/>
                  </a:cubicBezTo>
                  <a:cubicBezTo>
                    <a:pt x="114" y="56"/>
                    <a:pt x="114" y="56"/>
                    <a:pt x="114" y="56"/>
                  </a:cubicBezTo>
                  <a:cubicBezTo>
                    <a:pt x="111" y="55"/>
                    <a:pt x="111" y="55"/>
                    <a:pt x="111" y="55"/>
                  </a:cubicBezTo>
                  <a:cubicBezTo>
                    <a:pt x="107" y="53"/>
                    <a:pt x="107" y="53"/>
                    <a:pt x="107" y="53"/>
                  </a:cubicBezTo>
                  <a:cubicBezTo>
                    <a:pt x="103" y="52"/>
                    <a:pt x="103" y="52"/>
                    <a:pt x="103" y="52"/>
                  </a:cubicBezTo>
                  <a:cubicBezTo>
                    <a:pt x="99" y="51"/>
                    <a:pt x="99" y="51"/>
                    <a:pt x="99" y="51"/>
                  </a:cubicBezTo>
                  <a:cubicBezTo>
                    <a:pt x="96" y="49"/>
                    <a:pt x="96" y="49"/>
                    <a:pt x="96" y="49"/>
                  </a:cubicBezTo>
                  <a:cubicBezTo>
                    <a:pt x="93" y="48"/>
                    <a:pt x="93" y="48"/>
                    <a:pt x="93" y="48"/>
                  </a:cubicBezTo>
                  <a:cubicBezTo>
                    <a:pt x="90" y="46"/>
                    <a:pt x="90" y="46"/>
                    <a:pt x="90" y="46"/>
                  </a:cubicBezTo>
                  <a:cubicBezTo>
                    <a:pt x="85" y="41"/>
                    <a:pt x="85" y="41"/>
                    <a:pt x="85" y="41"/>
                  </a:cubicBezTo>
                  <a:cubicBezTo>
                    <a:pt x="82" y="37"/>
                    <a:pt x="82" y="37"/>
                    <a:pt x="82" y="37"/>
                  </a:cubicBezTo>
                  <a:cubicBezTo>
                    <a:pt x="77" y="33"/>
                    <a:pt x="77" y="33"/>
                    <a:pt x="77" y="33"/>
                  </a:cubicBezTo>
                  <a:cubicBezTo>
                    <a:pt x="69" y="29"/>
                    <a:pt x="69" y="29"/>
                    <a:pt x="69" y="29"/>
                  </a:cubicBezTo>
                  <a:cubicBezTo>
                    <a:pt x="63" y="28"/>
                    <a:pt x="63" y="28"/>
                    <a:pt x="63" y="28"/>
                  </a:cubicBezTo>
                  <a:cubicBezTo>
                    <a:pt x="59" y="29"/>
                    <a:pt x="59" y="29"/>
                    <a:pt x="59" y="29"/>
                  </a:cubicBezTo>
                  <a:cubicBezTo>
                    <a:pt x="55" y="32"/>
                    <a:pt x="55" y="32"/>
                    <a:pt x="55" y="32"/>
                  </a:cubicBezTo>
                  <a:cubicBezTo>
                    <a:pt x="53" y="37"/>
                    <a:pt x="53" y="37"/>
                    <a:pt x="53" y="37"/>
                  </a:cubicBezTo>
                  <a:cubicBezTo>
                    <a:pt x="51" y="40"/>
                    <a:pt x="51" y="40"/>
                    <a:pt x="51" y="40"/>
                  </a:cubicBezTo>
                  <a:cubicBezTo>
                    <a:pt x="47" y="40"/>
                    <a:pt x="47" y="40"/>
                    <a:pt x="47" y="40"/>
                  </a:cubicBezTo>
                  <a:cubicBezTo>
                    <a:pt x="41" y="41"/>
                    <a:pt x="41" y="41"/>
                    <a:pt x="41" y="41"/>
                  </a:cubicBezTo>
                  <a:cubicBezTo>
                    <a:pt x="34" y="40"/>
                    <a:pt x="34" y="40"/>
                    <a:pt x="34" y="40"/>
                  </a:cubicBezTo>
                  <a:cubicBezTo>
                    <a:pt x="32" y="41"/>
                    <a:pt x="32" y="41"/>
                    <a:pt x="32" y="41"/>
                  </a:cubicBezTo>
                  <a:cubicBezTo>
                    <a:pt x="30" y="45"/>
                    <a:pt x="30" y="45"/>
                    <a:pt x="30" y="45"/>
                  </a:cubicBezTo>
                  <a:cubicBezTo>
                    <a:pt x="27" y="47"/>
                    <a:pt x="27" y="47"/>
                    <a:pt x="27" y="47"/>
                  </a:cubicBezTo>
                  <a:cubicBezTo>
                    <a:pt x="22" y="51"/>
                    <a:pt x="22" y="51"/>
                    <a:pt x="22" y="51"/>
                  </a:cubicBezTo>
                  <a:cubicBezTo>
                    <a:pt x="17" y="54"/>
                    <a:pt x="17" y="54"/>
                    <a:pt x="17" y="54"/>
                  </a:cubicBezTo>
                  <a:cubicBezTo>
                    <a:pt x="13" y="59"/>
                    <a:pt x="13" y="59"/>
                    <a:pt x="13" y="59"/>
                  </a:cubicBezTo>
                  <a:cubicBezTo>
                    <a:pt x="8" y="64"/>
                    <a:pt x="8" y="64"/>
                    <a:pt x="8" y="64"/>
                  </a:cubicBezTo>
                  <a:cubicBezTo>
                    <a:pt x="3" y="67"/>
                    <a:pt x="3" y="67"/>
                    <a:pt x="3" y="67"/>
                  </a:cubicBezTo>
                  <a:cubicBezTo>
                    <a:pt x="0" y="37"/>
                    <a:pt x="0" y="37"/>
                    <a:pt x="0" y="37"/>
                  </a:cubicBezTo>
                  <a:cubicBezTo>
                    <a:pt x="1" y="37"/>
                    <a:pt x="1" y="37"/>
                    <a:pt x="1" y="37"/>
                  </a:cubicBezTo>
                  <a:cubicBezTo>
                    <a:pt x="14" y="34"/>
                    <a:pt x="14" y="34"/>
                    <a:pt x="14" y="34"/>
                  </a:cubicBezTo>
                  <a:cubicBezTo>
                    <a:pt x="28" y="32"/>
                    <a:pt x="28" y="32"/>
                    <a:pt x="28" y="32"/>
                  </a:cubicBezTo>
                  <a:cubicBezTo>
                    <a:pt x="42" y="28"/>
                    <a:pt x="42" y="28"/>
                    <a:pt x="42" y="28"/>
                  </a:cubicBezTo>
                  <a:cubicBezTo>
                    <a:pt x="58" y="26"/>
                    <a:pt x="58" y="26"/>
                    <a:pt x="58" y="26"/>
                  </a:cubicBezTo>
                  <a:cubicBezTo>
                    <a:pt x="73" y="23"/>
                    <a:pt x="73" y="23"/>
                    <a:pt x="73" y="23"/>
                  </a:cubicBezTo>
                  <a:cubicBezTo>
                    <a:pt x="87" y="19"/>
                    <a:pt x="87" y="19"/>
                    <a:pt x="87" y="19"/>
                  </a:cubicBezTo>
                  <a:cubicBezTo>
                    <a:pt x="101" y="16"/>
                    <a:pt x="101" y="16"/>
                    <a:pt x="101" y="16"/>
                  </a:cubicBezTo>
                  <a:cubicBezTo>
                    <a:pt x="116" y="13"/>
                    <a:pt x="116" y="13"/>
                    <a:pt x="116" y="13"/>
                  </a:cubicBezTo>
                  <a:cubicBezTo>
                    <a:pt x="129" y="11"/>
                    <a:pt x="129" y="11"/>
                    <a:pt x="129" y="11"/>
                  </a:cubicBezTo>
                  <a:cubicBezTo>
                    <a:pt x="141" y="8"/>
                    <a:pt x="141" y="8"/>
                    <a:pt x="141" y="8"/>
                  </a:cubicBezTo>
                  <a:cubicBezTo>
                    <a:pt x="151" y="6"/>
                    <a:pt x="151" y="6"/>
                    <a:pt x="151" y="6"/>
                  </a:cubicBezTo>
                  <a:cubicBezTo>
                    <a:pt x="161" y="4"/>
                    <a:pt x="161" y="4"/>
                    <a:pt x="161" y="4"/>
                  </a:cubicBezTo>
                  <a:cubicBezTo>
                    <a:pt x="168" y="3"/>
                    <a:pt x="168" y="3"/>
                    <a:pt x="168" y="3"/>
                  </a:cubicBezTo>
                  <a:cubicBezTo>
                    <a:pt x="175" y="1"/>
                    <a:pt x="175" y="1"/>
                    <a:pt x="175" y="1"/>
                  </a:cubicBezTo>
                  <a:cubicBezTo>
                    <a:pt x="178" y="0"/>
                    <a:pt x="178" y="0"/>
                    <a:pt x="178" y="0"/>
                  </a:cubicBezTo>
                  <a:cubicBezTo>
                    <a:pt x="179" y="0"/>
                    <a:pt x="179" y="0"/>
                    <a:pt x="179" y="0"/>
                  </a:cubicBezTo>
                  <a:cubicBezTo>
                    <a:pt x="200" y="82"/>
                    <a:pt x="200" y="82"/>
                    <a:pt x="200" y="82"/>
                  </a:cubicBezTo>
                  <a:cubicBezTo>
                    <a:pt x="232" y="79"/>
                    <a:pt x="232" y="79"/>
                    <a:pt x="232" y="79"/>
                  </a:cubicBezTo>
                  <a:cubicBezTo>
                    <a:pt x="230" y="83"/>
                    <a:pt x="230" y="83"/>
                    <a:pt x="230" y="83"/>
                  </a:cubicBezTo>
                  <a:cubicBezTo>
                    <a:pt x="228" y="88"/>
                    <a:pt x="228" y="88"/>
                    <a:pt x="228" y="88"/>
                  </a:cubicBezTo>
                  <a:cubicBezTo>
                    <a:pt x="226" y="92"/>
                    <a:pt x="226" y="92"/>
                    <a:pt x="226" y="92"/>
                  </a:cubicBezTo>
                  <a:cubicBezTo>
                    <a:pt x="226" y="99"/>
                    <a:pt x="226" y="99"/>
                    <a:pt x="226" y="99"/>
                  </a:cubicBezTo>
                  <a:cubicBezTo>
                    <a:pt x="226" y="102"/>
                    <a:pt x="226" y="102"/>
                    <a:pt x="226" y="102"/>
                  </a:cubicBezTo>
                  <a:cubicBezTo>
                    <a:pt x="225" y="103"/>
                    <a:pt x="225" y="103"/>
                    <a:pt x="225" y="103"/>
                  </a:cubicBezTo>
                  <a:cubicBezTo>
                    <a:pt x="224" y="103"/>
                    <a:pt x="224" y="103"/>
                    <a:pt x="224" y="103"/>
                  </a:cubicBezTo>
                  <a:cubicBezTo>
                    <a:pt x="208" y="106"/>
                    <a:pt x="208" y="106"/>
                    <a:pt x="208" y="106"/>
                  </a:cubicBezTo>
                  <a:cubicBezTo>
                    <a:pt x="205" y="109"/>
                    <a:pt x="205" y="109"/>
                    <a:pt x="205" y="109"/>
                  </a:cubicBezTo>
                  <a:cubicBezTo>
                    <a:pt x="199" y="114"/>
                    <a:pt x="200" y="107"/>
                    <a:pt x="197" y="104"/>
                  </a:cubicBezTo>
                  <a:cubicBezTo>
                    <a:pt x="194" y="100"/>
                    <a:pt x="192" y="103"/>
                    <a:pt x="192" y="96"/>
                  </a:cubicBezTo>
                  <a:cubicBezTo>
                    <a:pt x="193" y="91"/>
                    <a:pt x="193" y="89"/>
                    <a:pt x="187" y="91"/>
                  </a:cubicBezTo>
                  <a:cubicBezTo>
                    <a:pt x="183" y="92"/>
                    <a:pt x="183" y="92"/>
                    <a:pt x="183" y="92"/>
                  </a:cubicBezTo>
                  <a:cubicBezTo>
                    <a:pt x="175" y="89"/>
                    <a:pt x="175" y="89"/>
                    <a:pt x="175" y="89"/>
                  </a:cubicBezTo>
                  <a:cubicBezTo>
                    <a:pt x="169" y="79"/>
                    <a:pt x="169" y="79"/>
                    <a:pt x="169" y="79"/>
                  </a:cubicBezTo>
                  <a:cubicBezTo>
                    <a:pt x="167" y="62"/>
                    <a:pt x="167" y="62"/>
                    <a:pt x="167" y="62"/>
                  </a:cubicBezTo>
                  <a:cubicBezTo>
                    <a:pt x="169" y="60"/>
                    <a:pt x="169" y="60"/>
                    <a:pt x="169" y="60"/>
                  </a:cubicBezTo>
                  <a:cubicBezTo>
                    <a:pt x="171" y="61"/>
                    <a:pt x="171" y="61"/>
                    <a:pt x="171" y="61"/>
                  </a:cubicBezTo>
                  <a:cubicBezTo>
                    <a:pt x="172" y="60"/>
                    <a:pt x="172" y="60"/>
                    <a:pt x="172" y="60"/>
                  </a:cubicBezTo>
                  <a:cubicBezTo>
                    <a:pt x="172" y="56"/>
                    <a:pt x="172" y="56"/>
                    <a:pt x="172" y="56"/>
                  </a:cubicBezTo>
                  <a:cubicBezTo>
                    <a:pt x="171" y="50"/>
                    <a:pt x="171" y="50"/>
                    <a:pt x="171" y="50"/>
                  </a:cubicBezTo>
                  <a:cubicBezTo>
                    <a:pt x="169" y="48"/>
                    <a:pt x="169" y="48"/>
                    <a:pt x="169" y="48"/>
                  </a:cubicBezTo>
                  <a:cubicBezTo>
                    <a:pt x="166" y="48"/>
                    <a:pt x="166" y="48"/>
                    <a:pt x="166" y="48"/>
                  </a:cubicBezTo>
                  <a:cubicBezTo>
                    <a:pt x="166" y="44"/>
                    <a:pt x="166" y="44"/>
                    <a:pt x="166" y="44"/>
                  </a:cubicBezTo>
                  <a:cubicBezTo>
                    <a:pt x="164" y="38"/>
                    <a:pt x="164" y="38"/>
                    <a:pt x="164" y="38"/>
                  </a:cubicBezTo>
                  <a:cubicBezTo>
                    <a:pt x="163" y="33"/>
                    <a:pt x="163" y="33"/>
                    <a:pt x="163" y="33"/>
                  </a:cubicBezTo>
                  <a:cubicBezTo>
                    <a:pt x="165" y="29"/>
                    <a:pt x="165" y="29"/>
                    <a:pt x="165" y="29"/>
                  </a:cubicBezTo>
                  <a:cubicBezTo>
                    <a:pt x="170" y="24"/>
                    <a:pt x="170" y="24"/>
                    <a:pt x="170" y="24"/>
                  </a:cubicBezTo>
                  <a:cubicBezTo>
                    <a:pt x="172" y="22"/>
                    <a:pt x="172" y="22"/>
                    <a:pt x="172" y="22"/>
                  </a:cubicBezTo>
                  <a:cubicBezTo>
                    <a:pt x="174" y="19"/>
                    <a:pt x="174" y="19"/>
                    <a:pt x="174" y="19"/>
                  </a:cubicBezTo>
                  <a:cubicBezTo>
                    <a:pt x="176" y="17"/>
                    <a:pt x="176" y="17"/>
                    <a:pt x="176" y="17"/>
                  </a:cubicBezTo>
                  <a:cubicBezTo>
                    <a:pt x="176" y="16"/>
                    <a:pt x="176" y="16"/>
                    <a:pt x="176" y="16"/>
                  </a:cubicBezTo>
                  <a:cubicBezTo>
                    <a:pt x="169" y="11"/>
                    <a:pt x="169" y="11"/>
                    <a:pt x="169" y="11"/>
                  </a:cubicBezTo>
                  <a:cubicBezTo>
                    <a:pt x="167" y="11"/>
                    <a:pt x="167" y="11"/>
                    <a:pt x="167" y="11"/>
                  </a:cubicBezTo>
                  <a:cubicBezTo>
                    <a:pt x="165" y="16"/>
                    <a:pt x="165" y="16"/>
                    <a:pt x="165" y="16"/>
                  </a:cubicBezTo>
                  <a:cubicBezTo>
                    <a:pt x="163" y="20"/>
                    <a:pt x="163" y="20"/>
                    <a:pt x="163" y="20"/>
                  </a:cubicBezTo>
                  <a:cubicBezTo>
                    <a:pt x="160" y="24"/>
                    <a:pt x="160" y="24"/>
                    <a:pt x="160" y="24"/>
                  </a:cubicBezTo>
                  <a:cubicBezTo>
                    <a:pt x="156" y="25"/>
                    <a:pt x="156" y="25"/>
                    <a:pt x="156" y="25"/>
                  </a:cubicBezTo>
                  <a:cubicBezTo>
                    <a:pt x="154" y="27"/>
                    <a:pt x="154" y="27"/>
                    <a:pt x="154" y="27"/>
                  </a:cubicBezTo>
                  <a:cubicBezTo>
                    <a:pt x="154" y="31"/>
                    <a:pt x="154" y="31"/>
                    <a:pt x="154" y="31"/>
                  </a:cubicBezTo>
                  <a:cubicBezTo>
                    <a:pt x="154" y="34"/>
                    <a:pt x="154" y="34"/>
                    <a:pt x="154" y="34"/>
                  </a:cubicBezTo>
                  <a:cubicBezTo>
                    <a:pt x="154" y="37"/>
                    <a:pt x="154" y="37"/>
                    <a:pt x="154" y="37"/>
                  </a:cubicBezTo>
                  <a:cubicBezTo>
                    <a:pt x="155" y="40"/>
                    <a:pt x="155" y="40"/>
                    <a:pt x="155" y="40"/>
                  </a:cubicBezTo>
                  <a:cubicBezTo>
                    <a:pt x="156" y="44"/>
                    <a:pt x="156" y="44"/>
                    <a:pt x="156" y="44"/>
                  </a:cubicBezTo>
                  <a:cubicBezTo>
                    <a:pt x="156" y="50"/>
                    <a:pt x="156" y="50"/>
                    <a:pt x="156" y="50"/>
                  </a:cubicBezTo>
                  <a:cubicBezTo>
                    <a:pt x="155" y="56"/>
                    <a:pt x="155" y="56"/>
                    <a:pt x="155" y="56"/>
                  </a:cubicBezTo>
                  <a:cubicBezTo>
                    <a:pt x="154" y="61"/>
                    <a:pt x="154" y="61"/>
                    <a:pt x="154" y="61"/>
                  </a:cubicBezTo>
                  <a:cubicBezTo>
                    <a:pt x="156" y="68"/>
                    <a:pt x="156" y="68"/>
                    <a:pt x="156" y="68"/>
                  </a:cubicBezTo>
                  <a:cubicBezTo>
                    <a:pt x="158" y="73"/>
                    <a:pt x="158" y="73"/>
                    <a:pt x="158" y="73"/>
                  </a:cubicBezTo>
                  <a:lnTo>
                    <a:pt x="159" y="7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66">
              <a:extLst>
                <a:ext uri="{FF2B5EF4-FFF2-40B4-BE49-F238E27FC236}">
                  <a16:creationId xmlns:a16="http://schemas.microsoft.com/office/drawing/2014/main" id="{64672F9A-45DB-4225-8C78-F13E4BC5823D}"/>
                </a:ext>
              </a:extLst>
            </p:cNvPr>
            <p:cNvSpPr>
              <a:spLocks/>
            </p:cNvSpPr>
            <p:nvPr/>
          </p:nvSpPr>
          <p:spPr bwMode="auto">
            <a:xfrm>
              <a:off x="9273471" y="3790767"/>
              <a:ext cx="73600" cy="190344"/>
            </a:xfrm>
            <a:custGeom>
              <a:avLst/>
              <a:gdLst>
                <a:gd name="T0" fmla="*/ 9 w 29"/>
                <a:gd name="T1" fmla="*/ 3 h 75"/>
                <a:gd name="T2" fmla="*/ 27 w 29"/>
                <a:gd name="T3" fmla="*/ 0 h 75"/>
                <a:gd name="T4" fmla="*/ 29 w 29"/>
                <a:gd name="T5" fmla="*/ 4 h 75"/>
                <a:gd name="T6" fmla="*/ 29 w 29"/>
                <a:gd name="T7" fmla="*/ 10 h 75"/>
                <a:gd name="T8" fmla="*/ 27 w 29"/>
                <a:gd name="T9" fmla="*/ 14 h 75"/>
                <a:gd name="T10" fmla="*/ 25 w 29"/>
                <a:gd name="T11" fmla="*/ 19 h 75"/>
                <a:gd name="T12" fmla="*/ 23 w 29"/>
                <a:gd name="T13" fmla="*/ 22 h 75"/>
                <a:gd name="T14" fmla="*/ 21 w 29"/>
                <a:gd name="T15" fmla="*/ 27 h 75"/>
                <a:gd name="T16" fmla="*/ 21 w 29"/>
                <a:gd name="T17" fmla="*/ 29 h 75"/>
                <a:gd name="T18" fmla="*/ 19 w 29"/>
                <a:gd name="T19" fmla="*/ 33 h 75"/>
                <a:gd name="T20" fmla="*/ 17 w 29"/>
                <a:gd name="T21" fmla="*/ 36 h 75"/>
                <a:gd name="T22" fmla="*/ 17 w 29"/>
                <a:gd name="T23" fmla="*/ 42 h 75"/>
                <a:gd name="T24" fmla="*/ 16 w 29"/>
                <a:gd name="T25" fmla="*/ 46 h 75"/>
                <a:gd name="T26" fmla="*/ 14 w 29"/>
                <a:gd name="T27" fmla="*/ 49 h 75"/>
                <a:gd name="T28" fmla="*/ 12 w 29"/>
                <a:gd name="T29" fmla="*/ 53 h 75"/>
                <a:gd name="T30" fmla="*/ 10 w 29"/>
                <a:gd name="T31" fmla="*/ 57 h 75"/>
                <a:gd name="T32" fmla="*/ 10 w 29"/>
                <a:gd name="T33" fmla="*/ 63 h 75"/>
                <a:gd name="T34" fmla="*/ 12 w 29"/>
                <a:gd name="T35" fmla="*/ 67 h 75"/>
                <a:gd name="T36" fmla="*/ 13 w 29"/>
                <a:gd name="T37" fmla="*/ 70 h 75"/>
                <a:gd name="T38" fmla="*/ 12 w 29"/>
                <a:gd name="T39" fmla="*/ 74 h 75"/>
                <a:gd name="T40" fmla="*/ 10 w 29"/>
                <a:gd name="T41" fmla="*/ 75 h 75"/>
                <a:gd name="T42" fmla="*/ 6 w 29"/>
                <a:gd name="T43" fmla="*/ 74 h 75"/>
                <a:gd name="T44" fmla="*/ 4 w 29"/>
                <a:gd name="T45" fmla="*/ 73 h 75"/>
                <a:gd name="T46" fmla="*/ 1 w 29"/>
                <a:gd name="T47" fmla="*/ 69 h 75"/>
                <a:gd name="T48" fmla="*/ 0 w 29"/>
                <a:gd name="T49" fmla="*/ 66 h 75"/>
                <a:gd name="T50" fmla="*/ 0 w 29"/>
                <a:gd name="T51" fmla="*/ 63 h 75"/>
                <a:gd name="T52" fmla="*/ 1 w 29"/>
                <a:gd name="T53" fmla="*/ 50 h 75"/>
                <a:gd name="T54" fmla="*/ 4 w 29"/>
                <a:gd name="T55" fmla="*/ 39 h 75"/>
                <a:gd name="T56" fmla="*/ 5 w 29"/>
                <a:gd name="T57" fmla="*/ 32 h 75"/>
                <a:gd name="T58" fmla="*/ 5 w 29"/>
                <a:gd name="T59" fmla="*/ 29 h 75"/>
                <a:gd name="T60" fmla="*/ 10 w 29"/>
                <a:gd name="T61" fmla="*/ 23 h 75"/>
                <a:gd name="T62" fmla="*/ 12 w 29"/>
                <a:gd name="T63" fmla="*/ 17 h 75"/>
                <a:gd name="T64" fmla="*/ 12 w 29"/>
                <a:gd name="T65" fmla="*/ 10 h 75"/>
                <a:gd name="T66" fmla="*/ 9 w 29"/>
                <a:gd name="T6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75">
                  <a:moveTo>
                    <a:pt x="9" y="3"/>
                  </a:moveTo>
                  <a:lnTo>
                    <a:pt x="27" y="0"/>
                  </a:lnTo>
                  <a:lnTo>
                    <a:pt x="29" y="4"/>
                  </a:lnTo>
                  <a:lnTo>
                    <a:pt x="29" y="10"/>
                  </a:lnTo>
                  <a:lnTo>
                    <a:pt x="27" y="14"/>
                  </a:lnTo>
                  <a:lnTo>
                    <a:pt x="25" y="19"/>
                  </a:lnTo>
                  <a:lnTo>
                    <a:pt x="23" y="22"/>
                  </a:lnTo>
                  <a:lnTo>
                    <a:pt x="21" y="27"/>
                  </a:lnTo>
                  <a:lnTo>
                    <a:pt x="21" y="29"/>
                  </a:lnTo>
                  <a:lnTo>
                    <a:pt x="19" y="33"/>
                  </a:lnTo>
                  <a:lnTo>
                    <a:pt x="17" y="36"/>
                  </a:lnTo>
                  <a:lnTo>
                    <a:pt x="17" y="42"/>
                  </a:lnTo>
                  <a:lnTo>
                    <a:pt x="16" y="46"/>
                  </a:lnTo>
                  <a:lnTo>
                    <a:pt x="14" y="49"/>
                  </a:lnTo>
                  <a:lnTo>
                    <a:pt x="12" y="53"/>
                  </a:lnTo>
                  <a:lnTo>
                    <a:pt x="10" y="57"/>
                  </a:lnTo>
                  <a:lnTo>
                    <a:pt x="10" y="63"/>
                  </a:lnTo>
                  <a:lnTo>
                    <a:pt x="12" y="67"/>
                  </a:lnTo>
                  <a:lnTo>
                    <a:pt x="13" y="70"/>
                  </a:lnTo>
                  <a:lnTo>
                    <a:pt x="12" y="74"/>
                  </a:lnTo>
                  <a:lnTo>
                    <a:pt x="10" y="75"/>
                  </a:lnTo>
                  <a:lnTo>
                    <a:pt x="6" y="74"/>
                  </a:lnTo>
                  <a:lnTo>
                    <a:pt x="4" y="73"/>
                  </a:lnTo>
                  <a:lnTo>
                    <a:pt x="1" y="69"/>
                  </a:lnTo>
                  <a:lnTo>
                    <a:pt x="0" y="66"/>
                  </a:lnTo>
                  <a:lnTo>
                    <a:pt x="0" y="63"/>
                  </a:lnTo>
                  <a:lnTo>
                    <a:pt x="1" y="50"/>
                  </a:lnTo>
                  <a:lnTo>
                    <a:pt x="4" y="39"/>
                  </a:lnTo>
                  <a:lnTo>
                    <a:pt x="5" y="32"/>
                  </a:lnTo>
                  <a:lnTo>
                    <a:pt x="5" y="29"/>
                  </a:lnTo>
                  <a:lnTo>
                    <a:pt x="10" y="23"/>
                  </a:lnTo>
                  <a:lnTo>
                    <a:pt x="12" y="17"/>
                  </a:lnTo>
                  <a:lnTo>
                    <a:pt x="12" y="10"/>
                  </a:lnTo>
                  <a:lnTo>
                    <a:pt x="9" y="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7">
              <a:extLst>
                <a:ext uri="{FF2B5EF4-FFF2-40B4-BE49-F238E27FC236}">
                  <a16:creationId xmlns:a16="http://schemas.microsoft.com/office/drawing/2014/main" id="{ECCC0F47-C46B-449E-853C-DD70FA746312}"/>
                </a:ext>
              </a:extLst>
            </p:cNvPr>
            <p:cNvSpPr>
              <a:spLocks/>
            </p:cNvSpPr>
            <p:nvPr/>
          </p:nvSpPr>
          <p:spPr bwMode="auto">
            <a:xfrm>
              <a:off x="9207485" y="3463376"/>
              <a:ext cx="164964" cy="269019"/>
            </a:xfrm>
            <a:custGeom>
              <a:avLst/>
              <a:gdLst>
                <a:gd name="T0" fmla="*/ 0 w 65"/>
                <a:gd name="T1" fmla="*/ 14 h 106"/>
                <a:gd name="T2" fmla="*/ 0 w 65"/>
                <a:gd name="T3" fmla="*/ 14 h 106"/>
                <a:gd name="T4" fmla="*/ 2 w 65"/>
                <a:gd name="T5" fmla="*/ 9 h 106"/>
                <a:gd name="T6" fmla="*/ 4 w 65"/>
                <a:gd name="T7" fmla="*/ 4 h 106"/>
                <a:gd name="T8" fmla="*/ 7 w 65"/>
                <a:gd name="T9" fmla="*/ 0 h 106"/>
                <a:gd name="T10" fmla="*/ 16 w 65"/>
                <a:gd name="T11" fmla="*/ 0 h 106"/>
                <a:gd name="T12" fmla="*/ 15 w 65"/>
                <a:gd name="T13" fmla="*/ 4 h 106"/>
                <a:gd name="T14" fmla="*/ 15 w 65"/>
                <a:gd name="T15" fmla="*/ 6 h 106"/>
                <a:gd name="T16" fmla="*/ 15 w 65"/>
                <a:gd name="T17" fmla="*/ 9 h 106"/>
                <a:gd name="T18" fmla="*/ 10 w 65"/>
                <a:gd name="T19" fmla="*/ 11 h 106"/>
                <a:gd name="T20" fmla="*/ 10 w 65"/>
                <a:gd name="T21" fmla="*/ 13 h 106"/>
                <a:gd name="T22" fmla="*/ 11 w 65"/>
                <a:gd name="T23" fmla="*/ 17 h 106"/>
                <a:gd name="T24" fmla="*/ 13 w 65"/>
                <a:gd name="T25" fmla="*/ 20 h 106"/>
                <a:gd name="T26" fmla="*/ 15 w 65"/>
                <a:gd name="T27" fmla="*/ 24 h 106"/>
                <a:gd name="T28" fmla="*/ 16 w 65"/>
                <a:gd name="T29" fmla="*/ 27 h 106"/>
                <a:gd name="T30" fmla="*/ 18 w 65"/>
                <a:gd name="T31" fmla="*/ 31 h 106"/>
                <a:gd name="T32" fmla="*/ 22 w 65"/>
                <a:gd name="T33" fmla="*/ 36 h 106"/>
                <a:gd name="T34" fmla="*/ 29 w 65"/>
                <a:gd name="T35" fmla="*/ 43 h 106"/>
                <a:gd name="T36" fmla="*/ 36 w 65"/>
                <a:gd name="T37" fmla="*/ 47 h 106"/>
                <a:gd name="T38" fmla="*/ 38 w 65"/>
                <a:gd name="T39" fmla="*/ 57 h 106"/>
                <a:gd name="T40" fmla="*/ 44 w 65"/>
                <a:gd name="T41" fmla="*/ 66 h 106"/>
                <a:gd name="T42" fmla="*/ 53 w 65"/>
                <a:gd name="T43" fmla="*/ 75 h 106"/>
                <a:gd name="T44" fmla="*/ 58 w 65"/>
                <a:gd name="T45" fmla="*/ 83 h 106"/>
                <a:gd name="T46" fmla="*/ 63 w 65"/>
                <a:gd name="T47" fmla="*/ 89 h 106"/>
                <a:gd name="T48" fmla="*/ 65 w 65"/>
                <a:gd name="T49" fmla="*/ 95 h 106"/>
                <a:gd name="T50" fmla="*/ 63 w 65"/>
                <a:gd name="T51" fmla="*/ 102 h 106"/>
                <a:gd name="T52" fmla="*/ 25 w 65"/>
                <a:gd name="T53" fmla="*/ 106 h 106"/>
                <a:gd name="T54" fmla="*/ 0 w 65"/>
                <a:gd name="T55"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06">
                  <a:moveTo>
                    <a:pt x="0" y="14"/>
                  </a:moveTo>
                  <a:lnTo>
                    <a:pt x="0" y="14"/>
                  </a:lnTo>
                  <a:lnTo>
                    <a:pt x="2" y="9"/>
                  </a:lnTo>
                  <a:lnTo>
                    <a:pt x="4" y="4"/>
                  </a:lnTo>
                  <a:lnTo>
                    <a:pt x="7" y="0"/>
                  </a:lnTo>
                  <a:lnTo>
                    <a:pt x="16" y="0"/>
                  </a:lnTo>
                  <a:lnTo>
                    <a:pt x="15" y="4"/>
                  </a:lnTo>
                  <a:lnTo>
                    <a:pt x="15" y="6"/>
                  </a:lnTo>
                  <a:lnTo>
                    <a:pt x="15" y="9"/>
                  </a:lnTo>
                  <a:lnTo>
                    <a:pt x="10" y="11"/>
                  </a:lnTo>
                  <a:lnTo>
                    <a:pt x="10" y="13"/>
                  </a:lnTo>
                  <a:lnTo>
                    <a:pt x="11" y="17"/>
                  </a:lnTo>
                  <a:lnTo>
                    <a:pt x="13" y="20"/>
                  </a:lnTo>
                  <a:lnTo>
                    <a:pt x="15" y="24"/>
                  </a:lnTo>
                  <a:lnTo>
                    <a:pt x="16" y="27"/>
                  </a:lnTo>
                  <a:lnTo>
                    <a:pt x="18" y="31"/>
                  </a:lnTo>
                  <a:lnTo>
                    <a:pt x="22" y="36"/>
                  </a:lnTo>
                  <a:lnTo>
                    <a:pt x="29" y="43"/>
                  </a:lnTo>
                  <a:lnTo>
                    <a:pt x="36" y="47"/>
                  </a:lnTo>
                  <a:lnTo>
                    <a:pt x="38" y="57"/>
                  </a:lnTo>
                  <a:lnTo>
                    <a:pt x="44" y="66"/>
                  </a:lnTo>
                  <a:lnTo>
                    <a:pt x="53" y="75"/>
                  </a:lnTo>
                  <a:lnTo>
                    <a:pt x="58" y="83"/>
                  </a:lnTo>
                  <a:lnTo>
                    <a:pt x="63" y="89"/>
                  </a:lnTo>
                  <a:lnTo>
                    <a:pt x="65" y="95"/>
                  </a:lnTo>
                  <a:lnTo>
                    <a:pt x="63" y="102"/>
                  </a:lnTo>
                  <a:lnTo>
                    <a:pt x="25" y="106"/>
                  </a:lnTo>
                  <a:lnTo>
                    <a:pt x="0" y="1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Content Placeholder 1">
            <a:extLst>
              <a:ext uri="{FF2B5EF4-FFF2-40B4-BE49-F238E27FC236}">
                <a16:creationId xmlns:a16="http://schemas.microsoft.com/office/drawing/2014/main" id="{3F775D06-578C-40CA-8E40-ADAD9835B754}"/>
              </a:ext>
            </a:extLst>
          </p:cNvPr>
          <p:cNvSpPr>
            <a:spLocks noGrp="1"/>
          </p:cNvSpPr>
          <p:nvPr>
            <p:ph idx="1"/>
          </p:nvPr>
        </p:nvSpPr>
        <p:spPr/>
        <p:txBody>
          <a:bodyPr/>
          <a:lstStyle/>
          <a:p>
            <a:pPr marL="342900" indent="-342900">
              <a:buFont typeface="Arial" panose="020B0604020202020204" pitchFamily="34" charset="0"/>
              <a:buChar char="›"/>
            </a:pPr>
            <a:r>
              <a:rPr lang="en-US" dirty="0"/>
              <a:t>“Nexus” describes the connection </a:t>
            </a:r>
            <a:br>
              <a:rPr lang="en-US" dirty="0"/>
            </a:br>
            <a:r>
              <a:rPr lang="en-US" dirty="0"/>
              <a:t>between a state and a business</a:t>
            </a:r>
          </a:p>
          <a:p>
            <a:pPr marL="342900" indent="-342900">
              <a:buFont typeface="Arial" panose="020B0604020202020204" pitchFamily="34" charset="0"/>
              <a:buChar char="›"/>
            </a:pPr>
            <a:r>
              <a:rPr lang="en-US" dirty="0"/>
              <a:t>Having nexus allows a state to compel an </a:t>
            </a:r>
            <a:br>
              <a:rPr lang="en-US" dirty="0"/>
            </a:br>
            <a:r>
              <a:rPr lang="en-US" dirty="0"/>
              <a:t>out-of-state company to register and </a:t>
            </a:r>
            <a:br>
              <a:rPr lang="en-US" dirty="0"/>
            </a:br>
            <a:r>
              <a:rPr lang="en-US" dirty="0"/>
              <a:t>collect sales or use tax </a:t>
            </a:r>
          </a:p>
          <a:p>
            <a:pPr marL="342900" indent="-342900">
              <a:buFont typeface="Arial" panose="020B0604020202020204" pitchFamily="34" charset="0"/>
              <a:buChar char="›"/>
            </a:pPr>
            <a:r>
              <a:rPr lang="en-US" dirty="0"/>
              <a:t>The out-of-state company must have </a:t>
            </a:r>
            <a:br>
              <a:rPr lang="en-US" dirty="0"/>
            </a:br>
            <a:r>
              <a:rPr lang="en-US" dirty="0"/>
              <a:t>“physical presence” – but that definition is </a:t>
            </a:r>
            <a:br>
              <a:rPr lang="en-US" dirty="0"/>
            </a:br>
            <a:r>
              <a:rPr lang="en-US" dirty="0"/>
              <a:t>changing</a:t>
            </a:r>
          </a:p>
          <a:p>
            <a:endParaRPr lang="en-US" dirty="0"/>
          </a:p>
        </p:txBody>
      </p:sp>
      <p:sp>
        <p:nvSpPr>
          <p:cNvPr id="3" name="Slide Number Placeholder 2">
            <a:extLst>
              <a:ext uri="{FF2B5EF4-FFF2-40B4-BE49-F238E27FC236}">
                <a16:creationId xmlns:a16="http://schemas.microsoft.com/office/drawing/2014/main" id="{DD3FC003-C3F2-4256-9261-515DA9E55A89}"/>
              </a:ext>
            </a:extLst>
          </p:cNvPr>
          <p:cNvSpPr>
            <a:spLocks noGrp="1"/>
          </p:cNvSpPr>
          <p:nvPr>
            <p:ph type="sldNum" sz="quarter" idx="12"/>
          </p:nvPr>
        </p:nvSpPr>
        <p:spPr/>
        <p:txBody>
          <a:bodyPr/>
          <a:lstStyle/>
          <a:p>
            <a:fld id="{C7927A04-FFAB-4E77-8A60-75CB67674673}" type="slidenum">
              <a:rPr lang="en-US" smtClean="0"/>
              <a:pPr/>
              <a:t>11</a:t>
            </a:fld>
            <a:endParaRPr lang="en-US" dirty="0"/>
          </a:p>
        </p:txBody>
      </p:sp>
      <p:sp>
        <p:nvSpPr>
          <p:cNvPr id="4" name="Subtitle 3">
            <a:extLst>
              <a:ext uri="{FF2B5EF4-FFF2-40B4-BE49-F238E27FC236}">
                <a16:creationId xmlns:a16="http://schemas.microsoft.com/office/drawing/2014/main" id="{68D1FB92-3587-42BA-8325-A11CB7727BE2}"/>
              </a:ext>
            </a:extLst>
          </p:cNvPr>
          <p:cNvSpPr>
            <a:spLocks noGrp="1"/>
          </p:cNvSpPr>
          <p:nvPr>
            <p:ph type="subTitle" idx="14"/>
          </p:nvPr>
        </p:nvSpPr>
        <p:spPr/>
        <p:txBody>
          <a:bodyPr/>
          <a:lstStyle/>
          <a:p>
            <a:r>
              <a:rPr lang="en-US" dirty="0"/>
              <a:t>Understanding nexus</a:t>
            </a:r>
          </a:p>
        </p:txBody>
      </p:sp>
      <p:sp>
        <p:nvSpPr>
          <p:cNvPr id="5" name="Title 4">
            <a:extLst>
              <a:ext uri="{FF2B5EF4-FFF2-40B4-BE49-F238E27FC236}">
                <a16:creationId xmlns:a16="http://schemas.microsoft.com/office/drawing/2014/main" id="{819144F9-2136-4D7E-B22F-73CD1894D5EA}"/>
              </a:ext>
            </a:extLst>
          </p:cNvPr>
          <p:cNvSpPr>
            <a:spLocks noGrp="1"/>
          </p:cNvSpPr>
          <p:nvPr>
            <p:ph type="title"/>
          </p:nvPr>
        </p:nvSpPr>
        <p:spPr/>
        <p:txBody>
          <a:bodyPr/>
          <a:lstStyle/>
          <a:p>
            <a:r>
              <a:rPr lang="en-US" dirty="0"/>
              <a:t>The Nexus Challenge</a:t>
            </a:r>
          </a:p>
        </p:txBody>
      </p:sp>
      <p:pic>
        <p:nvPicPr>
          <p:cNvPr id="6" name="Picture 5">
            <a:extLst>
              <a:ext uri="{FF2B5EF4-FFF2-40B4-BE49-F238E27FC236}">
                <a16:creationId xmlns:a16="http://schemas.microsoft.com/office/drawing/2014/main" id="{7CD277F0-235D-499A-B8E3-B222BF05A55D}"/>
              </a:ext>
            </a:extLst>
          </p:cNvPr>
          <p:cNvPicPr>
            <a:picLocks noChangeAspect="1"/>
          </p:cNvPicPr>
          <p:nvPr/>
        </p:nvPicPr>
        <p:blipFill>
          <a:blip r:embed="rId3"/>
          <a:stretch>
            <a:fillRect/>
          </a:stretch>
        </p:blipFill>
        <p:spPr>
          <a:xfrm>
            <a:off x="9811936" y="163526"/>
            <a:ext cx="1903592" cy="1500411"/>
          </a:xfrm>
          <a:prstGeom prst="rect">
            <a:avLst/>
          </a:prstGeom>
        </p:spPr>
      </p:pic>
      <p:pic>
        <p:nvPicPr>
          <p:cNvPr id="7" name="Picture 6" descr="http://images.news.avalara.com/EloquaImages/clients/Avalara/%7Bf5cea8b4-c4e6-4428-831d-6d888f2702f3%7D_Dummies-917.png">
            <a:extLst>
              <a:ext uri="{FF2B5EF4-FFF2-40B4-BE49-F238E27FC236}">
                <a16:creationId xmlns:a16="http://schemas.microsoft.com/office/drawing/2014/main" id="{D0F81220-31E9-4580-AC7B-527A17E049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495" r="428"/>
          <a:stretch/>
        </p:blipFill>
        <p:spPr bwMode="auto">
          <a:xfrm>
            <a:off x="9647583" y="4338320"/>
            <a:ext cx="1858616" cy="155448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84153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32216DB8-36E6-4EB3-B268-9E133BDFB783}"/>
              </a:ext>
            </a:extLst>
          </p:cNvPr>
          <p:cNvSpPr/>
          <p:nvPr/>
        </p:nvSpPr>
        <p:spPr>
          <a:xfrm>
            <a:off x="0" y="0"/>
            <a:ext cx="4089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C52CC057-0070-4460-84E8-92BA92081265}"/>
              </a:ext>
            </a:extLst>
          </p:cNvPr>
          <p:cNvSpPr>
            <a:spLocks noGrp="1"/>
          </p:cNvSpPr>
          <p:nvPr>
            <p:ph type="ftr" sz="quarter" idx="11"/>
          </p:nvPr>
        </p:nvSpPr>
        <p:spPr/>
        <p:txBody>
          <a:bodyPr/>
          <a:lstStyle/>
          <a:p>
            <a:r>
              <a:rPr lang="en-US"/>
              <a:t>©Avalara. Confidential and proprietary.</a:t>
            </a:r>
            <a:endParaRPr lang="en-US" dirty="0"/>
          </a:p>
        </p:txBody>
      </p:sp>
      <p:sp>
        <p:nvSpPr>
          <p:cNvPr id="4" name="Title 3">
            <a:extLst>
              <a:ext uri="{FF2B5EF4-FFF2-40B4-BE49-F238E27FC236}">
                <a16:creationId xmlns:a16="http://schemas.microsoft.com/office/drawing/2014/main" id="{089DBD30-4934-4D60-B832-F8C468FA5776}"/>
              </a:ext>
            </a:extLst>
          </p:cNvPr>
          <p:cNvSpPr>
            <a:spLocks noGrp="1"/>
          </p:cNvSpPr>
          <p:nvPr>
            <p:ph type="title" idx="4294967295"/>
          </p:nvPr>
        </p:nvSpPr>
        <p:spPr>
          <a:xfrm>
            <a:off x="700710" y="1772432"/>
            <a:ext cx="3051312" cy="387798"/>
          </a:xfrm>
        </p:spPr>
        <p:txBody>
          <a:bodyPr/>
          <a:lstStyle/>
          <a:p>
            <a:r>
              <a:rPr lang="en-US" sz="2800" dirty="0"/>
              <a:t>The nexus challenge</a:t>
            </a:r>
          </a:p>
        </p:txBody>
      </p:sp>
      <p:sp>
        <p:nvSpPr>
          <p:cNvPr id="16" name="Rectangle 15"/>
          <p:cNvSpPr/>
          <p:nvPr/>
        </p:nvSpPr>
        <p:spPr>
          <a:xfrm>
            <a:off x="5117138" y="1381546"/>
            <a:ext cx="1507082" cy="480131"/>
          </a:xfrm>
          <a:prstGeom prst="rect">
            <a:avLst/>
          </a:prstGeom>
        </p:spPr>
        <p:txBody>
          <a:bodyPr wrap="square">
            <a:spAutoFit/>
          </a:bodyPr>
          <a:lstStyle/>
          <a:p>
            <a:pPr algn="ctr">
              <a:lnSpc>
                <a:spcPct val="90000"/>
              </a:lnSpc>
              <a:spcAft>
                <a:spcPts val="450"/>
              </a:spcAft>
            </a:pPr>
            <a:r>
              <a:rPr lang="en-US" sz="1400" dirty="0">
                <a:solidFill>
                  <a:schemeClr val="accent1"/>
                </a:solidFill>
              </a:rPr>
              <a:t>Multistate locations</a:t>
            </a:r>
          </a:p>
        </p:txBody>
      </p:sp>
      <p:sp>
        <p:nvSpPr>
          <p:cNvPr id="90" name="Rectangle 89"/>
          <p:cNvSpPr/>
          <p:nvPr/>
        </p:nvSpPr>
        <p:spPr>
          <a:xfrm>
            <a:off x="7180961" y="1575586"/>
            <a:ext cx="1679967" cy="480131"/>
          </a:xfrm>
          <a:prstGeom prst="rect">
            <a:avLst/>
          </a:prstGeom>
        </p:spPr>
        <p:txBody>
          <a:bodyPr wrap="square">
            <a:spAutoFit/>
          </a:bodyPr>
          <a:lstStyle/>
          <a:p>
            <a:pPr algn="ctr">
              <a:lnSpc>
                <a:spcPct val="90000"/>
              </a:lnSpc>
              <a:spcAft>
                <a:spcPts val="450"/>
              </a:spcAft>
            </a:pPr>
            <a:r>
              <a:rPr lang="en-US" sz="1400" dirty="0">
                <a:solidFill>
                  <a:schemeClr val="accent1"/>
                </a:solidFill>
              </a:rPr>
              <a:t>Maintenance / service / repairs</a:t>
            </a:r>
          </a:p>
        </p:txBody>
      </p:sp>
      <p:sp>
        <p:nvSpPr>
          <p:cNvPr id="92" name="Rectangle 91"/>
          <p:cNvSpPr/>
          <p:nvPr/>
        </p:nvSpPr>
        <p:spPr>
          <a:xfrm>
            <a:off x="8835591" y="3891165"/>
            <a:ext cx="1227593" cy="480131"/>
          </a:xfrm>
          <a:prstGeom prst="rect">
            <a:avLst/>
          </a:prstGeom>
        </p:spPr>
        <p:txBody>
          <a:bodyPr wrap="square">
            <a:spAutoFit/>
          </a:bodyPr>
          <a:lstStyle/>
          <a:p>
            <a:pPr algn="ctr">
              <a:lnSpc>
                <a:spcPct val="90000"/>
              </a:lnSpc>
              <a:spcAft>
                <a:spcPts val="450"/>
              </a:spcAft>
            </a:pPr>
            <a:r>
              <a:rPr lang="en-US" sz="1400" dirty="0">
                <a:solidFill>
                  <a:schemeClr val="accent1"/>
                </a:solidFill>
              </a:rPr>
              <a:t>Hosted data centers</a:t>
            </a:r>
          </a:p>
        </p:txBody>
      </p:sp>
      <p:sp>
        <p:nvSpPr>
          <p:cNvPr id="94" name="Rectangle 93"/>
          <p:cNvSpPr/>
          <p:nvPr/>
        </p:nvSpPr>
        <p:spPr>
          <a:xfrm>
            <a:off x="5798901" y="2047870"/>
            <a:ext cx="1836218" cy="480131"/>
          </a:xfrm>
          <a:prstGeom prst="rect">
            <a:avLst/>
          </a:prstGeom>
        </p:spPr>
        <p:txBody>
          <a:bodyPr wrap="square">
            <a:spAutoFit/>
          </a:bodyPr>
          <a:lstStyle/>
          <a:p>
            <a:pPr algn="ctr">
              <a:lnSpc>
                <a:spcPct val="90000"/>
              </a:lnSpc>
              <a:spcAft>
                <a:spcPts val="450"/>
              </a:spcAft>
            </a:pPr>
            <a:r>
              <a:rPr lang="en-US" sz="1400" dirty="0">
                <a:solidFill>
                  <a:schemeClr val="accent1"/>
                </a:solidFill>
              </a:rPr>
              <a:t>Licenses / royalties / fees</a:t>
            </a:r>
          </a:p>
        </p:txBody>
      </p:sp>
      <p:sp>
        <p:nvSpPr>
          <p:cNvPr id="95" name="Rectangle 94"/>
          <p:cNvSpPr/>
          <p:nvPr/>
        </p:nvSpPr>
        <p:spPr>
          <a:xfrm>
            <a:off x="9521461" y="2030441"/>
            <a:ext cx="1040670" cy="480131"/>
          </a:xfrm>
          <a:prstGeom prst="rect">
            <a:avLst/>
          </a:prstGeom>
        </p:spPr>
        <p:txBody>
          <a:bodyPr wrap="none">
            <a:spAutoFit/>
          </a:bodyPr>
          <a:lstStyle/>
          <a:p>
            <a:pPr algn="ctr">
              <a:lnSpc>
                <a:spcPct val="90000"/>
              </a:lnSpc>
              <a:spcAft>
                <a:spcPts val="450"/>
              </a:spcAft>
            </a:pPr>
            <a:r>
              <a:rPr lang="en-US" sz="1400" dirty="0">
                <a:solidFill>
                  <a:schemeClr val="accent1"/>
                </a:solidFill>
              </a:rPr>
              <a:t>Direct / </a:t>
            </a:r>
            <a:br>
              <a:rPr lang="en-US" sz="1400" dirty="0">
                <a:solidFill>
                  <a:schemeClr val="accent1"/>
                </a:solidFill>
              </a:rPr>
            </a:br>
            <a:r>
              <a:rPr lang="en-US" sz="1400" dirty="0">
                <a:solidFill>
                  <a:schemeClr val="accent1"/>
                </a:solidFill>
              </a:rPr>
              <a:t>online sales</a:t>
            </a:r>
          </a:p>
        </p:txBody>
      </p:sp>
      <p:sp>
        <p:nvSpPr>
          <p:cNvPr id="98" name="Rectangle 97"/>
          <p:cNvSpPr/>
          <p:nvPr/>
        </p:nvSpPr>
        <p:spPr>
          <a:xfrm>
            <a:off x="8136984" y="2801633"/>
            <a:ext cx="1087670" cy="286232"/>
          </a:xfrm>
          <a:prstGeom prst="rect">
            <a:avLst/>
          </a:prstGeom>
        </p:spPr>
        <p:txBody>
          <a:bodyPr wrap="none">
            <a:spAutoFit/>
          </a:bodyPr>
          <a:lstStyle/>
          <a:p>
            <a:pPr algn="ctr">
              <a:lnSpc>
                <a:spcPct val="90000"/>
              </a:lnSpc>
              <a:spcAft>
                <a:spcPts val="450"/>
              </a:spcAft>
            </a:pPr>
            <a:r>
              <a:rPr lang="en-US" sz="1400" dirty="0">
                <a:solidFill>
                  <a:schemeClr val="accent1"/>
                </a:solidFill>
              </a:rPr>
              <a:t>Trade shows</a:t>
            </a:r>
          </a:p>
        </p:txBody>
      </p:sp>
      <p:sp>
        <p:nvSpPr>
          <p:cNvPr id="100" name="Rectangle 99"/>
          <p:cNvSpPr/>
          <p:nvPr/>
        </p:nvSpPr>
        <p:spPr>
          <a:xfrm>
            <a:off x="4515425" y="3077432"/>
            <a:ext cx="1489068" cy="480131"/>
          </a:xfrm>
          <a:prstGeom prst="rect">
            <a:avLst/>
          </a:prstGeom>
        </p:spPr>
        <p:txBody>
          <a:bodyPr wrap="square">
            <a:spAutoFit/>
          </a:bodyPr>
          <a:lstStyle/>
          <a:p>
            <a:pPr algn="ctr">
              <a:lnSpc>
                <a:spcPct val="90000"/>
              </a:lnSpc>
              <a:spcAft>
                <a:spcPts val="450"/>
              </a:spcAft>
            </a:pPr>
            <a:r>
              <a:rPr lang="en-US" sz="1400" dirty="0">
                <a:solidFill>
                  <a:schemeClr val="accent1"/>
                </a:solidFill>
              </a:rPr>
              <a:t>Manufacturer’s reps</a:t>
            </a:r>
          </a:p>
        </p:txBody>
      </p:sp>
      <p:sp>
        <p:nvSpPr>
          <p:cNvPr id="101" name="Rectangle 100"/>
          <p:cNvSpPr/>
          <p:nvPr/>
        </p:nvSpPr>
        <p:spPr>
          <a:xfrm>
            <a:off x="6437149" y="3483388"/>
            <a:ext cx="2006134" cy="480131"/>
          </a:xfrm>
          <a:prstGeom prst="rect">
            <a:avLst/>
          </a:prstGeom>
        </p:spPr>
        <p:txBody>
          <a:bodyPr wrap="square">
            <a:spAutoFit/>
          </a:bodyPr>
          <a:lstStyle/>
          <a:p>
            <a:pPr algn="ctr">
              <a:lnSpc>
                <a:spcPct val="90000"/>
              </a:lnSpc>
              <a:spcAft>
                <a:spcPts val="450"/>
              </a:spcAft>
            </a:pPr>
            <a:r>
              <a:rPr lang="en-US" sz="1400" dirty="0">
                <a:solidFill>
                  <a:schemeClr val="accent1"/>
                </a:solidFill>
              </a:rPr>
              <a:t>Investors / board meetings</a:t>
            </a:r>
          </a:p>
        </p:txBody>
      </p:sp>
      <p:sp>
        <p:nvSpPr>
          <p:cNvPr id="102" name="Rectangle 101"/>
          <p:cNvSpPr/>
          <p:nvPr/>
        </p:nvSpPr>
        <p:spPr>
          <a:xfrm>
            <a:off x="9878412" y="2924249"/>
            <a:ext cx="1883430" cy="480131"/>
          </a:xfrm>
          <a:prstGeom prst="rect">
            <a:avLst/>
          </a:prstGeom>
        </p:spPr>
        <p:txBody>
          <a:bodyPr wrap="square">
            <a:spAutoFit/>
          </a:bodyPr>
          <a:lstStyle/>
          <a:p>
            <a:pPr algn="ctr">
              <a:lnSpc>
                <a:spcPct val="90000"/>
              </a:lnSpc>
              <a:spcAft>
                <a:spcPts val="450"/>
              </a:spcAft>
            </a:pPr>
            <a:r>
              <a:rPr lang="en-US" sz="1400" dirty="0">
                <a:solidFill>
                  <a:schemeClr val="accent1"/>
                </a:solidFill>
              </a:rPr>
              <a:t>Marketing / web advertising</a:t>
            </a:r>
          </a:p>
        </p:txBody>
      </p:sp>
      <p:sp>
        <p:nvSpPr>
          <p:cNvPr id="65" name="Content Placeholder 2">
            <a:extLst>
              <a:ext uri="{FF2B5EF4-FFF2-40B4-BE49-F238E27FC236}">
                <a16:creationId xmlns:a16="http://schemas.microsoft.com/office/drawing/2014/main" id="{77FF79F6-BA19-42CE-A23A-FCA0448E2D70}"/>
              </a:ext>
            </a:extLst>
          </p:cNvPr>
          <p:cNvSpPr txBox="1">
            <a:spLocks/>
          </p:cNvSpPr>
          <p:nvPr/>
        </p:nvSpPr>
        <p:spPr>
          <a:xfrm>
            <a:off x="656335" y="2908040"/>
            <a:ext cx="308732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3"/>
              </a:buBlip>
            </a:pPr>
            <a:r>
              <a:rPr lang="en-US" sz="1800" dirty="0"/>
              <a:t>Owned / leased </a:t>
            </a:r>
            <a:br>
              <a:rPr lang="en-US" sz="1800" dirty="0"/>
            </a:br>
            <a:r>
              <a:rPr lang="en-US" sz="1800" dirty="0"/>
              <a:t>real property</a:t>
            </a:r>
          </a:p>
        </p:txBody>
      </p:sp>
      <p:sp>
        <p:nvSpPr>
          <p:cNvPr id="68" name="Content Placeholder 2">
            <a:extLst>
              <a:ext uri="{FF2B5EF4-FFF2-40B4-BE49-F238E27FC236}">
                <a16:creationId xmlns:a16="http://schemas.microsoft.com/office/drawing/2014/main" id="{77FF79F6-BA19-42CE-A23A-FCA0448E2D70}"/>
              </a:ext>
            </a:extLst>
          </p:cNvPr>
          <p:cNvSpPr txBox="1">
            <a:spLocks/>
          </p:cNvSpPr>
          <p:nvPr/>
        </p:nvSpPr>
        <p:spPr>
          <a:xfrm>
            <a:off x="656335" y="3581165"/>
            <a:ext cx="3095687" cy="376376"/>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3"/>
              </a:buBlip>
            </a:pPr>
            <a:r>
              <a:rPr lang="en-US" sz="1800" dirty="0"/>
              <a:t>Field sales / service staff</a:t>
            </a:r>
          </a:p>
        </p:txBody>
      </p:sp>
      <p:sp>
        <p:nvSpPr>
          <p:cNvPr id="71" name="Content Placeholder 2">
            <a:extLst>
              <a:ext uri="{FF2B5EF4-FFF2-40B4-BE49-F238E27FC236}">
                <a16:creationId xmlns:a16="http://schemas.microsoft.com/office/drawing/2014/main" id="{77FF79F6-BA19-42CE-A23A-FCA0448E2D70}"/>
              </a:ext>
            </a:extLst>
          </p:cNvPr>
          <p:cNvSpPr txBox="1">
            <a:spLocks/>
          </p:cNvSpPr>
          <p:nvPr/>
        </p:nvSpPr>
        <p:spPr>
          <a:xfrm>
            <a:off x="656334" y="4202694"/>
            <a:ext cx="3090908" cy="319108"/>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3"/>
              </a:buBlip>
            </a:pPr>
            <a:r>
              <a:rPr lang="en-US" sz="1800" dirty="0"/>
              <a:t>Inventory location</a:t>
            </a:r>
          </a:p>
        </p:txBody>
      </p:sp>
      <p:sp>
        <p:nvSpPr>
          <p:cNvPr id="74" name="Content Placeholder 2">
            <a:extLst>
              <a:ext uri="{FF2B5EF4-FFF2-40B4-BE49-F238E27FC236}">
                <a16:creationId xmlns:a16="http://schemas.microsoft.com/office/drawing/2014/main" id="{77FF79F6-BA19-42CE-A23A-FCA0448E2D70}"/>
              </a:ext>
            </a:extLst>
          </p:cNvPr>
          <p:cNvSpPr txBox="1">
            <a:spLocks/>
          </p:cNvSpPr>
          <p:nvPr/>
        </p:nvSpPr>
        <p:spPr>
          <a:xfrm>
            <a:off x="656335" y="4821618"/>
            <a:ext cx="3081355" cy="319108"/>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3"/>
              </a:buBlip>
            </a:pPr>
            <a:r>
              <a:rPr lang="en-US" sz="1800" dirty="0"/>
              <a:t>Affiliates</a:t>
            </a:r>
          </a:p>
        </p:txBody>
      </p:sp>
      <p:sp>
        <p:nvSpPr>
          <p:cNvPr id="77" name="Content Placeholder 2">
            <a:extLst>
              <a:ext uri="{FF2B5EF4-FFF2-40B4-BE49-F238E27FC236}">
                <a16:creationId xmlns:a16="http://schemas.microsoft.com/office/drawing/2014/main" id="{77FF79F6-BA19-42CE-A23A-FCA0448E2D70}"/>
              </a:ext>
            </a:extLst>
          </p:cNvPr>
          <p:cNvSpPr txBox="1">
            <a:spLocks/>
          </p:cNvSpPr>
          <p:nvPr/>
        </p:nvSpPr>
        <p:spPr>
          <a:xfrm>
            <a:off x="656335" y="5430604"/>
            <a:ext cx="3081355" cy="319108"/>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3"/>
              </a:buBlip>
            </a:pPr>
            <a:r>
              <a:rPr lang="en-US" sz="1800" dirty="0"/>
              <a:t>Economic nexus</a:t>
            </a:r>
          </a:p>
        </p:txBody>
      </p:sp>
      <p:grpSp>
        <p:nvGrpSpPr>
          <p:cNvPr id="159" name="Group 158">
            <a:extLst>
              <a:ext uri="{FF2B5EF4-FFF2-40B4-BE49-F238E27FC236}">
                <a16:creationId xmlns:a16="http://schemas.microsoft.com/office/drawing/2014/main" id="{6D14EAE6-1408-44A5-AC50-379CF8E69553}"/>
              </a:ext>
            </a:extLst>
          </p:cNvPr>
          <p:cNvGrpSpPr/>
          <p:nvPr/>
        </p:nvGrpSpPr>
        <p:grpSpPr>
          <a:xfrm>
            <a:off x="5034901" y="4502133"/>
            <a:ext cx="6302187" cy="1442100"/>
            <a:chOff x="2027723" y="1453348"/>
            <a:chExt cx="8136556" cy="5091056"/>
          </a:xfrm>
          <a:solidFill>
            <a:schemeClr val="tx2">
              <a:lumMod val="60000"/>
              <a:lumOff val="40000"/>
            </a:schemeClr>
          </a:solidFill>
        </p:grpSpPr>
        <p:sp>
          <p:nvSpPr>
            <p:cNvPr id="160" name="Freeform 5">
              <a:extLst>
                <a:ext uri="{FF2B5EF4-FFF2-40B4-BE49-F238E27FC236}">
                  <a16:creationId xmlns:a16="http://schemas.microsoft.com/office/drawing/2014/main" id="{CD4F5A12-BD6C-4A31-A3BA-C1110C4C942E}"/>
                </a:ext>
              </a:extLst>
            </p:cNvPr>
            <p:cNvSpPr>
              <a:spLocks/>
            </p:cNvSpPr>
            <p:nvPr/>
          </p:nvSpPr>
          <p:spPr bwMode="auto">
            <a:xfrm>
              <a:off x="3989531" y="2592872"/>
              <a:ext cx="1088766" cy="923801"/>
            </a:xfrm>
            <a:custGeom>
              <a:avLst/>
              <a:gdLst>
                <a:gd name="T0" fmla="*/ 402 w 429"/>
                <a:gd name="T1" fmla="*/ 364 h 364"/>
                <a:gd name="T2" fmla="*/ 402 w 429"/>
                <a:gd name="T3" fmla="*/ 364 h 364"/>
                <a:gd name="T4" fmla="*/ 387 w 429"/>
                <a:gd name="T5" fmla="*/ 363 h 364"/>
                <a:gd name="T6" fmla="*/ 368 w 429"/>
                <a:gd name="T7" fmla="*/ 362 h 364"/>
                <a:gd name="T8" fmla="*/ 347 w 429"/>
                <a:gd name="T9" fmla="*/ 360 h 364"/>
                <a:gd name="T10" fmla="*/ 325 w 429"/>
                <a:gd name="T11" fmla="*/ 357 h 364"/>
                <a:gd name="T12" fmla="*/ 300 w 429"/>
                <a:gd name="T13" fmla="*/ 355 h 364"/>
                <a:gd name="T14" fmla="*/ 274 w 429"/>
                <a:gd name="T15" fmla="*/ 352 h 364"/>
                <a:gd name="T16" fmla="*/ 246 w 429"/>
                <a:gd name="T17" fmla="*/ 348 h 364"/>
                <a:gd name="T18" fmla="*/ 219 w 429"/>
                <a:gd name="T19" fmla="*/ 344 h 364"/>
                <a:gd name="T20" fmla="*/ 191 w 429"/>
                <a:gd name="T21" fmla="*/ 340 h 364"/>
                <a:gd name="T22" fmla="*/ 161 w 429"/>
                <a:gd name="T23" fmla="*/ 336 h 364"/>
                <a:gd name="T24" fmla="*/ 133 w 429"/>
                <a:gd name="T25" fmla="*/ 331 h 364"/>
                <a:gd name="T26" fmla="*/ 105 w 429"/>
                <a:gd name="T27" fmla="*/ 328 h 364"/>
                <a:gd name="T28" fmla="*/ 78 w 429"/>
                <a:gd name="T29" fmla="*/ 323 h 364"/>
                <a:gd name="T30" fmla="*/ 51 w 429"/>
                <a:gd name="T31" fmla="*/ 319 h 364"/>
                <a:gd name="T32" fmla="*/ 24 w 429"/>
                <a:gd name="T33" fmla="*/ 315 h 364"/>
                <a:gd name="T34" fmla="*/ 0 w 429"/>
                <a:gd name="T35" fmla="*/ 309 h 364"/>
                <a:gd name="T36" fmla="*/ 46 w 429"/>
                <a:gd name="T37" fmla="*/ 0 h 364"/>
                <a:gd name="T38" fmla="*/ 52 w 429"/>
                <a:gd name="T39" fmla="*/ 0 h 364"/>
                <a:gd name="T40" fmla="*/ 62 w 429"/>
                <a:gd name="T41" fmla="*/ 3 h 364"/>
                <a:gd name="T42" fmla="*/ 78 w 429"/>
                <a:gd name="T43" fmla="*/ 5 h 364"/>
                <a:gd name="T44" fmla="*/ 94 w 429"/>
                <a:gd name="T45" fmla="*/ 9 h 364"/>
                <a:gd name="T46" fmla="*/ 115 w 429"/>
                <a:gd name="T47" fmla="*/ 11 h 364"/>
                <a:gd name="T48" fmla="*/ 139 w 429"/>
                <a:gd name="T49" fmla="*/ 16 h 364"/>
                <a:gd name="T50" fmla="*/ 165 w 429"/>
                <a:gd name="T51" fmla="*/ 19 h 364"/>
                <a:gd name="T52" fmla="*/ 192 w 429"/>
                <a:gd name="T53" fmla="*/ 24 h 364"/>
                <a:gd name="T54" fmla="*/ 221 w 429"/>
                <a:gd name="T55" fmla="*/ 29 h 364"/>
                <a:gd name="T56" fmla="*/ 251 w 429"/>
                <a:gd name="T57" fmla="*/ 32 h 364"/>
                <a:gd name="T58" fmla="*/ 282 w 429"/>
                <a:gd name="T59" fmla="*/ 37 h 364"/>
                <a:gd name="T60" fmla="*/ 313 w 429"/>
                <a:gd name="T61" fmla="*/ 40 h 364"/>
                <a:gd name="T62" fmla="*/ 344 w 429"/>
                <a:gd name="T63" fmla="*/ 45 h 364"/>
                <a:gd name="T64" fmla="*/ 373 w 429"/>
                <a:gd name="T65" fmla="*/ 47 h 364"/>
                <a:gd name="T66" fmla="*/ 402 w 429"/>
                <a:gd name="T67" fmla="*/ 51 h 364"/>
                <a:gd name="T68" fmla="*/ 429 w 429"/>
                <a:gd name="T69" fmla="*/ 53 h 364"/>
                <a:gd name="T70" fmla="*/ 427 w 429"/>
                <a:gd name="T71" fmla="*/ 84 h 364"/>
                <a:gd name="T72" fmla="*/ 424 w 429"/>
                <a:gd name="T73" fmla="*/ 119 h 364"/>
                <a:gd name="T74" fmla="*/ 420 w 429"/>
                <a:gd name="T75" fmla="*/ 161 h 364"/>
                <a:gd name="T76" fmla="*/ 415 w 429"/>
                <a:gd name="T77" fmla="*/ 209 h 364"/>
                <a:gd name="T78" fmla="*/ 402 w 429"/>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364">
                  <a:moveTo>
                    <a:pt x="402" y="364"/>
                  </a:moveTo>
                  <a:lnTo>
                    <a:pt x="402" y="364"/>
                  </a:lnTo>
                  <a:lnTo>
                    <a:pt x="387" y="363"/>
                  </a:lnTo>
                  <a:lnTo>
                    <a:pt x="368" y="362"/>
                  </a:lnTo>
                  <a:lnTo>
                    <a:pt x="347" y="360"/>
                  </a:lnTo>
                  <a:lnTo>
                    <a:pt x="325" y="357"/>
                  </a:lnTo>
                  <a:lnTo>
                    <a:pt x="300" y="355"/>
                  </a:lnTo>
                  <a:lnTo>
                    <a:pt x="274" y="352"/>
                  </a:lnTo>
                  <a:lnTo>
                    <a:pt x="246" y="348"/>
                  </a:lnTo>
                  <a:lnTo>
                    <a:pt x="219" y="344"/>
                  </a:lnTo>
                  <a:lnTo>
                    <a:pt x="191" y="340"/>
                  </a:lnTo>
                  <a:lnTo>
                    <a:pt x="161" y="336"/>
                  </a:lnTo>
                  <a:lnTo>
                    <a:pt x="133" y="331"/>
                  </a:lnTo>
                  <a:lnTo>
                    <a:pt x="105" y="328"/>
                  </a:lnTo>
                  <a:lnTo>
                    <a:pt x="78" y="323"/>
                  </a:lnTo>
                  <a:lnTo>
                    <a:pt x="51" y="319"/>
                  </a:lnTo>
                  <a:lnTo>
                    <a:pt x="24" y="315"/>
                  </a:lnTo>
                  <a:lnTo>
                    <a:pt x="0" y="309"/>
                  </a:lnTo>
                  <a:lnTo>
                    <a:pt x="46" y="0"/>
                  </a:lnTo>
                  <a:lnTo>
                    <a:pt x="52" y="0"/>
                  </a:lnTo>
                  <a:lnTo>
                    <a:pt x="62" y="3"/>
                  </a:lnTo>
                  <a:lnTo>
                    <a:pt x="78" y="5"/>
                  </a:lnTo>
                  <a:lnTo>
                    <a:pt x="94" y="9"/>
                  </a:lnTo>
                  <a:lnTo>
                    <a:pt x="115" y="11"/>
                  </a:lnTo>
                  <a:lnTo>
                    <a:pt x="139" y="16"/>
                  </a:lnTo>
                  <a:lnTo>
                    <a:pt x="165" y="19"/>
                  </a:lnTo>
                  <a:lnTo>
                    <a:pt x="192" y="24"/>
                  </a:lnTo>
                  <a:lnTo>
                    <a:pt x="221" y="29"/>
                  </a:lnTo>
                  <a:lnTo>
                    <a:pt x="251" y="32"/>
                  </a:lnTo>
                  <a:lnTo>
                    <a:pt x="282" y="37"/>
                  </a:lnTo>
                  <a:lnTo>
                    <a:pt x="313" y="40"/>
                  </a:lnTo>
                  <a:lnTo>
                    <a:pt x="344" y="45"/>
                  </a:lnTo>
                  <a:lnTo>
                    <a:pt x="373" y="47"/>
                  </a:lnTo>
                  <a:lnTo>
                    <a:pt x="402" y="51"/>
                  </a:lnTo>
                  <a:lnTo>
                    <a:pt x="429" y="53"/>
                  </a:lnTo>
                  <a:lnTo>
                    <a:pt x="427" y="84"/>
                  </a:lnTo>
                  <a:lnTo>
                    <a:pt x="424" y="119"/>
                  </a:lnTo>
                  <a:lnTo>
                    <a:pt x="420" y="161"/>
                  </a:lnTo>
                  <a:lnTo>
                    <a:pt x="415" y="209"/>
                  </a:lnTo>
                  <a:lnTo>
                    <a:pt x="402" y="36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7">
              <a:extLst>
                <a:ext uri="{FF2B5EF4-FFF2-40B4-BE49-F238E27FC236}">
                  <a16:creationId xmlns:a16="http://schemas.microsoft.com/office/drawing/2014/main" id="{A53BA73E-BB10-4ABE-93B3-E7778B565D76}"/>
                </a:ext>
              </a:extLst>
            </p:cNvPr>
            <p:cNvSpPr>
              <a:spLocks/>
            </p:cNvSpPr>
            <p:nvPr/>
          </p:nvSpPr>
          <p:spPr bwMode="auto">
            <a:xfrm>
              <a:off x="2578451" y="2889807"/>
              <a:ext cx="999939" cy="1535438"/>
            </a:xfrm>
            <a:custGeom>
              <a:avLst/>
              <a:gdLst>
                <a:gd name="T0" fmla="*/ 291 w 394"/>
                <a:gd name="T1" fmla="*/ 541 h 605"/>
                <a:gd name="T2" fmla="*/ 291 w 394"/>
                <a:gd name="T3" fmla="*/ 541 h 605"/>
                <a:gd name="T4" fmla="*/ 294 w 394"/>
                <a:gd name="T5" fmla="*/ 542 h 605"/>
                <a:gd name="T6" fmla="*/ 296 w 394"/>
                <a:gd name="T7" fmla="*/ 540 h 605"/>
                <a:gd name="T8" fmla="*/ 298 w 394"/>
                <a:gd name="T9" fmla="*/ 537 h 605"/>
                <a:gd name="T10" fmla="*/ 302 w 394"/>
                <a:gd name="T11" fmla="*/ 533 h 605"/>
                <a:gd name="T12" fmla="*/ 314 w 394"/>
                <a:gd name="T13" fmla="*/ 467 h 605"/>
                <a:gd name="T14" fmla="*/ 394 w 394"/>
                <a:gd name="T15" fmla="*/ 80 h 605"/>
                <a:gd name="T16" fmla="*/ 393 w 394"/>
                <a:gd name="T17" fmla="*/ 80 h 605"/>
                <a:gd name="T18" fmla="*/ 229 w 394"/>
                <a:gd name="T19" fmla="*/ 44 h 605"/>
                <a:gd name="T20" fmla="*/ 54 w 394"/>
                <a:gd name="T21" fmla="*/ 0 h 605"/>
                <a:gd name="T22" fmla="*/ 0 w 394"/>
                <a:gd name="T23" fmla="*/ 226 h 605"/>
                <a:gd name="T24" fmla="*/ 249 w 394"/>
                <a:gd name="T25" fmla="*/ 605 h 605"/>
                <a:gd name="T26" fmla="*/ 254 w 394"/>
                <a:gd name="T27" fmla="*/ 602 h 605"/>
                <a:gd name="T28" fmla="*/ 255 w 394"/>
                <a:gd name="T29" fmla="*/ 597 h 605"/>
                <a:gd name="T30" fmla="*/ 257 w 394"/>
                <a:gd name="T31" fmla="*/ 582 h 605"/>
                <a:gd name="T32" fmla="*/ 260 w 394"/>
                <a:gd name="T33" fmla="*/ 546 h 605"/>
                <a:gd name="T34" fmla="*/ 261 w 394"/>
                <a:gd name="T35" fmla="*/ 542 h 605"/>
                <a:gd name="T36" fmla="*/ 263 w 394"/>
                <a:gd name="T37" fmla="*/ 540 h 605"/>
                <a:gd name="T38" fmla="*/ 266 w 394"/>
                <a:gd name="T39" fmla="*/ 540 h 605"/>
                <a:gd name="T40" fmla="*/ 271 w 394"/>
                <a:gd name="T41" fmla="*/ 540 h 605"/>
                <a:gd name="T42" fmla="*/ 275 w 394"/>
                <a:gd name="T43" fmla="*/ 537 h 605"/>
                <a:gd name="T44" fmla="*/ 281 w 394"/>
                <a:gd name="T45" fmla="*/ 534 h 605"/>
                <a:gd name="T46" fmla="*/ 286 w 394"/>
                <a:gd name="T47" fmla="*/ 535 h 605"/>
                <a:gd name="T48" fmla="*/ 291 w 394"/>
                <a:gd name="T49" fmla="*/ 54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 h="605">
                  <a:moveTo>
                    <a:pt x="291" y="541"/>
                  </a:moveTo>
                  <a:lnTo>
                    <a:pt x="291" y="541"/>
                  </a:lnTo>
                  <a:lnTo>
                    <a:pt x="294" y="542"/>
                  </a:lnTo>
                  <a:lnTo>
                    <a:pt x="296" y="540"/>
                  </a:lnTo>
                  <a:lnTo>
                    <a:pt x="298" y="537"/>
                  </a:lnTo>
                  <a:lnTo>
                    <a:pt x="302" y="533"/>
                  </a:lnTo>
                  <a:lnTo>
                    <a:pt x="314" y="467"/>
                  </a:lnTo>
                  <a:lnTo>
                    <a:pt x="394" y="80"/>
                  </a:lnTo>
                  <a:lnTo>
                    <a:pt x="393" y="80"/>
                  </a:lnTo>
                  <a:lnTo>
                    <a:pt x="229" y="44"/>
                  </a:lnTo>
                  <a:lnTo>
                    <a:pt x="54" y="0"/>
                  </a:lnTo>
                  <a:lnTo>
                    <a:pt x="0" y="226"/>
                  </a:lnTo>
                  <a:lnTo>
                    <a:pt x="249" y="605"/>
                  </a:lnTo>
                  <a:lnTo>
                    <a:pt x="254" y="602"/>
                  </a:lnTo>
                  <a:lnTo>
                    <a:pt x="255" y="597"/>
                  </a:lnTo>
                  <a:lnTo>
                    <a:pt x="257" y="582"/>
                  </a:lnTo>
                  <a:lnTo>
                    <a:pt x="260" y="546"/>
                  </a:lnTo>
                  <a:lnTo>
                    <a:pt x="261" y="542"/>
                  </a:lnTo>
                  <a:lnTo>
                    <a:pt x="263" y="540"/>
                  </a:lnTo>
                  <a:lnTo>
                    <a:pt x="266" y="540"/>
                  </a:lnTo>
                  <a:lnTo>
                    <a:pt x="271" y="540"/>
                  </a:lnTo>
                  <a:lnTo>
                    <a:pt x="275" y="537"/>
                  </a:lnTo>
                  <a:lnTo>
                    <a:pt x="281" y="534"/>
                  </a:lnTo>
                  <a:lnTo>
                    <a:pt x="286" y="535"/>
                  </a:lnTo>
                  <a:lnTo>
                    <a:pt x="291" y="54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8">
              <a:extLst>
                <a:ext uri="{FF2B5EF4-FFF2-40B4-BE49-F238E27FC236}">
                  <a16:creationId xmlns:a16="http://schemas.microsoft.com/office/drawing/2014/main" id="{FB31B4B0-6A83-4545-B27D-CA09870881B8}"/>
                </a:ext>
              </a:extLst>
            </p:cNvPr>
            <p:cNvSpPr>
              <a:spLocks/>
            </p:cNvSpPr>
            <p:nvPr/>
          </p:nvSpPr>
          <p:spPr bwMode="auto">
            <a:xfrm>
              <a:off x="4164648" y="3427845"/>
              <a:ext cx="1139524" cy="903497"/>
            </a:xfrm>
            <a:custGeom>
              <a:avLst/>
              <a:gdLst>
                <a:gd name="T0" fmla="*/ 0 w 449"/>
                <a:gd name="T1" fmla="*/ 309 h 356"/>
                <a:gd name="T2" fmla="*/ 45 w 449"/>
                <a:gd name="T3" fmla="*/ 0 h 356"/>
                <a:gd name="T4" fmla="*/ 66 w 449"/>
                <a:gd name="T5" fmla="*/ 2 h 356"/>
                <a:gd name="T6" fmla="*/ 88 w 449"/>
                <a:gd name="T7" fmla="*/ 6 h 356"/>
                <a:gd name="T8" fmla="*/ 109 w 449"/>
                <a:gd name="T9" fmla="*/ 10 h 356"/>
                <a:gd name="T10" fmla="*/ 129 w 449"/>
                <a:gd name="T11" fmla="*/ 12 h 356"/>
                <a:gd name="T12" fmla="*/ 151 w 449"/>
                <a:gd name="T13" fmla="*/ 15 h 356"/>
                <a:gd name="T14" fmla="*/ 172 w 449"/>
                <a:gd name="T15" fmla="*/ 18 h 356"/>
                <a:gd name="T16" fmla="*/ 192 w 449"/>
                <a:gd name="T17" fmla="*/ 20 h 356"/>
                <a:gd name="T18" fmla="*/ 212 w 449"/>
                <a:gd name="T19" fmla="*/ 23 h 356"/>
                <a:gd name="T20" fmla="*/ 232 w 449"/>
                <a:gd name="T21" fmla="*/ 26 h 356"/>
                <a:gd name="T22" fmla="*/ 251 w 449"/>
                <a:gd name="T23" fmla="*/ 27 h 356"/>
                <a:gd name="T24" fmla="*/ 269 w 449"/>
                <a:gd name="T25" fmla="*/ 30 h 356"/>
                <a:gd name="T26" fmla="*/ 285 w 449"/>
                <a:gd name="T27" fmla="*/ 31 h 356"/>
                <a:gd name="T28" fmla="*/ 302 w 449"/>
                <a:gd name="T29" fmla="*/ 33 h 356"/>
                <a:gd name="T30" fmla="*/ 315 w 449"/>
                <a:gd name="T31" fmla="*/ 33 h 356"/>
                <a:gd name="T32" fmla="*/ 329 w 449"/>
                <a:gd name="T33" fmla="*/ 34 h 356"/>
                <a:gd name="T34" fmla="*/ 340 w 449"/>
                <a:gd name="T35" fmla="*/ 35 h 356"/>
                <a:gd name="T36" fmla="*/ 353 w 449"/>
                <a:gd name="T37" fmla="*/ 37 h 356"/>
                <a:gd name="T38" fmla="*/ 368 w 449"/>
                <a:gd name="T39" fmla="*/ 38 h 356"/>
                <a:gd name="T40" fmla="*/ 383 w 449"/>
                <a:gd name="T41" fmla="*/ 40 h 356"/>
                <a:gd name="T42" fmla="*/ 400 w 449"/>
                <a:gd name="T43" fmla="*/ 41 h 356"/>
                <a:gd name="T44" fmla="*/ 416 w 449"/>
                <a:gd name="T45" fmla="*/ 41 h 356"/>
                <a:gd name="T46" fmla="*/ 430 w 449"/>
                <a:gd name="T47" fmla="*/ 43 h 356"/>
                <a:gd name="T48" fmla="*/ 442 w 449"/>
                <a:gd name="T49" fmla="*/ 43 h 356"/>
                <a:gd name="T50" fmla="*/ 449 w 449"/>
                <a:gd name="T51" fmla="*/ 44 h 356"/>
                <a:gd name="T52" fmla="*/ 443 w 449"/>
                <a:gd name="T53" fmla="*/ 124 h 356"/>
                <a:gd name="T54" fmla="*/ 444 w 449"/>
                <a:gd name="T55" fmla="*/ 118 h 356"/>
                <a:gd name="T56" fmla="*/ 430 w 449"/>
                <a:gd name="T57" fmla="*/ 356 h 356"/>
                <a:gd name="T58" fmla="*/ 395 w 449"/>
                <a:gd name="T59" fmla="*/ 354 h 356"/>
                <a:gd name="T60" fmla="*/ 362 w 449"/>
                <a:gd name="T61" fmla="*/ 351 h 356"/>
                <a:gd name="T62" fmla="*/ 328 w 449"/>
                <a:gd name="T63" fmla="*/ 349 h 356"/>
                <a:gd name="T64" fmla="*/ 296 w 449"/>
                <a:gd name="T65" fmla="*/ 345 h 356"/>
                <a:gd name="T66" fmla="*/ 265 w 449"/>
                <a:gd name="T67" fmla="*/ 343 h 356"/>
                <a:gd name="T68" fmla="*/ 235 w 449"/>
                <a:gd name="T69" fmla="*/ 341 h 356"/>
                <a:gd name="T70" fmla="*/ 205 w 449"/>
                <a:gd name="T71" fmla="*/ 336 h 356"/>
                <a:gd name="T72" fmla="*/ 177 w 449"/>
                <a:gd name="T73" fmla="*/ 334 h 356"/>
                <a:gd name="T74" fmla="*/ 150 w 449"/>
                <a:gd name="T75" fmla="*/ 330 h 356"/>
                <a:gd name="T76" fmla="*/ 125 w 449"/>
                <a:gd name="T77" fmla="*/ 327 h 356"/>
                <a:gd name="T78" fmla="*/ 99 w 449"/>
                <a:gd name="T79" fmla="*/ 324 h 356"/>
                <a:gd name="T80" fmla="*/ 78 w 449"/>
                <a:gd name="T81" fmla="*/ 321 h 356"/>
                <a:gd name="T82" fmla="*/ 56 w 449"/>
                <a:gd name="T83" fmla="*/ 317 h 356"/>
                <a:gd name="T84" fmla="*/ 36 w 449"/>
                <a:gd name="T85" fmla="*/ 315 h 356"/>
                <a:gd name="T86" fmla="*/ 18 w 449"/>
                <a:gd name="T87" fmla="*/ 311 h 356"/>
                <a:gd name="T88" fmla="*/ 0 w 449"/>
                <a:gd name="T89" fmla="*/ 30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9" h="356">
                  <a:moveTo>
                    <a:pt x="0" y="309"/>
                  </a:moveTo>
                  <a:lnTo>
                    <a:pt x="45" y="0"/>
                  </a:lnTo>
                  <a:lnTo>
                    <a:pt x="66" y="2"/>
                  </a:lnTo>
                  <a:lnTo>
                    <a:pt x="88" y="6"/>
                  </a:lnTo>
                  <a:lnTo>
                    <a:pt x="109" y="10"/>
                  </a:lnTo>
                  <a:lnTo>
                    <a:pt x="129" y="12"/>
                  </a:lnTo>
                  <a:lnTo>
                    <a:pt x="151" y="15"/>
                  </a:lnTo>
                  <a:lnTo>
                    <a:pt x="172" y="18"/>
                  </a:lnTo>
                  <a:lnTo>
                    <a:pt x="192" y="20"/>
                  </a:lnTo>
                  <a:lnTo>
                    <a:pt x="212" y="23"/>
                  </a:lnTo>
                  <a:lnTo>
                    <a:pt x="232" y="26"/>
                  </a:lnTo>
                  <a:lnTo>
                    <a:pt x="251" y="27"/>
                  </a:lnTo>
                  <a:lnTo>
                    <a:pt x="269" y="30"/>
                  </a:lnTo>
                  <a:lnTo>
                    <a:pt x="285" y="31"/>
                  </a:lnTo>
                  <a:lnTo>
                    <a:pt x="302" y="33"/>
                  </a:lnTo>
                  <a:lnTo>
                    <a:pt x="315" y="33"/>
                  </a:lnTo>
                  <a:lnTo>
                    <a:pt x="329" y="34"/>
                  </a:lnTo>
                  <a:lnTo>
                    <a:pt x="340" y="35"/>
                  </a:lnTo>
                  <a:lnTo>
                    <a:pt x="353" y="37"/>
                  </a:lnTo>
                  <a:lnTo>
                    <a:pt x="368" y="38"/>
                  </a:lnTo>
                  <a:lnTo>
                    <a:pt x="383" y="40"/>
                  </a:lnTo>
                  <a:lnTo>
                    <a:pt x="400" y="41"/>
                  </a:lnTo>
                  <a:lnTo>
                    <a:pt x="416" y="41"/>
                  </a:lnTo>
                  <a:lnTo>
                    <a:pt x="430" y="43"/>
                  </a:lnTo>
                  <a:lnTo>
                    <a:pt x="442" y="43"/>
                  </a:lnTo>
                  <a:lnTo>
                    <a:pt x="449" y="44"/>
                  </a:lnTo>
                  <a:lnTo>
                    <a:pt x="443" y="124"/>
                  </a:lnTo>
                  <a:lnTo>
                    <a:pt x="444" y="118"/>
                  </a:lnTo>
                  <a:lnTo>
                    <a:pt x="430" y="356"/>
                  </a:lnTo>
                  <a:lnTo>
                    <a:pt x="395" y="354"/>
                  </a:lnTo>
                  <a:lnTo>
                    <a:pt x="362" y="351"/>
                  </a:lnTo>
                  <a:lnTo>
                    <a:pt x="328" y="349"/>
                  </a:lnTo>
                  <a:lnTo>
                    <a:pt x="296" y="345"/>
                  </a:lnTo>
                  <a:lnTo>
                    <a:pt x="265" y="343"/>
                  </a:lnTo>
                  <a:lnTo>
                    <a:pt x="235" y="341"/>
                  </a:lnTo>
                  <a:lnTo>
                    <a:pt x="205" y="336"/>
                  </a:lnTo>
                  <a:lnTo>
                    <a:pt x="177" y="334"/>
                  </a:lnTo>
                  <a:lnTo>
                    <a:pt x="150" y="330"/>
                  </a:lnTo>
                  <a:lnTo>
                    <a:pt x="125" y="327"/>
                  </a:lnTo>
                  <a:lnTo>
                    <a:pt x="99" y="324"/>
                  </a:lnTo>
                  <a:lnTo>
                    <a:pt x="78" y="321"/>
                  </a:lnTo>
                  <a:lnTo>
                    <a:pt x="56" y="317"/>
                  </a:lnTo>
                  <a:lnTo>
                    <a:pt x="36" y="315"/>
                  </a:lnTo>
                  <a:lnTo>
                    <a:pt x="18" y="311"/>
                  </a:lnTo>
                  <a:lnTo>
                    <a:pt x="0" y="30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9">
              <a:extLst>
                <a:ext uri="{FF2B5EF4-FFF2-40B4-BE49-F238E27FC236}">
                  <a16:creationId xmlns:a16="http://schemas.microsoft.com/office/drawing/2014/main" id="{309330EE-E1E4-4CD3-9B03-3AAB778203E4}"/>
                </a:ext>
              </a:extLst>
            </p:cNvPr>
            <p:cNvSpPr>
              <a:spLocks/>
            </p:cNvSpPr>
            <p:nvPr/>
          </p:nvSpPr>
          <p:spPr bwMode="auto">
            <a:xfrm>
              <a:off x="2027723" y="2722305"/>
              <a:ext cx="1225813" cy="2157227"/>
            </a:xfrm>
            <a:custGeom>
              <a:avLst/>
              <a:gdLst>
                <a:gd name="T0" fmla="*/ 464 w 483"/>
                <a:gd name="T1" fmla="*/ 678 h 850"/>
                <a:gd name="T2" fmla="*/ 474 w 483"/>
                <a:gd name="T3" fmla="*/ 704 h 850"/>
                <a:gd name="T4" fmla="*/ 481 w 483"/>
                <a:gd name="T5" fmla="*/ 728 h 850"/>
                <a:gd name="T6" fmla="*/ 471 w 483"/>
                <a:gd name="T7" fmla="*/ 748 h 850"/>
                <a:gd name="T8" fmla="*/ 457 w 483"/>
                <a:gd name="T9" fmla="*/ 762 h 850"/>
                <a:gd name="T10" fmla="*/ 446 w 483"/>
                <a:gd name="T11" fmla="*/ 787 h 850"/>
                <a:gd name="T12" fmla="*/ 438 w 483"/>
                <a:gd name="T13" fmla="*/ 808 h 850"/>
                <a:gd name="T14" fmla="*/ 434 w 483"/>
                <a:gd name="T15" fmla="*/ 824 h 850"/>
                <a:gd name="T16" fmla="*/ 443 w 483"/>
                <a:gd name="T17" fmla="*/ 841 h 850"/>
                <a:gd name="T18" fmla="*/ 271 w 483"/>
                <a:gd name="T19" fmla="*/ 827 h 850"/>
                <a:gd name="T20" fmla="*/ 265 w 483"/>
                <a:gd name="T21" fmla="*/ 807 h 850"/>
                <a:gd name="T22" fmla="*/ 252 w 483"/>
                <a:gd name="T23" fmla="*/ 753 h 850"/>
                <a:gd name="T24" fmla="*/ 239 w 483"/>
                <a:gd name="T25" fmla="*/ 733 h 850"/>
                <a:gd name="T26" fmla="*/ 235 w 483"/>
                <a:gd name="T27" fmla="*/ 729 h 850"/>
                <a:gd name="T28" fmla="*/ 217 w 483"/>
                <a:gd name="T29" fmla="*/ 716 h 850"/>
                <a:gd name="T30" fmla="*/ 214 w 483"/>
                <a:gd name="T31" fmla="*/ 711 h 850"/>
                <a:gd name="T32" fmla="*/ 208 w 483"/>
                <a:gd name="T33" fmla="*/ 704 h 850"/>
                <a:gd name="T34" fmla="*/ 200 w 483"/>
                <a:gd name="T35" fmla="*/ 687 h 850"/>
                <a:gd name="T36" fmla="*/ 170 w 483"/>
                <a:gd name="T37" fmla="*/ 671 h 850"/>
                <a:gd name="T38" fmla="*/ 157 w 483"/>
                <a:gd name="T39" fmla="*/ 653 h 850"/>
                <a:gd name="T40" fmla="*/ 134 w 483"/>
                <a:gd name="T41" fmla="*/ 642 h 850"/>
                <a:gd name="T42" fmla="*/ 108 w 483"/>
                <a:gd name="T43" fmla="*/ 626 h 850"/>
                <a:gd name="T44" fmla="*/ 93 w 483"/>
                <a:gd name="T45" fmla="*/ 619 h 850"/>
                <a:gd name="T46" fmla="*/ 95 w 483"/>
                <a:gd name="T47" fmla="*/ 596 h 850"/>
                <a:gd name="T48" fmla="*/ 94 w 483"/>
                <a:gd name="T49" fmla="*/ 564 h 850"/>
                <a:gd name="T50" fmla="*/ 90 w 483"/>
                <a:gd name="T51" fmla="*/ 548 h 850"/>
                <a:gd name="T52" fmla="*/ 79 w 483"/>
                <a:gd name="T53" fmla="*/ 529 h 850"/>
                <a:gd name="T54" fmla="*/ 75 w 483"/>
                <a:gd name="T55" fmla="*/ 513 h 850"/>
                <a:gd name="T56" fmla="*/ 68 w 483"/>
                <a:gd name="T57" fmla="*/ 494 h 850"/>
                <a:gd name="T58" fmla="*/ 51 w 483"/>
                <a:gd name="T59" fmla="*/ 464 h 850"/>
                <a:gd name="T60" fmla="*/ 54 w 483"/>
                <a:gd name="T61" fmla="*/ 448 h 850"/>
                <a:gd name="T62" fmla="*/ 67 w 483"/>
                <a:gd name="T63" fmla="*/ 431 h 850"/>
                <a:gd name="T64" fmla="*/ 54 w 483"/>
                <a:gd name="T65" fmla="*/ 414 h 850"/>
                <a:gd name="T66" fmla="*/ 43 w 483"/>
                <a:gd name="T67" fmla="*/ 382 h 850"/>
                <a:gd name="T68" fmla="*/ 40 w 483"/>
                <a:gd name="T69" fmla="*/ 362 h 850"/>
                <a:gd name="T70" fmla="*/ 44 w 483"/>
                <a:gd name="T71" fmla="*/ 351 h 850"/>
                <a:gd name="T72" fmla="*/ 50 w 483"/>
                <a:gd name="T73" fmla="*/ 355 h 850"/>
                <a:gd name="T74" fmla="*/ 58 w 483"/>
                <a:gd name="T75" fmla="*/ 368 h 850"/>
                <a:gd name="T76" fmla="*/ 67 w 483"/>
                <a:gd name="T77" fmla="*/ 372 h 850"/>
                <a:gd name="T78" fmla="*/ 63 w 483"/>
                <a:gd name="T79" fmla="*/ 357 h 850"/>
                <a:gd name="T80" fmla="*/ 60 w 483"/>
                <a:gd name="T81" fmla="*/ 334 h 850"/>
                <a:gd name="T82" fmla="*/ 70 w 483"/>
                <a:gd name="T83" fmla="*/ 334 h 850"/>
                <a:gd name="T84" fmla="*/ 90 w 483"/>
                <a:gd name="T85" fmla="*/ 341 h 850"/>
                <a:gd name="T86" fmla="*/ 99 w 483"/>
                <a:gd name="T87" fmla="*/ 338 h 850"/>
                <a:gd name="T88" fmla="*/ 90 w 483"/>
                <a:gd name="T89" fmla="*/ 330 h 850"/>
                <a:gd name="T90" fmla="*/ 72 w 483"/>
                <a:gd name="T91" fmla="*/ 324 h 850"/>
                <a:gd name="T92" fmla="*/ 51 w 483"/>
                <a:gd name="T93" fmla="*/ 322 h 850"/>
                <a:gd name="T94" fmla="*/ 44 w 483"/>
                <a:gd name="T95" fmla="*/ 329 h 850"/>
                <a:gd name="T96" fmla="*/ 31 w 483"/>
                <a:gd name="T97" fmla="*/ 322 h 850"/>
                <a:gd name="T98" fmla="*/ 31 w 483"/>
                <a:gd name="T99" fmla="*/ 297 h 850"/>
                <a:gd name="T100" fmla="*/ 7 w 483"/>
                <a:gd name="T101" fmla="*/ 243 h 850"/>
                <a:gd name="T102" fmla="*/ 12 w 483"/>
                <a:gd name="T103" fmla="*/ 209 h 850"/>
                <a:gd name="T104" fmla="*/ 17 w 483"/>
                <a:gd name="T105" fmla="*/ 178 h 850"/>
                <a:gd name="T106" fmla="*/ 10 w 483"/>
                <a:gd name="T107" fmla="*/ 139 h 850"/>
                <a:gd name="T108" fmla="*/ 10 w 483"/>
                <a:gd name="T109" fmla="*/ 101 h 850"/>
                <a:gd name="T110" fmla="*/ 30 w 483"/>
                <a:gd name="T111" fmla="*/ 66 h 850"/>
                <a:gd name="T112" fmla="*/ 45 w 483"/>
                <a:gd name="T113" fmla="*/ 37 h 850"/>
                <a:gd name="T114" fmla="*/ 48 w 483"/>
                <a:gd name="T115" fmla="*/ 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3" h="850">
                  <a:moveTo>
                    <a:pt x="271" y="66"/>
                  </a:moveTo>
                  <a:lnTo>
                    <a:pt x="217" y="292"/>
                  </a:lnTo>
                  <a:lnTo>
                    <a:pt x="466" y="671"/>
                  </a:lnTo>
                  <a:lnTo>
                    <a:pt x="464" y="678"/>
                  </a:lnTo>
                  <a:lnTo>
                    <a:pt x="465" y="686"/>
                  </a:lnTo>
                  <a:lnTo>
                    <a:pt x="468" y="693"/>
                  </a:lnTo>
                  <a:lnTo>
                    <a:pt x="471" y="696"/>
                  </a:lnTo>
                  <a:lnTo>
                    <a:pt x="474" y="704"/>
                  </a:lnTo>
                  <a:lnTo>
                    <a:pt x="475" y="712"/>
                  </a:lnTo>
                  <a:lnTo>
                    <a:pt x="477" y="720"/>
                  </a:lnTo>
                  <a:lnTo>
                    <a:pt x="478" y="725"/>
                  </a:lnTo>
                  <a:lnTo>
                    <a:pt x="481" y="728"/>
                  </a:lnTo>
                  <a:lnTo>
                    <a:pt x="483" y="731"/>
                  </a:lnTo>
                  <a:lnTo>
                    <a:pt x="481" y="737"/>
                  </a:lnTo>
                  <a:lnTo>
                    <a:pt x="477" y="744"/>
                  </a:lnTo>
                  <a:lnTo>
                    <a:pt x="471" y="748"/>
                  </a:lnTo>
                  <a:lnTo>
                    <a:pt x="467" y="749"/>
                  </a:lnTo>
                  <a:lnTo>
                    <a:pt x="464" y="751"/>
                  </a:lnTo>
                  <a:lnTo>
                    <a:pt x="460" y="757"/>
                  </a:lnTo>
                  <a:lnTo>
                    <a:pt x="457" y="762"/>
                  </a:lnTo>
                  <a:lnTo>
                    <a:pt x="455" y="771"/>
                  </a:lnTo>
                  <a:lnTo>
                    <a:pt x="454" y="778"/>
                  </a:lnTo>
                  <a:lnTo>
                    <a:pt x="452" y="784"/>
                  </a:lnTo>
                  <a:lnTo>
                    <a:pt x="446" y="787"/>
                  </a:lnTo>
                  <a:lnTo>
                    <a:pt x="440" y="793"/>
                  </a:lnTo>
                  <a:lnTo>
                    <a:pt x="435" y="799"/>
                  </a:lnTo>
                  <a:lnTo>
                    <a:pt x="435" y="804"/>
                  </a:lnTo>
                  <a:lnTo>
                    <a:pt x="438" y="808"/>
                  </a:lnTo>
                  <a:lnTo>
                    <a:pt x="435" y="813"/>
                  </a:lnTo>
                  <a:lnTo>
                    <a:pt x="433" y="817"/>
                  </a:lnTo>
                  <a:lnTo>
                    <a:pt x="432" y="820"/>
                  </a:lnTo>
                  <a:lnTo>
                    <a:pt x="434" y="824"/>
                  </a:lnTo>
                  <a:lnTo>
                    <a:pt x="439" y="826"/>
                  </a:lnTo>
                  <a:lnTo>
                    <a:pt x="444" y="831"/>
                  </a:lnTo>
                  <a:lnTo>
                    <a:pt x="445" y="836"/>
                  </a:lnTo>
                  <a:lnTo>
                    <a:pt x="443" y="841"/>
                  </a:lnTo>
                  <a:lnTo>
                    <a:pt x="440" y="846"/>
                  </a:lnTo>
                  <a:lnTo>
                    <a:pt x="433" y="848"/>
                  </a:lnTo>
                  <a:lnTo>
                    <a:pt x="425" y="850"/>
                  </a:lnTo>
                  <a:lnTo>
                    <a:pt x="271" y="827"/>
                  </a:lnTo>
                  <a:lnTo>
                    <a:pt x="268" y="824"/>
                  </a:lnTo>
                  <a:lnTo>
                    <a:pt x="268" y="818"/>
                  </a:lnTo>
                  <a:lnTo>
                    <a:pt x="267" y="811"/>
                  </a:lnTo>
                  <a:lnTo>
                    <a:pt x="265" y="807"/>
                  </a:lnTo>
                  <a:lnTo>
                    <a:pt x="264" y="800"/>
                  </a:lnTo>
                  <a:lnTo>
                    <a:pt x="266" y="788"/>
                  </a:lnTo>
                  <a:lnTo>
                    <a:pt x="265" y="772"/>
                  </a:lnTo>
                  <a:lnTo>
                    <a:pt x="252" y="753"/>
                  </a:lnTo>
                  <a:lnTo>
                    <a:pt x="247" y="749"/>
                  </a:lnTo>
                  <a:lnTo>
                    <a:pt x="246" y="741"/>
                  </a:lnTo>
                  <a:lnTo>
                    <a:pt x="244" y="734"/>
                  </a:lnTo>
                  <a:lnTo>
                    <a:pt x="239" y="733"/>
                  </a:lnTo>
                  <a:lnTo>
                    <a:pt x="238" y="734"/>
                  </a:lnTo>
                  <a:lnTo>
                    <a:pt x="237" y="734"/>
                  </a:lnTo>
                  <a:lnTo>
                    <a:pt x="237" y="733"/>
                  </a:lnTo>
                  <a:lnTo>
                    <a:pt x="235" y="729"/>
                  </a:lnTo>
                  <a:lnTo>
                    <a:pt x="233" y="725"/>
                  </a:lnTo>
                  <a:lnTo>
                    <a:pt x="230" y="720"/>
                  </a:lnTo>
                  <a:lnTo>
                    <a:pt x="224" y="716"/>
                  </a:lnTo>
                  <a:lnTo>
                    <a:pt x="217" y="716"/>
                  </a:lnTo>
                  <a:lnTo>
                    <a:pt x="215" y="718"/>
                  </a:lnTo>
                  <a:lnTo>
                    <a:pt x="213" y="716"/>
                  </a:lnTo>
                  <a:lnTo>
                    <a:pt x="212" y="714"/>
                  </a:lnTo>
                  <a:lnTo>
                    <a:pt x="214" y="711"/>
                  </a:lnTo>
                  <a:lnTo>
                    <a:pt x="215" y="708"/>
                  </a:lnTo>
                  <a:lnTo>
                    <a:pt x="214" y="706"/>
                  </a:lnTo>
                  <a:lnTo>
                    <a:pt x="212" y="705"/>
                  </a:lnTo>
                  <a:lnTo>
                    <a:pt x="208" y="704"/>
                  </a:lnTo>
                  <a:lnTo>
                    <a:pt x="207" y="701"/>
                  </a:lnTo>
                  <a:lnTo>
                    <a:pt x="208" y="696"/>
                  </a:lnTo>
                  <a:lnTo>
                    <a:pt x="207" y="691"/>
                  </a:lnTo>
                  <a:lnTo>
                    <a:pt x="200" y="687"/>
                  </a:lnTo>
                  <a:lnTo>
                    <a:pt x="190" y="685"/>
                  </a:lnTo>
                  <a:lnTo>
                    <a:pt x="181" y="682"/>
                  </a:lnTo>
                  <a:lnTo>
                    <a:pt x="175" y="676"/>
                  </a:lnTo>
                  <a:lnTo>
                    <a:pt x="170" y="671"/>
                  </a:lnTo>
                  <a:lnTo>
                    <a:pt x="168" y="666"/>
                  </a:lnTo>
                  <a:lnTo>
                    <a:pt x="165" y="662"/>
                  </a:lnTo>
                  <a:lnTo>
                    <a:pt x="160" y="658"/>
                  </a:lnTo>
                  <a:lnTo>
                    <a:pt x="157" y="653"/>
                  </a:lnTo>
                  <a:lnTo>
                    <a:pt x="151" y="649"/>
                  </a:lnTo>
                  <a:lnTo>
                    <a:pt x="146" y="646"/>
                  </a:lnTo>
                  <a:lnTo>
                    <a:pt x="140" y="642"/>
                  </a:lnTo>
                  <a:lnTo>
                    <a:pt x="134" y="642"/>
                  </a:lnTo>
                  <a:lnTo>
                    <a:pt x="128" y="639"/>
                  </a:lnTo>
                  <a:lnTo>
                    <a:pt x="123" y="635"/>
                  </a:lnTo>
                  <a:lnTo>
                    <a:pt x="118" y="629"/>
                  </a:lnTo>
                  <a:lnTo>
                    <a:pt x="108" y="626"/>
                  </a:lnTo>
                  <a:lnTo>
                    <a:pt x="103" y="625"/>
                  </a:lnTo>
                  <a:lnTo>
                    <a:pt x="99" y="623"/>
                  </a:lnTo>
                  <a:lnTo>
                    <a:pt x="97" y="621"/>
                  </a:lnTo>
                  <a:lnTo>
                    <a:pt x="93" y="619"/>
                  </a:lnTo>
                  <a:lnTo>
                    <a:pt x="93" y="614"/>
                  </a:lnTo>
                  <a:lnTo>
                    <a:pt x="94" y="609"/>
                  </a:lnTo>
                  <a:lnTo>
                    <a:pt x="95" y="603"/>
                  </a:lnTo>
                  <a:lnTo>
                    <a:pt x="95" y="596"/>
                  </a:lnTo>
                  <a:lnTo>
                    <a:pt x="95" y="588"/>
                  </a:lnTo>
                  <a:lnTo>
                    <a:pt x="99" y="580"/>
                  </a:lnTo>
                  <a:lnTo>
                    <a:pt x="99" y="570"/>
                  </a:lnTo>
                  <a:lnTo>
                    <a:pt x="94" y="564"/>
                  </a:lnTo>
                  <a:lnTo>
                    <a:pt x="92" y="561"/>
                  </a:lnTo>
                  <a:lnTo>
                    <a:pt x="92" y="556"/>
                  </a:lnTo>
                  <a:lnTo>
                    <a:pt x="91" y="552"/>
                  </a:lnTo>
                  <a:lnTo>
                    <a:pt x="90" y="548"/>
                  </a:lnTo>
                  <a:lnTo>
                    <a:pt x="87" y="544"/>
                  </a:lnTo>
                  <a:lnTo>
                    <a:pt x="86" y="540"/>
                  </a:lnTo>
                  <a:lnTo>
                    <a:pt x="83" y="534"/>
                  </a:lnTo>
                  <a:lnTo>
                    <a:pt x="79" y="529"/>
                  </a:lnTo>
                  <a:lnTo>
                    <a:pt x="74" y="524"/>
                  </a:lnTo>
                  <a:lnTo>
                    <a:pt x="74" y="520"/>
                  </a:lnTo>
                  <a:lnTo>
                    <a:pt x="75" y="516"/>
                  </a:lnTo>
                  <a:lnTo>
                    <a:pt x="75" y="513"/>
                  </a:lnTo>
                  <a:lnTo>
                    <a:pt x="73" y="509"/>
                  </a:lnTo>
                  <a:lnTo>
                    <a:pt x="70" y="506"/>
                  </a:lnTo>
                  <a:lnTo>
                    <a:pt x="68" y="500"/>
                  </a:lnTo>
                  <a:lnTo>
                    <a:pt x="68" y="494"/>
                  </a:lnTo>
                  <a:lnTo>
                    <a:pt x="64" y="488"/>
                  </a:lnTo>
                  <a:lnTo>
                    <a:pt x="59" y="480"/>
                  </a:lnTo>
                  <a:lnTo>
                    <a:pt x="54" y="470"/>
                  </a:lnTo>
                  <a:lnTo>
                    <a:pt x="51" y="464"/>
                  </a:lnTo>
                  <a:lnTo>
                    <a:pt x="50" y="461"/>
                  </a:lnTo>
                  <a:lnTo>
                    <a:pt x="48" y="456"/>
                  </a:lnTo>
                  <a:lnTo>
                    <a:pt x="50" y="453"/>
                  </a:lnTo>
                  <a:lnTo>
                    <a:pt x="54" y="448"/>
                  </a:lnTo>
                  <a:lnTo>
                    <a:pt x="60" y="443"/>
                  </a:lnTo>
                  <a:lnTo>
                    <a:pt x="61" y="438"/>
                  </a:lnTo>
                  <a:lnTo>
                    <a:pt x="64" y="434"/>
                  </a:lnTo>
                  <a:lnTo>
                    <a:pt x="67" y="431"/>
                  </a:lnTo>
                  <a:lnTo>
                    <a:pt x="70" y="427"/>
                  </a:lnTo>
                  <a:lnTo>
                    <a:pt x="68" y="422"/>
                  </a:lnTo>
                  <a:lnTo>
                    <a:pt x="63" y="416"/>
                  </a:lnTo>
                  <a:lnTo>
                    <a:pt x="54" y="414"/>
                  </a:lnTo>
                  <a:lnTo>
                    <a:pt x="50" y="409"/>
                  </a:lnTo>
                  <a:lnTo>
                    <a:pt x="44" y="400"/>
                  </a:lnTo>
                  <a:lnTo>
                    <a:pt x="41" y="390"/>
                  </a:lnTo>
                  <a:lnTo>
                    <a:pt x="43" y="382"/>
                  </a:lnTo>
                  <a:lnTo>
                    <a:pt x="44" y="375"/>
                  </a:lnTo>
                  <a:lnTo>
                    <a:pt x="41" y="371"/>
                  </a:lnTo>
                  <a:lnTo>
                    <a:pt x="39" y="367"/>
                  </a:lnTo>
                  <a:lnTo>
                    <a:pt x="40" y="362"/>
                  </a:lnTo>
                  <a:lnTo>
                    <a:pt x="41" y="359"/>
                  </a:lnTo>
                  <a:lnTo>
                    <a:pt x="44" y="357"/>
                  </a:lnTo>
                  <a:lnTo>
                    <a:pt x="44" y="355"/>
                  </a:lnTo>
                  <a:lnTo>
                    <a:pt x="44" y="351"/>
                  </a:lnTo>
                  <a:lnTo>
                    <a:pt x="45" y="349"/>
                  </a:lnTo>
                  <a:lnTo>
                    <a:pt x="47" y="349"/>
                  </a:lnTo>
                  <a:lnTo>
                    <a:pt x="50" y="351"/>
                  </a:lnTo>
                  <a:lnTo>
                    <a:pt x="50" y="355"/>
                  </a:lnTo>
                  <a:lnTo>
                    <a:pt x="51" y="359"/>
                  </a:lnTo>
                  <a:lnTo>
                    <a:pt x="54" y="361"/>
                  </a:lnTo>
                  <a:lnTo>
                    <a:pt x="57" y="364"/>
                  </a:lnTo>
                  <a:lnTo>
                    <a:pt x="58" y="368"/>
                  </a:lnTo>
                  <a:lnTo>
                    <a:pt x="60" y="371"/>
                  </a:lnTo>
                  <a:lnTo>
                    <a:pt x="63" y="374"/>
                  </a:lnTo>
                  <a:lnTo>
                    <a:pt x="66" y="374"/>
                  </a:lnTo>
                  <a:lnTo>
                    <a:pt x="67" y="372"/>
                  </a:lnTo>
                  <a:lnTo>
                    <a:pt x="67" y="370"/>
                  </a:lnTo>
                  <a:lnTo>
                    <a:pt x="67" y="367"/>
                  </a:lnTo>
                  <a:lnTo>
                    <a:pt x="66" y="361"/>
                  </a:lnTo>
                  <a:lnTo>
                    <a:pt x="63" y="357"/>
                  </a:lnTo>
                  <a:lnTo>
                    <a:pt x="60" y="351"/>
                  </a:lnTo>
                  <a:lnTo>
                    <a:pt x="61" y="344"/>
                  </a:lnTo>
                  <a:lnTo>
                    <a:pt x="63" y="338"/>
                  </a:lnTo>
                  <a:lnTo>
                    <a:pt x="60" y="334"/>
                  </a:lnTo>
                  <a:lnTo>
                    <a:pt x="60" y="331"/>
                  </a:lnTo>
                  <a:lnTo>
                    <a:pt x="64" y="330"/>
                  </a:lnTo>
                  <a:lnTo>
                    <a:pt x="66" y="331"/>
                  </a:lnTo>
                  <a:lnTo>
                    <a:pt x="70" y="334"/>
                  </a:lnTo>
                  <a:lnTo>
                    <a:pt x="74" y="336"/>
                  </a:lnTo>
                  <a:lnTo>
                    <a:pt x="79" y="336"/>
                  </a:lnTo>
                  <a:lnTo>
                    <a:pt x="84" y="336"/>
                  </a:lnTo>
                  <a:lnTo>
                    <a:pt x="90" y="341"/>
                  </a:lnTo>
                  <a:lnTo>
                    <a:pt x="97" y="343"/>
                  </a:lnTo>
                  <a:lnTo>
                    <a:pt x="100" y="343"/>
                  </a:lnTo>
                  <a:lnTo>
                    <a:pt x="100" y="342"/>
                  </a:lnTo>
                  <a:lnTo>
                    <a:pt x="99" y="338"/>
                  </a:lnTo>
                  <a:lnTo>
                    <a:pt x="98" y="332"/>
                  </a:lnTo>
                  <a:lnTo>
                    <a:pt x="98" y="330"/>
                  </a:lnTo>
                  <a:lnTo>
                    <a:pt x="95" y="330"/>
                  </a:lnTo>
                  <a:lnTo>
                    <a:pt x="90" y="330"/>
                  </a:lnTo>
                  <a:lnTo>
                    <a:pt x="85" y="329"/>
                  </a:lnTo>
                  <a:lnTo>
                    <a:pt x="79" y="328"/>
                  </a:lnTo>
                  <a:lnTo>
                    <a:pt x="73" y="328"/>
                  </a:lnTo>
                  <a:lnTo>
                    <a:pt x="72" y="324"/>
                  </a:lnTo>
                  <a:lnTo>
                    <a:pt x="70" y="321"/>
                  </a:lnTo>
                  <a:lnTo>
                    <a:pt x="64" y="319"/>
                  </a:lnTo>
                  <a:lnTo>
                    <a:pt x="54" y="319"/>
                  </a:lnTo>
                  <a:lnTo>
                    <a:pt x="51" y="322"/>
                  </a:lnTo>
                  <a:lnTo>
                    <a:pt x="48" y="323"/>
                  </a:lnTo>
                  <a:lnTo>
                    <a:pt x="46" y="325"/>
                  </a:lnTo>
                  <a:lnTo>
                    <a:pt x="45" y="328"/>
                  </a:lnTo>
                  <a:lnTo>
                    <a:pt x="44" y="329"/>
                  </a:lnTo>
                  <a:lnTo>
                    <a:pt x="43" y="329"/>
                  </a:lnTo>
                  <a:lnTo>
                    <a:pt x="40" y="328"/>
                  </a:lnTo>
                  <a:lnTo>
                    <a:pt x="37" y="325"/>
                  </a:lnTo>
                  <a:lnTo>
                    <a:pt x="31" y="322"/>
                  </a:lnTo>
                  <a:lnTo>
                    <a:pt x="28" y="318"/>
                  </a:lnTo>
                  <a:lnTo>
                    <a:pt x="27" y="312"/>
                  </a:lnTo>
                  <a:lnTo>
                    <a:pt x="30" y="305"/>
                  </a:lnTo>
                  <a:lnTo>
                    <a:pt x="31" y="297"/>
                  </a:lnTo>
                  <a:lnTo>
                    <a:pt x="26" y="284"/>
                  </a:lnTo>
                  <a:lnTo>
                    <a:pt x="20" y="269"/>
                  </a:lnTo>
                  <a:lnTo>
                    <a:pt x="12" y="255"/>
                  </a:lnTo>
                  <a:lnTo>
                    <a:pt x="7" y="243"/>
                  </a:lnTo>
                  <a:lnTo>
                    <a:pt x="5" y="233"/>
                  </a:lnTo>
                  <a:lnTo>
                    <a:pt x="5" y="225"/>
                  </a:lnTo>
                  <a:lnTo>
                    <a:pt x="10" y="217"/>
                  </a:lnTo>
                  <a:lnTo>
                    <a:pt x="12" y="209"/>
                  </a:lnTo>
                  <a:lnTo>
                    <a:pt x="11" y="200"/>
                  </a:lnTo>
                  <a:lnTo>
                    <a:pt x="10" y="193"/>
                  </a:lnTo>
                  <a:lnTo>
                    <a:pt x="12" y="186"/>
                  </a:lnTo>
                  <a:lnTo>
                    <a:pt x="17" y="178"/>
                  </a:lnTo>
                  <a:lnTo>
                    <a:pt x="18" y="170"/>
                  </a:lnTo>
                  <a:lnTo>
                    <a:pt x="17" y="160"/>
                  </a:lnTo>
                  <a:lnTo>
                    <a:pt x="13" y="151"/>
                  </a:lnTo>
                  <a:lnTo>
                    <a:pt x="10" y="139"/>
                  </a:lnTo>
                  <a:lnTo>
                    <a:pt x="3" y="127"/>
                  </a:lnTo>
                  <a:lnTo>
                    <a:pt x="0" y="114"/>
                  </a:lnTo>
                  <a:lnTo>
                    <a:pt x="1" y="107"/>
                  </a:lnTo>
                  <a:lnTo>
                    <a:pt x="10" y="101"/>
                  </a:lnTo>
                  <a:lnTo>
                    <a:pt x="19" y="93"/>
                  </a:lnTo>
                  <a:lnTo>
                    <a:pt x="25" y="84"/>
                  </a:lnTo>
                  <a:lnTo>
                    <a:pt x="26" y="71"/>
                  </a:lnTo>
                  <a:lnTo>
                    <a:pt x="30" y="66"/>
                  </a:lnTo>
                  <a:lnTo>
                    <a:pt x="35" y="59"/>
                  </a:lnTo>
                  <a:lnTo>
                    <a:pt x="41" y="51"/>
                  </a:lnTo>
                  <a:lnTo>
                    <a:pt x="45" y="44"/>
                  </a:lnTo>
                  <a:lnTo>
                    <a:pt x="45" y="37"/>
                  </a:lnTo>
                  <a:lnTo>
                    <a:pt x="45" y="24"/>
                  </a:lnTo>
                  <a:lnTo>
                    <a:pt x="45" y="13"/>
                  </a:lnTo>
                  <a:lnTo>
                    <a:pt x="47" y="5"/>
                  </a:lnTo>
                  <a:lnTo>
                    <a:pt x="48" y="4"/>
                  </a:lnTo>
                  <a:lnTo>
                    <a:pt x="47" y="0"/>
                  </a:lnTo>
                  <a:lnTo>
                    <a:pt x="271" y="6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0">
              <a:extLst>
                <a:ext uri="{FF2B5EF4-FFF2-40B4-BE49-F238E27FC236}">
                  <a16:creationId xmlns:a16="http://schemas.microsoft.com/office/drawing/2014/main" id="{2959BE13-46AA-4AC1-BE68-F54EE1F46E20}"/>
                </a:ext>
              </a:extLst>
            </p:cNvPr>
            <p:cNvSpPr>
              <a:spLocks/>
            </p:cNvSpPr>
            <p:nvPr/>
          </p:nvSpPr>
          <p:spPr bwMode="auto">
            <a:xfrm>
              <a:off x="2129240" y="1938090"/>
              <a:ext cx="1256268" cy="1063386"/>
            </a:xfrm>
            <a:custGeom>
              <a:avLst/>
              <a:gdLst>
                <a:gd name="T0" fmla="*/ 0 w 495"/>
                <a:gd name="T1" fmla="*/ 290 h 419"/>
                <a:gd name="T2" fmla="*/ 10 w 495"/>
                <a:gd name="T3" fmla="*/ 267 h 419"/>
                <a:gd name="T4" fmla="*/ 11 w 495"/>
                <a:gd name="T5" fmla="*/ 249 h 419"/>
                <a:gd name="T6" fmla="*/ 11 w 495"/>
                <a:gd name="T7" fmla="*/ 238 h 419"/>
                <a:gd name="T8" fmla="*/ 20 w 495"/>
                <a:gd name="T9" fmla="*/ 229 h 419"/>
                <a:gd name="T10" fmla="*/ 27 w 495"/>
                <a:gd name="T11" fmla="*/ 210 h 419"/>
                <a:gd name="T12" fmla="*/ 41 w 495"/>
                <a:gd name="T13" fmla="*/ 205 h 419"/>
                <a:gd name="T14" fmla="*/ 39 w 495"/>
                <a:gd name="T15" fmla="*/ 198 h 419"/>
                <a:gd name="T16" fmla="*/ 45 w 495"/>
                <a:gd name="T17" fmla="*/ 188 h 419"/>
                <a:gd name="T18" fmla="*/ 53 w 495"/>
                <a:gd name="T19" fmla="*/ 178 h 419"/>
                <a:gd name="T20" fmla="*/ 58 w 495"/>
                <a:gd name="T21" fmla="*/ 164 h 419"/>
                <a:gd name="T22" fmla="*/ 67 w 495"/>
                <a:gd name="T23" fmla="*/ 138 h 419"/>
                <a:gd name="T24" fmla="*/ 77 w 495"/>
                <a:gd name="T25" fmla="*/ 117 h 419"/>
                <a:gd name="T26" fmla="*/ 86 w 495"/>
                <a:gd name="T27" fmla="*/ 93 h 419"/>
                <a:gd name="T28" fmla="*/ 103 w 495"/>
                <a:gd name="T29" fmla="*/ 53 h 419"/>
                <a:gd name="T30" fmla="*/ 104 w 495"/>
                <a:gd name="T31" fmla="*/ 47 h 419"/>
                <a:gd name="T32" fmla="*/ 108 w 495"/>
                <a:gd name="T33" fmla="*/ 38 h 419"/>
                <a:gd name="T34" fmla="*/ 110 w 495"/>
                <a:gd name="T35" fmla="*/ 20 h 419"/>
                <a:gd name="T36" fmla="*/ 118 w 495"/>
                <a:gd name="T37" fmla="*/ 1 h 419"/>
                <a:gd name="T38" fmla="*/ 133 w 495"/>
                <a:gd name="T39" fmla="*/ 6 h 419"/>
                <a:gd name="T40" fmla="*/ 147 w 495"/>
                <a:gd name="T41" fmla="*/ 10 h 419"/>
                <a:gd name="T42" fmla="*/ 172 w 495"/>
                <a:gd name="T43" fmla="*/ 29 h 419"/>
                <a:gd name="T44" fmla="*/ 177 w 495"/>
                <a:gd name="T45" fmla="*/ 62 h 419"/>
                <a:gd name="T46" fmla="*/ 184 w 495"/>
                <a:gd name="T47" fmla="*/ 64 h 419"/>
                <a:gd name="T48" fmla="*/ 199 w 495"/>
                <a:gd name="T49" fmla="*/ 70 h 419"/>
                <a:gd name="T50" fmla="*/ 227 w 495"/>
                <a:gd name="T51" fmla="*/ 72 h 419"/>
                <a:gd name="T52" fmla="*/ 241 w 495"/>
                <a:gd name="T53" fmla="*/ 79 h 419"/>
                <a:gd name="T54" fmla="*/ 259 w 495"/>
                <a:gd name="T55" fmla="*/ 87 h 419"/>
                <a:gd name="T56" fmla="*/ 277 w 495"/>
                <a:gd name="T57" fmla="*/ 85 h 419"/>
                <a:gd name="T58" fmla="*/ 299 w 495"/>
                <a:gd name="T59" fmla="*/ 90 h 419"/>
                <a:gd name="T60" fmla="*/ 319 w 495"/>
                <a:gd name="T61" fmla="*/ 87 h 419"/>
                <a:gd name="T62" fmla="*/ 337 w 495"/>
                <a:gd name="T63" fmla="*/ 85 h 419"/>
                <a:gd name="T64" fmla="*/ 360 w 495"/>
                <a:gd name="T65" fmla="*/ 89 h 419"/>
                <a:gd name="T66" fmla="*/ 480 w 495"/>
                <a:gd name="T67" fmla="*/ 116 h 419"/>
                <a:gd name="T68" fmla="*/ 487 w 495"/>
                <a:gd name="T69" fmla="*/ 130 h 419"/>
                <a:gd name="T70" fmla="*/ 492 w 495"/>
                <a:gd name="T71" fmla="*/ 135 h 419"/>
                <a:gd name="T72" fmla="*/ 494 w 495"/>
                <a:gd name="T73" fmla="*/ 156 h 419"/>
                <a:gd name="T74" fmla="*/ 473 w 495"/>
                <a:gd name="T75" fmla="*/ 190 h 419"/>
                <a:gd name="T76" fmla="*/ 451 w 495"/>
                <a:gd name="T77" fmla="*/ 215 h 419"/>
                <a:gd name="T78" fmla="*/ 441 w 495"/>
                <a:gd name="T79" fmla="*/ 230 h 419"/>
                <a:gd name="T80" fmla="*/ 435 w 495"/>
                <a:gd name="T81" fmla="*/ 244 h 419"/>
                <a:gd name="T82" fmla="*/ 448 w 495"/>
                <a:gd name="T83" fmla="*/ 262 h 419"/>
                <a:gd name="T84" fmla="*/ 438 w 495"/>
                <a:gd name="T85" fmla="*/ 280 h 419"/>
                <a:gd name="T86" fmla="*/ 419 w 495"/>
                <a:gd name="T87" fmla="*/ 354 h 419"/>
                <a:gd name="T88" fmla="*/ 231 w 495"/>
                <a:gd name="T89" fmla="*/ 375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5" h="419">
                  <a:moveTo>
                    <a:pt x="5" y="308"/>
                  </a:moveTo>
                  <a:lnTo>
                    <a:pt x="0" y="301"/>
                  </a:lnTo>
                  <a:lnTo>
                    <a:pt x="0" y="290"/>
                  </a:lnTo>
                  <a:lnTo>
                    <a:pt x="0" y="282"/>
                  </a:lnTo>
                  <a:lnTo>
                    <a:pt x="3" y="274"/>
                  </a:lnTo>
                  <a:lnTo>
                    <a:pt x="10" y="267"/>
                  </a:lnTo>
                  <a:lnTo>
                    <a:pt x="11" y="261"/>
                  </a:lnTo>
                  <a:lnTo>
                    <a:pt x="11" y="255"/>
                  </a:lnTo>
                  <a:lnTo>
                    <a:pt x="11" y="249"/>
                  </a:lnTo>
                  <a:lnTo>
                    <a:pt x="11" y="243"/>
                  </a:lnTo>
                  <a:lnTo>
                    <a:pt x="11" y="241"/>
                  </a:lnTo>
                  <a:lnTo>
                    <a:pt x="11" y="238"/>
                  </a:lnTo>
                  <a:lnTo>
                    <a:pt x="12" y="236"/>
                  </a:lnTo>
                  <a:lnTo>
                    <a:pt x="17" y="234"/>
                  </a:lnTo>
                  <a:lnTo>
                    <a:pt x="20" y="229"/>
                  </a:lnTo>
                  <a:lnTo>
                    <a:pt x="23" y="223"/>
                  </a:lnTo>
                  <a:lnTo>
                    <a:pt x="25" y="216"/>
                  </a:lnTo>
                  <a:lnTo>
                    <a:pt x="27" y="210"/>
                  </a:lnTo>
                  <a:lnTo>
                    <a:pt x="32" y="209"/>
                  </a:lnTo>
                  <a:lnTo>
                    <a:pt x="38" y="208"/>
                  </a:lnTo>
                  <a:lnTo>
                    <a:pt x="41" y="205"/>
                  </a:lnTo>
                  <a:lnTo>
                    <a:pt x="41" y="203"/>
                  </a:lnTo>
                  <a:lnTo>
                    <a:pt x="40" y="201"/>
                  </a:lnTo>
                  <a:lnTo>
                    <a:pt x="39" y="198"/>
                  </a:lnTo>
                  <a:lnTo>
                    <a:pt x="40" y="195"/>
                  </a:lnTo>
                  <a:lnTo>
                    <a:pt x="41" y="191"/>
                  </a:lnTo>
                  <a:lnTo>
                    <a:pt x="45" y="188"/>
                  </a:lnTo>
                  <a:lnTo>
                    <a:pt x="48" y="184"/>
                  </a:lnTo>
                  <a:lnTo>
                    <a:pt x="51" y="181"/>
                  </a:lnTo>
                  <a:lnTo>
                    <a:pt x="53" y="178"/>
                  </a:lnTo>
                  <a:lnTo>
                    <a:pt x="54" y="172"/>
                  </a:lnTo>
                  <a:lnTo>
                    <a:pt x="55" y="169"/>
                  </a:lnTo>
                  <a:lnTo>
                    <a:pt x="58" y="164"/>
                  </a:lnTo>
                  <a:lnTo>
                    <a:pt x="60" y="158"/>
                  </a:lnTo>
                  <a:lnTo>
                    <a:pt x="64" y="149"/>
                  </a:lnTo>
                  <a:lnTo>
                    <a:pt x="67" y="138"/>
                  </a:lnTo>
                  <a:lnTo>
                    <a:pt x="70" y="131"/>
                  </a:lnTo>
                  <a:lnTo>
                    <a:pt x="73" y="124"/>
                  </a:lnTo>
                  <a:lnTo>
                    <a:pt x="77" y="117"/>
                  </a:lnTo>
                  <a:lnTo>
                    <a:pt x="79" y="110"/>
                  </a:lnTo>
                  <a:lnTo>
                    <a:pt x="81" y="104"/>
                  </a:lnTo>
                  <a:lnTo>
                    <a:pt x="86" y="93"/>
                  </a:lnTo>
                  <a:lnTo>
                    <a:pt x="92" y="79"/>
                  </a:lnTo>
                  <a:lnTo>
                    <a:pt x="99" y="64"/>
                  </a:lnTo>
                  <a:lnTo>
                    <a:pt x="103" y="53"/>
                  </a:lnTo>
                  <a:lnTo>
                    <a:pt x="103" y="50"/>
                  </a:lnTo>
                  <a:lnTo>
                    <a:pt x="103" y="47"/>
                  </a:lnTo>
                  <a:lnTo>
                    <a:pt x="104" y="47"/>
                  </a:lnTo>
                  <a:lnTo>
                    <a:pt x="106" y="49"/>
                  </a:lnTo>
                  <a:lnTo>
                    <a:pt x="108" y="45"/>
                  </a:lnTo>
                  <a:lnTo>
                    <a:pt x="108" y="38"/>
                  </a:lnTo>
                  <a:lnTo>
                    <a:pt x="110" y="32"/>
                  </a:lnTo>
                  <a:lnTo>
                    <a:pt x="110" y="25"/>
                  </a:lnTo>
                  <a:lnTo>
                    <a:pt x="110" y="20"/>
                  </a:lnTo>
                  <a:lnTo>
                    <a:pt x="112" y="16"/>
                  </a:lnTo>
                  <a:lnTo>
                    <a:pt x="115" y="12"/>
                  </a:lnTo>
                  <a:lnTo>
                    <a:pt x="118" y="1"/>
                  </a:lnTo>
                  <a:lnTo>
                    <a:pt x="126" y="0"/>
                  </a:lnTo>
                  <a:lnTo>
                    <a:pt x="131" y="3"/>
                  </a:lnTo>
                  <a:lnTo>
                    <a:pt x="133" y="6"/>
                  </a:lnTo>
                  <a:lnTo>
                    <a:pt x="138" y="6"/>
                  </a:lnTo>
                  <a:lnTo>
                    <a:pt x="140" y="10"/>
                  </a:lnTo>
                  <a:lnTo>
                    <a:pt x="147" y="10"/>
                  </a:lnTo>
                  <a:lnTo>
                    <a:pt x="155" y="12"/>
                  </a:lnTo>
                  <a:lnTo>
                    <a:pt x="164" y="19"/>
                  </a:lnTo>
                  <a:lnTo>
                    <a:pt x="172" y="29"/>
                  </a:lnTo>
                  <a:lnTo>
                    <a:pt x="173" y="44"/>
                  </a:lnTo>
                  <a:lnTo>
                    <a:pt x="172" y="57"/>
                  </a:lnTo>
                  <a:lnTo>
                    <a:pt x="177" y="62"/>
                  </a:lnTo>
                  <a:lnTo>
                    <a:pt x="178" y="62"/>
                  </a:lnTo>
                  <a:lnTo>
                    <a:pt x="180" y="63"/>
                  </a:lnTo>
                  <a:lnTo>
                    <a:pt x="184" y="64"/>
                  </a:lnTo>
                  <a:lnTo>
                    <a:pt x="187" y="66"/>
                  </a:lnTo>
                  <a:lnTo>
                    <a:pt x="192" y="69"/>
                  </a:lnTo>
                  <a:lnTo>
                    <a:pt x="199" y="70"/>
                  </a:lnTo>
                  <a:lnTo>
                    <a:pt x="210" y="71"/>
                  </a:lnTo>
                  <a:lnTo>
                    <a:pt x="224" y="72"/>
                  </a:lnTo>
                  <a:lnTo>
                    <a:pt x="227" y="72"/>
                  </a:lnTo>
                  <a:lnTo>
                    <a:pt x="232" y="73"/>
                  </a:lnTo>
                  <a:lnTo>
                    <a:pt x="235" y="77"/>
                  </a:lnTo>
                  <a:lnTo>
                    <a:pt x="241" y="79"/>
                  </a:lnTo>
                  <a:lnTo>
                    <a:pt x="246" y="83"/>
                  </a:lnTo>
                  <a:lnTo>
                    <a:pt x="253" y="85"/>
                  </a:lnTo>
                  <a:lnTo>
                    <a:pt x="259" y="87"/>
                  </a:lnTo>
                  <a:lnTo>
                    <a:pt x="266" y="87"/>
                  </a:lnTo>
                  <a:lnTo>
                    <a:pt x="272" y="85"/>
                  </a:lnTo>
                  <a:lnTo>
                    <a:pt x="277" y="85"/>
                  </a:lnTo>
                  <a:lnTo>
                    <a:pt x="285" y="86"/>
                  </a:lnTo>
                  <a:lnTo>
                    <a:pt x="292" y="89"/>
                  </a:lnTo>
                  <a:lnTo>
                    <a:pt x="299" y="90"/>
                  </a:lnTo>
                  <a:lnTo>
                    <a:pt x="306" y="91"/>
                  </a:lnTo>
                  <a:lnTo>
                    <a:pt x="313" y="91"/>
                  </a:lnTo>
                  <a:lnTo>
                    <a:pt x="319" y="87"/>
                  </a:lnTo>
                  <a:lnTo>
                    <a:pt x="324" y="85"/>
                  </a:lnTo>
                  <a:lnTo>
                    <a:pt x="330" y="84"/>
                  </a:lnTo>
                  <a:lnTo>
                    <a:pt x="337" y="85"/>
                  </a:lnTo>
                  <a:lnTo>
                    <a:pt x="344" y="85"/>
                  </a:lnTo>
                  <a:lnTo>
                    <a:pt x="353" y="87"/>
                  </a:lnTo>
                  <a:lnTo>
                    <a:pt x="360" y="89"/>
                  </a:lnTo>
                  <a:lnTo>
                    <a:pt x="366" y="89"/>
                  </a:lnTo>
                  <a:lnTo>
                    <a:pt x="371" y="87"/>
                  </a:lnTo>
                  <a:lnTo>
                    <a:pt x="480" y="116"/>
                  </a:lnTo>
                  <a:lnTo>
                    <a:pt x="483" y="120"/>
                  </a:lnTo>
                  <a:lnTo>
                    <a:pt x="486" y="125"/>
                  </a:lnTo>
                  <a:lnTo>
                    <a:pt x="487" y="130"/>
                  </a:lnTo>
                  <a:lnTo>
                    <a:pt x="488" y="132"/>
                  </a:lnTo>
                  <a:lnTo>
                    <a:pt x="490" y="133"/>
                  </a:lnTo>
                  <a:lnTo>
                    <a:pt x="492" y="135"/>
                  </a:lnTo>
                  <a:lnTo>
                    <a:pt x="493" y="137"/>
                  </a:lnTo>
                  <a:lnTo>
                    <a:pt x="495" y="143"/>
                  </a:lnTo>
                  <a:lnTo>
                    <a:pt x="494" y="156"/>
                  </a:lnTo>
                  <a:lnTo>
                    <a:pt x="487" y="168"/>
                  </a:lnTo>
                  <a:lnTo>
                    <a:pt x="479" y="179"/>
                  </a:lnTo>
                  <a:lnTo>
                    <a:pt x="473" y="190"/>
                  </a:lnTo>
                  <a:lnTo>
                    <a:pt x="464" y="199"/>
                  </a:lnTo>
                  <a:lnTo>
                    <a:pt x="457" y="208"/>
                  </a:lnTo>
                  <a:lnTo>
                    <a:pt x="451" y="215"/>
                  </a:lnTo>
                  <a:lnTo>
                    <a:pt x="447" y="221"/>
                  </a:lnTo>
                  <a:lnTo>
                    <a:pt x="444" y="227"/>
                  </a:lnTo>
                  <a:lnTo>
                    <a:pt x="441" y="230"/>
                  </a:lnTo>
                  <a:lnTo>
                    <a:pt x="439" y="234"/>
                  </a:lnTo>
                  <a:lnTo>
                    <a:pt x="435" y="236"/>
                  </a:lnTo>
                  <a:lnTo>
                    <a:pt x="435" y="244"/>
                  </a:lnTo>
                  <a:lnTo>
                    <a:pt x="441" y="250"/>
                  </a:lnTo>
                  <a:lnTo>
                    <a:pt x="447" y="256"/>
                  </a:lnTo>
                  <a:lnTo>
                    <a:pt x="448" y="262"/>
                  </a:lnTo>
                  <a:lnTo>
                    <a:pt x="446" y="269"/>
                  </a:lnTo>
                  <a:lnTo>
                    <a:pt x="441" y="274"/>
                  </a:lnTo>
                  <a:lnTo>
                    <a:pt x="438" y="280"/>
                  </a:lnTo>
                  <a:lnTo>
                    <a:pt x="434" y="284"/>
                  </a:lnTo>
                  <a:lnTo>
                    <a:pt x="430" y="309"/>
                  </a:lnTo>
                  <a:lnTo>
                    <a:pt x="419" y="354"/>
                  </a:lnTo>
                  <a:lnTo>
                    <a:pt x="411" y="400"/>
                  </a:lnTo>
                  <a:lnTo>
                    <a:pt x="406" y="419"/>
                  </a:lnTo>
                  <a:lnTo>
                    <a:pt x="231" y="375"/>
                  </a:lnTo>
                  <a:lnTo>
                    <a:pt x="6" y="309"/>
                  </a:lnTo>
                  <a:lnTo>
                    <a:pt x="5" y="30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1">
              <a:extLst>
                <a:ext uri="{FF2B5EF4-FFF2-40B4-BE49-F238E27FC236}">
                  <a16:creationId xmlns:a16="http://schemas.microsoft.com/office/drawing/2014/main" id="{0E3ACF38-3957-4DD0-B309-059285E33A29}"/>
                </a:ext>
              </a:extLst>
            </p:cNvPr>
            <p:cNvSpPr>
              <a:spLocks/>
            </p:cNvSpPr>
            <p:nvPr/>
          </p:nvSpPr>
          <p:spPr bwMode="auto">
            <a:xfrm>
              <a:off x="2428714" y="1453348"/>
              <a:ext cx="1050697" cy="779140"/>
            </a:xfrm>
            <a:custGeom>
              <a:avLst/>
              <a:gdLst>
                <a:gd name="T0" fmla="*/ 29 w 414"/>
                <a:gd name="T1" fmla="*/ 201 h 307"/>
                <a:gd name="T2" fmla="*/ 55 w 414"/>
                <a:gd name="T3" fmla="*/ 235 h 307"/>
                <a:gd name="T4" fmla="*/ 62 w 414"/>
                <a:gd name="T5" fmla="*/ 254 h 307"/>
                <a:gd name="T6" fmla="*/ 81 w 414"/>
                <a:gd name="T7" fmla="*/ 261 h 307"/>
                <a:gd name="T8" fmla="*/ 114 w 414"/>
                <a:gd name="T9" fmla="*/ 264 h 307"/>
                <a:gd name="T10" fmla="*/ 135 w 414"/>
                <a:gd name="T11" fmla="*/ 276 h 307"/>
                <a:gd name="T12" fmla="*/ 159 w 414"/>
                <a:gd name="T13" fmla="*/ 276 h 307"/>
                <a:gd name="T14" fmla="*/ 188 w 414"/>
                <a:gd name="T15" fmla="*/ 282 h 307"/>
                <a:gd name="T16" fmla="*/ 212 w 414"/>
                <a:gd name="T17" fmla="*/ 275 h 307"/>
                <a:gd name="T18" fmla="*/ 242 w 414"/>
                <a:gd name="T19" fmla="*/ 280 h 307"/>
                <a:gd name="T20" fmla="*/ 414 w 414"/>
                <a:gd name="T21" fmla="*/ 84 h 307"/>
                <a:gd name="T22" fmla="*/ 316 w 414"/>
                <a:gd name="T23" fmla="*/ 57 h 307"/>
                <a:gd name="T24" fmla="*/ 226 w 414"/>
                <a:gd name="T25" fmla="*/ 31 h 307"/>
                <a:gd name="T26" fmla="*/ 159 w 414"/>
                <a:gd name="T27" fmla="*/ 11 h 307"/>
                <a:gd name="T28" fmla="*/ 128 w 414"/>
                <a:gd name="T29" fmla="*/ 2 h 307"/>
                <a:gd name="T30" fmla="*/ 127 w 414"/>
                <a:gd name="T31" fmla="*/ 7 h 307"/>
                <a:gd name="T32" fmla="*/ 133 w 414"/>
                <a:gd name="T33" fmla="*/ 16 h 307"/>
                <a:gd name="T34" fmla="*/ 132 w 414"/>
                <a:gd name="T35" fmla="*/ 31 h 307"/>
                <a:gd name="T36" fmla="*/ 129 w 414"/>
                <a:gd name="T37" fmla="*/ 44 h 307"/>
                <a:gd name="T38" fmla="*/ 130 w 414"/>
                <a:gd name="T39" fmla="*/ 55 h 307"/>
                <a:gd name="T40" fmla="*/ 132 w 414"/>
                <a:gd name="T41" fmla="*/ 58 h 307"/>
                <a:gd name="T42" fmla="*/ 132 w 414"/>
                <a:gd name="T43" fmla="*/ 68 h 307"/>
                <a:gd name="T44" fmla="*/ 129 w 414"/>
                <a:gd name="T45" fmla="*/ 75 h 307"/>
                <a:gd name="T46" fmla="*/ 130 w 414"/>
                <a:gd name="T47" fmla="*/ 85 h 307"/>
                <a:gd name="T48" fmla="*/ 117 w 414"/>
                <a:gd name="T49" fmla="*/ 106 h 307"/>
                <a:gd name="T50" fmla="*/ 101 w 414"/>
                <a:gd name="T51" fmla="*/ 132 h 307"/>
                <a:gd name="T52" fmla="*/ 87 w 414"/>
                <a:gd name="T53" fmla="*/ 139 h 307"/>
                <a:gd name="T54" fmla="*/ 79 w 414"/>
                <a:gd name="T55" fmla="*/ 142 h 307"/>
                <a:gd name="T56" fmla="*/ 72 w 414"/>
                <a:gd name="T57" fmla="*/ 131 h 307"/>
                <a:gd name="T58" fmla="*/ 70 w 414"/>
                <a:gd name="T59" fmla="*/ 122 h 307"/>
                <a:gd name="T60" fmla="*/ 72 w 414"/>
                <a:gd name="T61" fmla="*/ 110 h 307"/>
                <a:gd name="T62" fmla="*/ 95 w 414"/>
                <a:gd name="T63" fmla="*/ 91 h 307"/>
                <a:gd name="T64" fmla="*/ 101 w 414"/>
                <a:gd name="T65" fmla="*/ 90 h 307"/>
                <a:gd name="T66" fmla="*/ 106 w 414"/>
                <a:gd name="T67" fmla="*/ 79 h 307"/>
                <a:gd name="T68" fmla="*/ 99 w 414"/>
                <a:gd name="T69" fmla="*/ 71 h 307"/>
                <a:gd name="T70" fmla="*/ 88 w 414"/>
                <a:gd name="T71" fmla="*/ 58 h 307"/>
                <a:gd name="T72" fmla="*/ 68 w 414"/>
                <a:gd name="T73" fmla="*/ 48 h 307"/>
                <a:gd name="T74" fmla="*/ 43 w 414"/>
                <a:gd name="T75" fmla="*/ 37 h 307"/>
                <a:gd name="T76" fmla="*/ 16 w 414"/>
                <a:gd name="T77" fmla="*/ 16 h 307"/>
                <a:gd name="T78" fmla="*/ 14 w 414"/>
                <a:gd name="T79" fmla="*/ 64 h 307"/>
                <a:gd name="T80" fmla="*/ 10 w 414"/>
                <a:gd name="T81" fmla="*/ 110 h 307"/>
                <a:gd name="T82" fmla="*/ 20 w 414"/>
                <a:gd name="T83" fmla="*/ 125 h 307"/>
                <a:gd name="T84" fmla="*/ 15 w 414"/>
                <a:gd name="T85" fmla="*/ 138 h 307"/>
                <a:gd name="T86" fmla="*/ 10 w 414"/>
                <a:gd name="T87" fmla="*/ 149 h 307"/>
                <a:gd name="T88" fmla="*/ 20 w 414"/>
                <a:gd name="T89" fmla="*/ 152 h 307"/>
                <a:gd name="T90" fmla="*/ 10 w 414"/>
                <a:gd name="T91" fmla="*/ 167 h 307"/>
                <a:gd name="T92" fmla="*/ 0 w 414"/>
                <a:gd name="T93" fmla="*/ 177 h 307"/>
                <a:gd name="T94" fmla="*/ 20 w 414"/>
                <a:gd name="T95" fmla="*/ 187 h 307"/>
                <a:gd name="T96" fmla="*/ 20 w 414"/>
                <a:gd name="T97" fmla="*/ 1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307">
                  <a:moveTo>
                    <a:pt x="20" y="197"/>
                  </a:moveTo>
                  <a:lnTo>
                    <a:pt x="20" y="197"/>
                  </a:lnTo>
                  <a:lnTo>
                    <a:pt x="22" y="201"/>
                  </a:lnTo>
                  <a:lnTo>
                    <a:pt x="29" y="201"/>
                  </a:lnTo>
                  <a:lnTo>
                    <a:pt x="37" y="203"/>
                  </a:lnTo>
                  <a:lnTo>
                    <a:pt x="46" y="210"/>
                  </a:lnTo>
                  <a:lnTo>
                    <a:pt x="54" y="220"/>
                  </a:lnTo>
                  <a:lnTo>
                    <a:pt x="55" y="235"/>
                  </a:lnTo>
                  <a:lnTo>
                    <a:pt x="54" y="248"/>
                  </a:lnTo>
                  <a:lnTo>
                    <a:pt x="59" y="253"/>
                  </a:lnTo>
                  <a:lnTo>
                    <a:pt x="60" y="253"/>
                  </a:lnTo>
                  <a:lnTo>
                    <a:pt x="62" y="254"/>
                  </a:lnTo>
                  <a:lnTo>
                    <a:pt x="66" y="255"/>
                  </a:lnTo>
                  <a:lnTo>
                    <a:pt x="69" y="257"/>
                  </a:lnTo>
                  <a:lnTo>
                    <a:pt x="74" y="260"/>
                  </a:lnTo>
                  <a:lnTo>
                    <a:pt x="81" y="261"/>
                  </a:lnTo>
                  <a:lnTo>
                    <a:pt x="92" y="262"/>
                  </a:lnTo>
                  <a:lnTo>
                    <a:pt x="106" y="263"/>
                  </a:lnTo>
                  <a:lnTo>
                    <a:pt x="109" y="263"/>
                  </a:lnTo>
                  <a:lnTo>
                    <a:pt x="114" y="264"/>
                  </a:lnTo>
                  <a:lnTo>
                    <a:pt x="117" y="268"/>
                  </a:lnTo>
                  <a:lnTo>
                    <a:pt x="123" y="270"/>
                  </a:lnTo>
                  <a:lnTo>
                    <a:pt x="128" y="274"/>
                  </a:lnTo>
                  <a:lnTo>
                    <a:pt x="135" y="276"/>
                  </a:lnTo>
                  <a:lnTo>
                    <a:pt x="141" y="278"/>
                  </a:lnTo>
                  <a:lnTo>
                    <a:pt x="148" y="278"/>
                  </a:lnTo>
                  <a:lnTo>
                    <a:pt x="154" y="276"/>
                  </a:lnTo>
                  <a:lnTo>
                    <a:pt x="159" y="276"/>
                  </a:lnTo>
                  <a:lnTo>
                    <a:pt x="167" y="277"/>
                  </a:lnTo>
                  <a:lnTo>
                    <a:pt x="174" y="280"/>
                  </a:lnTo>
                  <a:lnTo>
                    <a:pt x="181" y="281"/>
                  </a:lnTo>
                  <a:lnTo>
                    <a:pt x="188" y="282"/>
                  </a:lnTo>
                  <a:lnTo>
                    <a:pt x="195" y="282"/>
                  </a:lnTo>
                  <a:lnTo>
                    <a:pt x="201" y="278"/>
                  </a:lnTo>
                  <a:lnTo>
                    <a:pt x="206" y="276"/>
                  </a:lnTo>
                  <a:lnTo>
                    <a:pt x="212" y="275"/>
                  </a:lnTo>
                  <a:lnTo>
                    <a:pt x="219" y="276"/>
                  </a:lnTo>
                  <a:lnTo>
                    <a:pt x="226" y="276"/>
                  </a:lnTo>
                  <a:lnTo>
                    <a:pt x="235" y="278"/>
                  </a:lnTo>
                  <a:lnTo>
                    <a:pt x="242" y="280"/>
                  </a:lnTo>
                  <a:lnTo>
                    <a:pt x="248" y="280"/>
                  </a:lnTo>
                  <a:lnTo>
                    <a:pt x="253" y="278"/>
                  </a:lnTo>
                  <a:lnTo>
                    <a:pt x="362" y="307"/>
                  </a:lnTo>
                  <a:lnTo>
                    <a:pt x="414" y="84"/>
                  </a:lnTo>
                  <a:lnTo>
                    <a:pt x="390" y="78"/>
                  </a:lnTo>
                  <a:lnTo>
                    <a:pt x="365" y="71"/>
                  </a:lnTo>
                  <a:lnTo>
                    <a:pt x="341" y="64"/>
                  </a:lnTo>
                  <a:lnTo>
                    <a:pt x="316" y="57"/>
                  </a:lnTo>
                  <a:lnTo>
                    <a:pt x="293" y="50"/>
                  </a:lnTo>
                  <a:lnTo>
                    <a:pt x="269" y="44"/>
                  </a:lnTo>
                  <a:lnTo>
                    <a:pt x="247" y="37"/>
                  </a:lnTo>
                  <a:lnTo>
                    <a:pt x="226" y="31"/>
                  </a:lnTo>
                  <a:lnTo>
                    <a:pt x="207" y="25"/>
                  </a:lnTo>
                  <a:lnTo>
                    <a:pt x="189" y="20"/>
                  </a:lnTo>
                  <a:lnTo>
                    <a:pt x="173" y="16"/>
                  </a:lnTo>
                  <a:lnTo>
                    <a:pt x="159" y="11"/>
                  </a:lnTo>
                  <a:lnTo>
                    <a:pt x="147" y="9"/>
                  </a:lnTo>
                  <a:lnTo>
                    <a:pt x="137" y="5"/>
                  </a:lnTo>
                  <a:lnTo>
                    <a:pt x="132" y="3"/>
                  </a:lnTo>
                  <a:lnTo>
                    <a:pt x="128" y="2"/>
                  </a:lnTo>
                  <a:lnTo>
                    <a:pt x="127" y="0"/>
                  </a:lnTo>
                  <a:lnTo>
                    <a:pt x="125" y="2"/>
                  </a:lnTo>
                  <a:lnTo>
                    <a:pt x="125" y="4"/>
                  </a:lnTo>
                  <a:lnTo>
                    <a:pt x="127" y="7"/>
                  </a:lnTo>
                  <a:lnTo>
                    <a:pt x="127" y="9"/>
                  </a:lnTo>
                  <a:lnTo>
                    <a:pt x="129" y="11"/>
                  </a:lnTo>
                  <a:lnTo>
                    <a:pt x="132" y="13"/>
                  </a:lnTo>
                  <a:lnTo>
                    <a:pt x="133" y="16"/>
                  </a:lnTo>
                  <a:lnTo>
                    <a:pt x="134" y="22"/>
                  </a:lnTo>
                  <a:lnTo>
                    <a:pt x="134" y="25"/>
                  </a:lnTo>
                  <a:lnTo>
                    <a:pt x="134" y="29"/>
                  </a:lnTo>
                  <a:lnTo>
                    <a:pt x="132" y="31"/>
                  </a:lnTo>
                  <a:lnTo>
                    <a:pt x="132" y="35"/>
                  </a:lnTo>
                  <a:lnTo>
                    <a:pt x="133" y="39"/>
                  </a:lnTo>
                  <a:lnTo>
                    <a:pt x="132" y="42"/>
                  </a:lnTo>
                  <a:lnTo>
                    <a:pt x="129" y="44"/>
                  </a:lnTo>
                  <a:lnTo>
                    <a:pt x="127" y="48"/>
                  </a:lnTo>
                  <a:lnTo>
                    <a:pt x="127" y="51"/>
                  </a:lnTo>
                  <a:lnTo>
                    <a:pt x="128" y="53"/>
                  </a:lnTo>
                  <a:lnTo>
                    <a:pt x="130" y="55"/>
                  </a:lnTo>
                  <a:lnTo>
                    <a:pt x="133" y="56"/>
                  </a:lnTo>
                  <a:lnTo>
                    <a:pt x="134" y="56"/>
                  </a:lnTo>
                  <a:lnTo>
                    <a:pt x="134" y="57"/>
                  </a:lnTo>
                  <a:lnTo>
                    <a:pt x="132" y="58"/>
                  </a:lnTo>
                  <a:lnTo>
                    <a:pt x="130" y="59"/>
                  </a:lnTo>
                  <a:lnTo>
                    <a:pt x="130" y="62"/>
                  </a:lnTo>
                  <a:lnTo>
                    <a:pt x="132" y="64"/>
                  </a:lnTo>
                  <a:lnTo>
                    <a:pt x="132" y="68"/>
                  </a:lnTo>
                  <a:lnTo>
                    <a:pt x="130" y="70"/>
                  </a:lnTo>
                  <a:lnTo>
                    <a:pt x="129" y="71"/>
                  </a:lnTo>
                  <a:lnTo>
                    <a:pt x="128" y="72"/>
                  </a:lnTo>
                  <a:lnTo>
                    <a:pt x="129" y="75"/>
                  </a:lnTo>
                  <a:lnTo>
                    <a:pt x="133" y="77"/>
                  </a:lnTo>
                  <a:lnTo>
                    <a:pt x="135" y="78"/>
                  </a:lnTo>
                  <a:lnTo>
                    <a:pt x="134" y="81"/>
                  </a:lnTo>
                  <a:lnTo>
                    <a:pt x="130" y="85"/>
                  </a:lnTo>
                  <a:lnTo>
                    <a:pt x="126" y="91"/>
                  </a:lnTo>
                  <a:lnTo>
                    <a:pt x="121" y="96"/>
                  </a:lnTo>
                  <a:lnTo>
                    <a:pt x="117" y="102"/>
                  </a:lnTo>
                  <a:lnTo>
                    <a:pt x="117" y="106"/>
                  </a:lnTo>
                  <a:lnTo>
                    <a:pt x="117" y="114"/>
                  </a:lnTo>
                  <a:lnTo>
                    <a:pt x="114" y="121"/>
                  </a:lnTo>
                  <a:lnTo>
                    <a:pt x="109" y="128"/>
                  </a:lnTo>
                  <a:lnTo>
                    <a:pt x="101" y="132"/>
                  </a:lnTo>
                  <a:lnTo>
                    <a:pt x="96" y="135"/>
                  </a:lnTo>
                  <a:lnTo>
                    <a:pt x="93" y="135"/>
                  </a:lnTo>
                  <a:lnTo>
                    <a:pt x="89" y="137"/>
                  </a:lnTo>
                  <a:lnTo>
                    <a:pt x="87" y="139"/>
                  </a:lnTo>
                  <a:lnTo>
                    <a:pt x="83" y="142"/>
                  </a:lnTo>
                  <a:lnTo>
                    <a:pt x="81" y="142"/>
                  </a:lnTo>
                  <a:lnTo>
                    <a:pt x="79" y="142"/>
                  </a:lnTo>
                  <a:lnTo>
                    <a:pt x="79" y="142"/>
                  </a:lnTo>
                  <a:lnTo>
                    <a:pt x="77" y="142"/>
                  </a:lnTo>
                  <a:lnTo>
                    <a:pt x="74" y="142"/>
                  </a:lnTo>
                  <a:lnTo>
                    <a:pt x="72" y="138"/>
                  </a:lnTo>
                  <a:lnTo>
                    <a:pt x="72" y="131"/>
                  </a:lnTo>
                  <a:lnTo>
                    <a:pt x="74" y="128"/>
                  </a:lnTo>
                  <a:lnTo>
                    <a:pt x="76" y="124"/>
                  </a:lnTo>
                  <a:lnTo>
                    <a:pt x="76" y="122"/>
                  </a:lnTo>
                  <a:lnTo>
                    <a:pt x="70" y="122"/>
                  </a:lnTo>
                  <a:lnTo>
                    <a:pt x="69" y="118"/>
                  </a:lnTo>
                  <a:lnTo>
                    <a:pt x="70" y="115"/>
                  </a:lnTo>
                  <a:lnTo>
                    <a:pt x="72" y="111"/>
                  </a:lnTo>
                  <a:lnTo>
                    <a:pt x="72" y="110"/>
                  </a:lnTo>
                  <a:lnTo>
                    <a:pt x="75" y="105"/>
                  </a:lnTo>
                  <a:lnTo>
                    <a:pt x="82" y="98"/>
                  </a:lnTo>
                  <a:lnTo>
                    <a:pt x="89" y="92"/>
                  </a:lnTo>
                  <a:lnTo>
                    <a:pt x="95" y="91"/>
                  </a:lnTo>
                  <a:lnTo>
                    <a:pt x="97" y="93"/>
                  </a:lnTo>
                  <a:lnTo>
                    <a:pt x="99" y="92"/>
                  </a:lnTo>
                  <a:lnTo>
                    <a:pt x="100" y="91"/>
                  </a:lnTo>
                  <a:lnTo>
                    <a:pt x="101" y="90"/>
                  </a:lnTo>
                  <a:lnTo>
                    <a:pt x="102" y="90"/>
                  </a:lnTo>
                  <a:lnTo>
                    <a:pt x="105" y="89"/>
                  </a:lnTo>
                  <a:lnTo>
                    <a:pt x="106" y="86"/>
                  </a:lnTo>
                  <a:lnTo>
                    <a:pt x="106" y="79"/>
                  </a:lnTo>
                  <a:lnTo>
                    <a:pt x="105" y="76"/>
                  </a:lnTo>
                  <a:lnTo>
                    <a:pt x="102" y="73"/>
                  </a:lnTo>
                  <a:lnTo>
                    <a:pt x="100" y="72"/>
                  </a:lnTo>
                  <a:lnTo>
                    <a:pt x="99" y="71"/>
                  </a:lnTo>
                  <a:lnTo>
                    <a:pt x="97" y="66"/>
                  </a:lnTo>
                  <a:lnTo>
                    <a:pt x="95" y="63"/>
                  </a:lnTo>
                  <a:lnTo>
                    <a:pt x="92" y="60"/>
                  </a:lnTo>
                  <a:lnTo>
                    <a:pt x="88" y="58"/>
                  </a:lnTo>
                  <a:lnTo>
                    <a:pt x="81" y="57"/>
                  </a:lnTo>
                  <a:lnTo>
                    <a:pt x="76" y="56"/>
                  </a:lnTo>
                  <a:lnTo>
                    <a:pt x="73" y="52"/>
                  </a:lnTo>
                  <a:lnTo>
                    <a:pt x="68" y="48"/>
                  </a:lnTo>
                  <a:lnTo>
                    <a:pt x="57" y="45"/>
                  </a:lnTo>
                  <a:lnTo>
                    <a:pt x="53" y="42"/>
                  </a:lnTo>
                  <a:lnTo>
                    <a:pt x="49" y="39"/>
                  </a:lnTo>
                  <a:lnTo>
                    <a:pt x="43" y="37"/>
                  </a:lnTo>
                  <a:lnTo>
                    <a:pt x="40" y="33"/>
                  </a:lnTo>
                  <a:lnTo>
                    <a:pt x="34" y="29"/>
                  </a:lnTo>
                  <a:lnTo>
                    <a:pt x="25" y="20"/>
                  </a:lnTo>
                  <a:lnTo>
                    <a:pt x="16" y="16"/>
                  </a:lnTo>
                  <a:lnTo>
                    <a:pt x="12" y="23"/>
                  </a:lnTo>
                  <a:lnTo>
                    <a:pt x="10" y="37"/>
                  </a:lnTo>
                  <a:lnTo>
                    <a:pt x="13" y="50"/>
                  </a:lnTo>
                  <a:lnTo>
                    <a:pt x="14" y="64"/>
                  </a:lnTo>
                  <a:lnTo>
                    <a:pt x="13" y="72"/>
                  </a:lnTo>
                  <a:lnTo>
                    <a:pt x="12" y="83"/>
                  </a:lnTo>
                  <a:lnTo>
                    <a:pt x="10" y="96"/>
                  </a:lnTo>
                  <a:lnTo>
                    <a:pt x="10" y="110"/>
                  </a:lnTo>
                  <a:lnTo>
                    <a:pt x="10" y="118"/>
                  </a:lnTo>
                  <a:lnTo>
                    <a:pt x="13" y="121"/>
                  </a:lnTo>
                  <a:lnTo>
                    <a:pt x="17" y="123"/>
                  </a:lnTo>
                  <a:lnTo>
                    <a:pt x="20" y="125"/>
                  </a:lnTo>
                  <a:lnTo>
                    <a:pt x="22" y="128"/>
                  </a:lnTo>
                  <a:lnTo>
                    <a:pt x="21" y="132"/>
                  </a:lnTo>
                  <a:lnTo>
                    <a:pt x="20" y="135"/>
                  </a:lnTo>
                  <a:lnTo>
                    <a:pt x="15" y="138"/>
                  </a:lnTo>
                  <a:lnTo>
                    <a:pt x="10" y="141"/>
                  </a:lnTo>
                  <a:lnTo>
                    <a:pt x="9" y="142"/>
                  </a:lnTo>
                  <a:lnTo>
                    <a:pt x="9" y="145"/>
                  </a:lnTo>
                  <a:lnTo>
                    <a:pt x="10" y="149"/>
                  </a:lnTo>
                  <a:lnTo>
                    <a:pt x="10" y="150"/>
                  </a:lnTo>
                  <a:lnTo>
                    <a:pt x="13" y="151"/>
                  </a:lnTo>
                  <a:lnTo>
                    <a:pt x="17" y="151"/>
                  </a:lnTo>
                  <a:lnTo>
                    <a:pt x="20" y="152"/>
                  </a:lnTo>
                  <a:lnTo>
                    <a:pt x="20" y="155"/>
                  </a:lnTo>
                  <a:lnTo>
                    <a:pt x="16" y="158"/>
                  </a:lnTo>
                  <a:lnTo>
                    <a:pt x="13" y="162"/>
                  </a:lnTo>
                  <a:lnTo>
                    <a:pt x="10" y="167"/>
                  </a:lnTo>
                  <a:lnTo>
                    <a:pt x="10" y="170"/>
                  </a:lnTo>
                  <a:lnTo>
                    <a:pt x="7" y="174"/>
                  </a:lnTo>
                  <a:lnTo>
                    <a:pt x="1" y="174"/>
                  </a:lnTo>
                  <a:lnTo>
                    <a:pt x="0" y="177"/>
                  </a:lnTo>
                  <a:lnTo>
                    <a:pt x="2" y="182"/>
                  </a:lnTo>
                  <a:lnTo>
                    <a:pt x="10" y="187"/>
                  </a:lnTo>
                  <a:lnTo>
                    <a:pt x="16" y="187"/>
                  </a:lnTo>
                  <a:lnTo>
                    <a:pt x="20" y="187"/>
                  </a:lnTo>
                  <a:lnTo>
                    <a:pt x="21" y="190"/>
                  </a:lnTo>
                  <a:lnTo>
                    <a:pt x="26" y="192"/>
                  </a:lnTo>
                  <a:lnTo>
                    <a:pt x="26" y="194"/>
                  </a:lnTo>
                  <a:lnTo>
                    <a:pt x="20" y="19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2">
              <a:extLst>
                <a:ext uri="{FF2B5EF4-FFF2-40B4-BE49-F238E27FC236}">
                  <a16:creationId xmlns:a16="http://schemas.microsoft.com/office/drawing/2014/main" id="{984016F9-8805-4DEF-8918-67484AFB5683}"/>
                </a:ext>
              </a:extLst>
            </p:cNvPr>
            <p:cNvSpPr>
              <a:spLocks/>
            </p:cNvSpPr>
            <p:nvPr/>
          </p:nvSpPr>
          <p:spPr bwMode="auto">
            <a:xfrm>
              <a:off x="3560624" y="1694450"/>
              <a:ext cx="1581121" cy="1032931"/>
            </a:xfrm>
            <a:custGeom>
              <a:avLst/>
              <a:gdLst>
                <a:gd name="T0" fmla="*/ 16 w 623"/>
                <a:gd name="T1" fmla="*/ 0 h 407"/>
                <a:gd name="T2" fmla="*/ 9 w 623"/>
                <a:gd name="T3" fmla="*/ 35 h 407"/>
                <a:gd name="T4" fmla="*/ 0 w 623"/>
                <a:gd name="T5" fmla="*/ 80 h 407"/>
                <a:gd name="T6" fmla="*/ 6 w 623"/>
                <a:gd name="T7" fmla="*/ 95 h 407"/>
                <a:gd name="T8" fmla="*/ 9 w 623"/>
                <a:gd name="T9" fmla="*/ 116 h 407"/>
                <a:gd name="T10" fmla="*/ 23 w 623"/>
                <a:gd name="T11" fmla="*/ 136 h 407"/>
                <a:gd name="T12" fmla="*/ 40 w 623"/>
                <a:gd name="T13" fmla="*/ 179 h 407"/>
                <a:gd name="T14" fmla="*/ 49 w 623"/>
                <a:gd name="T15" fmla="*/ 187 h 407"/>
                <a:gd name="T16" fmla="*/ 59 w 623"/>
                <a:gd name="T17" fmla="*/ 193 h 407"/>
                <a:gd name="T18" fmla="*/ 63 w 623"/>
                <a:gd name="T19" fmla="*/ 199 h 407"/>
                <a:gd name="T20" fmla="*/ 53 w 623"/>
                <a:gd name="T21" fmla="*/ 214 h 407"/>
                <a:gd name="T22" fmla="*/ 46 w 623"/>
                <a:gd name="T23" fmla="*/ 238 h 407"/>
                <a:gd name="T24" fmla="*/ 47 w 623"/>
                <a:gd name="T25" fmla="*/ 253 h 407"/>
                <a:gd name="T26" fmla="*/ 47 w 623"/>
                <a:gd name="T27" fmla="*/ 259 h 407"/>
                <a:gd name="T28" fmla="*/ 36 w 623"/>
                <a:gd name="T29" fmla="*/ 266 h 407"/>
                <a:gd name="T30" fmla="*/ 40 w 623"/>
                <a:gd name="T31" fmla="*/ 280 h 407"/>
                <a:gd name="T32" fmla="*/ 56 w 623"/>
                <a:gd name="T33" fmla="*/ 279 h 407"/>
                <a:gd name="T34" fmla="*/ 68 w 623"/>
                <a:gd name="T35" fmla="*/ 275 h 407"/>
                <a:gd name="T36" fmla="*/ 73 w 623"/>
                <a:gd name="T37" fmla="*/ 290 h 407"/>
                <a:gd name="T38" fmla="*/ 76 w 623"/>
                <a:gd name="T39" fmla="*/ 311 h 407"/>
                <a:gd name="T40" fmla="*/ 82 w 623"/>
                <a:gd name="T41" fmla="*/ 347 h 407"/>
                <a:gd name="T42" fmla="*/ 88 w 623"/>
                <a:gd name="T43" fmla="*/ 346 h 407"/>
                <a:gd name="T44" fmla="*/ 94 w 623"/>
                <a:gd name="T45" fmla="*/ 348 h 407"/>
                <a:gd name="T46" fmla="*/ 102 w 623"/>
                <a:gd name="T47" fmla="*/ 367 h 407"/>
                <a:gd name="T48" fmla="*/ 113 w 623"/>
                <a:gd name="T49" fmla="*/ 387 h 407"/>
                <a:gd name="T50" fmla="*/ 114 w 623"/>
                <a:gd name="T51" fmla="*/ 386 h 407"/>
                <a:gd name="T52" fmla="*/ 122 w 623"/>
                <a:gd name="T53" fmla="*/ 381 h 407"/>
                <a:gd name="T54" fmla="*/ 139 w 623"/>
                <a:gd name="T55" fmla="*/ 383 h 407"/>
                <a:gd name="T56" fmla="*/ 153 w 623"/>
                <a:gd name="T57" fmla="*/ 380 h 407"/>
                <a:gd name="T58" fmla="*/ 169 w 623"/>
                <a:gd name="T59" fmla="*/ 381 h 407"/>
                <a:gd name="T60" fmla="*/ 177 w 623"/>
                <a:gd name="T61" fmla="*/ 381 h 407"/>
                <a:gd name="T62" fmla="*/ 187 w 623"/>
                <a:gd name="T63" fmla="*/ 387 h 407"/>
                <a:gd name="T64" fmla="*/ 194 w 623"/>
                <a:gd name="T65" fmla="*/ 377 h 407"/>
                <a:gd name="T66" fmla="*/ 202 w 623"/>
                <a:gd name="T67" fmla="*/ 378 h 407"/>
                <a:gd name="T68" fmla="*/ 210 w 623"/>
                <a:gd name="T69" fmla="*/ 381 h 407"/>
                <a:gd name="T70" fmla="*/ 221 w 623"/>
                <a:gd name="T71" fmla="*/ 354 h 407"/>
                <a:gd name="T72" fmla="*/ 247 w 623"/>
                <a:gd name="T73" fmla="*/ 359 h 407"/>
                <a:gd name="T74" fmla="*/ 284 w 623"/>
                <a:gd name="T75" fmla="*/ 365 h 407"/>
                <a:gd name="T76" fmla="*/ 334 w 623"/>
                <a:gd name="T77" fmla="*/ 373 h 407"/>
                <a:gd name="T78" fmla="*/ 390 w 623"/>
                <a:gd name="T79" fmla="*/ 383 h 407"/>
                <a:gd name="T80" fmla="*/ 451 w 623"/>
                <a:gd name="T81" fmla="*/ 391 h 407"/>
                <a:gd name="T82" fmla="*/ 513 w 623"/>
                <a:gd name="T83" fmla="*/ 399 h 407"/>
                <a:gd name="T84" fmla="*/ 571 w 623"/>
                <a:gd name="T85" fmla="*/ 405 h 407"/>
                <a:gd name="T86" fmla="*/ 601 w 623"/>
                <a:gd name="T87" fmla="*/ 385 h 407"/>
                <a:gd name="T88" fmla="*/ 603 w 623"/>
                <a:gd name="T89" fmla="*/ 346 h 407"/>
                <a:gd name="T90" fmla="*/ 623 w 623"/>
                <a:gd name="T91" fmla="*/ 94 h 407"/>
                <a:gd name="T92" fmla="*/ 531 w 623"/>
                <a:gd name="T93" fmla="*/ 83 h 407"/>
                <a:gd name="T94" fmla="*/ 436 w 623"/>
                <a:gd name="T95" fmla="*/ 70 h 407"/>
                <a:gd name="T96" fmla="*/ 346 w 623"/>
                <a:gd name="T97" fmla="*/ 57 h 407"/>
                <a:gd name="T98" fmla="*/ 257 w 623"/>
                <a:gd name="T99" fmla="*/ 44 h 407"/>
                <a:gd name="T100" fmla="*/ 179 w 623"/>
                <a:gd name="T101" fmla="*/ 31 h 407"/>
                <a:gd name="T102" fmla="*/ 109 w 623"/>
                <a:gd name="T103" fmla="*/ 19 h 407"/>
                <a:gd name="T104" fmla="*/ 54 w 623"/>
                <a:gd name="T105" fmla="*/ 8 h 407"/>
                <a:gd name="T106" fmla="*/ 16 w 623"/>
                <a:gd name="T107"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3" h="407">
                  <a:moveTo>
                    <a:pt x="16" y="0"/>
                  </a:moveTo>
                  <a:lnTo>
                    <a:pt x="16" y="0"/>
                  </a:lnTo>
                  <a:lnTo>
                    <a:pt x="14" y="10"/>
                  </a:lnTo>
                  <a:lnTo>
                    <a:pt x="9" y="35"/>
                  </a:lnTo>
                  <a:lnTo>
                    <a:pt x="3" y="62"/>
                  </a:lnTo>
                  <a:lnTo>
                    <a:pt x="0" y="80"/>
                  </a:lnTo>
                  <a:lnTo>
                    <a:pt x="2" y="88"/>
                  </a:lnTo>
                  <a:lnTo>
                    <a:pt x="6" y="95"/>
                  </a:lnTo>
                  <a:lnTo>
                    <a:pt x="9" y="102"/>
                  </a:lnTo>
                  <a:lnTo>
                    <a:pt x="9" y="116"/>
                  </a:lnTo>
                  <a:lnTo>
                    <a:pt x="14" y="127"/>
                  </a:lnTo>
                  <a:lnTo>
                    <a:pt x="23" y="136"/>
                  </a:lnTo>
                  <a:lnTo>
                    <a:pt x="34" y="152"/>
                  </a:lnTo>
                  <a:lnTo>
                    <a:pt x="40" y="179"/>
                  </a:lnTo>
                  <a:lnTo>
                    <a:pt x="44" y="181"/>
                  </a:lnTo>
                  <a:lnTo>
                    <a:pt x="49" y="187"/>
                  </a:lnTo>
                  <a:lnTo>
                    <a:pt x="53" y="191"/>
                  </a:lnTo>
                  <a:lnTo>
                    <a:pt x="59" y="193"/>
                  </a:lnTo>
                  <a:lnTo>
                    <a:pt x="64" y="194"/>
                  </a:lnTo>
                  <a:lnTo>
                    <a:pt x="63" y="199"/>
                  </a:lnTo>
                  <a:lnTo>
                    <a:pt x="59" y="206"/>
                  </a:lnTo>
                  <a:lnTo>
                    <a:pt x="53" y="214"/>
                  </a:lnTo>
                  <a:lnTo>
                    <a:pt x="48" y="226"/>
                  </a:lnTo>
                  <a:lnTo>
                    <a:pt x="46" y="238"/>
                  </a:lnTo>
                  <a:lnTo>
                    <a:pt x="46" y="247"/>
                  </a:lnTo>
                  <a:lnTo>
                    <a:pt x="47" y="253"/>
                  </a:lnTo>
                  <a:lnTo>
                    <a:pt x="50" y="255"/>
                  </a:lnTo>
                  <a:lnTo>
                    <a:pt x="47" y="259"/>
                  </a:lnTo>
                  <a:lnTo>
                    <a:pt x="42" y="261"/>
                  </a:lnTo>
                  <a:lnTo>
                    <a:pt x="36" y="266"/>
                  </a:lnTo>
                  <a:lnTo>
                    <a:pt x="34" y="274"/>
                  </a:lnTo>
                  <a:lnTo>
                    <a:pt x="40" y="280"/>
                  </a:lnTo>
                  <a:lnTo>
                    <a:pt x="49" y="282"/>
                  </a:lnTo>
                  <a:lnTo>
                    <a:pt x="56" y="279"/>
                  </a:lnTo>
                  <a:lnTo>
                    <a:pt x="63" y="275"/>
                  </a:lnTo>
                  <a:lnTo>
                    <a:pt x="68" y="275"/>
                  </a:lnTo>
                  <a:lnTo>
                    <a:pt x="71" y="282"/>
                  </a:lnTo>
                  <a:lnTo>
                    <a:pt x="73" y="290"/>
                  </a:lnTo>
                  <a:lnTo>
                    <a:pt x="73" y="299"/>
                  </a:lnTo>
                  <a:lnTo>
                    <a:pt x="76" y="311"/>
                  </a:lnTo>
                  <a:lnTo>
                    <a:pt x="81" y="325"/>
                  </a:lnTo>
                  <a:lnTo>
                    <a:pt x="82" y="347"/>
                  </a:lnTo>
                  <a:lnTo>
                    <a:pt x="84" y="346"/>
                  </a:lnTo>
                  <a:lnTo>
                    <a:pt x="88" y="346"/>
                  </a:lnTo>
                  <a:lnTo>
                    <a:pt x="91" y="346"/>
                  </a:lnTo>
                  <a:lnTo>
                    <a:pt x="94" y="348"/>
                  </a:lnTo>
                  <a:lnTo>
                    <a:pt x="101" y="356"/>
                  </a:lnTo>
                  <a:lnTo>
                    <a:pt x="102" y="367"/>
                  </a:lnTo>
                  <a:lnTo>
                    <a:pt x="104" y="379"/>
                  </a:lnTo>
                  <a:lnTo>
                    <a:pt x="113" y="387"/>
                  </a:lnTo>
                  <a:lnTo>
                    <a:pt x="114" y="386"/>
                  </a:lnTo>
                  <a:lnTo>
                    <a:pt x="114" y="386"/>
                  </a:lnTo>
                  <a:lnTo>
                    <a:pt x="115" y="385"/>
                  </a:lnTo>
                  <a:lnTo>
                    <a:pt x="122" y="381"/>
                  </a:lnTo>
                  <a:lnTo>
                    <a:pt x="130" y="381"/>
                  </a:lnTo>
                  <a:lnTo>
                    <a:pt x="139" y="383"/>
                  </a:lnTo>
                  <a:lnTo>
                    <a:pt x="146" y="383"/>
                  </a:lnTo>
                  <a:lnTo>
                    <a:pt x="153" y="380"/>
                  </a:lnTo>
                  <a:lnTo>
                    <a:pt x="161" y="380"/>
                  </a:lnTo>
                  <a:lnTo>
                    <a:pt x="169" y="381"/>
                  </a:lnTo>
                  <a:lnTo>
                    <a:pt x="174" y="381"/>
                  </a:lnTo>
                  <a:lnTo>
                    <a:pt x="177" y="381"/>
                  </a:lnTo>
                  <a:lnTo>
                    <a:pt x="181" y="386"/>
                  </a:lnTo>
                  <a:lnTo>
                    <a:pt x="187" y="387"/>
                  </a:lnTo>
                  <a:lnTo>
                    <a:pt x="189" y="384"/>
                  </a:lnTo>
                  <a:lnTo>
                    <a:pt x="194" y="377"/>
                  </a:lnTo>
                  <a:lnTo>
                    <a:pt x="200" y="376"/>
                  </a:lnTo>
                  <a:lnTo>
                    <a:pt x="202" y="378"/>
                  </a:lnTo>
                  <a:lnTo>
                    <a:pt x="206" y="381"/>
                  </a:lnTo>
                  <a:lnTo>
                    <a:pt x="210" y="381"/>
                  </a:lnTo>
                  <a:lnTo>
                    <a:pt x="215" y="354"/>
                  </a:lnTo>
                  <a:lnTo>
                    <a:pt x="221" y="354"/>
                  </a:lnTo>
                  <a:lnTo>
                    <a:pt x="231" y="357"/>
                  </a:lnTo>
                  <a:lnTo>
                    <a:pt x="247" y="359"/>
                  </a:lnTo>
                  <a:lnTo>
                    <a:pt x="263" y="363"/>
                  </a:lnTo>
                  <a:lnTo>
                    <a:pt x="284" y="365"/>
                  </a:lnTo>
                  <a:lnTo>
                    <a:pt x="308" y="370"/>
                  </a:lnTo>
                  <a:lnTo>
                    <a:pt x="334" y="373"/>
                  </a:lnTo>
                  <a:lnTo>
                    <a:pt x="361" y="378"/>
                  </a:lnTo>
                  <a:lnTo>
                    <a:pt x="390" y="383"/>
                  </a:lnTo>
                  <a:lnTo>
                    <a:pt x="420" y="386"/>
                  </a:lnTo>
                  <a:lnTo>
                    <a:pt x="451" y="391"/>
                  </a:lnTo>
                  <a:lnTo>
                    <a:pt x="482" y="394"/>
                  </a:lnTo>
                  <a:lnTo>
                    <a:pt x="513" y="399"/>
                  </a:lnTo>
                  <a:lnTo>
                    <a:pt x="542" y="401"/>
                  </a:lnTo>
                  <a:lnTo>
                    <a:pt x="571" y="405"/>
                  </a:lnTo>
                  <a:lnTo>
                    <a:pt x="598" y="407"/>
                  </a:lnTo>
                  <a:lnTo>
                    <a:pt x="601" y="385"/>
                  </a:lnTo>
                  <a:lnTo>
                    <a:pt x="602" y="364"/>
                  </a:lnTo>
                  <a:lnTo>
                    <a:pt x="603" y="346"/>
                  </a:lnTo>
                  <a:lnTo>
                    <a:pt x="606" y="331"/>
                  </a:lnTo>
                  <a:lnTo>
                    <a:pt x="623" y="94"/>
                  </a:lnTo>
                  <a:lnTo>
                    <a:pt x="577" y="88"/>
                  </a:lnTo>
                  <a:lnTo>
                    <a:pt x="531" y="83"/>
                  </a:lnTo>
                  <a:lnTo>
                    <a:pt x="483" y="77"/>
                  </a:lnTo>
                  <a:lnTo>
                    <a:pt x="436" y="70"/>
                  </a:lnTo>
                  <a:lnTo>
                    <a:pt x="390" y="64"/>
                  </a:lnTo>
                  <a:lnTo>
                    <a:pt x="346" y="57"/>
                  </a:lnTo>
                  <a:lnTo>
                    <a:pt x="300" y="50"/>
                  </a:lnTo>
                  <a:lnTo>
                    <a:pt x="257" y="44"/>
                  </a:lnTo>
                  <a:lnTo>
                    <a:pt x="216" y="37"/>
                  </a:lnTo>
                  <a:lnTo>
                    <a:pt x="179" y="31"/>
                  </a:lnTo>
                  <a:lnTo>
                    <a:pt x="141" y="23"/>
                  </a:lnTo>
                  <a:lnTo>
                    <a:pt x="109" y="19"/>
                  </a:lnTo>
                  <a:lnTo>
                    <a:pt x="80" y="13"/>
                  </a:lnTo>
                  <a:lnTo>
                    <a:pt x="54" y="8"/>
                  </a:lnTo>
                  <a:lnTo>
                    <a:pt x="34" y="3"/>
                  </a:lnTo>
                  <a:lnTo>
                    <a:pt x="16"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4">
              <a:extLst>
                <a:ext uri="{FF2B5EF4-FFF2-40B4-BE49-F238E27FC236}">
                  <a16:creationId xmlns:a16="http://schemas.microsoft.com/office/drawing/2014/main" id="{B3661E0D-6F50-4E51-B3DA-B510A94C95E6}"/>
                </a:ext>
              </a:extLst>
            </p:cNvPr>
            <p:cNvSpPr>
              <a:spLocks/>
            </p:cNvSpPr>
            <p:nvPr/>
          </p:nvSpPr>
          <p:spPr bwMode="auto">
            <a:xfrm>
              <a:off x="3159633" y="1666533"/>
              <a:ext cx="933953" cy="1522749"/>
            </a:xfrm>
            <a:custGeom>
              <a:avLst/>
              <a:gdLst>
                <a:gd name="T0" fmla="*/ 368 w 368"/>
                <a:gd name="T1" fmla="*/ 392 h 600"/>
                <a:gd name="T2" fmla="*/ 360 w 368"/>
                <a:gd name="T3" fmla="*/ 389 h 600"/>
                <a:gd name="T4" fmla="*/ 352 w 368"/>
                <a:gd name="T5" fmla="*/ 388 h 600"/>
                <a:gd name="T6" fmla="*/ 345 w 368"/>
                <a:gd name="T7" fmla="*/ 398 h 600"/>
                <a:gd name="T8" fmla="*/ 335 w 368"/>
                <a:gd name="T9" fmla="*/ 392 h 600"/>
                <a:gd name="T10" fmla="*/ 327 w 368"/>
                <a:gd name="T11" fmla="*/ 392 h 600"/>
                <a:gd name="T12" fmla="*/ 311 w 368"/>
                <a:gd name="T13" fmla="*/ 391 h 600"/>
                <a:gd name="T14" fmla="*/ 297 w 368"/>
                <a:gd name="T15" fmla="*/ 394 h 600"/>
                <a:gd name="T16" fmla="*/ 280 w 368"/>
                <a:gd name="T17" fmla="*/ 392 h 600"/>
                <a:gd name="T18" fmla="*/ 272 w 368"/>
                <a:gd name="T19" fmla="*/ 397 h 600"/>
                <a:gd name="T20" fmla="*/ 271 w 368"/>
                <a:gd name="T21" fmla="*/ 398 h 600"/>
                <a:gd name="T22" fmla="*/ 260 w 368"/>
                <a:gd name="T23" fmla="*/ 378 h 600"/>
                <a:gd name="T24" fmla="*/ 252 w 368"/>
                <a:gd name="T25" fmla="*/ 359 h 600"/>
                <a:gd name="T26" fmla="*/ 246 w 368"/>
                <a:gd name="T27" fmla="*/ 357 h 600"/>
                <a:gd name="T28" fmla="*/ 240 w 368"/>
                <a:gd name="T29" fmla="*/ 358 h 600"/>
                <a:gd name="T30" fmla="*/ 234 w 368"/>
                <a:gd name="T31" fmla="*/ 322 h 600"/>
                <a:gd name="T32" fmla="*/ 231 w 368"/>
                <a:gd name="T33" fmla="*/ 301 h 600"/>
                <a:gd name="T34" fmla="*/ 226 w 368"/>
                <a:gd name="T35" fmla="*/ 286 h 600"/>
                <a:gd name="T36" fmla="*/ 214 w 368"/>
                <a:gd name="T37" fmla="*/ 290 h 600"/>
                <a:gd name="T38" fmla="*/ 198 w 368"/>
                <a:gd name="T39" fmla="*/ 291 h 600"/>
                <a:gd name="T40" fmla="*/ 194 w 368"/>
                <a:gd name="T41" fmla="*/ 277 h 600"/>
                <a:gd name="T42" fmla="*/ 205 w 368"/>
                <a:gd name="T43" fmla="*/ 270 h 600"/>
                <a:gd name="T44" fmla="*/ 205 w 368"/>
                <a:gd name="T45" fmla="*/ 264 h 600"/>
                <a:gd name="T46" fmla="*/ 204 w 368"/>
                <a:gd name="T47" fmla="*/ 249 h 600"/>
                <a:gd name="T48" fmla="*/ 211 w 368"/>
                <a:gd name="T49" fmla="*/ 225 h 600"/>
                <a:gd name="T50" fmla="*/ 221 w 368"/>
                <a:gd name="T51" fmla="*/ 210 h 600"/>
                <a:gd name="T52" fmla="*/ 217 w 368"/>
                <a:gd name="T53" fmla="*/ 204 h 600"/>
                <a:gd name="T54" fmla="*/ 207 w 368"/>
                <a:gd name="T55" fmla="*/ 198 h 600"/>
                <a:gd name="T56" fmla="*/ 198 w 368"/>
                <a:gd name="T57" fmla="*/ 190 h 600"/>
                <a:gd name="T58" fmla="*/ 181 w 368"/>
                <a:gd name="T59" fmla="*/ 147 h 600"/>
                <a:gd name="T60" fmla="*/ 167 w 368"/>
                <a:gd name="T61" fmla="*/ 127 h 600"/>
                <a:gd name="T62" fmla="*/ 164 w 368"/>
                <a:gd name="T63" fmla="*/ 106 h 600"/>
                <a:gd name="T64" fmla="*/ 158 w 368"/>
                <a:gd name="T65" fmla="*/ 91 h 600"/>
                <a:gd name="T66" fmla="*/ 167 w 368"/>
                <a:gd name="T67" fmla="*/ 46 h 600"/>
                <a:gd name="T68" fmla="*/ 174 w 368"/>
                <a:gd name="T69" fmla="*/ 11 h 600"/>
                <a:gd name="T70" fmla="*/ 161 w 368"/>
                <a:gd name="T71" fmla="*/ 7 h 600"/>
                <a:gd name="T72" fmla="*/ 148 w 368"/>
                <a:gd name="T73" fmla="*/ 4 h 600"/>
                <a:gd name="T74" fmla="*/ 135 w 368"/>
                <a:gd name="T75" fmla="*/ 2 h 600"/>
                <a:gd name="T76" fmla="*/ 126 w 368"/>
                <a:gd name="T77" fmla="*/ 0 h 600"/>
                <a:gd name="T78" fmla="*/ 77 w 368"/>
                <a:gd name="T79" fmla="*/ 227 h 600"/>
                <a:gd name="T80" fmla="*/ 81 w 368"/>
                <a:gd name="T81" fmla="*/ 237 h 600"/>
                <a:gd name="T82" fmla="*/ 84 w 368"/>
                <a:gd name="T83" fmla="*/ 240 h 600"/>
                <a:gd name="T84" fmla="*/ 87 w 368"/>
                <a:gd name="T85" fmla="*/ 244 h 600"/>
                <a:gd name="T86" fmla="*/ 88 w 368"/>
                <a:gd name="T87" fmla="*/ 263 h 600"/>
                <a:gd name="T88" fmla="*/ 73 w 368"/>
                <a:gd name="T89" fmla="*/ 286 h 600"/>
                <a:gd name="T90" fmla="*/ 58 w 368"/>
                <a:gd name="T91" fmla="*/ 306 h 600"/>
                <a:gd name="T92" fmla="*/ 45 w 368"/>
                <a:gd name="T93" fmla="*/ 322 h 600"/>
                <a:gd name="T94" fmla="*/ 38 w 368"/>
                <a:gd name="T95" fmla="*/ 334 h 600"/>
                <a:gd name="T96" fmla="*/ 33 w 368"/>
                <a:gd name="T97" fmla="*/ 341 h 600"/>
                <a:gd name="T98" fmla="*/ 29 w 368"/>
                <a:gd name="T99" fmla="*/ 351 h 600"/>
                <a:gd name="T100" fmla="*/ 41 w 368"/>
                <a:gd name="T101" fmla="*/ 363 h 600"/>
                <a:gd name="T102" fmla="*/ 40 w 368"/>
                <a:gd name="T103" fmla="*/ 376 h 600"/>
                <a:gd name="T104" fmla="*/ 32 w 368"/>
                <a:gd name="T105" fmla="*/ 387 h 600"/>
                <a:gd name="T106" fmla="*/ 24 w 368"/>
                <a:gd name="T107" fmla="*/ 416 h 600"/>
                <a:gd name="T108" fmla="*/ 5 w 368"/>
                <a:gd name="T109" fmla="*/ 507 h 600"/>
                <a:gd name="T110" fmla="*/ 339 w 368"/>
                <a:gd name="T11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600">
                  <a:moveTo>
                    <a:pt x="339" y="600"/>
                  </a:moveTo>
                  <a:lnTo>
                    <a:pt x="368" y="392"/>
                  </a:lnTo>
                  <a:lnTo>
                    <a:pt x="364" y="392"/>
                  </a:lnTo>
                  <a:lnTo>
                    <a:pt x="360" y="389"/>
                  </a:lnTo>
                  <a:lnTo>
                    <a:pt x="358" y="387"/>
                  </a:lnTo>
                  <a:lnTo>
                    <a:pt x="352" y="388"/>
                  </a:lnTo>
                  <a:lnTo>
                    <a:pt x="347" y="395"/>
                  </a:lnTo>
                  <a:lnTo>
                    <a:pt x="345" y="398"/>
                  </a:lnTo>
                  <a:lnTo>
                    <a:pt x="339" y="397"/>
                  </a:lnTo>
                  <a:lnTo>
                    <a:pt x="335" y="392"/>
                  </a:lnTo>
                  <a:lnTo>
                    <a:pt x="332" y="392"/>
                  </a:lnTo>
                  <a:lnTo>
                    <a:pt x="327" y="392"/>
                  </a:lnTo>
                  <a:lnTo>
                    <a:pt x="319" y="391"/>
                  </a:lnTo>
                  <a:lnTo>
                    <a:pt x="311" y="391"/>
                  </a:lnTo>
                  <a:lnTo>
                    <a:pt x="304" y="394"/>
                  </a:lnTo>
                  <a:lnTo>
                    <a:pt x="297" y="394"/>
                  </a:lnTo>
                  <a:lnTo>
                    <a:pt x="288" y="392"/>
                  </a:lnTo>
                  <a:lnTo>
                    <a:pt x="280" y="392"/>
                  </a:lnTo>
                  <a:lnTo>
                    <a:pt x="273" y="396"/>
                  </a:lnTo>
                  <a:lnTo>
                    <a:pt x="272" y="397"/>
                  </a:lnTo>
                  <a:lnTo>
                    <a:pt x="272" y="397"/>
                  </a:lnTo>
                  <a:lnTo>
                    <a:pt x="271" y="398"/>
                  </a:lnTo>
                  <a:lnTo>
                    <a:pt x="262" y="390"/>
                  </a:lnTo>
                  <a:lnTo>
                    <a:pt x="260" y="378"/>
                  </a:lnTo>
                  <a:lnTo>
                    <a:pt x="259" y="367"/>
                  </a:lnTo>
                  <a:lnTo>
                    <a:pt x="252" y="359"/>
                  </a:lnTo>
                  <a:lnTo>
                    <a:pt x="249" y="357"/>
                  </a:lnTo>
                  <a:lnTo>
                    <a:pt x="246" y="357"/>
                  </a:lnTo>
                  <a:lnTo>
                    <a:pt x="242" y="357"/>
                  </a:lnTo>
                  <a:lnTo>
                    <a:pt x="240" y="358"/>
                  </a:lnTo>
                  <a:lnTo>
                    <a:pt x="239" y="336"/>
                  </a:lnTo>
                  <a:lnTo>
                    <a:pt x="234" y="322"/>
                  </a:lnTo>
                  <a:lnTo>
                    <a:pt x="231" y="310"/>
                  </a:lnTo>
                  <a:lnTo>
                    <a:pt x="231" y="301"/>
                  </a:lnTo>
                  <a:lnTo>
                    <a:pt x="229" y="293"/>
                  </a:lnTo>
                  <a:lnTo>
                    <a:pt x="226" y="286"/>
                  </a:lnTo>
                  <a:lnTo>
                    <a:pt x="221" y="286"/>
                  </a:lnTo>
                  <a:lnTo>
                    <a:pt x="214" y="290"/>
                  </a:lnTo>
                  <a:lnTo>
                    <a:pt x="207" y="293"/>
                  </a:lnTo>
                  <a:lnTo>
                    <a:pt x="198" y="291"/>
                  </a:lnTo>
                  <a:lnTo>
                    <a:pt x="192" y="285"/>
                  </a:lnTo>
                  <a:lnTo>
                    <a:pt x="194" y="277"/>
                  </a:lnTo>
                  <a:lnTo>
                    <a:pt x="200" y="272"/>
                  </a:lnTo>
                  <a:lnTo>
                    <a:pt x="205" y="270"/>
                  </a:lnTo>
                  <a:lnTo>
                    <a:pt x="208" y="266"/>
                  </a:lnTo>
                  <a:lnTo>
                    <a:pt x="205" y="264"/>
                  </a:lnTo>
                  <a:lnTo>
                    <a:pt x="204" y="258"/>
                  </a:lnTo>
                  <a:lnTo>
                    <a:pt x="204" y="249"/>
                  </a:lnTo>
                  <a:lnTo>
                    <a:pt x="206" y="237"/>
                  </a:lnTo>
                  <a:lnTo>
                    <a:pt x="211" y="225"/>
                  </a:lnTo>
                  <a:lnTo>
                    <a:pt x="217" y="217"/>
                  </a:lnTo>
                  <a:lnTo>
                    <a:pt x="221" y="210"/>
                  </a:lnTo>
                  <a:lnTo>
                    <a:pt x="222" y="205"/>
                  </a:lnTo>
                  <a:lnTo>
                    <a:pt x="217" y="204"/>
                  </a:lnTo>
                  <a:lnTo>
                    <a:pt x="211" y="202"/>
                  </a:lnTo>
                  <a:lnTo>
                    <a:pt x="207" y="198"/>
                  </a:lnTo>
                  <a:lnTo>
                    <a:pt x="202" y="192"/>
                  </a:lnTo>
                  <a:lnTo>
                    <a:pt x="198" y="190"/>
                  </a:lnTo>
                  <a:lnTo>
                    <a:pt x="192" y="163"/>
                  </a:lnTo>
                  <a:lnTo>
                    <a:pt x="181" y="147"/>
                  </a:lnTo>
                  <a:lnTo>
                    <a:pt x="172" y="138"/>
                  </a:lnTo>
                  <a:lnTo>
                    <a:pt x="167" y="127"/>
                  </a:lnTo>
                  <a:lnTo>
                    <a:pt x="167" y="113"/>
                  </a:lnTo>
                  <a:lnTo>
                    <a:pt x="164" y="106"/>
                  </a:lnTo>
                  <a:lnTo>
                    <a:pt x="160" y="99"/>
                  </a:lnTo>
                  <a:lnTo>
                    <a:pt x="158" y="91"/>
                  </a:lnTo>
                  <a:lnTo>
                    <a:pt x="161" y="73"/>
                  </a:lnTo>
                  <a:lnTo>
                    <a:pt x="167" y="46"/>
                  </a:lnTo>
                  <a:lnTo>
                    <a:pt x="172" y="21"/>
                  </a:lnTo>
                  <a:lnTo>
                    <a:pt x="174" y="11"/>
                  </a:lnTo>
                  <a:lnTo>
                    <a:pt x="168" y="8"/>
                  </a:lnTo>
                  <a:lnTo>
                    <a:pt x="161" y="7"/>
                  </a:lnTo>
                  <a:lnTo>
                    <a:pt x="154" y="5"/>
                  </a:lnTo>
                  <a:lnTo>
                    <a:pt x="148" y="4"/>
                  </a:lnTo>
                  <a:lnTo>
                    <a:pt x="142" y="4"/>
                  </a:lnTo>
                  <a:lnTo>
                    <a:pt x="135" y="2"/>
                  </a:lnTo>
                  <a:lnTo>
                    <a:pt x="131" y="1"/>
                  </a:lnTo>
                  <a:lnTo>
                    <a:pt x="126" y="0"/>
                  </a:lnTo>
                  <a:lnTo>
                    <a:pt x="74" y="223"/>
                  </a:lnTo>
                  <a:lnTo>
                    <a:pt x="77" y="227"/>
                  </a:lnTo>
                  <a:lnTo>
                    <a:pt x="80" y="232"/>
                  </a:lnTo>
                  <a:lnTo>
                    <a:pt x="81" y="237"/>
                  </a:lnTo>
                  <a:lnTo>
                    <a:pt x="82" y="239"/>
                  </a:lnTo>
                  <a:lnTo>
                    <a:pt x="84" y="240"/>
                  </a:lnTo>
                  <a:lnTo>
                    <a:pt x="86" y="242"/>
                  </a:lnTo>
                  <a:lnTo>
                    <a:pt x="87" y="244"/>
                  </a:lnTo>
                  <a:lnTo>
                    <a:pt x="89" y="250"/>
                  </a:lnTo>
                  <a:lnTo>
                    <a:pt x="88" y="263"/>
                  </a:lnTo>
                  <a:lnTo>
                    <a:pt x="81" y="275"/>
                  </a:lnTo>
                  <a:lnTo>
                    <a:pt x="73" y="286"/>
                  </a:lnTo>
                  <a:lnTo>
                    <a:pt x="67" y="297"/>
                  </a:lnTo>
                  <a:lnTo>
                    <a:pt x="58" y="306"/>
                  </a:lnTo>
                  <a:lnTo>
                    <a:pt x="51" y="315"/>
                  </a:lnTo>
                  <a:lnTo>
                    <a:pt x="45" y="322"/>
                  </a:lnTo>
                  <a:lnTo>
                    <a:pt x="41" y="328"/>
                  </a:lnTo>
                  <a:lnTo>
                    <a:pt x="38" y="334"/>
                  </a:lnTo>
                  <a:lnTo>
                    <a:pt x="35" y="337"/>
                  </a:lnTo>
                  <a:lnTo>
                    <a:pt x="33" y="341"/>
                  </a:lnTo>
                  <a:lnTo>
                    <a:pt x="29" y="343"/>
                  </a:lnTo>
                  <a:lnTo>
                    <a:pt x="29" y="351"/>
                  </a:lnTo>
                  <a:lnTo>
                    <a:pt x="35" y="357"/>
                  </a:lnTo>
                  <a:lnTo>
                    <a:pt x="41" y="363"/>
                  </a:lnTo>
                  <a:lnTo>
                    <a:pt x="42" y="369"/>
                  </a:lnTo>
                  <a:lnTo>
                    <a:pt x="40" y="376"/>
                  </a:lnTo>
                  <a:lnTo>
                    <a:pt x="35" y="381"/>
                  </a:lnTo>
                  <a:lnTo>
                    <a:pt x="32" y="387"/>
                  </a:lnTo>
                  <a:lnTo>
                    <a:pt x="28" y="391"/>
                  </a:lnTo>
                  <a:lnTo>
                    <a:pt x="24" y="416"/>
                  </a:lnTo>
                  <a:lnTo>
                    <a:pt x="13" y="461"/>
                  </a:lnTo>
                  <a:lnTo>
                    <a:pt x="5" y="507"/>
                  </a:lnTo>
                  <a:lnTo>
                    <a:pt x="0" y="526"/>
                  </a:lnTo>
                  <a:lnTo>
                    <a:pt x="339" y="60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6">
              <a:extLst>
                <a:ext uri="{FF2B5EF4-FFF2-40B4-BE49-F238E27FC236}">
                  <a16:creationId xmlns:a16="http://schemas.microsoft.com/office/drawing/2014/main" id="{DB23A47C-42AD-4B6C-B976-274E8A55AF2E}"/>
                </a:ext>
              </a:extLst>
            </p:cNvPr>
            <p:cNvSpPr>
              <a:spLocks/>
            </p:cNvSpPr>
            <p:nvPr/>
          </p:nvSpPr>
          <p:spPr bwMode="auto">
            <a:xfrm>
              <a:off x="3375356" y="3092841"/>
              <a:ext cx="903498" cy="1121758"/>
            </a:xfrm>
            <a:custGeom>
              <a:avLst/>
              <a:gdLst>
                <a:gd name="T0" fmla="*/ 353 w 356"/>
                <a:gd name="T1" fmla="*/ 132 h 442"/>
                <a:gd name="T2" fmla="*/ 353 w 356"/>
                <a:gd name="T3" fmla="*/ 132 h 442"/>
                <a:gd name="T4" fmla="*/ 339 w 356"/>
                <a:gd name="T5" fmla="*/ 130 h 442"/>
                <a:gd name="T6" fmla="*/ 323 w 356"/>
                <a:gd name="T7" fmla="*/ 126 h 442"/>
                <a:gd name="T8" fmla="*/ 309 w 356"/>
                <a:gd name="T9" fmla="*/ 125 h 442"/>
                <a:gd name="T10" fmla="*/ 295 w 356"/>
                <a:gd name="T11" fmla="*/ 123 h 442"/>
                <a:gd name="T12" fmla="*/ 282 w 356"/>
                <a:gd name="T13" fmla="*/ 120 h 442"/>
                <a:gd name="T14" fmla="*/ 268 w 356"/>
                <a:gd name="T15" fmla="*/ 118 h 442"/>
                <a:gd name="T16" fmla="*/ 254 w 356"/>
                <a:gd name="T17" fmla="*/ 116 h 442"/>
                <a:gd name="T18" fmla="*/ 242 w 356"/>
                <a:gd name="T19" fmla="*/ 112 h 442"/>
                <a:gd name="T20" fmla="*/ 254 w 356"/>
                <a:gd name="T21" fmla="*/ 38 h 442"/>
                <a:gd name="T22" fmla="*/ 80 w 356"/>
                <a:gd name="T23" fmla="*/ 0 h 442"/>
                <a:gd name="T24" fmla="*/ 0 w 356"/>
                <a:gd name="T25" fmla="*/ 387 h 442"/>
                <a:gd name="T26" fmla="*/ 311 w 356"/>
                <a:gd name="T27" fmla="*/ 442 h 442"/>
                <a:gd name="T28" fmla="*/ 355 w 356"/>
                <a:gd name="T29" fmla="*/ 134 h 442"/>
                <a:gd name="T30" fmla="*/ 356 w 356"/>
                <a:gd name="T31" fmla="*/ 132 h 442"/>
                <a:gd name="T32" fmla="*/ 353 w 356"/>
                <a:gd name="T33" fmla="*/ 1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442">
                  <a:moveTo>
                    <a:pt x="353" y="132"/>
                  </a:moveTo>
                  <a:lnTo>
                    <a:pt x="353" y="132"/>
                  </a:lnTo>
                  <a:lnTo>
                    <a:pt x="339" y="130"/>
                  </a:lnTo>
                  <a:lnTo>
                    <a:pt x="323" y="126"/>
                  </a:lnTo>
                  <a:lnTo>
                    <a:pt x="309" y="125"/>
                  </a:lnTo>
                  <a:lnTo>
                    <a:pt x="295" y="123"/>
                  </a:lnTo>
                  <a:lnTo>
                    <a:pt x="282" y="120"/>
                  </a:lnTo>
                  <a:lnTo>
                    <a:pt x="268" y="118"/>
                  </a:lnTo>
                  <a:lnTo>
                    <a:pt x="254" y="116"/>
                  </a:lnTo>
                  <a:lnTo>
                    <a:pt x="242" y="112"/>
                  </a:lnTo>
                  <a:lnTo>
                    <a:pt x="254" y="38"/>
                  </a:lnTo>
                  <a:lnTo>
                    <a:pt x="80" y="0"/>
                  </a:lnTo>
                  <a:lnTo>
                    <a:pt x="0" y="387"/>
                  </a:lnTo>
                  <a:lnTo>
                    <a:pt x="311" y="442"/>
                  </a:lnTo>
                  <a:lnTo>
                    <a:pt x="355" y="134"/>
                  </a:lnTo>
                  <a:lnTo>
                    <a:pt x="356" y="132"/>
                  </a:lnTo>
                  <a:lnTo>
                    <a:pt x="353" y="13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7">
              <a:extLst>
                <a:ext uri="{FF2B5EF4-FFF2-40B4-BE49-F238E27FC236}">
                  <a16:creationId xmlns:a16="http://schemas.microsoft.com/office/drawing/2014/main" id="{D209AE54-62A4-4395-9009-A970A4ABCCC0}"/>
                </a:ext>
              </a:extLst>
            </p:cNvPr>
            <p:cNvSpPr>
              <a:spLocks/>
            </p:cNvSpPr>
            <p:nvPr/>
          </p:nvSpPr>
          <p:spPr bwMode="auto">
            <a:xfrm>
              <a:off x="3080958" y="4075013"/>
              <a:ext cx="1088766" cy="1243578"/>
            </a:xfrm>
            <a:custGeom>
              <a:avLst/>
              <a:gdLst>
                <a:gd name="T0" fmla="*/ 366 w 429"/>
                <a:gd name="T1" fmla="*/ 490 h 490"/>
                <a:gd name="T2" fmla="*/ 386 w 429"/>
                <a:gd name="T3" fmla="*/ 354 h 490"/>
                <a:gd name="T4" fmla="*/ 405 w 429"/>
                <a:gd name="T5" fmla="*/ 216 h 490"/>
                <a:gd name="T6" fmla="*/ 419 w 429"/>
                <a:gd name="T7" fmla="*/ 108 h 490"/>
                <a:gd name="T8" fmla="*/ 429 w 429"/>
                <a:gd name="T9" fmla="*/ 55 h 490"/>
                <a:gd name="T10" fmla="*/ 104 w 429"/>
                <a:gd name="T11" fmla="*/ 66 h 490"/>
                <a:gd name="T12" fmla="*/ 98 w 429"/>
                <a:gd name="T13" fmla="*/ 73 h 490"/>
                <a:gd name="T14" fmla="*/ 93 w 429"/>
                <a:gd name="T15" fmla="*/ 74 h 490"/>
                <a:gd name="T16" fmla="*/ 83 w 429"/>
                <a:gd name="T17" fmla="*/ 67 h 490"/>
                <a:gd name="T18" fmla="*/ 73 w 429"/>
                <a:gd name="T19" fmla="*/ 73 h 490"/>
                <a:gd name="T20" fmla="*/ 65 w 429"/>
                <a:gd name="T21" fmla="*/ 73 h 490"/>
                <a:gd name="T22" fmla="*/ 62 w 429"/>
                <a:gd name="T23" fmla="*/ 79 h 490"/>
                <a:gd name="T24" fmla="*/ 57 w 429"/>
                <a:gd name="T25" fmla="*/ 130 h 490"/>
                <a:gd name="T26" fmla="*/ 51 w 429"/>
                <a:gd name="T27" fmla="*/ 138 h 490"/>
                <a:gd name="T28" fmla="*/ 50 w 429"/>
                <a:gd name="T29" fmla="*/ 153 h 490"/>
                <a:gd name="T30" fmla="*/ 56 w 429"/>
                <a:gd name="T31" fmla="*/ 163 h 490"/>
                <a:gd name="T32" fmla="*/ 60 w 429"/>
                <a:gd name="T33" fmla="*/ 179 h 490"/>
                <a:gd name="T34" fmla="*/ 63 w 429"/>
                <a:gd name="T35" fmla="*/ 192 h 490"/>
                <a:gd name="T36" fmla="*/ 68 w 429"/>
                <a:gd name="T37" fmla="*/ 198 h 490"/>
                <a:gd name="T38" fmla="*/ 62 w 429"/>
                <a:gd name="T39" fmla="*/ 211 h 490"/>
                <a:gd name="T40" fmla="*/ 52 w 429"/>
                <a:gd name="T41" fmla="*/ 216 h 490"/>
                <a:gd name="T42" fmla="*/ 45 w 429"/>
                <a:gd name="T43" fmla="*/ 224 h 490"/>
                <a:gd name="T44" fmla="*/ 40 w 429"/>
                <a:gd name="T45" fmla="*/ 238 h 490"/>
                <a:gd name="T46" fmla="*/ 37 w 429"/>
                <a:gd name="T47" fmla="*/ 251 h 490"/>
                <a:gd name="T48" fmla="*/ 25 w 429"/>
                <a:gd name="T49" fmla="*/ 260 h 490"/>
                <a:gd name="T50" fmla="*/ 20 w 429"/>
                <a:gd name="T51" fmla="*/ 271 h 490"/>
                <a:gd name="T52" fmla="*/ 20 w 429"/>
                <a:gd name="T53" fmla="*/ 280 h 490"/>
                <a:gd name="T54" fmla="*/ 17 w 429"/>
                <a:gd name="T55" fmla="*/ 287 h 490"/>
                <a:gd name="T56" fmla="*/ 24 w 429"/>
                <a:gd name="T57" fmla="*/ 293 h 490"/>
                <a:gd name="T58" fmla="*/ 30 w 429"/>
                <a:gd name="T59" fmla="*/ 303 h 490"/>
                <a:gd name="T60" fmla="*/ 25 w 429"/>
                <a:gd name="T61" fmla="*/ 313 h 490"/>
                <a:gd name="T62" fmla="*/ 10 w 429"/>
                <a:gd name="T63" fmla="*/ 317 h 490"/>
                <a:gd name="T64" fmla="*/ 225 w 429"/>
                <a:gd name="T65" fmla="*/ 47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9" h="490">
                  <a:moveTo>
                    <a:pt x="366" y="490"/>
                  </a:moveTo>
                  <a:lnTo>
                    <a:pt x="366" y="490"/>
                  </a:lnTo>
                  <a:lnTo>
                    <a:pt x="376" y="424"/>
                  </a:lnTo>
                  <a:lnTo>
                    <a:pt x="386" y="354"/>
                  </a:lnTo>
                  <a:lnTo>
                    <a:pt x="396" y="282"/>
                  </a:lnTo>
                  <a:lnTo>
                    <a:pt x="405" y="216"/>
                  </a:lnTo>
                  <a:lnTo>
                    <a:pt x="413" y="156"/>
                  </a:lnTo>
                  <a:lnTo>
                    <a:pt x="419" y="108"/>
                  </a:lnTo>
                  <a:lnTo>
                    <a:pt x="425" y="72"/>
                  </a:lnTo>
                  <a:lnTo>
                    <a:pt x="429" y="55"/>
                  </a:lnTo>
                  <a:lnTo>
                    <a:pt x="116" y="0"/>
                  </a:lnTo>
                  <a:lnTo>
                    <a:pt x="104" y="66"/>
                  </a:lnTo>
                  <a:lnTo>
                    <a:pt x="100" y="70"/>
                  </a:lnTo>
                  <a:lnTo>
                    <a:pt x="98" y="73"/>
                  </a:lnTo>
                  <a:lnTo>
                    <a:pt x="96" y="75"/>
                  </a:lnTo>
                  <a:lnTo>
                    <a:pt x="93" y="74"/>
                  </a:lnTo>
                  <a:lnTo>
                    <a:pt x="88" y="68"/>
                  </a:lnTo>
                  <a:lnTo>
                    <a:pt x="83" y="67"/>
                  </a:lnTo>
                  <a:lnTo>
                    <a:pt x="77" y="70"/>
                  </a:lnTo>
                  <a:lnTo>
                    <a:pt x="73" y="73"/>
                  </a:lnTo>
                  <a:lnTo>
                    <a:pt x="68" y="73"/>
                  </a:lnTo>
                  <a:lnTo>
                    <a:pt x="65" y="73"/>
                  </a:lnTo>
                  <a:lnTo>
                    <a:pt x="63" y="75"/>
                  </a:lnTo>
                  <a:lnTo>
                    <a:pt x="62" y="79"/>
                  </a:lnTo>
                  <a:lnTo>
                    <a:pt x="59" y="115"/>
                  </a:lnTo>
                  <a:lnTo>
                    <a:pt x="57" y="130"/>
                  </a:lnTo>
                  <a:lnTo>
                    <a:pt x="56" y="135"/>
                  </a:lnTo>
                  <a:lnTo>
                    <a:pt x="51" y="138"/>
                  </a:lnTo>
                  <a:lnTo>
                    <a:pt x="49" y="145"/>
                  </a:lnTo>
                  <a:lnTo>
                    <a:pt x="50" y="153"/>
                  </a:lnTo>
                  <a:lnTo>
                    <a:pt x="53" y="160"/>
                  </a:lnTo>
                  <a:lnTo>
                    <a:pt x="56" y="163"/>
                  </a:lnTo>
                  <a:lnTo>
                    <a:pt x="59" y="171"/>
                  </a:lnTo>
                  <a:lnTo>
                    <a:pt x="60" y="179"/>
                  </a:lnTo>
                  <a:lnTo>
                    <a:pt x="62" y="187"/>
                  </a:lnTo>
                  <a:lnTo>
                    <a:pt x="63" y="192"/>
                  </a:lnTo>
                  <a:lnTo>
                    <a:pt x="66" y="195"/>
                  </a:lnTo>
                  <a:lnTo>
                    <a:pt x="68" y="198"/>
                  </a:lnTo>
                  <a:lnTo>
                    <a:pt x="66" y="204"/>
                  </a:lnTo>
                  <a:lnTo>
                    <a:pt x="62" y="211"/>
                  </a:lnTo>
                  <a:lnTo>
                    <a:pt x="56" y="215"/>
                  </a:lnTo>
                  <a:lnTo>
                    <a:pt x="52" y="216"/>
                  </a:lnTo>
                  <a:lnTo>
                    <a:pt x="49" y="218"/>
                  </a:lnTo>
                  <a:lnTo>
                    <a:pt x="45" y="224"/>
                  </a:lnTo>
                  <a:lnTo>
                    <a:pt x="42" y="229"/>
                  </a:lnTo>
                  <a:lnTo>
                    <a:pt x="40" y="238"/>
                  </a:lnTo>
                  <a:lnTo>
                    <a:pt x="39" y="245"/>
                  </a:lnTo>
                  <a:lnTo>
                    <a:pt x="37" y="251"/>
                  </a:lnTo>
                  <a:lnTo>
                    <a:pt x="31" y="254"/>
                  </a:lnTo>
                  <a:lnTo>
                    <a:pt x="25" y="260"/>
                  </a:lnTo>
                  <a:lnTo>
                    <a:pt x="20" y="266"/>
                  </a:lnTo>
                  <a:lnTo>
                    <a:pt x="20" y="271"/>
                  </a:lnTo>
                  <a:lnTo>
                    <a:pt x="23" y="275"/>
                  </a:lnTo>
                  <a:lnTo>
                    <a:pt x="20" y="280"/>
                  </a:lnTo>
                  <a:lnTo>
                    <a:pt x="18" y="284"/>
                  </a:lnTo>
                  <a:lnTo>
                    <a:pt x="17" y="287"/>
                  </a:lnTo>
                  <a:lnTo>
                    <a:pt x="19" y="291"/>
                  </a:lnTo>
                  <a:lnTo>
                    <a:pt x="24" y="293"/>
                  </a:lnTo>
                  <a:lnTo>
                    <a:pt x="29" y="298"/>
                  </a:lnTo>
                  <a:lnTo>
                    <a:pt x="30" y="303"/>
                  </a:lnTo>
                  <a:lnTo>
                    <a:pt x="28" y="308"/>
                  </a:lnTo>
                  <a:lnTo>
                    <a:pt x="25" y="313"/>
                  </a:lnTo>
                  <a:lnTo>
                    <a:pt x="18" y="315"/>
                  </a:lnTo>
                  <a:lnTo>
                    <a:pt x="10" y="317"/>
                  </a:lnTo>
                  <a:lnTo>
                    <a:pt x="0" y="330"/>
                  </a:lnTo>
                  <a:lnTo>
                    <a:pt x="225" y="471"/>
                  </a:lnTo>
                  <a:lnTo>
                    <a:pt x="366" y="49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8">
              <a:extLst>
                <a:ext uri="{FF2B5EF4-FFF2-40B4-BE49-F238E27FC236}">
                  <a16:creationId xmlns:a16="http://schemas.microsoft.com/office/drawing/2014/main" id="{B5314A4F-5559-4986-B683-9C85E9627054}"/>
                </a:ext>
              </a:extLst>
            </p:cNvPr>
            <p:cNvSpPr>
              <a:spLocks/>
            </p:cNvSpPr>
            <p:nvPr/>
          </p:nvSpPr>
          <p:spPr bwMode="auto">
            <a:xfrm>
              <a:off x="4009835" y="4212061"/>
              <a:ext cx="1083690" cy="1136986"/>
            </a:xfrm>
            <a:custGeom>
              <a:avLst/>
              <a:gdLst>
                <a:gd name="T0" fmla="*/ 61 w 427"/>
                <a:gd name="T1" fmla="*/ 0 h 448"/>
                <a:gd name="T2" fmla="*/ 61 w 427"/>
                <a:gd name="T3" fmla="*/ 0 h 448"/>
                <a:gd name="T4" fmla="*/ 77 w 427"/>
                <a:gd name="T5" fmla="*/ 2 h 448"/>
                <a:gd name="T6" fmla="*/ 92 w 427"/>
                <a:gd name="T7" fmla="*/ 5 h 448"/>
                <a:gd name="T8" fmla="*/ 111 w 427"/>
                <a:gd name="T9" fmla="*/ 7 h 448"/>
                <a:gd name="T10" fmla="*/ 129 w 427"/>
                <a:gd name="T11" fmla="*/ 9 h 448"/>
                <a:gd name="T12" fmla="*/ 149 w 427"/>
                <a:gd name="T13" fmla="*/ 13 h 448"/>
                <a:gd name="T14" fmla="*/ 169 w 427"/>
                <a:gd name="T15" fmla="*/ 15 h 448"/>
                <a:gd name="T16" fmla="*/ 190 w 427"/>
                <a:gd name="T17" fmla="*/ 18 h 448"/>
                <a:gd name="T18" fmla="*/ 213 w 427"/>
                <a:gd name="T19" fmla="*/ 21 h 448"/>
                <a:gd name="T20" fmla="*/ 238 w 427"/>
                <a:gd name="T21" fmla="*/ 25 h 448"/>
                <a:gd name="T22" fmla="*/ 261 w 427"/>
                <a:gd name="T23" fmla="*/ 26 h 448"/>
                <a:gd name="T24" fmla="*/ 287 w 427"/>
                <a:gd name="T25" fmla="*/ 29 h 448"/>
                <a:gd name="T26" fmla="*/ 314 w 427"/>
                <a:gd name="T27" fmla="*/ 32 h 448"/>
                <a:gd name="T28" fmla="*/ 341 w 427"/>
                <a:gd name="T29" fmla="*/ 35 h 448"/>
                <a:gd name="T30" fmla="*/ 370 w 427"/>
                <a:gd name="T31" fmla="*/ 38 h 448"/>
                <a:gd name="T32" fmla="*/ 398 w 427"/>
                <a:gd name="T33" fmla="*/ 40 h 448"/>
                <a:gd name="T34" fmla="*/ 427 w 427"/>
                <a:gd name="T35" fmla="*/ 42 h 448"/>
                <a:gd name="T36" fmla="*/ 427 w 427"/>
                <a:gd name="T37" fmla="*/ 85 h 448"/>
                <a:gd name="T38" fmla="*/ 398 w 427"/>
                <a:gd name="T39" fmla="*/ 429 h 448"/>
                <a:gd name="T40" fmla="*/ 167 w 427"/>
                <a:gd name="T41" fmla="*/ 410 h 448"/>
                <a:gd name="T42" fmla="*/ 167 w 427"/>
                <a:gd name="T43" fmla="*/ 424 h 448"/>
                <a:gd name="T44" fmla="*/ 61 w 427"/>
                <a:gd name="T45" fmla="*/ 410 h 448"/>
                <a:gd name="T46" fmla="*/ 56 w 427"/>
                <a:gd name="T47" fmla="*/ 448 h 448"/>
                <a:gd name="T48" fmla="*/ 0 w 427"/>
                <a:gd name="T49" fmla="*/ 436 h 448"/>
                <a:gd name="T50" fmla="*/ 10 w 427"/>
                <a:gd name="T51" fmla="*/ 370 h 448"/>
                <a:gd name="T52" fmla="*/ 20 w 427"/>
                <a:gd name="T53" fmla="*/ 300 h 448"/>
                <a:gd name="T54" fmla="*/ 30 w 427"/>
                <a:gd name="T55" fmla="*/ 228 h 448"/>
                <a:gd name="T56" fmla="*/ 39 w 427"/>
                <a:gd name="T57" fmla="*/ 162 h 448"/>
                <a:gd name="T58" fmla="*/ 47 w 427"/>
                <a:gd name="T59" fmla="*/ 102 h 448"/>
                <a:gd name="T60" fmla="*/ 53 w 427"/>
                <a:gd name="T61" fmla="*/ 54 h 448"/>
                <a:gd name="T62" fmla="*/ 59 w 427"/>
                <a:gd name="T63" fmla="*/ 18 h 448"/>
                <a:gd name="T64" fmla="*/ 61 w 427"/>
                <a:gd name="T65"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7" h="448">
                  <a:moveTo>
                    <a:pt x="61" y="0"/>
                  </a:moveTo>
                  <a:lnTo>
                    <a:pt x="61" y="0"/>
                  </a:lnTo>
                  <a:lnTo>
                    <a:pt x="77" y="2"/>
                  </a:lnTo>
                  <a:lnTo>
                    <a:pt x="92" y="5"/>
                  </a:lnTo>
                  <a:lnTo>
                    <a:pt x="111" y="7"/>
                  </a:lnTo>
                  <a:lnTo>
                    <a:pt x="129" y="9"/>
                  </a:lnTo>
                  <a:lnTo>
                    <a:pt x="149" y="13"/>
                  </a:lnTo>
                  <a:lnTo>
                    <a:pt x="169" y="15"/>
                  </a:lnTo>
                  <a:lnTo>
                    <a:pt x="190" y="18"/>
                  </a:lnTo>
                  <a:lnTo>
                    <a:pt x="213" y="21"/>
                  </a:lnTo>
                  <a:lnTo>
                    <a:pt x="238" y="25"/>
                  </a:lnTo>
                  <a:lnTo>
                    <a:pt x="261" y="26"/>
                  </a:lnTo>
                  <a:lnTo>
                    <a:pt x="287" y="29"/>
                  </a:lnTo>
                  <a:lnTo>
                    <a:pt x="314" y="32"/>
                  </a:lnTo>
                  <a:lnTo>
                    <a:pt x="341" y="35"/>
                  </a:lnTo>
                  <a:lnTo>
                    <a:pt x="370" y="38"/>
                  </a:lnTo>
                  <a:lnTo>
                    <a:pt x="398" y="40"/>
                  </a:lnTo>
                  <a:lnTo>
                    <a:pt x="427" y="42"/>
                  </a:lnTo>
                  <a:lnTo>
                    <a:pt x="427" y="85"/>
                  </a:lnTo>
                  <a:lnTo>
                    <a:pt x="398" y="429"/>
                  </a:lnTo>
                  <a:lnTo>
                    <a:pt x="167" y="410"/>
                  </a:lnTo>
                  <a:lnTo>
                    <a:pt x="167" y="424"/>
                  </a:lnTo>
                  <a:lnTo>
                    <a:pt x="61" y="410"/>
                  </a:lnTo>
                  <a:lnTo>
                    <a:pt x="56" y="448"/>
                  </a:lnTo>
                  <a:lnTo>
                    <a:pt x="0" y="436"/>
                  </a:lnTo>
                  <a:lnTo>
                    <a:pt x="10" y="370"/>
                  </a:lnTo>
                  <a:lnTo>
                    <a:pt x="20" y="300"/>
                  </a:lnTo>
                  <a:lnTo>
                    <a:pt x="30" y="228"/>
                  </a:lnTo>
                  <a:lnTo>
                    <a:pt x="39" y="162"/>
                  </a:lnTo>
                  <a:lnTo>
                    <a:pt x="47" y="102"/>
                  </a:lnTo>
                  <a:lnTo>
                    <a:pt x="53" y="54"/>
                  </a:lnTo>
                  <a:lnTo>
                    <a:pt x="59" y="18"/>
                  </a:lnTo>
                  <a:lnTo>
                    <a:pt x="61"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9">
              <a:extLst>
                <a:ext uri="{FF2B5EF4-FFF2-40B4-BE49-F238E27FC236}">
                  <a16:creationId xmlns:a16="http://schemas.microsoft.com/office/drawing/2014/main" id="{5A5808AA-10DA-43C5-A931-E3F066B27F9F}"/>
                </a:ext>
              </a:extLst>
            </p:cNvPr>
            <p:cNvSpPr>
              <a:spLocks/>
            </p:cNvSpPr>
            <p:nvPr/>
          </p:nvSpPr>
          <p:spPr bwMode="auto">
            <a:xfrm>
              <a:off x="6047781" y="1933014"/>
              <a:ext cx="1002476" cy="1136986"/>
            </a:xfrm>
            <a:custGeom>
              <a:avLst/>
              <a:gdLst>
                <a:gd name="T0" fmla="*/ 63 w 395"/>
                <a:gd name="T1" fmla="*/ 448 h 448"/>
                <a:gd name="T2" fmla="*/ 135 w 395"/>
                <a:gd name="T3" fmla="*/ 447 h 448"/>
                <a:gd name="T4" fmla="*/ 204 w 395"/>
                <a:gd name="T5" fmla="*/ 445 h 448"/>
                <a:gd name="T6" fmla="*/ 267 w 395"/>
                <a:gd name="T7" fmla="*/ 443 h 448"/>
                <a:gd name="T8" fmla="*/ 311 w 395"/>
                <a:gd name="T9" fmla="*/ 443 h 448"/>
                <a:gd name="T10" fmla="*/ 335 w 395"/>
                <a:gd name="T11" fmla="*/ 442 h 448"/>
                <a:gd name="T12" fmla="*/ 323 w 395"/>
                <a:gd name="T13" fmla="*/ 405 h 448"/>
                <a:gd name="T14" fmla="*/ 303 w 395"/>
                <a:gd name="T15" fmla="*/ 395 h 448"/>
                <a:gd name="T16" fmla="*/ 296 w 395"/>
                <a:gd name="T17" fmla="*/ 378 h 448"/>
                <a:gd name="T18" fmla="*/ 275 w 395"/>
                <a:gd name="T19" fmla="*/ 365 h 448"/>
                <a:gd name="T20" fmla="*/ 251 w 395"/>
                <a:gd name="T21" fmla="*/ 355 h 448"/>
                <a:gd name="T22" fmla="*/ 243 w 395"/>
                <a:gd name="T23" fmla="*/ 344 h 448"/>
                <a:gd name="T24" fmla="*/ 243 w 395"/>
                <a:gd name="T25" fmla="*/ 324 h 448"/>
                <a:gd name="T26" fmla="*/ 248 w 395"/>
                <a:gd name="T27" fmla="*/ 293 h 448"/>
                <a:gd name="T28" fmla="*/ 247 w 395"/>
                <a:gd name="T29" fmla="*/ 287 h 448"/>
                <a:gd name="T30" fmla="*/ 235 w 395"/>
                <a:gd name="T31" fmla="*/ 278 h 448"/>
                <a:gd name="T32" fmla="*/ 241 w 395"/>
                <a:gd name="T33" fmla="*/ 264 h 448"/>
                <a:gd name="T34" fmla="*/ 264 w 395"/>
                <a:gd name="T35" fmla="*/ 242 h 448"/>
                <a:gd name="T36" fmla="*/ 274 w 395"/>
                <a:gd name="T37" fmla="*/ 186 h 448"/>
                <a:gd name="T38" fmla="*/ 290 w 395"/>
                <a:gd name="T39" fmla="*/ 173 h 448"/>
                <a:gd name="T40" fmla="*/ 296 w 395"/>
                <a:gd name="T41" fmla="*/ 165 h 448"/>
                <a:gd name="T42" fmla="*/ 313 w 395"/>
                <a:gd name="T43" fmla="*/ 150 h 448"/>
                <a:gd name="T44" fmla="*/ 336 w 395"/>
                <a:gd name="T45" fmla="*/ 124 h 448"/>
                <a:gd name="T46" fmla="*/ 368 w 395"/>
                <a:gd name="T47" fmla="*/ 100 h 448"/>
                <a:gd name="T48" fmla="*/ 385 w 395"/>
                <a:gd name="T49" fmla="*/ 88 h 448"/>
                <a:gd name="T50" fmla="*/ 395 w 395"/>
                <a:gd name="T51" fmla="*/ 82 h 448"/>
                <a:gd name="T52" fmla="*/ 385 w 395"/>
                <a:gd name="T53" fmla="*/ 80 h 448"/>
                <a:gd name="T54" fmla="*/ 373 w 395"/>
                <a:gd name="T55" fmla="*/ 77 h 448"/>
                <a:gd name="T56" fmla="*/ 350 w 395"/>
                <a:gd name="T57" fmla="*/ 77 h 448"/>
                <a:gd name="T58" fmla="*/ 333 w 395"/>
                <a:gd name="T59" fmla="*/ 71 h 448"/>
                <a:gd name="T60" fmla="*/ 321 w 395"/>
                <a:gd name="T61" fmla="*/ 73 h 448"/>
                <a:gd name="T62" fmla="*/ 307 w 395"/>
                <a:gd name="T63" fmla="*/ 82 h 448"/>
                <a:gd name="T64" fmla="*/ 280 w 395"/>
                <a:gd name="T65" fmla="*/ 68 h 448"/>
                <a:gd name="T66" fmla="*/ 260 w 395"/>
                <a:gd name="T67" fmla="*/ 65 h 448"/>
                <a:gd name="T68" fmla="*/ 248 w 395"/>
                <a:gd name="T69" fmla="*/ 65 h 448"/>
                <a:gd name="T70" fmla="*/ 228 w 395"/>
                <a:gd name="T71" fmla="*/ 58 h 448"/>
                <a:gd name="T72" fmla="*/ 218 w 395"/>
                <a:gd name="T73" fmla="*/ 51 h 448"/>
                <a:gd name="T74" fmla="*/ 208 w 395"/>
                <a:gd name="T75" fmla="*/ 47 h 448"/>
                <a:gd name="T76" fmla="*/ 189 w 395"/>
                <a:gd name="T77" fmla="*/ 51 h 448"/>
                <a:gd name="T78" fmla="*/ 176 w 395"/>
                <a:gd name="T79" fmla="*/ 51 h 448"/>
                <a:gd name="T80" fmla="*/ 160 w 395"/>
                <a:gd name="T81" fmla="*/ 42 h 448"/>
                <a:gd name="T82" fmla="*/ 147 w 395"/>
                <a:gd name="T83" fmla="*/ 38 h 448"/>
                <a:gd name="T84" fmla="*/ 129 w 395"/>
                <a:gd name="T85" fmla="*/ 18 h 448"/>
                <a:gd name="T86" fmla="*/ 115 w 395"/>
                <a:gd name="T87" fmla="*/ 16 h 448"/>
                <a:gd name="T88" fmla="*/ 69 w 395"/>
                <a:gd name="T89" fmla="*/ 16 h 448"/>
                <a:gd name="T90" fmla="*/ 22 w 395"/>
                <a:gd name="T91" fmla="*/ 15 h 448"/>
                <a:gd name="T92" fmla="*/ 0 w 395"/>
                <a:gd name="T93" fmla="*/ 21 h 448"/>
                <a:gd name="T94" fmla="*/ 3 w 395"/>
                <a:gd name="T95" fmla="*/ 56 h 448"/>
                <a:gd name="T96" fmla="*/ 9 w 395"/>
                <a:gd name="T97" fmla="*/ 92 h 448"/>
                <a:gd name="T98" fmla="*/ 18 w 395"/>
                <a:gd name="T99" fmla="*/ 135 h 448"/>
                <a:gd name="T100" fmla="*/ 22 w 395"/>
                <a:gd name="T101" fmla="*/ 206 h 448"/>
                <a:gd name="T102" fmla="*/ 34 w 395"/>
                <a:gd name="T103" fmla="*/ 254 h 448"/>
                <a:gd name="T104" fmla="*/ 23 w 395"/>
                <a:gd name="T105" fmla="*/ 277 h 448"/>
                <a:gd name="T106" fmla="*/ 31 w 395"/>
                <a:gd name="T107" fmla="*/ 293 h 448"/>
                <a:gd name="T108" fmla="*/ 42 w 395"/>
                <a:gd name="T10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448">
                  <a:moveTo>
                    <a:pt x="42" y="448"/>
                  </a:moveTo>
                  <a:lnTo>
                    <a:pt x="42" y="448"/>
                  </a:lnTo>
                  <a:lnTo>
                    <a:pt x="63" y="448"/>
                  </a:lnTo>
                  <a:lnTo>
                    <a:pt x="88" y="448"/>
                  </a:lnTo>
                  <a:lnTo>
                    <a:pt x="110" y="448"/>
                  </a:lnTo>
                  <a:lnTo>
                    <a:pt x="135" y="447"/>
                  </a:lnTo>
                  <a:lnTo>
                    <a:pt x="158" y="447"/>
                  </a:lnTo>
                  <a:lnTo>
                    <a:pt x="182" y="445"/>
                  </a:lnTo>
                  <a:lnTo>
                    <a:pt x="204" y="445"/>
                  </a:lnTo>
                  <a:lnTo>
                    <a:pt x="227" y="444"/>
                  </a:lnTo>
                  <a:lnTo>
                    <a:pt x="247" y="444"/>
                  </a:lnTo>
                  <a:lnTo>
                    <a:pt x="267" y="443"/>
                  </a:lnTo>
                  <a:lnTo>
                    <a:pt x="283" y="443"/>
                  </a:lnTo>
                  <a:lnTo>
                    <a:pt x="298" y="443"/>
                  </a:lnTo>
                  <a:lnTo>
                    <a:pt x="311" y="443"/>
                  </a:lnTo>
                  <a:lnTo>
                    <a:pt x="322" y="443"/>
                  </a:lnTo>
                  <a:lnTo>
                    <a:pt x="330" y="442"/>
                  </a:lnTo>
                  <a:lnTo>
                    <a:pt x="335" y="442"/>
                  </a:lnTo>
                  <a:lnTo>
                    <a:pt x="333" y="425"/>
                  </a:lnTo>
                  <a:lnTo>
                    <a:pt x="329" y="414"/>
                  </a:lnTo>
                  <a:lnTo>
                    <a:pt x="323" y="405"/>
                  </a:lnTo>
                  <a:lnTo>
                    <a:pt x="316" y="402"/>
                  </a:lnTo>
                  <a:lnTo>
                    <a:pt x="309" y="397"/>
                  </a:lnTo>
                  <a:lnTo>
                    <a:pt x="303" y="395"/>
                  </a:lnTo>
                  <a:lnTo>
                    <a:pt x="298" y="390"/>
                  </a:lnTo>
                  <a:lnTo>
                    <a:pt x="296" y="383"/>
                  </a:lnTo>
                  <a:lnTo>
                    <a:pt x="296" y="378"/>
                  </a:lnTo>
                  <a:lnTo>
                    <a:pt x="290" y="373"/>
                  </a:lnTo>
                  <a:lnTo>
                    <a:pt x="283" y="370"/>
                  </a:lnTo>
                  <a:lnTo>
                    <a:pt x="275" y="365"/>
                  </a:lnTo>
                  <a:lnTo>
                    <a:pt x="267" y="362"/>
                  </a:lnTo>
                  <a:lnTo>
                    <a:pt x="257" y="358"/>
                  </a:lnTo>
                  <a:lnTo>
                    <a:pt x="251" y="355"/>
                  </a:lnTo>
                  <a:lnTo>
                    <a:pt x="248" y="349"/>
                  </a:lnTo>
                  <a:lnTo>
                    <a:pt x="245" y="348"/>
                  </a:lnTo>
                  <a:lnTo>
                    <a:pt x="243" y="344"/>
                  </a:lnTo>
                  <a:lnTo>
                    <a:pt x="242" y="342"/>
                  </a:lnTo>
                  <a:lnTo>
                    <a:pt x="244" y="339"/>
                  </a:lnTo>
                  <a:lnTo>
                    <a:pt x="243" y="324"/>
                  </a:lnTo>
                  <a:lnTo>
                    <a:pt x="243" y="309"/>
                  </a:lnTo>
                  <a:lnTo>
                    <a:pt x="245" y="299"/>
                  </a:lnTo>
                  <a:lnTo>
                    <a:pt x="248" y="293"/>
                  </a:lnTo>
                  <a:lnTo>
                    <a:pt x="250" y="292"/>
                  </a:lnTo>
                  <a:lnTo>
                    <a:pt x="249" y="290"/>
                  </a:lnTo>
                  <a:lnTo>
                    <a:pt x="247" y="287"/>
                  </a:lnTo>
                  <a:lnTo>
                    <a:pt x="242" y="285"/>
                  </a:lnTo>
                  <a:lnTo>
                    <a:pt x="238" y="282"/>
                  </a:lnTo>
                  <a:lnTo>
                    <a:pt x="235" y="278"/>
                  </a:lnTo>
                  <a:lnTo>
                    <a:pt x="234" y="276"/>
                  </a:lnTo>
                  <a:lnTo>
                    <a:pt x="236" y="271"/>
                  </a:lnTo>
                  <a:lnTo>
                    <a:pt x="241" y="264"/>
                  </a:lnTo>
                  <a:lnTo>
                    <a:pt x="248" y="256"/>
                  </a:lnTo>
                  <a:lnTo>
                    <a:pt x="255" y="249"/>
                  </a:lnTo>
                  <a:lnTo>
                    <a:pt x="264" y="242"/>
                  </a:lnTo>
                  <a:lnTo>
                    <a:pt x="263" y="198"/>
                  </a:lnTo>
                  <a:lnTo>
                    <a:pt x="267" y="192"/>
                  </a:lnTo>
                  <a:lnTo>
                    <a:pt x="274" y="186"/>
                  </a:lnTo>
                  <a:lnTo>
                    <a:pt x="280" y="180"/>
                  </a:lnTo>
                  <a:lnTo>
                    <a:pt x="284" y="177"/>
                  </a:lnTo>
                  <a:lnTo>
                    <a:pt x="290" y="173"/>
                  </a:lnTo>
                  <a:lnTo>
                    <a:pt x="294" y="168"/>
                  </a:lnTo>
                  <a:lnTo>
                    <a:pt x="295" y="166"/>
                  </a:lnTo>
                  <a:lnTo>
                    <a:pt x="296" y="165"/>
                  </a:lnTo>
                  <a:lnTo>
                    <a:pt x="301" y="161"/>
                  </a:lnTo>
                  <a:lnTo>
                    <a:pt x="307" y="157"/>
                  </a:lnTo>
                  <a:lnTo>
                    <a:pt x="313" y="150"/>
                  </a:lnTo>
                  <a:lnTo>
                    <a:pt x="318" y="143"/>
                  </a:lnTo>
                  <a:lnTo>
                    <a:pt x="327" y="133"/>
                  </a:lnTo>
                  <a:lnTo>
                    <a:pt x="336" y="124"/>
                  </a:lnTo>
                  <a:lnTo>
                    <a:pt x="347" y="113"/>
                  </a:lnTo>
                  <a:lnTo>
                    <a:pt x="361" y="104"/>
                  </a:lnTo>
                  <a:lnTo>
                    <a:pt x="368" y="100"/>
                  </a:lnTo>
                  <a:lnTo>
                    <a:pt x="375" y="95"/>
                  </a:lnTo>
                  <a:lnTo>
                    <a:pt x="381" y="92"/>
                  </a:lnTo>
                  <a:lnTo>
                    <a:pt x="385" y="88"/>
                  </a:lnTo>
                  <a:lnTo>
                    <a:pt x="390" y="87"/>
                  </a:lnTo>
                  <a:lnTo>
                    <a:pt x="394" y="84"/>
                  </a:lnTo>
                  <a:lnTo>
                    <a:pt x="395" y="82"/>
                  </a:lnTo>
                  <a:lnTo>
                    <a:pt x="394" y="81"/>
                  </a:lnTo>
                  <a:lnTo>
                    <a:pt x="389" y="80"/>
                  </a:lnTo>
                  <a:lnTo>
                    <a:pt x="385" y="80"/>
                  </a:lnTo>
                  <a:lnTo>
                    <a:pt x="384" y="81"/>
                  </a:lnTo>
                  <a:lnTo>
                    <a:pt x="378" y="79"/>
                  </a:lnTo>
                  <a:lnTo>
                    <a:pt x="373" y="77"/>
                  </a:lnTo>
                  <a:lnTo>
                    <a:pt x="365" y="77"/>
                  </a:lnTo>
                  <a:lnTo>
                    <a:pt x="357" y="77"/>
                  </a:lnTo>
                  <a:lnTo>
                    <a:pt x="350" y="77"/>
                  </a:lnTo>
                  <a:lnTo>
                    <a:pt x="344" y="77"/>
                  </a:lnTo>
                  <a:lnTo>
                    <a:pt x="337" y="74"/>
                  </a:lnTo>
                  <a:lnTo>
                    <a:pt x="333" y="71"/>
                  </a:lnTo>
                  <a:lnTo>
                    <a:pt x="328" y="69"/>
                  </a:lnTo>
                  <a:lnTo>
                    <a:pt x="325" y="71"/>
                  </a:lnTo>
                  <a:lnTo>
                    <a:pt x="321" y="73"/>
                  </a:lnTo>
                  <a:lnTo>
                    <a:pt x="316" y="78"/>
                  </a:lnTo>
                  <a:lnTo>
                    <a:pt x="313" y="80"/>
                  </a:lnTo>
                  <a:lnTo>
                    <a:pt x="307" y="82"/>
                  </a:lnTo>
                  <a:lnTo>
                    <a:pt x="298" y="80"/>
                  </a:lnTo>
                  <a:lnTo>
                    <a:pt x="290" y="75"/>
                  </a:lnTo>
                  <a:lnTo>
                    <a:pt x="280" y="68"/>
                  </a:lnTo>
                  <a:lnTo>
                    <a:pt x="270" y="64"/>
                  </a:lnTo>
                  <a:lnTo>
                    <a:pt x="263" y="61"/>
                  </a:lnTo>
                  <a:lnTo>
                    <a:pt x="260" y="65"/>
                  </a:lnTo>
                  <a:lnTo>
                    <a:pt x="258" y="71"/>
                  </a:lnTo>
                  <a:lnTo>
                    <a:pt x="251" y="69"/>
                  </a:lnTo>
                  <a:lnTo>
                    <a:pt x="248" y="65"/>
                  </a:lnTo>
                  <a:lnTo>
                    <a:pt x="243" y="60"/>
                  </a:lnTo>
                  <a:lnTo>
                    <a:pt x="236" y="59"/>
                  </a:lnTo>
                  <a:lnTo>
                    <a:pt x="228" y="58"/>
                  </a:lnTo>
                  <a:lnTo>
                    <a:pt x="222" y="56"/>
                  </a:lnTo>
                  <a:lnTo>
                    <a:pt x="220" y="55"/>
                  </a:lnTo>
                  <a:lnTo>
                    <a:pt x="218" y="51"/>
                  </a:lnTo>
                  <a:lnTo>
                    <a:pt x="216" y="48"/>
                  </a:lnTo>
                  <a:lnTo>
                    <a:pt x="213" y="46"/>
                  </a:lnTo>
                  <a:lnTo>
                    <a:pt x="208" y="47"/>
                  </a:lnTo>
                  <a:lnTo>
                    <a:pt x="201" y="48"/>
                  </a:lnTo>
                  <a:lnTo>
                    <a:pt x="195" y="48"/>
                  </a:lnTo>
                  <a:lnTo>
                    <a:pt x="189" y="51"/>
                  </a:lnTo>
                  <a:lnTo>
                    <a:pt x="183" y="52"/>
                  </a:lnTo>
                  <a:lnTo>
                    <a:pt x="180" y="52"/>
                  </a:lnTo>
                  <a:lnTo>
                    <a:pt x="176" y="51"/>
                  </a:lnTo>
                  <a:lnTo>
                    <a:pt x="171" y="46"/>
                  </a:lnTo>
                  <a:lnTo>
                    <a:pt x="168" y="41"/>
                  </a:lnTo>
                  <a:lnTo>
                    <a:pt x="160" y="42"/>
                  </a:lnTo>
                  <a:lnTo>
                    <a:pt x="157" y="42"/>
                  </a:lnTo>
                  <a:lnTo>
                    <a:pt x="153" y="40"/>
                  </a:lnTo>
                  <a:lnTo>
                    <a:pt x="147" y="38"/>
                  </a:lnTo>
                  <a:lnTo>
                    <a:pt x="135" y="38"/>
                  </a:lnTo>
                  <a:lnTo>
                    <a:pt x="130" y="32"/>
                  </a:lnTo>
                  <a:lnTo>
                    <a:pt x="129" y="18"/>
                  </a:lnTo>
                  <a:lnTo>
                    <a:pt x="124" y="5"/>
                  </a:lnTo>
                  <a:lnTo>
                    <a:pt x="115" y="0"/>
                  </a:lnTo>
                  <a:lnTo>
                    <a:pt x="115" y="16"/>
                  </a:lnTo>
                  <a:lnTo>
                    <a:pt x="101" y="16"/>
                  </a:lnTo>
                  <a:lnTo>
                    <a:pt x="86" y="16"/>
                  </a:lnTo>
                  <a:lnTo>
                    <a:pt x="69" y="16"/>
                  </a:lnTo>
                  <a:lnTo>
                    <a:pt x="53" y="15"/>
                  </a:lnTo>
                  <a:lnTo>
                    <a:pt x="36" y="15"/>
                  </a:lnTo>
                  <a:lnTo>
                    <a:pt x="22" y="15"/>
                  </a:lnTo>
                  <a:lnTo>
                    <a:pt x="9" y="15"/>
                  </a:lnTo>
                  <a:lnTo>
                    <a:pt x="1" y="15"/>
                  </a:lnTo>
                  <a:lnTo>
                    <a:pt x="0" y="21"/>
                  </a:lnTo>
                  <a:lnTo>
                    <a:pt x="3" y="29"/>
                  </a:lnTo>
                  <a:lnTo>
                    <a:pt x="4" y="41"/>
                  </a:lnTo>
                  <a:lnTo>
                    <a:pt x="3" y="56"/>
                  </a:lnTo>
                  <a:lnTo>
                    <a:pt x="4" y="79"/>
                  </a:lnTo>
                  <a:lnTo>
                    <a:pt x="7" y="88"/>
                  </a:lnTo>
                  <a:lnTo>
                    <a:pt x="9" y="92"/>
                  </a:lnTo>
                  <a:lnTo>
                    <a:pt x="8" y="100"/>
                  </a:lnTo>
                  <a:lnTo>
                    <a:pt x="15" y="117"/>
                  </a:lnTo>
                  <a:lnTo>
                    <a:pt x="18" y="135"/>
                  </a:lnTo>
                  <a:lnTo>
                    <a:pt x="18" y="158"/>
                  </a:lnTo>
                  <a:lnTo>
                    <a:pt x="20" y="188"/>
                  </a:lnTo>
                  <a:lnTo>
                    <a:pt x="22" y="206"/>
                  </a:lnTo>
                  <a:lnTo>
                    <a:pt x="27" y="213"/>
                  </a:lnTo>
                  <a:lnTo>
                    <a:pt x="33" y="225"/>
                  </a:lnTo>
                  <a:lnTo>
                    <a:pt x="34" y="254"/>
                  </a:lnTo>
                  <a:lnTo>
                    <a:pt x="33" y="265"/>
                  </a:lnTo>
                  <a:lnTo>
                    <a:pt x="28" y="271"/>
                  </a:lnTo>
                  <a:lnTo>
                    <a:pt x="23" y="277"/>
                  </a:lnTo>
                  <a:lnTo>
                    <a:pt x="22" y="285"/>
                  </a:lnTo>
                  <a:lnTo>
                    <a:pt x="24" y="292"/>
                  </a:lnTo>
                  <a:lnTo>
                    <a:pt x="31" y="293"/>
                  </a:lnTo>
                  <a:lnTo>
                    <a:pt x="37" y="297"/>
                  </a:lnTo>
                  <a:lnTo>
                    <a:pt x="41" y="306"/>
                  </a:lnTo>
                  <a:lnTo>
                    <a:pt x="42" y="44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20">
              <a:extLst>
                <a:ext uri="{FF2B5EF4-FFF2-40B4-BE49-F238E27FC236}">
                  <a16:creationId xmlns:a16="http://schemas.microsoft.com/office/drawing/2014/main" id="{B2475B11-3DF7-4F41-97B2-8AF389AC3AFE}"/>
                </a:ext>
              </a:extLst>
            </p:cNvPr>
            <p:cNvSpPr>
              <a:spLocks/>
            </p:cNvSpPr>
            <p:nvPr/>
          </p:nvSpPr>
          <p:spPr bwMode="auto">
            <a:xfrm>
              <a:off x="6253352" y="3623265"/>
              <a:ext cx="1035469" cy="895884"/>
            </a:xfrm>
            <a:custGeom>
              <a:avLst/>
              <a:gdLst>
                <a:gd name="T0" fmla="*/ 14 w 408"/>
                <a:gd name="T1" fmla="*/ 39 h 353"/>
                <a:gd name="T2" fmla="*/ 8 w 408"/>
                <a:gd name="T3" fmla="*/ 32 h 353"/>
                <a:gd name="T4" fmla="*/ 3 w 408"/>
                <a:gd name="T5" fmla="*/ 21 h 353"/>
                <a:gd name="T6" fmla="*/ 3 w 408"/>
                <a:gd name="T7" fmla="*/ 13 h 353"/>
                <a:gd name="T8" fmla="*/ 0 w 408"/>
                <a:gd name="T9" fmla="*/ 8 h 353"/>
                <a:gd name="T10" fmla="*/ 42 w 408"/>
                <a:gd name="T11" fmla="*/ 8 h 353"/>
                <a:gd name="T12" fmla="*/ 83 w 408"/>
                <a:gd name="T13" fmla="*/ 8 h 353"/>
                <a:gd name="T14" fmla="*/ 121 w 408"/>
                <a:gd name="T15" fmla="*/ 6 h 353"/>
                <a:gd name="T16" fmla="*/ 156 w 408"/>
                <a:gd name="T17" fmla="*/ 4 h 353"/>
                <a:gd name="T18" fmla="*/ 186 w 408"/>
                <a:gd name="T19" fmla="*/ 3 h 353"/>
                <a:gd name="T20" fmla="*/ 212 w 408"/>
                <a:gd name="T21" fmla="*/ 2 h 353"/>
                <a:gd name="T22" fmla="*/ 229 w 408"/>
                <a:gd name="T23" fmla="*/ 0 h 353"/>
                <a:gd name="T24" fmla="*/ 239 w 408"/>
                <a:gd name="T25" fmla="*/ 0 h 353"/>
                <a:gd name="T26" fmla="*/ 246 w 408"/>
                <a:gd name="T27" fmla="*/ 9 h 353"/>
                <a:gd name="T28" fmla="*/ 253 w 408"/>
                <a:gd name="T29" fmla="*/ 19 h 353"/>
                <a:gd name="T30" fmla="*/ 257 w 408"/>
                <a:gd name="T31" fmla="*/ 57 h 353"/>
                <a:gd name="T32" fmla="*/ 274 w 408"/>
                <a:gd name="T33" fmla="*/ 81 h 353"/>
                <a:gd name="T34" fmla="*/ 294 w 408"/>
                <a:gd name="T35" fmla="*/ 98 h 353"/>
                <a:gd name="T36" fmla="*/ 303 w 408"/>
                <a:gd name="T37" fmla="*/ 114 h 353"/>
                <a:gd name="T38" fmla="*/ 303 w 408"/>
                <a:gd name="T39" fmla="*/ 129 h 353"/>
                <a:gd name="T40" fmla="*/ 314 w 408"/>
                <a:gd name="T41" fmla="*/ 129 h 353"/>
                <a:gd name="T42" fmla="*/ 328 w 408"/>
                <a:gd name="T43" fmla="*/ 125 h 353"/>
                <a:gd name="T44" fmla="*/ 337 w 408"/>
                <a:gd name="T45" fmla="*/ 138 h 353"/>
                <a:gd name="T46" fmla="*/ 334 w 408"/>
                <a:gd name="T47" fmla="*/ 160 h 353"/>
                <a:gd name="T48" fmla="*/ 327 w 408"/>
                <a:gd name="T49" fmla="*/ 176 h 353"/>
                <a:gd name="T50" fmla="*/ 335 w 408"/>
                <a:gd name="T51" fmla="*/ 191 h 353"/>
                <a:gd name="T52" fmla="*/ 348 w 408"/>
                <a:gd name="T53" fmla="*/ 199 h 353"/>
                <a:gd name="T54" fmla="*/ 361 w 408"/>
                <a:gd name="T55" fmla="*/ 204 h 353"/>
                <a:gd name="T56" fmla="*/ 368 w 408"/>
                <a:gd name="T57" fmla="*/ 209 h 353"/>
                <a:gd name="T58" fmla="*/ 380 w 408"/>
                <a:gd name="T59" fmla="*/ 221 h 353"/>
                <a:gd name="T60" fmla="*/ 383 w 408"/>
                <a:gd name="T61" fmla="*/ 237 h 353"/>
                <a:gd name="T62" fmla="*/ 382 w 408"/>
                <a:gd name="T63" fmla="*/ 250 h 353"/>
                <a:gd name="T64" fmla="*/ 381 w 408"/>
                <a:gd name="T65" fmla="*/ 253 h 353"/>
                <a:gd name="T66" fmla="*/ 392 w 408"/>
                <a:gd name="T67" fmla="*/ 268 h 353"/>
                <a:gd name="T68" fmla="*/ 401 w 408"/>
                <a:gd name="T69" fmla="*/ 270 h 353"/>
                <a:gd name="T70" fmla="*/ 406 w 408"/>
                <a:gd name="T71" fmla="*/ 275 h 353"/>
                <a:gd name="T72" fmla="*/ 408 w 408"/>
                <a:gd name="T73" fmla="*/ 293 h 353"/>
                <a:gd name="T74" fmla="*/ 393 w 408"/>
                <a:gd name="T75" fmla="*/ 303 h 353"/>
                <a:gd name="T76" fmla="*/ 392 w 408"/>
                <a:gd name="T77" fmla="*/ 306 h 353"/>
                <a:gd name="T78" fmla="*/ 382 w 408"/>
                <a:gd name="T79" fmla="*/ 306 h 353"/>
                <a:gd name="T80" fmla="*/ 382 w 408"/>
                <a:gd name="T81" fmla="*/ 311 h 353"/>
                <a:gd name="T82" fmla="*/ 381 w 408"/>
                <a:gd name="T83" fmla="*/ 330 h 353"/>
                <a:gd name="T84" fmla="*/ 382 w 408"/>
                <a:gd name="T85" fmla="*/ 347 h 353"/>
                <a:gd name="T86" fmla="*/ 334 w 408"/>
                <a:gd name="T87" fmla="*/ 353 h 353"/>
                <a:gd name="T88" fmla="*/ 353 w 408"/>
                <a:gd name="T89" fmla="*/ 334 h 353"/>
                <a:gd name="T90" fmla="*/ 353 w 408"/>
                <a:gd name="T91" fmla="*/ 327 h 353"/>
                <a:gd name="T92" fmla="*/ 349 w 408"/>
                <a:gd name="T93" fmla="*/ 326 h 353"/>
                <a:gd name="T94" fmla="*/ 350 w 408"/>
                <a:gd name="T95" fmla="*/ 316 h 353"/>
                <a:gd name="T96" fmla="*/ 68 w 408"/>
                <a:gd name="T97" fmla="*/ 131 h 353"/>
                <a:gd name="T98" fmla="*/ 60 w 408"/>
                <a:gd name="T99" fmla="*/ 115 h 353"/>
                <a:gd name="T100" fmla="*/ 52 w 408"/>
                <a:gd name="T101" fmla="*/ 105 h 353"/>
                <a:gd name="T102" fmla="*/ 45 w 408"/>
                <a:gd name="T103" fmla="*/ 92 h 353"/>
                <a:gd name="T104" fmla="*/ 41 w 408"/>
                <a:gd name="T105" fmla="*/ 83 h 353"/>
                <a:gd name="T106" fmla="*/ 47 w 408"/>
                <a:gd name="T107" fmla="*/ 68 h 353"/>
                <a:gd name="T108" fmla="*/ 35 w 408"/>
                <a:gd name="T109" fmla="*/ 63 h 353"/>
                <a:gd name="T110" fmla="*/ 26 w 408"/>
                <a:gd name="T111" fmla="*/ 56 h 353"/>
                <a:gd name="T112" fmla="*/ 17 w 408"/>
                <a:gd name="T113" fmla="*/ 4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8" h="353">
                  <a:moveTo>
                    <a:pt x="14" y="39"/>
                  </a:moveTo>
                  <a:lnTo>
                    <a:pt x="14" y="39"/>
                  </a:lnTo>
                  <a:lnTo>
                    <a:pt x="12" y="35"/>
                  </a:lnTo>
                  <a:lnTo>
                    <a:pt x="8" y="32"/>
                  </a:lnTo>
                  <a:lnTo>
                    <a:pt x="5" y="27"/>
                  </a:lnTo>
                  <a:lnTo>
                    <a:pt x="3" y="21"/>
                  </a:lnTo>
                  <a:lnTo>
                    <a:pt x="3" y="16"/>
                  </a:lnTo>
                  <a:lnTo>
                    <a:pt x="3" y="13"/>
                  </a:lnTo>
                  <a:lnTo>
                    <a:pt x="1" y="10"/>
                  </a:lnTo>
                  <a:lnTo>
                    <a:pt x="0" y="8"/>
                  </a:lnTo>
                  <a:lnTo>
                    <a:pt x="20" y="8"/>
                  </a:lnTo>
                  <a:lnTo>
                    <a:pt x="42" y="8"/>
                  </a:lnTo>
                  <a:lnTo>
                    <a:pt x="62" y="8"/>
                  </a:lnTo>
                  <a:lnTo>
                    <a:pt x="83" y="8"/>
                  </a:lnTo>
                  <a:lnTo>
                    <a:pt x="102" y="7"/>
                  </a:lnTo>
                  <a:lnTo>
                    <a:pt x="121" y="6"/>
                  </a:lnTo>
                  <a:lnTo>
                    <a:pt x="139" y="6"/>
                  </a:lnTo>
                  <a:lnTo>
                    <a:pt x="156" y="4"/>
                  </a:lnTo>
                  <a:lnTo>
                    <a:pt x="173" y="4"/>
                  </a:lnTo>
                  <a:lnTo>
                    <a:pt x="186" y="3"/>
                  </a:lnTo>
                  <a:lnTo>
                    <a:pt x="200" y="2"/>
                  </a:lnTo>
                  <a:lnTo>
                    <a:pt x="212" y="2"/>
                  </a:lnTo>
                  <a:lnTo>
                    <a:pt x="221" y="1"/>
                  </a:lnTo>
                  <a:lnTo>
                    <a:pt x="229" y="0"/>
                  </a:lnTo>
                  <a:lnTo>
                    <a:pt x="235" y="0"/>
                  </a:lnTo>
                  <a:lnTo>
                    <a:pt x="239" y="0"/>
                  </a:lnTo>
                  <a:lnTo>
                    <a:pt x="242" y="4"/>
                  </a:lnTo>
                  <a:lnTo>
                    <a:pt x="246" y="9"/>
                  </a:lnTo>
                  <a:lnTo>
                    <a:pt x="249" y="14"/>
                  </a:lnTo>
                  <a:lnTo>
                    <a:pt x="253" y="19"/>
                  </a:lnTo>
                  <a:lnTo>
                    <a:pt x="253" y="40"/>
                  </a:lnTo>
                  <a:lnTo>
                    <a:pt x="257" y="57"/>
                  </a:lnTo>
                  <a:lnTo>
                    <a:pt x="264" y="70"/>
                  </a:lnTo>
                  <a:lnTo>
                    <a:pt x="274" y="81"/>
                  </a:lnTo>
                  <a:lnTo>
                    <a:pt x="284" y="90"/>
                  </a:lnTo>
                  <a:lnTo>
                    <a:pt x="294" y="98"/>
                  </a:lnTo>
                  <a:lnTo>
                    <a:pt x="300" y="106"/>
                  </a:lnTo>
                  <a:lnTo>
                    <a:pt x="303" y="114"/>
                  </a:lnTo>
                  <a:lnTo>
                    <a:pt x="302" y="123"/>
                  </a:lnTo>
                  <a:lnTo>
                    <a:pt x="303" y="129"/>
                  </a:lnTo>
                  <a:lnTo>
                    <a:pt x="307" y="131"/>
                  </a:lnTo>
                  <a:lnTo>
                    <a:pt x="314" y="129"/>
                  </a:lnTo>
                  <a:lnTo>
                    <a:pt x="322" y="126"/>
                  </a:lnTo>
                  <a:lnTo>
                    <a:pt x="328" y="125"/>
                  </a:lnTo>
                  <a:lnTo>
                    <a:pt x="333" y="129"/>
                  </a:lnTo>
                  <a:lnTo>
                    <a:pt x="337" y="138"/>
                  </a:lnTo>
                  <a:lnTo>
                    <a:pt x="339" y="152"/>
                  </a:lnTo>
                  <a:lnTo>
                    <a:pt x="334" y="160"/>
                  </a:lnTo>
                  <a:lnTo>
                    <a:pt x="329" y="167"/>
                  </a:lnTo>
                  <a:lnTo>
                    <a:pt x="327" y="176"/>
                  </a:lnTo>
                  <a:lnTo>
                    <a:pt x="330" y="185"/>
                  </a:lnTo>
                  <a:lnTo>
                    <a:pt x="335" y="191"/>
                  </a:lnTo>
                  <a:lnTo>
                    <a:pt x="342" y="194"/>
                  </a:lnTo>
                  <a:lnTo>
                    <a:pt x="348" y="199"/>
                  </a:lnTo>
                  <a:lnTo>
                    <a:pt x="355" y="201"/>
                  </a:lnTo>
                  <a:lnTo>
                    <a:pt x="361" y="204"/>
                  </a:lnTo>
                  <a:lnTo>
                    <a:pt x="366" y="206"/>
                  </a:lnTo>
                  <a:lnTo>
                    <a:pt x="368" y="209"/>
                  </a:lnTo>
                  <a:lnTo>
                    <a:pt x="373" y="217"/>
                  </a:lnTo>
                  <a:lnTo>
                    <a:pt x="380" y="221"/>
                  </a:lnTo>
                  <a:lnTo>
                    <a:pt x="383" y="227"/>
                  </a:lnTo>
                  <a:lnTo>
                    <a:pt x="383" y="237"/>
                  </a:lnTo>
                  <a:lnTo>
                    <a:pt x="384" y="247"/>
                  </a:lnTo>
                  <a:lnTo>
                    <a:pt x="382" y="250"/>
                  </a:lnTo>
                  <a:lnTo>
                    <a:pt x="381" y="250"/>
                  </a:lnTo>
                  <a:lnTo>
                    <a:pt x="381" y="253"/>
                  </a:lnTo>
                  <a:lnTo>
                    <a:pt x="384" y="260"/>
                  </a:lnTo>
                  <a:lnTo>
                    <a:pt x="392" y="268"/>
                  </a:lnTo>
                  <a:lnTo>
                    <a:pt x="397" y="273"/>
                  </a:lnTo>
                  <a:lnTo>
                    <a:pt x="401" y="270"/>
                  </a:lnTo>
                  <a:lnTo>
                    <a:pt x="402" y="270"/>
                  </a:lnTo>
                  <a:lnTo>
                    <a:pt x="406" y="275"/>
                  </a:lnTo>
                  <a:lnTo>
                    <a:pt x="406" y="284"/>
                  </a:lnTo>
                  <a:lnTo>
                    <a:pt x="408" y="293"/>
                  </a:lnTo>
                  <a:lnTo>
                    <a:pt x="406" y="301"/>
                  </a:lnTo>
                  <a:lnTo>
                    <a:pt x="393" y="303"/>
                  </a:lnTo>
                  <a:lnTo>
                    <a:pt x="393" y="305"/>
                  </a:lnTo>
                  <a:lnTo>
                    <a:pt x="392" y="306"/>
                  </a:lnTo>
                  <a:lnTo>
                    <a:pt x="388" y="306"/>
                  </a:lnTo>
                  <a:lnTo>
                    <a:pt x="382" y="306"/>
                  </a:lnTo>
                  <a:lnTo>
                    <a:pt x="380" y="306"/>
                  </a:lnTo>
                  <a:lnTo>
                    <a:pt x="382" y="311"/>
                  </a:lnTo>
                  <a:lnTo>
                    <a:pt x="383" y="320"/>
                  </a:lnTo>
                  <a:lnTo>
                    <a:pt x="381" y="330"/>
                  </a:lnTo>
                  <a:lnTo>
                    <a:pt x="382" y="339"/>
                  </a:lnTo>
                  <a:lnTo>
                    <a:pt x="382" y="347"/>
                  </a:lnTo>
                  <a:lnTo>
                    <a:pt x="379" y="353"/>
                  </a:lnTo>
                  <a:lnTo>
                    <a:pt x="334" y="353"/>
                  </a:lnTo>
                  <a:lnTo>
                    <a:pt x="346" y="341"/>
                  </a:lnTo>
                  <a:lnTo>
                    <a:pt x="353" y="334"/>
                  </a:lnTo>
                  <a:lnTo>
                    <a:pt x="354" y="330"/>
                  </a:lnTo>
                  <a:lnTo>
                    <a:pt x="353" y="327"/>
                  </a:lnTo>
                  <a:lnTo>
                    <a:pt x="352" y="327"/>
                  </a:lnTo>
                  <a:lnTo>
                    <a:pt x="349" y="326"/>
                  </a:lnTo>
                  <a:lnTo>
                    <a:pt x="348" y="321"/>
                  </a:lnTo>
                  <a:lnTo>
                    <a:pt x="350" y="316"/>
                  </a:lnTo>
                  <a:lnTo>
                    <a:pt x="69" y="319"/>
                  </a:lnTo>
                  <a:lnTo>
                    <a:pt x="68" y="131"/>
                  </a:lnTo>
                  <a:lnTo>
                    <a:pt x="67" y="121"/>
                  </a:lnTo>
                  <a:lnTo>
                    <a:pt x="60" y="115"/>
                  </a:lnTo>
                  <a:lnTo>
                    <a:pt x="55" y="109"/>
                  </a:lnTo>
                  <a:lnTo>
                    <a:pt x="52" y="105"/>
                  </a:lnTo>
                  <a:lnTo>
                    <a:pt x="49" y="98"/>
                  </a:lnTo>
                  <a:lnTo>
                    <a:pt x="45" y="92"/>
                  </a:lnTo>
                  <a:lnTo>
                    <a:pt x="40" y="88"/>
                  </a:lnTo>
                  <a:lnTo>
                    <a:pt x="41" y="83"/>
                  </a:lnTo>
                  <a:lnTo>
                    <a:pt x="46" y="76"/>
                  </a:lnTo>
                  <a:lnTo>
                    <a:pt x="47" y="68"/>
                  </a:lnTo>
                  <a:lnTo>
                    <a:pt x="43" y="65"/>
                  </a:lnTo>
                  <a:lnTo>
                    <a:pt x="35" y="63"/>
                  </a:lnTo>
                  <a:lnTo>
                    <a:pt x="29" y="61"/>
                  </a:lnTo>
                  <a:lnTo>
                    <a:pt x="26" y="56"/>
                  </a:lnTo>
                  <a:lnTo>
                    <a:pt x="22" y="50"/>
                  </a:lnTo>
                  <a:lnTo>
                    <a:pt x="17" y="48"/>
                  </a:lnTo>
                  <a:lnTo>
                    <a:pt x="14" y="3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21">
              <a:extLst>
                <a:ext uri="{FF2B5EF4-FFF2-40B4-BE49-F238E27FC236}">
                  <a16:creationId xmlns:a16="http://schemas.microsoft.com/office/drawing/2014/main" id="{6AD36AC9-B5BB-45F0-858A-A21E9F32B113}"/>
                </a:ext>
              </a:extLst>
            </p:cNvPr>
            <p:cNvSpPr>
              <a:spLocks/>
            </p:cNvSpPr>
            <p:nvPr/>
          </p:nvSpPr>
          <p:spPr bwMode="auto">
            <a:xfrm>
              <a:off x="6895444" y="3214660"/>
              <a:ext cx="611638" cy="1106531"/>
            </a:xfrm>
            <a:custGeom>
              <a:avLst/>
              <a:gdLst>
                <a:gd name="T0" fmla="*/ 149 w 241"/>
                <a:gd name="T1" fmla="*/ 431 h 436"/>
                <a:gd name="T2" fmla="*/ 139 w 241"/>
                <a:gd name="T3" fmla="*/ 429 h 436"/>
                <a:gd name="T4" fmla="*/ 128 w 241"/>
                <a:gd name="T5" fmla="*/ 411 h 436"/>
                <a:gd name="T6" fmla="*/ 130 w 241"/>
                <a:gd name="T7" fmla="*/ 398 h 436"/>
                <a:gd name="T8" fmla="*/ 120 w 241"/>
                <a:gd name="T9" fmla="*/ 378 h 436"/>
                <a:gd name="T10" fmla="*/ 108 w 241"/>
                <a:gd name="T11" fmla="*/ 365 h 436"/>
                <a:gd name="T12" fmla="*/ 89 w 241"/>
                <a:gd name="T13" fmla="*/ 355 h 436"/>
                <a:gd name="T14" fmla="*/ 74 w 241"/>
                <a:gd name="T15" fmla="*/ 337 h 436"/>
                <a:gd name="T16" fmla="*/ 86 w 241"/>
                <a:gd name="T17" fmla="*/ 313 h 436"/>
                <a:gd name="T18" fmla="*/ 75 w 241"/>
                <a:gd name="T19" fmla="*/ 286 h 436"/>
                <a:gd name="T20" fmla="*/ 54 w 241"/>
                <a:gd name="T21" fmla="*/ 292 h 436"/>
                <a:gd name="T22" fmla="*/ 50 w 241"/>
                <a:gd name="T23" fmla="*/ 275 h 436"/>
                <a:gd name="T24" fmla="*/ 31 w 241"/>
                <a:gd name="T25" fmla="*/ 251 h 436"/>
                <a:gd name="T26" fmla="*/ 4 w 241"/>
                <a:gd name="T27" fmla="*/ 218 h 436"/>
                <a:gd name="T28" fmla="*/ 1 w 241"/>
                <a:gd name="T29" fmla="*/ 182 h 436"/>
                <a:gd name="T30" fmla="*/ 4 w 241"/>
                <a:gd name="T31" fmla="*/ 177 h 436"/>
                <a:gd name="T32" fmla="*/ 4 w 241"/>
                <a:gd name="T33" fmla="*/ 162 h 436"/>
                <a:gd name="T34" fmla="*/ 21 w 241"/>
                <a:gd name="T35" fmla="*/ 145 h 436"/>
                <a:gd name="T36" fmla="*/ 27 w 241"/>
                <a:gd name="T37" fmla="*/ 135 h 436"/>
                <a:gd name="T38" fmla="*/ 21 w 241"/>
                <a:gd name="T39" fmla="*/ 115 h 436"/>
                <a:gd name="T40" fmla="*/ 31 w 241"/>
                <a:gd name="T41" fmla="*/ 95 h 436"/>
                <a:gd name="T42" fmla="*/ 61 w 241"/>
                <a:gd name="T43" fmla="*/ 79 h 436"/>
                <a:gd name="T44" fmla="*/ 71 w 241"/>
                <a:gd name="T45" fmla="*/ 45 h 436"/>
                <a:gd name="T46" fmla="*/ 50 w 241"/>
                <a:gd name="T47" fmla="*/ 24 h 436"/>
                <a:gd name="T48" fmla="*/ 41 w 241"/>
                <a:gd name="T49" fmla="*/ 16 h 436"/>
                <a:gd name="T50" fmla="*/ 199 w 241"/>
                <a:gd name="T51" fmla="*/ 18 h 436"/>
                <a:gd name="T52" fmla="*/ 211 w 241"/>
                <a:gd name="T53" fmla="*/ 46 h 436"/>
                <a:gd name="T54" fmla="*/ 216 w 241"/>
                <a:gd name="T55" fmla="*/ 58 h 436"/>
                <a:gd name="T56" fmla="*/ 234 w 241"/>
                <a:gd name="T57" fmla="*/ 237 h 436"/>
                <a:gd name="T58" fmla="*/ 229 w 241"/>
                <a:gd name="T59" fmla="*/ 254 h 436"/>
                <a:gd name="T60" fmla="*/ 237 w 241"/>
                <a:gd name="T61" fmla="*/ 271 h 436"/>
                <a:gd name="T62" fmla="*/ 236 w 241"/>
                <a:gd name="T63" fmla="*/ 300 h 436"/>
                <a:gd name="T64" fmla="*/ 228 w 241"/>
                <a:gd name="T65" fmla="*/ 315 h 436"/>
                <a:gd name="T66" fmla="*/ 217 w 241"/>
                <a:gd name="T67" fmla="*/ 332 h 436"/>
                <a:gd name="T68" fmla="*/ 217 w 241"/>
                <a:gd name="T69" fmla="*/ 341 h 436"/>
                <a:gd name="T70" fmla="*/ 210 w 241"/>
                <a:gd name="T71" fmla="*/ 355 h 436"/>
                <a:gd name="T72" fmla="*/ 210 w 241"/>
                <a:gd name="T73" fmla="*/ 368 h 436"/>
                <a:gd name="T74" fmla="*/ 207 w 241"/>
                <a:gd name="T75" fmla="*/ 379 h 436"/>
                <a:gd name="T76" fmla="*/ 211 w 241"/>
                <a:gd name="T77" fmla="*/ 387 h 436"/>
                <a:gd name="T78" fmla="*/ 193 w 241"/>
                <a:gd name="T79" fmla="*/ 396 h 436"/>
                <a:gd name="T80" fmla="*/ 193 w 241"/>
                <a:gd name="T81" fmla="*/ 408 h 436"/>
                <a:gd name="T82" fmla="*/ 193 w 241"/>
                <a:gd name="T83" fmla="*/ 424 h 436"/>
                <a:gd name="T84" fmla="*/ 183 w 241"/>
                <a:gd name="T85" fmla="*/ 422 h 436"/>
                <a:gd name="T86" fmla="*/ 168 w 241"/>
                <a:gd name="T87" fmla="*/ 415 h 436"/>
                <a:gd name="T88" fmla="*/ 155 w 241"/>
                <a:gd name="T89" fmla="*/ 427 h 436"/>
                <a:gd name="T90" fmla="*/ 153 w 241"/>
                <a:gd name="T9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436">
                  <a:moveTo>
                    <a:pt x="153" y="436"/>
                  </a:moveTo>
                  <a:lnTo>
                    <a:pt x="153" y="436"/>
                  </a:lnTo>
                  <a:lnTo>
                    <a:pt x="149" y="431"/>
                  </a:lnTo>
                  <a:lnTo>
                    <a:pt x="148" y="431"/>
                  </a:lnTo>
                  <a:lnTo>
                    <a:pt x="144" y="434"/>
                  </a:lnTo>
                  <a:lnTo>
                    <a:pt x="139" y="429"/>
                  </a:lnTo>
                  <a:lnTo>
                    <a:pt x="131" y="421"/>
                  </a:lnTo>
                  <a:lnTo>
                    <a:pt x="128" y="414"/>
                  </a:lnTo>
                  <a:lnTo>
                    <a:pt x="128" y="411"/>
                  </a:lnTo>
                  <a:lnTo>
                    <a:pt x="129" y="411"/>
                  </a:lnTo>
                  <a:lnTo>
                    <a:pt x="131" y="408"/>
                  </a:lnTo>
                  <a:lnTo>
                    <a:pt x="130" y="398"/>
                  </a:lnTo>
                  <a:lnTo>
                    <a:pt x="130" y="388"/>
                  </a:lnTo>
                  <a:lnTo>
                    <a:pt x="127" y="382"/>
                  </a:lnTo>
                  <a:lnTo>
                    <a:pt x="120" y="378"/>
                  </a:lnTo>
                  <a:lnTo>
                    <a:pt x="115" y="370"/>
                  </a:lnTo>
                  <a:lnTo>
                    <a:pt x="113" y="367"/>
                  </a:lnTo>
                  <a:lnTo>
                    <a:pt x="108" y="365"/>
                  </a:lnTo>
                  <a:lnTo>
                    <a:pt x="102" y="362"/>
                  </a:lnTo>
                  <a:lnTo>
                    <a:pt x="95" y="360"/>
                  </a:lnTo>
                  <a:lnTo>
                    <a:pt x="89" y="355"/>
                  </a:lnTo>
                  <a:lnTo>
                    <a:pt x="82" y="352"/>
                  </a:lnTo>
                  <a:lnTo>
                    <a:pt x="77" y="346"/>
                  </a:lnTo>
                  <a:lnTo>
                    <a:pt x="74" y="337"/>
                  </a:lnTo>
                  <a:lnTo>
                    <a:pt x="76" y="328"/>
                  </a:lnTo>
                  <a:lnTo>
                    <a:pt x="81" y="321"/>
                  </a:lnTo>
                  <a:lnTo>
                    <a:pt x="86" y="313"/>
                  </a:lnTo>
                  <a:lnTo>
                    <a:pt x="84" y="299"/>
                  </a:lnTo>
                  <a:lnTo>
                    <a:pt x="80" y="290"/>
                  </a:lnTo>
                  <a:lnTo>
                    <a:pt x="75" y="286"/>
                  </a:lnTo>
                  <a:lnTo>
                    <a:pt x="69" y="287"/>
                  </a:lnTo>
                  <a:lnTo>
                    <a:pt x="60" y="290"/>
                  </a:lnTo>
                  <a:lnTo>
                    <a:pt x="54" y="292"/>
                  </a:lnTo>
                  <a:lnTo>
                    <a:pt x="50" y="290"/>
                  </a:lnTo>
                  <a:lnTo>
                    <a:pt x="49" y="284"/>
                  </a:lnTo>
                  <a:lnTo>
                    <a:pt x="50" y="275"/>
                  </a:lnTo>
                  <a:lnTo>
                    <a:pt x="47" y="267"/>
                  </a:lnTo>
                  <a:lnTo>
                    <a:pt x="41" y="259"/>
                  </a:lnTo>
                  <a:lnTo>
                    <a:pt x="31" y="251"/>
                  </a:lnTo>
                  <a:lnTo>
                    <a:pt x="21" y="242"/>
                  </a:lnTo>
                  <a:lnTo>
                    <a:pt x="11" y="231"/>
                  </a:lnTo>
                  <a:lnTo>
                    <a:pt x="4" y="218"/>
                  </a:lnTo>
                  <a:lnTo>
                    <a:pt x="0" y="201"/>
                  </a:lnTo>
                  <a:lnTo>
                    <a:pt x="0" y="180"/>
                  </a:lnTo>
                  <a:lnTo>
                    <a:pt x="1" y="182"/>
                  </a:lnTo>
                  <a:lnTo>
                    <a:pt x="2" y="182"/>
                  </a:lnTo>
                  <a:lnTo>
                    <a:pt x="3" y="182"/>
                  </a:lnTo>
                  <a:lnTo>
                    <a:pt x="4" y="177"/>
                  </a:lnTo>
                  <a:lnTo>
                    <a:pt x="4" y="174"/>
                  </a:lnTo>
                  <a:lnTo>
                    <a:pt x="2" y="167"/>
                  </a:lnTo>
                  <a:lnTo>
                    <a:pt x="4" y="162"/>
                  </a:lnTo>
                  <a:lnTo>
                    <a:pt x="15" y="158"/>
                  </a:lnTo>
                  <a:lnTo>
                    <a:pt x="21" y="150"/>
                  </a:lnTo>
                  <a:lnTo>
                    <a:pt x="21" y="145"/>
                  </a:lnTo>
                  <a:lnTo>
                    <a:pt x="21" y="142"/>
                  </a:lnTo>
                  <a:lnTo>
                    <a:pt x="22" y="138"/>
                  </a:lnTo>
                  <a:lnTo>
                    <a:pt x="27" y="135"/>
                  </a:lnTo>
                  <a:lnTo>
                    <a:pt x="27" y="128"/>
                  </a:lnTo>
                  <a:lnTo>
                    <a:pt x="23" y="122"/>
                  </a:lnTo>
                  <a:lnTo>
                    <a:pt x="21" y="115"/>
                  </a:lnTo>
                  <a:lnTo>
                    <a:pt x="20" y="108"/>
                  </a:lnTo>
                  <a:lnTo>
                    <a:pt x="22" y="101"/>
                  </a:lnTo>
                  <a:lnTo>
                    <a:pt x="31" y="95"/>
                  </a:lnTo>
                  <a:lnTo>
                    <a:pt x="49" y="88"/>
                  </a:lnTo>
                  <a:lnTo>
                    <a:pt x="57" y="86"/>
                  </a:lnTo>
                  <a:lnTo>
                    <a:pt x="61" y="79"/>
                  </a:lnTo>
                  <a:lnTo>
                    <a:pt x="63" y="71"/>
                  </a:lnTo>
                  <a:lnTo>
                    <a:pt x="70" y="59"/>
                  </a:lnTo>
                  <a:lnTo>
                    <a:pt x="71" y="45"/>
                  </a:lnTo>
                  <a:lnTo>
                    <a:pt x="67" y="37"/>
                  </a:lnTo>
                  <a:lnTo>
                    <a:pt x="57" y="32"/>
                  </a:lnTo>
                  <a:lnTo>
                    <a:pt x="50" y="24"/>
                  </a:lnTo>
                  <a:lnTo>
                    <a:pt x="49" y="23"/>
                  </a:lnTo>
                  <a:lnTo>
                    <a:pt x="46" y="19"/>
                  </a:lnTo>
                  <a:lnTo>
                    <a:pt x="41" y="16"/>
                  </a:lnTo>
                  <a:lnTo>
                    <a:pt x="40" y="9"/>
                  </a:lnTo>
                  <a:lnTo>
                    <a:pt x="197" y="0"/>
                  </a:lnTo>
                  <a:lnTo>
                    <a:pt x="199" y="18"/>
                  </a:lnTo>
                  <a:lnTo>
                    <a:pt x="203" y="28"/>
                  </a:lnTo>
                  <a:lnTo>
                    <a:pt x="208" y="36"/>
                  </a:lnTo>
                  <a:lnTo>
                    <a:pt x="211" y="46"/>
                  </a:lnTo>
                  <a:lnTo>
                    <a:pt x="213" y="50"/>
                  </a:lnTo>
                  <a:lnTo>
                    <a:pt x="214" y="55"/>
                  </a:lnTo>
                  <a:lnTo>
                    <a:pt x="216" y="58"/>
                  </a:lnTo>
                  <a:lnTo>
                    <a:pt x="217" y="61"/>
                  </a:lnTo>
                  <a:lnTo>
                    <a:pt x="233" y="230"/>
                  </a:lnTo>
                  <a:lnTo>
                    <a:pt x="234" y="237"/>
                  </a:lnTo>
                  <a:lnTo>
                    <a:pt x="235" y="244"/>
                  </a:lnTo>
                  <a:lnTo>
                    <a:pt x="233" y="249"/>
                  </a:lnTo>
                  <a:lnTo>
                    <a:pt x="229" y="254"/>
                  </a:lnTo>
                  <a:lnTo>
                    <a:pt x="228" y="260"/>
                  </a:lnTo>
                  <a:lnTo>
                    <a:pt x="233" y="266"/>
                  </a:lnTo>
                  <a:lnTo>
                    <a:pt x="237" y="271"/>
                  </a:lnTo>
                  <a:lnTo>
                    <a:pt x="241" y="280"/>
                  </a:lnTo>
                  <a:lnTo>
                    <a:pt x="240" y="292"/>
                  </a:lnTo>
                  <a:lnTo>
                    <a:pt x="236" y="300"/>
                  </a:lnTo>
                  <a:lnTo>
                    <a:pt x="233" y="306"/>
                  </a:lnTo>
                  <a:lnTo>
                    <a:pt x="230" y="309"/>
                  </a:lnTo>
                  <a:lnTo>
                    <a:pt x="228" y="315"/>
                  </a:lnTo>
                  <a:lnTo>
                    <a:pt x="223" y="321"/>
                  </a:lnTo>
                  <a:lnTo>
                    <a:pt x="219" y="325"/>
                  </a:lnTo>
                  <a:lnTo>
                    <a:pt x="217" y="332"/>
                  </a:lnTo>
                  <a:lnTo>
                    <a:pt x="219" y="334"/>
                  </a:lnTo>
                  <a:lnTo>
                    <a:pt x="219" y="339"/>
                  </a:lnTo>
                  <a:lnTo>
                    <a:pt x="217" y="341"/>
                  </a:lnTo>
                  <a:lnTo>
                    <a:pt x="211" y="343"/>
                  </a:lnTo>
                  <a:lnTo>
                    <a:pt x="210" y="349"/>
                  </a:lnTo>
                  <a:lnTo>
                    <a:pt x="210" y="355"/>
                  </a:lnTo>
                  <a:lnTo>
                    <a:pt x="211" y="361"/>
                  </a:lnTo>
                  <a:lnTo>
                    <a:pt x="211" y="365"/>
                  </a:lnTo>
                  <a:lnTo>
                    <a:pt x="210" y="368"/>
                  </a:lnTo>
                  <a:lnTo>
                    <a:pt x="207" y="372"/>
                  </a:lnTo>
                  <a:lnTo>
                    <a:pt x="207" y="376"/>
                  </a:lnTo>
                  <a:lnTo>
                    <a:pt x="207" y="379"/>
                  </a:lnTo>
                  <a:lnTo>
                    <a:pt x="209" y="381"/>
                  </a:lnTo>
                  <a:lnTo>
                    <a:pt x="211" y="383"/>
                  </a:lnTo>
                  <a:lnTo>
                    <a:pt x="211" y="387"/>
                  </a:lnTo>
                  <a:lnTo>
                    <a:pt x="207" y="389"/>
                  </a:lnTo>
                  <a:lnTo>
                    <a:pt x="199" y="393"/>
                  </a:lnTo>
                  <a:lnTo>
                    <a:pt x="193" y="396"/>
                  </a:lnTo>
                  <a:lnTo>
                    <a:pt x="188" y="401"/>
                  </a:lnTo>
                  <a:lnTo>
                    <a:pt x="189" y="403"/>
                  </a:lnTo>
                  <a:lnTo>
                    <a:pt x="193" y="408"/>
                  </a:lnTo>
                  <a:lnTo>
                    <a:pt x="195" y="411"/>
                  </a:lnTo>
                  <a:lnTo>
                    <a:pt x="195" y="416"/>
                  </a:lnTo>
                  <a:lnTo>
                    <a:pt x="193" y="424"/>
                  </a:lnTo>
                  <a:lnTo>
                    <a:pt x="190" y="426"/>
                  </a:lnTo>
                  <a:lnTo>
                    <a:pt x="188" y="425"/>
                  </a:lnTo>
                  <a:lnTo>
                    <a:pt x="183" y="422"/>
                  </a:lnTo>
                  <a:lnTo>
                    <a:pt x="179" y="419"/>
                  </a:lnTo>
                  <a:lnTo>
                    <a:pt x="174" y="416"/>
                  </a:lnTo>
                  <a:lnTo>
                    <a:pt x="168" y="415"/>
                  </a:lnTo>
                  <a:lnTo>
                    <a:pt x="162" y="416"/>
                  </a:lnTo>
                  <a:lnTo>
                    <a:pt x="156" y="421"/>
                  </a:lnTo>
                  <a:lnTo>
                    <a:pt x="155" y="427"/>
                  </a:lnTo>
                  <a:lnTo>
                    <a:pt x="156" y="432"/>
                  </a:lnTo>
                  <a:lnTo>
                    <a:pt x="157" y="434"/>
                  </a:lnTo>
                  <a:lnTo>
                    <a:pt x="153" y="43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22">
              <a:extLst>
                <a:ext uri="{FF2B5EF4-FFF2-40B4-BE49-F238E27FC236}">
                  <a16:creationId xmlns:a16="http://schemas.microsoft.com/office/drawing/2014/main" id="{6B2BE457-63FA-40B6-9586-540C7433C039}"/>
                </a:ext>
              </a:extLst>
            </p:cNvPr>
            <p:cNvSpPr>
              <a:spLocks/>
            </p:cNvSpPr>
            <p:nvPr/>
          </p:nvSpPr>
          <p:spPr bwMode="auto">
            <a:xfrm>
              <a:off x="5101138" y="1927938"/>
              <a:ext cx="1032931" cy="649706"/>
            </a:xfrm>
            <a:custGeom>
              <a:avLst/>
              <a:gdLst>
                <a:gd name="T0" fmla="*/ 17 w 407"/>
                <a:gd name="T1" fmla="*/ 0 h 256"/>
                <a:gd name="T2" fmla="*/ 0 w 407"/>
                <a:gd name="T3" fmla="*/ 238 h 256"/>
                <a:gd name="T4" fmla="*/ 35 w 407"/>
                <a:gd name="T5" fmla="*/ 240 h 256"/>
                <a:gd name="T6" fmla="*/ 70 w 407"/>
                <a:gd name="T7" fmla="*/ 242 h 256"/>
                <a:gd name="T8" fmla="*/ 103 w 407"/>
                <a:gd name="T9" fmla="*/ 246 h 256"/>
                <a:gd name="T10" fmla="*/ 136 w 407"/>
                <a:gd name="T11" fmla="*/ 248 h 256"/>
                <a:gd name="T12" fmla="*/ 167 w 407"/>
                <a:gd name="T13" fmla="*/ 248 h 256"/>
                <a:gd name="T14" fmla="*/ 196 w 407"/>
                <a:gd name="T15" fmla="*/ 251 h 256"/>
                <a:gd name="T16" fmla="*/ 224 w 407"/>
                <a:gd name="T17" fmla="*/ 252 h 256"/>
                <a:gd name="T18" fmla="*/ 250 w 407"/>
                <a:gd name="T19" fmla="*/ 253 h 256"/>
                <a:gd name="T20" fmla="*/ 276 w 407"/>
                <a:gd name="T21" fmla="*/ 254 h 256"/>
                <a:gd name="T22" fmla="*/ 299 w 407"/>
                <a:gd name="T23" fmla="*/ 255 h 256"/>
                <a:gd name="T24" fmla="*/ 321 w 407"/>
                <a:gd name="T25" fmla="*/ 255 h 256"/>
                <a:gd name="T26" fmla="*/ 342 w 407"/>
                <a:gd name="T27" fmla="*/ 255 h 256"/>
                <a:gd name="T28" fmla="*/ 361 w 407"/>
                <a:gd name="T29" fmla="*/ 256 h 256"/>
                <a:gd name="T30" fmla="*/ 377 w 407"/>
                <a:gd name="T31" fmla="*/ 256 h 256"/>
                <a:gd name="T32" fmla="*/ 394 w 407"/>
                <a:gd name="T33" fmla="*/ 256 h 256"/>
                <a:gd name="T34" fmla="*/ 407 w 407"/>
                <a:gd name="T35" fmla="*/ 256 h 256"/>
                <a:gd name="T36" fmla="*/ 406 w 407"/>
                <a:gd name="T37" fmla="*/ 227 h 256"/>
                <a:gd name="T38" fmla="*/ 400 w 407"/>
                <a:gd name="T39" fmla="*/ 215 h 256"/>
                <a:gd name="T40" fmla="*/ 395 w 407"/>
                <a:gd name="T41" fmla="*/ 208 h 256"/>
                <a:gd name="T42" fmla="*/ 393 w 407"/>
                <a:gd name="T43" fmla="*/ 190 h 256"/>
                <a:gd name="T44" fmla="*/ 391 w 407"/>
                <a:gd name="T45" fmla="*/ 160 h 256"/>
                <a:gd name="T46" fmla="*/ 391 w 407"/>
                <a:gd name="T47" fmla="*/ 137 h 256"/>
                <a:gd name="T48" fmla="*/ 388 w 407"/>
                <a:gd name="T49" fmla="*/ 119 h 256"/>
                <a:gd name="T50" fmla="*/ 381 w 407"/>
                <a:gd name="T51" fmla="*/ 102 h 256"/>
                <a:gd name="T52" fmla="*/ 382 w 407"/>
                <a:gd name="T53" fmla="*/ 94 h 256"/>
                <a:gd name="T54" fmla="*/ 380 w 407"/>
                <a:gd name="T55" fmla="*/ 90 h 256"/>
                <a:gd name="T56" fmla="*/ 377 w 407"/>
                <a:gd name="T57" fmla="*/ 81 h 256"/>
                <a:gd name="T58" fmla="*/ 376 w 407"/>
                <a:gd name="T59" fmla="*/ 58 h 256"/>
                <a:gd name="T60" fmla="*/ 377 w 407"/>
                <a:gd name="T61" fmla="*/ 43 h 256"/>
                <a:gd name="T62" fmla="*/ 376 w 407"/>
                <a:gd name="T63" fmla="*/ 31 h 256"/>
                <a:gd name="T64" fmla="*/ 373 w 407"/>
                <a:gd name="T65" fmla="*/ 23 h 256"/>
                <a:gd name="T66" fmla="*/ 374 w 407"/>
                <a:gd name="T67" fmla="*/ 17 h 256"/>
                <a:gd name="T68" fmla="*/ 344 w 407"/>
                <a:gd name="T69" fmla="*/ 16 h 256"/>
                <a:gd name="T70" fmla="*/ 317 w 407"/>
                <a:gd name="T71" fmla="*/ 16 h 256"/>
                <a:gd name="T72" fmla="*/ 294 w 407"/>
                <a:gd name="T73" fmla="*/ 15 h 256"/>
                <a:gd name="T74" fmla="*/ 270 w 407"/>
                <a:gd name="T75" fmla="*/ 14 h 256"/>
                <a:gd name="T76" fmla="*/ 249 w 407"/>
                <a:gd name="T77" fmla="*/ 14 h 256"/>
                <a:gd name="T78" fmla="*/ 229 w 407"/>
                <a:gd name="T79" fmla="*/ 13 h 256"/>
                <a:gd name="T80" fmla="*/ 210 w 407"/>
                <a:gd name="T81" fmla="*/ 13 h 256"/>
                <a:gd name="T82" fmla="*/ 190 w 407"/>
                <a:gd name="T83" fmla="*/ 11 h 256"/>
                <a:gd name="T84" fmla="*/ 171 w 407"/>
                <a:gd name="T85" fmla="*/ 11 h 256"/>
                <a:gd name="T86" fmla="*/ 153 w 407"/>
                <a:gd name="T87" fmla="*/ 10 h 256"/>
                <a:gd name="T88" fmla="*/ 134 w 407"/>
                <a:gd name="T89" fmla="*/ 9 h 256"/>
                <a:gd name="T90" fmla="*/ 113 w 407"/>
                <a:gd name="T91" fmla="*/ 8 h 256"/>
                <a:gd name="T92" fmla="*/ 93 w 407"/>
                <a:gd name="T93" fmla="*/ 5 h 256"/>
                <a:gd name="T94" fmla="*/ 69 w 407"/>
                <a:gd name="T95" fmla="*/ 3 h 256"/>
                <a:gd name="T96" fmla="*/ 44 w 407"/>
                <a:gd name="T97" fmla="*/ 2 h 256"/>
                <a:gd name="T98" fmla="*/ 17 w 407"/>
                <a:gd name="T9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256">
                  <a:moveTo>
                    <a:pt x="17" y="0"/>
                  </a:moveTo>
                  <a:lnTo>
                    <a:pt x="0" y="238"/>
                  </a:lnTo>
                  <a:lnTo>
                    <a:pt x="35" y="240"/>
                  </a:lnTo>
                  <a:lnTo>
                    <a:pt x="70" y="242"/>
                  </a:lnTo>
                  <a:lnTo>
                    <a:pt x="103" y="246"/>
                  </a:lnTo>
                  <a:lnTo>
                    <a:pt x="136" y="248"/>
                  </a:lnTo>
                  <a:lnTo>
                    <a:pt x="167" y="248"/>
                  </a:lnTo>
                  <a:lnTo>
                    <a:pt x="196" y="251"/>
                  </a:lnTo>
                  <a:lnTo>
                    <a:pt x="224" y="252"/>
                  </a:lnTo>
                  <a:lnTo>
                    <a:pt x="250" y="253"/>
                  </a:lnTo>
                  <a:lnTo>
                    <a:pt x="276" y="254"/>
                  </a:lnTo>
                  <a:lnTo>
                    <a:pt x="299" y="255"/>
                  </a:lnTo>
                  <a:lnTo>
                    <a:pt x="321" y="255"/>
                  </a:lnTo>
                  <a:lnTo>
                    <a:pt x="342" y="255"/>
                  </a:lnTo>
                  <a:lnTo>
                    <a:pt x="361" y="256"/>
                  </a:lnTo>
                  <a:lnTo>
                    <a:pt x="377" y="256"/>
                  </a:lnTo>
                  <a:lnTo>
                    <a:pt x="394" y="256"/>
                  </a:lnTo>
                  <a:lnTo>
                    <a:pt x="407" y="256"/>
                  </a:lnTo>
                  <a:lnTo>
                    <a:pt x="406" y="227"/>
                  </a:lnTo>
                  <a:lnTo>
                    <a:pt x="400" y="215"/>
                  </a:lnTo>
                  <a:lnTo>
                    <a:pt x="395" y="208"/>
                  </a:lnTo>
                  <a:lnTo>
                    <a:pt x="393" y="190"/>
                  </a:lnTo>
                  <a:lnTo>
                    <a:pt x="391" y="160"/>
                  </a:lnTo>
                  <a:lnTo>
                    <a:pt x="391" y="137"/>
                  </a:lnTo>
                  <a:lnTo>
                    <a:pt x="388" y="119"/>
                  </a:lnTo>
                  <a:lnTo>
                    <a:pt x="381" y="102"/>
                  </a:lnTo>
                  <a:lnTo>
                    <a:pt x="382" y="94"/>
                  </a:lnTo>
                  <a:lnTo>
                    <a:pt x="380" y="90"/>
                  </a:lnTo>
                  <a:lnTo>
                    <a:pt x="377" y="81"/>
                  </a:lnTo>
                  <a:lnTo>
                    <a:pt x="376" y="58"/>
                  </a:lnTo>
                  <a:lnTo>
                    <a:pt x="377" y="43"/>
                  </a:lnTo>
                  <a:lnTo>
                    <a:pt x="376" y="31"/>
                  </a:lnTo>
                  <a:lnTo>
                    <a:pt x="373" y="23"/>
                  </a:lnTo>
                  <a:lnTo>
                    <a:pt x="374" y="17"/>
                  </a:lnTo>
                  <a:lnTo>
                    <a:pt x="344" y="16"/>
                  </a:lnTo>
                  <a:lnTo>
                    <a:pt x="317" y="16"/>
                  </a:lnTo>
                  <a:lnTo>
                    <a:pt x="294" y="15"/>
                  </a:lnTo>
                  <a:lnTo>
                    <a:pt x="270" y="14"/>
                  </a:lnTo>
                  <a:lnTo>
                    <a:pt x="249" y="14"/>
                  </a:lnTo>
                  <a:lnTo>
                    <a:pt x="229" y="13"/>
                  </a:lnTo>
                  <a:lnTo>
                    <a:pt x="210" y="13"/>
                  </a:lnTo>
                  <a:lnTo>
                    <a:pt x="190" y="11"/>
                  </a:lnTo>
                  <a:lnTo>
                    <a:pt x="171" y="11"/>
                  </a:lnTo>
                  <a:lnTo>
                    <a:pt x="153" y="10"/>
                  </a:lnTo>
                  <a:lnTo>
                    <a:pt x="134" y="9"/>
                  </a:lnTo>
                  <a:lnTo>
                    <a:pt x="113" y="8"/>
                  </a:lnTo>
                  <a:lnTo>
                    <a:pt x="93" y="5"/>
                  </a:lnTo>
                  <a:lnTo>
                    <a:pt x="69" y="3"/>
                  </a:lnTo>
                  <a:lnTo>
                    <a:pt x="44" y="2"/>
                  </a:lnTo>
                  <a:lnTo>
                    <a:pt x="17"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24">
              <a:extLst>
                <a:ext uri="{FF2B5EF4-FFF2-40B4-BE49-F238E27FC236}">
                  <a16:creationId xmlns:a16="http://schemas.microsoft.com/office/drawing/2014/main" id="{39CBA20E-6BF6-47A2-A0D1-9B814CB9FE02}"/>
                </a:ext>
              </a:extLst>
            </p:cNvPr>
            <p:cNvSpPr>
              <a:spLocks/>
            </p:cNvSpPr>
            <p:nvPr/>
          </p:nvSpPr>
          <p:spPr bwMode="auto">
            <a:xfrm>
              <a:off x="5047842" y="2531962"/>
              <a:ext cx="1106531" cy="725843"/>
            </a:xfrm>
            <a:custGeom>
              <a:avLst/>
              <a:gdLst>
                <a:gd name="T0" fmla="*/ 430 w 436"/>
                <a:gd name="T1" fmla="*/ 213 h 286"/>
                <a:gd name="T2" fmla="*/ 427 w 436"/>
                <a:gd name="T3" fmla="*/ 225 h 286"/>
                <a:gd name="T4" fmla="*/ 431 w 436"/>
                <a:gd name="T5" fmla="*/ 235 h 286"/>
                <a:gd name="T6" fmla="*/ 430 w 436"/>
                <a:gd name="T7" fmla="*/ 248 h 286"/>
                <a:gd name="T8" fmla="*/ 427 w 436"/>
                <a:gd name="T9" fmla="*/ 278 h 286"/>
                <a:gd name="T10" fmla="*/ 422 w 436"/>
                <a:gd name="T11" fmla="*/ 284 h 286"/>
                <a:gd name="T12" fmla="*/ 407 w 436"/>
                <a:gd name="T13" fmla="*/ 272 h 286"/>
                <a:gd name="T14" fmla="*/ 398 w 436"/>
                <a:gd name="T15" fmla="*/ 269 h 286"/>
                <a:gd name="T16" fmla="*/ 392 w 436"/>
                <a:gd name="T17" fmla="*/ 264 h 286"/>
                <a:gd name="T18" fmla="*/ 384 w 436"/>
                <a:gd name="T19" fmla="*/ 261 h 286"/>
                <a:gd name="T20" fmla="*/ 372 w 436"/>
                <a:gd name="T21" fmla="*/ 261 h 286"/>
                <a:gd name="T22" fmla="*/ 342 w 436"/>
                <a:gd name="T23" fmla="*/ 265 h 286"/>
                <a:gd name="T24" fmla="*/ 329 w 436"/>
                <a:gd name="T25" fmla="*/ 260 h 286"/>
                <a:gd name="T26" fmla="*/ 320 w 436"/>
                <a:gd name="T27" fmla="*/ 252 h 286"/>
                <a:gd name="T28" fmla="*/ 307 w 436"/>
                <a:gd name="T29" fmla="*/ 248 h 286"/>
                <a:gd name="T30" fmla="*/ 284 w 436"/>
                <a:gd name="T31" fmla="*/ 247 h 286"/>
                <a:gd name="T32" fmla="*/ 257 w 436"/>
                <a:gd name="T33" fmla="*/ 246 h 286"/>
                <a:gd name="T34" fmla="*/ 222 w 436"/>
                <a:gd name="T35" fmla="*/ 246 h 286"/>
                <a:gd name="T36" fmla="*/ 184 w 436"/>
                <a:gd name="T37" fmla="*/ 244 h 286"/>
                <a:gd name="T38" fmla="*/ 142 w 436"/>
                <a:gd name="T39" fmla="*/ 241 h 286"/>
                <a:gd name="T40" fmla="*/ 96 w 436"/>
                <a:gd name="T41" fmla="*/ 238 h 286"/>
                <a:gd name="T42" fmla="*/ 49 w 436"/>
                <a:gd name="T43" fmla="*/ 235 h 286"/>
                <a:gd name="T44" fmla="*/ 0 w 436"/>
                <a:gd name="T45" fmla="*/ 231 h 286"/>
                <a:gd name="T46" fmla="*/ 14 w 436"/>
                <a:gd name="T47" fmla="*/ 81 h 286"/>
                <a:gd name="T48" fmla="*/ 21 w 436"/>
                <a:gd name="T49" fmla="*/ 0 h 286"/>
                <a:gd name="T50" fmla="*/ 91 w 436"/>
                <a:gd name="T51" fmla="*/ 4 h 286"/>
                <a:gd name="T52" fmla="*/ 157 w 436"/>
                <a:gd name="T53" fmla="*/ 10 h 286"/>
                <a:gd name="T54" fmla="*/ 217 w 436"/>
                <a:gd name="T55" fmla="*/ 13 h 286"/>
                <a:gd name="T56" fmla="*/ 271 w 436"/>
                <a:gd name="T57" fmla="*/ 15 h 286"/>
                <a:gd name="T58" fmla="*/ 320 w 436"/>
                <a:gd name="T59" fmla="*/ 17 h 286"/>
                <a:gd name="T60" fmla="*/ 363 w 436"/>
                <a:gd name="T61" fmla="*/ 17 h 286"/>
                <a:gd name="T62" fmla="*/ 398 w 436"/>
                <a:gd name="T63" fmla="*/ 18 h 286"/>
                <a:gd name="T64" fmla="*/ 428 w 436"/>
                <a:gd name="T65" fmla="*/ 18 h 286"/>
                <a:gd name="T66" fmla="*/ 422 w 436"/>
                <a:gd name="T67" fmla="*/ 35 h 286"/>
                <a:gd name="T68" fmla="*/ 416 w 436"/>
                <a:gd name="T69" fmla="*/ 49 h 286"/>
                <a:gd name="T70" fmla="*/ 425 w 436"/>
                <a:gd name="T71" fmla="*/ 57 h 286"/>
                <a:gd name="T72" fmla="*/ 435 w 436"/>
                <a:gd name="T73" fmla="*/ 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286">
                  <a:moveTo>
                    <a:pt x="436" y="212"/>
                  </a:moveTo>
                  <a:lnTo>
                    <a:pt x="430" y="213"/>
                  </a:lnTo>
                  <a:lnTo>
                    <a:pt x="430" y="220"/>
                  </a:lnTo>
                  <a:lnTo>
                    <a:pt x="427" y="225"/>
                  </a:lnTo>
                  <a:lnTo>
                    <a:pt x="427" y="231"/>
                  </a:lnTo>
                  <a:lnTo>
                    <a:pt x="431" y="235"/>
                  </a:lnTo>
                  <a:lnTo>
                    <a:pt x="434" y="239"/>
                  </a:lnTo>
                  <a:lnTo>
                    <a:pt x="430" y="248"/>
                  </a:lnTo>
                  <a:lnTo>
                    <a:pt x="427" y="261"/>
                  </a:lnTo>
                  <a:lnTo>
                    <a:pt x="427" y="278"/>
                  </a:lnTo>
                  <a:lnTo>
                    <a:pt x="427" y="286"/>
                  </a:lnTo>
                  <a:lnTo>
                    <a:pt x="422" y="284"/>
                  </a:lnTo>
                  <a:lnTo>
                    <a:pt x="415" y="277"/>
                  </a:lnTo>
                  <a:lnTo>
                    <a:pt x="407" y="272"/>
                  </a:lnTo>
                  <a:lnTo>
                    <a:pt x="402" y="271"/>
                  </a:lnTo>
                  <a:lnTo>
                    <a:pt x="398" y="269"/>
                  </a:lnTo>
                  <a:lnTo>
                    <a:pt x="396" y="267"/>
                  </a:lnTo>
                  <a:lnTo>
                    <a:pt x="392" y="264"/>
                  </a:lnTo>
                  <a:lnTo>
                    <a:pt x="388" y="261"/>
                  </a:lnTo>
                  <a:lnTo>
                    <a:pt x="384" y="261"/>
                  </a:lnTo>
                  <a:lnTo>
                    <a:pt x="378" y="260"/>
                  </a:lnTo>
                  <a:lnTo>
                    <a:pt x="372" y="261"/>
                  </a:lnTo>
                  <a:lnTo>
                    <a:pt x="355" y="265"/>
                  </a:lnTo>
                  <a:lnTo>
                    <a:pt x="342" y="265"/>
                  </a:lnTo>
                  <a:lnTo>
                    <a:pt x="334" y="262"/>
                  </a:lnTo>
                  <a:lnTo>
                    <a:pt x="329" y="260"/>
                  </a:lnTo>
                  <a:lnTo>
                    <a:pt x="324" y="255"/>
                  </a:lnTo>
                  <a:lnTo>
                    <a:pt x="320" y="252"/>
                  </a:lnTo>
                  <a:lnTo>
                    <a:pt x="315" y="249"/>
                  </a:lnTo>
                  <a:lnTo>
                    <a:pt x="307" y="248"/>
                  </a:lnTo>
                  <a:lnTo>
                    <a:pt x="297" y="248"/>
                  </a:lnTo>
                  <a:lnTo>
                    <a:pt x="284" y="247"/>
                  </a:lnTo>
                  <a:lnTo>
                    <a:pt x="271" y="247"/>
                  </a:lnTo>
                  <a:lnTo>
                    <a:pt x="257" y="246"/>
                  </a:lnTo>
                  <a:lnTo>
                    <a:pt x="241" y="246"/>
                  </a:lnTo>
                  <a:lnTo>
                    <a:pt x="222" y="246"/>
                  </a:lnTo>
                  <a:lnTo>
                    <a:pt x="204" y="245"/>
                  </a:lnTo>
                  <a:lnTo>
                    <a:pt x="184" y="244"/>
                  </a:lnTo>
                  <a:lnTo>
                    <a:pt x="163" y="242"/>
                  </a:lnTo>
                  <a:lnTo>
                    <a:pt x="142" y="241"/>
                  </a:lnTo>
                  <a:lnTo>
                    <a:pt x="120" y="239"/>
                  </a:lnTo>
                  <a:lnTo>
                    <a:pt x="96" y="238"/>
                  </a:lnTo>
                  <a:lnTo>
                    <a:pt x="72" y="236"/>
                  </a:lnTo>
                  <a:lnTo>
                    <a:pt x="49" y="235"/>
                  </a:lnTo>
                  <a:lnTo>
                    <a:pt x="24" y="233"/>
                  </a:lnTo>
                  <a:lnTo>
                    <a:pt x="0" y="231"/>
                  </a:lnTo>
                  <a:lnTo>
                    <a:pt x="7" y="145"/>
                  </a:lnTo>
                  <a:lnTo>
                    <a:pt x="14" y="81"/>
                  </a:lnTo>
                  <a:lnTo>
                    <a:pt x="17" y="34"/>
                  </a:lnTo>
                  <a:lnTo>
                    <a:pt x="21" y="0"/>
                  </a:lnTo>
                  <a:lnTo>
                    <a:pt x="56" y="2"/>
                  </a:lnTo>
                  <a:lnTo>
                    <a:pt x="91" y="4"/>
                  </a:lnTo>
                  <a:lnTo>
                    <a:pt x="124" y="8"/>
                  </a:lnTo>
                  <a:lnTo>
                    <a:pt x="157" y="10"/>
                  </a:lnTo>
                  <a:lnTo>
                    <a:pt x="188" y="10"/>
                  </a:lnTo>
                  <a:lnTo>
                    <a:pt x="217" y="13"/>
                  </a:lnTo>
                  <a:lnTo>
                    <a:pt x="245" y="14"/>
                  </a:lnTo>
                  <a:lnTo>
                    <a:pt x="271" y="15"/>
                  </a:lnTo>
                  <a:lnTo>
                    <a:pt x="297" y="16"/>
                  </a:lnTo>
                  <a:lnTo>
                    <a:pt x="320" y="17"/>
                  </a:lnTo>
                  <a:lnTo>
                    <a:pt x="342" y="17"/>
                  </a:lnTo>
                  <a:lnTo>
                    <a:pt x="363" y="17"/>
                  </a:lnTo>
                  <a:lnTo>
                    <a:pt x="382" y="18"/>
                  </a:lnTo>
                  <a:lnTo>
                    <a:pt x="398" y="18"/>
                  </a:lnTo>
                  <a:lnTo>
                    <a:pt x="415" y="18"/>
                  </a:lnTo>
                  <a:lnTo>
                    <a:pt x="428" y="18"/>
                  </a:lnTo>
                  <a:lnTo>
                    <a:pt x="427" y="29"/>
                  </a:lnTo>
                  <a:lnTo>
                    <a:pt x="422" y="35"/>
                  </a:lnTo>
                  <a:lnTo>
                    <a:pt x="417" y="41"/>
                  </a:lnTo>
                  <a:lnTo>
                    <a:pt x="416" y="49"/>
                  </a:lnTo>
                  <a:lnTo>
                    <a:pt x="418" y="56"/>
                  </a:lnTo>
                  <a:lnTo>
                    <a:pt x="425" y="57"/>
                  </a:lnTo>
                  <a:lnTo>
                    <a:pt x="431" y="61"/>
                  </a:lnTo>
                  <a:lnTo>
                    <a:pt x="435" y="70"/>
                  </a:lnTo>
                  <a:lnTo>
                    <a:pt x="436" y="2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26">
              <a:extLst>
                <a:ext uri="{FF2B5EF4-FFF2-40B4-BE49-F238E27FC236}">
                  <a16:creationId xmlns:a16="http://schemas.microsoft.com/office/drawing/2014/main" id="{343F30F3-C6ED-4CBE-8C46-61CD0DDE6A31}"/>
                </a:ext>
              </a:extLst>
            </p:cNvPr>
            <p:cNvSpPr>
              <a:spLocks/>
            </p:cNvSpPr>
            <p:nvPr/>
          </p:nvSpPr>
          <p:spPr bwMode="auto">
            <a:xfrm>
              <a:off x="7428406" y="3313639"/>
              <a:ext cx="487280" cy="827360"/>
            </a:xfrm>
            <a:custGeom>
              <a:avLst/>
              <a:gdLst>
                <a:gd name="T0" fmla="*/ 1 w 192"/>
                <a:gd name="T1" fmla="*/ 326 h 326"/>
                <a:gd name="T2" fmla="*/ 0 w 192"/>
                <a:gd name="T3" fmla="*/ 316 h 326"/>
                <a:gd name="T4" fmla="*/ 1 w 192"/>
                <a:gd name="T5" fmla="*/ 304 h 326"/>
                <a:gd name="T6" fmla="*/ 9 w 192"/>
                <a:gd name="T7" fmla="*/ 300 h 326"/>
                <a:gd name="T8" fmla="*/ 7 w 192"/>
                <a:gd name="T9" fmla="*/ 293 h 326"/>
                <a:gd name="T10" fmla="*/ 13 w 192"/>
                <a:gd name="T11" fmla="*/ 282 h 326"/>
                <a:gd name="T12" fmla="*/ 20 w 192"/>
                <a:gd name="T13" fmla="*/ 270 h 326"/>
                <a:gd name="T14" fmla="*/ 26 w 192"/>
                <a:gd name="T15" fmla="*/ 261 h 326"/>
                <a:gd name="T16" fmla="*/ 31 w 192"/>
                <a:gd name="T17" fmla="*/ 241 h 326"/>
                <a:gd name="T18" fmla="*/ 23 w 192"/>
                <a:gd name="T19" fmla="*/ 227 h 326"/>
                <a:gd name="T20" fmla="*/ 19 w 192"/>
                <a:gd name="T21" fmla="*/ 215 h 326"/>
                <a:gd name="T22" fmla="*/ 25 w 192"/>
                <a:gd name="T23" fmla="*/ 205 h 326"/>
                <a:gd name="T24" fmla="*/ 23 w 192"/>
                <a:gd name="T25" fmla="*/ 191 h 326"/>
                <a:gd name="T26" fmla="*/ 11 w 192"/>
                <a:gd name="T27" fmla="*/ 24 h 326"/>
                <a:gd name="T28" fmla="*/ 20 w 192"/>
                <a:gd name="T29" fmla="*/ 26 h 326"/>
                <a:gd name="T30" fmla="*/ 30 w 192"/>
                <a:gd name="T31" fmla="*/ 24 h 326"/>
                <a:gd name="T32" fmla="*/ 40 w 192"/>
                <a:gd name="T33" fmla="*/ 17 h 326"/>
                <a:gd name="T34" fmla="*/ 164 w 192"/>
                <a:gd name="T35" fmla="*/ 0 h 326"/>
                <a:gd name="T36" fmla="*/ 184 w 192"/>
                <a:gd name="T37" fmla="*/ 210 h 326"/>
                <a:gd name="T38" fmla="*/ 191 w 192"/>
                <a:gd name="T39" fmla="*/ 214 h 326"/>
                <a:gd name="T40" fmla="*/ 189 w 192"/>
                <a:gd name="T41" fmla="*/ 229 h 326"/>
                <a:gd name="T42" fmla="*/ 176 w 192"/>
                <a:gd name="T43" fmla="*/ 230 h 326"/>
                <a:gd name="T44" fmla="*/ 167 w 192"/>
                <a:gd name="T45" fmla="*/ 238 h 326"/>
                <a:gd name="T46" fmla="*/ 154 w 192"/>
                <a:gd name="T47" fmla="*/ 241 h 326"/>
                <a:gd name="T48" fmla="*/ 150 w 192"/>
                <a:gd name="T49" fmla="*/ 257 h 326"/>
                <a:gd name="T50" fmla="*/ 141 w 192"/>
                <a:gd name="T51" fmla="*/ 265 h 326"/>
                <a:gd name="T52" fmla="*/ 131 w 192"/>
                <a:gd name="T53" fmla="*/ 275 h 326"/>
                <a:gd name="T54" fmla="*/ 127 w 192"/>
                <a:gd name="T55" fmla="*/ 290 h 326"/>
                <a:gd name="T56" fmla="*/ 121 w 192"/>
                <a:gd name="T57" fmla="*/ 300 h 326"/>
                <a:gd name="T58" fmla="*/ 112 w 192"/>
                <a:gd name="T59" fmla="*/ 297 h 326"/>
                <a:gd name="T60" fmla="*/ 105 w 192"/>
                <a:gd name="T61" fmla="*/ 293 h 326"/>
                <a:gd name="T62" fmla="*/ 94 w 192"/>
                <a:gd name="T63" fmla="*/ 298 h 326"/>
                <a:gd name="T64" fmla="*/ 92 w 192"/>
                <a:gd name="T65" fmla="*/ 307 h 326"/>
                <a:gd name="T66" fmla="*/ 91 w 192"/>
                <a:gd name="T67" fmla="*/ 314 h 326"/>
                <a:gd name="T68" fmla="*/ 85 w 192"/>
                <a:gd name="T69" fmla="*/ 308 h 326"/>
                <a:gd name="T70" fmla="*/ 76 w 192"/>
                <a:gd name="T71" fmla="*/ 304 h 326"/>
                <a:gd name="T72" fmla="*/ 69 w 192"/>
                <a:gd name="T73" fmla="*/ 307 h 326"/>
                <a:gd name="T74" fmla="*/ 65 w 192"/>
                <a:gd name="T75" fmla="*/ 316 h 326"/>
                <a:gd name="T76" fmla="*/ 60 w 192"/>
                <a:gd name="T77" fmla="*/ 322 h 326"/>
                <a:gd name="T78" fmla="*/ 52 w 192"/>
                <a:gd name="T79" fmla="*/ 315 h 326"/>
                <a:gd name="T80" fmla="*/ 38 w 192"/>
                <a:gd name="T81" fmla="*/ 315 h 326"/>
                <a:gd name="T82" fmla="*/ 36 w 192"/>
                <a:gd name="T83" fmla="*/ 319 h 326"/>
                <a:gd name="T84" fmla="*/ 29 w 192"/>
                <a:gd name="T85" fmla="*/ 321 h 326"/>
                <a:gd name="T86" fmla="*/ 18 w 192"/>
                <a:gd name="T87" fmla="*/ 316 h 326"/>
                <a:gd name="T88" fmla="*/ 13 w 192"/>
                <a:gd name="T89" fmla="*/ 323 h 326"/>
                <a:gd name="T90" fmla="*/ 1 w 192"/>
                <a:gd name="T91"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326">
                  <a:moveTo>
                    <a:pt x="1" y="326"/>
                  </a:moveTo>
                  <a:lnTo>
                    <a:pt x="1" y="326"/>
                  </a:lnTo>
                  <a:lnTo>
                    <a:pt x="1" y="322"/>
                  </a:lnTo>
                  <a:lnTo>
                    <a:pt x="0" y="316"/>
                  </a:lnTo>
                  <a:lnTo>
                    <a:pt x="0" y="310"/>
                  </a:lnTo>
                  <a:lnTo>
                    <a:pt x="1" y="304"/>
                  </a:lnTo>
                  <a:lnTo>
                    <a:pt x="7" y="302"/>
                  </a:lnTo>
                  <a:lnTo>
                    <a:pt x="9" y="300"/>
                  </a:lnTo>
                  <a:lnTo>
                    <a:pt x="9" y="295"/>
                  </a:lnTo>
                  <a:lnTo>
                    <a:pt x="7" y="293"/>
                  </a:lnTo>
                  <a:lnTo>
                    <a:pt x="9" y="286"/>
                  </a:lnTo>
                  <a:lnTo>
                    <a:pt x="13" y="282"/>
                  </a:lnTo>
                  <a:lnTo>
                    <a:pt x="18" y="276"/>
                  </a:lnTo>
                  <a:lnTo>
                    <a:pt x="20" y="270"/>
                  </a:lnTo>
                  <a:lnTo>
                    <a:pt x="23" y="267"/>
                  </a:lnTo>
                  <a:lnTo>
                    <a:pt x="26" y="261"/>
                  </a:lnTo>
                  <a:lnTo>
                    <a:pt x="30" y="253"/>
                  </a:lnTo>
                  <a:lnTo>
                    <a:pt x="31" y="241"/>
                  </a:lnTo>
                  <a:lnTo>
                    <a:pt x="27" y="232"/>
                  </a:lnTo>
                  <a:lnTo>
                    <a:pt x="23" y="227"/>
                  </a:lnTo>
                  <a:lnTo>
                    <a:pt x="18" y="221"/>
                  </a:lnTo>
                  <a:lnTo>
                    <a:pt x="19" y="215"/>
                  </a:lnTo>
                  <a:lnTo>
                    <a:pt x="23" y="210"/>
                  </a:lnTo>
                  <a:lnTo>
                    <a:pt x="25" y="205"/>
                  </a:lnTo>
                  <a:lnTo>
                    <a:pt x="24" y="198"/>
                  </a:lnTo>
                  <a:lnTo>
                    <a:pt x="23" y="191"/>
                  </a:lnTo>
                  <a:lnTo>
                    <a:pt x="7" y="22"/>
                  </a:lnTo>
                  <a:lnTo>
                    <a:pt x="11" y="24"/>
                  </a:lnTo>
                  <a:lnTo>
                    <a:pt x="16" y="26"/>
                  </a:lnTo>
                  <a:lnTo>
                    <a:pt x="20" y="26"/>
                  </a:lnTo>
                  <a:lnTo>
                    <a:pt x="25" y="25"/>
                  </a:lnTo>
                  <a:lnTo>
                    <a:pt x="30" y="24"/>
                  </a:lnTo>
                  <a:lnTo>
                    <a:pt x="36" y="20"/>
                  </a:lnTo>
                  <a:lnTo>
                    <a:pt x="40" y="17"/>
                  </a:lnTo>
                  <a:lnTo>
                    <a:pt x="45" y="13"/>
                  </a:lnTo>
                  <a:lnTo>
                    <a:pt x="164" y="0"/>
                  </a:lnTo>
                  <a:lnTo>
                    <a:pt x="186" y="203"/>
                  </a:lnTo>
                  <a:lnTo>
                    <a:pt x="184" y="210"/>
                  </a:lnTo>
                  <a:lnTo>
                    <a:pt x="186" y="212"/>
                  </a:lnTo>
                  <a:lnTo>
                    <a:pt x="191" y="214"/>
                  </a:lnTo>
                  <a:lnTo>
                    <a:pt x="192" y="224"/>
                  </a:lnTo>
                  <a:lnTo>
                    <a:pt x="189" y="229"/>
                  </a:lnTo>
                  <a:lnTo>
                    <a:pt x="183" y="229"/>
                  </a:lnTo>
                  <a:lnTo>
                    <a:pt x="176" y="230"/>
                  </a:lnTo>
                  <a:lnTo>
                    <a:pt x="172" y="235"/>
                  </a:lnTo>
                  <a:lnTo>
                    <a:pt x="167" y="238"/>
                  </a:lnTo>
                  <a:lnTo>
                    <a:pt x="161" y="240"/>
                  </a:lnTo>
                  <a:lnTo>
                    <a:pt x="154" y="241"/>
                  </a:lnTo>
                  <a:lnTo>
                    <a:pt x="152" y="247"/>
                  </a:lnTo>
                  <a:lnTo>
                    <a:pt x="150" y="257"/>
                  </a:lnTo>
                  <a:lnTo>
                    <a:pt x="145" y="261"/>
                  </a:lnTo>
                  <a:lnTo>
                    <a:pt x="141" y="265"/>
                  </a:lnTo>
                  <a:lnTo>
                    <a:pt x="141" y="274"/>
                  </a:lnTo>
                  <a:lnTo>
                    <a:pt x="131" y="275"/>
                  </a:lnTo>
                  <a:lnTo>
                    <a:pt x="130" y="283"/>
                  </a:lnTo>
                  <a:lnTo>
                    <a:pt x="127" y="290"/>
                  </a:lnTo>
                  <a:lnTo>
                    <a:pt x="124" y="296"/>
                  </a:lnTo>
                  <a:lnTo>
                    <a:pt x="121" y="300"/>
                  </a:lnTo>
                  <a:lnTo>
                    <a:pt x="114" y="300"/>
                  </a:lnTo>
                  <a:lnTo>
                    <a:pt x="112" y="297"/>
                  </a:lnTo>
                  <a:lnTo>
                    <a:pt x="110" y="294"/>
                  </a:lnTo>
                  <a:lnTo>
                    <a:pt x="105" y="293"/>
                  </a:lnTo>
                  <a:lnTo>
                    <a:pt x="96" y="294"/>
                  </a:lnTo>
                  <a:lnTo>
                    <a:pt x="94" y="298"/>
                  </a:lnTo>
                  <a:lnTo>
                    <a:pt x="93" y="303"/>
                  </a:lnTo>
                  <a:lnTo>
                    <a:pt x="92" y="307"/>
                  </a:lnTo>
                  <a:lnTo>
                    <a:pt x="90" y="310"/>
                  </a:lnTo>
                  <a:lnTo>
                    <a:pt x="91" y="314"/>
                  </a:lnTo>
                  <a:lnTo>
                    <a:pt x="90" y="314"/>
                  </a:lnTo>
                  <a:lnTo>
                    <a:pt x="85" y="308"/>
                  </a:lnTo>
                  <a:lnTo>
                    <a:pt x="79" y="307"/>
                  </a:lnTo>
                  <a:lnTo>
                    <a:pt x="76" y="304"/>
                  </a:lnTo>
                  <a:lnTo>
                    <a:pt x="71" y="303"/>
                  </a:lnTo>
                  <a:lnTo>
                    <a:pt x="69" y="307"/>
                  </a:lnTo>
                  <a:lnTo>
                    <a:pt x="66" y="311"/>
                  </a:lnTo>
                  <a:lnTo>
                    <a:pt x="65" y="316"/>
                  </a:lnTo>
                  <a:lnTo>
                    <a:pt x="61" y="321"/>
                  </a:lnTo>
                  <a:lnTo>
                    <a:pt x="60" y="322"/>
                  </a:lnTo>
                  <a:lnTo>
                    <a:pt x="57" y="319"/>
                  </a:lnTo>
                  <a:lnTo>
                    <a:pt x="52" y="315"/>
                  </a:lnTo>
                  <a:lnTo>
                    <a:pt x="45" y="313"/>
                  </a:lnTo>
                  <a:lnTo>
                    <a:pt x="38" y="315"/>
                  </a:lnTo>
                  <a:lnTo>
                    <a:pt x="37" y="316"/>
                  </a:lnTo>
                  <a:lnTo>
                    <a:pt x="36" y="319"/>
                  </a:lnTo>
                  <a:lnTo>
                    <a:pt x="34" y="321"/>
                  </a:lnTo>
                  <a:lnTo>
                    <a:pt x="29" y="321"/>
                  </a:lnTo>
                  <a:lnTo>
                    <a:pt x="25" y="319"/>
                  </a:lnTo>
                  <a:lnTo>
                    <a:pt x="18" y="316"/>
                  </a:lnTo>
                  <a:lnTo>
                    <a:pt x="13" y="316"/>
                  </a:lnTo>
                  <a:lnTo>
                    <a:pt x="13" y="323"/>
                  </a:lnTo>
                  <a:lnTo>
                    <a:pt x="9" y="326"/>
                  </a:lnTo>
                  <a:lnTo>
                    <a:pt x="1" y="32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27">
              <a:extLst>
                <a:ext uri="{FF2B5EF4-FFF2-40B4-BE49-F238E27FC236}">
                  <a16:creationId xmlns:a16="http://schemas.microsoft.com/office/drawing/2014/main" id="{0DCE366E-5598-4321-8214-44F3B41127B9}"/>
                </a:ext>
              </a:extLst>
            </p:cNvPr>
            <p:cNvSpPr>
              <a:spLocks/>
            </p:cNvSpPr>
            <p:nvPr/>
          </p:nvSpPr>
          <p:spPr bwMode="auto">
            <a:xfrm>
              <a:off x="5014849" y="3118220"/>
              <a:ext cx="1301950" cy="647168"/>
            </a:xfrm>
            <a:custGeom>
              <a:avLst/>
              <a:gdLst>
                <a:gd name="T0" fmla="*/ 110 w 513"/>
                <a:gd name="T1" fmla="*/ 238 h 255"/>
                <a:gd name="T2" fmla="*/ 107 w 513"/>
                <a:gd name="T3" fmla="*/ 163 h 255"/>
                <a:gd name="T4" fmla="*/ 80 w 513"/>
                <a:gd name="T5" fmla="*/ 162 h 255"/>
                <a:gd name="T6" fmla="*/ 45 w 513"/>
                <a:gd name="T7" fmla="*/ 160 h 255"/>
                <a:gd name="T8" fmla="*/ 13 w 513"/>
                <a:gd name="T9" fmla="*/ 156 h 255"/>
                <a:gd name="T10" fmla="*/ 13 w 513"/>
                <a:gd name="T11" fmla="*/ 0 h 255"/>
                <a:gd name="T12" fmla="*/ 62 w 513"/>
                <a:gd name="T13" fmla="*/ 4 h 255"/>
                <a:gd name="T14" fmla="*/ 109 w 513"/>
                <a:gd name="T15" fmla="*/ 7 h 255"/>
                <a:gd name="T16" fmla="*/ 155 w 513"/>
                <a:gd name="T17" fmla="*/ 10 h 255"/>
                <a:gd name="T18" fmla="*/ 197 w 513"/>
                <a:gd name="T19" fmla="*/ 13 h 255"/>
                <a:gd name="T20" fmla="*/ 235 w 513"/>
                <a:gd name="T21" fmla="*/ 15 h 255"/>
                <a:gd name="T22" fmla="*/ 270 w 513"/>
                <a:gd name="T23" fmla="*/ 15 h 255"/>
                <a:gd name="T24" fmla="*/ 297 w 513"/>
                <a:gd name="T25" fmla="*/ 16 h 255"/>
                <a:gd name="T26" fmla="*/ 320 w 513"/>
                <a:gd name="T27" fmla="*/ 17 h 255"/>
                <a:gd name="T28" fmla="*/ 333 w 513"/>
                <a:gd name="T29" fmla="*/ 21 h 255"/>
                <a:gd name="T30" fmla="*/ 342 w 513"/>
                <a:gd name="T31" fmla="*/ 29 h 255"/>
                <a:gd name="T32" fmla="*/ 355 w 513"/>
                <a:gd name="T33" fmla="*/ 34 h 255"/>
                <a:gd name="T34" fmla="*/ 385 w 513"/>
                <a:gd name="T35" fmla="*/ 30 h 255"/>
                <a:gd name="T36" fmla="*/ 397 w 513"/>
                <a:gd name="T37" fmla="*/ 30 h 255"/>
                <a:gd name="T38" fmla="*/ 405 w 513"/>
                <a:gd name="T39" fmla="*/ 33 h 255"/>
                <a:gd name="T40" fmla="*/ 411 w 513"/>
                <a:gd name="T41" fmla="*/ 38 h 255"/>
                <a:gd name="T42" fmla="*/ 420 w 513"/>
                <a:gd name="T43" fmla="*/ 41 h 255"/>
                <a:gd name="T44" fmla="*/ 430 w 513"/>
                <a:gd name="T45" fmla="*/ 47 h 255"/>
                <a:gd name="T46" fmla="*/ 438 w 513"/>
                <a:gd name="T47" fmla="*/ 55 h 255"/>
                <a:gd name="T48" fmla="*/ 449 w 513"/>
                <a:gd name="T49" fmla="*/ 79 h 255"/>
                <a:gd name="T50" fmla="*/ 455 w 513"/>
                <a:gd name="T51" fmla="*/ 91 h 255"/>
                <a:gd name="T52" fmla="*/ 465 w 513"/>
                <a:gd name="T53" fmla="*/ 117 h 255"/>
                <a:gd name="T54" fmla="*/ 469 w 513"/>
                <a:gd name="T55" fmla="*/ 137 h 255"/>
                <a:gd name="T56" fmla="*/ 475 w 513"/>
                <a:gd name="T57" fmla="*/ 150 h 255"/>
                <a:gd name="T58" fmla="*/ 478 w 513"/>
                <a:gd name="T59" fmla="*/ 162 h 255"/>
                <a:gd name="T60" fmla="*/ 478 w 513"/>
                <a:gd name="T61" fmla="*/ 174 h 255"/>
                <a:gd name="T62" fmla="*/ 481 w 513"/>
                <a:gd name="T63" fmla="*/ 194 h 255"/>
                <a:gd name="T64" fmla="*/ 487 w 513"/>
                <a:gd name="T65" fmla="*/ 206 h 255"/>
                <a:gd name="T66" fmla="*/ 491 w 513"/>
                <a:gd name="T67" fmla="*/ 220 h 255"/>
                <a:gd name="T68" fmla="*/ 496 w 513"/>
                <a:gd name="T69" fmla="*/ 231 h 255"/>
                <a:gd name="T70" fmla="*/ 502 w 513"/>
                <a:gd name="T71" fmla="*/ 238 h 255"/>
                <a:gd name="T72" fmla="*/ 508 w 513"/>
                <a:gd name="T73" fmla="*/ 248 h 255"/>
                <a:gd name="T74" fmla="*/ 511 w 513"/>
                <a:gd name="T75" fmla="*/ 251 h 255"/>
                <a:gd name="T76" fmla="*/ 482 w 513"/>
                <a:gd name="T77" fmla="*/ 254 h 255"/>
                <a:gd name="T78" fmla="*/ 424 w 513"/>
                <a:gd name="T79" fmla="*/ 255 h 255"/>
                <a:gd name="T80" fmla="*/ 370 w 513"/>
                <a:gd name="T81" fmla="*/ 254 h 255"/>
                <a:gd name="T82" fmla="*/ 320 w 513"/>
                <a:gd name="T83" fmla="*/ 253 h 255"/>
                <a:gd name="T84" fmla="*/ 271 w 513"/>
                <a:gd name="T85" fmla="*/ 251 h 255"/>
                <a:gd name="T86" fmla="*/ 224 w 513"/>
                <a:gd name="T87" fmla="*/ 248 h 255"/>
                <a:gd name="T88" fmla="*/ 180 w 513"/>
                <a:gd name="T89" fmla="*/ 244 h 255"/>
                <a:gd name="T90" fmla="*/ 134 w 513"/>
                <a:gd name="T91"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3" h="255">
                  <a:moveTo>
                    <a:pt x="110" y="238"/>
                  </a:moveTo>
                  <a:lnTo>
                    <a:pt x="110" y="238"/>
                  </a:lnTo>
                  <a:lnTo>
                    <a:pt x="115" y="165"/>
                  </a:lnTo>
                  <a:lnTo>
                    <a:pt x="107" y="163"/>
                  </a:lnTo>
                  <a:lnTo>
                    <a:pt x="95" y="163"/>
                  </a:lnTo>
                  <a:lnTo>
                    <a:pt x="80" y="162"/>
                  </a:lnTo>
                  <a:lnTo>
                    <a:pt x="63" y="161"/>
                  </a:lnTo>
                  <a:lnTo>
                    <a:pt x="45" y="160"/>
                  </a:lnTo>
                  <a:lnTo>
                    <a:pt x="28" y="157"/>
                  </a:lnTo>
                  <a:lnTo>
                    <a:pt x="13" y="156"/>
                  </a:lnTo>
                  <a:lnTo>
                    <a:pt x="0" y="156"/>
                  </a:lnTo>
                  <a:lnTo>
                    <a:pt x="13" y="0"/>
                  </a:lnTo>
                  <a:lnTo>
                    <a:pt x="37" y="2"/>
                  </a:lnTo>
                  <a:lnTo>
                    <a:pt x="62" y="4"/>
                  </a:lnTo>
                  <a:lnTo>
                    <a:pt x="85" y="5"/>
                  </a:lnTo>
                  <a:lnTo>
                    <a:pt x="109" y="7"/>
                  </a:lnTo>
                  <a:lnTo>
                    <a:pt x="133" y="8"/>
                  </a:lnTo>
                  <a:lnTo>
                    <a:pt x="155" y="10"/>
                  </a:lnTo>
                  <a:lnTo>
                    <a:pt x="176" y="11"/>
                  </a:lnTo>
                  <a:lnTo>
                    <a:pt x="197" y="13"/>
                  </a:lnTo>
                  <a:lnTo>
                    <a:pt x="217" y="14"/>
                  </a:lnTo>
                  <a:lnTo>
                    <a:pt x="235" y="15"/>
                  </a:lnTo>
                  <a:lnTo>
                    <a:pt x="254" y="15"/>
                  </a:lnTo>
                  <a:lnTo>
                    <a:pt x="270" y="15"/>
                  </a:lnTo>
                  <a:lnTo>
                    <a:pt x="284" y="16"/>
                  </a:lnTo>
                  <a:lnTo>
                    <a:pt x="297" y="16"/>
                  </a:lnTo>
                  <a:lnTo>
                    <a:pt x="310" y="17"/>
                  </a:lnTo>
                  <a:lnTo>
                    <a:pt x="320" y="17"/>
                  </a:lnTo>
                  <a:lnTo>
                    <a:pt x="328" y="18"/>
                  </a:lnTo>
                  <a:lnTo>
                    <a:pt x="333" y="21"/>
                  </a:lnTo>
                  <a:lnTo>
                    <a:pt x="337" y="24"/>
                  </a:lnTo>
                  <a:lnTo>
                    <a:pt x="342" y="29"/>
                  </a:lnTo>
                  <a:lnTo>
                    <a:pt x="347" y="31"/>
                  </a:lnTo>
                  <a:lnTo>
                    <a:pt x="355" y="34"/>
                  </a:lnTo>
                  <a:lnTo>
                    <a:pt x="368" y="34"/>
                  </a:lnTo>
                  <a:lnTo>
                    <a:pt x="385" y="30"/>
                  </a:lnTo>
                  <a:lnTo>
                    <a:pt x="391" y="29"/>
                  </a:lnTo>
                  <a:lnTo>
                    <a:pt x="397" y="30"/>
                  </a:lnTo>
                  <a:lnTo>
                    <a:pt x="401" y="30"/>
                  </a:lnTo>
                  <a:lnTo>
                    <a:pt x="405" y="33"/>
                  </a:lnTo>
                  <a:lnTo>
                    <a:pt x="409" y="36"/>
                  </a:lnTo>
                  <a:lnTo>
                    <a:pt x="411" y="38"/>
                  </a:lnTo>
                  <a:lnTo>
                    <a:pt x="415" y="40"/>
                  </a:lnTo>
                  <a:lnTo>
                    <a:pt x="420" y="41"/>
                  </a:lnTo>
                  <a:lnTo>
                    <a:pt x="424" y="43"/>
                  </a:lnTo>
                  <a:lnTo>
                    <a:pt x="430" y="47"/>
                  </a:lnTo>
                  <a:lnTo>
                    <a:pt x="435" y="53"/>
                  </a:lnTo>
                  <a:lnTo>
                    <a:pt x="438" y="55"/>
                  </a:lnTo>
                  <a:lnTo>
                    <a:pt x="447" y="70"/>
                  </a:lnTo>
                  <a:lnTo>
                    <a:pt x="449" y="79"/>
                  </a:lnTo>
                  <a:lnTo>
                    <a:pt x="451" y="86"/>
                  </a:lnTo>
                  <a:lnTo>
                    <a:pt x="455" y="91"/>
                  </a:lnTo>
                  <a:lnTo>
                    <a:pt x="463" y="106"/>
                  </a:lnTo>
                  <a:lnTo>
                    <a:pt x="465" y="117"/>
                  </a:lnTo>
                  <a:lnTo>
                    <a:pt x="465" y="129"/>
                  </a:lnTo>
                  <a:lnTo>
                    <a:pt x="469" y="137"/>
                  </a:lnTo>
                  <a:lnTo>
                    <a:pt x="474" y="145"/>
                  </a:lnTo>
                  <a:lnTo>
                    <a:pt x="475" y="150"/>
                  </a:lnTo>
                  <a:lnTo>
                    <a:pt x="476" y="157"/>
                  </a:lnTo>
                  <a:lnTo>
                    <a:pt x="478" y="162"/>
                  </a:lnTo>
                  <a:lnTo>
                    <a:pt x="477" y="170"/>
                  </a:lnTo>
                  <a:lnTo>
                    <a:pt x="478" y="174"/>
                  </a:lnTo>
                  <a:lnTo>
                    <a:pt x="481" y="180"/>
                  </a:lnTo>
                  <a:lnTo>
                    <a:pt x="481" y="194"/>
                  </a:lnTo>
                  <a:lnTo>
                    <a:pt x="481" y="201"/>
                  </a:lnTo>
                  <a:lnTo>
                    <a:pt x="487" y="206"/>
                  </a:lnTo>
                  <a:lnTo>
                    <a:pt x="490" y="212"/>
                  </a:lnTo>
                  <a:lnTo>
                    <a:pt x="491" y="220"/>
                  </a:lnTo>
                  <a:lnTo>
                    <a:pt x="493" y="226"/>
                  </a:lnTo>
                  <a:lnTo>
                    <a:pt x="496" y="231"/>
                  </a:lnTo>
                  <a:lnTo>
                    <a:pt x="500" y="234"/>
                  </a:lnTo>
                  <a:lnTo>
                    <a:pt x="502" y="238"/>
                  </a:lnTo>
                  <a:lnTo>
                    <a:pt x="505" y="247"/>
                  </a:lnTo>
                  <a:lnTo>
                    <a:pt x="508" y="248"/>
                  </a:lnTo>
                  <a:lnTo>
                    <a:pt x="509" y="249"/>
                  </a:lnTo>
                  <a:lnTo>
                    <a:pt x="511" y="251"/>
                  </a:lnTo>
                  <a:lnTo>
                    <a:pt x="513" y="254"/>
                  </a:lnTo>
                  <a:lnTo>
                    <a:pt x="482" y="254"/>
                  </a:lnTo>
                  <a:lnTo>
                    <a:pt x="453" y="255"/>
                  </a:lnTo>
                  <a:lnTo>
                    <a:pt x="424" y="255"/>
                  </a:lnTo>
                  <a:lnTo>
                    <a:pt x="397" y="254"/>
                  </a:lnTo>
                  <a:lnTo>
                    <a:pt x="370" y="254"/>
                  </a:lnTo>
                  <a:lnTo>
                    <a:pt x="344" y="253"/>
                  </a:lnTo>
                  <a:lnTo>
                    <a:pt x="320" y="253"/>
                  </a:lnTo>
                  <a:lnTo>
                    <a:pt x="295" y="252"/>
                  </a:lnTo>
                  <a:lnTo>
                    <a:pt x="271" y="251"/>
                  </a:lnTo>
                  <a:lnTo>
                    <a:pt x="248" y="249"/>
                  </a:lnTo>
                  <a:lnTo>
                    <a:pt x="224" y="248"/>
                  </a:lnTo>
                  <a:lnTo>
                    <a:pt x="202" y="246"/>
                  </a:lnTo>
                  <a:lnTo>
                    <a:pt x="180" y="244"/>
                  </a:lnTo>
                  <a:lnTo>
                    <a:pt x="156" y="242"/>
                  </a:lnTo>
                  <a:lnTo>
                    <a:pt x="134" y="240"/>
                  </a:lnTo>
                  <a:lnTo>
                    <a:pt x="110" y="2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28">
              <a:extLst>
                <a:ext uri="{FF2B5EF4-FFF2-40B4-BE49-F238E27FC236}">
                  <a16:creationId xmlns:a16="http://schemas.microsoft.com/office/drawing/2014/main" id="{06E5BC22-AD17-4ACD-A7DE-662B985389A1}"/>
                </a:ext>
              </a:extLst>
            </p:cNvPr>
            <p:cNvSpPr>
              <a:spLocks/>
            </p:cNvSpPr>
            <p:nvPr/>
          </p:nvSpPr>
          <p:spPr bwMode="auto">
            <a:xfrm>
              <a:off x="6999499" y="2217260"/>
              <a:ext cx="862891" cy="499969"/>
            </a:xfrm>
            <a:custGeom>
              <a:avLst/>
              <a:gdLst>
                <a:gd name="T0" fmla="*/ 160 w 340"/>
                <a:gd name="T1" fmla="*/ 165 h 197"/>
                <a:gd name="T2" fmla="*/ 174 w 340"/>
                <a:gd name="T3" fmla="*/ 126 h 197"/>
                <a:gd name="T4" fmla="*/ 179 w 340"/>
                <a:gd name="T5" fmla="*/ 125 h 197"/>
                <a:gd name="T6" fmla="*/ 182 w 340"/>
                <a:gd name="T7" fmla="*/ 128 h 197"/>
                <a:gd name="T8" fmla="*/ 190 w 340"/>
                <a:gd name="T9" fmla="*/ 134 h 197"/>
                <a:gd name="T10" fmla="*/ 195 w 340"/>
                <a:gd name="T11" fmla="*/ 138 h 197"/>
                <a:gd name="T12" fmla="*/ 207 w 340"/>
                <a:gd name="T13" fmla="*/ 124 h 197"/>
                <a:gd name="T14" fmla="*/ 215 w 340"/>
                <a:gd name="T15" fmla="*/ 119 h 197"/>
                <a:gd name="T16" fmla="*/ 233 w 340"/>
                <a:gd name="T17" fmla="*/ 108 h 197"/>
                <a:gd name="T18" fmla="*/ 254 w 340"/>
                <a:gd name="T19" fmla="*/ 105 h 197"/>
                <a:gd name="T20" fmla="*/ 254 w 340"/>
                <a:gd name="T21" fmla="*/ 100 h 197"/>
                <a:gd name="T22" fmla="*/ 258 w 340"/>
                <a:gd name="T23" fmla="*/ 94 h 197"/>
                <a:gd name="T24" fmla="*/ 261 w 340"/>
                <a:gd name="T25" fmla="*/ 88 h 197"/>
                <a:gd name="T26" fmla="*/ 266 w 340"/>
                <a:gd name="T27" fmla="*/ 88 h 197"/>
                <a:gd name="T28" fmla="*/ 272 w 340"/>
                <a:gd name="T29" fmla="*/ 94 h 197"/>
                <a:gd name="T30" fmla="*/ 283 w 340"/>
                <a:gd name="T31" fmla="*/ 102 h 197"/>
                <a:gd name="T32" fmla="*/ 289 w 340"/>
                <a:gd name="T33" fmla="*/ 104 h 197"/>
                <a:gd name="T34" fmla="*/ 293 w 340"/>
                <a:gd name="T35" fmla="*/ 91 h 197"/>
                <a:gd name="T36" fmla="*/ 306 w 340"/>
                <a:gd name="T37" fmla="*/ 95 h 197"/>
                <a:gd name="T38" fmla="*/ 334 w 340"/>
                <a:gd name="T39" fmla="*/ 94 h 197"/>
                <a:gd name="T40" fmla="*/ 329 w 340"/>
                <a:gd name="T41" fmla="*/ 75 h 197"/>
                <a:gd name="T42" fmla="*/ 298 w 340"/>
                <a:gd name="T43" fmla="*/ 56 h 197"/>
                <a:gd name="T44" fmla="*/ 289 w 340"/>
                <a:gd name="T45" fmla="*/ 60 h 197"/>
                <a:gd name="T46" fmla="*/ 275 w 340"/>
                <a:gd name="T47" fmla="*/ 53 h 197"/>
                <a:gd name="T48" fmla="*/ 272 w 340"/>
                <a:gd name="T49" fmla="*/ 42 h 197"/>
                <a:gd name="T50" fmla="*/ 267 w 340"/>
                <a:gd name="T51" fmla="*/ 34 h 197"/>
                <a:gd name="T52" fmla="*/ 261 w 340"/>
                <a:gd name="T53" fmla="*/ 35 h 197"/>
                <a:gd name="T54" fmla="*/ 256 w 340"/>
                <a:gd name="T55" fmla="*/ 38 h 197"/>
                <a:gd name="T56" fmla="*/ 232 w 340"/>
                <a:gd name="T57" fmla="*/ 47 h 197"/>
                <a:gd name="T58" fmla="*/ 218 w 340"/>
                <a:gd name="T59" fmla="*/ 51 h 197"/>
                <a:gd name="T60" fmla="*/ 208 w 340"/>
                <a:gd name="T61" fmla="*/ 54 h 197"/>
                <a:gd name="T62" fmla="*/ 198 w 340"/>
                <a:gd name="T63" fmla="*/ 56 h 197"/>
                <a:gd name="T64" fmla="*/ 190 w 340"/>
                <a:gd name="T65" fmla="*/ 71 h 197"/>
                <a:gd name="T66" fmla="*/ 181 w 340"/>
                <a:gd name="T67" fmla="*/ 79 h 197"/>
                <a:gd name="T68" fmla="*/ 176 w 340"/>
                <a:gd name="T69" fmla="*/ 68 h 197"/>
                <a:gd name="T70" fmla="*/ 161 w 340"/>
                <a:gd name="T71" fmla="*/ 66 h 197"/>
                <a:gd name="T72" fmla="*/ 156 w 340"/>
                <a:gd name="T73" fmla="*/ 62 h 197"/>
                <a:gd name="T74" fmla="*/ 139 w 340"/>
                <a:gd name="T75" fmla="*/ 62 h 197"/>
                <a:gd name="T76" fmla="*/ 132 w 340"/>
                <a:gd name="T77" fmla="*/ 54 h 197"/>
                <a:gd name="T78" fmla="*/ 125 w 340"/>
                <a:gd name="T79" fmla="*/ 43 h 197"/>
                <a:gd name="T80" fmla="*/ 101 w 340"/>
                <a:gd name="T81" fmla="*/ 47 h 197"/>
                <a:gd name="T82" fmla="*/ 92 w 340"/>
                <a:gd name="T83" fmla="*/ 51 h 197"/>
                <a:gd name="T84" fmla="*/ 88 w 340"/>
                <a:gd name="T85" fmla="*/ 41 h 197"/>
                <a:gd name="T86" fmla="*/ 93 w 340"/>
                <a:gd name="T87" fmla="*/ 31 h 197"/>
                <a:gd name="T88" fmla="*/ 100 w 340"/>
                <a:gd name="T89" fmla="*/ 27 h 197"/>
                <a:gd name="T90" fmla="*/ 105 w 340"/>
                <a:gd name="T91" fmla="*/ 23 h 197"/>
                <a:gd name="T92" fmla="*/ 110 w 340"/>
                <a:gd name="T93" fmla="*/ 13 h 197"/>
                <a:gd name="T94" fmla="*/ 118 w 340"/>
                <a:gd name="T95" fmla="*/ 3 h 197"/>
                <a:gd name="T96" fmla="*/ 102 w 340"/>
                <a:gd name="T97" fmla="*/ 2 h 197"/>
                <a:gd name="T98" fmla="*/ 72 w 340"/>
                <a:gd name="T99" fmla="*/ 23 h 197"/>
                <a:gd name="T100" fmla="*/ 45 w 340"/>
                <a:gd name="T101" fmla="*/ 56 h 197"/>
                <a:gd name="T102" fmla="*/ 12 w 340"/>
                <a:gd name="T103" fmla="*/ 73 h 197"/>
                <a:gd name="T104" fmla="*/ 125 w 340"/>
                <a:gd name="T105" fmla="*/ 17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197">
                  <a:moveTo>
                    <a:pt x="147" y="197"/>
                  </a:moveTo>
                  <a:lnTo>
                    <a:pt x="149" y="190"/>
                  </a:lnTo>
                  <a:lnTo>
                    <a:pt x="153" y="184"/>
                  </a:lnTo>
                  <a:lnTo>
                    <a:pt x="155" y="179"/>
                  </a:lnTo>
                  <a:lnTo>
                    <a:pt x="156" y="173"/>
                  </a:lnTo>
                  <a:lnTo>
                    <a:pt x="160" y="165"/>
                  </a:lnTo>
                  <a:lnTo>
                    <a:pt x="163" y="158"/>
                  </a:lnTo>
                  <a:lnTo>
                    <a:pt x="167" y="151"/>
                  </a:lnTo>
                  <a:lnTo>
                    <a:pt x="173" y="145"/>
                  </a:lnTo>
                  <a:lnTo>
                    <a:pt x="174" y="141"/>
                  </a:lnTo>
                  <a:lnTo>
                    <a:pt x="175" y="137"/>
                  </a:lnTo>
                  <a:lnTo>
                    <a:pt x="174" y="126"/>
                  </a:lnTo>
                  <a:lnTo>
                    <a:pt x="174" y="126"/>
                  </a:lnTo>
                  <a:lnTo>
                    <a:pt x="175" y="125"/>
                  </a:lnTo>
                  <a:lnTo>
                    <a:pt x="176" y="125"/>
                  </a:lnTo>
                  <a:lnTo>
                    <a:pt x="176" y="124"/>
                  </a:lnTo>
                  <a:lnTo>
                    <a:pt x="178" y="125"/>
                  </a:lnTo>
                  <a:lnTo>
                    <a:pt x="179" y="125"/>
                  </a:lnTo>
                  <a:lnTo>
                    <a:pt x="179" y="126"/>
                  </a:lnTo>
                  <a:lnTo>
                    <a:pt x="180" y="126"/>
                  </a:lnTo>
                  <a:lnTo>
                    <a:pt x="180" y="127"/>
                  </a:lnTo>
                  <a:lnTo>
                    <a:pt x="179" y="127"/>
                  </a:lnTo>
                  <a:lnTo>
                    <a:pt x="179" y="128"/>
                  </a:lnTo>
                  <a:lnTo>
                    <a:pt x="182" y="128"/>
                  </a:lnTo>
                  <a:lnTo>
                    <a:pt x="185" y="127"/>
                  </a:lnTo>
                  <a:lnTo>
                    <a:pt x="186" y="126"/>
                  </a:lnTo>
                  <a:lnTo>
                    <a:pt x="189" y="126"/>
                  </a:lnTo>
                  <a:lnTo>
                    <a:pt x="192" y="126"/>
                  </a:lnTo>
                  <a:lnTo>
                    <a:pt x="190" y="130"/>
                  </a:lnTo>
                  <a:lnTo>
                    <a:pt x="190" y="134"/>
                  </a:lnTo>
                  <a:lnTo>
                    <a:pt x="192" y="138"/>
                  </a:lnTo>
                  <a:lnTo>
                    <a:pt x="193" y="137"/>
                  </a:lnTo>
                  <a:lnTo>
                    <a:pt x="193" y="135"/>
                  </a:lnTo>
                  <a:lnTo>
                    <a:pt x="194" y="135"/>
                  </a:lnTo>
                  <a:lnTo>
                    <a:pt x="195" y="137"/>
                  </a:lnTo>
                  <a:lnTo>
                    <a:pt x="195" y="138"/>
                  </a:lnTo>
                  <a:lnTo>
                    <a:pt x="195" y="139"/>
                  </a:lnTo>
                  <a:lnTo>
                    <a:pt x="200" y="137"/>
                  </a:lnTo>
                  <a:lnTo>
                    <a:pt x="202" y="133"/>
                  </a:lnTo>
                  <a:lnTo>
                    <a:pt x="203" y="130"/>
                  </a:lnTo>
                  <a:lnTo>
                    <a:pt x="206" y="126"/>
                  </a:lnTo>
                  <a:lnTo>
                    <a:pt x="207" y="124"/>
                  </a:lnTo>
                  <a:lnTo>
                    <a:pt x="208" y="122"/>
                  </a:lnTo>
                  <a:lnTo>
                    <a:pt x="210" y="120"/>
                  </a:lnTo>
                  <a:lnTo>
                    <a:pt x="212" y="118"/>
                  </a:lnTo>
                  <a:lnTo>
                    <a:pt x="213" y="118"/>
                  </a:lnTo>
                  <a:lnTo>
                    <a:pt x="214" y="118"/>
                  </a:lnTo>
                  <a:lnTo>
                    <a:pt x="215" y="119"/>
                  </a:lnTo>
                  <a:lnTo>
                    <a:pt x="218" y="114"/>
                  </a:lnTo>
                  <a:lnTo>
                    <a:pt x="222" y="112"/>
                  </a:lnTo>
                  <a:lnTo>
                    <a:pt x="226" y="109"/>
                  </a:lnTo>
                  <a:lnTo>
                    <a:pt x="229" y="106"/>
                  </a:lnTo>
                  <a:lnTo>
                    <a:pt x="230" y="107"/>
                  </a:lnTo>
                  <a:lnTo>
                    <a:pt x="233" y="108"/>
                  </a:lnTo>
                  <a:lnTo>
                    <a:pt x="234" y="109"/>
                  </a:lnTo>
                  <a:lnTo>
                    <a:pt x="235" y="109"/>
                  </a:lnTo>
                  <a:lnTo>
                    <a:pt x="239" y="106"/>
                  </a:lnTo>
                  <a:lnTo>
                    <a:pt x="245" y="106"/>
                  </a:lnTo>
                  <a:lnTo>
                    <a:pt x="249" y="106"/>
                  </a:lnTo>
                  <a:lnTo>
                    <a:pt x="254" y="105"/>
                  </a:lnTo>
                  <a:lnTo>
                    <a:pt x="254" y="104"/>
                  </a:lnTo>
                  <a:lnTo>
                    <a:pt x="253" y="102"/>
                  </a:lnTo>
                  <a:lnTo>
                    <a:pt x="253" y="102"/>
                  </a:lnTo>
                  <a:lnTo>
                    <a:pt x="253" y="101"/>
                  </a:lnTo>
                  <a:lnTo>
                    <a:pt x="254" y="100"/>
                  </a:lnTo>
                  <a:lnTo>
                    <a:pt x="254" y="100"/>
                  </a:lnTo>
                  <a:lnTo>
                    <a:pt x="255" y="100"/>
                  </a:lnTo>
                  <a:lnTo>
                    <a:pt x="256" y="100"/>
                  </a:lnTo>
                  <a:lnTo>
                    <a:pt x="256" y="99"/>
                  </a:lnTo>
                  <a:lnTo>
                    <a:pt x="256" y="98"/>
                  </a:lnTo>
                  <a:lnTo>
                    <a:pt x="255" y="97"/>
                  </a:lnTo>
                  <a:lnTo>
                    <a:pt x="258" y="94"/>
                  </a:lnTo>
                  <a:lnTo>
                    <a:pt x="259" y="94"/>
                  </a:lnTo>
                  <a:lnTo>
                    <a:pt x="259" y="92"/>
                  </a:lnTo>
                  <a:lnTo>
                    <a:pt x="259" y="89"/>
                  </a:lnTo>
                  <a:lnTo>
                    <a:pt x="259" y="88"/>
                  </a:lnTo>
                  <a:lnTo>
                    <a:pt x="260" y="88"/>
                  </a:lnTo>
                  <a:lnTo>
                    <a:pt x="261" y="88"/>
                  </a:lnTo>
                  <a:lnTo>
                    <a:pt x="262" y="88"/>
                  </a:lnTo>
                  <a:lnTo>
                    <a:pt x="263" y="88"/>
                  </a:lnTo>
                  <a:lnTo>
                    <a:pt x="263" y="89"/>
                  </a:lnTo>
                  <a:lnTo>
                    <a:pt x="265" y="89"/>
                  </a:lnTo>
                  <a:lnTo>
                    <a:pt x="265" y="88"/>
                  </a:lnTo>
                  <a:lnTo>
                    <a:pt x="266" y="88"/>
                  </a:lnTo>
                  <a:lnTo>
                    <a:pt x="267" y="89"/>
                  </a:lnTo>
                  <a:lnTo>
                    <a:pt x="268" y="91"/>
                  </a:lnTo>
                  <a:lnTo>
                    <a:pt x="268" y="93"/>
                  </a:lnTo>
                  <a:lnTo>
                    <a:pt x="269" y="94"/>
                  </a:lnTo>
                  <a:lnTo>
                    <a:pt x="270" y="94"/>
                  </a:lnTo>
                  <a:lnTo>
                    <a:pt x="272" y="94"/>
                  </a:lnTo>
                  <a:lnTo>
                    <a:pt x="273" y="94"/>
                  </a:lnTo>
                  <a:lnTo>
                    <a:pt x="274" y="94"/>
                  </a:lnTo>
                  <a:lnTo>
                    <a:pt x="275" y="97"/>
                  </a:lnTo>
                  <a:lnTo>
                    <a:pt x="279" y="99"/>
                  </a:lnTo>
                  <a:lnTo>
                    <a:pt x="281" y="101"/>
                  </a:lnTo>
                  <a:lnTo>
                    <a:pt x="283" y="102"/>
                  </a:lnTo>
                  <a:lnTo>
                    <a:pt x="283" y="102"/>
                  </a:lnTo>
                  <a:lnTo>
                    <a:pt x="285" y="102"/>
                  </a:lnTo>
                  <a:lnTo>
                    <a:pt x="286" y="104"/>
                  </a:lnTo>
                  <a:lnTo>
                    <a:pt x="287" y="105"/>
                  </a:lnTo>
                  <a:lnTo>
                    <a:pt x="289" y="106"/>
                  </a:lnTo>
                  <a:lnTo>
                    <a:pt x="289" y="104"/>
                  </a:lnTo>
                  <a:lnTo>
                    <a:pt x="289" y="101"/>
                  </a:lnTo>
                  <a:lnTo>
                    <a:pt x="292" y="100"/>
                  </a:lnTo>
                  <a:lnTo>
                    <a:pt x="293" y="100"/>
                  </a:lnTo>
                  <a:lnTo>
                    <a:pt x="293" y="97"/>
                  </a:lnTo>
                  <a:lnTo>
                    <a:pt x="293" y="93"/>
                  </a:lnTo>
                  <a:lnTo>
                    <a:pt x="293" y="91"/>
                  </a:lnTo>
                  <a:lnTo>
                    <a:pt x="295" y="88"/>
                  </a:lnTo>
                  <a:lnTo>
                    <a:pt x="298" y="88"/>
                  </a:lnTo>
                  <a:lnTo>
                    <a:pt x="300" y="89"/>
                  </a:lnTo>
                  <a:lnTo>
                    <a:pt x="301" y="93"/>
                  </a:lnTo>
                  <a:lnTo>
                    <a:pt x="303" y="94"/>
                  </a:lnTo>
                  <a:lnTo>
                    <a:pt x="306" y="95"/>
                  </a:lnTo>
                  <a:lnTo>
                    <a:pt x="312" y="97"/>
                  </a:lnTo>
                  <a:lnTo>
                    <a:pt x="316" y="97"/>
                  </a:lnTo>
                  <a:lnTo>
                    <a:pt x="322" y="95"/>
                  </a:lnTo>
                  <a:lnTo>
                    <a:pt x="327" y="95"/>
                  </a:lnTo>
                  <a:lnTo>
                    <a:pt x="332" y="94"/>
                  </a:lnTo>
                  <a:lnTo>
                    <a:pt x="334" y="94"/>
                  </a:lnTo>
                  <a:lnTo>
                    <a:pt x="335" y="94"/>
                  </a:lnTo>
                  <a:lnTo>
                    <a:pt x="338" y="93"/>
                  </a:lnTo>
                  <a:lnTo>
                    <a:pt x="340" y="89"/>
                  </a:lnTo>
                  <a:lnTo>
                    <a:pt x="339" y="86"/>
                  </a:lnTo>
                  <a:lnTo>
                    <a:pt x="336" y="82"/>
                  </a:lnTo>
                  <a:lnTo>
                    <a:pt x="329" y="75"/>
                  </a:lnTo>
                  <a:lnTo>
                    <a:pt x="322" y="67"/>
                  </a:lnTo>
                  <a:lnTo>
                    <a:pt x="315" y="61"/>
                  </a:lnTo>
                  <a:lnTo>
                    <a:pt x="307" y="56"/>
                  </a:lnTo>
                  <a:lnTo>
                    <a:pt x="303" y="55"/>
                  </a:lnTo>
                  <a:lnTo>
                    <a:pt x="301" y="55"/>
                  </a:lnTo>
                  <a:lnTo>
                    <a:pt x="298" y="56"/>
                  </a:lnTo>
                  <a:lnTo>
                    <a:pt x="294" y="59"/>
                  </a:lnTo>
                  <a:lnTo>
                    <a:pt x="293" y="60"/>
                  </a:lnTo>
                  <a:lnTo>
                    <a:pt x="293" y="61"/>
                  </a:lnTo>
                  <a:lnTo>
                    <a:pt x="292" y="62"/>
                  </a:lnTo>
                  <a:lnTo>
                    <a:pt x="290" y="62"/>
                  </a:lnTo>
                  <a:lnTo>
                    <a:pt x="289" y="60"/>
                  </a:lnTo>
                  <a:lnTo>
                    <a:pt x="287" y="58"/>
                  </a:lnTo>
                  <a:lnTo>
                    <a:pt x="283" y="55"/>
                  </a:lnTo>
                  <a:lnTo>
                    <a:pt x="282" y="54"/>
                  </a:lnTo>
                  <a:lnTo>
                    <a:pt x="276" y="54"/>
                  </a:lnTo>
                  <a:lnTo>
                    <a:pt x="276" y="53"/>
                  </a:lnTo>
                  <a:lnTo>
                    <a:pt x="275" y="53"/>
                  </a:lnTo>
                  <a:lnTo>
                    <a:pt x="274" y="54"/>
                  </a:lnTo>
                  <a:lnTo>
                    <a:pt x="274" y="54"/>
                  </a:lnTo>
                  <a:lnTo>
                    <a:pt x="272" y="52"/>
                  </a:lnTo>
                  <a:lnTo>
                    <a:pt x="270" y="48"/>
                  </a:lnTo>
                  <a:lnTo>
                    <a:pt x="270" y="46"/>
                  </a:lnTo>
                  <a:lnTo>
                    <a:pt x="272" y="42"/>
                  </a:lnTo>
                  <a:lnTo>
                    <a:pt x="272" y="38"/>
                  </a:lnTo>
                  <a:lnTo>
                    <a:pt x="270" y="36"/>
                  </a:lnTo>
                  <a:lnTo>
                    <a:pt x="270" y="35"/>
                  </a:lnTo>
                  <a:lnTo>
                    <a:pt x="270" y="34"/>
                  </a:lnTo>
                  <a:lnTo>
                    <a:pt x="268" y="34"/>
                  </a:lnTo>
                  <a:lnTo>
                    <a:pt x="267" y="34"/>
                  </a:lnTo>
                  <a:lnTo>
                    <a:pt x="265" y="33"/>
                  </a:lnTo>
                  <a:lnTo>
                    <a:pt x="263" y="33"/>
                  </a:lnTo>
                  <a:lnTo>
                    <a:pt x="263" y="34"/>
                  </a:lnTo>
                  <a:lnTo>
                    <a:pt x="263" y="35"/>
                  </a:lnTo>
                  <a:lnTo>
                    <a:pt x="262" y="36"/>
                  </a:lnTo>
                  <a:lnTo>
                    <a:pt x="261" y="35"/>
                  </a:lnTo>
                  <a:lnTo>
                    <a:pt x="260" y="34"/>
                  </a:lnTo>
                  <a:lnTo>
                    <a:pt x="258" y="34"/>
                  </a:lnTo>
                  <a:lnTo>
                    <a:pt x="256" y="34"/>
                  </a:lnTo>
                  <a:lnTo>
                    <a:pt x="256" y="35"/>
                  </a:lnTo>
                  <a:lnTo>
                    <a:pt x="256" y="36"/>
                  </a:lnTo>
                  <a:lnTo>
                    <a:pt x="256" y="38"/>
                  </a:lnTo>
                  <a:lnTo>
                    <a:pt x="253" y="39"/>
                  </a:lnTo>
                  <a:lnTo>
                    <a:pt x="249" y="41"/>
                  </a:lnTo>
                  <a:lnTo>
                    <a:pt x="245" y="42"/>
                  </a:lnTo>
                  <a:lnTo>
                    <a:pt x="241" y="43"/>
                  </a:lnTo>
                  <a:lnTo>
                    <a:pt x="236" y="46"/>
                  </a:lnTo>
                  <a:lnTo>
                    <a:pt x="232" y="47"/>
                  </a:lnTo>
                  <a:lnTo>
                    <a:pt x="226" y="47"/>
                  </a:lnTo>
                  <a:lnTo>
                    <a:pt x="221" y="47"/>
                  </a:lnTo>
                  <a:lnTo>
                    <a:pt x="221" y="47"/>
                  </a:lnTo>
                  <a:lnTo>
                    <a:pt x="220" y="48"/>
                  </a:lnTo>
                  <a:lnTo>
                    <a:pt x="219" y="49"/>
                  </a:lnTo>
                  <a:lnTo>
                    <a:pt x="218" y="51"/>
                  </a:lnTo>
                  <a:lnTo>
                    <a:pt x="215" y="51"/>
                  </a:lnTo>
                  <a:lnTo>
                    <a:pt x="214" y="52"/>
                  </a:lnTo>
                  <a:lnTo>
                    <a:pt x="213" y="53"/>
                  </a:lnTo>
                  <a:lnTo>
                    <a:pt x="210" y="51"/>
                  </a:lnTo>
                  <a:lnTo>
                    <a:pt x="209" y="53"/>
                  </a:lnTo>
                  <a:lnTo>
                    <a:pt x="208" y="54"/>
                  </a:lnTo>
                  <a:lnTo>
                    <a:pt x="207" y="55"/>
                  </a:lnTo>
                  <a:lnTo>
                    <a:pt x="206" y="56"/>
                  </a:lnTo>
                  <a:lnTo>
                    <a:pt x="203" y="55"/>
                  </a:lnTo>
                  <a:lnTo>
                    <a:pt x="202" y="56"/>
                  </a:lnTo>
                  <a:lnTo>
                    <a:pt x="200" y="58"/>
                  </a:lnTo>
                  <a:lnTo>
                    <a:pt x="198" y="56"/>
                  </a:lnTo>
                  <a:lnTo>
                    <a:pt x="196" y="59"/>
                  </a:lnTo>
                  <a:lnTo>
                    <a:pt x="195" y="62"/>
                  </a:lnTo>
                  <a:lnTo>
                    <a:pt x="194" y="64"/>
                  </a:lnTo>
                  <a:lnTo>
                    <a:pt x="194" y="65"/>
                  </a:lnTo>
                  <a:lnTo>
                    <a:pt x="192" y="67"/>
                  </a:lnTo>
                  <a:lnTo>
                    <a:pt x="190" y="71"/>
                  </a:lnTo>
                  <a:lnTo>
                    <a:pt x="188" y="72"/>
                  </a:lnTo>
                  <a:lnTo>
                    <a:pt x="186" y="75"/>
                  </a:lnTo>
                  <a:lnTo>
                    <a:pt x="185" y="78"/>
                  </a:lnTo>
                  <a:lnTo>
                    <a:pt x="183" y="79"/>
                  </a:lnTo>
                  <a:lnTo>
                    <a:pt x="182" y="79"/>
                  </a:lnTo>
                  <a:lnTo>
                    <a:pt x="181" y="79"/>
                  </a:lnTo>
                  <a:lnTo>
                    <a:pt x="181" y="78"/>
                  </a:lnTo>
                  <a:lnTo>
                    <a:pt x="180" y="74"/>
                  </a:lnTo>
                  <a:lnTo>
                    <a:pt x="179" y="72"/>
                  </a:lnTo>
                  <a:lnTo>
                    <a:pt x="179" y="71"/>
                  </a:lnTo>
                  <a:lnTo>
                    <a:pt x="178" y="69"/>
                  </a:lnTo>
                  <a:lnTo>
                    <a:pt x="176" y="68"/>
                  </a:lnTo>
                  <a:lnTo>
                    <a:pt x="174" y="67"/>
                  </a:lnTo>
                  <a:lnTo>
                    <a:pt x="170" y="66"/>
                  </a:lnTo>
                  <a:lnTo>
                    <a:pt x="167" y="68"/>
                  </a:lnTo>
                  <a:lnTo>
                    <a:pt x="165" y="69"/>
                  </a:lnTo>
                  <a:lnTo>
                    <a:pt x="161" y="67"/>
                  </a:lnTo>
                  <a:lnTo>
                    <a:pt x="161" y="66"/>
                  </a:lnTo>
                  <a:lnTo>
                    <a:pt x="162" y="65"/>
                  </a:lnTo>
                  <a:lnTo>
                    <a:pt x="163" y="64"/>
                  </a:lnTo>
                  <a:lnTo>
                    <a:pt x="163" y="62"/>
                  </a:lnTo>
                  <a:lnTo>
                    <a:pt x="162" y="62"/>
                  </a:lnTo>
                  <a:lnTo>
                    <a:pt x="161" y="62"/>
                  </a:lnTo>
                  <a:lnTo>
                    <a:pt x="156" y="62"/>
                  </a:lnTo>
                  <a:lnTo>
                    <a:pt x="152" y="64"/>
                  </a:lnTo>
                  <a:lnTo>
                    <a:pt x="147" y="65"/>
                  </a:lnTo>
                  <a:lnTo>
                    <a:pt x="145" y="64"/>
                  </a:lnTo>
                  <a:lnTo>
                    <a:pt x="142" y="62"/>
                  </a:lnTo>
                  <a:lnTo>
                    <a:pt x="140" y="62"/>
                  </a:lnTo>
                  <a:lnTo>
                    <a:pt x="139" y="62"/>
                  </a:lnTo>
                  <a:lnTo>
                    <a:pt x="138" y="61"/>
                  </a:lnTo>
                  <a:lnTo>
                    <a:pt x="136" y="59"/>
                  </a:lnTo>
                  <a:lnTo>
                    <a:pt x="135" y="58"/>
                  </a:lnTo>
                  <a:lnTo>
                    <a:pt x="133" y="56"/>
                  </a:lnTo>
                  <a:lnTo>
                    <a:pt x="132" y="55"/>
                  </a:lnTo>
                  <a:lnTo>
                    <a:pt x="132" y="54"/>
                  </a:lnTo>
                  <a:lnTo>
                    <a:pt x="132" y="53"/>
                  </a:lnTo>
                  <a:lnTo>
                    <a:pt x="133" y="53"/>
                  </a:lnTo>
                  <a:lnTo>
                    <a:pt x="130" y="49"/>
                  </a:lnTo>
                  <a:lnTo>
                    <a:pt x="128" y="47"/>
                  </a:lnTo>
                  <a:lnTo>
                    <a:pt x="127" y="43"/>
                  </a:lnTo>
                  <a:lnTo>
                    <a:pt x="125" y="43"/>
                  </a:lnTo>
                  <a:lnTo>
                    <a:pt x="120" y="45"/>
                  </a:lnTo>
                  <a:lnTo>
                    <a:pt x="116" y="45"/>
                  </a:lnTo>
                  <a:lnTo>
                    <a:pt x="112" y="45"/>
                  </a:lnTo>
                  <a:lnTo>
                    <a:pt x="107" y="46"/>
                  </a:lnTo>
                  <a:lnTo>
                    <a:pt x="105" y="47"/>
                  </a:lnTo>
                  <a:lnTo>
                    <a:pt x="101" y="47"/>
                  </a:lnTo>
                  <a:lnTo>
                    <a:pt x="98" y="47"/>
                  </a:lnTo>
                  <a:lnTo>
                    <a:pt x="95" y="46"/>
                  </a:lnTo>
                  <a:lnTo>
                    <a:pt x="94" y="47"/>
                  </a:lnTo>
                  <a:lnTo>
                    <a:pt x="94" y="47"/>
                  </a:lnTo>
                  <a:lnTo>
                    <a:pt x="93" y="49"/>
                  </a:lnTo>
                  <a:lnTo>
                    <a:pt x="92" y="51"/>
                  </a:lnTo>
                  <a:lnTo>
                    <a:pt x="90" y="51"/>
                  </a:lnTo>
                  <a:lnTo>
                    <a:pt x="88" y="51"/>
                  </a:lnTo>
                  <a:lnTo>
                    <a:pt x="88" y="51"/>
                  </a:lnTo>
                  <a:lnTo>
                    <a:pt x="88" y="49"/>
                  </a:lnTo>
                  <a:lnTo>
                    <a:pt x="88" y="46"/>
                  </a:lnTo>
                  <a:lnTo>
                    <a:pt x="88" y="41"/>
                  </a:lnTo>
                  <a:lnTo>
                    <a:pt x="88" y="39"/>
                  </a:lnTo>
                  <a:lnTo>
                    <a:pt x="90" y="34"/>
                  </a:lnTo>
                  <a:lnTo>
                    <a:pt x="92" y="34"/>
                  </a:lnTo>
                  <a:lnTo>
                    <a:pt x="93" y="34"/>
                  </a:lnTo>
                  <a:lnTo>
                    <a:pt x="93" y="32"/>
                  </a:lnTo>
                  <a:lnTo>
                    <a:pt x="93" y="31"/>
                  </a:lnTo>
                  <a:lnTo>
                    <a:pt x="94" y="29"/>
                  </a:lnTo>
                  <a:lnTo>
                    <a:pt x="96" y="27"/>
                  </a:lnTo>
                  <a:lnTo>
                    <a:pt x="98" y="27"/>
                  </a:lnTo>
                  <a:lnTo>
                    <a:pt x="98" y="28"/>
                  </a:lnTo>
                  <a:lnTo>
                    <a:pt x="99" y="29"/>
                  </a:lnTo>
                  <a:lnTo>
                    <a:pt x="100" y="27"/>
                  </a:lnTo>
                  <a:lnTo>
                    <a:pt x="100" y="26"/>
                  </a:lnTo>
                  <a:lnTo>
                    <a:pt x="101" y="25"/>
                  </a:lnTo>
                  <a:lnTo>
                    <a:pt x="101" y="23"/>
                  </a:lnTo>
                  <a:lnTo>
                    <a:pt x="102" y="23"/>
                  </a:lnTo>
                  <a:lnTo>
                    <a:pt x="103" y="23"/>
                  </a:lnTo>
                  <a:lnTo>
                    <a:pt x="105" y="23"/>
                  </a:lnTo>
                  <a:lnTo>
                    <a:pt x="106" y="21"/>
                  </a:lnTo>
                  <a:lnTo>
                    <a:pt x="106" y="16"/>
                  </a:lnTo>
                  <a:lnTo>
                    <a:pt x="107" y="14"/>
                  </a:lnTo>
                  <a:lnTo>
                    <a:pt x="108" y="10"/>
                  </a:lnTo>
                  <a:lnTo>
                    <a:pt x="109" y="12"/>
                  </a:lnTo>
                  <a:lnTo>
                    <a:pt x="110" y="13"/>
                  </a:lnTo>
                  <a:lnTo>
                    <a:pt x="112" y="13"/>
                  </a:lnTo>
                  <a:lnTo>
                    <a:pt x="113" y="12"/>
                  </a:lnTo>
                  <a:lnTo>
                    <a:pt x="115" y="10"/>
                  </a:lnTo>
                  <a:lnTo>
                    <a:pt x="118" y="8"/>
                  </a:lnTo>
                  <a:lnTo>
                    <a:pt x="118" y="7"/>
                  </a:lnTo>
                  <a:lnTo>
                    <a:pt x="118" y="3"/>
                  </a:lnTo>
                  <a:lnTo>
                    <a:pt x="116" y="3"/>
                  </a:lnTo>
                  <a:lnTo>
                    <a:pt x="115" y="3"/>
                  </a:lnTo>
                  <a:lnTo>
                    <a:pt x="114" y="3"/>
                  </a:lnTo>
                  <a:lnTo>
                    <a:pt x="113" y="0"/>
                  </a:lnTo>
                  <a:lnTo>
                    <a:pt x="108" y="0"/>
                  </a:lnTo>
                  <a:lnTo>
                    <a:pt x="102" y="2"/>
                  </a:lnTo>
                  <a:lnTo>
                    <a:pt x="96" y="6"/>
                  </a:lnTo>
                  <a:lnTo>
                    <a:pt x="88" y="9"/>
                  </a:lnTo>
                  <a:lnTo>
                    <a:pt x="82" y="14"/>
                  </a:lnTo>
                  <a:lnTo>
                    <a:pt x="78" y="16"/>
                  </a:lnTo>
                  <a:lnTo>
                    <a:pt x="76" y="18"/>
                  </a:lnTo>
                  <a:lnTo>
                    <a:pt x="72" y="23"/>
                  </a:lnTo>
                  <a:lnTo>
                    <a:pt x="67" y="32"/>
                  </a:lnTo>
                  <a:lnTo>
                    <a:pt x="62" y="39"/>
                  </a:lnTo>
                  <a:lnTo>
                    <a:pt x="59" y="45"/>
                  </a:lnTo>
                  <a:lnTo>
                    <a:pt x="53" y="49"/>
                  </a:lnTo>
                  <a:lnTo>
                    <a:pt x="48" y="54"/>
                  </a:lnTo>
                  <a:lnTo>
                    <a:pt x="45" y="56"/>
                  </a:lnTo>
                  <a:lnTo>
                    <a:pt x="41" y="60"/>
                  </a:lnTo>
                  <a:lnTo>
                    <a:pt x="38" y="62"/>
                  </a:lnTo>
                  <a:lnTo>
                    <a:pt x="34" y="62"/>
                  </a:lnTo>
                  <a:lnTo>
                    <a:pt x="29" y="65"/>
                  </a:lnTo>
                  <a:lnTo>
                    <a:pt x="26" y="66"/>
                  </a:lnTo>
                  <a:lnTo>
                    <a:pt x="12" y="73"/>
                  </a:lnTo>
                  <a:lnTo>
                    <a:pt x="5" y="80"/>
                  </a:lnTo>
                  <a:lnTo>
                    <a:pt x="1" y="86"/>
                  </a:lnTo>
                  <a:lnTo>
                    <a:pt x="0" y="92"/>
                  </a:lnTo>
                  <a:lnTo>
                    <a:pt x="2" y="111"/>
                  </a:lnTo>
                  <a:lnTo>
                    <a:pt x="94" y="133"/>
                  </a:lnTo>
                  <a:lnTo>
                    <a:pt x="125" y="174"/>
                  </a:lnTo>
                  <a:lnTo>
                    <a:pt x="143" y="195"/>
                  </a:lnTo>
                  <a:lnTo>
                    <a:pt x="147" y="19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30">
              <a:extLst>
                <a:ext uri="{FF2B5EF4-FFF2-40B4-BE49-F238E27FC236}">
                  <a16:creationId xmlns:a16="http://schemas.microsoft.com/office/drawing/2014/main" id="{87A87949-D616-4A29-B753-BA625D786AD4}"/>
                </a:ext>
              </a:extLst>
            </p:cNvPr>
            <p:cNvSpPr>
              <a:spLocks/>
            </p:cNvSpPr>
            <p:nvPr/>
          </p:nvSpPr>
          <p:spPr bwMode="auto">
            <a:xfrm>
              <a:off x="6126456" y="3054772"/>
              <a:ext cx="949180" cy="621789"/>
            </a:xfrm>
            <a:custGeom>
              <a:avLst/>
              <a:gdLst>
                <a:gd name="T0" fmla="*/ 303 w 374"/>
                <a:gd name="T1" fmla="*/ 243 h 245"/>
                <a:gd name="T2" fmla="*/ 296 w 374"/>
                <a:gd name="T3" fmla="*/ 233 h 245"/>
                <a:gd name="T4" fmla="*/ 289 w 374"/>
                <a:gd name="T5" fmla="*/ 224 h 245"/>
                <a:gd name="T6" fmla="*/ 279 w 374"/>
                <a:gd name="T7" fmla="*/ 224 h 245"/>
                <a:gd name="T8" fmla="*/ 262 w 374"/>
                <a:gd name="T9" fmla="*/ 226 h 245"/>
                <a:gd name="T10" fmla="*/ 236 w 374"/>
                <a:gd name="T11" fmla="*/ 227 h 245"/>
                <a:gd name="T12" fmla="*/ 206 w 374"/>
                <a:gd name="T13" fmla="*/ 228 h 245"/>
                <a:gd name="T14" fmla="*/ 171 w 374"/>
                <a:gd name="T15" fmla="*/ 230 h 245"/>
                <a:gd name="T16" fmla="*/ 133 w 374"/>
                <a:gd name="T17" fmla="*/ 232 h 245"/>
                <a:gd name="T18" fmla="*/ 92 w 374"/>
                <a:gd name="T19" fmla="*/ 232 h 245"/>
                <a:gd name="T20" fmla="*/ 50 w 374"/>
                <a:gd name="T21" fmla="*/ 232 h 245"/>
                <a:gd name="T22" fmla="*/ 44 w 374"/>
                <a:gd name="T23" fmla="*/ 227 h 245"/>
                <a:gd name="T24" fmla="*/ 43 w 374"/>
                <a:gd name="T25" fmla="*/ 219 h 245"/>
                <a:gd name="T26" fmla="*/ 40 w 374"/>
                <a:gd name="T27" fmla="*/ 199 h 245"/>
                <a:gd name="T28" fmla="*/ 40 w 374"/>
                <a:gd name="T29" fmla="*/ 187 h 245"/>
                <a:gd name="T30" fmla="*/ 37 w 374"/>
                <a:gd name="T31" fmla="*/ 175 h 245"/>
                <a:gd name="T32" fmla="*/ 31 w 374"/>
                <a:gd name="T33" fmla="*/ 162 h 245"/>
                <a:gd name="T34" fmla="*/ 27 w 374"/>
                <a:gd name="T35" fmla="*/ 142 h 245"/>
                <a:gd name="T36" fmla="*/ 17 w 374"/>
                <a:gd name="T37" fmla="*/ 116 h 245"/>
                <a:gd name="T38" fmla="*/ 11 w 374"/>
                <a:gd name="T39" fmla="*/ 104 h 245"/>
                <a:gd name="T40" fmla="*/ 0 w 374"/>
                <a:gd name="T41" fmla="*/ 80 h 245"/>
                <a:gd name="T42" fmla="*/ 2 w 374"/>
                <a:gd name="T43" fmla="*/ 79 h 245"/>
                <a:gd name="T44" fmla="*/ 2 w 374"/>
                <a:gd name="T45" fmla="*/ 72 h 245"/>
                <a:gd name="T46" fmla="*/ 5 w 374"/>
                <a:gd name="T47" fmla="*/ 42 h 245"/>
                <a:gd name="T48" fmla="*/ 6 w 374"/>
                <a:gd name="T49" fmla="*/ 29 h 245"/>
                <a:gd name="T50" fmla="*/ 2 w 374"/>
                <a:gd name="T51" fmla="*/ 19 h 245"/>
                <a:gd name="T52" fmla="*/ 5 w 374"/>
                <a:gd name="T53" fmla="*/ 7 h 245"/>
                <a:gd name="T54" fmla="*/ 32 w 374"/>
                <a:gd name="T55" fmla="*/ 6 h 245"/>
                <a:gd name="T56" fmla="*/ 79 w 374"/>
                <a:gd name="T57" fmla="*/ 6 h 245"/>
                <a:gd name="T58" fmla="*/ 127 w 374"/>
                <a:gd name="T59" fmla="*/ 5 h 245"/>
                <a:gd name="T60" fmla="*/ 173 w 374"/>
                <a:gd name="T61" fmla="*/ 3 h 245"/>
                <a:gd name="T62" fmla="*/ 216 w 374"/>
                <a:gd name="T63" fmla="*/ 2 h 245"/>
                <a:gd name="T64" fmla="*/ 252 w 374"/>
                <a:gd name="T65" fmla="*/ 1 h 245"/>
                <a:gd name="T66" fmla="*/ 280 w 374"/>
                <a:gd name="T67" fmla="*/ 1 h 245"/>
                <a:gd name="T68" fmla="*/ 299 w 374"/>
                <a:gd name="T69" fmla="*/ 0 h 245"/>
                <a:gd name="T70" fmla="*/ 305 w 374"/>
                <a:gd name="T71" fmla="*/ 1 h 245"/>
                <a:gd name="T72" fmla="*/ 306 w 374"/>
                <a:gd name="T73" fmla="*/ 6 h 245"/>
                <a:gd name="T74" fmla="*/ 314 w 374"/>
                <a:gd name="T75" fmla="*/ 14 h 245"/>
                <a:gd name="T76" fmla="*/ 311 w 374"/>
                <a:gd name="T77" fmla="*/ 28 h 245"/>
                <a:gd name="T78" fmla="*/ 319 w 374"/>
                <a:gd name="T79" fmla="*/ 56 h 245"/>
                <a:gd name="T80" fmla="*/ 338 w 374"/>
                <a:gd name="T81" fmla="*/ 68 h 245"/>
                <a:gd name="T82" fmla="*/ 344 w 374"/>
                <a:gd name="T83" fmla="*/ 79 h 245"/>
                <a:gd name="T84" fmla="*/ 352 w 374"/>
                <a:gd name="T85" fmla="*/ 86 h 245"/>
                <a:gd name="T86" fmla="*/ 360 w 374"/>
                <a:gd name="T87" fmla="*/ 95 h 245"/>
                <a:gd name="T88" fmla="*/ 374 w 374"/>
                <a:gd name="T89" fmla="*/ 108 h 245"/>
                <a:gd name="T90" fmla="*/ 366 w 374"/>
                <a:gd name="T91" fmla="*/ 134 h 245"/>
                <a:gd name="T92" fmla="*/ 360 w 374"/>
                <a:gd name="T93" fmla="*/ 149 h 245"/>
                <a:gd name="T94" fmla="*/ 334 w 374"/>
                <a:gd name="T95" fmla="*/ 158 h 245"/>
                <a:gd name="T96" fmla="*/ 323 w 374"/>
                <a:gd name="T97" fmla="*/ 171 h 245"/>
                <a:gd name="T98" fmla="*/ 326 w 374"/>
                <a:gd name="T99" fmla="*/ 185 h 245"/>
                <a:gd name="T100" fmla="*/ 330 w 374"/>
                <a:gd name="T101" fmla="*/ 198 h 245"/>
                <a:gd name="T102" fmla="*/ 324 w 374"/>
                <a:gd name="T103" fmla="*/ 205 h 245"/>
                <a:gd name="T104" fmla="*/ 324 w 374"/>
                <a:gd name="T105" fmla="*/ 213 h 245"/>
                <a:gd name="T106" fmla="*/ 307 w 374"/>
                <a:gd name="T107" fmla="*/ 225 h 245"/>
                <a:gd name="T108" fmla="*/ 307 w 374"/>
                <a:gd name="T109" fmla="*/ 237 h 245"/>
                <a:gd name="T110" fmla="*/ 306 w 374"/>
                <a:gd name="T111" fmla="*/ 245 h 245"/>
                <a:gd name="T112" fmla="*/ 304 w 374"/>
                <a:gd name="T113"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245">
                  <a:moveTo>
                    <a:pt x="303" y="243"/>
                  </a:moveTo>
                  <a:lnTo>
                    <a:pt x="303" y="243"/>
                  </a:lnTo>
                  <a:lnTo>
                    <a:pt x="299" y="238"/>
                  </a:lnTo>
                  <a:lnTo>
                    <a:pt x="296" y="233"/>
                  </a:lnTo>
                  <a:lnTo>
                    <a:pt x="292" y="228"/>
                  </a:lnTo>
                  <a:lnTo>
                    <a:pt x="289" y="224"/>
                  </a:lnTo>
                  <a:lnTo>
                    <a:pt x="285" y="224"/>
                  </a:lnTo>
                  <a:lnTo>
                    <a:pt x="279" y="224"/>
                  </a:lnTo>
                  <a:lnTo>
                    <a:pt x="271" y="225"/>
                  </a:lnTo>
                  <a:lnTo>
                    <a:pt x="262" y="226"/>
                  </a:lnTo>
                  <a:lnTo>
                    <a:pt x="250" y="226"/>
                  </a:lnTo>
                  <a:lnTo>
                    <a:pt x="236" y="227"/>
                  </a:lnTo>
                  <a:lnTo>
                    <a:pt x="223" y="228"/>
                  </a:lnTo>
                  <a:lnTo>
                    <a:pt x="206" y="228"/>
                  </a:lnTo>
                  <a:lnTo>
                    <a:pt x="189" y="230"/>
                  </a:lnTo>
                  <a:lnTo>
                    <a:pt x="171" y="230"/>
                  </a:lnTo>
                  <a:lnTo>
                    <a:pt x="152" y="231"/>
                  </a:lnTo>
                  <a:lnTo>
                    <a:pt x="133" y="232"/>
                  </a:lnTo>
                  <a:lnTo>
                    <a:pt x="112" y="232"/>
                  </a:lnTo>
                  <a:lnTo>
                    <a:pt x="92" y="232"/>
                  </a:lnTo>
                  <a:lnTo>
                    <a:pt x="70" y="232"/>
                  </a:lnTo>
                  <a:lnTo>
                    <a:pt x="50" y="232"/>
                  </a:lnTo>
                  <a:lnTo>
                    <a:pt x="46" y="228"/>
                  </a:lnTo>
                  <a:lnTo>
                    <a:pt x="44" y="227"/>
                  </a:lnTo>
                  <a:lnTo>
                    <a:pt x="43" y="223"/>
                  </a:lnTo>
                  <a:lnTo>
                    <a:pt x="43" y="219"/>
                  </a:lnTo>
                  <a:lnTo>
                    <a:pt x="43" y="205"/>
                  </a:lnTo>
                  <a:lnTo>
                    <a:pt x="40" y="199"/>
                  </a:lnTo>
                  <a:lnTo>
                    <a:pt x="39" y="195"/>
                  </a:lnTo>
                  <a:lnTo>
                    <a:pt x="40" y="187"/>
                  </a:lnTo>
                  <a:lnTo>
                    <a:pt x="38" y="182"/>
                  </a:lnTo>
                  <a:lnTo>
                    <a:pt x="37" y="175"/>
                  </a:lnTo>
                  <a:lnTo>
                    <a:pt x="36" y="170"/>
                  </a:lnTo>
                  <a:lnTo>
                    <a:pt x="31" y="162"/>
                  </a:lnTo>
                  <a:lnTo>
                    <a:pt x="27" y="154"/>
                  </a:lnTo>
                  <a:lnTo>
                    <a:pt x="27" y="142"/>
                  </a:lnTo>
                  <a:lnTo>
                    <a:pt x="25" y="131"/>
                  </a:lnTo>
                  <a:lnTo>
                    <a:pt x="17" y="116"/>
                  </a:lnTo>
                  <a:lnTo>
                    <a:pt x="13" y="111"/>
                  </a:lnTo>
                  <a:lnTo>
                    <a:pt x="11" y="104"/>
                  </a:lnTo>
                  <a:lnTo>
                    <a:pt x="9" y="95"/>
                  </a:lnTo>
                  <a:lnTo>
                    <a:pt x="0" y="80"/>
                  </a:lnTo>
                  <a:lnTo>
                    <a:pt x="2" y="80"/>
                  </a:lnTo>
                  <a:lnTo>
                    <a:pt x="2" y="79"/>
                  </a:lnTo>
                  <a:lnTo>
                    <a:pt x="2" y="76"/>
                  </a:lnTo>
                  <a:lnTo>
                    <a:pt x="2" y="72"/>
                  </a:lnTo>
                  <a:lnTo>
                    <a:pt x="2" y="55"/>
                  </a:lnTo>
                  <a:lnTo>
                    <a:pt x="5" y="42"/>
                  </a:lnTo>
                  <a:lnTo>
                    <a:pt x="9" y="33"/>
                  </a:lnTo>
                  <a:lnTo>
                    <a:pt x="6" y="29"/>
                  </a:lnTo>
                  <a:lnTo>
                    <a:pt x="2" y="25"/>
                  </a:lnTo>
                  <a:lnTo>
                    <a:pt x="2" y="19"/>
                  </a:lnTo>
                  <a:lnTo>
                    <a:pt x="5" y="14"/>
                  </a:lnTo>
                  <a:lnTo>
                    <a:pt x="5" y="7"/>
                  </a:lnTo>
                  <a:lnTo>
                    <a:pt x="11" y="6"/>
                  </a:lnTo>
                  <a:lnTo>
                    <a:pt x="32" y="6"/>
                  </a:lnTo>
                  <a:lnTo>
                    <a:pt x="57" y="6"/>
                  </a:lnTo>
                  <a:lnTo>
                    <a:pt x="79" y="6"/>
                  </a:lnTo>
                  <a:lnTo>
                    <a:pt x="104" y="5"/>
                  </a:lnTo>
                  <a:lnTo>
                    <a:pt x="127" y="5"/>
                  </a:lnTo>
                  <a:lnTo>
                    <a:pt x="151" y="3"/>
                  </a:lnTo>
                  <a:lnTo>
                    <a:pt x="173" y="3"/>
                  </a:lnTo>
                  <a:lnTo>
                    <a:pt x="196" y="2"/>
                  </a:lnTo>
                  <a:lnTo>
                    <a:pt x="216" y="2"/>
                  </a:lnTo>
                  <a:lnTo>
                    <a:pt x="236" y="1"/>
                  </a:lnTo>
                  <a:lnTo>
                    <a:pt x="252" y="1"/>
                  </a:lnTo>
                  <a:lnTo>
                    <a:pt x="267" y="1"/>
                  </a:lnTo>
                  <a:lnTo>
                    <a:pt x="280" y="1"/>
                  </a:lnTo>
                  <a:lnTo>
                    <a:pt x="291" y="1"/>
                  </a:lnTo>
                  <a:lnTo>
                    <a:pt x="299" y="0"/>
                  </a:lnTo>
                  <a:lnTo>
                    <a:pt x="304" y="0"/>
                  </a:lnTo>
                  <a:lnTo>
                    <a:pt x="305" y="1"/>
                  </a:lnTo>
                  <a:lnTo>
                    <a:pt x="306" y="2"/>
                  </a:lnTo>
                  <a:lnTo>
                    <a:pt x="306" y="6"/>
                  </a:lnTo>
                  <a:lnTo>
                    <a:pt x="310" y="8"/>
                  </a:lnTo>
                  <a:lnTo>
                    <a:pt x="314" y="14"/>
                  </a:lnTo>
                  <a:lnTo>
                    <a:pt x="314" y="19"/>
                  </a:lnTo>
                  <a:lnTo>
                    <a:pt x="311" y="28"/>
                  </a:lnTo>
                  <a:lnTo>
                    <a:pt x="312" y="43"/>
                  </a:lnTo>
                  <a:lnTo>
                    <a:pt x="319" y="56"/>
                  </a:lnTo>
                  <a:lnTo>
                    <a:pt x="330" y="63"/>
                  </a:lnTo>
                  <a:lnTo>
                    <a:pt x="338" y="68"/>
                  </a:lnTo>
                  <a:lnTo>
                    <a:pt x="343" y="72"/>
                  </a:lnTo>
                  <a:lnTo>
                    <a:pt x="344" y="79"/>
                  </a:lnTo>
                  <a:lnTo>
                    <a:pt x="349" y="82"/>
                  </a:lnTo>
                  <a:lnTo>
                    <a:pt x="352" y="86"/>
                  </a:lnTo>
                  <a:lnTo>
                    <a:pt x="353" y="87"/>
                  </a:lnTo>
                  <a:lnTo>
                    <a:pt x="360" y="95"/>
                  </a:lnTo>
                  <a:lnTo>
                    <a:pt x="370" y="100"/>
                  </a:lnTo>
                  <a:lnTo>
                    <a:pt x="374" y="108"/>
                  </a:lnTo>
                  <a:lnTo>
                    <a:pt x="373" y="122"/>
                  </a:lnTo>
                  <a:lnTo>
                    <a:pt x="366" y="134"/>
                  </a:lnTo>
                  <a:lnTo>
                    <a:pt x="364" y="142"/>
                  </a:lnTo>
                  <a:lnTo>
                    <a:pt x="360" y="149"/>
                  </a:lnTo>
                  <a:lnTo>
                    <a:pt x="352" y="151"/>
                  </a:lnTo>
                  <a:lnTo>
                    <a:pt x="334" y="158"/>
                  </a:lnTo>
                  <a:lnTo>
                    <a:pt x="325" y="164"/>
                  </a:lnTo>
                  <a:lnTo>
                    <a:pt x="323" y="171"/>
                  </a:lnTo>
                  <a:lnTo>
                    <a:pt x="324" y="178"/>
                  </a:lnTo>
                  <a:lnTo>
                    <a:pt x="326" y="185"/>
                  </a:lnTo>
                  <a:lnTo>
                    <a:pt x="330" y="191"/>
                  </a:lnTo>
                  <a:lnTo>
                    <a:pt x="330" y="198"/>
                  </a:lnTo>
                  <a:lnTo>
                    <a:pt x="325" y="201"/>
                  </a:lnTo>
                  <a:lnTo>
                    <a:pt x="324" y="205"/>
                  </a:lnTo>
                  <a:lnTo>
                    <a:pt x="324" y="208"/>
                  </a:lnTo>
                  <a:lnTo>
                    <a:pt x="324" y="213"/>
                  </a:lnTo>
                  <a:lnTo>
                    <a:pt x="318" y="221"/>
                  </a:lnTo>
                  <a:lnTo>
                    <a:pt x="307" y="225"/>
                  </a:lnTo>
                  <a:lnTo>
                    <a:pt x="305" y="230"/>
                  </a:lnTo>
                  <a:lnTo>
                    <a:pt x="307" y="237"/>
                  </a:lnTo>
                  <a:lnTo>
                    <a:pt x="307" y="240"/>
                  </a:lnTo>
                  <a:lnTo>
                    <a:pt x="306" y="245"/>
                  </a:lnTo>
                  <a:lnTo>
                    <a:pt x="305" y="245"/>
                  </a:lnTo>
                  <a:lnTo>
                    <a:pt x="304" y="245"/>
                  </a:lnTo>
                  <a:lnTo>
                    <a:pt x="303" y="24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31">
              <a:extLst>
                <a:ext uri="{FF2B5EF4-FFF2-40B4-BE49-F238E27FC236}">
                  <a16:creationId xmlns:a16="http://schemas.microsoft.com/office/drawing/2014/main" id="{78DD6137-CB81-42AF-B977-66DF9283872F}"/>
                </a:ext>
              </a:extLst>
            </p:cNvPr>
            <p:cNvSpPr>
              <a:spLocks/>
            </p:cNvSpPr>
            <p:nvPr/>
          </p:nvSpPr>
          <p:spPr bwMode="auto">
            <a:xfrm>
              <a:off x="6641653" y="2354308"/>
              <a:ext cx="779140" cy="883194"/>
            </a:xfrm>
            <a:custGeom>
              <a:avLst/>
              <a:gdLst>
                <a:gd name="T0" fmla="*/ 135 w 307"/>
                <a:gd name="T1" fmla="*/ 344 h 348"/>
                <a:gd name="T2" fmla="*/ 109 w 307"/>
                <a:gd name="T3" fmla="*/ 319 h 348"/>
                <a:gd name="T4" fmla="*/ 111 w 307"/>
                <a:gd name="T5" fmla="*/ 290 h 348"/>
                <a:gd name="T6" fmla="*/ 103 w 307"/>
                <a:gd name="T7" fmla="*/ 278 h 348"/>
                <a:gd name="T8" fmla="*/ 99 w 307"/>
                <a:gd name="T9" fmla="*/ 259 h 348"/>
                <a:gd name="T10" fmla="*/ 82 w 307"/>
                <a:gd name="T11" fmla="*/ 236 h 348"/>
                <a:gd name="T12" fmla="*/ 64 w 307"/>
                <a:gd name="T13" fmla="*/ 224 h 348"/>
                <a:gd name="T14" fmla="*/ 56 w 307"/>
                <a:gd name="T15" fmla="*/ 207 h 348"/>
                <a:gd name="T16" fmla="*/ 33 w 307"/>
                <a:gd name="T17" fmla="*/ 196 h 348"/>
                <a:gd name="T18" fmla="*/ 14 w 307"/>
                <a:gd name="T19" fmla="*/ 183 h 348"/>
                <a:gd name="T20" fmla="*/ 8 w 307"/>
                <a:gd name="T21" fmla="*/ 176 h 348"/>
                <a:gd name="T22" fmla="*/ 9 w 307"/>
                <a:gd name="T23" fmla="*/ 143 h 348"/>
                <a:gd name="T24" fmla="*/ 16 w 307"/>
                <a:gd name="T25" fmla="*/ 126 h 348"/>
                <a:gd name="T26" fmla="*/ 8 w 307"/>
                <a:gd name="T27" fmla="*/ 119 h 348"/>
                <a:gd name="T28" fmla="*/ 0 w 307"/>
                <a:gd name="T29" fmla="*/ 110 h 348"/>
                <a:gd name="T30" fmla="*/ 14 w 307"/>
                <a:gd name="T31" fmla="*/ 90 h 348"/>
                <a:gd name="T32" fmla="*/ 29 w 307"/>
                <a:gd name="T33" fmla="*/ 32 h 348"/>
                <a:gd name="T34" fmla="*/ 33 w 307"/>
                <a:gd name="T35" fmla="*/ 32 h 348"/>
                <a:gd name="T36" fmla="*/ 36 w 307"/>
                <a:gd name="T37" fmla="*/ 27 h 348"/>
                <a:gd name="T38" fmla="*/ 47 w 307"/>
                <a:gd name="T39" fmla="*/ 27 h 348"/>
                <a:gd name="T40" fmla="*/ 69 w 307"/>
                <a:gd name="T41" fmla="*/ 20 h 348"/>
                <a:gd name="T42" fmla="*/ 89 w 307"/>
                <a:gd name="T43" fmla="*/ 11 h 348"/>
                <a:gd name="T44" fmla="*/ 108 w 307"/>
                <a:gd name="T45" fmla="*/ 2 h 348"/>
                <a:gd name="T46" fmla="*/ 115 w 307"/>
                <a:gd name="T47" fmla="*/ 4 h 348"/>
                <a:gd name="T48" fmla="*/ 106 w 307"/>
                <a:gd name="T49" fmla="*/ 19 h 348"/>
                <a:gd name="T50" fmla="*/ 108 w 307"/>
                <a:gd name="T51" fmla="*/ 25 h 348"/>
                <a:gd name="T52" fmla="*/ 111 w 307"/>
                <a:gd name="T53" fmla="*/ 32 h 348"/>
                <a:gd name="T54" fmla="*/ 124 w 307"/>
                <a:gd name="T55" fmla="*/ 32 h 348"/>
                <a:gd name="T56" fmla="*/ 135 w 307"/>
                <a:gd name="T57" fmla="*/ 30 h 348"/>
                <a:gd name="T58" fmla="*/ 146 w 307"/>
                <a:gd name="T59" fmla="*/ 40 h 348"/>
                <a:gd name="T60" fmla="*/ 147 w 307"/>
                <a:gd name="T61" fmla="*/ 51 h 348"/>
                <a:gd name="T62" fmla="*/ 168 w 307"/>
                <a:gd name="T63" fmla="*/ 53 h 348"/>
                <a:gd name="T64" fmla="*/ 200 w 307"/>
                <a:gd name="T65" fmla="*/ 63 h 348"/>
                <a:gd name="T66" fmla="*/ 234 w 307"/>
                <a:gd name="T67" fmla="*/ 72 h 348"/>
                <a:gd name="T68" fmla="*/ 259 w 307"/>
                <a:gd name="T69" fmla="*/ 70 h 348"/>
                <a:gd name="T70" fmla="*/ 261 w 307"/>
                <a:gd name="T71" fmla="*/ 77 h 348"/>
                <a:gd name="T72" fmla="*/ 261 w 307"/>
                <a:gd name="T73" fmla="*/ 85 h 348"/>
                <a:gd name="T74" fmla="*/ 275 w 307"/>
                <a:gd name="T75" fmla="*/ 92 h 348"/>
                <a:gd name="T76" fmla="*/ 273 w 307"/>
                <a:gd name="T77" fmla="*/ 111 h 348"/>
                <a:gd name="T78" fmla="*/ 276 w 307"/>
                <a:gd name="T79" fmla="*/ 117 h 348"/>
                <a:gd name="T80" fmla="*/ 282 w 307"/>
                <a:gd name="T81" fmla="*/ 127 h 348"/>
                <a:gd name="T82" fmla="*/ 289 w 307"/>
                <a:gd name="T83" fmla="*/ 134 h 348"/>
                <a:gd name="T84" fmla="*/ 276 w 307"/>
                <a:gd name="T85" fmla="*/ 158 h 348"/>
                <a:gd name="T86" fmla="*/ 270 w 307"/>
                <a:gd name="T87" fmla="*/ 183 h 348"/>
                <a:gd name="T88" fmla="*/ 280 w 307"/>
                <a:gd name="T89" fmla="*/ 179 h 348"/>
                <a:gd name="T90" fmla="*/ 303 w 307"/>
                <a:gd name="T91" fmla="*/ 153 h 348"/>
                <a:gd name="T92" fmla="*/ 293 w 307"/>
                <a:gd name="T93" fmla="*/ 219 h 348"/>
                <a:gd name="T94" fmla="*/ 297 w 307"/>
                <a:gd name="T95" fmla="*/ 324 h 348"/>
                <a:gd name="T96" fmla="*/ 297 w 307"/>
                <a:gd name="T97"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348">
                  <a:moveTo>
                    <a:pt x="140" y="348"/>
                  </a:moveTo>
                  <a:lnTo>
                    <a:pt x="140" y="348"/>
                  </a:lnTo>
                  <a:lnTo>
                    <a:pt x="135" y="344"/>
                  </a:lnTo>
                  <a:lnTo>
                    <a:pt x="127" y="339"/>
                  </a:lnTo>
                  <a:lnTo>
                    <a:pt x="116" y="332"/>
                  </a:lnTo>
                  <a:lnTo>
                    <a:pt x="109" y="319"/>
                  </a:lnTo>
                  <a:lnTo>
                    <a:pt x="108" y="304"/>
                  </a:lnTo>
                  <a:lnTo>
                    <a:pt x="111" y="295"/>
                  </a:lnTo>
                  <a:lnTo>
                    <a:pt x="111" y="290"/>
                  </a:lnTo>
                  <a:lnTo>
                    <a:pt x="107" y="284"/>
                  </a:lnTo>
                  <a:lnTo>
                    <a:pt x="103" y="282"/>
                  </a:lnTo>
                  <a:lnTo>
                    <a:pt x="103" y="278"/>
                  </a:lnTo>
                  <a:lnTo>
                    <a:pt x="102" y="277"/>
                  </a:lnTo>
                  <a:lnTo>
                    <a:pt x="101" y="276"/>
                  </a:lnTo>
                  <a:lnTo>
                    <a:pt x="99" y="259"/>
                  </a:lnTo>
                  <a:lnTo>
                    <a:pt x="95" y="248"/>
                  </a:lnTo>
                  <a:lnTo>
                    <a:pt x="89" y="239"/>
                  </a:lnTo>
                  <a:lnTo>
                    <a:pt x="82" y="236"/>
                  </a:lnTo>
                  <a:lnTo>
                    <a:pt x="75" y="231"/>
                  </a:lnTo>
                  <a:lnTo>
                    <a:pt x="69" y="229"/>
                  </a:lnTo>
                  <a:lnTo>
                    <a:pt x="64" y="224"/>
                  </a:lnTo>
                  <a:lnTo>
                    <a:pt x="62" y="217"/>
                  </a:lnTo>
                  <a:lnTo>
                    <a:pt x="62" y="212"/>
                  </a:lnTo>
                  <a:lnTo>
                    <a:pt x="56" y="207"/>
                  </a:lnTo>
                  <a:lnTo>
                    <a:pt x="49" y="204"/>
                  </a:lnTo>
                  <a:lnTo>
                    <a:pt x="41" y="199"/>
                  </a:lnTo>
                  <a:lnTo>
                    <a:pt x="33" y="196"/>
                  </a:lnTo>
                  <a:lnTo>
                    <a:pt x="23" y="192"/>
                  </a:lnTo>
                  <a:lnTo>
                    <a:pt x="17" y="189"/>
                  </a:lnTo>
                  <a:lnTo>
                    <a:pt x="14" y="183"/>
                  </a:lnTo>
                  <a:lnTo>
                    <a:pt x="11" y="182"/>
                  </a:lnTo>
                  <a:lnTo>
                    <a:pt x="9" y="178"/>
                  </a:lnTo>
                  <a:lnTo>
                    <a:pt x="8" y="176"/>
                  </a:lnTo>
                  <a:lnTo>
                    <a:pt x="10" y="173"/>
                  </a:lnTo>
                  <a:lnTo>
                    <a:pt x="9" y="158"/>
                  </a:lnTo>
                  <a:lnTo>
                    <a:pt x="9" y="143"/>
                  </a:lnTo>
                  <a:lnTo>
                    <a:pt x="11" y="133"/>
                  </a:lnTo>
                  <a:lnTo>
                    <a:pt x="14" y="127"/>
                  </a:lnTo>
                  <a:lnTo>
                    <a:pt x="16" y="126"/>
                  </a:lnTo>
                  <a:lnTo>
                    <a:pt x="15" y="124"/>
                  </a:lnTo>
                  <a:lnTo>
                    <a:pt x="13" y="121"/>
                  </a:lnTo>
                  <a:lnTo>
                    <a:pt x="8" y="119"/>
                  </a:lnTo>
                  <a:lnTo>
                    <a:pt x="3" y="116"/>
                  </a:lnTo>
                  <a:lnTo>
                    <a:pt x="1" y="112"/>
                  </a:lnTo>
                  <a:lnTo>
                    <a:pt x="0" y="110"/>
                  </a:lnTo>
                  <a:lnTo>
                    <a:pt x="2" y="105"/>
                  </a:lnTo>
                  <a:lnTo>
                    <a:pt x="7" y="98"/>
                  </a:lnTo>
                  <a:lnTo>
                    <a:pt x="14" y="90"/>
                  </a:lnTo>
                  <a:lnTo>
                    <a:pt x="21" y="83"/>
                  </a:lnTo>
                  <a:lnTo>
                    <a:pt x="30" y="76"/>
                  </a:lnTo>
                  <a:lnTo>
                    <a:pt x="29" y="32"/>
                  </a:lnTo>
                  <a:lnTo>
                    <a:pt x="30" y="32"/>
                  </a:lnTo>
                  <a:lnTo>
                    <a:pt x="31" y="32"/>
                  </a:lnTo>
                  <a:lnTo>
                    <a:pt x="33" y="32"/>
                  </a:lnTo>
                  <a:lnTo>
                    <a:pt x="34" y="30"/>
                  </a:lnTo>
                  <a:lnTo>
                    <a:pt x="35" y="28"/>
                  </a:lnTo>
                  <a:lnTo>
                    <a:pt x="36" y="27"/>
                  </a:lnTo>
                  <a:lnTo>
                    <a:pt x="37" y="27"/>
                  </a:lnTo>
                  <a:lnTo>
                    <a:pt x="40" y="27"/>
                  </a:lnTo>
                  <a:lnTo>
                    <a:pt x="47" y="27"/>
                  </a:lnTo>
                  <a:lnTo>
                    <a:pt x="54" y="25"/>
                  </a:lnTo>
                  <a:lnTo>
                    <a:pt x="62" y="24"/>
                  </a:lnTo>
                  <a:lnTo>
                    <a:pt x="69" y="20"/>
                  </a:lnTo>
                  <a:lnTo>
                    <a:pt x="75" y="17"/>
                  </a:lnTo>
                  <a:lnTo>
                    <a:pt x="82" y="14"/>
                  </a:lnTo>
                  <a:lnTo>
                    <a:pt x="89" y="11"/>
                  </a:lnTo>
                  <a:lnTo>
                    <a:pt x="94" y="10"/>
                  </a:lnTo>
                  <a:lnTo>
                    <a:pt x="102" y="7"/>
                  </a:lnTo>
                  <a:lnTo>
                    <a:pt x="108" y="2"/>
                  </a:lnTo>
                  <a:lnTo>
                    <a:pt x="111" y="0"/>
                  </a:lnTo>
                  <a:lnTo>
                    <a:pt x="114" y="1"/>
                  </a:lnTo>
                  <a:lnTo>
                    <a:pt x="115" y="4"/>
                  </a:lnTo>
                  <a:lnTo>
                    <a:pt x="113" y="8"/>
                  </a:lnTo>
                  <a:lnTo>
                    <a:pt x="110" y="14"/>
                  </a:lnTo>
                  <a:lnTo>
                    <a:pt x="106" y="19"/>
                  </a:lnTo>
                  <a:lnTo>
                    <a:pt x="106" y="20"/>
                  </a:lnTo>
                  <a:lnTo>
                    <a:pt x="108" y="21"/>
                  </a:lnTo>
                  <a:lnTo>
                    <a:pt x="108" y="25"/>
                  </a:lnTo>
                  <a:lnTo>
                    <a:pt x="106" y="32"/>
                  </a:lnTo>
                  <a:lnTo>
                    <a:pt x="108" y="35"/>
                  </a:lnTo>
                  <a:lnTo>
                    <a:pt x="111" y="32"/>
                  </a:lnTo>
                  <a:lnTo>
                    <a:pt x="114" y="27"/>
                  </a:lnTo>
                  <a:lnTo>
                    <a:pt x="120" y="27"/>
                  </a:lnTo>
                  <a:lnTo>
                    <a:pt x="124" y="32"/>
                  </a:lnTo>
                  <a:lnTo>
                    <a:pt x="129" y="32"/>
                  </a:lnTo>
                  <a:lnTo>
                    <a:pt x="131" y="31"/>
                  </a:lnTo>
                  <a:lnTo>
                    <a:pt x="135" y="30"/>
                  </a:lnTo>
                  <a:lnTo>
                    <a:pt x="140" y="32"/>
                  </a:lnTo>
                  <a:lnTo>
                    <a:pt x="142" y="35"/>
                  </a:lnTo>
                  <a:lnTo>
                    <a:pt x="146" y="40"/>
                  </a:lnTo>
                  <a:lnTo>
                    <a:pt x="147" y="44"/>
                  </a:lnTo>
                  <a:lnTo>
                    <a:pt x="146" y="48"/>
                  </a:lnTo>
                  <a:lnTo>
                    <a:pt x="147" y="51"/>
                  </a:lnTo>
                  <a:lnTo>
                    <a:pt x="150" y="52"/>
                  </a:lnTo>
                  <a:lnTo>
                    <a:pt x="160" y="52"/>
                  </a:lnTo>
                  <a:lnTo>
                    <a:pt x="168" y="53"/>
                  </a:lnTo>
                  <a:lnTo>
                    <a:pt x="179" y="55"/>
                  </a:lnTo>
                  <a:lnTo>
                    <a:pt x="189" y="58"/>
                  </a:lnTo>
                  <a:lnTo>
                    <a:pt x="200" y="63"/>
                  </a:lnTo>
                  <a:lnTo>
                    <a:pt x="211" y="66"/>
                  </a:lnTo>
                  <a:lnTo>
                    <a:pt x="223" y="70"/>
                  </a:lnTo>
                  <a:lnTo>
                    <a:pt x="234" y="72"/>
                  </a:lnTo>
                  <a:lnTo>
                    <a:pt x="242" y="72"/>
                  </a:lnTo>
                  <a:lnTo>
                    <a:pt x="253" y="70"/>
                  </a:lnTo>
                  <a:lnTo>
                    <a:pt x="259" y="70"/>
                  </a:lnTo>
                  <a:lnTo>
                    <a:pt x="261" y="72"/>
                  </a:lnTo>
                  <a:lnTo>
                    <a:pt x="261" y="73"/>
                  </a:lnTo>
                  <a:lnTo>
                    <a:pt x="261" y="77"/>
                  </a:lnTo>
                  <a:lnTo>
                    <a:pt x="260" y="80"/>
                  </a:lnTo>
                  <a:lnTo>
                    <a:pt x="260" y="83"/>
                  </a:lnTo>
                  <a:lnTo>
                    <a:pt x="261" y="85"/>
                  </a:lnTo>
                  <a:lnTo>
                    <a:pt x="268" y="85"/>
                  </a:lnTo>
                  <a:lnTo>
                    <a:pt x="271" y="86"/>
                  </a:lnTo>
                  <a:lnTo>
                    <a:pt x="275" y="92"/>
                  </a:lnTo>
                  <a:lnTo>
                    <a:pt x="276" y="104"/>
                  </a:lnTo>
                  <a:lnTo>
                    <a:pt x="275" y="108"/>
                  </a:lnTo>
                  <a:lnTo>
                    <a:pt x="273" y="111"/>
                  </a:lnTo>
                  <a:lnTo>
                    <a:pt x="270" y="113"/>
                  </a:lnTo>
                  <a:lnTo>
                    <a:pt x="270" y="118"/>
                  </a:lnTo>
                  <a:lnTo>
                    <a:pt x="276" y="117"/>
                  </a:lnTo>
                  <a:lnTo>
                    <a:pt x="279" y="117"/>
                  </a:lnTo>
                  <a:lnTo>
                    <a:pt x="281" y="119"/>
                  </a:lnTo>
                  <a:lnTo>
                    <a:pt x="282" y="127"/>
                  </a:lnTo>
                  <a:lnTo>
                    <a:pt x="284" y="134"/>
                  </a:lnTo>
                  <a:lnTo>
                    <a:pt x="288" y="134"/>
                  </a:lnTo>
                  <a:lnTo>
                    <a:pt x="289" y="134"/>
                  </a:lnTo>
                  <a:lnTo>
                    <a:pt x="288" y="143"/>
                  </a:lnTo>
                  <a:lnTo>
                    <a:pt x="282" y="150"/>
                  </a:lnTo>
                  <a:lnTo>
                    <a:pt x="276" y="158"/>
                  </a:lnTo>
                  <a:lnTo>
                    <a:pt x="271" y="167"/>
                  </a:lnTo>
                  <a:lnTo>
                    <a:pt x="269" y="177"/>
                  </a:lnTo>
                  <a:lnTo>
                    <a:pt x="270" y="183"/>
                  </a:lnTo>
                  <a:lnTo>
                    <a:pt x="274" y="185"/>
                  </a:lnTo>
                  <a:lnTo>
                    <a:pt x="277" y="184"/>
                  </a:lnTo>
                  <a:lnTo>
                    <a:pt x="280" y="179"/>
                  </a:lnTo>
                  <a:lnTo>
                    <a:pt x="286" y="170"/>
                  </a:lnTo>
                  <a:lnTo>
                    <a:pt x="295" y="158"/>
                  </a:lnTo>
                  <a:lnTo>
                    <a:pt x="303" y="153"/>
                  </a:lnTo>
                  <a:lnTo>
                    <a:pt x="307" y="163"/>
                  </a:lnTo>
                  <a:lnTo>
                    <a:pt x="301" y="186"/>
                  </a:lnTo>
                  <a:lnTo>
                    <a:pt x="293" y="219"/>
                  </a:lnTo>
                  <a:lnTo>
                    <a:pt x="288" y="262"/>
                  </a:lnTo>
                  <a:lnTo>
                    <a:pt x="295" y="318"/>
                  </a:lnTo>
                  <a:lnTo>
                    <a:pt x="297" y="324"/>
                  </a:lnTo>
                  <a:lnTo>
                    <a:pt x="297" y="329"/>
                  </a:lnTo>
                  <a:lnTo>
                    <a:pt x="297" y="334"/>
                  </a:lnTo>
                  <a:lnTo>
                    <a:pt x="297" y="339"/>
                  </a:lnTo>
                  <a:lnTo>
                    <a:pt x="140" y="34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32">
              <a:extLst>
                <a:ext uri="{FF2B5EF4-FFF2-40B4-BE49-F238E27FC236}">
                  <a16:creationId xmlns:a16="http://schemas.microsoft.com/office/drawing/2014/main" id="{9F9E71F1-81D6-484D-9792-4D4FA1A0B01A}"/>
                </a:ext>
              </a:extLst>
            </p:cNvPr>
            <p:cNvSpPr>
              <a:spLocks/>
            </p:cNvSpPr>
            <p:nvPr/>
          </p:nvSpPr>
          <p:spPr bwMode="auto">
            <a:xfrm>
              <a:off x="7542613" y="2524348"/>
              <a:ext cx="598948" cy="822284"/>
            </a:xfrm>
            <a:custGeom>
              <a:avLst/>
              <a:gdLst>
                <a:gd name="T0" fmla="*/ 119 w 236"/>
                <a:gd name="T1" fmla="*/ 311 h 324"/>
                <a:gd name="T2" fmla="*/ 8 w 236"/>
                <a:gd name="T3" fmla="*/ 314 h 324"/>
                <a:gd name="T4" fmla="*/ 21 w 236"/>
                <a:gd name="T5" fmla="*/ 287 h 324"/>
                <a:gd name="T6" fmla="*/ 28 w 236"/>
                <a:gd name="T7" fmla="*/ 254 h 324"/>
                <a:gd name="T8" fmla="*/ 22 w 236"/>
                <a:gd name="T9" fmla="*/ 221 h 324"/>
                <a:gd name="T10" fmla="*/ 6 w 236"/>
                <a:gd name="T11" fmla="*/ 185 h 324"/>
                <a:gd name="T12" fmla="*/ 7 w 236"/>
                <a:gd name="T13" fmla="*/ 161 h 324"/>
                <a:gd name="T14" fmla="*/ 2 w 236"/>
                <a:gd name="T15" fmla="*/ 143 h 324"/>
                <a:gd name="T16" fmla="*/ 12 w 236"/>
                <a:gd name="T17" fmla="*/ 116 h 324"/>
                <a:gd name="T18" fmla="*/ 12 w 236"/>
                <a:gd name="T19" fmla="*/ 89 h 324"/>
                <a:gd name="T20" fmla="*/ 19 w 236"/>
                <a:gd name="T21" fmla="*/ 86 h 324"/>
                <a:gd name="T22" fmla="*/ 31 w 236"/>
                <a:gd name="T23" fmla="*/ 67 h 324"/>
                <a:gd name="T24" fmla="*/ 42 w 236"/>
                <a:gd name="T25" fmla="*/ 52 h 324"/>
                <a:gd name="T26" fmla="*/ 44 w 236"/>
                <a:gd name="T27" fmla="*/ 78 h 324"/>
                <a:gd name="T28" fmla="*/ 53 w 236"/>
                <a:gd name="T29" fmla="*/ 59 h 324"/>
                <a:gd name="T30" fmla="*/ 60 w 236"/>
                <a:gd name="T31" fmla="*/ 36 h 324"/>
                <a:gd name="T32" fmla="*/ 69 w 236"/>
                <a:gd name="T33" fmla="*/ 36 h 324"/>
                <a:gd name="T34" fmla="*/ 73 w 236"/>
                <a:gd name="T35" fmla="*/ 27 h 324"/>
                <a:gd name="T36" fmla="*/ 64 w 236"/>
                <a:gd name="T37" fmla="*/ 21 h 324"/>
                <a:gd name="T38" fmla="*/ 66 w 236"/>
                <a:gd name="T39" fmla="*/ 12 h 324"/>
                <a:gd name="T40" fmla="*/ 68 w 236"/>
                <a:gd name="T41" fmla="*/ 5 h 324"/>
                <a:gd name="T42" fmla="*/ 76 w 236"/>
                <a:gd name="T43" fmla="*/ 4 h 324"/>
                <a:gd name="T44" fmla="*/ 84 w 236"/>
                <a:gd name="T45" fmla="*/ 0 h 324"/>
                <a:gd name="T46" fmla="*/ 95 w 236"/>
                <a:gd name="T47" fmla="*/ 5 h 324"/>
                <a:gd name="T48" fmla="*/ 107 w 236"/>
                <a:gd name="T49" fmla="*/ 9 h 324"/>
                <a:gd name="T50" fmla="*/ 115 w 236"/>
                <a:gd name="T51" fmla="*/ 13 h 324"/>
                <a:gd name="T52" fmla="*/ 125 w 236"/>
                <a:gd name="T53" fmla="*/ 18 h 324"/>
                <a:gd name="T54" fmla="*/ 136 w 236"/>
                <a:gd name="T55" fmla="*/ 19 h 324"/>
                <a:gd name="T56" fmla="*/ 147 w 236"/>
                <a:gd name="T57" fmla="*/ 20 h 324"/>
                <a:gd name="T58" fmla="*/ 156 w 236"/>
                <a:gd name="T59" fmla="*/ 21 h 324"/>
                <a:gd name="T60" fmla="*/ 165 w 236"/>
                <a:gd name="T61" fmla="*/ 31 h 324"/>
                <a:gd name="T62" fmla="*/ 167 w 236"/>
                <a:gd name="T63" fmla="*/ 38 h 324"/>
                <a:gd name="T64" fmla="*/ 161 w 236"/>
                <a:gd name="T65" fmla="*/ 43 h 324"/>
                <a:gd name="T66" fmla="*/ 165 w 236"/>
                <a:gd name="T67" fmla="*/ 54 h 324"/>
                <a:gd name="T68" fmla="*/ 176 w 236"/>
                <a:gd name="T69" fmla="*/ 80 h 324"/>
                <a:gd name="T70" fmla="*/ 167 w 236"/>
                <a:gd name="T71" fmla="*/ 106 h 324"/>
                <a:gd name="T72" fmla="*/ 165 w 236"/>
                <a:gd name="T73" fmla="*/ 120 h 324"/>
                <a:gd name="T74" fmla="*/ 148 w 236"/>
                <a:gd name="T75" fmla="*/ 130 h 324"/>
                <a:gd name="T76" fmla="*/ 148 w 236"/>
                <a:gd name="T77" fmla="*/ 148 h 324"/>
                <a:gd name="T78" fmla="*/ 158 w 236"/>
                <a:gd name="T79" fmla="*/ 157 h 324"/>
                <a:gd name="T80" fmla="*/ 168 w 236"/>
                <a:gd name="T81" fmla="*/ 156 h 324"/>
                <a:gd name="T82" fmla="*/ 174 w 236"/>
                <a:gd name="T83" fmla="*/ 146 h 324"/>
                <a:gd name="T84" fmla="*/ 180 w 236"/>
                <a:gd name="T85" fmla="*/ 132 h 324"/>
                <a:gd name="T86" fmla="*/ 189 w 236"/>
                <a:gd name="T87" fmla="*/ 126 h 324"/>
                <a:gd name="T88" fmla="*/ 196 w 236"/>
                <a:gd name="T89" fmla="*/ 119 h 324"/>
                <a:gd name="T90" fmla="*/ 209 w 236"/>
                <a:gd name="T91" fmla="*/ 125 h 324"/>
                <a:gd name="T92" fmla="*/ 220 w 236"/>
                <a:gd name="T93" fmla="*/ 143 h 324"/>
                <a:gd name="T94" fmla="*/ 224 w 236"/>
                <a:gd name="T95" fmla="*/ 158 h 324"/>
                <a:gd name="T96" fmla="*/ 232 w 236"/>
                <a:gd name="T97" fmla="*/ 178 h 324"/>
                <a:gd name="T98" fmla="*/ 236 w 236"/>
                <a:gd name="T99" fmla="*/ 211 h 324"/>
                <a:gd name="T100" fmla="*/ 227 w 236"/>
                <a:gd name="T101" fmla="*/ 225 h 324"/>
                <a:gd name="T102" fmla="*/ 221 w 236"/>
                <a:gd name="T103" fmla="*/ 236 h 324"/>
                <a:gd name="T104" fmla="*/ 214 w 236"/>
                <a:gd name="T105" fmla="*/ 249 h 324"/>
                <a:gd name="T106" fmla="*/ 207 w 236"/>
                <a:gd name="T107" fmla="*/ 272 h 324"/>
                <a:gd name="T108" fmla="*/ 202 w 236"/>
                <a:gd name="T109" fmla="*/ 285 h 324"/>
                <a:gd name="T110" fmla="*/ 196 w 236"/>
                <a:gd name="T111" fmla="*/ 3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324">
                  <a:moveTo>
                    <a:pt x="196" y="305"/>
                  </a:moveTo>
                  <a:lnTo>
                    <a:pt x="119" y="311"/>
                  </a:lnTo>
                  <a:lnTo>
                    <a:pt x="0" y="324"/>
                  </a:lnTo>
                  <a:lnTo>
                    <a:pt x="8" y="314"/>
                  </a:lnTo>
                  <a:lnTo>
                    <a:pt x="16" y="301"/>
                  </a:lnTo>
                  <a:lnTo>
                    <a:pt x="21" y="287"/>
                  </a:lnTo>
                  <a:lnTo>
                    <a:pt x="26" y="270"/>
                  </a:lnTo>
                  <a:lnTo>
                    <a:pt x="28" y="254"/>
                  </a:lnTo>
                  <a:lnTo>
                    <a:pt x="27" y="237"/>
                  </a:lnTo>
                  <a:lnTo>
                    <a:pt x="22" y="221"/>
                  </a:lnTo>
                  <a:lnTo>
                    <a:pt x="15" y="204"/>
                  </a:lnTo>
                  <a:lnTo>
                    <a:pt x="6" y="185"/>
                  </a:lnTo>
                  <a:lnTo>
                    <a:pt x="6" y="170"/>
                  </a:lnTo>
                  <a:lnTo>
                    <a:pt x="7" y="161"/>
                  </a:lnTo>
                  <a:lnTo>
                    <a:pt x="4" y="152"/>
                  </a:lnTo>
                  <a:lnTo>
                    <a:pt x="2" y="143"/>
                  </a:lnTo>
                  <a:lnTo>
                    <a:pt x="8" y="131"/>
                  </a:lnTo>
                  <a:lnTo>
                    <a:pt x="12" y="116"/>
                  </a:lnTo>
                  <a:lnTo>
                    <a:pt x="11" y="95"/>
                  </a:lnTo>
                  <a:lnTo>
                    <a:pt x="12" y="89"/>
                  </a:lnTo>
                  <a:lnTo>
                    <a:pt x="15" y="89"/>
                  </a:lnTo>
                  <a:lnTo>
                    <a:pt x="19" y="86"/>
                  </a:lnTo>
                  <a:lnTo>
                    <a:pt x="19" y="77"/>
                  </a:lnTo>
                  <a:lnTo>
                    <a:pt x="31" y="67"/>
                  </a:lnTo>
                  <a:lnTo>
                    <a:pt x="39" y="58"/>
                  </a:lnTo>
                  <a:lnTo>
                    <a:pt x="42" y="52"/>
                  </a:lnTo>
                  <a:lnTo>
                    <a:pt x="44" y="53"/>
                  </a:lnTo>
                  <a:lnTo>
                    <a:pt x="44" y="78"/>
                  </a:lnTo>
                  <a:lnTo>
                    <a:pt x="51" y="76"/>
                  </a:lnTo>
                  <a:lnTo>
                    <a:pt x="53" y="59"/>
                  </a:lnTo>
                  <a:lnTo>
                    <a:pt x="54" y="41"/>
                  </a:lnTo>
                  <a:lnTo>
                    <a:pt x="60" y="36"/>
                  </a:lnTo>
                  <a:lnTo>
                    <a:pt x="65" y="37"/>
                  </a:lnTo>
                  <a:lnTo>
                    <a:pt x="69" y="36"/>
                  </a:lnTo>
                  <a:lnTo>
                    <a:pt x="73" y="32"/>
                  </a:lnTo>
                  <a:lnTo>
                    <a:pt x="73" y="27"/>
                  </a:lnTo>
                  <a:lnTo>
                    <a:pt x="68" y="26"/>
                  </a:lnTo>
                  <a:lnTo>
                    <a:pt x="64" y="21"/>
                  </a:lnTo>
                  <a:lnTo>
                    <a:pt x="62" y="17"/>
                  </a:lnTo>
                  <a:lnTo>
                    <a:pt x="66" y="12"/>
                  </a:lnTo>
                  <a:lnTo>
                    <a:pt x="68" y="9"/>
                  </a:lnTo>
                  <a:lnTo>
                    <a:pt x="68" y="5"/>
                  </a:lnTo>
                  <a:lnTo>
                    <a:pt x="69" y="3"/>
                  </a:lnTo>
                  <a:lnTo>
                    <a:pt x="76" y="4"/>
                  </a:lnTo>
                  <a:lnTo>
                    <a:pt x="80" y="1"/>
                  </a:lnTo>
                  <a:lnTo>
                    <a:pt x="84" y="0"/>
                  </a:lnTo>
                  <a:lnTo>
                    <a:pt x="89" y="3"/>
                  </a:lnTo>
                  <a:lnTo>
                    <a:pt x="95" y="5"/>
                  </a:lnTo>
                  <a:lnTo>
                    <a:pt x="101" y="7"/>
                  </a:lnTo>
                  <a:lnTo>
                    <a:pt x="107" y="9"/>
                  </a:lnTo>
                  <a:lnTo>
                    <a:pt x="109" y="10"/>
                  </a:lnTo>
                  <a:lnTo>
                    <a:pt x="115" y="13"/>
                  </a:lnTo>
                  <a:lnTo>
                    <a:pt x="119" y="16"/>
                  </a:lnTo>
                  <a:lnTo>
                    <a:pt x="125" y="18"/>
                  </a:lnTo>
                  <a:lnTo>
                    <a:pt x="129" y="19"/>
                  </a:lnTo>
                  <a:lnTo>
                    <a:pt x="136" y="19"/>
                  </a:lnTo>
                  <a:lnTo>
                    <a:pt x="141" y="20"/>
                  </a:lnTo>
                  <a:lnTo>
                    <a:pt x="147" y="20"/>
                  </a:lnTo>
                  <a:lnTo>
                    <a:pt x="152" y="20"/>
                  </a:lnTo>
                  <a:lnTo>
                    <a:pt x="156" y="21"/>
                  </a:lnTo>
                  <a:lnTo>
                    <a:pt x="161" y="26"/>
                  </a:lnTo>
                  <a:lnTo>
                    <a:pt x="165" y="31"/>
                  </a:lnTo>
                  <a:lnTo>
                    <a:pt x="167" y="37"/>
                  </a:lnTo>
                  <a:lnTo>
                    <a:pt x="167" y="38"/>
                  </a:lnTo>
                  <a:lnTo>
                    <a:pt x="165" y="39"/>
                  </a:lnTo>
                  <a:lnTo>
                    <a:pt x="161" y="43"/>
                  </a:lnTo>
                  <a:lnTo>
                    <a:pt x="160" y="47"/>
                  </a:lnTo>
                  <a:lnTo>
                    <a:pt x="165" y="54"/>
                  </a:lnTo>
                  <a:lnTo>
                    <a:pt x="172" y="65"/>
                  </a:lnTo>
                  <a:lnTo>
                    <a:pt x="176" y="80"/>
                  </a:lnTo>
                  <a:lnTo>
                    <a:pt x="175" y="95"/>
                  </a:lnTo>
                  <a:lnTo>
                    <a:pt x="167" y="106"/>
                  </a:lnTo>
                  <a:lnTo>
                    <a:pt x="166" y="115"/>
                  </a:lnTo>
                  <a:lnTo>
                    <a:pt x="165" y="120"/>
                  </a:lnTo>
                  <a:lnTo>
                    <a:pt x="160" y="126"/>
                  </a:lnTo>
                  <a:lnTo>
                    <a:pt x="148" y="130"/>
                  </a:lnTo>
                  <a:lnTo>
                    <a:pt x="148" y="138"/>
                  </a:lnTo>
                  <a:lnTo>
                    <a:pt x="148" y="148"/>
                  </a:lnTo>
                  <a:lnTo>
                    <a:pt x="151" y="155"/>
                  </a:lnTo>
                  <a:lnTo>
                    <a:pt x="158" y="157"/>
                  </a:lnTo>
                  <a:lnTo>
                    <a:pt x="164" y="157"/>
                  </a:lnTo>
                  <a:lnTo>
                    <a:pt x="168" y="156"/>
                  </a:lnTo>
                  <a:lnTo>
                    <a:pt x="172" y="152"/>
                  </a:lnTo>
                  <a:lnTo>
                    <a:pt x="174" y="146"/>
                  </a:lnTo>
                  <a:lnTo>
                    <a:pt x="176" y="138"/>
                  </a:lnTo>
                  <a:lnTo>
                    <a:pt x="180" y="132"/>
                  </a:lnTo>
                  <a:lnTo>
                    <a:pt x="186" y="129"/>
                  </a:lnTo>
                  <a:lnTo>
                    <a:pt x="189" y="126"/>
                  </a:lnTo>
                  <a:lnTo>
                    <a:pt x="193" y="123"/>
                  </a:lnTo>
                  <a:lnTo>
                    <a:pt x="196" y="119"/>
                  </a:lnTo>
                  <a:lnTo>
                    <a:pt x="202" y="118"/>
                  </a:lnTo>
                  <a:lnTo>
                    <a:pt x="209" y="125"/>
                  </a:lnTo>
                  <a:lnTo>
                    <a:pt x="216" y="136"/>
                  </a:lnTo>
                  <a:lnTo>
                    <a:pt x="220" y="143"/>
                  </a:lnTo>
                  <a:lnTo>
                    <a:pt x="224" y="149"/>
                  </a:lnTo>
                  <a:lnTo>
                    <a:pt x="224" y="158"/>
                  </a:lnTo>
                  <a:lnTo>
                    <a:pt x="226" y="169"/>
                  </a:lnTo>
                  <a:lnTo>
                    <a:pt x="232" y="178"/>
                  </a:lnTo>
                  <a:lnTo>
                    <a:pt x="236" y="194"/>
                  </a:lnTo>
                  <a:lnTo>
                    <a:pt x="236" y="211"/>
                  </a:lnTo>
                  <a:lnTo>
                    <a:pt x="233" y="222"/>
                  </a:lnTo>
                  <a:lnTo>
                    <a:pt x="227" y="225"/>
                  </a:lnTo>
                  <a:lnTo>
                    <a:pt x="224" y="227"/>
                  </a:lnTo>
                  <a:lnTo>
                    <a:pt x="221" y="236"/>
                  </a:lnTo>
                  <a:lnTo>
                    <a:pt x="218" y="244"/>
                  </a:lnTo>
                  <a:lnTo>
                    <a:pt x="214" y="249"/>
                  </a:lnTo>
                  <a:lnTo>
                    <a:pt x="208" y="256"/>
                  </a:lnTo>
                  <a:lnTo>
                    <a:pt x="207" y="272"/>
                  </a:lnTo>
                  <a:lnTo>
                    <a:pt x="207" y="282"/>
                  </a:lnTo>
                  <a:lnTo>
                    <a:pt x="202" y="285"/>
                  </a:lnTo>
                  <a:lnTo>
                    <a:pt x="198" y="290"/>
                  </a:lnTo>
                  <a:lnTo>
                    <a:pt x="196" y="30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33">
              <a:extLst>
                <a:ext uri="{FF2B5EF4-FFF2-40B4-BE49-F238E27FC236}">
                  <a16:creationId xmlns:a16="http://schemas.microsoft.com/office/drawing/2014/main" id="{15049F99-BFE6-4178-BB28-CC25044D9D80}"/>
                </a:ext>
              </a:extLst>
            </p:cNvPr>
            <p:cNvSpPr>
              <a:spLocks/>
            </p:cNvSpPr>
            <p:nvPr/>
          </p:nvSpPr>
          <p:spPr bwMode="auto">
            <a:xfrm>
              <a:off x="5258489" y="3722243"/>
              <a:ext cx="1169979" cy="631941"/>
            </a:xfrm>
            <a:custGeom>
              <a:avLst/>
              <a:gdLst>
                <a:gd name="T0" fmla="*/ 14 w 461"/>
                <a:gd name="T1" fmla="*/ 0 h 249"/>
                <a:gd name="T2" fmla="*/ 14 w 461"/>
                <a:gd name="T3" fmla="*/ 0 h 249"/>
                <a:gd name="T4" fmla="*/ 38 w 461"/>
                <a:gd name="T5" fmla="*/ 2 h 249"/>
                <a:gd name="T6" fmla="*/ 60 w 461"/>
                <a:gd name="T7" fmla="*/ 4 h 249"/>
                <a:gd name="T8" fmla="*/ 84 w 461"/>
                <a:gd name="T9" fmla="*/ 6 h 249"/>
                <a:gd name="T10" fmla="*/ 106 w 461"/>
                <a:gd name="T11" fmla="*/ 8 h 249"/>
                <a:gd name="T12" fmla="*/ 128 w 461"/>
                <a:gd name="T13" fmla="*/ 9 h 249"/>
                <a:gd name="T14" fmla="*/ 152 w 461"/>
                <a:gd name="T15" fmla="*/ 11 h 249"/>
                <a:gd name="T16" fmla="*/ 175 w 461"/>
                <a:gd name="T17" fmla="*/ 13 h 249"/>
                <a:gd name="T18" fmla="*/ 199 w 461"/>
                <a:gd name="T19" fmla="*/ 13 h 249"/>
                <a:gd name="T20" fmla="*/ 224 w 461"/>
                <a:gd name="T21" fmla="*/ 14 h 249"/>
                <a:gd name="T22" fmla="*/ 248 w 461"/>
                <a:gd name="T23" fmla="*/ 15 h 249"/>
                <a:gd name="T24" fmla="*/ 274 w 461"/>
                <a:gd name="T25" fmla="*/ 16 h 249"/>
                <a:gd name="T26" fmla="*/ 301 w 461"/>
                <a:gd name="T27" fmla="*/ 16 h 249"/>
                <a:gd name="T28" fmla="*/ 328 w 461"/>
                <a:gd name="T29" fmla="*/ 16 h 249"/>
                <a:gd name="T30" fmla="*/ 357 w 461"/>
                <a:gd name="T31" fmla="*/ 16 h 249"/>
                <a:gd name="T32" fmla="*/ 386 w 461"/>
                <a:gd name="T33" fmla="*/ 16 h 249"/>
                <a:gd name="T34" fmla="*/ 417 w 461"/>
                <a:gd name="T35" fmla="*/ 16 h 249"/>
                <a:gd name="T36" fmla="*/ 419 w 461"/>
                <a:gd name="T37" fmla="*/ 20 h 249"/>
                <a:gd name="T38" fmla="*/ 421 w 461"/>
                <a:gd name="T39" fmla="*/ 22 h 249"/>
                <a:gd name="T40" fmla="*/ 422 w 461"/>
                <a:gd name="T41" fmla="*/ 24 h 249"/>
                <a:gd name="T42" fmla="*/ 427 w 461"/>
                <a:gd name="T43" fmla="*/ 24 h 249"/>
                <a:gd name="T44" fmla="*/ 435 w 461"/>
                <a:gd name="T45" fmla="*/ 26 h 249"/>
                <a:gd name="T46" fmla="*/ 439 w 461"/>
                <a:gd name="T47" fmla="*/ 29 h 249"/>
                <a:gd name="T48" fmla="*/ 438 w 461"/>
                <a:gd name="T49" fmla="*/ 37 h 249"/>
                <a:gd name="T50" fmla="*/ 433 w 461"/>
                <a:gd name="T51" fmla="*/ 44 h 249"/>
                <a:gd name="T52" fmla="*/ 432 w 461"/>
                <a:gd name="T53" fmla="*/ 49 h 249"/>
                <a:gd name="T54" fmla="*/ 437 w 461"/>
                <a:gd name="T55" fmla="*/ 53 h 249"/>
                <a:gd name="T56" fmla="*/ 441 w 461"/>
                <a:gd name="T57" fmla="*/ 59 h 249"/>
                <a:gd name="T58" fmla="*/ 444 w 461"/>
                <a:gd name="T59" fmla="*/ 66 h 249"/>
                <a:gd name="T60" fmla="*/ 447 w 461"/>
                <a:gd name="T61" fmla="*/ 70 h 249"/>
                <a:gd name="T62" fmla="*/ 452 w 461"/>
                <a:gd name="T63" fmla="*/ 76 h 249"/>
                <a:gd name="T64" fmla="*/ 459 w 461"/>
                <a:gd name="T65" fmla="*/ 82 h 249"/>
                <a:gd name="T66" fmla="*/ 460 w 461"/>
                <a:gd name="T67" fmla="*/ 92 h 249"/>
                <a:gd name="T68" fmla="*/ 461 w 461"/>
                <a:gd name="T69" fmla="*/ 249 h 249"/>
                <a:gd name="T70" fmla="*/ 426 w 461"/>
                <a:gd name="T71" fmla="*/ 249 h 249"/>
                <a:gd name="T72" fmla="*/ 391 w 461"/>
                <a:gd name="T73" fmla="*/ 249 h 249"/>
                <a:gd name="T74" fmla="*/ 353 w 461"/>
                <a:gd name="T75" fmla="*/ 249 h 249"/>
                <a:gd name="T76" fmla="*/ 317 w 461"/>
                <a:gd name="T77" fmla="*/ 249 h 249"/>
                <a:gd name="T78" fmla="*/ 280 w 461"/>
                <a:gd name="T79" fmla="*/ 248 h 249"/>
                <a:gd name="T80" fmla="*/ 245 w 461"/>
                <a:gd name="T81" fmla="*/ 247 h 249"/>
                <a:gd name="T82" fmla="*/ 209 w 461"/>
                <a:gd name="T83" fmla="*/ 246 h 249"/>
                <a:gd name="T84" fmla="*/ 177 w 461"/>
                <a:gd name="T85" fmla="*/ 245 h 249"/>
                <a:gd name="T86" fmla="*/ 144 w 461"/>
                <a:gd name="T87" fmla="*/ 244 h 249"/>
                <a:gd name="T88" fmla="*/ 114 w 461"/>
                <a:gd name="T89" fmla="*/ 242 h 249"/>
                <a:gd name="T90" fmla="*/ 87 w 461"/>
                <a:gd name="T91" fmla="*/ 241 h 249"/>
                <a:gd name="T92" fmla="*/ 61 w 461"/>
                <a:gd name="T93" fmla="*/ 241 h 249"/>
                <a:gd name="T94" fmla="*/ 40 w 461"/>
                <a:gd name="T95" fmla="*/ 240 h 249"/>
                <a:gd name="T96" fmla="*/ 22 w 461"/>
                <a:gd name="T97" fmla="*/ 239 h 249"/>
                <a:gd name="T98" fmla="*/ 9 w 461"/>
                <a:gd name="T99" fmla="*/ 238 h 249"/>
                <a:gd name="T100" fmla="*/ 0 w 461"/>
                <a:gd name="T101" fmla="*/ 238 h 249"/>
                <a:gd name="T102" fmla="*/ 14 w 461"/>
                <a:gd name="T10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249">
                  <a:moveTo>
                    <a:pt x="14" y="0"/>
                  </a:moveTo>
                  <a:lnTo>
                    <a:pt x="14" y="0"/>
                  </a:lnTo>
                  <a:lnTo>
                    <a:pt x="38" y="2"/>
                  </a:lnTo>
                  <a:lnTo>
                    <a:pt x="60" y="4"/>
                  </a:lnTo>
                  <a:lnTo>
                    <a:pt x="84" y="6"/>
                  </a:lnTo>
                  <a:lnTo>
                    <a:pt x="106" y="8"/>
                  </a:lnTo>
                  <a:lnTo>
                    <a:pt x="128" y="9"/>
                  </a:lnTo>
                  <a:lnTo>
                    <a:pt x="152" y="11"/>
                  </a:lnTo>
                  <a:lnTo>
                    <a:pt x="175" y="13"/>
                  </a:lnTo>
                  <a:lnTo>
                    <a:pt x="199" y="13"/>
                  </a:lnTo>
                  <a:lnTo>
                    <a:pt x="224" y="14"/>
                  </a:lnTo>
                  <a:lnTo>
                    <a:pt x="248" y="15"/>
                  </a:lnTo>
                  <a:lnTo>
                    <a:pt x="274" y="16"/>
                  </a:lnTo>
                  <a:lnTo>
                    <a:pt x="301" y="16"/>
                  </a:lnTo>
                  <a:lnTo>
                    <a:pt x="328" y="16"/>
                  </a:lnTo>
                  <a:lnTo>
                    <a:pt x="357" y="16"/>
                  </a:lnTo>
                  <a:lnTo>
                    <a:pt x="386" y="16"/>
                  </a:lnTo>
                  <a:lnTo>
                    <a:pt x="417" y="16"/>
                  </a:lnTo>
                  <a:lnTo>
                    <a:pt x="419" y="20"/>
                  </a:lnTo>
                  <a:lnTo>
                    <a:pt x="421" y="22"/>
                  </a:lnTo>
                  <a:lnTo>
                    <a:pt x="422" y="24"/>
                  </a:lnTo>
                  <a:lnTo>
                    <a:pt x="427" y="24"/>
                  </a:lnTo>
                  <a:lnTo>
                    <a:pt x="435" y="26"/>
                  </a:lnTo>
                  <a:lnTo>
                    <a:pt x="439" y="29"/>
                  </a:lnTo>
                  <a:lnTo>
                    <a:pt x="438" y="37"/>
                  </a:lnTo>
                  <a:lnTo>
                    <a:pt x="433" y="44"/>
                  </a:lnTo>
                  <a:lnTo>
                    <a:pt x="432" y="49"/>
                  </a:lnTo>
                  <a:lnTo>
                    <a:pt x="437" y="53"/>
                  </a:lnTo>
                  <a:lnTo>
                    <a:pt x="441" y="59"/>
                  </a:lnTo>
                  <a:lnTo>
                    <a:pt x="444" y="66"/>
                  </a:lnTo>
                  <a:lnTo>
                    <a:pt x="447" y="70"/>
                  </a:lnTo>
                  <a:lnTo>
                    <a:pt x="452" y="76"/>
                  </a:lnTo>
                  <a:lnTo>
                    <a:pt x="459" y="82"/>
                  </a:lnTo>
                  <a:lnTo>
                    <a:pt x="460" y="92"/>
                  </a:lnTo>
                  <a:lnTo>
                    <a:pt x="461" y="249"/>
                  </a:lnTo>
                  <a:lnTo>
                    <a:pt x="426" y="249"/>
                  </a:lnTo>
                  <a:lnTo>
                    <a:pt x="391" y="249"/>
                  </a:lnTo>
                  <a:lnTo>
                    <a:pt x="353" y="249"/>
                  </a:lnTo>
                  <a:lnTo>
                    <a:pt x="317" y="249"/>
                  </a:lnTo>
                  <a:lnTo>
                    <a:pt x="280" y="248"/>
                  </a:lnTo>
                  <a:lnTo>
                    <a:pt x="245" y="247"/>
                  </a:lnTo>
                  <a:lnTo>
                    <a:pt x="209" y="246"/>
                  </a:lnTo>
                  <a:lnTo>
                    <a:pt x="177" y="245"/>
                  </a:lnTo>
                  <a:lnTo>
                    <a:pt x="144" y="244"/>
                  </a:lnTo>
                  <a:lnTo>
                    <a:pt x="114" y="242"/>
                  </a:lnTo>
                  <a:lnTo>
                    <a:pt x="87" y="241"/>
                  </a:lnTo>
                  <a:lnTo>
                    <a:pt x="61" y="241"/>
                  </a:lnTo>
                  <a:lnTo>
                    <a:pt x="40" y="240"/>
                  </a:lnTo>
                  <a:lnTo>
                    <a:pt x="22" y="239"/>
                  </a:lnTo>
                  <a:lnTo>
                    <a:pt x="9" y="238"/>
                  </a:lnTo>
                  <a:lnTo>
                    <a:pt x="0" y="238"/>
                  </a:lnTo>
                  <a:lnTo>
                    <a:pt x="14"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34">
              <a:extLst>
                <a:ext uri="{FF2B5EF4-FFF2-40B4-BE49-F238E27FC236}">
                  <a16:creationId xmlns:a16="http://schemas.microsoft.com/office/drawing/2014/main" id="{E37F59DD-B11E-4B74-8DF9-BD23CA1A1C57}"/>
                </a:ext>
              </a:extLst>
            </p:cNvPr>
            <p:cNvSpPr>
              <a:spLocks/>
            </p:cNvSpPr>
            <p:nvPr/>
          </p:nvSpPr>
          <p:spPr bwMode="auto">
            <a:xfrm>
              <a:off x="7844625" y="3176592"/>
              <a:ext cx="649706" cy="738533"/>
            </a:xfrm>
            <a:custGeom>
              <a:avLst/>
              <a:gdLst>
                <a:gd name="T0" fmla="*/ 0 w 256"/>
                <a:gd name="T1" fmla="*/ 54 h 291"/>
                <a:gd name="T2" fmla="*/ 26 w 256"/>
                <a:gd name="T3" fmla="*/ 257 h 291"/>
                <a:gd name="T4" fmla="*/ 34 w 256"/>
                <a:gd name="T5" fmla="*/ 255 h 291"/>
                <a:gd name="T6" fmla="*/ 43 w 256"/>
                <a:gd name="T7" fmla="*/ 255 h 291"/>
                <a:gd name="T8" fmla="*/ 53 w 256"/>
                <a:gd name="T9" fmla="*/ 263 h 291"/>
                <a:gd name="T10" fmla="*/ 62 w 256"/>
                <a:gd name="T11" fmla="*/ 272 h 291"/>
                <a:gd name="T12" fmla="*/ 73 w 256"/>
                <a:gd name="T13" fmla="*/ 276 h 291"/>
                <a:gd name="T14" fmla="*/ 83 w 256"/>
                <a:gd name="T15" fmla="*/ 277 h 291"/>
                <a:gd name="T16" fmla="*/ 89 w 256"/>
                <a:gd name="T17" fmla="*/ 279 h 291"/>
                <a:gd name="T18" fmla="*/ 94 w 256"/>
                <a:gd name="T19" fmla="*/ 282 h 291"/>
                <a:gd name="T20" fmla="*/ 103 w 256"/>
                <a:gd name="T21" fmla="*/ 282 h 291"/>
                <a:gd name="T22" fmla="*/ 116 w 256"/>
                <a:gd name="T23" fmla="*/ 284 h 291"/>
                <a:gd name="T24" fmla="*/ 120 w 256"/>
                <a:gd name="T25" fmla="*/ 283 h 291"/>
                <a:gd name="T26" fmla="*/ 128 w 256"/>
                <a:gd name="T27" fmla="*/ 281 h 291"/>
                <a:gd name="T28" fmla="*/ 134 w 256"/>
                <a:gd name="T29" fmla="*/ 276 h 291"/>
                <a:gd name="T30" fmla="*/ 143 w 256"/>
                <a:gd name="T31" fmla="*/ 277 h 291"/>
                <a:gd name="T32" fmla="*/ 147 w 256"/>
                <a:gd name="T33" fmla="*/ 285 h 291"/>
                <a:gd name="T34" fmla="*/ 163 w 256"/>
                <a:gd name="T35" fmla="*/ 291 h 291"/>
                <a:gd name="T36" fmla="*/ 175 w 256"/>
                <a:gd name="T37" fmla="*/ 288 h 291"/>
                <a:gd name="T38" fmla="*/ 185 w 256"/>
                <a:gd name="T39" fmla="*/ 276 h 291"/>
                <a:gd name="T40" fmla="*/ 187 w 256"/>
                <a:gd name="T41" fmla="*/ 241 h 291"/>
                <a:gd name="T42" fmla="*/ 195 w 256"/>
                <a:gd name="T43" fmla="*/ 246 h 291"/>
                <a:gd name="T44" fmla="*/ 195 w 256"/>
                <a:gd name="T45" fmla="*/ 251 h 291"/>
                <a:gd name="T46" fmla="*/ 199 w 256"/>
                <a:gd name="T47" fmla="*/ 249 h 291"/>
                <a:gd name="T48" fmla="*/ 205 w 256"/>
                <a:gd name="T49" fmla="*/ 246 h 291"/>
                <a:gd name="T50" fmla="*/ 202 w 256"/>
                <a:gd name="T51" fmla="*/ 239 h 291"/>
                <a:gd name="T52" fmla="*/ 202 w 256"/>
                <a:gd name="T53" fmla="*/ 229 h 291"/>
                <a:gd name="T54" fmla="*/ 214 w 256"/>
                <a:gd name="T55" fmla="*/ 212 h 291"/>
                <a:gd name="T56" fmla="*/ 223 w 256"/>
                <a:gd name="T57" fmla="*/ 210 h 291"/>
                <a:gd name="T58" fmla="*/ 229 w 256"/>
                <a:gd name="T59" fmla="*/ 204 h 291"/>
                <a:gd name="T60" fmla="*/ 246 w 256"/>
                <a:gd name="T61" fmla="*/ 185 h 291"/>
                <a:gd name="T62" fmla="*/ 248 w 256"/>
                <a:gd name="T63" fmla="*/ 152 h 291"/>
                <a:gd name="T64" fmla="*/ 253 w 256"/>
                <a:gd name="T65" fmla="*/ 138 h 291"/>
                <a:gd name="T66" fmla="*/ 250 w 256"/>
                <a:gd name="T67" fmla="*/ 111 h 291"/>
                <a:gd name="T68" fmla="*/ 253 w 256"/>
                <a:gd name="T69" fmla="*/ 104 h 291"/>
                <a:gd name="T70" fmla="*/ 256 w 256"/>
                <a:gd name="T71" fmla="*/ 100 h 291"/>
                <a:gd name="T72" fmla="*/ 236 w 256"/>
                <a:gd name="T73" fmla="*/ 4 h 291"/>
                <a:gd name="T74" fmla="*/ 223 w 256"/>
                <a:gd name="T75" fmla="*/ 7 h 291"/>
                <a:gd name="T76" fmla="*/ 215 w 256"/>
                <a:gd name="T77" fmla="*/ 15 h 291"/>
                <a:gd name="T78" fmla="*/ 207 w 256"/>
                <a:gd name="T79" fmla="*/ 19 h 291"/>
                <a:gd name="T80" fmla="*/ 200 w 256"/>
                <a:gd name="T81" fmla="*/ 24 h 291"/>
                <a:gd name="T82" fmla="*/ 186 w 256"/>
                <a:gd name="T83" fmla="*/ 35 h 291"/>
                <a:gd name="T84" fmla="*/ 172 w 256"/>
                <a:gd name="T85" fmla="*/ 50 h 291"/>
                <a:gd name="T86" fmla="*/ 157 w 256"/>
                <a:gd name="T87" fmla="*/ 52 h 291"/>
                <a:gd name="T88" fmla="*/ 142 w 256"/>
                <a:gd name="T89" fmla="*/ 53 h 291"/>
                <a:gd name="T90" fmla="*/ 123 w 256"/>
                <a:gd name="T91" fmla="*/ 59 h 291"/>
                <a:gd name="T92" fmla="*/ 110 w 256"/>
                <a:gd name="T93" fmla="*/ 65 h 291"/>
                <a:gd name="T94" fmla="*/ 107 w 256"/>
                <a:gd name="T95" fmla="*/ 59 h 291"/>
                <a:gd name="T96" fmla="*/ 99 w 256"/>
                <a:gd name="T97" fmla="*/ 52 h 291"/>
                <a:gd name="T98" fmla="*/ 87 w 256"/>
                <a:gd name="T99" fmla="*/ 4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291">
                  <a:moveTo>
                    <a:pt x="77" y="48"/>
                  </a:moveTo>
                  <a:lnTo>
                    <a:pt x="0" y="54"/>
                  </a:lnTo>
                  <a:lnTo>
                    <a:pt x="22" y="257"/>
                  </a:lnTo>
                  <a:lnTo>
                    <a:pt x="26" y="257"/>
                  </a:lnTo>
                  <a:lnTo>
                    <a:pt x="29" y="256"/>
                  </a:lnTo>
                  <a:lnTo>
                    <a:pt x="34" y="255"/>
                  </a:lnTo>
                  <a:lnTo>
                    <a:pt x="39" y="254"/>
                  </a:lnTo>
                  <a:lnTo>
                    <a:pt x="43" y="255"/>
                  </a:lnTo>
                  <a:lnTo>
                    <a:pt x="48" y="258"/>
                  </a:lnTo>
                  <a:lnTo>
                    <a:pt x="53" y="263"/>
                  </a:lnTo>
                  <a:lnTo>
                    <a:pt x="59" y="272"/>
                  </a:lnTo>
                  <a:lnTo>
                    <a:pt x="62" y="272"/>
                  </a:lnTo>
                  <a:lnTo>
                    <a:pt x="68" y="274"/>
                  </a:lnTo>
                  <a:lnTo>
                    <a:pt x="73" y="276"/>
                  </a:lnTo>
                  <a:lnTo>
                    <a:pt x="79" y="278"/>
                  </a:lnTo>
                  <a:lnTo>
                    <a:pt x="83" y="277"/>
                  </a:lnTo>
                  <a:lnTo>
                    <a:pt x="87" y="278"/>
                  </a:lnTo>
                  <a:lnTo>
                    <a:pt x="89" y="279"/>
                  </a:lnTo>
                  <a:lnTo>
                    <a:pt x="92" y="281"/>
                  </a:lnTo>
                  <a:lnTo>
                    <a:pt x="94" y="282"/>
                  </a:lnTo>
                  <a:lnTo>
                    <a:pt x="97" y="282"/>
                  </a:lnTo>
                  <a:lnTo>
                    <a:pt x="103" y="282"/>
                  </a:lnTo>
                  <a:lnTo>
                    <a:pt x="112" y="279"/>
                  </a:lnTo>
                  <a:lnTo>
                    <a:pt x="116" y="284"/>
                  </a:lnTo>
                  <a:lnTo>
                    <a:pt x="119" y="284"/>
                  </a:lnTo>
                  <a:lnTo>
                    <a:pt x="120" y="283"/>
                  </a:lnTo>
                  <a:lnTo>
                    <a:pt x="123" y="281"/>
                  </a:lnTo>
                  <a:lnTo>
                    <a:pt x="128" y="281"/>
                  </a:lnTo>
                  <a:lnTo>
                    <a:pt x="130" y="277"/>
                  </a:lnTo>
                  <a:lnTo>
                    <a:pt x="134" y="276"/>
                  </a:lnTo>
                  <a:lnTo>
                    <a:pt x="140" y="276"/>
                  </a:lnTo>
                  <a:lnTo>
                    <a:pt x="143" y="277"/>
                  </a:lnTo>
                  <a:lnTo>
                    <a:pt x="145" y="282"/>
                  </a:lnTo>
                  <a:lnTo>
                    <a:pt x="147" y="285"/>
                  </a:lnTo>
                  <a:lnTo>
                    <a:pt x="156" y="289"/>
                  </a:lnTo>
                  <a:lnTo>
                    <a:pt x="163" y="291"/>
                  </a:lnTo>
                  <a:lnTo>
                    <a:pt x="169" y="291"/>
                  </a:lnTo>
                  <a:lnTo>
                    <a:pt x="175" y="288"/>
                  </a:lnTo>
                  <a:lnTo>
                    <a:pt x="176" y="278"/>
                  </a:lnTo>
                  <a:lnTo>
                    <a:pt x="185" y="276"/>
                  </a:lnTo>
                  <a:lnTo>
                    <a:pt x="182" y="255"/>
                  </a:lnTo>
                  <a:lnTo>
                    <a:pt x="187" y="241"/>
                  </a:lnTo>
                  <a:lnTo>
                    <a:pt x="194" y="237"/>
                  </a:lnTo>
                  <a:lnTo>
                    <a:pt x="195" y="246"/>
                  </a:lnTo>
                  <a:lnTo>
                    <a:pt x="194" y="250"/>
                  </a:lnTo>
                  <a:lnTo>
                    <a:pt x="195" y="251"/>
                  </a:lnTo>
                  <a:lnTo>
                    <a:pt x="196" y="250"/>
                  </a:lnTo>
                  <a:lnTo>
                    <a:pt x="199" y="249"/>
                  </a:lnTo>
                  <a:lnTo>
                    <a:pt x="202" y="248"/>
                  </a:lnTo>
                  <a:lnTo>
                    <a:pt x="205" y="246"/>
                  </a:lnTo>
                  <a:lnTo>
                    <a:pt x="206" y="244"/>
                  </a:lnTo>
                  <a:lnTo>
                    <a:pt x="202" y="239"/>
                  </a:lnTo>
                  <a:lnTo>
                    <a:pt x="201" y="236"/>
                  </a:lnTo>
                  <a:lnTo>
                    <a:pt x="202" y="229"/>
                  </a:lnTo>
                  <a:lnTo>
                    <a:pt x="206" y="221"/>
                  </a:lnTo>
                  <a:lnTo>
                    <a:pt x="214" y="212"/>
                  </a:lnTo>
                  <a:lnTo>
                    <a:pt x="219" y="210"/>
                  </a:lnTo>
                  <a:lnTo>
                    <a:pt x="223" y="210"/>
                  </a:lnTo>
                  <a:lnTo>
                    <a:pt x="226" y="209"/>
                  </a:lnTo>
                  <a:lnTo>
                    <a:pt x="229" y="204"/>
                  </a:lnTo>
                  <a:lnTo>
                    <a:pt x="237" y="196"/>
                  </a:lnTo>
                  <a:lnTo>
                    <a:pt x="246" y="185"/>
                  </a:lnTo>
                  <a:lnTo>
                    <a:pt x="250" y="172"/>
                  </a:lnTo>
                  <a:lnTo>
                    <a:pt x="248" y="152"/>
                  </a:lnTo>
                  <a:lnTo>
                    <a:pt x="249" y="144"/>
                  </a:lnTo>
                  <a:lnTo>
                    <a:pt x="253" y="138"/>
                  </a:lnTo>
                  <a:lnTo>
                    <a:pt x="254" y="130"/>
                  </a:lnTo>
                  <a:lnTo>
                    <a:pt x="250" y="111"/>
                  </a:lnTo>
                  <a:lnTo>
                    <a:pt x="248" y="106"/>
                  </a:lnTo>
                  <a:lnTo>
                    <a:pt x="253" y="104"/>
                  </a:lnTo>
                  <a:lnTo>
                    <a:pt x="256" y="103"/>
                  </a:lnTo>
                  <a:lnTo>
                    <a:pt x="256" y="100"/>
                  </a:lnTo>
                  <a:lnTo>
                    <a:pt x="241" y="0"/>
                  </a:lnTo>
                  <a:lnTo>
                    <a:pt x="236" y="4"/>
                  </a:lnTo>
                  <a:lnTo>
                    <a:pt x="230" y="6"/>
                  </a:lnTo>
                  <a:lnTo>
                    <a:pt x="223" y="7"/>
                  </a:lnTo>
                  <a:lnTo>
                    <a:pt x="217" y="11"/>
                  </a:lnTo>
                  <a:lnTo>
                    <a:pt x="215" y="15"/>
                  </a:lnTo>
                  <a:lnTo>
                    <a:pt x="210" y="17"/>
                  </a:lnTo>
                  <a:lnTo>
                    <a:pt x="207" y="19"/>
                  </a:lnTo>
                  <a:lnTo>
                    <a:pt x="205" y="21"/>
                  </a:lnTo>
                  <a:lnTo>
                    <a:pt x="200" y="24"/>
                  </a:lnTo>
                  <a:lnTo>
                    <a:pt x="194" y="28"/>
                  </a:lnTo>
                  <a:lnTo>
                    <a:pt x="186" y="35"/>
                  </a:lnTo>
                  <a:lnTo>
                    <a:pt x="176" y="47"/>
                  </a:lnTo>
                  <a:lnTo>
                    <a:pt x="172" y="50"/>
                  </a:lnTo>
                  <a:lnTo>
                    <a:pt x="166" y="51"/>
                  </a:lnTo>
                  <a:lnTo>
                    <a:pt x="157" y="52"/>
                  </a:lnTo>
                  <a:lnTo>
                    <a:pt x="150" y="52"/>
                  </a:lnTo>
                  <a:lnTo>
                    <a:pt x="142" y="53"/>
                  </a:lnTo>
                  <a:lnTo>
                    <a:pt x="133" y="54"/>
                  </a:lnTo>
                  <a:lnTo>
                    <a:pt x="123" y="59"/>
                  </a:lnTo>
                  <a:lnTo>
                    <a:pt x="113" y="65"/>
                  </a:lnTo>
                  <a:lnTo>
                    <a:pt x="110" y="65"/>
                  </a:lnTo>
                  <a:lnTo>
                    <a:pt x="108" y="63"/>
                  </a:lnTo>
                  <a:lnTo>
                    <a:pt x="107" y="59"/>
                  </a:lnTo>
                  <a:lnTo>
                    <a:pt x="103" y="56"/>
                  </a:lnTo>
                  <a:lnTo>
                    <a:pt x="99" y="52"/>
                  </a:lnTo>
                  <a:lnTo>
                    <a:pt x="94" y="50"/>
                  </a:lnTo>
                  <a:lnTo>
                    <a:pt x="87" y="47"/>
                  </a:lnTo>
                  <a:lnTo>
                    <a:pt x="77" y="4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35">
              <a:extLst>
                <a:ext uri="{FF2B5EF4-FFF2-40B4-BE49-F238E27FC236}">
                  <a16:creationId xmlns:a16="http://schemas.microsoft.com/office/drawing/2014/main" id="{D7502333-03D2-4667-BE1F-76666F24AAC0}"/>
                </a:ext>
              </a:extLst>
            </p:cNvPr>
            <p:cNvSpPr>
              <a:spLocks/>
            </p:cNvSpPr>
            <p:nvPr/>
          </p:nvSpPr>
          <p:spPr bwMode="auto">
            <a:xfrm>
              <a:off x="9316615" y="2303549"/>
              <a:ext cx="241102" cy="499969"/>
            </a:xfrm>
            <a:custGeom>
              <a:avLst/>
              <a:gdLst>
                <a:gd name="T0" fmla="*/ 0 w 95"/>
                <a:gd name="T1" fmla="*/ 27 h 197"/>
                <a:gd name="T2" fmla="*/ 0 w 95"/>
                <a:gd name="T3" fmla="*/ 27 h 197"/>
                <a:gd name="T4" fmla="*/ 2 w 95"/>
                <a:gd name="T5" fmla="*/ 40 h 197"/>
                <a:gd name="T6" fmla="*/ 4 w 95"/>
                <a:gd name="T7" fmla="*/ 57 h 197"/>
                <a:gd name="T8" fmla="*/ 8 w 95"/>
                <a:gd name="T9" fmla="*/ 74 h 197"/>
                <a:gd name="T10" fmla="*/ 10 w 95"/>
                <a:gd name="T11" fmla="*/ 86 h 197"/>
                <a:gd name="T12" fmla="*/ 10 w 95"/>
                <a:gd name="T13" fmla="*/ 101 h 197"/>
                <a:gd name="T14" fmla="*/ 14 w 95"/>
                <a:gd name="T15" fmla="*/ 113 h 197"/>
                <a:gd name="T16" fmla="*/ 16 w 95"/>
                <a:gd name="T17" fmla="*/ 121 h 197"/>
                <a:gd name="T18" fmla="*/ 16 w 95"/>
                <a:gd name="T19" fmla="*/ 128 h 197"/>
                <a:gd name="T20" fmla="*/ 20 w 95"/>
                <a:gd name="T21" fmla="*/ 133 h 197"/>
                <a:gd name="T22" fmla="*/ 22 w 95"/>
                <a:gd name="T23" fmla="*/ 133 h 197"/>
                <a:gd name="T24" fmla="*/ 24 w 95"/>
                <a:gd name="T25" fmla="*/ 133 h 197"/>
                <a:gd name="T26" fmla="*/ 28 w 95"/>
                <a:gd name="T27" fmla="*/ 138 h 197"/>
                <a:gd name="T28" fmla="*/ 43 w 95"/>
                <a:gd name="T29" fmla="*/ 197 h 197"/>
                <a:gd name="T30" fmla="*/ 88 w 95"/>
                <a:gd name="T31" fmla="*/ 186 h 197"/>
                <a:gd name="T32" fmla="*/ 87 w 95"/>
                <a:gd name="T33" fmla="*/ 184 h 197"/>
                <a:gd name="T34" fmla="*/ 82 w 95"/>
                <a:gd name="T35" fmla="*/ 179 h 197"/>
                <a:gd name="T36" fmla="*/ 79 w 95"/>
                <a:gd name="T37" fmla="*/ 174 h 197"/>
                <a:gd name="T38" fmla="*/ 76 w 95"/>
                <a:gd name="T39" fmla="*/ 170 h 197"/>
                <a:gd name="T40" fmla="*/ 79 w 95"/>
                <a:gd name="T41" fmla="*/ 158 h 197"/>
                <a:gd name="T42" fmla="*/ 80 w 95"/>
                <a:gd name="T43" fmla="*/ 144 h 197"/>
                <a:gd name="T44" fmla="*/ 82 w 95"/>
                <a:gd name="T45" fmla="*/ 130 h 197"/>
                <a:gd name="T46" fmla="*/ 81 w 95"/>
                <a:gd name="T47" fmla="*/ 114 h 197"/>
                <a:gd name="T48" fmla="*/ 81 w 95"/>
                <a:gd name="T49" fmla="*/ 100 h 197"/>
                <a:gd name="T50" fmla="*/ 83 w 95"/>
                <a:gd name="T51" fmla="*/ 88 h 197"/>
                <a:gd name="T52" fmla="*/ 86 w 95"/>
                <a:gd name="T53" fmla="*/ 75 h 197"/>
                <a:gd name="T54" fmla="*/ 82 w 95"/>
                <a:gd name="T55" fmla="*/ 59 h 197"/>
                <a:gd name="T56" fmla="*/ 83 w 95"/>
                <a:gd name="T57" fmla="*/ 53 h 197"/>
                <a:gd name="T58" fmla="*/ 88 w 95"/>
                <a:gd name="T59" fmla="*/ 50 h 197"/>
                <a:gd name="T60" fmla="*/ 94 w 95"/>
                <a:gd name="T61" fmla="*/ 42 h 197"/>
                <a:gd name="T62" fmla="*/ 95 w 95"/>
                <a:gd name="T63" fmla="*/ 30 h 197"/>
                <a:gd name="T64" fmla="*/ 94 w 95"/>
                <a:gd name="T65" fmla="*/ 21 h 197"/>
                <a:gd name="T66" fmla="*/ 94 w 95"/>
                <a:gd name="T67" fmla="*/ 12 h 197"/>
                <a:gd name="T68" fmla="*/ 93 w 95"/>
                <a:gd name="T69" fmla="*/ 5 h 197"/>
                <a:gd name="T70" fmla="*/ 92 w 95"/>
                <a:gd name="T71" fmla="*/ 0 h 197"/>
                <a:gd name="T72" fmla="*/ 0 w 95"/>
                <a:gd name="T73" fmla="*/ 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97">
                  <a:moveTo>
                    <a:pt x="0" y="27"/>
                  </a:moveTo>
                  <a:lnTo>
                    <a:pt x="0" y="27"/>
                  </a:lnTo>
                  <a:lnTo>
                    <a:pt x="2" y="40"/>
                  </a:lnTo>
                  <a:lnTo>
                    <a:pt x="4" y="57"/>
                  </a:lnTo>
                  <a:lnTo>
                    <a:pt x="8" y="74"/>
                  </a:lnTo>
                  <a:lnTo>
                    <a:pt x="10" y="86"/>
                  </a:lnTo>
                  <a:lnTo>
                    <a:pt x="10" y="101"/>
                  </a:lnTo>
                  <a:lnTo>
                    <a:pt x="14" y="113"/>
                  </a:lnTo>
                  <a:lnTo>
                    <a:pt x="16" y="121"/>
                  </a:lnTo>
                  <a:lnTo>
                    <a:pt x="16" y="128"/>
                  </a:lnTo>
                  <a:lnTo>
                    <a:pt x="20" y="133"/>
                  </a:lnTo>
                  <a:lnTo>
                    <a:pt x="22" y="133"/>
                  </a:lnTo>
                  <a:lnTo>
                    <a:pt x="24" y="133"/>
                  </a:lnTo>
                  <a:lnTo>
                    <a:pt x="28" y="138"/>
                  </a:lnTo>
                  <a:lnTo>
                    <a:pt x="43" y="197"/>
                  </a:lnTo>
                  <a:lnTo>
                    <a:pt x="88" y="186"/>
                  </a:lnTo>
                  <a:lnTo>
                    <a:pt x="87" y="184"/>
                  </a:lnTo>
                  <a:lnTo>
                    <a:pt x="82" y="179"/>
                  </a:lnTo>
                  <a:lnTo>
                    <a:pt x="79" y="174"/>
                  </a:lnTo>
                  <a:lnTo>
                    <a:pt x="76" y="170"/>
                  </a:lnTo>
                  <a:lnTo>
                    <a:pt x="79" y="158"/>
                  </a:lnTo>
                  <a:lnTo>
                    <a:pt x="80" y="144"/>
                  </a:lnTo>
                  <a:lnTo>
                    <a:pt x="82" y="130"/>
                  </a:lnTo>
                  <a:lnTo>
                    <a:pt x="81" y="114"/>
                  </a:lnTo>
                  <a:lnTo>
                    <a:pt x="81" y="100"/>
                  </a:lnTo>
                  <a:lnTo>
                    <a:pt x="83" y="88"/>
                  </a:lnTo>
                  <a:lnTo>
                    <a:pt x="86" y="75"/>
                  </a:lnTo>
                  <a:lnTo>
                    <a:pt x="82" y="59"/>
                  </a:lnTo>
                  <a:lnTo>
                    <a:pt x="83" y="53"/>
                  </a:lnTo>
                  <a:lnTo>
                    <a:pt x="88" y="50"/>
                  </a:lnTo>
                  <a:lnTo>
                    <a:pt x="94" y="42"/>
                  </a:lnTo>
                  <a:lnTo>
                    <a:pt x="95" y="30"/>
                  </a:lnTo>
                  <a:lnTo>
                    <a:pt x="94" y="21"/>
                  </a:lnTo>
                  <a:lnTo>
                    <a:pt x="94" y="12"/>
                  </a:lnTo>
                  <a:lnTo>
                    <a:pt x="93" y="5"/>
                  </a:lnTo>
                  <a:lnTo>
                    <a:pt x="92" y="0"/>
                  </a:lnTo>
                  <a:lnTo>
                    <a:pt x="0" y="2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37">
              <a:extLst>
                <a:ext uri="{FF2B5EF4-FFF2-40B4-BE49-F238E27FC236}">
                  <a16:creationId xmlns:a16="http://schemas.microsoft.com/office/drawing/2014/main" id="{FF0DCA6B-3C7E-4498-BDF0-E04E28476681}"/>
                </a:ext>
              </a:extLst>
            </p:cNvPr>
            <p:cNvSpPr>
              <a:spLocks/>
            </p:cNvSpPr>
            <p:nvPr/>
          </p:nvSpPr>
          <p:spPr bwMode="auto">
            <a:xfrm>
              <a:off x="9671923" y="2869504"/>
              <a:ext cx="73600" cy="149737"/>
            </a:xfrm>
            <a:custGeom>
              <a:avLst/>
              <a:gdLst>
                <a:gd name="T0" fmla="*/ 10 w 29"/>
                <a:gd name="T1" fmla="*/ 59 h 59"/>
                <a:gd name="T2" fmla="*/ 26 w 29"/>
                <a:gd name="T3" fmla="*/ 53 h 59"/>
                <a:gd name="T4" fmla="*/ 27 w 29"/>
                <a:gd name="T5" fmla="*/ 49 h 59"/>
                <a:gd name="T6" fmla="*/ 27 w 29"/>
                <a:gd name="T7" fmla="*/ 45 h 59"/>
                <a:gd name="T8" fmla="*/ 27 w 29"/>
                <a:gd name="T9" fmla="*/ 41 h 59"/>
                <a:gd name="T10" fmla="*/ 27 w 29"/>
                <a:gd name="T11" fmla="*/ 39 h 59"/>
                <a:gd name="T12" fmla="*/ 27 w 29"/>
                <a:gd name="T13" fmla="*/ 34 h 59"/>
                <a:gd name="T14" fmla="*/ 27 w 29"/>
                <a:gd name="T15" fmla="*/ 27 h 59"/>
                <a:gd name="T16" fmla="*/ 27 w 29"/>
                <a:gd name="T17" fmla="*/ 25 h 59"/>
                <a:gd name="T18" fmla="*/ 27 w 29"/>
                <a:gd name="T19" fmla="*/ 22 h 59"/>
                <a:gd name="T20" fmla="*/ 28 w 29"/>
                <a:gd name="T21" fmla="*/ 22 h 59"/>
                <a:gd name="T22" fmla="*/ 28 w 29"/>
                <a:gd name="T23" fmla="*/ 21 h 59"/>
                <a:gd name="T24" fmla="*/ 29 w 29"/>
                <a:gd name="T25" fmla="*/ 19 h 59"/>
                <a:gd name="T26" fmla="*/ 29 w 29"/>
                <a:gd name="T27" fmla="*/ 16 h 59"/>
                <a:gd name="T28" fmla="*/ 29 w 29"/>
                <a:gd name="T29" fmla="*/ 12 h 59"/>
                <a:gd name="T30" fmla="*/ 27 w 29"/>
                <a:gd name="T31" fmla="*/ 10 h 59"/>
                <a:gd name="T32" fmla="*/ 26 w 29"/>
                <a:gd name="T33" fmla="*/ 6 h 59"/>
                <a:gd name="T34" fmla="*/ 24 w 29"/>
                <a:gd name="T35" fmla="*/ 2 h 59"/>
                <a:gd name="T36" fmla="*/ 23 w 29"/>
                <a:gd name="T37" fmla="*/ 0 h 59"/>
                <a:gd name="T38" fmla="*/ 0 w 29"/>
                <a:gd name="T39" fmla="*/ 6 h 59"/>
                <a:gd name="T40" fmla="*/ 10 w 29"/>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59">
                  <a:moveTo>
                    <a:pt x="10" y="59"/>
                  </a:moveTo>
                  <a:lnTo>
                    <a:pt x="26" y="53"/>
                  </a:lnTo>
                  <a:lnTo>
                    <a:pt x="27" y="49"/>
                  </a:lnTo>
                  <a:lnTo>
                    <a:pt x="27" y="45"/>
                  </a:lnTo>
                  <a:lnTo>
                    <a:pt x="27" y="41"/>
                  </a:lnTo>
                  <a:lnTo>
                    <a:pt x="27" y="39"/>
                  </a:lnTo>
                  <a:lnTo>
                    <a:pt x="27" y="34"/>
                  </a:lnTo>
                  <a:lnTo>
                    <a:pt x="27" y="27"/>
                  </a:lnTo>
                  <a:lnTo>
                    <a:pt x="27" y="25"/>
                  </a:lnTo>
                  <a:lnTo>
                    <a:pt x="27" y="22"/>
                  </a:lnTo>
                  <a:lnTo>
                    <a:pt x="28" y="22"/>
                  </a:lnTo>
                  <a:lnTo>
                    <a:pt x="28" y="21"/>
                  </a:lnTo>
                  <a:lnTo>
                    <a:pt x="29" y="19"/>
                  </a:lnTo>
                  <a:lnTo>
                    <a:pt x="29" y="16"/>
                  </a:lnTo>
                  <a:lnTo>
                    <a:pt x="29" y="12"/>
                  </a:lnTo>
                  <a:lnTo>
                    <a:pt x="27" y="10"/>
                  </a:lnTo>
                  <a:lnTo>
                    <a:pt x="26" y="6"/>
                  </a:lnTo>
                  <a:lnTo>
                    <a:pt x="24" y="2"/>
                  </a:lnTo>
                  <a:lnTo>
                    <a:pt x="23" y="0"/>
                  </a:lnTo>
                  <a:lnTo>
                    <a:pt x="0" y="6"/>
                  </a:lnTo>
                  <a:lnTo>
                    <a:pt x="10" y="5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38">
              <a:extLst>
                <a:ext uri="{FF2B5EF4-FFF2-40B4-BE49-F238E27FC236}">
                  <a16:creationId xmlns:a16="http://schemas.microsoft.com/office/drawing/2014/main" id="{4B98246D-8618-4C18-BCC1-EDC62C9605DE}"/>
                </a:ext>
              </a:extLst>
            </p:cNvPr>
            <p:cNvSpPr>
              <a:spLocks/>
            </p:cNvSpPr>
            <p:nvPr/>
          </p:nvSpPr>
          <p:spPr bwMode="auto">
            <a:xfrm>
              <a:off x="8547627" y="2372073"/>
              <a:ext cx="921263" cy="804519"/>
            </a:xfrm>
            <a:custGeom>
              <a:avLst/>
              <a:gdLst>
                <a:gd name="T0" fmla="*/ 269 w 363"/>
                <a:gd name="T1" fmla="*/ 285 h 317"/>
                <a:gd name="T2" fmla="*/ 264 w 363"/>
                <a:gd name="T3" fmla="*/ 270 h 317"/>
                <a:gd name="T4" fmla="*/ 251 w 363"/>
                <a:gd name="T5" fmla="*/ 262 h 317"/>
                <a:gd name="T6" fmla="*/ 235 w 363"/>
                <a:gd name="T7" fmla="*/ 258 h 317"/>
                <a:gd name="T8" fmla="*/ 200 w 363"/>
                <a:gd name="T9" fmla="*/ 266 h 317"/>
                <a:gd name="T10" fmla="*/ 151 w 363"/>
                <a:gd name="T11" fmla="*/ 278 h 317"/>
                <a:gd name="T12" fmla="*/ 95 w 363"/>
                <a:gd name="T13" fmla="*/ 291 h 317"/>
                <a:gd name="T14" fmla="*/ 40 w 363"/>
                <a:gd name="T15" fmla="*/ 301 h 317"/>
                <a:gd name="T16" fmla="*/ 0 w 363"/>
                <a:gd name="T17" fmla="*/ 307 h 317"/>
                <a:gd name="T18" fmla="*/ 15 w 363"/>
                <a:gd name="T19" fmla="*/ 274 h 317"/>
                <a:gd name="T20" fmla="*/ 25 w 363"/>
                <a:gd name="T21" fmla="*/ 258 h 317"/>
                <a:gd name="T22" fmla="*/ 33 w 363"/>
                <a:gd name="T23" fmla="*/ 246 h 317"/>
                <a:gd name="T24" fmla="*/ 38 w 363"/>
                <a:gd name="T25" fmla="*/ 238 h 317"/>
                <a:gd name="T26" fmla="*/ 35 w 363"/>
                <a:gd name="T27" fmla="*/ 226 h 317"/>
                <a:gd name="T28" fmla="*/ 24 w 363"/>
                <a:gd name="T29" fmla="*/ 215 h 317"/>
                <a:gd name="T30" fmla="*/ 31 w 363"/>
                <a:gd name="T31" fmla="*/ 199 h 317"/>
                <a:gd name="T32" fmla="*/ 40 w 363"/>
                <a:gd name="T33" fmla="*/ 196 h 317"/>
                <a:gd name="T34" fmla="*/ 52 w 363"/>
                <a:gd name="T35" fmla="*/ 190 h 317"/>
                <a:gd name="T36" fmla="*/ 69 w 363"/>
                <a:gd name="T37" fmla="*/ 188 h 317"/>
                <a:gd name="T38" fmla="*/ 84 w 363"/>
                <a:gd name="T39" fmla="*/ 186 h 317"/>
                <a:gd name="T40" fmla="*/ 98 w 363"/>
                <a:gd name="T41" fmla="*/ 190 h 317"/>
                <a:gd name="T42" fmla="*/ 111 w 363"/>
                <a:gd name="T43" fmla="*/ 189 h 317"/>
                <a:gd name="T44" fmla="*/ 123 w 363"/>
                <a:gd name="T45" fmla="*/ 183 h 317"/>
                <a:gd name="T46" fmla="*/ 137 w 363"/>
                <a:gd name="T47" fmla="*/ 179 h 317"/>
                <a:gd name="T48" fmla="*/ 151 w 363"/>
                <a:gd name="T49" fmla="*/ 167 h 317"/>
                <a:gd name="T50" fmla="*/ 166 w 363"/>
                <a:gd name="T51" fmla="*/ 152 h 317"/>
                <a:gd name="T52" fmla="*/ 166 w 363"/>
                <a:gd name="T53" fmla="*/ 138 h 317"/>
                <a:gd name="T54" fmla="*/ 167 w 363"/>
                <a:gd name="T55" fmla="*/ 124 h 317"/>
                <a:gd name="T56" fmla="*/ 166 w 363"/>
                <a:gd name="T57" fmla="*/ 114 h 317"/>
                <a:gd name="T58" fmla="*/ 156 w 363"/>
                <a:gd name="T59" fmla="*/ 109 h 317"/>
                <a:gd name="T60" fmla="*/ 167 w 363"/>
                <a:gd name="T61" fmla="*/ 96 h 317"/>
                <a:gd name="T62" fmla="*/ 179 w 363"/>
                <a:gd name="T63" fmla="*/ 84 h 317"/>
                <a:gd name="T64" fmla="*/ 185 w 363"/>
                <a:gd name="T65" fmla="*/ 70 h 317"/>
                <a:gd name="T66" fmla="*/ 196 w 363"/>
                <a:gd name="T67" fmla="*/ 47 h 317"/>
                <a:gd name="T68" fmla="*/ 223 w 363"/>
                <a:gd name="T69" fmla="*/ 24 h 317"/>
                <a:gd name="T70" fmla="*/ 255 w 363"/>
                <a:gd name="T71" fmla="*/ 12 h 317"/>
                <a:gd name="T72" fmla="*/ 293 w 363"/>
                <a:gd name="T73" fmla="*/ 1 h 317"/>
                <a:gd name="T74" fmla="*/ 307 w 363"/>
                <a:gd name="T75" fmla="*/ 30 h 317"/>
                <a:gd name="T76" fmla="*/ 313 w 363"/>
                <a:gd name="T77" fmla="*/ 74 h 317"/>
                <a:gd name="T78" fmla="*/ 319 w 363"/>
                <a:gd name="T79" fmla="*/ 101 h 317"/>
                <a:gd name="T80" fmla="*/ 327 w 363"/>
                <a:gd name="T81" fmla="*/ 106 h 317"/>
                <a:gd name="T82" fmla="*/ 350 w 363"/>
                <a:gd name="T83" fmla="*/ 229 h 317"/>
                <a:gd name="T84" fmla="*/ 358 w 363"/>
                <a:gd name="T85" fmla="*/ 308 h 317"/>
                <a:gd name="T86" fmla="*/ 349 w 363"/>
                <a:gd name="T8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17">
                  <a:moveTo>
                    <a:pt x="285" y="295"/>
                  </a:moveTo>
                  <a:lnTo>
                    <a:pt x="284" y="291"/>
                  </a:lnTo>
                  <a:lnTo>
                    <a:pt x="269" y="285"/>
                  </a:lnTo>
                  <a:lnTo>
                    <a:pt x="269" y="277"/>
                  </a:lnTo>
                  <a:lnTo>
                    <a:pt x="267" y="271"/>
                  </a:lnTo>
                  <a:lnTo>
                    <a:pt x="264" y="270"/>
                  </a:lnTo>
                  <a:lnTo>
                    <a:pt x="257" y="266"/>
                  </a:lnTo>
                  <a:lnTo>
                    <a:pt x="253" y="265"/>
                  </a:lnTo>
                  <a:lnTo>
                    <a:pt x="251" y="262"/>
                  </a:lnTo>
                  <a:lnTo>
                    <a:pt x="246" y="257"/>
                  </a:lnTo>
                  <a:lnTo>
                    <a:pt x="240" y="256"/>
                  </a:lnTo>
                  <a:lnTo>
                    <a:pt x="235" y="258"/>
                  </a:lnTo>
                  <a:lnTo>
                    <a:pt x="225" y="261"/>
                  </a:lnTo>
                  <a:lnTo>
                    <a:pt x="215" y="263"/>
                  </a:lnTo>
                  <a:lnTo>
                    <a:pt x="200" y="266"/>
                  </a:lnTo>
                  <a:lnTo>
                    <a:pt x="185" y="270"/>
                  </a:lnTo>
                  <a:lnTo>
                    <a:pt x="167" y="275"/>
                  </a:lnTo>
                  <a:lnTo>
                    <a:pt x="151" y="278"/>
                  </a:lnTo>
                  <a:lnTo>
                    <a:pt x="132" y="283"/>
                  </a:lnTo>
                  <a:lnTo>
                    <a:pt x="113" y="287"/>
                  </a:lnTo>
                  <a:lnTo>
                    <a:pt x="95" y="291"/>
                  </a:lnTo>
                  <a:lnTo>
                    <a:pt x="76" y="294"/>
                  </a:lnTo>
                  <a:lnTo>
                    <a:pt x="58" y="298"/>
                  </a:lnTo>
                  <a:lnTo>
                    <a:pt x="40" y="301"/>
                  </a:lnTo>
                  <a:lnTo>
                    <a:pt x="26" y="303"/>
                  </a:lnTo>
                  <a:lnTo>
                    <a:pt x="12" y="305"/>
                  </a:lnTo>
                  <a:lnTo>
                    <a:pt x="0" y="307"/>
                  </a:lnTo>
                  <a:lnTo>
                    <a:pt x="0" y="285"/>
                  </a:lnTo>
                  <a:lnTo>
                    <a:pt x="8" y="279"/>
                  </a:lnTo>
                  <a:lnTo>
                    <a:pt x="15" y="274"/>
                  </a:lnTo>
                  <a:lnTo>
                    <a:pt x="19" y="268"/>
                  </a:lnTo>
                  <a:lnTo>
                    <a:pt x="19" y="262"/>
                  </a:lnTo>
                  <a:lnTo>
                    <a:pt x="25" y="258"/>
                  </a:lnTo>
                  <a:lnTo>
                    <a:pt x="28" y="254"/>
                  </a:lnTo>
                  <a:lnTo>
                    <a:pt x="29" y="251"/>
                  </a:lnTo>
                  <a:lnTo>
                    <a:pt x="33" y="246"/>
                  </a:lnTo>
                  <a:lnTo>
                    <a:pt x="38" y="244"/>
                  </a:lnTo>
                  <a:lnTo>
                    <a:pt x="39" y="241"/>
                  </a:lnTo>
                  <a:lnTo>
                    <a:pt x="38" y="238"/>
                  </a:lnTo>
                  <a:lnTo>
                    <a:pt x="35" y="235"/>
                  </a:lnTo>
                  <a:lnTo>
                    <a:pt x="33" y="230"/>
                  </a:lnTo>
                  <a:lnTo>
                    <a:pt x="35" y="226"/>
                  </a:lnTo>
                  <a:lnTo>
                    <a:pt x="33" y="222"/>
                  </a:lnTo>
                  <a:lnTo>
                    <a:pt x="26" y="217"/>
                  </a:lnTo>
                  <a:lnTo>
                    <a:pt x="24" y="215"/>
                  </a:lnTo>
                  <a:lnTo>
                    <a:pt x="24" y="208"/>
                  </a:lnTo>
                  <a:lnTo>
                    <a:pt x="26" y="203"/>
                  </a:lnTo>
                  <a:lnTo>
                    <a:pt x="31" y="199"/>
                  </a:lnTo>
                  <a:lnTo>
                    <a:pt x="35" y="198"/>
                  </a:lnTo>
                  <a:lnTo>
                    <a:pt x="38" y="198"/>
                  </a:lnTo>
                  <a:lnTo>
                    <a:pt x="40" y="196"/>
                  </a:lnTo>
                  <a:lnTo>
                    <a:pt x="44" y="193"/>
                  </a:lnTo>
                  <a:lnTo>
                    <a:pt x="49" y="191"/>
                  </a:lnTo>
                  <a:lnTo>
                    <a:pt x="52" y="190"/>
                  </a:lnTo>
                  <a:lnTo>
                    <a:pt x="57" y="188"/>
                  </a:lnTo>
                  <a:lnTo>
                    <a:pt x="63" y="188"/>
                  </a:lnTo>
                  <a:lnTo>
                    <a:pt x="69" y="188"/>
                  </a:lnTo>
                  <a:lnTo>
                    <a:pt x="73" y="186"/>
                  </a:lnTo>
                  <a:lnTo>
                    <a:pt x="78" y="186"/>
                  </a:lnTo>
                  <a:lnTo>
                    <a:pt x="84" y="186"/>
                  </a:lnTo>
                  <a:lnTo>
                    <a:pt x="88" y="186"/>
                  </a:lnTo>
                  <a:lnTo>
                    <a:pt x="93" y="188"/>
                  </a:lnTo>
                  <a:lnTo>
                    <a:pt x="98" y="190"/>
                  </a:lnTo>
                  <a:lnTo>
                    <a:pt x="105" y="192"/>
                  </a:lnTo>
                  <a:lnTo>
                    <a:pt x="110" y="191"/>
                  </a:lnTo>
                  <a:lnTo>
                    <a:pt x="111" y="189"/>
                  </a:lnTo>
                  <a:lnTo>
                    <a:pt x="112" y="184"/>
                  </a:lnTo>
                  <a:lnTo>
                    <a:pt x="117" y="183"/>
                  </a:lnTo>
                  <a:lnTo>
                    <a:pt x="123" y="183"/>
                  </a:lnTo>
                  <a:lnTo>
                    <a:pt x="127" y="182"/>
                  </a:lnTo>
                  <a:lnTo>
                    <a:pt x="132" y="180"/>
                  </a:lnTo>
                  <a:lnTo>
                    <a:pt x="137" y="179"/>
                  </a:lnTo>
                  <a:lnTo>
                    <a:pt x="140" y="177"/>
                  </a:lnTo>
                  <a:lnTo>
                    <a:pt x="146" y="173"/>
                  </a:lnTo>
                  <a:lnTo>
                    <a:pt x="151" y="167"/>
                  </a:lnTo>
                  <a:lnTo>
                    <a:pt x="157" y="160"/>
                  </a:lnTo>
                  <a:lnTo>
                    <a:pt x="160" y="158"/>
                  </a:lnTo>
                  <a:lnTo>
                    <a:pt x="166" y="152"/>
                  </a:lnTo>
                  <a:lnTo>
                    <a:pt x="172" y="147"/>
                  </a:lnTo>
                  <a:lnTo>
                    <a:pt x="171" y="144"/>
                  </a:lnTo>
                  <a:lnTo>
                    <a:pt x="166" y="138"/>
                  </a:lnTo>
                  <a:lnTo>
                    <a:pt x="165" y="132"/>
                  </a:lnTo>
                  <a:lnTo>
                    <a:pt x="165" y="127"/>
                  </a:lnTo>
                  <a:lnTo>
                    <a:pt x="167" y="124"/>
                  </a:lnTo>
                  <a:lnTo>
                    <a:pt x="170" y="122"/>
                  </a:lnTo>
                  <a:lnTo>
                    <a:pt x="170" y="118"/>
                  </a:lnTo>
                  <a:lnTo>
                    <a:pt x="166" y="114"/>
                  </a:lnTo>
                  <a:lnTo>
                    <a:pt x="159" y="112"/>
                  </a:lnTo>
                  <a:lnTo>
                    <a:pt x="156" y="112"/>
                  </a:lnTo>
                  <a:lnTo>
                    <a:pt x="156" y="109"/>
                  </a:lnTo>
                  <a:lnTo>
                    <a:pt x="158" y="105"/>
                  </a:lnTo>
                  <a:lnTo>
                    <a:pt x="163" y="100"/>
                  </a:lnTo>
                  <a:lnTo>
                    <a:pt x="167" y="96"/>
                  </a:lnTo>
                  <a:lnTo>
                    <a:pt x="173" y="91"/>
                  </a:lnTo>
                  <a:lnTo>
                    <a:pt x="177" y="87"/>
                  </a:lnTo>
                  <a:lnTo>
                    <a:pt x="179" y="84"/>
                  </a:lnTo>
                  <a:lnTo>
                    <a:pt x="182" y="80"/>
                  </a:lnTo>
                  <a:lnTo>
                    <a:pt x="183" y="76"/>
                  </a:lnTo>
                  <a:lnTo>
                    <a:pt x="185" y="70"/>
                  </a:lnTo>
                  <a:lnTo>
                    <a:pt x="186" y="64"/>
                  </a:lnTo>
                  <a:lnTo>
                    <a:pt x="190" y="57"/>
                  </a:lnTo>
                  <a:lnTo>
                    <a:pt x="196" y="47"/>
                  </a:lnTo>
                  <a:lnTo>
                    <a:pt x="205" y="38"/>
                  </a:lnTo>
                  <a:lnTo>
                    <a:pt x="217" y="26"/>
                  </a:lnTo>
                  <a:lnTo>
                    <a:pt x="223" y="24"/>
                  </a:lnTo>
                  <a:lnTo>
                    <a:pt x="231" y="20"/>
                  </a:lnTo>
                  <a:lnTo>
                    <a:pt x="242" y="17"/>
                  </a:lnTo>
                  <a:lnTo>
                    <a:pt x="255" y="12"/>
                  </a:lnTo>
                  <a:lnTo>
                    <a:pt x="267" y="8"/>
                  </a:lnTo>
                  <a:lnTo>
                    <a:pt x="280" y="5"/>
                  </a:lnTo>
                  <a:lnTo>
                    <a:pt x="293" y="1"/>
                  </a:lnTo>
                  <a:lnTo>
                    <a:pt x="303" y="0"/>
                  </a:lnTo>
                  <a:lnTo>
                    <a:pt x="305" y="13"/>
                  </a:lnTo>
                  <a:lnTo>
                    <a:pt x="307" y="30"/>
                  </a:lnTo>
                  <a:lnTo>
                    <a:pt x="311" y="47"/>
                  </a:lnTo>
                  <a:lnTo>
                    <a:pt x="313" y="59"/>
                  </a:lnTo>
                  <a:lnTo>
                    <a:pt x="313" y="74"/>
                  </a:lnTo>
                  <a:lnTo>
                    <a:pt x="317" y="86"/>
                  </a:lnTo>
                  <a:lnTo>
                    <a:pt x="319" y="94"/>
                  </a:lnTo>
                  <a:lnTo>
                    <a:pt x="319" y="101"/>
                  </a:lnTo>
                  <a:lnTo>
                    <a:pt x="323" y="106"/>
                  </a:lnTo>
                  <a:lnTo>
                    <a:pt x="325" y="106"/>
                  </a:lnTo>
                  <a:lnTo>
                    <a:pt x="327" y="106"/>
                  </a:lnTo>
                  <a:lnTo>
                    <a:pt x="331" y="111"/>
                  </a:lnTo>
                  <a:lnTo>
                    <a:pt x="346" y="170"/>
                  </a:lnTo>
                  <a:lnTo>
                    <a:pt x="350" y="229"/>
                  </a:lnTo>
                  <a:lnTo>
                    <a:pt x="363" y="294"/>
                  </a:lnTo>
                  <a:lnTo>
                    <a:pt x="353" y="302"/>
                  </a:lnTo>
                  <a:lnTo>
                    <a:pt x="358" y="308"/>
                  </a:lnTo>
                  <a:lnTo>
                    <a:pt x="355" y="310"/>
                  </a:lnTo>
                  <a:lnTo>
                    <a:pt x="352" y="317"/>
                  </a:lnTo>
                  <a:lnTo>
                    <a:pt x="349" y="316"/>
                  </a:lnTo>
                  <a:lnTo>
                    <a:pt x="285" y="29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39">
              <a:extLst>
                <a:ext uri="{FF2B5EF4-FFF2-40B4-BE49-F238E27FC236}">
                  <a16:creationId xmlns:a16="http://schemas.microsoft.com/office/drawing/2014/main" id="{F3E452F9-9E89-457F-A053-8F5D77767F1A}"/>
                </a:ext>
              </a:extLst>
            </p:cNvPr>
            <p:cNvSpPr>
              <a:spLocks/>
            </p:cNvSpPr>
            <p:nvPr/>
          </p:nvSpPr>
          <p:spPr bwMode="auto">
            <a:xfrm>
              <a:off x="9435897" y="2884732"/>
              <a:ext cx="261405" cy="269019"/>
            </a:xfrm>
            <a:custGeom>
              <a:avLst/>
              <a:gdLst>
                <a:gd name="T0" fmla="*/ 8 w 103"/>
                <a:gd name="T1" fmla="*/ 106 h 106"/>
                <a:gd name="T2" fmla="*/ 3 w 103"/>
                <a:gd name="T3" fmla="*/ 100 h 106"/>
                <a:gd name="T4" fmla="*/ 13 w 103"/>
                <a:gd name="T5" fmla="*/ 92 h 106"/>
                <a:gd name="T6" fmla="*/ 0 w 103"/>
                <a:gd name="T7" fmla="*/ 27 h 106"/>
                <a:gd name="T8" fmla="*/ 93 w 103"/>
                <a:gd name="T9" fmla="*/ 0 h 106"/>
                <a:gd name="T10" fmla="*/ 103 w 103"/>
                <a:gd name="T11" fmla="*/ 53 h 106"/>
                <a:gd name="T12" fmla="*/ 92 w 103"/>
                <a:gd name="T13" fmla="*/ 56 h 106"/>
                <a:gd name="T14" fmla="*/ 87 w 103"/>
                <a:gd name="T15" fmla="*/ 60 h 106"/>
                <a:gd name="T16" fmla="*/ 80 w 103"/>
                <a:gd name="T17" fmla="*/ 64 h 106"/>
                <a:gd name="T18" fmla="*/ 73 w 103"/>
                <a:gd name="T19" fmla="*/ 67 h 106"/>
                <a:gd name="T20" fmla="*/ 65 w 103"/>
                <a:gd name="T21" fmla="*/ 68 h 106"/>
                <a:gd name="T22" fmla="*/ 61 w 103"/>
                <a:gd name="T23" fmla="*/ 69 h 106"/>
                <a:gd name="T24" fmla="*/ 56 w 103"/>
                <a:gd name="T25" fmla="*/ 70 h 106"/>
                <a:gd name="T26" fmla="*/ 52 w 103"/>
                <a:gd name="T27" fmla="*/ 72 h 106"/>
                <a:gd name="T28" fmla="*/ 47 w 103"/>
                <a:gd name="T29" fmla="*/ 74 h 106"/>
                <a:gd name="T30" fmla="*/ 41 w 103"/>
                <a:gd name="T31" fmla="*/ 75 h 106"/>
                <a:gd name="T32" fmla="*/ 37 w 103"/>
                <a:gd name="T33" fmla="*/ 79 h 106"/>
                <a:gd name="T34" fmla="*/ 30 w 103"/>
                <a:gd name="T35" fmla="*/ 85 h 106"/>
                <a:gd name="T36" fmla="*/ 22 w 103"/>
                <a:gd name="T37" fmla="*/ 92 h 106"/>
                <a:gd name="T38" fmla="*/ 16 w 103"/>
                <a:gd name="T39" fmla="*/ 96 h 106"/>
                <a:gd name="T40" fmla="*/ 8 w 103"/>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06">
                  <a:moveTo>
                    <a:pt x="8" y="106"/>
                  </a:moveTo>
                  <a:lnTo>
                    <a:pt x="3" y="100"/>
                  </a:lnTo>
                  <a:lnTo>
                    <a:pt x="13" y="92"/>
                  </a:lnTo>
                  <a:lnTo>
                    <a:pt x="0" y="27"/>
                  </a:lnTo>
                  <a:lnTo>
                    <a:pt x="93" y="0"/>
                  </a:lnTo>
                  <a:lnTo>
                    <a:pt x="103" y="53"/>
                  </a:lnTo>
                  <a:lnTo>
                    <a:pt x="92" y="56"/>
                  </a:lnTo>
                  <a:lnTo>
                    <a:pt x="87" y="60"/>
                  </a:lnTo>
                  <a:lnTo>
                    <a:pt x="80" y="64"/>
                  </a:lnTo>
                  <a:lnTo>
                    <a:pt x="73" y="67"/>
                  </a:lnTo>
                  <a:lnTo>
                    <a:pt x="65" y="68"/>
                  </a:lnTo>
                  <a:lnTo>
                    <a:pt x="61" y="69"/>
                  </a:lnTo>
                  <a:lnTo>
                    <a:pt x="56" y="70"/>
                  </a:lnTo>
                  <a:lnTo>
                    <a:pt x="52" y="72"/>
                  </a:lnTo>
                  <a:lnTo>
                    <a:pt x="47" y="74"/>
                  </a:lnTo>
                  <a:lnTo>
                    <a:pt x="41" y="75"/>
                  </a:lnTo>
                  <a:lnTo>
                    <a:pt x="37" y="79"/>
                  </a:lnTo>
                  <a:lnTo>
                    <a:pt x="30" y="85"/>
                  </a:lnTo>
                  <a:lnTo>
                    <a:pt x="22" y="92"/>
                  </a:lnTo>
                  <a:lnTo>
                    <a:pt x="16" y="96"/>
                  </a:lnTo>
                  <a:lnTo>
                    <a:pt x="8" y="10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40">
              <a:extLst>
                <a:ext uri="{FF2B5EF4-FFF2-40B4-BE49-F238E27FC236}">
                  <a16:creationId xmlns:a16="http://schemas.microsoft.com/office/drawing/2014/main" id="{63D8AE34-6428-4CE1-A451-D2084F1FBE86}"/>
                </a:ext>
              </a:extLst>
            </p:cNvPr>
            <p:cNvSpPr>
              <a:spLocks/>
            </p:cNvSpPr>
            <p:nvPr/>
          </p:nvSpPr>
          <p:spPr bwMode="auto">
            <a:xfrm>
              <a:off x="9425746" y="2689312"/>
              <a:ext cx="525348" cy="271557"/>
            </a:xfrm>
            <a:custGeom>
              <a:avLst/>
              <a:gdLst>
                <a:gd name="T0" fmla="*/ 4 w 207"/>
                <a:gd name="T1" fmla="*/ 104 h 107"/>
                <a:gd name="T2" fmla="*/ 120 w 207"/>
                <a:gd name="T3" fmla="*/ 71 h 107"/>
                <a:gd name="T4" fmla="*/ 123 w 207"/>
                <a:gd name="T5" fmla="*/ 77 h 107"/>
                <a:gd name="T6" fmla="*/ 126 w 207"/>
                <a:gd name="T7" fmla="*/ 83 h 107"/>
                <a:gd name="T8" fmla="*/ 126 w 207"/>
                <a:gd name="T9" fmla="*/ 90 h 107"/>
                <a:gd name="T10" fmla="*/ 125 w 207"/>
                <a:gd name="T11" fmla="*/ 93 h 107"/>
                <a:gd name="T12" fmla="*/ 132 w 207"/>
                <a:gd name="T13" fmla="*/ 97 h 107"/>
                <a:gd name="T14" fmla="*/ 134 w 207"/>
                <a:gd name="T15" fmla="*/ 99 h 107"/>
                <a:gd name="T16" fmla="*/ 139 w 207"/>
                <a:gd name="T17" fmla="*/ 106 h 107"/>
                <a:gd name="T18" fmla="*/ 146 w 207"/>
                <a:gd name="T19" fmla="*/ 105 h 107"/>
                <a:gd name="T20" fmla="*/ 152 w 207"/>
                <a:gd name="T21" fmla="*/ 99 h 107"/>
                <a:gd name="T22" fmla="*/ 152 w 207"/>
                <a:gd name="T23" fmla="*/ 91 h 107"/>
                <a:gd name="T24" fmla="*/ 160 w 207"/>
                <a:gd name="T25" fmla="*/ 88 h 107"/>
                <a:gd name="T26" fmla="*/ 166 w 207"/>
                <a:gd name="T27" fmla="*/ 81 h 107"/>
                <a:gd name="T28" fmla="*/ 166 w 207"/>
                <a:gd name="T29" fmla="*/ 91 h 107"/>
                <a:gd name="T30" fmla="*/ 173 w 207"/>
                <a:gd name="T31" fmla="*/ 92 h 107"/>
                <a:gd name="T32" fmla="*/ 184 w 207"/>
                <a:gd name="T33" fmla="*/ 88 h 107"/>
                <a:gd name="T34" fmla="*/ 191 w 207"/>
                <a:gd name="T35" fmla="*/ 84 h 107"/>
                <a:gd name="T36" fmla="*/ 204 w 207"/>
                <a:gd name="T37" fmla="*/ 79 h 107"/>
                <a:gd name="T38" fmla="*/ 206 w 207"/>
                <a:gd name="T39" fmla="*/ 68 h 107"/>
                <a:gd name="T40" fmla="*/ 207 w 207"/>
                <a:gd name="T41" fmla="*/ 58 h 107"/>
                <a:gd name="T42" fmla="*/ 200 w 207"/>
                <a:gd name="T43" fmla="*/ 47 h 107"/>
                <a:gd name="T44" fmla="*/ 192 w 207"/>
                <a:gd name="T45" fmla="*/ 45 h 107"/>
                <a:gd name="T46" fmla="*/ 186 w 207"/>
                <a:gd name="T47" fmla="*/ 51 h 107"/>
                <a:gd name="T48" fmla="*/ 189 w 207"/>
                <a:gd name="T49" fmla="*/ 52 h 107"/>
                <a:gd name="T50" fmla="*/ 193 w 207"/>
                <a:gd name="T51" fmla="*/ 52 h 107"/>
                <a:gd name="T52" fmla="*/ 199 w 207"/>
                <a:gd name="T53" fmla="*/ 60 h 107"/>
                <a:gd name="T54" fmla="*/ 196 w 207"/>
                <a:gd name="T55" fmla="*/ 68 h 107"/>
                <a:gd name="T56" fmla="*/ 190 w 207"/>
                <a:gd name="T57" fmla="*/ 77 h 107"/>
                <a:gd name="T58" fmla="*/ 183 w 207"/>
                <a:gd name="T59" fmla="*/ 79 h 107"/>
                <a:gd name="T60" fmla="*/ 169 w 207"/>
                <a:gd name="T61" fmla="*/ 68 h 107"/>
                <a:gd name="T62" fmla="*/ 160 w 207"/>
                <a:gd name="T63" fmla="*/ 63 h 107"/>
                <a:gd name="T64" fmla="*/ 153 w 207"/>
                <a:gd name="T65" fmla="*/ 51 h 107"/>
                <a:gd name="T66" fmla="*/ 143 w 207"/>
                <a:gd name="T67" fmla="*/ 47 h 107"/>
                <a:gd name="T68" fmla="*/ 137 w 207"/>
                <a:gd name="T69" fmla="*/ 52 h 107"/>
                <a:gd name="T70" fmla="*/ 131 w 207"/>
                <a:gd name="T71" fmla="*/ 58 h 107"/>
                <a:gd name="T72" fmla="*/ 126 w 207"/>
                <a:gd name="T73" fmla="*/ 53 h 107"/>
                <a:gd name="T74" fmla="*/ 127 w 207"/>
                <a:gd name="T75" fmla="*/ 48 h 107"/>
                <a:gd name="T76" fmla="*/ 133 w 207"/>
                <a:gd name="T77" fmla="*/ 32 h 107"/>
                <a:gd name="T78" fmla="*/ 136 w 207"/>
                <a:gd name="T79" fmla="*/ 26 h 107"/>
                <a:gd name="T80" fmla="*/ 144 w 207"/>
                <a:gd name="T81" fmla="*/ 13 h 107"/>
                <a:gd name="T82" fmla="*/ 137 w 207"/>
                <a:gd name="T83" fmla="*/ 11 h 107"/>
                <a:gd name="T84" fmla="*/ 133 w 207"/>
                <a:gd name="T85" fmla="*/ 4 h 107"/>
                <a:gd name="T86" fmla="*/ 126 w 207"/>
                <a:gd name="T87" fmla="*/ 0 h 107"/>
                <a:gd name="T88" fmla="*/ 120 w 207"/>
                <a:gd name="T89" fmla="*/ 6 h 107"/>
                <a:gd name="T90" fmla="*/ 114 w 207"/>
                <a:gd name="T91" fmla="*/ 11 h 107"/>
                <a:gd name="T92" fmla="*/ 110 w 207"/>
                <a:gd name="T93" fmla="*/ 14 h 107"/>
                <a:gd name="T94" fmla="*/ 106 w 207"/>
                <a:gd name="T9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07">
                  <a:moveTo>
                    <a:pt x="0" y="45"/>
                  </a:moveTo>
                  <a:lnTo>
                    <a:pt x="4" y="104"/>
                  </a:lnTo>
                  <a:lnTo>
                    <a:pt x="97" y="77"/>
                  </a:lnTo>
                  <a:lnTo>
                    <a:pt x="120" y="71"/>
                  </a:lnTo>
                  <a:lnTo>
                    <a:pt x="121" y="73"/>
                  </a:lnTo>
                  <a:lnTo>
                    <a:pt x="123" y="77"/>
                  </a:lnTo>
                  <a:lnTo>
                    <a:pt x="124" y="81"/>
                  </a:lnTo>
                  <a:lnTo>
                    <a:pt x="126" y="83"/>
                  </a:lnTo>
                  <a:lnTo>
                    <a:pt x="126" y="87"/>
                  </a:lnTo>
                  <a:lnTo>
                    <a:pt x="126" y="90"/>
                  </a:lnTo>
                  <a:lnTo>
                    <a:pt x="125" y="92"/>
                  </a:lnTo>
                  <a:lnTo>
                    <a:pt x="125" y="93"/>
                  </a:lnTo>
                  <a:lnTo>
                    <a:pt x="129" y="96"/>
                  </a:lnTo>
                  <a:lnTo>
                    <a:pt x="132" y="97"/>
                  </a:lnTo>
                  <a:lnTo>
                    <a:pt x="133" y="97"/>
                  </a:lnTo>
                  <a:lnTo>
                    <a:pt x="134" y="99"/>
                  </a:lnTo>
                  <a:lnTo>
                    <a:pt x="136" y="103"/>
                  </a:lnTo>
                  <a:lnTo>
                    <a:pt x="139" y="106"/>
                  </a:lnTo>
                  <a:lnTo>
                    <a:pt x="143" y="107"/>
                  </a:lnTo>
                  <a:lnTo>
                    <a:pt x="146" y="105"/>
                  </a:lnTo>
                  <a:lnTo>
                    <a:pt x="150" y="100"/>
                  </a:lnTo>
                  <a:lnTo>
                    <a:pt x="152" y="99"/>
                  </a:lnTo>
                  <a:lnTo>
                    <a:pt x="153" y="97"/>
                  </a:lnTo>
                  <a:lnTo>
                    <a:pt x="152" y="91"/>
                  </a:lnTo>
                  <a:lnTo>
                    <a:pt x="158" y="91"/>
                  </a:lnTo>
                  <a:lnTo>
                    <a:pt x="160" y="88"/>
                  </a:lnTo>
                  <a:lnTo>
                    <a:pt x="161" y="85"/>
                  </a:lnTo>
                  <a:lnTo>
                    <a:pt x="166" y="81"/>
                  </a:lnTo>
                  <a:lnTo>
                    <a:pt x="166" y="87"/>
                  </a:lnTo>
                  <a:lnTo>
                    <a:pt x="166" y="91"/>
                  </a:lnTo>
                  <a:lnTo>
                    <a:pt x="169" y="92"/>
                  </a:lnTo>
                  <a:lnTo>
                    <a:pt x="173" y="92"/>
                  </a:lnTo>
                  <a:lnTo>
                    <a:pt x="181" y="90"/>
                  </a:lnTo>
                  <a:lnTo>
                    <a:pt x="184" y="88"/>
                  </a:lnTo>
                  <a:lnTo>
                    <a:pt x="185" y="85"/>
                  </a:lnTo>
                  <a:lnTo>
                    <a:pt x="191" y="84"/>
                  </a:lnTo>
                  <a:lnTo>
                    <a:pt x="199" y="81"/>
                  </a:lnTo>
                  <a:lnTo>
                    <a:pt x="204" y="79"/>
                  </a:lnTo>
                  <a:lnTo>
                    <a:pt x="207" y="74"/>
                  </a:lnTo>
                  <a:lnTo>
                    <a:pt x="206" y="68"/>
                  </a:lnTo>
                  <a:lnTo>
                    <a:pt x="206" y="64"/>
                  </a:lnTo>
                  <a:lnTo>
                    <a:pt x="207" y="58"/>
                  </a:lnTo>
                  <a:lnTo>
                    <a:pt x="205" y="52"/>
                  </a:lnTo>
                  <a:lnTo>
                    <a:pt x="200" y="47"/>
                  </a:lnTo>
                  <a:lnTo>
                    <a:pt x="196" y="45"/>
                  </a:lnTo>
                  <a:lnTo>
                    <a:pt x="192" y="45"/>
                  </a:lnTo>
                  <a:lnTo>
                    <a:pt x="190" y="47"/>
                  </a:lnTo>
                  <a:lnTo>
                    <a:pt x="186" y="51"/>
                  </a:lnTo>
                  <a:lnTo>
                    <a:pt x="186" y="53"/>
                  </a:lnTo>
                  <a:lnTo>
                    <a:pt x="189" y="52"/>
                  </a:lnTo>
                  <a:lnTo>
                    <a:pt x="192" y="51"/>
                  </a:lnTo>
                  <a:lnTo>
                    <a:pt x="193" y="52"/>
                  </a:lnTo>
                  <a:lnTo>
                    <a:pt x="196" y="57"/>
                  </a:lnTo>
                  <a:lnTo>
                    <a:pt x="199" y="60"/>
                  </a:lnTo>
                  <a:lnTo>
                    <a:pt x="200" y="65"/>
                  </a:lnTo>
                  <a:lnTo>
                    <a:pt x="196" y="68"/>
                  </a:lnTo>
                  <a:lnTo>
                    <a:pt x="192" y="73"/>
                  </a:lnTo>
                  <a:lnTo>
                    <a:pt x="190" y="77"/>
                  </a:lnTo>
                  <a:lnTo>
                    <a:pt x="189" y="80"/>
                  </a:lnTo>
                  <a:lnTo>
                    <a:pt x="183" y="79"/>
                  </a:lnTo>
                  <a:lnTo>
                    <a:pt x="174" y="74"/>
                  </a:lnTo>
                  <a:lnTo>
                    <a:pt x="169" y="68"/>
                  </a:lnTo>
                  <a:lnTo>
                    <a:pt x="164" y="64"/>
                  </a:lnTo>
                  <a:lnTo>
                    <a:pt x="160" y="63"/>
                  </a:lnTo>
                  <a:lnTo>
                    <a:pt x="158" y="58"/>
                  </a:lnTo>
                  <a:lnTo>
                    <a:pt x="153" y="51"/>
                  </a:lnTo>
                  <a:lnTo>
                    <a:pt x="149" y="47"/>
                  </a:lnTo>
                  <a:lnTo>
                    <a:pt x="143" y="47"/>
                  </a:lnTo>
                  <a:lnTo>
                    <a:pt x="138" y="50"/>
                  </a:lnTo>
                  <a:lnTo>
                    <a:pt x="137" y="52"/>
                  </a:lnTo>
                  <a:lnTo>
                    <a:pt x="134" y="55"/>
                  </a:lnTo>
                  <a:lnTo>
                    <a:pt x="131" y="58"/>
                  </a:lnTo>
                  <a:lnTo>
                    <a:pt x="127" y="57"/>
                  </a:lnTo>
                  <a:lnTo>
                    <a:pt x="126" y="53"/>
                  </a:lnTo>
                  <a:lnTo>
                    <a:pt x="126" y="50"/>
                  </a:lnTo>
                  <a:lnTo>
                    <a:pt x="127" y="48"/>
                  </a:lnTo>
                  <a:lnTo>
                    <a:pt x="130" y="38"/>
                  </a:lnTo>
                  <a:lnTo>
                    <a:pt x="133" y="32"/>
                  </a:lnTo>
                  <a:lnTo>
                    <a:pt x="138" y="27"/>
                  </a:lnTo>
                  <a:lnTo>
                    <a:pt x="136" y="26"/>
                  </a:lnTo>
                  <a:lnTo>
                    <a:pt x="141" y="19"/>
                  </a:lnTo>
                  <a:lnTo>
                    <a:pt x="144" y="13"/>
                  </a:lnTo>
                  <a:lnTo>
                    <a:pt x="143" y="9"/>
                  </a:lnTo>
                  <a:lnTo>
                    <a:pt x="137" y="11"/>
                  </a:lnTo>
                  <a:lnTo>
                    <a:pt x="134" y="8"/>
                  </a:lnTo>
                  <a:lnTo>
                    <a:pt x="133" y="4"/>
                  </a:lnTo>
                  <a:lnTo>
                    <a:pt x="132" y="0"/>
                  </a:lnTo>
                  <a:lnTo>
                    <a:pt x="126" y="0"/>
                  </a:lnTo>
                  <a:lnTo>
                    <a:pt x="121" y="2"/>
                  </a:lnTo>
                  <a:lnTo>
                    <a:pt x="120" y="6"/>
                  </a:lnTo>
                  <a:lnTo>
                    <a:pt x="118" y="9"/>
                  </a:lnTo>
                  <a:lnTo>
                    <a:pt x="114" y="11"/>
                  </a:lnTo>
                  <a:lnTo>
                    <a:pt x="112" y="12"/>
                  </a:lnTo>
                  <a:lnTo>
                    <a:pt x="110" y="14"/>
                  </a:lnTo>
                  <a:lnTo>
                    <a:pt x="107" y="18"/>
                  </a:lnTo>
                  <a:lnTo>
                    <a:pt x="106" y="21"/>
                  </a:lnTo>
                  <a:lnTo>
                    <a:pt x="0" y="4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41">
              <a:extLst>
                <a:ext uri="{FF2B5EF4-FFF2-40B4-BE49-F238E27FC236}">
                  <a16:creationId xmlns:a16="http://schemas.microsoft.com/office/drawing/2014/main" id="{1631DADA-0224-45BB-BD3F-237D6DB2C480}"/>
                </a:ext>
              </a:extLst>
            </p:cNvPr>
            <p:cNvSpPr>
              <a:spLocks/>
            </p:cNvSpPr>
            <p:nvPr/>
          </p:nvSpPr>
          <p:spPr bwMode="auto">
            <a:xfrm>
              <a:off x="9509497" y="2237564"/>
              <a:ext cx="251254" cy="538038"/>
            </a:xfrm>
            <a:custGeom>
              <a:avLst/>
              <a:gdLst>
                <a:gd name="T0" fmla="*/ 16 w 99"/>
                <a:gd name="T1" fmla="*/ 26 h 212"/>
                <a:gd name="T2" fmla="*/ 16 w 99"/>
                <a:gd name="T3" fmla="*/ 26 h 212"/>
                <a:gd name="T4" fmla="*/ 17 w 99"/>
                <a:gd name="T5" fmla="*/ 31 h 212"/>
                <a:gd name="T6" fmla="*/ 18 w 99"/>
                <a:gd name="T7" fmla="*/ 39 h 212"/>
                <a:gd name="T8" fmla="*/ 18 w 99"/>
                <a:gd name="T9" fmla="*/ 47 h 212"/>
                <a:gd name="T10" fmla="*/ 19 w 99"/>
                <a:gd name="T11" fmla="*/ 56 h 212"/>
                <a:gd name="T12" fmla="*/ 18 w 99"/>
                <a:gd name="T13" fmla="*/ 68 h 212"/>
                <a:gd name="T14" fmla="*/ 12 w 99"/>
                <a:gd name="T15" fmla="*/ 76 h 212"/>
                <a:gd name="T16" fmla="*/ 7 w 99"/>
                <a:gd name="T17" fmla="*/ 79 h 212"/>
                <a:gd name="T18" fmla="*/ 6 w 99"/>
                <a:gd name="T19" fmla="*/ 85 h 212"/>
                <a:gd name="T20" fmla="*/ 10 w 99"/>
                <a:gd name="T21" fmla="*/ 101 h 212"/>
                <a:gd name="T22" fmla="*/ 7 w 99"/>
                <a:gd name="T23" fmla="*/ 114 h 212"/>
                <a:gd name="T24" fmla="*/ 5 w 99"/>
                <a:gd name="T25" fmla="*/ 126 h 212"/>
                <a:gd name="T26" fmla="*/ 5 w 99"/>
                <a:gd name="T27" fmla="*/ 140 h 212"/>
                <a:gd name="T28" fmla="*/ 6 w 99"/>
                <a:gd name="T29" fmla="*/ 156 h 212"/>
                <a:gd name="T30" fmla="*/ 4 w 99"/>
                <a:gd name="T31" fmla="*/ 170 h 212"/>
                <a:gd name="T32" fmla="*/ 3 w 99"/>
                <a:gd name="T33" fmla="*/ 184 h 212"/>
                <a:gd name="T34" fmla="*/ 0 w 99"/>
                <a:gd name="T35" fmla="*/ 196 h 212"/>
                <a:gd name="T36" fmla="*/ 3 w 99"/>
                <a:gd name="T37" fmla="*/ 200 h 212"/>
                <a:gd name="T38" fmla="*/ 6 w 99"/>
                <a:gd name="T39" fmla="*/ 205 h 212"/>
                <a:gd name="T40" fmla="*/ 11 w 99"/>
                <a:gd name="T41" fmla="*/ 210 h 212"/>
                <a:gd name="T42" fmla="*/ 12 w 99"/>
                <a:gd name="T43" fmla="*/ 212 h 212"/>
                <a:gd name="T44" fmla="*/ 73 w 99"/>
                <a:gd name="T45" fmla="*/ 199 h 212"/>
                <a:gd name="T46" fmla="*/ 74 w 99"/>
                <a:gd name="T47" fmla="*/ 196 h 212"/>
                <a:gd name="T48" fmla="*/ 77 w 99"/>
                <a:gd name="T49" fmla="*/ 192 h 212"/>
                <a:gd name="T50" fmla="*/ 79 w 99"/>
                <a:gd name="T51" fmla="*/ 190 h 212"/>
                <a:gd name="T52" fmla="*/ 81 w 99"/>
                <a:gd name="T53" fmla="*/ 189 h 212"/>
                <a:gd name="T54" fmla="*/ 85 w 99"/>
                <a:gd name="T55" fmla="*/ 187 h 212"/>
                <a:gd name="T56" fmla="*/ 87 w 99"/>
                <a:gd name="T57" fmla="*/ 184 h 212"/>
                <a:gd name="T58" fmla="*/ 88 w 99"/>
                <a:gd name="T59" fmla="*/ 180 h 212"/>
                <a:gd name="T60" fmla="*/ 93 w 99"/>
                <a:gd name="T61" fmla="*/ 178 h 212"/>
                <a:gd name="T62" fmla="*/ 96 w 99"/>
                <a:gd name="T63" fmla="*/ 177 h 212"/>
                <a:gd name="T64" fmla="*/ 98 w 99"/>
                <a:gd name="T65" fmla="*/ 175 h 212"/>
                <a:gd name="T66" fmla="*/ 99 w 99"/>
                <a:gd name="T67" fmla="*/ 171 h 212"/>
                <a:gd name="T68" fmla="*/ 99 w 99"/>
                <a:gd name="T69" fmla="*/ 160 h 212"/>
                <a:gd name="T70" fmla="*/ 94 w 99"/>
                <a:gd name="T71" fmla="*/ 157 h 212"/>
                <a:gd name="T72" fmla="*/ 90 w 99"/>
                <a:gd name="T73" fmla="*/ 154 h 212"/>
                <a:gd name="T74" fmla="*/ 85 w 99"/>
                <a:gd name="T75" fmla="*/ 150 h 212"/>
                <a:gd name="T76" fmla="*/ 80 w 99"/>
                <a:gd name="T77" fmla="*/ 142 h 212"/>
                <a:gd name="T78" fmla="*/ 77 w 99"/>
                <a:gd name="T79" fmla="*/ 133 h 212"/>
                <a:gd name="T80" fmla="*/ 71 w 99"/>
                <a:gd name="T81" fmla="*/ 116 h 212"/>
                <a:gd name="T82" fmla="*/ 61 w 99"/>
                <a:gd name="T83" fmla="*/ 93 h 212"/>
                <a:gd name="T84" fmla="*/ 53 w 99"/>
                <a:gd name="T85" fmla="*/ 68 h 212"/>
                <a:gd name="T86" fmla="*/ 45 w 99"/>
                <a:gd name="T87" fmla="*/ 44 h 212"/>
                <a:gd name="T88" fmla="*/ 38 w 99"/>
                <a:gd name="T89" fmla="*/ 24 h 212"/>
                <a:gd name="T90" fmla="*/ 33 w 99"/>
                <a:gd name="T91" fmla="*/ 7 h 212"/>
                <a:gd name="T92" fmla="*/ 32 w 99"/>
                <a:gd name="T93" fmla="*/ 2 h 212"/>
                <a:gd name="T94" fmla="*/ 31 w 99"/>
                <a:gd name="T95" fmla="*/ 0 h 212"/>
                <a:gd name="T96" fmla="*/ 30 w 99"/>
                <a:gd name="T97" fmla="*/ 2 h 212"/>
                <a:gd name="T98" fmla="*/ 26 w 99"/>
                <a:gd name="T99" fmla="*/ 5 h 212"/>
                <a:gd name="T100" fmla="*/ 21 w 99"/>
                <a:gd name="T101" fmla="*/ 5 h 212"/>
                <a:gd name="T102" fmla="*/ 19 w 99"/>
                <a:gd name="T103" fmla="*/ 7 h 212"/>
                <a:gd name="T104" fmla="*/ 19 w 99"/>
                <a:gd name="T105" fmla="*/ 13 h 212"/>
                <a:gd name="T106" fmla="*/ 18 w 99"/>
                <a:gd name="T107" fmla="*/ 20 h 212"/>
                <a:gd name="T108" fmla="*/ 16 w 99"/>
                <a:gd name="T109" fmla="*/ 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212">
                  <a:moveTo>
                    <a:pt x="16" y="26"/>
                  </a:moveTo>
                  <a:lnTo>
                    <a:pt x="16" y="26"/>
                  </a:lnTo>
                  <a:lnTo>
                    <a:pt x="17" y="31"/>
                  </a:lnTo>
                  <a:lnTo>
                    <a:pt x="18" y="39"/>
                  </a:lnTo>
                  <a:lnTo>
                    <a:pt x="18" y="47"/>
                  </a:lnTo>
                  <a:lnTo>
                    <a:pt x="19" y="56"/>
                  </a:lnTo>
                  <a:lnTo>
                    <a:pt x="18" y="68"/>
                  </a:lnTo>
                  <a:lnTo>
                    <a:pt x="12" y="76"/>
                  </a:lnTo>
                  <a:lnTo>
                    <a:pt x="7" y="79"/>
                  </a:lnTo>
                  <a:lnTo>
                    <a:pt x="6" y="85"/>
                  </a:lnTo>
                  <a:lnTo>
                    <a:pt x="10" y="101"/>
                  </a:lnTo>
                  <a:lnTo>
                    <a:pt x="7" y="114"/>
                  </a:lnTo>
                  <a:lnTo>
                    <a:pt x="5" y="126"/>
                  </a:lnTo>
                  <a:lnTo>
                    <a:pt x="5" y="140"/>
                  </a:lnTo>
                  <a:lnTo>
                    <a:pt x="6" y="156"/>
                  </a:lnTo>
                  <a:lnTo>
                    <a:pt x="4" y="170"/>
                  </a:lnTo>
                  <a:lnTo>
                    <a:pt x="3" y="184"/>
                  </a:lnTo>
                  <a:lnTo>
                    <a:pt x="0" y="196"/>
                  </a:lnTo>
                  <a:lnTo>
                    <a:pt x="3" y="200"/>
                  </a:lnTo>
                  <a:lnTo>
                    <a:pt x="6" y="205"/>
                  </a:lnTo>
                  <a:lnTo>
                    <a:pt x="11" y="210"/>
                  </a:lnTo>
                  <a:lnTo>
                    <a:pt x="12" y="212"/>
                  </a:lnTo>
                  <a:lnTo>
                    <a:pt x="73" y="199"/>
                  </a:lnTo>
                  <a:lnTo>
                    <a:pt x="74" y="196"/>
                  </a:lnTo>
                  <a:lnTo>
                    <a:pt x="77" y="192"/>
                  </a:lnTo>
                  <a:lnTo>
                    <a:pt x="79" y="190"/>
                  </a:lnTo>
                  <a:lnTo>
                    <a:pt x="81" y="189"/>
                  </a:lnTo>
                  <a:lnTo>
                    <a:pt x="85" y="187"/>
                  </a:lnTo>
                  <a:lnTo>
                    <a:pt x="87" y="184"/>
                  </a:lnTo>
                  <a:lnTo>
                    <a:pt x="88" y="180"/>
                  </a:lnTo>
                  <a:lnTo>
                    <a:pt x="93" y="178"/>
                  </a:lnTo>
                  <a:lnTo>
                    <a:pt x="96" y="177"/>
                  </a:lnTo>
                  <a:lnTo>
                    <a:pt x="98" y="175"/>
                  </a:lnTo>
                  <a:lnTo>
                    <a:pt x="99" y="171"/>
                  </a:lnTo>
                  <a:lnTo>
                    <a:pt x="99" y="160"/>
                  </a:lnTo>
                  <a:lnTo>
                    <a:pt x="94" y="157"/>
                  </a:lnTo>
                  <a:lnTo>
                    <a:pt x="90" y="154"/>
                  </a:lnTo>
                  <a:lnTo>
                    <a:pt x="85" y="150"/>
                  </a:lnTo>
                  <a:lnTo>
                    <a:pt x="80" y="142"/>
                  </a:lnTo>
                  <a:lnTo>
                    <a:pt x="77" y="133"/>
                  </a:lnTo>
                  <a:lnTo>
                    <a:pt x="71" y="116"/>
                  </a:lnTo>
                  <a:lnTo>
                    <a:pt x="61" y="93"/>
                  </a:lnTo>
                  <a:lnTo>
                    <a:pt x="53" y="68"/>
                  </a:lnTo>
                  <a:lnTo>
                    <a:pt x="45" y="44"/>
                  </a:lnTo>
                  <a:lnTo>
                    <a:pt x="38" y="24"/>
                  </a:lnTo>
                  <a:lnTo>
                    <a:pt x="33" y="7"/>
                  </a:lnTo>
                  <a:lnTo>
                    <a:pt x="32" y="2"/>
                  </a:lnTo>
                  <a:lnTo>
                    <a:pt x="31" y="0"/>
                  </a:lnTo>
                  <a:lnTo>
                    <a:pt x="30" y="2"/>
                  </a:lnTo>
                  <a:lnTo>
                    <a:pt x="26" y="5"/>
                  </a:lnTo>
                  <a:lnTo>
                    <a:pt x="21" y="5"/>
                  </a:lnTo>
                  <a:lnTo>
                    <a:pt x="19" y="7"/>
                  </a:lnTo>
                  <a:lnTo>
                    <a:pt x="19" y="13"/>
                  </a:lnTo>
                  <a:lnTo>
                    <a:pt x="18" y="20"/>
                  </a:lnTo>
                  <a:lnTo>
                    <a:pt x="16" y="2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42">
              <a:extLst>
                <a:ext uri="{FF2B5EF4-FFF2-40B4-BE49-F238E27FC236}">
                  <a16:creationId xmlns:a16="http://schemas.microsoft.com/office/drawing/2014/main" id="{64BBEDF2-D79A-42F3-833F-7E473BFDF89F}"/>
                </a:ext>
              </a:extLst>
            </p:cNvPr>
            <p:cNvSpPr>
              <a:spLocks/>
            </p:cNvSpPr>
            <p:nvPr/>
          </p:nvSpPr>
          <p:spPr bwMode="auto">
            <a:xfrm>
              <a:off x="9440973" y="3075075"/>
              <a:ext cx="251254" cy="144661"/>
            </a:xfrm>
            <a:custGeom>
              <a:avLst/>
              <a:gdLst>
                <a:gd name="T0" fmla="*/ 55 w 84"/>
                <a:gd name="T1" fmla="*/ 9 h 48"/>
                <a:gd name="T2" fmla="*/ 75 w 84"/>
                <a:gd name="T3" fmla="*/ 1 h 48"/>
                <a:gd name="T4" fmla="*/ 84 w 84"/>
                <a:gd name="T5" fmla="*/ 0 h 48"/>
                <a:gd name="T6" fmla="*/ 81 w 84"/>
                <a:gd name="T7" fmla="*/ 3 h 48"/>
                <a:gd name="T8" fmla="*/ 77 w 84"/>
                <a:gd name="T9" fmla="*/ 5 h 48"/>
                <a:gd name="T10" fmla="*/ 74 w 84"/>
                <a:gd name="T11" fmla="*/ 7 h 48"/>
                <a:gd name="T12" fmla="*/ 69 w 84"/>
                <a:gd name="T13" fmla="*/ 10 h 48"/>
                <a:gd name="T14" fmla="*/ 65 w 84"/>
                <a:gd name="T15" fmla="*/ 13 h 48"/>
                <a:gd name="T16" fmla="*/ 60 w 84"/>
                <a:gd name="T17" fmla="*/ 16 h 48"/>
                <a:gd name="T18" fmla="*/ 57 w 84"/>
                <a:gd name="T19" fmla="*/ 19 h 48"/>
                <a:gd name="T20" fmla="*/ 53 w 84"/>
                <a:gd name="T21" fmla="*/ 21 h 48"/>
                <a:gd name="T22" fmla="*/ 51 w 84"/>
                <a:gd name="T23" fmla="*/ 23 h 48"/>
                <a:gd name="T24" fmla="*/ 47 w 84"/>
                <a:gd name="T25" fmla="*/ 27 h 48"/>
                <a:gd name="T26" fmla="*/ 45 w 84"/>
                <a:gd name="T27" fmla="*/ 28 h 48"/>
                <a:gd name="T28" fmla="*/ 43 w 84"/>
                <a:gd name="T29" fmla="*/ 31 h 48"/>
                <a:gd name="T30" fmla="*/ 39 w 84"/>
                <a:gd name="T31" fmla="*/ 34 h 48"/>
                <a:gd name="T32" fmla="*/ 33 w 84"/>
                <a:gd name="T33" fmla="*/ 38 h 48"/>
                <a:gd name="T34" fmla="*/ 31 w 84"/>
                <a:gd name="T35" fmla="*/ 39 h 48"/>
                <a:gd name="T36" fmla="*/ 33 w 84"/>
                <a:gd name="T37" fmla="*/ 34 h 48"/>
                <a:gd name="T38" fmla="*/ 26 w 84"/>
                <a:gd name="T39" fmla="*/ 38 h 48"/>
                <a:gd name="T40" fmla="*/ 16 w 84"/>
                <a:gd name="T41" fmla="*/ 43 h 48"/>
                <a:gd name="T42" fmla="*/ 10 w 84"/>
                <a:gd name="T43" fmla="*/ 45 h 48"/>
                <a:gd name="T44" fmla="*/ 3 w 84"/>
                <a:gd name="T45" fmla="*/ 48 h 48"/>
                <a:gd name="T46" fmla="*/ 0 w 84"/>
                <a:gd name="T47" fmla="*/ 47 h 48"/>
                <a:gd name="T48" fmla="*/ 0 w 84"/>
                <a:gd name="T49" fmla="*/ 45 h 48"/>
                <a:gd name="T50" fmla="*/ 1 w 84"/>
                <a:gd name="T51" fmla="*/ 43 h 48"/>
                <a:gd name="T52" fmla="*/ 4 w 84"/>
                <a:gd name="T53" fmla="*/ 41 h 48"/>
                <a:gd name="T54" fmla="*/ 7 w 84"/>
                <a:gd name="T55" fmla="*/ 39 h 48"/>
                <a:gd name="T56" fmla="*/ 8 w 84"/>
                <a:gd name="T57" fmla="*/ 36 h 48"/>
                <a:gd name="T58" fmla="*/ 12 w 84"/>
                <a:gd name="T59" fmla="*/ 34 h 48"/>
                <a:gd name="T60" fmla="*/ 15 w 84"/>
                <a:gd name="T61" fmla="*/ 32 h 48"/>
                <a:gd name="T62" fmla="*/ 16 w 84"/>
                <a:gd name="T63" fmla="*/ 29 h 48"/>
                <a:gd name="T64" fmla="*/ 18 w 84"/>
                <a:gd name="T65" fmla="*/ 27 h 48"/>
                <a:gd name="T66" fmla="*/ 21 w 84"/>
                <a:gd name="T67" fmla="*/ 26 h 48"/>
                <a:gd name="T68" fmla="*/ 23 w 84"/>
                <a:gd name="T69" fmla="*/ 26 h 48"/>
                <a:gd name="T70" fmla="*/ 25 w 84"/>
                <a:gd name="T71" fmla="*/ 25 h 48"/>
                <a:gd name="T72" fmla="*/ 28 w 84"/>
                <a:gd name="T73" fmla="*/ 21 h 48"/>
                <a:gd name="T74" fmla="*/ 33 w 84"/>
                <a:gd name="T75" fmla="*/ 18 h 48"/>
                <a:gd name="T76" fmla="*/ 37 w 84"/>
                <a:gd name="T77" fmla="*/ 14 h 48"/>
                <a:gd name="T78" fmla="*/ 39 w 84"/>
                <a:gd name="T79" fmla="*/ 12 h 48"/>
                <a:gd name="T80" fmla="*/ 41 w 84"/>
                <a:gd name="T81" fmla="*/ 9 h 48"/>
                <a:gd name="T82" fmla="*/ 43 w 84"/>
                <a:gd name="T83" fmla="*/ 7 h 48"/>
                <a:gd name="T84" fmla="*/ 47 w 84"/>
                <a:gd name="T85" fmla="*/ 4 h 48"/>
                <a:gd name="T86" fmla="*/ 50 w 84"/>
                <a:gd name="T87" fmla="*/ 5 h 48"/>
                <a:gd name="T88" fmla="*/ 53 w 84"/>
                <a:gd name="T89" fmla="*/ 4 h 48"/>
                <a:gd name="T90" fmla="*/ 57 w 84"/>
                <a:gd name="T91" fmla="*/ 2 h 48"/>
                <a:gd name="T92" fmla="*/ 59 w 84"/>
                <a:gd name="T93" fmla="*/ 1 h 48"/>
                <a:gd name="T94" fmla="*/ 59 w 84"/>
                <a:gd name="T95" fmla="*/ 2 h 48"/>
                <a:gd name="T96" fmla="*/ 55 w 84"/>
                <a:gd name="T9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48">
                  <a:moveTo>
                    <a:pt x="55" y="9"/>
                  </a:moveTo>
                  <a:cubicBezTo>
                    <a:pt x="63" y="12"/>
                    <a:pt x="68" y="3"/>
                    <a:pt x="75" y="1"/>
                  </a:cubicBezTo>
                  <a:cubicBezTo>
                    <a:pt x="84" y="0"/>
                    <a:pt x="84" y="0"/>
                    <a:pt x="84" y="0"/>
                  </a:cubicBezTo>
                  <a:cubicBezTo>
                    <a:pt x="81" y="3"/>
                    <a:pt x="81" y="3"/>
                    <a:pt x="81" y="3"/>
                  </a:cubicBezTo>
                  <a:cubicBezTo>
                    <a:pt x="77" y="5"/>
                    <a:pt x="77" y="5"/>
                    <a:pt x="77" y="5"/>
                  </a:cubicBezTo>
                  <a:cubicBezTo>
                    <a:pt x="74" y="7"/>
                    <a:pt x="74" y="7"/>
                    <a:pt x="74" y="7"/>
                  </a:cubicBezTo>
                  <a:cubicBezTo>
                    <a:pt x="69" y="10"/>
                    <a:pt x="69" y="10"/>
                    <a:pt x="69" y="10"/>
                  </a:cubicBezTo>
                  <a:cubicBezTo>
                    <a:pt x="65" y="13"/>
                    <a:pt x="65" y="13"/>
                    <a:pt x="65" y="13"/>
                  </a:cubicBezTo>
                  <a:cubicBezTo>
                    <a:pt x="60" y="16"/>
                    <a:pt x="60" y="16"/>
                    <a:pt x="60" y="16"/>
                  </a:cubicBezTo>
                  <a:cubicBezTo>
                    <a:pt x="57" y="19"/>
                    <a:pt x="57" y="19"/>
                    <a:pt x="57" y="19"/>
                  </a:cubicBezTo>
                  <a:cubicBezTo>
                    <a:pt x="53" y="21"/>
                    <a:pt x="53" y="21"/>
                    <a:pt x="53" y="21"/>
                  </a:cubicBezTo>
                  <a:cubicBezTo>
                    <a:pt x="51" y="23"/>
                    <a:pt x="51" y="23"/>
                    <a:pt x="51" y="23"/>
                  </a:cubicBezTo>
                  <a:cubicBezTo>
                    <a:pt x="47" y="27"/>
                    <a:pt x="47" y="27"/>
                    <a:pt x="47" y="27"/>
                  </a:cubicBezTo>
                  <a:cubicBezTo>
                    <a:pt x="45" y="28"/>
                    <a:pt x="45" y="28"/>
                    <a:pt x="45" y="28"/>
                  </a:cubicBezTo>
                  <a:cubicBezTo>
                    <a:pt x="43" y="31"/>
                    <a:pt x="43" y="31"/>
                    <a:pt x="43" y="31"/>
                  </a:cubicBezTo>
                  <a:cubicBezTo>
                    <a:pt x="39" y="34"/>
                    <a:pt x="39" y="34"/>
                    <a:pt x="39" y="34"/>
                  </a:cubicBezTo>
                  <a:cubicBezTo>
                    <a:pt x="33" y="38"/>
                    <a:pt x="33" y="38"/>
                    <a:pt x="33" y="38"/>
                  </a:cubicBezTo>
                  <a:cubicBezTo>
                    <a:pt x="31" y="39"/>
                    <a:pt x="31" y="39"/>
                    <a:pt x="31" y="39"/>
                  </a:cubicBezTo>
                  <a:cubicBezTo>
                    <a:pt x="33" y="34"/>
                    <a:pt x="33" y="34"/>
                    <a:pt x="33" y="34"/>
                  </a:cubicBezTo>
                  <a:cubicBezTo>
                    <a:pt x="26" y="38"/>
                    <a:pt x="26" y="38"/>
                    <a:pt x="26" y="38"/>
                  </a:cubicBezTo>
                  <a:cubicBezTo>
                    <a:pt x="23" y="41"/>
                    <a:pt x="21" y="42"/>
                    <a:pt x="16" y="43"/>
                  </a:cubicBezTo>
                  <a:cubicBezTo>
                    <a:pt x="13" y="44"/>
                    <a:pt x="13" y="44"/>
                    <a:pt x="10" y="45"/>
                  </a:cubicBezTo>
                  <a:cubicBezTo>
                    <a:pt x="7" y="46"/>
                    <a:pt x="8" y="48"/>
                    <a:pt x="3" y="48"/>
                  </a:cubicBezTo>
                  <a:cubicBezTo>
                    <a:pt x="0" y="47"/>
                    <a:pt x="0" y="47"/>
                    <a:pt x="0" y="47"/>
                  </a:cubicBezTo>
                  <a:cubicBezTo>
                    <a:pt x="0" y="45"/>
                    <a:pt x="0" y="45"/>
                    <a:pt x="0" y="45"/>
                  </a:cubicBezTo>
                  <a:cubicBezTo>
                    <a:pt x="1" y="43"/>
                    <a:pt x="1" y="43"/>
                    <a:pt x="1" y="43"/>
                  </a:cubicBezTo>
                  <a:cubicBezTo>
                    <a:pt x="4" y="41"/>
                    <a:pt x="4" y="41"/>
                    <a:pt x="4" y="41"/>
                  </a:cubicBezTo>
                  <a:cubicBezTo>
                    <a:pt x="7" y="39"/>
                    <a:pt x="7" y="39"/>
                    <a:pt x="7" y="39"/>
                  </a:cubicBezTo>
                  <a:cubicBezTo>
                    <a:pt x="8" y="36"/>
                    <a:pt x="8" y="36"/>
                    <a:pt x="8" y="36"/>
                  </a:cubicBezTo>
                  <a:cubicBezTo>
                    <a:pt x="12" y="34"/>
                    <a:pt x="12" y="34"/>
                    <a:pt x="12" y="34"/>
                  </a:cubicBezTo>
                  <a:cubicBezTo>
                    <a:pt x="15" y="32"/>
                    <a:pt x="15" y="32"/>
                    <a:pt x="15" y="32"/>
                  </a:cubicBezTo>
                  <a:cubicBezTo>
                    <a:pt x="16" y="29"/>
                    <a:pt x="16" y="29"/>
                    <a:pt x="16" y="29"/>
                  </a:cubicBezTo>
                  <a:cubicBezTo>
                    <a:pt x="18" y="27"/>
                    <a:pt x="18" y="27"/>
                    <a:pt x="18" y="27"/>
                  </a:cubicBezTo>
                  <a:cubicBezTo>
                    <a:pt x="21" y="26"/>
                    <a:pt x="21" y="26"/>
                    <a:pt x="21" y="26"/>
                  </a:cubicBezTo>
                  <a:cubicBezTo>
                    <a:pt x="23" y="26"/>
                    <a:pt x="23" y="26"/>
                    <a:pt x="23" y="26"/>
                  </a:cubicBezTo>
                  <a:cubicBezTo>
                    <a:pt x="25" y="25"/>
                    <a:pt x="25" y="25"/>
                    <a:pt x="25" y="25"/>
                  </a:cubicBezTo>
                  <a:cubicBezTo>
                    <a:pt x="28" y="21"/>
                    <a:pt x="28" y="21"/>
                    <a:pt x="28" y="21"/>
                  </a:cubicBezTo>
                  <a:cubicBezTo>
                    <a:pt x="33" y="18"/>
                    <a:pt x="33" y="18"/>
                    <a:pt x="33" y="18"/>
                  </a:cubicBezTo>
                  <a:cubicBezTo>
                    <a:pt x="37" y="14"/>
                    <a:pt x="37" y="14"/>
                    <a:pt x="37" y="14"/>
                  </a:cubicBezTo>
                  <a:cubicBezTo>
                    <a:pt x="39" y="12"/>
                    <a:pt x="39" y="12"/>
                    <a:pt x="39" y="12"/>
                  </a:cubicBezTo>
                  <a:cubicBezTo>
                    <a:pt x="41" y="9"/>
                    <a:pt x="41" y="9"/>
                    <a:pt x="41" y="9"/>
                  </a:cubicBezTo>
                  <a:cubicBezTo>
                    <a:pt x="43" y="7"/>
                    <a:pt x="43" y="7"/>
                    <a:pt x="43" y="7"/>
                  </a:cubicBezTo>
                  <a:cubicBezTo>
                    <a:pt x="47" y="4"/>
                    <a:pt x="47" y="4"/>
                    <a:pt x="47" y="4"/>
                  </a:cubicBezTo>
                  <a:cubicBezTo>
                    <a:pt x="50" y="5"/>
                    <a:pt x="50" y="5"/>
                    <a:pt x="50" y="5"/>
                  </a:cubicBezTo>
                  <a:cubicBezTo>
                    <a:pt x="53" y="4"/>
                    <a:pt x="53" y="4"/>
                    <a:pt x="53" y="4"/>
                  </a:cubicBezTo>
                  <a:cubicBezTo>
                    <a:pt x="57" y="2"/>
                    <a:pt x="57" y="2"/>
                    <a:pt x="57" y="2"/>
                  </a:cubicBezTo>
                  <a:cubicBezTo>
                    <a:pt x="59" y="1"/>
                    <a:pt x="59" y="1"/>
                    <a:pt x="59" y="1"/>
                  </a:cubicBezTo>
                  <a:cubicBezTo>
                    <a:pt x="59" y="2"/>
                    <a:pt x="59" y="2"/>
                    <a:pt x="59" y="2"/>
                  </a:cubicBezTo>
                  <a:cubicBezTo>
                    <a:pt x="59" y="4"/>
                    <a:pt x="56" y="7"/>
                    <a:pt x="55" y="9"/>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43">
              <a:extLst>
                <a:ext uri="{FF2B5EF4-FFF2-40B4-BE49-F238E27FC236}">
                  <a16:creationId xmlns:a16="http://schemas.microsoft.com/office/drawing/2014/main" id="{5A693DF9-A429-47BA-AD4C-F2E81BA1C5AD}"/>
                </a:ext>
              </a:extLst>
            </p:cNvPr>
            <p:cNvSpPr>
              <a:spLocks/>
            </p:cNvSpPr>
            <p:nvPr/>
          </p:nvSpPr>
          <p:spPr bwMode="auto">
            <a:xfrm>
              <a:off x="9440973" y="3075075"/>
              <a:ext cx="251254" cy="144661"/>
            </a:xfrm>
            <a:custGeom>
              <a:avLst/>
              <a:gdLst>
                <a:gd name="T0" fmla="*/ 55 w 84"/>
                <a:gd name="T1" fmla="*/ 9 h 48"/>
                <a:gd name="T2" fmla="*/ 75 w 84"/>
                <a:gd name="T3" fmla="*/ 1 h 48"/>
                <a:gd name="T4" fmla="*/ 84 w 84"/>
                <a:gd name="T5" fmla="*/ 0 h 48"/>
                <a:gd name="T6" fmla="*/ 81 w 84"/>
                <a:gd name="T7" fmla="*/ 3 h 48"/>
                <a:gd name="T8" fmla="*/ 77 w 84"/>
                <a:gd name="T9" fmla="*/ 5 h 48"/>
                <a:gd name="T10" fmla="*/ 74 w 84"/>
                <a:gd name="T11" fmla="*/ 7 h 48"/>
                <a:gd name="T12" fmla="*/ 69 w 84"/>
                <a:gd name="T13" fmla="*/ 10 h 48"/>
                <a:gd name="T14" fmla="*/ 65 w 84"/>
                <a:gd name="T15" fmla="*/ 13 h 48"/>
                <a:gd name="T16" fmla="*/ 60 w 84"/>
                <a:gd name="T17" fmla="*/ 16 h 48"/>
                <a:gd name="T18" fmla="*/ 57 w 84"/>
                <a:gd name="T19" fmla="*/ 19 h 48"/>
                <a:gd name="T20" fmla="*/ 53 w 84"/>
                <a:gd name="T21" fmla="*/ 21 h 48"/>
                <a:gd name="T22" fmla="*/ 51 w 84"/>
                <a:gd name="T23" fmla="*/ 23 h 48"/>
                <a:gd name="T24" fmla="*/ 47 w 84"/>
                <a:gd name="T25" fmla="*/ 27 h 48"/>
                <a:gd name="T26" fmla="*/ 45 w 84"/>
                <a:gd name="T27" fmla="*/ 28 h 48"/>
                <a:gd name="T28" fmla="*/ 43 w 84"/>
                <a:gd name="T29" fmla="*/ 31 h 48"/>
                <a:gd name="T30" fmla="*/ 39 w 84"/>
                <a:gd name="T31" fmla="*/ 34 h 48"/>
                <a:gd name="T32" fmla="*/ 33 w 84"/>
                <a:gd name="T33" fmla="*/ 38 h 48"/>
                <a:gd name="T34" fmla="*/ 31 w 84"/>
                <a:gd name="T35" fmla="*/ 39 h 48"/>
                <a:gd name="T36" fmla="*/ 33 w 84"/>
                <a:gd name="T37" fmla="*/ 34 h 48"/>
                <a:gd name="T38" fmla="*/ 26 w 84"/>
                <a:gd name="T39" fmla="*/ 38 h 48"/>
                <a:gd name="T40" fmla="*/ 16 w 84"/>
                <a:gd name="T41" fmla="*/ 43 h 48"/>
                <a:gd name="T42" fmla="*/ 10 w 84"/>
                <a:gd name="T43" fmla="*/ 45 h 48"/>
                <a:gd name="T44" fmla="*/ 3 w 84"/>
                <a:gd name="T45" fmla="*/ 48 h 48"/>
                <a:gd name="T46" fmla="*/ 0 w 84"/>
                <a:gd name="T47" fmla="*/ 47 h 48"/>
                <a:gd name="T48" fmla="*/ 0 w 84"/>
                <a:gd name="T49" fmla="*/ 45 h 48"/>
                <a:gd name="T50" fmla="*/ 1 w 84"/>
                <a:gd name="T51" fmla="*/ 43 h 48"/>
                <a:gd name="T52" fmla="*/ 4 w 84"/>
                <a:gd name="T53" fmla="*/ 41 h 48"/>
                <a:gd name="T54" fmla="*/ 7 w 84"/>
                <a:gd name="T55" fmla="*/ 39 h 48"/>
                <a:gd name="T56" fmla="*/ 8 w 84"/>
                <a:gd name="T57" fmla="*/ 36 h 48"/>
                <a:gd name="T58" fmla="*/ 12 w 84"/>
                <a:gd name="T59" fmla="*/ 34 h 48"/>
                <a:gd name="T60" fmla="*/ 15 w 84"/>
                <a:gd name="T61" fmla="*/ 32 h 48"/>
                <a:gd name="T62" fmla="*/ 16 w 84"/>
                <a:gd name="T63" fmla="*/ 29 h 48"/>
                <a:gd name="T64" fmla="*/ 18 w 84"/>
                <a:gd name="T65" fmla="*/ 27 h 48"/>
                <a:gd name="T66" fmla="*/ 21 w 84"/>
                <a:gd name="T67" fmla="*/ 26 h 48"/>
                <a:gd name="T68" fmla="*/ 23 w 84"/>
                <a:gd name="T69" fmla="*/ 26 h 48"/>
                <a:gd name="T70" fmla="*/ 25 w 84"/>
                <a:gd name="T71" fmla="*/ 25 h 48"/>
                <a:gd name="T72" fmla="*/ 28 w 84"/>
                <a:gd name="T73" fmla="*/ 21 h 48"/>
                <a:gd name="T74" fmla="*/ 33 w 84"/>
                <a:gd name="T75" fmla="*/ 18 h 48"/>
                <a:gd name="T76" fmla="*/ 37 w 84"/>
                <a:gd name="T77" fmla="*/ 14 h 48"/>
                <a:gd name="T78" fmla="*/ 39 w 84"/>
                <a:gd name="T79" fmla="*/ 12 h 48"/>
                <a:gd name="T80" fmla="*/ 41 w 84"/>
                <a:gd name="T81" fmla="*/ 9 h 48"/>
                <a:gd name="T82" fmla="*/ 43 w 84"/>
                <a:gd name="T83" fmla="*/ 7 h 48"/>
                <a:gd name="T84" fmla="*/ 47 w 84"/>
                <a:gd name="T85" fmla="*/ 4 h 48"/>
                <a:gd name="T86" fmla="*/ 50 w 84"/>
                <a:gd name="T87" fmla="*/ 5 h 48"/>
                <a:gd name="T88" fmla="*/ 53 w 84"/>
                <a:gd name="T89" fmla="*/ 4 h 48"/>
                <a:gd name="T90" fmla="*/ 57 w 84"/>
                <a:gd name="T91" fmla="*/ 2 h 48"/>
                <a:gd name="T92" fmla="*/ 59 w 84"/>
                <a:gd name="T93" fmla="*/ 1 h 48"/>
                <a:gd name="T94" fmla="*/ 59 w 84"/>
                <a:gd name="T95" fmla="*/ 2 h 48"/>
                <a:gd name="T96" fmla="*/ 55 w 84"/>
                <a:gd name="T9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48">
                  <a:moveTo>
                    <a:pt x="55" y="9"/>
                  </a:moveTo>
                  <a:cubicBezTo>
                    <a:pt x="63" y="12"/>
                    <a:pt x="68" y="3"/>
                    <a:pt x="75" y="1"/>
                  </a:cubicBezTo>
                  <a:cubicBezTo>
                    <a:pt x="84" y="0"/>
                    <a:pt x="84" y="0"/>
                    <a:pt x="84" y="0"/>
                  </a:cubicBezTo>
                  <a:cubicBezTo>
                    <a:pt x="81" y="3"/>
                    <a:pt x="81" y="3"/>
                    <a:pt x="81" y="3"/>
                  </a:cubicBezTo>
                  <a:cubicBezTo>
                    <a:pt x="77" y="5"/>
                    <a:pt x="77" y="5"/>
                    <a:pt x="77" y="5"/>
                  </a:cubicBezTo>
                  <a:cubicBezTo>
                    <a:pt x="74" y="7"/>
                    <a:pt x="74" y="7"/>
                    <a:pt x="74" y="7"/>
                  </a:cubicBezTo>
                  <a:cubicBezTo>
                    <a:pt x="69" y="10"/>
                    <a:pt x="69" y="10"/>
                    <a:pt x="69" y="10"/>
                  </a:cubicBezTo>
                  <a:cubicBezTo>
                    <a:pt x="65" y="13"/>
                    <a:pt x="65" y="13"/>
                    <a:pt x="65" y="13"/>
                  </a:cubicBezTo>
                  <a:cubicBezTo>
                    <a:pt x="60" y="16"/>
                    <a:pt x="60" y="16"/>
                    <a:pt x="60" y="16"/>
                  </a:cubicBezTo>
                  <a:cubicBezTo>
                    <a:pt x="57" y="19"/>
                    <a:pt x="57" y="19"/>
                    <a:pt x="57" y="19"/>
                  </a:cubicBezTo>
                  <a:cubicBezTo>
                    <a:pt x="53" y="21"/>
                    <a:pt x="53" y="21"/>
                    <a:pt x="53" y="21"/>
                  </a:cubicBezTo>
                  <a:cubicBezTo>
                    <a:pt x="51" y="23"/>
                    <a:pt x="51" y="23"/>
                    <a:pt x="51" y="23"/>
                  </a:cubicBezTo>
                  <a:cubicBezTo>
                    <a:pt x="47" y="27"/>
                    <a:pt x="47" y="27"/>
                    <a:pt x="47" y="27"/>
                  </a:cubicBezTo>
                  <a:cubicBezTo>
                    <a:pt x="45" y="28"/>
                    <a:pt x="45" y="28"/>
                    <a:pt x="45" y="28"/>
                  </a:cubicBezTo>
                  <a:cubicBezTo>
                    <a:pt x="43" y="31"/>
                    <a:pt x="43" y="31"/>
                    <a:pt x="43" y="31"/>
                  </a:cubicBezTo>
                  <a:cubicBezTo>
                    <a:pt x="39" y="34"/>
                    <a:pt x="39" y="34"/>
                    <a:pt x="39" y="34"/>
                  </a:cubicBezTo>
                  <a:cubicBezTo>
                    <a:pt x="33" y="38"/>
                    <a:pt x="33" y="38"/>
                    <a:pt x="33" y="38"/>
                  </a:cubicBezTo>
                  <a:cubicBezTo>
                    <a:pt x="31" y="39"/>
                    <a:pt x="31" y="39"/>
                    <a:pt x="31" y="39"/>
                  </a:cubicBezTo>
                  <a:cubicBezTo>
                    <a:pt x="33" y="34"/>
                    <a:pt x="33" y="34"/>
                    <a:pt x="33" y="34"/>
                  </a:cubicBezTo>
                  <a:cubicBezTo>
                    <a:pt x="26" y="38"/>
                    <a:pt x="26" y="38"/>
                    <a:pt x="26" y="38"/>
                  </a:cubicBezTo>
                  <a:cubicBezTo>
                    <a:pt x="23" y="41"/>
                    <a:pt x="21" y="42"/>
                    <a:pt x="16" y="43"/>
                  </a:cubicBezTo>
                  <a:cubicBezTo>
                    <a:pt x="13" y="44"/>
                    <a:pt x="13" y="44"/>
                    <a:pt x="10" y="45"/>
                  </a:cubicBezTo>
                  <a:cubicBezTo>
                    <a:pt x="7" y="46"/>
                    <a:pt x="8" y="48"/>
                    <a:pt x="3" y="48"/>
                  </a:cubicBezTo>
                  <a:cubicBezTo>
                    <a:pt x="0" y="47"/>
                    <a:pt x="0" y="47"/>
                    <a:pt x="0" y="47"/>
                  </a:cubicBezTo>
                  <a:cubicBezTo>
                    <a:pt x="0" y="45"/>
                    <a:pt x="0" y="45"/>
                    <a:pt x="0" y="45"/>
                  </a:cubicBezTo>
                  <a:cubicBezTo>
                    <a:pt x="1" y="43"/>
                    <a:pt x="1" y="43"/>
                    <a:pt x="1" y="43"/>
                  </a:cubicBezTo>
                  <a:cubicBezTo>
                    <a:pt x="4" y="41"/>
                    <a:pt x="4" y="41"/>
                    <a:pt x="4" y="41"/>
                  </a:cubicBezTo>
                  <a:cubicBezTo>
                    <a:pt x="7" y="39"/>
                    <a:pt x="7" y="39"/>
                    <a:pt x="7" y="39"/>
                  </a:cubicBezTo>
                  <a:cubicBezTo>
                    <a:pt x="8" y="36"/>
                    <a:pt x="8" y="36"/>
                    <a:pt x="8" y="36"/>
                  </a:cubicBezTo>
                  <a:cubicBezTo>
                    <a:pt x="12" y="34"/>
                    <a:pt x="12" y="34"/>
                    <a:pt x="12" y="34"/>
                  </a:cubicBezTo>
                  <a:cubicBezTo>
                    <a:pt x="15" y="32"/>
                    <a:pt x="15" y="32"/>
                    <a:pt x="15" y="32"/>
                  </a:cubicBezTo>
                  <a:cubicBezTo>
                    <a:pt x="16" y="29"/>
                    <a:pt x="16" y="29"/>
                    <a:pt x="16" y="29"/>
                  </a:cubicBezTo>
                  <a:cubicBezTo>
                    <a:pt x="18" y="27"/>
                    <a:pt x="18" y="27"/>
                    <a:pt x="18" y="27"/>
                  </a:cubicBezTo>
                  <a:cubicBezTo>
                    <a:pt x="21" y="26"/>
                    <a:pt x="21" y="26"/>
                    <a:pt x="21" y="26"/>
                  </a:cubicBezTo>
                  <a:cubicBezTo>
                    <a:pt x="23" y="26"/>
                    <a:pt x="23" y="26"/>
                    <a:pt x="23" y="26"/>
                  </a:cubicBezTo>
                  <a:cubicBezTo>
                    <a:pt x="25" y="25"/>
                    <a:pt x="25" y="25"/>
                    <a:pt x="25" y="25"/>
                  </a:cubicBezTo>
                  <a:cubicBezTo>
                    <a:pt x="28" y="21"/>
                    <a:pt x="28" y="21"/>
                    <a:pt x="28" y="21"/>
                  </a:cubicBezTo>
                  <a:cubicBezTo>
                    <a:pt x="33" y="18"/>
                    <a:pt x="33" y="18"/>
                    <a:pt x="33" y="18"/>
                  </a:cubicBezTo>
                  <a:cubicBezTo>
                    <a:pt x="37" y="14"/>
                    <a:pt x="37" y="14"/>
                    <a:pt x="37" y="14"/>
                  </a:cubicBezTo>
                  <a:cubicBezTo>
                    <a:pt x="39" y="12"/>
                    <a:pt x="39" y="12"/>
                    <a:pt x="39" y="12"/>
                  </a:cubicBezTo>
                  <a:cubicBezTo>
                    <a:pt x="41" y="9"/>
                    <a:pt x="41" y="9"/>
                    <a:pt x="41" y="9"/>
                  </a:cubicBezTo>
                  <a:cubicBezTo>
                    <a:pt x="43" y="7"/>
                    <a:pt x="43" y="7"/>
                    <a:pt x="43" y="7"/>
                  </a:cubicBezTo>
                  <a:cubicBezTo>
                    <a:pt x="47" y="4"/>
                    <a:pt x="47" y="4"/>
                    <a:pt x="47" y="4"/>
                  </a:cubicBezTo>
                  <a:cubicBezTo>
                    <a:pt x="50" y="5"/>
                    <a:pt x="50" y="5"/>
                    <a:pt x="50" y="5"/>
                  </a:cubicBezTo>
                  <a:cubicBezTo>
                    <a:pt x="53" y="4"/>
                    <a:pt x="53" y="4"/>
                    <a:pt x="53" y="4"/>
                  </a:cubicBezTo>
                  <a:cubicBezTo>
                    <a:pt x="57" y="2"/>
                    <a:pt x="57" y="2"/>
                    <a:pt x="57" y="2"/>
                  </a:cubicBezTo>
                  <a:cubicBezTo>
                    <a:pt x="59" y="1"/>
                    <a:pt x="59" y="1"/>
                    <a:pt x="59" y="1"/>
                  </a:cubicBezTo>
                  <a:cubicBezTo>
                    <a:pt x="59" y="2"/>
                    <a:pt x="59" y="2"/>
                    <a:pt x="59" y="2"/>
                  </a:cubicBezTo>
                  <a:cubicBezTo>
                    <a:pt x="59" y="4"/>
                    <a:pt x="56" y="7"/>
                    <a:pt x="55" y="9"/>
                  </a:cubicBezTo>
                </a:path>
              </a:pathLst>
            </a:custGeom>
            <a:grpFill/>
            <a:ln w="4763"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44">
              <a:extLst>
                <a:ext uri="{FF2B5EF4-FFF2-40B4-BE49-F238E27FC236}">
                  <a16:creationId xmlns:a16="http://schemas.microsoft.com/office/drawing/2014/main" id="{02C507ED-8C39-425B-9B3A-42A8BCFB17C8}"/>
                </a:ext>
              </a:extLst>
            </p:cNvPr>
            <p:cNvSpPr>
              <a:spLocks/>
            </p:cNvSpPr>
            <p:nvPr/>
          </p:nvSpPr>
          <p:spPr bwMode="auto">
            <a:xfrm>
              <a:off x="9240478" y="3120758"/>
              <a:ext cx="200495" cy="472052"/>
            </a:xfrm>
            <a:custGeom>
              <a:avLst/>
              <a:gdLst>
                <a:gd name="T0" fmla="*/ 26 w 67"/>
                <a:gd name="T1" fmla="*/ 85 h 158"/>
                <a:gd name="T2" fmla="*/ 28 w 67"/>
                <a:gd name="T3" fmla="*/ 77 h 158"/>
                <a:gd name="T4" fmla="*/ 0 w 67"/>
                <a:gd name="T5" fmla="*/ 49 h 158"/>
                <a:gd name="T6" fmla="*/ 2 w 67"/>
                <a:gd name="T7" fmla="*/ 45 h 158"/>
                <a:gd name="T8" fmla="*/ 6 w 67"/>
                <a:gd name="T9" fmla="*/ 42 h 158"/>
                <a:gd name="T10" fmla="*/ 2 w 67"/>
                <a:gd name="T11" fmla="*/ 33 h 158"/>
                <a:gd name="T12" fmla="*/ 3 w 67"/>
                <a:gd name="T13" fmla="*/ 26 h 158"/>
                <a:gd name="T14" fmla="*/ 7 w 67"/>
                <a:gd name="T15" fmla="*/ 21 h 158"/>
                <a:gd name="T16" fmla="*/ 10 w 67"/>
                <a:gd name="T17" fmla="*/ 16 h 158"/>
                <a:gd name="T18" fmla="*/ 10 w 67"/>
                <a:gd name="T19" fmla="*/ 6 h 158"/>
                <a:gd name="T20" fmla="*/ 10 w 67"/>
                <a:gd name="T21" fmla="*/ 0 h 158"/>
                <a:gd name="T22" fmla="*/ 64 w 67"/>
                <a:gd name="T23" fmla="*/ 25 h 158"/>
                <a:gd name="T24" fmla="*/ 58 w 67"/>
                <a:gd name="T25" fmla="*/ 32 h 158"/>
                <a:gd name="T26" fmla="*/ 53 w 67"/>
                <a:gd name="T27" fmla="*/ 37 h 158"/>
                <a:gd name="T28" fmla="*/ 52 w 67"/>
                <a:gd name="T29" fmla="*/ 48 h 158"/>
                <a:gd name="T30" fmla="*/ 59 w 67"/>
                <a:gd name="T31" fmla="*/ 52 h 158"/>
                <a:gd name="T32" fmla="*/ 66 w 67"/>
                <a:gd name="T33" fmla="*/ 52 h 158"/>
                <a:gd name="T34" fmla="*/ 66 w 67"/>
                <a:gd name="T35" fmla="*/ 59 h 158"/>
                <a:gd name="T36" fmla="*/ 67 w 67"/>
                <a:gd name="T37" fmla="*/ 71 h 158"/>
                <a:gd name="T38" fmla="*/ 64 w 67"/>
                <a:gd name="T39" fmla="*/ 78 h 158"/>
                <a:gd name="T40" fmla="*/ 64 w 67"/>
                <a:gd name="T41" fmla="*/ 82 h 158"/>
                <a:gd name="T42" fmla="*/ 63 w 67"/>
                <a:gd name="T43" fmla="*/ 94 h 158"/>
                <a:gd name="T44" fmla="*/ 63 w 67"/>
                <a:gd name="T45" fmla="*/ 112 h 158"/>
                <a:gd name="T46" fmla="*/ 52 w 67"/>
                <a:gd name="T47" fmla="*/ 133 h 158"/>
                <a:gd name="T48" fmla="*/ 52 w 67"/>
                <a:gd name="T49" fmla="*/ 144 h 158"/>
                <a:gd name="T50" fmla="*/ 42 w 67"/>
                <a:gd name="T51" fmla="*/ 157 h 158"/>
                <a:gd name="T52" fmla="*/ 38 w 67"/>
                <a:gd name="T53" fmla="*/ 153 h 158"/>
                <a:gd name="T54" fmla="*/ 31 w 67"/>
                <a:gd name="T55" fmla="*/ 146 h 158"/>
                <a:gd name="T56" fmla="*/ 24 w 67"/>
                <a:gd name="T57" fmla="*/ 140 h 158"/>
                <a:gd name="T58" fmla="*/ 15 w 67"/>
                <a:gd name="T59" fmla="*/ 137 h 158"/>
                <a:gd name="T60" fmla="*/ 6 w 67"/>
                <a:gd name="T61" fmla="*/ 126 h 158"/>
                <a:gd name="T62" fmla="*/ 18 w 67"/>
                <a:gd name="T63" fmla="*/ 10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58">
                  <a:moveTo>
                    <a:pt x="24" y="86"/>
                  </a:moveTo>
                  <a:cubicBezTo>
                    <a:pt x="26" y="85"/>
                    <a:pt x="26" y="85"/>
                    <a:pt x="26" y="85"/>
                  </a:cubicBezTo>
                  <a:cubicBezTo>
                    <a:pt x="29" y="81"/>
                    <a:pt x="29" y="81"/>
                    <a:pt x="29" y="81"/>
                  </a:cubicBezTo>
                  <a:cubicBezTo>
                    <a:pt x="28" y="77"/>
                    <a:pt x="28" y="77"/>
                    <a:pt x="28" y="77"/>
                  </a:cubicBezTo>
                  <a:cubicBezTo>
                    <a:pt x="25" y="72"/>
                    <a:pt x="25" y="72"/>
                    <a:pt x="25" y="72"/>
                  </a:cubicBezTo>
                  <a:cubicBezTo>
                    <a:pt x="0" y="49"/>
                    <a:pt x="0" y="49"/>
                    <a:pt x="0" y="49"/>
                  </a:cubicBezTo>
                  <a:cubicBezTo>
                    <a:pt x="0" y="47"/>
                    <a:pt x="0" y="47"/>
                    <a:pt x="0" y="47"/>
                  </a:cubicBezTo>
                  <a:cubicBezTo>
                    <a:pt x="2" y="45"/>
                    <a:pt x="2" y="45"/>
                    <a:pt x="2" y="45"/>
                  </a:cubicBezTo>
                  <a:cubicBezTo>
                    <a:pt x="5" y="45"/>
                    <a:pt x="5" y="45"/>
                    <a:pt x="5" y="45"/>
                  </a:cubicBezTo>
                  <a:cubicBezTo>
                    <a:pt x="6" y="42"/>
                    <a:pt x="6" y="42"/>
                    <a:pt x="6" y="42"/>
                  </a:cubicBezTo>
                  <a:cubicBezTo>
                    <a:pt x="4" y="38"/>
                    <a:pt x="4" y="38"/>
                    <a:pt x="4" y="38"/>
                  </a:cubicBezTo>
                  <a:cubicBezTo>
                    <a:pt x="2" y="33"/>
                    <a:pt x="2" y="33"/>
                    <a:pt x="2" y="33"/>
                  </a:cubicBezTo>
                  <a:cubicBezTo>
                    <a:pt x="0" y="30"/>
                    <a:pt x="0" y="30"/>
                    <a:pt x="0" y="30"/>
                  </a:cubicBezTo>
                  <a:cubicBezTo>
                    <a:pt x="3" y="26"/>
                    <a:pt x="3" y="26"/>
                    <a:pt x="3" y="26"/>
                  </a:cubicBezTo>
                  <a:cubicBezTo>
                    <a:pt x="4" y="22"/>
                    <a:pt x="4" y="22"/>
                    <a:pt x="4" y="22"/>
                  </a:cubicBezTo>
                  <a:cubicBezTo>
                    <a:pt x="7" y="21"/>
                    <a:pt x="7" y="21"/>
                    <a:pt x="7" y="21"/>
                  </a:cubicBezTo>
                  <a:cubicBezTo>
                    <a:pt x="9" y="20"/>
                    <a:pt x="9" y="20"/>
                    <a:pt x="9" y="20"/>
                  </a:cubicBezTo>
                  <a:cubicBezTo>
                    <a:pt x="10" y="16"/>
                    <a:pt x="10" y="16"/>
                    <a:pt x="10" y="16"/>
                  </a:cubicBezTo>
                  <a:cubicBezTo>
                    <a:pt x="9" y="9"/>
                    <a:pt x="9" y="9"/>
                    <a:pt x="9" y="9"/>
                  </a:cubicBezTo>
                  <a:cubicBezTo>
                    <a:pt x="10" y="6"/>
                    <a:pt x="10" y="6"/>
                    <a:pt x="10" y="6"/>
                  </a:cubicBezTo>
                  <a:cubicBezTo>
                    <a:pt x="11" y="5"/>
                    <a:pt x="11" y="5"/>
                    <a:pt x="11" y="5"/>
                  </a:cubicBezTo>
                  <a:cubicBezTo>
                    <a:pt x="10" y="0"/>
                    <a:pt x="10" y="0"/>
                    <a:pt x="10" y="0"/>
                  </a:cubicBezTo>
                  <a:cubicBezTo>
                    <a:pt x="64" y="18"/>
                    <a:pt x="64" y="18"/>
                    <a:pt x="64" y="18"/>
                  </a:cubicBezTo>
                  <a:cubicBezTo>
                    <a:pt x="64" y="25"/>
                    <a:pt x="64" y="25"/>
                    <a:pt x="64" y="25"/>
                  </a:cubicBezTo>
                  <a:cubicBezTo>
                    <a:pt x="60" y="27"/>
                    <a:pt x="60" y="27"/>
                    <a:pt x="60" y="27"/>
                  </a:cubicBezTo>
                  <a:cubicBezTo>
                    <a:pt x="58" y="32"/>
                    <a:pt x="58" y="32"/>
                    <a:pt x="58" y="32"/>
                  </a:cubicBezTo>
                  <a:cubicBezTo>
                    <a:pt x="56" y="36"/>
                    <a:pt x="56" y="36"/>
                    <a:pt x="56" y="36"/>
                  </a:cubicBezTo>
                  <a:cubicBezTo>
                    <a:pt x="53" y="37"/>
                    <a:pt x="53" y="37"/>
                    <a:pt x="53" y="37"/>
                  </a:cubicBezTo>
                  <a:cubicBezTo>
                    <a:pt x="52" y="43"/>
                    <a:pt x="52" y="43"/>
                    <a:pt x="52" y="43"/>
                  </a:cubicBezTo>
                  <a:cubicBezTo>
                    <a:pt x="52" y="48"/>
                    <a:pt x="52" y="48"/>
                    <a:pt x="52" y="48"/>
                  </a:cubicBezTo>
                  <a:cubicBezTo>
                    <a:pt x="55" y="52"/>
                    <a:pt x="55" y="52"/>
                    <a:pt x="55" y="52"/>
                  </a:cubicBezTo>
                  <a:cubicBezTo>
                    <a:pt x="59" y="52"/>
                    <a:pt x="59" y="52"/>
                    <a:pt x="59" y="52"/>
                  </a:cubicBezTo>
                  <a:cubicBezTo>
                    <a:pt x="63" y="51"/>
                    <a:pt x="63" y="51"/>
                    <a:pt x="63" y="51"/>
                  </a:cubicBezTo>
                  <a:cubicBezTo>
                    <a:pt x="66" y="52"/>
                    <a:pt x="66" y="52"/>
                    <a:pt x="66" y="52"/>
                  </a:cubicBezTo>
                  <a:cubicBezTo>
                    <a:pt x="66" y="56"/>
                    <a:pt x="66" y="56"/>
                    <a:pt x="66" y="56"/>
                  </a:cubicBezTo>
                  <a:cubicBezTo>
                    <a:pt x="66" y="59"/>
                    <a:pt x="66" y="59"/>
                    <a:pt x="66" y="59"/>
                  </a:cubicBezTo>
                  <a:cubicBezTo>
                    <a:pt x="67" y="65"/>
                    <a:pt x="67" y="65"/>
                    <a:pt x="67" y="65"/>
                  </a:cubicBezTo>
                  <a:cubicBezTo>
                    <a:pt x="67" y="71"/>
                    <a:pt x="67" y="71"/>
                    <a:pt x="67" y="71"/>
                  </a:cubicBezTo>
                  <a:cubicBezTo>
                    <a:pt x="67" y="76"/>
                    <a:pt x="67" y="76"/>
                    <a:pt x="67" y="76"/>
                  </a:cubicBezTo>
                  <a:cubicBezTo>
                    <a:pt x="64" y="78"/>
                    <a:pt x="64" y="78"/>
                    <a:pt x="64" y="78"/>
                  </a:cubicBezTo>
                  <a:cubicBezTo>
                    <a:pt x="62" y="79"/>
                    <a:pt x="62" y="79"/>
                    <a:pt x="62" y="79"/>
                  </a:cubicBezTo>
                  <a:cubicBezTo>
                    <a:pt x="64" y="82"/>
                    <a:pt x="64" y="82"/>
                    <a:pt x="64" y="82"/>
                  </a:cubicBezTo>
                  <a:cubicBezTo>
                    <a:pt x="65" y="87"/>
                    <a:pt x="65" y="87"/>
                    <a:pt x="65" y="87"/>
                  </a:cubicBezTo>
                  <a:cubicBezTo>
                    <a:pt x="63" y="94"/>
                    <a:pt x="63" y="94"/>
                    <a:pt x="63" y="94"/>
                  </a:cubicBezTo>
                  <a:cubicBezTo>
                    <a:pt x="63" y="103"/>
                    <a:pt x="63" y="103"/>
                    <a:pt x="63" y="103"/>
                  </a:cubicBezTo>
                  <a:cubicBezTo>
                    <a:pt x="63" y="112"/>
                    <a:pt x="63" y="112"/>
                    <a:pt x="63" y="112"/>
                  </a:cubicBezTo>
                  <a:cubicBezTo>
                    <a:pt x="59" y="121"/>
                    <a:pt x="59" y="121"/>
                    <a:pt x="59" y="121"/>
                  </a:cubicBezTo>
                  <a:cubicBezTo>
                    <a:pt x="52" y="133"/>
                    <a:pt x="52" y="133"/>
                    <a:pt x="52" y="133"/>
                  </a:cubicBezTo>
                  <a:cubicBezTo>
                    <a:pt x="51" y="139"/>
                    <a:pt x="51" y="139"/>
                    <a:pt x="51" y="139"/>
                  </a:cubicBezTo>
                  <a:cubicBezTo>
                    <a:pt x="52" y="144"/>
                    <a:pt x="52" y="144"/>
                    <a:pt x="52" y="144"/>
                  </a:cubicBezTo>
                  <a:cubicBezTo>
                    <a:pt x="50" y="149"/>
                    <a:pt x="50" y="149"/>
                    <a:pt x="50" y="149"/>
                  </a:cubicBezTo>
                  <a:cubicBezTo>
                    <a:pt x="42" y="157"/>
                    <a:pt x="42" y="157"/>
                    <a:pt x="42" y="157"/>
                  </a:cubicBezTo>
                  <a:cubicBezTo>
                    <a:pt x="40" y="158"/>
                    <a:pt x="40" y="158"/>
                    <a:pt x="40" y="158"/>
                  </a:cubicBezTo>
                  <a:cubicBezTo>
                    <a:pt x="38" y="153"/>
                    <a:pt x="38" y="153"/>
                    <a:pt x="38" y="153"/>
                  </a:cubicBezTo>
                  <a:cubicBezTo>
                    <a:pt x="35" y="148"/>
                    <a:pt x="35" y="148"/>
                    <a:pt x="35" y="148"/>
                  </a:cubicBezTo>
                  <a:cubicBezTo>
                    <a:pt x="31" y="146"/>
                    <a:pt x="31" y="146"/>
                    <a:pt x="31" y="146"/>
                  </a:cubicBezTo>
                  <a:cubicBezTo>
                    <a:pt x="27" y="144"/>
                    <a:pt x="27" y="144"/>
                    <a:pt x="27" y="144"/>
                  </a:cubicBezTo>
                  <a:cubicBezTo>
                    <a:pt x="24" y="140"/>
                    <a:pt x="24" y="140"/>
                    <a:pt x="24" y="140"/>
                  </a:cubicBezTo>
                  <a:cubicBezTo>
                    <a:pt x="20" y="138"/>
                    <a:pt x="20" y="138"/>
                    <a:pt x="20" y="138"/>
                  </a:cubicBezTo>
                  <a:cubicBezTo>
                    <a:pt x="15" y="137"/>
                    <a:pt x="15" y="137"/>
                    <a:pt x="15" y="137"/>
                  </a:cubicBezTo>
                  <a:cubicBezTo>
                    <a:pt x="10" y="133"/>
                    <a:pt x="10" y="133"/>
                    <a:pt x="10" y="133"/>
                  </a:cubicBezTo>
                  <a:cubicBezTo>
                    <a:pt x="6" y="126"/>
                    <a:pt x="6" y="126"/>
                    <a:pt x="6" y="126"/>
                  </a:cubicBezTo>
                  <a:cubicBezTo>
                    <a:pt x="6" y="126"/>
                    <a:pt x="4" y="118"/>
                    <a:pt x="4" y="118"/>
                  </a:cubicBezTo>
                  <a:cubicBezTo>
                    <a:pt x="7" y="112"/>
                    <a:pt x="14" y="109"/>
                    <a:pt x="18" y="103"/>
                  </a:cubicBezTo>
                  <a:cubicBezTo>
                    <a:pt x="23" y="98"/>
                    <a:pt x="20" y="92"/>
                    <a:pt x="24" y="86"/>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46">
              <a:extLst>
                <a:ext uri="{FF2B5EF4-FFF2-40B4-BE49-F238E27FC236}">
                  <a16:creationId xmlns:a16="http://schemas.microsoft.com/office/drawing/2014/main" id="{5E6CAA98-4360-4ACE-9312-AC215E31F1A8}"/>
                </a:ext>
              </a:extLst>
            </p:cNvPr>
            <p:cNvSpPr>
              <a:spLocks/>
            </p:cNvSpPr>
            <p:nvPr/>
          </p:nvSpPr>
          <p:spPr bwMode="auto">
            <a:xfrm>
              <a:off x="8453723" y="3021779"/>
              <a:ext cx="873044" cy="598948"/>
            </a:xfrm>
            <a:custGeom>
              <a:avLst/>
              <a:gdLst>
                <a:gd name="T0" fmla="*/ 322 w 344"/>
                <a:gd name="T1" fmla="*/ 58 h 236"/>
                <a:gd name="T2" fmla="*/ 322 w 344"/>
                <a:gd name="T3" fmla="*/ 46 h 236"/>
                <a:gd name="T4" fmla="*/ 322 w 344"/>
                <a:gd name="T5" fmla="*/ 39 h 236"/>
                <a:gd name="T6" fmla="*/ 306 w 344"/>
                <a:gd name="T7" fmla="*/ 29 h 236"/>
                <a:gd name="T8" fmla="*/ 304 w 344"/>
                <a:gd name="T9" fmla="*/ 15 h 236"/>
                <a:gd name="T10" fmla="*/ 294 w 344"/>
                <a:gd name="T11" fmla="*/ 10 h 236"/>
                <a:gd name="T12" fmla="*/ 288 w 344"/>
                <a:gd name="T13" fmla="*/ 6 h 236"/>
                <a:gd name="T14" fmla="*/ 277 w 344"/>
                <a:gd name="T15" fmla="*/ 0 h 236"/>
                <a:gd name="T16" fmla="*/ 262 w 344"/>
                <a:gd name="T17" fmla="*/ 5 h 236"/>
                <a:gd name="T18" fmla="*/ 237 w 344"/>
                <a:gd name="T19" fmla="*/ 10 h 236"/>
                <a:gd name="T20" fmla="*/ 204 w 344"/>
                <a:gd name="T21" fmla="*/ 19 h 236"/>
                <a:gd name="T22" fmla="*/ 169 w 344"/>
                <a:gd name="T23" fmla="*/ 27 h 236"/>
                <a:gd name="T24" fmla="*/ 132 w 344"/>
                <a:gd name="T25" fmla="*/ 35 h 236"/>
                <a:gd name="T26" fmla="*/ 95 w 344"/>
                <a:gd name="T27" fmla="*/ 42 h 236"/>
                <a:gd name="T28" fmla="*/ 63 w 344"/>
                <a:gd name="T29" fmla="*/ 47 h 236"/>
                <a:gd name="T30" fmla="*/ 37 w 344"/>
                <a:gd name="T31" fmla="*/ 51 h 236"/>
                <a:gd name="T32" fmla="*/ 36 w 344"/>
                <a:gd name="T33" fmla="*/ 31 h 236"/>
                <a:gd name="T34" fmla="*/ 25 w 344"/>
                <a:gd name="T35" fmla="*/ 39 h 236"/>
                <a:gd name="T36" fmla="*/ 21 w 344"/>
                <a:gd name="T37" fmla="*/ 45 h 236"/>
                <a:gd name="T38" fmla="*/ 17 w 344"/>
                <a:gd name="T39" fmla="*/ 51 h 236"/>
                <a:gd name="T40" fmla="*/ 7 w 344"/>
                <a:gd name="T41" fmla="*/ 53 h 236"/>
                <a:gd name="T42" fmla="*/ 2 w 344"/>
                <a:gd name="T43" fmla="*/ 58 h 236"/>
                <a:gd name="T44" fmla="*/ 27 w 344"/>
                <a:gd name="T45" fmla="*/ 236 h 236"/>
                <a:gd name="T46" fmla="*/ 36 w 344"/>
                <a:gd name="T47" fmla="*/ 233 h 236"/>
                <a:gd name="T48" fmla="*/ 63 w 344"/>
                <a:gd name="T49" fmla="*/ 228 h 236"/>
                <a:gd name="T50" fmla="*/ 106 w 344"/>
                <a:gd name="T51" fmla="*/ 220 h 236"/>
                <a:gd name="T52" fmla="*/ 153 w 344"/>
                <a:gd name="T53" fmla="*/ 211 h 236"/>
                <a:gd name="T54" fmla="*/ 200 w 344"/>
                <a:gd name="T55" fmla="*/ 201 h 236"/>
                <a:gd name="T56" fmla="*/ 242 w 344"/>
                <a:gd name="T57" fmla="*/ 192 h 236"/>
                <a:gd name="T58" fmla="*/ 276 w 344"/>
                <a:gd name="T59" fmla="*/ 186 h 236"/>
                <a:gd name="T60" fmla="*/ 295 w 344"/>
                <a:gd name="T61" fmla="*/ 181 h 236"/>
                <a:gd name="T62" fmla="*/ 300 w 344"/>
                <a:gd name="T63" fmla="*/ 174 h 236"/>
                <a:gd name="T64" fmla="*/ 306 w 344"/>
                <a:gd name="T65" fmla="*/ 166 h 236"/>
                <a:gd name="T66" fmla="*/ 324 w 344"/>
                <a:gd name="T67" fmla="*/ 160 h 236"/>
                <a:gd name="T68" fmla="*/ 330 w 344"/>
                <a:gd name="T69" fmla="*/ 147 h 236"/>
                <a:gd name="T70" fmla="*/ 341 w 344"/>
                <a:gd name="T71" fmla="*/ 139 h 236"/>
                <a:gd name="T72" fmla="*/ 343 w 344"/>
                <a:gd name="T73" fmla="*/ 129 h 236"/>
                <a:gd name="T74" fmla="*/ 310 w 344"/>
                <a:gd name="T75" fmla="*/ 96 h 236"/>
                <a:gd name="T76" fmla="*/ 313 w 344"/>
                <a:gd name="T77" fmla="*/ 92 h 236"/>
                <a:gd name="T78" fmla="*/ 317 w 344"/>
                <a:gd name="T79" fmla="*/ 88 h 236"/>
                <a:gd name="T80" fmla="*/ 313 w 344"/>
                <a:gd name="T81" fmla="*/ 78 h 236"/>
                <a:gd name="T82" fmla="*/ 314 w 344"/>
                <a:gd name="T83" fmla="*/ 69 h 236"/>
                <a:gd name="T84" fmla="*/ 319 w 344"/>
                <a:gd name="T85" fmla="*/ 64 h 236"/>
                <a:gd name="T86" fmla="*/ 322 w 344"/>
                <a:gd name="T87" fmla="*/ 58 h 236"/>
                <a:gd name="T88" fmla="*/ 322 w 344"/>
                <a:gd name="T89" fmla="*/ 46 h 236"/>
                <a:gd name="T90" fmla="*/ 322 w 344"/>
                <a:gd name="T91" fmla="*/ 39 h 236"/>
                <a:gd name="T92" fmla="*/ 306 w 344"/>
                <a:gd name="T93" fmla="*/ 29 h 236"/>
                <a:gd name="T94" fmla="*/ 304 w 344"/>
                <a:gd name="T95" fmla="*/ 15 h 236"/>
                <a:gd name="T96" fmla="*/ 294 w 344"/>
                <a:gd name="T97" fmla="*/ 10 h 236"/>
                <a:gd name="T98" fmla="*/ 288 w 344"/>
                <a:gd name="T99" fmla="*/ 6 h 236"/>
                <a:gd name="T100" fmla="*/ 277 w 344"/>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236">
                  <a:moveTo>
                    <a:pt x="322" y="58"/>
                  </a:moveTo>
                  <a:lnTo>
                    <a:pt x="322" y="58"/>
                  </a:lnTo>
                  <a:lnTo>
                    <a:pt x="321" y="49"/>
                  </a:lnTo>
                  <a:lnTo>
                    <a:pt x="322" y="46"/>
                  </a:lnTo>
                  <a:lnTo>
                    <a:pt x="323" y="45"/>
                  </a:lnTo>
                  <a:lnTo>
                    <a:pt x="322" y="39"/>
                  </a:lnTo>
                  <a:lnTo>
                    <a:pt x="321" y="35"/>
                  </a:lnTo>
                  <a:lnTo>
                    <a:pt x="306" y="29"/>
                  </a:lnTo>
                  <a:lnTo>
                    <a:pt x="306" y="21"/>
                  </a:lnTo>
                  <a:lnTo>
                    <a:pt x="304" y="15"/>
                  </a:lnTo>
                  <a:lnTo>
                    <a:pt x="301" y="14"/>
                  </a:lnTo>
                  <a:lnTo>
                    <a:pt x="294" y="10"/>
                  </a:lnTo>
                  <a:lnTo>
                    <a:pt x="290" y="9"/>
                  </a:lnTo>
                  <a:lnTo>
                    <a:pt x="288" y="6"/>
                  </a:lnTo>
                  <a:lnTo>
                    <a:pt x="283" y="1"/>
                  </a:lnTo>
                  <a:lnTo>
                    <a:pt x="277" y="0"/>
                  </a:lnTo>
                  <a:lnTo>
                    <a:pt x="272" y="2"/>
                  </a:lnTo>
                  <a:lnTo>
                    <a:pt x="262" y="5"/>
                  </a:lnTo>
                  <a:lnTo>
                    <a:pt x="252" y="7"/>
                  </a:lnTo>
                  <a:lnTo>
                    <a:pt x="237" y="10"/>
                  </a:lnTo>
                  <a:lnTo>
                    <a:pt x="222" y="14"/>
                  </a:lnTo>
                  <a:lnTo>
                    <a:pt x="204" y="19"/>
                  </a:lnTo>
                  <a:lnTo>
                    <a:pt x="188" y="22"/>
                  </a:lnTo>
                  <a:lnTo>
                    <a:pt x="169" y="27"/>
                  </a:lnTo>
                  <a:lnTo>
                    <a:pt x="150" y="31"/>
                  </a:lnTo>
                  <a:lnTo>
                    <a:pt x="132" y="35"/>
                  </a:lnTo>
                  <a:lnTo>
                    <a:pt x="113" y="38"/>
                  </a:lnTo>
                  <a:lnTo>
                    <a:pt x="95" y="42"/>
                  </a:lnTo>
                  <a:lnTo>
                    <a:pt x="77" y="45"/>
                  </a:lnTo>
                  <a:lnTo>
                    <a:pt x="63" y="47"/>
                  </a:lnTo>
                  <a:lnTo>
                    <a:pt x="49" y="49"/>
                  </a:lnTo>
                  <a:lnTo>
                    <a:pt x="37" y="51"/>
                  </a:lnTo>
                  <a:lnTo>
                    <a:pt x="37" y="29"/>
                  </a:lnTo>
                  <a:lnTo>
                    <a:pt x="36" y="31"/>
                  </a:lnTo>
                  <a:lnTo>
                    <a:pt x="29" y="35"/>
                  </a:lnTo>
                  <a:lnTo>
                    <a:pt x="25" y="39"/>
                  </a:lnTo>
                  <a:lnTo>
                    <a:pt x="21" y="42"/>
                  </a:lnTo>
                  <a:lnTo>
                    <a:pt x="21" y="45"/>
                  </a:lnTo>
                  <a:lnTo>
                    <a:pt x="20" y="48"/>
                  </a:lnTo>
                  <a:lnTo>
                    <a:pt x="17" y="51"/>
                  </a:lnTo>
                  <a:lnTo>
                    <a:pt x="12" y="52"/>
                  </a:lnTo>
                  <a:lnTo>
                    <a:pt x="7" y="53"/>
                  </a:lnTo>
                  <a:lnTo>
                    <a:pt x="5" y="54"/>
                  </a:lnTo>
                  <a:lnTo>
                    <a:pt x="2" y="58"/>
                  </a:lnTo>
                  <a:lnTo>
                    <a:pt x="0" y="61"/>
                  </a:lnTo>
                  <a:lnTo>
                    <a:pt x="27" y="236"/>
                  </a:lnTo>
                  <a:lnTo>
                    <a:pt x="27" y="234"/>
                  </a:lnTo>
                  <a:lnTo>
                    <a:pt x="36" y="233"/>
                  </a:lnTo>
                  <a:lnTo>
                    <a:pt x="49" y="231"/>
                  </a:lnTo>
                  <a:lnTo>
                    <a:pt x="63" y="228"/>
                  </a:lnTo>
                  <a:lnTo>
                    <a:pt x="86" y="225"/>
                  </a:lnTo>
                  <a:lnTo>
                    <a:pt x="106" y="220"/>
                  </a:lnTo>
                  <a:lnTo>
                    <a:pt x="129" y="216"/>
                  </a:lnTo>
                  <a:lnTo>
                    <a:pt x="153" y="211"/>
                  </a:lnTo>
                  <a:lnTo>
                    <a:pt x="176" y="206"/>
                  </a:lnTo>
                  <a:lnTo>
                    <a:pt x="200" y="201"/>
                  </a:lnTo>
                  <a:lnTo>
                    <a:pt x="222" y="197"/>
                  </a:lnTo>
                  <a:lnTo>
                    <a:pt x="242" y="192"/>
                  </a:lnTo>
                  <a:lnTo>
                    <a:pt x="261" y="188"/>
                  </a:lnTo>
                  <a:lnTo>
                    <a:pt x="276" y="186"/>
                  </a:lnTo>
                  <a:lnTo>
                    <a:pt x="288" y="183"/>
                  </a:lnTo>
                  <a:lnTo>
                    <a:pt x="295" y="181"/>
                  </a:lnTo>
                  <a:lnTo>
                    <a:pt x="299" y="180"/>
                  </a:lnTo>
                  <a:lnTo>
                    <a:pt x="300" y="174"/>
                  </a:lnTo>
                  <a:lnTo>
                    <a:pt x="301" y="170"/>
                  </a:lnTo>
                  <a:lnTo>
                    <a:pt x="306" y="166"/>
                  </a:lnTo>
                  <a:lnTo>
                    <a:pt x="313" y="166"/>
                  </a:lnTo>
                  <a:lnTo>
                    <a:pt x="324" y="160"/>
                  </a:lnTo>
                  <a:lnTo>
                    <a:pt x="329" y="153"/>
                  </a:lnTo>
                  <a:lnTo>
                    <a:pt x="330" y="147"/>
                  </a:lnTo>
                  <a:lnTo>
                    <a:pt x="339" y="140"/>
                  </a:lnTo>
                  <a:lnTo>
                    <a:pt x="341" y="139"/>
                  </a:lnTo>
                  <a:lnTo>
                    <a:pt x="344" y="134"/>
                  </a:lnTo>
                  <a:lnTo>
                    <a:pt x="343" y="129"/>
                  </a:lnTo>
                  <a:lnTo>
                    <a:pt x="340" y="124"/>
                  </a:lnTo>
                  <a:lnTo>
                    <a:pt x="310" y="96"/>
                  </a:lnTo>
                  <a:lnTo>
                    <a:pt x="310" y="94"/>
                  </a:lnTo>
                  <a:lnTo>
                    <a:pt x="313" y="92"/>
                  </a:lnTo>
                  <a:lnTo>
                    <a:pt x="316" y="92"/>
                  </a:lnTo>
                  <a:lnTo>
                    <a:pt x="317" y="88"/>
                  </a:lnTo>
                  <a:lnTo>
                    <a:pt x="315" y="84"/>
                  </a:lnTo>
                  <a:lnTo>
                    <a:pt x="313" y="78"/>
                  </a:lnTo>
                  <a:lnTo>
                    <a:pt x="310" y="74"/>
                  </a:lnTo>
                  <a:lnTo>
                    <a:pt x="314" y="69"/>
                  </a:lnTo>
                  <a:lnTo>
                    <a:pt x="315" y="65"/>
                  </a:lnTo>
                  <a:lnTo>
                    <a:pt x="319" y="64"/>
                  </a:lnTo>
                  <a:lnTo>
                    <a:pt x="321" y="62"/>
                  </a:lnTo>
                  <a:lnTo>
                    <a:pt x="322" y="58"/>
                  </a:lnTo>
                  <a:lnTo>
                    <a:pt x="321" y="49"/>
                  </a:lnTo>
                  <a:lnTo>
                    <a:pt x="322" y="46"/>
                  </a:lnTo>
                  <a:lnTo>
                    <a:pt x="323" y="45"/>
                  </a:lnTo>
                  <a:lnTo>
                    <a:pt x="322" y="39"/>
                  </a:lnTo>
                  <a:lnTo>
                    <a:pt x="321" y="35"/>
                  </a:lnTo>
                  <a:lnTo>
                    <a:pt x="306" y="29"/>
                  </a:lnTo>
                  <a:lnTo>
                    <a:pt x="306" y="21"/>
                  </a:lnTo>
                  <a:lnTo>
                    <a:pt x="304" y="15"/>
                  </a:lnTo>
                  <a:lnTo>
                    <a:pt x="301" y="14"/>
                  </a:lnTo>
                  <a:lnTo>
                    <a:pt x="294" y="10"/>
                  </a:lnTo>
                  <a:lnTo>
                    <a:pt x="290" y="9"/>
                  </a:lnTo>
                  <a:lnTo>
                    <a:pt x="288" y="6"/>
                  </a:lnTo>
                  <a:lnTo>
                    <a:pt x="283" y="1"/>
                  </a:lnTo>
                  <a:lnTo>
                    <a:pt x="277" y="0"/>
                  </a:lnTo>
                  <a:lnTo>
                    <a:pt x="322" y="58"/>
                  </a:lnTo>
                  <a:close/>
                </a:path>
              </a:pathLst>
            </a:custGeom>
            <a:grpFill/>
            <a:ln w="4826">
              <a:solidFill>
                <a:schemeClr val="bg1"/>
              </a:solidFill>
            </a:ln>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48">
              <a:extLst>
                <a:ext uri="{FF2B5EF4-FFF2-40B4-BE49-F238E27FC236}">
                  <a16:creationId xmlns:a16="http://schemas.microsoft.com/office/drawing/2014/main" id="{E9F2C891-1380-4EDF-9BF5-604C9A36C733}"/>
                </a:ext>
              </a:extLst>
            </p:cNvPr>
            <p:cNvSpPr>
              <a:spLocks/>
            </p:cNvSpPr>
            <p:nvPr/>
          </p:nvSpPr>
          <p:spPr bwMode="auto">
            <a:xfrm>
              <a:off x="9590710" y="1735056"/>
              <a:ext cx="573569" cy="908573"/>
            </a:xfrm>
            <a:custGeom>
              <a:avLst/>
              <a:gdLst>
                <a:gd name="T0" fmla="*/ 169 w 192"/>
                <a:gd name="T1" fmla="*/ 123 h 304"/>
                <a:gd name="T2" fmla="*/ 187 w 192"/>
                <a:gd name="T3" fmla="*/ 128 h 304"/>
                <a:gd name="T4" fmla="*/ 183 w 192"/>
                <a:gd name="T5" fmla="*/ 136 h 304"/>
                <a:gd name="T6" fmla="*/ 192 w 192"/>
                <a:gd name="T7" fmla="*/ 142 h 304"/>
                <a:gd name="T8" fmla="*/ 186 w 192"/>
                <a:gd name="T9" fmla="*/ 154 h 304"/>
                <a:gd name="T10" fmla="*/ 172 w 192"/>
                <a:gd name="T11" fmla="*/ 164 h 304"/>
                <a:gd name="T12" fmla="*/ 157 w 192"/>
                <a:gd name="T13" fmla="*/ 189 h 304"/>
                <a:gd name="T14" fmla="*/ 131 w 192"/>
                <a:gd name="T15" fmla="*/ 189 h 304"/>
                <a:gd name="T16" fmla="*/ 115 w 192"/>
                <a:gd name="T17" fmla="*/ 196 h 304"/>
                <a:gd name="T18" fmla="*/ 109 w 192"/>
                <a:gd name="T19" fmla="*/ 225 h 304"/>
                <a:gd name="T20" fmla="*/ 99 w 192"/>
                <a:gd name="T21" fmla="*/ 234 h 304"/>
                <a:gd name="T22" fmla="*/ 80 w 192"/>
                <a:gd name="T23" fmla="*/ 238 h 304"/>
                <a:gd name="T24" fmla="*/ 77 w 192"/>
                <a:gd name="T25" fmla="*/ 244 h 304"/>
                <a:gd name="T26" fmla="*/ 69 w 192"/>
                <a:gd name="T27" fmla="*/ 254 h 304"/>
                <a:gd name="T28" fmla="*/ 72 w 192"/>
                <a:gd name="T29" fmla="*/ 265 h 304"/>
                <a:gd name="T30" fmla="*/ 65 w 192"/>
                <a:gd name="T31" fmla="*/ 274 h 304"/>
                <a:gd name="T32" fmla="*/ 59 w 192"/>
                <a:gd name="T33" fmla="*/ 286 h 304"/>
                <a:gd name="T34" fmla="*/ 59 w 192"/>
                <a:gd name="T35" fmla="*/ 296 h 304"/>
                <a:gd name="T36" fmla="*/ 53 w 192"/>
                <a:gd name="T37" fmla="*/ 301 h 304"/>
                <a:gd name="T38" fmla="*/ 41 w 192"/>
                <a:gd name="T39" fmla="*/ 288 h 304"/>
                <a:gd name="T40" fmla="*/ 25 w 192"/>
                <a:gd name="T41" fmla="*/ 247 h 304"/>
                <a:gd name="T42" fmla="*/ 5 w 192"/>
                <a:gd name="T43" fmla="*/ 188 h 304"/>
                <a:gd name="T44" fmla="*/ 0 w 192"/>
                <a:gd name="T45" fmla="*/ 166 h 304"/>
                <a:gd name="T46" fmla="*/ 5 w 192"/>
                <a:gd name="T47" fmla="*/ 166 h 304"/>
                <a:gd name="T48" fmla="*/ 10 w 192"/>
                <a:gd name="T49" fmla="*/ 162 h 304"/>
                <a:gd name="T50" fmla="*/ 12 w 192"/>
                <a:gd name="T51" fmla="*/ 150 h 304"/>
                <a:gd name="T52" fmla="*/ 15 w 192"/>
                <a:gd name="T53" fmla="*/ 140 h 304"/>
                <a:gd name="T54" fmla="*/ 21 w 192"/>
                <a:gd name="T55" fmla="*/ 126 h 304"/>
                <a:gd name="T56" fmla="*/ 18 w 192"/>
                <a:gd name="T57" fmla="*/ 92 h 304"/>
                <a:gd name="T58" fmla="*/ 20 w 192"/>
                <a:gd name="T59" fmla="*/ 65 h 304"/>
                <a:gd name="T60" fmla="*/ 27 w 192"/>
                <a:gd name="T61" fmla="*/ 43 h 304"/>
                <a:gd name="T62" fmla="*/ 38 w 192"/>
                <a:gd name="T63" fmla="*/ 12 h 304"/>
                <a:gd name="T64" fmla="*/ 47 w 192"/>
                <a:gd name="T65" fmla="*/ 4 h 304"/>
                <a:gd name="T66" fmla="*/ 58 w 192"/>
                <a:gd name="T67" fmla="*/ 15 h 304"/>
                <a:gd name="T68" fmla="*/ 69 w 192"/>
                <a:gd name="T69" fmla="*/ 11 h 304"/>
                <a:gd name="T70" fmla="*/ 81 w 192"/>
                <a:gd name="T71" fmla="*/ 4 h 304"/>
                <a:gd name="T72" fmla="*/ 91 w 192"/>
                <a:gd name="T73" fmla="*/ 0 h 304"/>
                <a:gd name="T74" fmla="*/ 102 w 192"/>
                <a:gd name="T75" fmla="*/ 7 h 304"/>
                <a:gd name="T76" fmla="*/ 112 w 192"/>
                <a:gd name="T77" fmla="*/ 14 h 304"/>
                <a:gd name="T78" fmla="*/ 120 w 192"/>
                <a:gd name="T79" fmla="*/ 34 h 304"/>
                <a:gd name="T80" fmla="*/ 132 w 192"/>
                <a:gd name="T81" fmla="*/ 69 h 304"/>
                <a:gd name="T82" fmla="*/ 150 w 192"/>
                <a:gd name="T83" fmla="*/ 99 h 304"/>
                <a:gd name="T84" fmla="*/ 161 w 192"/>
                <a:gd name="T85" fmla="*/ 11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304">
                  <a:moveTo>
                    <a:pt x="159" y="121"/>
                  </a:moveTo>
                  <a:cubicBezTo>
                    <a:pt x="166" y="126"/>
                    <a:pt x="166" y="126"/>
                    <a:pt x="166" y="126"/>
                  </a:cubicBezTo>
                  <a:cubicBezTo>
                    <a:pt x="169" y="123"/>
                    <a:pt x="169" y="123"/>
                    <a:pt x="169" y="123"/>
                  </a:cubicBezTo>
                  <a:cubicBezTo>
                    <a:pt x="173" y="121"/>
                    <a:pt x="173" y="121"/>
                    <a:pt x="173" y="121"/>
                  </a:cubicBezTo>
                  <a:cubicBezTo>
                    <a:pt x="183" y="124"/>
                    <a:pt x="183" y="124"/>
                    <a:pt x="183" y="124"/>
                  </a:cubicBezTo>
                  <a:cubicBezTo>
                    <a:pt x="187" y="128"/>
                    <a:pt x="187" y="128"/>
                    <a:pt x="187" y="128"/>
                  </a:cubicBezTo>
                  <a:cubicBezTo>
                    <a:pt x="188" y="131"/>
                    <a:pt x="188" y="131"/>
                    <a:pt x="188" y="131"/>
                  </a:cubicBezTo>
                  <a:cubicBezTo>
                    <a:pt x="185" y="134"/>
                    <a:pt x="185" y="134"/>
                    <a:pt x="185" y="134"/>
                  </a:cubicBezTo>
                  <a:cubicBezTo>
                    <a:pt x="183" y="136"/>
                    <a:pt x="183" y="136"/>
                    <a:pt x="183" y="136"/>
                  </a:cubicBezTo>
                  <a:cubicBezTo>
                    <a:pt x="184" y="138"/>
                    <a:pt x="184" y="138"/>
                    <a:pt x="184" y="138"/>
                  </a:cubicBezTo>
                  <a:cubicBezTo>
                    <a:pt x="189" y="140"/>
                    <a:pt x="189" y="140"/>
                    <a:pt x="189" y="140"/>
                  </a:cubicBezTo>
                  <a:cubicBezTo>
                    <a:pt x="192" y="142"/>
                    <a:pt x="192" y="142"/>
                    <a:pt x="192" y="142"/>
                  </a:cubicBezTo>
                  <a:cubicBezTo>
                    <a:pt x="191" y="147"/>
                    <a:pt x="191" y="147"/>
                    <a:pt x="191" y="147"/>
                  </a:cubicBezTo>
                  <a:cubicBezTo>
                    <a:pt x="191" y="152"/>
                    <a:pt x="191" y="152"/>
                    <a:pt x="191" y="152"/>
                  </a:cubicBezTo>
                  <a:cubicBezTo>
                    <a:pt x="186" y="154"/>
                    <a:pt x="186" y="154"/>
                    <a:pt x="186" y="154"/>
                  </a:cubicBezTo>
                  <a:cubicBezTo>
                    <a:pt x="179" y="155"/>
                    <a:pt x="179" y="155"/>
                    <a:pt x="179" y="155"/>
                  </a:cubicBezTo>
                  <a:cubicBezTo>
                    <a:pt x="172" y="158"/>
                    <a:pt x="172" y="158"/>
                    <a:pt x="172" y="158"/>
                  </a:cubicBezTo>
                  <a:cubicBezTo>
                    <a:pt x="172" y="164"/>
                    <a:pt x="172" y="164"/>
                    <a:pt x="172" y="164"/>
                  </a:cubicBezTo>
                  <a:cubicBezTo>
                    <a:pt x="167" y="170"/>
                    <a:pt x="159" y="174"/>
                    <a:pt x="158" y="182"/>
                  </a:cubicBezTo>
                  <a:cubicBezTo>
                    <a:pt x="158" y="182"/>
                    <a:pt x="158" y="190"/>
                    <a:pt x="158" y="190"/>
                  </a:cubicBezTo>
                  <a:cubicBezTo>
                    <a:pt x="158" y="190"/>
                    <a:pt x="157" y="189"/>
                    <a:pt x="157" y="189"/>
                  </a:cubicBezTo>
                  <a:cubicBezTo>
                    <a:pt x="154" y="183"/>
                    <a:pt x="149" y="177"/>
                    <a:pt x="141" y="182"/>
                  </a:cubicBezTo>
                  <a:cubicBezTo>
                    <a:pt x="139" y="183"/>
                    <a:pt x="138" y="186"/>
                    <a:pt x="137" y="187"/>
                  </a:cubicBezTo>
                  <a:cubicBezTo>
                    <a:pt x="137" y="187"/>
                    <a:pt x="131" y="189"/>
                    <a:pt x="131" y="189"/>
                  </a:cubicBezTo>
                  <a:cubicBezTo>
                    <a:pt x="123" y="189"/>
                    <a:pt x="123" y="189"/>
                    <a:pt x="123" y="189"/>
                  </a:cubicBezTo>
                  <a:cubicBezTo>
                    <a:pt x="116" y="190"/>
                    <a:pt x="116" y="190"/>
                    <a:pt x="116" y="190"/>
                  </a:cubicBezTo>
                  <a:cubicBezTo>
                    <a:pt x="115" y="196"/>
                    <a:pt x="115" y="196"/>
                    <a:pt x="115" y="196"/>
                  </a:cubicBezTo>
                  <a:cubicBezTo>
                    <a:pt x="112" y="202"/>
                    <a:pt x="112" y="202"/>
                    <a:pt x="112" y="202"/>
                  </a:cubicBezTo>
                  <a:cubicBezTo>
                    <a:pt x="111" y="205"/>
                    <a:pt x="110" y="208"/>
                    <a:pt x="110" y="210"/>
                  </a:cubicBezTo>
                  <a:cubicBezTo>
                    <a:pt x="111" y="215"/>
                    <a:pt x="115" y="221"/>
                    <a:pt x="109" y="225"/>
                  </a:cubicBezTo>
                  <a:cubicBezTo>
                    <a:pt x="107" y="226"/>
                    <a:pt x="107" y="224"/>
                    <a:pt x="105" y="225"/>
                  </a:cubicBezTo>
                  <a:cubicBezTo>
                    <a:pt x="104" y="225"/>
                    <a:pt x="99" y="224"/>
                    <a:pt x="99" y="227"/>
                  </a:cubicBezTo>
                  <a:cubicBezTo>
                    <a:pt x="99" y="234"/>
                    <a:pt x="99" y="234"/>
                    <a:pt x="99" y="234"/>
                  </a:cubicBezTo>
                  <a:cubicBezTo>
                    <a:pt x="95" y="236"/>
                    <a:pt x="95" y="236"/>
                    <a:pt x="95" y="236"/>
                  </a:cubicBezTo>
                  <a:cubicBezTo>
                    <a:pt x="88" y="237"/>
                    <a:pt x="88" y="237"/>
                    <a:pt x="88" y="237"/>
                  </a:cubicBezTo>
                  <a:cubicBezTo>
                    <a:pt x="80" y="238"/>
                    <a:pt x="80" y="238"/>
                    <a:pt x="80" y="238"/>
                  </a:cubicBezTo>
                  <a:cubicBezTo>
                    <a:pt x="80" y="240"/>
                    <a:pt x="80" y="240"/>
                    <a:pt x="80" y="240"/>
                  </a:cubicBezTo>
                  <a:cubicBezTo>
                    <a:pt x="79" y="241"/>
                    <a:pt x="79" y="241"/>
                    <a:pt x="79" y="241"/>
                  </a:cubicBezTo>
                  <a:cubicBezTo>
                    <a:pt x="77" y="244"/>
                    <a:pt x="77" y="244"/>
                    <a:pt x="77" y="244"/>
                  </a:cubicBezTo>
                  <a:cubicBezTo>
                    <a:pt x="75" y="246"/>
                    <a:pt x="75" y="246"/>
                    <a:pt x="75" y="246"/>
                  </a:cubicBezTo>
                  <a:cubicBezTo>
                    <a:pt x="72" y="249"/>
                    <a:pt x="72" y="249"/>
                    <a:pt x="72" y="249"/>
                  </a:cubicBezTo>
                  <a:cubicBezTo>
                    <a:pt x="69" y="254"/>
                    <a:pt x="69" y="254"/>
                    <a:pt x="69" y="254"/>
                  </a:cubicBezTo>
                  <a:cubicBezTo>
                    <a:pt x="68" y="258"/>
                    <a:pt x="68" y="258"/>
                    <a:pt x="68" y="258"/>
                  </a:cubicBezTo>
                  <a:cubicBezTo>
                    <a:pt x="68" y="261"/>
                    <a:pt x="68" y="261"/>
                    <a:pt x="68" y="261"/>
                  </a:cubicBezTo>
                  <a:cubicBezTo>
                    <a:pt x="72" y="265"/>
                    <a:pt x="72" y="265"/>
                    <a:pt x="72" y="265"/>
                  </a:cubicBezTo>
                  <a:cubicBezTo>
                    <a:pt x="71" y="268"/>
                    <a:pt x="71" y="268"/>
                    <a:pt x="71" y="268"/>
                  </a:cubicBezTo>
                  <a:cubicBezTo>
                    <a:pt x="67" y="271"/>
                    <a:pt x="67" y="271"/>
                    <a:pt x="67" y="271"/>
                  </a:cubicBezTo>
                  <a:cubicBezTo>
                    <a:pt x="65" y="274"/>
                    <a:pt x="65" y="274"/>
                    <a:pt x="65" y="274"/>
                  </a:cubicBezTo>
                  <a:cubicBezTo>
                    <a:pt x="65" y="278"/>
                    <a:pt x="65" y="278"/>
                    <a:pt x="65" y="278"/>
                  </a:cubicBezTo>
                  <a:cubicBezTo>
                    <a:pt x="62" y="282"/>
                    <a:pt x="62" y="282"/>
                    <a:pt x="62" y="282"/>
                  </a:cubicBezTo>
                  <a:cubicBezTo>
                    <a:pt x="59" y="286"/>
                    <a:pt x="59" y="286"/>
                    <a:pt x="59" y="286"/>
                  </a:cubicBezTo>
                  <a:cubicBezTo>
                    <a:pt x="58" y="289"/>
                    <a:pt x="58" y="289"/>
                    <a:pt x="58" y="289"/>
                  </a:cubicBezTo>
                  <a:cubicBezTo>
                    <a:pt x="59" y="292"/>
                    <a:pt x="59" y="292"/>
                    <a:pt x="59" y="292"/>
                  </a:cubicBezTo>
                  <a:cubicBezTo>
                    <a:pt x="59" y="296"/>
                    <a:pt x="59" y="296"/>
                    <a:pt x="59" y="296"/>
                  </a:cubicBezTo>
                  <a:cubicBezTo>
                    <a:pt x="59" y="301"/>
                    <a:pt x="59" y="301"/>
                    <a:pt x="59" y="301"/>
                  </a:cubicBezTo>
                  <a:cubicBezTo>
                    <a:pt x="57" y="304"/>
                    <a:pt x="57" y="304"/>
                    <a:pt x="57" y="304"/>
                  </a:cubicBezTo>
                  <a:cubicBezTo>
                    <a:pt x="53" y="301"/>
                    <a:pt x="53" y="301"/>
                    <a:pt x="53" y="301"/>
                  </a:cubicBezTo>
                  <a:cubicBezTo>
                    <a:pt x="49" y="299"/>
                    <a:pt x="49" y="299"/>
                    <a:pt x="49" y="299"/>
                  </a:cubicBezTo>
                  <a:cubicBezTo>
                    <a:pt x="45" y="295"/>
                    <a:pt x="45" y="295"/>
                    <a:pt x="45" y="295"/>
                  </a:cubicBezTo>
                  <a:cubicBezTo>
                    <a:pt x="41" y="288"/>
                    <a:pt x="41" y="288"/>
                    <a:pt x="41" y="288"/>
                  </a:cubicBezTo>
                  <a:cubicBezTo>
                    <a:pt x="38" y="281"/>
                    <a:pt x="38" y="281"/>
                    <a:pt x="38" y="281"/>
                  </a:cubicBezTo>
                  <a:cubicBezTo>
                    <a:pt x="33" y="266"/>
                    <a:pt x="33" y="266"/>
                    <a:pt x="33" y="266"/>
                  </a:cubicBezTo>
                  <a:cubicBezTo>
                    <a:pt x="25" y="247"/>
                    <a:pt x="25" y="247"/>
                    <a:pt x="25" y="247"/>
                  </a:cubicBezTo>
                  <a:cubicBezTo>
                    <a:pt x="18" y="226"/>
                    <a:pt x="18" y="226"/>
                    <a:pt x="18" y="226"/>
                  </a:cubicBezTo>
                  <a:cubicBezTo>
                    <a:pt x="11" y="205"/>
                    <a:pt x="11" y="205"/>
                    <a:pt x="11" y="205"/>
                  </a:cubicBezTo>
                  <a:cubicBezTo>
                    <a:pt x="5" y="188"/>
                    <a:pt x="5" y="188"/>
                    <a:pt x="5" y="188"/>
                  </a:cubicBezTo>
                  <a:cubicBezTo>
                    <a:pt x="1" y="174"/>
                    <a:pt x="1" y="174"/>
                    <a:pt x="1" y="174"/>
                  </a:cubicBezTo>
                  <a:cubicBezTo>
                    <a:pt x="0" y="170"/>
                    <a:pt x="0" y="170"/>
                    <a:pt x="0" y="170"/>
                  </a:cubicBezTo>
                  <a:cubicBezTo>
                    <a:pt x="0" y="166"/>
                    <a:pt x="0" y="166"/>
                    <a:pt x="0" y="166"/>
                  </a:cubicBezTo>
                  <a:cubicBezTo>
                    <a:pt x="1" y="162"/>
                    <a:pt x="1" y="162"/>
                    <a:pt x="1" y="162"/>
                  </a:cubicBezTo>
                  <a:cubicBezTo>
                    <a:pt x="2" y="162"/>
                    <a:pt x="2" y="162"/>
                    <a:pt x="2" y="162"/>
                  </a:cubicBezTo>
                  <a:cubicBezTo>
                    <a:pt x="5" y="166"/>
                    <a:pt x="5" y="166"/>
                    <a:pt x="5" y="166"/>
                  </a:cubicBezTo>
                  <a:cubicBezTo>
                    <a:pt x="8" y="168"/>
                    <a:pt x="8" y="168"/>
                    <a:pt x="8" y="168"/>
                  </a:cubicBezTo>
                  <a:cubicBezTo>
                    <a:pt x="9" y="168"/>
                    <a:pt x="9" y="168"/>
                    <a:pt x="9" y="168"/>
                  </a:cubicBezTo>
                  <a:cubicBezTo>
                    <a:pt x="10" y="162"/>
                    <a:pt x="10" y="162"/>
                    <a:pt x="10" y="162"/>
                  </a:cubicBezTo>
                  <a:cubicBezTo>
                    <a:pt x="8" y="156"/>
                    <a:pt x="8" y="156"/>
                    <a:pt x="8" y="156"/>
                  </a:cubicBezTo>
                  <a:cubicBezTo>
                    <a:pt x="12" y="154"/>
                    <a:pt x="12" y="154"/>
                    <a:pt x="12" y="154"/>
                  </a:cubicBezTo>
                  <a:cubicBezTo>
                    <a:pt x="12" y="150"/>
                    <a:pt x="12" y="150"/>
                    <a:pt x="12" y="150"/>
                  </a:cubicBezTo>
                  <a:cubicBezTo>
                    <a:pt x="10" y="147"/>
                    <a:pt x="10" y="147"/>
                    <a:pt x="10" y="147"/>
                  </a:cubicBezTo>
                  <a:cubicBezTo>
                    <a:pt x="12" y="144"/>
                    <a:pt x="12" y="144"/>
                    <a:pt x="12" y="144"/>
                  </a:cubicBezTo>
                  <a:cubicBezTo>
                    <a:pt x="15" y="140"/>
                    <a:pt x="15" y="140"/>
                    <a:pt x="15" y="140"/>
                  </a:cubicBezTo>
                  <a:cubicBezTo>
                    <a:pt x="16" y="134"/>
                    <a:pt x="16" y="134"/>
                    <a:pt x="16" y="134"/>
                  </a:cubicBezTo>
                  <a:cubicBezTo>
                    <a:pt x="17" y="130"/>
                    <a:pt x="17" y="130"/>
                    <a:pt x="17" y="130"/>
                  </a:cubicBezTo>
                  <a:cubicBezTo>
                    <a:pt x="21" y="126"/>
                    <a:pt x="21" y="126"/>
                    <a:pt x="21" y="126"/>
                  </a:cubicBezTo>
                  <a:cubicBezTo>
                    <a:pt x="20" y="112"/>
                    <a:pt x="20" y="112"/>
                    <a:pt x="20" y="112"/>
                  </a:cubicBezTo>
                  <a:cubicBezTo>
                    <a:pt x="18" y="102"/>
                    <a:pt x="18" y="102"/>
                    <a:pt x="18" y="102"/>
                  </a:cubicBezTo>
                  <a:cubicBezTo>
                    <a:pt x="18" y="92"/>
                    <a:pt x="18" y="92"/>
                    <a:pt x="18" y="92"/>
                  </a:cubicBezTo>
                  <a:cubicBezTo>
                    <a:pt x="25" y="77"/>
                    <a:pt x="25" y="77"/>
                    <a:pt x="25" y="77"/>
                  </a:cubicBezTo>
                  <a:cubicBezTo>
                    <a:pt x="22" y="71"/>
                    <a:pt x="22" y="71"/>
                    <a:pt x="22" y="71"/>
                  </a:cubicBezTo>
                  <a:cubicBezTo>
                    <a:pt x="20" y="65"/>
                    <a:pt x="20" y="65"/>
                    <a:pt x="20" y="65"/>
                  </a:cubicBezTo>
                  <a:cubicBezTo>
                    <a:pt x="20" y="60"/>
                    <a:pt x="20" y="60"/>
                    <a:pt x="20" y="60"/>
                  </a:cubicBezTo>
                  <a:cubicBezTo>
                    <a:pt x="23" y="53"/>
                    <a:pt x="23" y="53"/>
                    <a:pt x="23" y="53"/>
                  </a:cubicBezTo>
                  <a:cubicBezTo>
                    <a:pt x="27" y="43"/>
                    <a:pt x="27" y="43"/>
                    <a:pt x="27" y="43"/>
                  </a:cubicBezTo>
                  <a:cubicBezTo>
                    <a:pt x="32" y="31"/>
                    <a:pt x="32" y="31"/>
                    <a:pt x="32" y="31"/>
                  </a:cubicBezTo>
                  <a:cubicBezTo>
                    <a:pt x="35" y="20"/>
                    <a:pt x="35" y="20"/>
                    <a:pt x="35" y="20"/>
                  </a:cubicBezTo>
                  <a:cubicBezTo>
                    <a:pt x="38" y="12"/>
                    <a:pt x="38" y="12"/>
                    <a:pt x="38" y="12"/>
                  </a:cubicBezTo>
                  <a:cubicBezTo>
                    <a:pt x="40" y="7"/>
                    <a:pt x="40" y="7"/>
                    <a:pt x="40" y="7"/>
                  </a:cubicBezTo>
                  <a:cubicBezTo>
                    <a:pt x="42" y="4"/>
                    <a:pt x="42" y="4"/>
                    <a:pt x="42" y="4"/>
                  </a:cubicBezTo>
                  <a:cubicBezTo>
                    <a:pt x="47" y="4"/>
                    <a:pt x="47" y="4"/>
                    <a:pt x="47" y="4"/>
                  </a:cubicBezTo>
                  <a:cubicBezTo>
                    <a:pt x="51" y="9"/>
                    <a:pt x="51" y="9"/>
                    <a:pt x="51" y="9"/>
                  </a:cubicBezTo>
                  <a:cubicBezTo>
                    <a:pt x="55" y="14"/>
                    <a:pt x="55" y="14"/>
                    <a:pt x="55" y="14"/>
                  </a:cubicBezTo>
                  <a:cubicBezTo>
                    <a:pt x="58" y="15"/>
                    <a:pt x="58" y="15"/>
                    <a:pt x="58" y="15"/>
                  </a:cubicBezTo>
                  <a:cubicBezTo>
                    <a:pt x="62" y="15"/>
                    <a:pt x="62" y="15"/>
                    <a:pt x="62" y="15"/>
                  </a:cubicBezTo>
                  <a:cubicBezTo>
                    <a:pt x="66" y="14"/>
                    <a:pt x="66" y="14"/>
                    <a:pt x="66" y="14"/>
                  </a:cubicBezTo>
                  <a:cubicBezTo>
                    <a:pt x="69" y="11"/>
                    <a:pt x="69" y="11"/>
                    <a:pt x="69" y="11"/>
                  </a:cubicBezTo>
                  <a:cubicBezTo>
                    <a:pt x="73" y="7"/>
                    <a:pt x="73" y="7"/>
                    <a:pt x="73" y="7"/>
                  </a:cubicBezTo>
                  <a:cubicBezTo>
                    <a:pt x="76" y="6"/>
                    <a:pt x="76" y="6"/>
                    <a:pt x="76" y="6"/>
                  </a:cubicBezTo>
                  <a:cubicBezTo>
                    <a:pt x="81" y="4"/>
                    <a:pt x="81" y="4"/>
                    <a:pt x="81" y="4"/>
                  </a:cubicBezTo>
                  <a:cubicBezTo>
                    <a:pt x="83" y="0"/>
                    <a:pt x="83" y="0"/>
                    <a:pt x="83" y="0"/>
                  </a:cubicBezTo>
                  <a:cubicBezTo>
                    <a:pt x="86" y="0"/>
                    <a:pt x="86" y="0"/>
                    <a:pt x="86" y="0"/>
                  </a:cubicBezTo>
                  <a:cubicBezTo>
                    <a:pt x="91" y="0"/>
                    <a:pt x="91" y="0"/>
                    <a:pt x="91" y="0"/>
                  </a:cubicBezTo>
                  <a:cubicBezTo>
                    <a:pt x="94" y="2"/>
                    <a:pt x="94" y="2"/>
                    <a:pt x="94" y="2"/>
                  </a:cubicBezTo>
                  <a:cubicBezTo>
                    <a:pt x="99" y="5"/>
                    <a:pt x="99" y="5"/>
                    <a:pt x="99" y="5"/>
                  </a:cubicBezTo>
                  <a:cubicBezTo>
                    <a:pt x="102" y="7"/>
                    <a:pt x="102" y="7"/>
                    <a:pt x="102" y="7"/>
                  </a:cubicBezTo>
                  <a:cubicBezTo>
                    <a:pt x="107" y="10"/>
                    <a:pt x="107" y="10"/>
                    <a:pt x="107" y="10"/>
                  </a:cubicBezTo>
                  <a:cubicBezTo>
                    <a:pt x="109" y="13"/>
                    <a:pt x="109" y="13"/>
                    <a:pt x="109" y="13"/>
                  </a:cubicBezTo>
                  <a:cubicBezTo>
                    <a:pt x="112" y="14"/>
                    <a:pt x="112" y="14"/>
                    <a:pt x="112" y="14"/>
                  </a:cubicBezTo>
                  <a:cubicBezTo>
                    <a:pt x="115" y="19"/>
                    <a:pt x="115" y="19"/>
                    <a:pt x="115" y="19"/>
                  </a:cubicBezTo>
                  <a:cubicBezTo>
                    <a:pt x="117" y="26"/>
                    <a:pt x="117" y="26"/>
                    <a:pt x="117" y="26"/>
                  </a:cubicBezTo>
                  <a:cubicBezTo>
                    <a:pt x="120" y="34"/>
                    <a:pt x="120" y="34"/>
                    <a:pt x="120" y="34"/>
                  </a:cubicBezTo>
                  <a:cubicBezTo>
                    <a:pt x="123" y="44"/>
                    <a:pt x="123" y="44"/>
                    <a:pt x="123" y="44"/>
                  </a:cubicBezTo>
                  <a:cubicBezTo>
                    <a:pt x="127" y="56"/>
                    <a:pt x="127" y="56"/>
                    <a:pt x="127" y="56"/>
                  </a:cubicBezTo>
                  <a:cubicBezTo>
                    <a:pt x="132" y="69"/>
                    <a:pt x="132" y="69"/>
                    <a:pt x="132" y="69"/>
                  </a:cubicBezTo>
                  <a:cubicBezTo>
                    <a:pt x="138" y="85"/>
                    <a:pt x="138" y="85"/>
                    <a:pt x="138" y="85"/>
                  </a:cubicBezTo>
                  <a:cubicBezTo>
                    <a:pt x="142" y="95"/>
                    <a:pt x="142" y="95"/>
                    <a:pt x="142" y="95"/>
                  </a:cubicBezTo>
                  <a:cubicBezTo>
                    <a:pt x="150" y="99"/>
                    <a:pt x="150" y="99"/>
                    <a:pt x="150" y="99"/>
                  </a:cubicBezTo>
                  <a:cubicBezTo>
                    <a:pt x="156" y="100"/>
                    <a:pt x="156" y="100"/>
                    <a:pt x="157" y="106"/>
                  </a:cubicBezTo>
                  <a:cubicBezTo>
                    <a:pt x="158" y="109"/>
                    <a:pt x="158" y="110"/>
                    <a:pt x="159" y="114"/>
                  </a:cubicBezTo>
                  <a:cubicBezTo>
                    <a:pt x="160" y="115"/>
                    <a:pt x="162" y="117"/>
                    <a:pt x="161" y="119"/>
                  </a:cubicBezTo>
                  <a:cubicBezTo>
                    <a:pt x="161" y="119"/>
                    <a:pt x="159" y="121"/>
                    <a:pt x="159" y="121"/>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51">
              <a:extLst>
                <a:ext uri="{FF2B5EF4-FFF2-40B4-BE49-F238E27FC236}">
                  <a16:creationId xmlns:a16="http://schemas.microsoft.com/office/drawing/2014/main" id="{C71C2AFF-1AFF-4B67-A5A7-63094FDFD9FE}"/>
                </a:ext>
              </a:extLst>
            </p:cNvPr>
            <p:cNvSpPr>
              <a:spLocks/>
            </p:cNvSpPr>
            <p:nvPr/>
          </p:nvSpPr>
          <p:spPr bwMode="auto">
            <a:xfrm>
              <a:off x="6428468" y="4430321"/>
              <a:ext cx="789292" cy="705540"/>
            </a:xfrm>
            <a:custGeom>
              <a:avLst/>
              <a:gdLst>
                <a:gd name="T0" fmla="*/ 14 w 311"/>
                <a:gd name="T1" fmla="*/ 238 h 278"/>
                <a:gd name="T2" fmla="*/ 14 w 311"/>
                <a:gd name="T3" fmla="*/ 95 h 278"/>
                <a:gd name="T4" fmla="*/ 0 w 311"/>
                <a:gd name="T5" fmla="*/ 2 h 278"/>
                <a:gd name="T6" fmla="*/ 280 w 311"/>
                <a:gd name="T7" fmla="*/ 0 h 278"/>
                <a:gd name="T8" fmla="*/ 279 w 311"/>
                <a:gd name="T9" fmla="*/ 6 h 278"/>
                <a:gd name="T10" fmla="*/ 279 w 311"/>
                <a:gd name="T11" fmla="*/ 9 h 278"/>
                <a:gd name="T12" fmla="*/ 281 w 311"/>
                <a:gd name="T13" fmla="*/ 11 h 278"/>
                <a:gd name="T14" fmla="*/ 284 w 311"/>
                <a:gd name="T15" fmla="*/ 12 h 278"/>
                <a:gd name="T16" fmla="*/ 285 w 311"/>
                <a:gd name="T17" fmla="*/ 14 h 278"/>
                <a:gd name="T18" fmla="*/ 283 w 311"/>
                <a:gd name="T19" fmla="*/ 18 h 278"/>
                <a:gd name="T20" fmla="*/ 277 w 311"/>
                <a:gd name="T21" fmla="*/ 26 h 278"/>
                <a:gd name="T22" fmla="*/ 265 w 311"/>
                <a:gd name="T23" fmla="*/ 38 h 278"/>
                <a:gd name="T24" fmla="*/ 308 w 311"/>
                <a:gd name="T25" fmla="*/ 38 h 278"/>
                <a:gd name="T26" fmla="*/ 311 w 311"/>
                <a:gd name="T27" fmla="*/ 46 h 278"/>
                <a:gd name="T28" fmla="*/ 305 w 311"/>
                <a:gd name="T29" fmla="*/ 49 h 278"/>
                <a:gd name="T30" fmla="*/ 304 w 311"/>
                <a:gd name="T31" fmla="*/ 53 h 278"/>
                <a:gd name="T32" fmla="*/ 303 w 311"/>
                <a:gd name="T33" fmla="*/ 56 h 278"/>
                <a:gd name="T34" fmla="*/ 297 w 311"/>
                <a:gd name="T35" fmla="*/ 60 h 278"/>
                <a:gd name="T36" fmla="*/ 299 w 311"/>
                <a:gd name="T37" fmla="*/ 68 h 278"/>
                <a:gd name="T38" fmla="*/ 293 w 311"/>
                <a:gd name="T39" fmla="*/ 75 h 278"/>
                <a:gd name="T40" fmla="*/ 286 w 311"/>
                <a:gd name="T41" fmla="*/ 84 h 278"/>
                <a:gd name="T42" fmla="*/ 284 w 311"/>
                <a:gd name="T43" fmla="*/ 97 h 278"/>
                <a:gd name="T44" fmla="*/ 288 w 311"/>
                <a:gd name="T45" fmla="*/ 105 h 278"/>
                <a:gd name="T46" fmla="*/ 285 w 311"/>
                <a:gd name="T47" fmla="*/ 111 h 278"/>
                <a:gd name="T48" fmla="*/ 279 w 311"/>
                <a:gd name="T49" fmla="*/ 114 h 278"/>
                <a:gd name="T50" fmla="*/ 277 w 311"/>
                <a:gd name="T51" fmla="*/ 120 h 278"/>
                <a:gd name="T52" fmla="*/ 278 w 311"/>
                <a:gd name="T53" fmla="*/ 126 h 278"/>
                <a:gd name="T54" fmla="*/ 273 w 311"/>
                <a:gd name="T55" fmla="*/ 127 h 278"/>
                <a:gd name="T56" fmla="*/ 271 w 311"/>
                <a:gd name="T57" fmla="*/ 128 h 278"/>
                <a:gd name="T58" fmla="*/ 270 w 311"/>
                <a:gd name="T59" fmla="*/ 130 h 278"/>
                <a:gd name="T60" fmla="*/ 270 w 311"/>
                <a:gd name="T61" fmla="*/ 133 h 278"/>
                <a:gd name="T62" fmla="*/ 264 w 311"/>
                <a:gd name="T63" fmla="*/ 140 h 278"/>
                <a:gd name="T64" fmla="*/ 261 w 311"/>
                <a:gd name="T65" fmla="*/ 147 h 278"/>
                <a:gd name="T66" fmla="*/ 260 w 311"/>
                <a:gd name="T67" fmla="*/ 155 h 278"/>
                <a:gd name="T68" fmla="*/ 257 w 311"/>
                <a:gd name="T69" fmla="*/ 163 h 278"/>
                <a:gd name="T70" fmla="*/ 252 w 311"/>
                <a:gd name="T71" fmla="*/ 172 h 278"/>
                <a:gd name="T72" fmla="*/ 248 w 311"/>
                <a:gd name="T73" fmla="*/ 177 h 278"/>
                <a:gd name="T74" fmla="*/ 244 w 311"/>
                <a:gd name="T75" fmla="*/ 183 h 278"/>
                <a:gd name="T76" fmla="*/ 241 w 311"/>
                <a:gd name="T77" fmla="*/ 190 h 278"/>
                <a:gd name="T78" fmla="*/ 239 w 311"/>
                <a:gd name="T79" fmla="*/ 196 h 278"/>
                <a:gd name="T80" fmla="*/ 238 w 311"/>
                <a:gd name="T81" fmla="*/ 200 h 278"/>
                <a:gd name="T82" fmla="*/ 235 w 311"/>
                <a:gd name="T83" fmla="*/ 207 h 278"/>
                <a:gd name="T84" fmla="*/ 234 w 311"/>
                <a:gd name="T85" fmla="*/ 214 h 278"/>
                <a:gd name="T86" fmla="*/ 232 w 311"/>
                <a:gd name="T87" fmla="*/ 223 h 278"/>
                <a:gd name="T88" fmla="*/ 228 w 311"/>
                <a:gd name="T89" fmla="*/ 226 h 278"/>
                <a:gd name="T90" fmla="*/ 224 w 311"/>
                <a:gd name="T91" fmla="*/ 230 h 278"/>
                <a:gd name="T92" fmla="*/ 223 w 311"/>
                <a:gd name="T93" fmla="*/ 234 h 278"/>
                <a:gd name="T94" fmla="*/ 227 w 311"/>
                <a:gd name="T95" fmla="*/ 243 h 278"/>
                <a:gd name="T96" fmla="*/ 231 w 311"/>
                <a:gd name="T97" fmla="*/ 251 h 278"/>
                <a:gd name="T98" fmla="*/ 233 w 311"/>
                <a:gd name="T99" fmla="*/ 262 h 278"/>
                <a:gd name="T100" fmla="*/ 231 w 311"/>
                <a:gd name="T101" fmla="*/ 277 h 278"/>
                <a:gd name="T102" fmla="*/ 45 w 311"/>
                <a:gd name="T103" fmla="*/ 278 h 278"/>
                <a:gd name="T104" fmla="*/ 44 w 311"/>
                <a:gd name="T105" fmla="*/ 240 h 278"/>
                <a:gd name="T106" fmla="*/ 37 w 311"/>
                <a:gd name="T107" fmla="*/ 238 h 278"/>
                <a:gd name="T108" fmla="*/ 30 w 311"/>
                <a:gd name="T109" fmla="*/ 238 h 278"/>
                <a:gd name="T110" fmla="*/ 23 w 311"/>
                <a:gd name="T111" fmla="*/ 238 h 278"/>
                <a:gd name="T112" fmla="*/ 14 w 311"/>
                <a:gd name="T113" fmla="*/ 2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78">
                  <a:moveTo>
                    <a:pt x="14" y="238"/>
                  </a:moveTo>
                  <a:lnTo>
                    <a:pt x="14" y="95"/>
                  </a:lnTo>
                  <a:lnTo>
                    <a:pt x="0" y="2"/>
                  </a:lnTo>
                  <a:lnTo>
                    <a:pt x="280" y="0"/>
                  </a:lnTo>
                  <a:lnTo>
                    <a:pt x="279" y="6"/>
                  </a:lnTo>
                  <a:lnTo>
                    <a:pt x="279" y="9"/>
                  </a:lnTo>
                  <a:lnTo>
                    <a:pt x="281" y="11"/>
                  </a:lnTo>
                  <a:lnTo>
                    <a:pt x="284" y="12"/>
                  </a:lnTo>
                  <a:lnTo>
                    <a:pt x="285" y="14"/>
                  </a:lnTo>
                  <a:lnTo>
                    <a:pt x="283" y="18"/>
                  </a:lnTo>
                  <a:lnTo>
                    <a:pt x="277" y="26"/>
                  </a:lnTo>
                  <a:lnTo>
                    <a:pt x="265" y="38"/>
                  </a:lnTo>
                  <a:lnTo>
                    <a:pt x="308" y="38"/>
                  </a:lnTo>
                  <a:lnTo>
                    <a:pt x="311" y="46"/>
                  </a:lnTo>
                  <a:lnTo>
                    <a:pt x="305" y="49"/>
                  </a:lnTo>
                  <a:lnTo>
                    <a:pt x="304" y="53"/>
                  </a:lnTo>
                  <a:lnTo>
                    <a:pt x="303" y="56"/>
                  </a:lnTo>
                  <a:lnTo>
                    <a:pt x="297" y="60"/>
                  </a:lnTo>
                  <a:lnTo>
                    <a:pt x="299" y="68"/>
                  </a:lnTo>
                  <a:lnTo>
                    <a:pt x="293" y="75"/>
                  </a:lnTo>
                  <a:lnTo>
                    <a:pt x="286" y="84"/>
                  </a:lnTo>
                  <a:lnTo>
                    <a:pt x="284" y="97"/>
                  </a:lnTo>
                  <a:lnTo>
                    <a:pt x="288" y="105"/>
                  </a:lnTo>
                  <a:lnTo>
                    <a:pt x="285" y="111"/>
                  </a:lnTo>
                  <a:lnTo>
                    <a:pt x="279" y="114"/>
                  </a:lnTo>
                  <a:lnTo>
                    <a:pt x="277" y="120"/>
                  </a:lnTo>
                  <a:lnTo>
                    <a:pt x="278" y="126"/>
                  </a:lnTo>
                  <a:lnTo>
                    <a:pt x="273" y="127"/>
                  </a:lnTo>
                  <a:lnTo>
                    <a:pt x="271" y="128"/>
                  </a:lnTo>
                  <a:lnTo>
                    <a:pt x="270" y="130"/>
                  </a:lnTo>
                  <a:lnTo>
                    <a:pt x="270" y="133"/>
                  </a:lnTo>
                  <a:lnTo>
                    <a:pt x="264" y="140"/>
                  </a:lnTo>
                  <a:lnTo>
                    <a:pt x="261" y="147"/>
                  </a:lnTo>
                  <a:lnTo>
                    <a:pt x="260" y="155"/>
                  </a:lnTo>
                  <a:lnTo>
                    <a:pt x="257" y="163"/>
                  </a:lnTo>
                  <a:lnTo>
                    <a:pt x="252" y="172"/>
                  </a:lnTo>
                  <a:lnTo>
                    <a:pt x="248" y="177"/>
                  </a:lnTo>
                  <a:lnTo>
                    <a:pt x="244" y="183"/>
                  </a:lnTo>
                  <a:lnTo>
                    <a:pt x="241" y="190"/>
                  </a:lnTo>
                  <a:lnTo>
                    <a:pt x="239" y="196"/>
                  </a:lnTo>
                  <a:lnTo>
                    <a:pt x="238" y="200"/>
                  </a:lnTo>
                  <a:lnTo>
                    <a:pt x="235" y="207"/>
                  </a:lnTo>
                  <a:lnTo>
                    <a:pt x="234" y="214"/>
                  </a:lnTo>
                  <a:lnTo>
                    <a:pt x="232" y="223"/>
                  </a:lnTo>
                  <a:lnTo>
                    <a:pt x="228" y="226"/>
                  </a:lnTo>
                  <a:lnTo>
                    <a:pt x="224" y="230"/>
                  </a:lnTo>
                  <a:lnTo>
                    <a:pt x="223" y="234"/>
                  </a:lnTo>
                  <a:lnTo>
                    <a:pt x="227" y="243"/>
                  </a:lnTo>
                  <a:lnTo>
                    <a:pt x="231" y="251"/>
                  </a:lnTo>
                  <a:lnTo>
                    <a:pt x="233" y="262"/>
                  </a:lnTo>
                  <a:lnTo>
                    <a:pt x="231" y="277"/>
                  </a:lnTo>
                  <a:lnTo>
                    <a:pt x="45" y="278"/>
                  </a:lnTo>
                  <a:lnTo>
                    <a:pt x="44" y="240"/>
                  </a:lnTo>
                  <a:lnTo>
                    <a:pt x="37" y="238"/>
                  </a:lnTo>
                  <a:lnTo>
                    <a:pt x="30" y="238"/>
                  </a:lnTo>
                  <a:lnTo>
                    <a:pt x="23" y="238"/>
                  </a:lnTo>
                  <a:lnTo>
                    <a:pt x="14" y="2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52">
              <a:extLst>
                <a:ext uri="{FF2B5EF4-FFF2-40B4-BE49-F238E27FC236}">
                  <a16:creationId xmlns:a16="http://schemas.microsoft.com/office/drawing/2014/main" id="{C9B238F1-C35D-4E28-8228-30D356302A51}"/>
                </a:ext>
              </a:extLst>
            </p:cNvPr>
            <p:cNvSpPr>
              <a:spLocks/>
            </p:cNvSpPr>
            <p:nvPr/>
          </p:nvSpPr>
          <p:spPr bwMode="auto">
            <a:xfrm>
              <a:off x="7215222" y="3826298"/>
              <a:ext cx="1159827" cy="588796"/>
            </a:xfrm>
            <a:custGeom>
              <a:avLst/>
              <a:gdLst>
                <a:gd name="T0" fmla="*/ 268 w 457"/>
                <a:gd name="T1" fmla="*/ 10 h 232"/>
                <a:gd name="T2" fmla="*/ 275 w 457"/>
                <a:gd name="T3" fmla="*/ 25 h 232"/>
                <a:gd name="T4" fmla="*/ 260 w 457"/>
                <a:gd name="T5" fmla="*/ 30 h 232"/>
                <a:gd name="T6" fmla="*/ 244 w 457"/>
                <a:gd name="T7" fmla="*/ 40 h 232"/>
                <a:gd name="T8" fmla="*/ 233 w 457"/>
                <a:gd name="T9" fmla="*/ 58 h 232"/>
                <a:gd name="T10" fmla="*/ 224 w 457"/>
                <a:gd name="T11" fmla="*/ 74 h 232"/>
                <a:gd name="T12" fmla="*/ 211 w 457"/>
                <a:gd name="T13" fmla="*/ 91 h 232"/>
                <a:gd name="T14" fmla="*/ 198 w 457"/>
                <a:gd name="T15" fmla="*/ 99 h 232"/>
                <a:gd name="T16" fmla="*/ 188 w 457"/>
                <a:gd name="T17" fmla="*/ 93 h 232"/>
                <a:gd name="T18" fmla="*/ 176 w 457"/>
                <a:gd name="T19" fmla="*/ 104 h 232"/>
                <a:gd name="T20" fmla="*/ 174 w 457"/>
                <a:gd name="T21" fmla="*/ 114 h 232"/>
                <a:gd name="T22" fmla="*/ 163 w 457"/>
                <a:gd name="T23" fmla="*/ 106 h 232"/>
                <a:gd name="T24" fmla="*/ 153 w 457"/>
                <a:gd name="T25" fmla="*/ 106 h 232"/>
                <a:gd name="T26" fmla="*/ 144 w 457"/>
                <a:gd name="T27" fmla="*/ 121 h 232"/>
                <a:gd name="T28" fmla="*/ 135 w 457"/>
                <a:gd name="T29" fmla="*/ 114 h 232"/>
                <a:gd name="T30" fmla="*/ 120 w 457"/>
                <a:gd name="T31" fmla="*/ 117 h 232"/>
                <a:gd name="T32" fmla="*/ 113 w 457"/>
                <a:gd name="T33" fmla="*/ 121 h 232"/>
                <a:gd name="T34" fmla="*/ 96 w 457"/>
                <a:gd name="T35" fmla="*/ 117 h 232"/>
                <a:gd name="T36" fmla="*/ 85 w 457"/>
                <a:gd name="T37" fmla="*/ 126 h 232"/>
                <a:gd name="T38" fmla="*/ 80 w 457"/>
                <a:gd name="T39" fmla="*/ 138 h 232"/>
                <a:gd name="T40" fmla="*/ 85 w 457"/>
                <a:gd name="T41" fmla="*/ 145 h 232"/>
                <a:gd name="T42" fmla="*/ 73 w 457"/>
                <a:gd name="T43" fmla="*/ 153 h 232"/>
                <a:gd name="T44" fmla="*/ 63 w 457"/>
                <a:gd name="T45" fmla="*/ 165 h 232"/>
                <a:gd name="T46" fmla="*/ 68 w 457"/>
                <a:gd name="T47" fmla="*/ 177 h 232"/>
                <a:gd name="T48" fmla="*/ 61 w 457"/>
                <a:gd name="T49" fmla="*/ 185 h 232"/>
                <a:gd name="T50" fmla="*/ 47 w 457"/>
                <a:gd name="T51" fmla="*/ 177 h 232"/>
                <a:gd name="T52" fmla="*/ 29 w 457"/>
                <a:gd name="T53" fmla="*/ 183 h 232"/>
                <a:gd name="T54" fmla="*/ 30 w 457"/>
                <a:gd name="T55" fmla="*/ 195 h 232"/>
                <a:gd name="T56" fmla="*/ 28 w 457"/>
                <a:gd name="T57" fmla="*/ 216 h 232"/>
                <a:gd name="T58" fmla="*/ 14 w 457"/>
                <a:gd name="T59" fmla="*/ 227 h 232"/>
                <a:gd name="T60" fmla="*/ 3 w 457"/>
                <a:gd name="T61" fmla="*/ 228 h 232"/>
                <a:gd name="T62" fmla="*/ 94 w 457"/>
                <a:gd name="T63" fmla="*/ 227 h 232"/>
                <a:gd name="T64" fmla="*/ 128 w 457"/>
                <a:gd name="T65" fmla="*/ 213 h 232"/>
                <a:gd name="T66" fmla="*/ 182 w 457"/>
                <a:gd name="T67" fmla="*/ 208 h 232"/>
                <a:gd name="T68" fmla="*/ 234 w 457"/>
                <a:gd name="T69" fmla="*/ 204 h 232"/>
                <a:gd name="T70" fmla="*/ 288 w 457"/>
                <a:gd name="T71" fmla="*/ 198 h 232"/>
                <a:gd name="T72" fmla="*/ 337 w 457"/>
                <a:gd name="T73" fmla="*/ 192 h 232"/>
                <a:gd name="T74" fmla="*/ 371 w 457"/>
                <a:gd name="T75" fmla="*/ 183 h 232"/>
                <a:gd name="T76" fmla="*/ 389 w 457"/>
                <a:gd name="T77" fmla="*/ 172 h 232"/>
                <a:gd name="T78" fmla="*/ 404 w 457"/>
                <a:gd name="T79" fmla="*/ 161 h 232"/>
                <a:gd name="T80" fmla="*/ 420 w 457"/>
                <a:gd name="T81" fmla="*/ 138 h 232"/>
                <a:gd name="T82" fmla="*/ 444 w 457"/>
                <a:gd name="T83" fmla="*/ 118 h 232"/>
                <a:gd name="T84" fmla="*/ 457 w 457"/>
                <a:gd name="T85" fmla="*/ 102 h 232"/>
                <a:gd name="T86" fmla="*/ 440 w 457"/>
                <a:gd name="T87" fmla="*/ 94 h 232"/>
                <a:gd name="T88" fmla="*/ 429 w 457"/>
                <a:gd name="T89" fmla="*/ 82 h 232"/>
                <a:gd name="T90" fmla="*/ 418 w 457"/>
                <a:gd name="T91" fmla="*/ 68 h 232"/>
                <a:gd name="T92" fmla="*/ 409 w 457"/>
                <a:gd name="T93" fmla="*/ 42 h 232"/>
                <a:gd name="T94" fmla="*/ 391 w 457"/>
                <a:gd name="T95" fmla="*/ 27 h 232"/>
                <a:gd name="T96" fmla="*/ 381 w 457"/>
                <a:gd name="T97" fmla="*/ 21 h 232"/>
                <a:gd name="T98" fmla="*/ 370 w 457"/>
                <a:gd name="T99" fmla="*/ 27 h 232"/>
                <a:gd name="T100" fmla="*/ 364 w 457"/>
                <a:gd name="T101" fmla="*/ 30 h 232"/>
                <a:gd name="T102" fmla="*/ 345 w 457"/>
                <a:gd name="T103" fmla="*/ 27 h 232"/>
                <a:gd name="T104" fmla="*/ 337 w 457"/>
                <a:gd name="T105" fmla="*/ 26 h 232"/>
                <a:gd name="T106" fmla="*/ 327 w 457"/>
                <a:gd name="T107" fmla="*/ 25 h 232"/>
                <a:gd name="T108" fmla="*/ 310 w 457"/>
                <a:gd name="T109" fmla="*/ 19 h 232"/>
                <a:gd name="T110" fmla="*/ 295 w 457"/>
                <a:gd name="T111" fmla="*/ 3 h 232"/>
                <a:gd name="T112" fmla="*/ 282 w 457"/>
                <a:gd name="T113" fmla="*/ 1 h 232"/>
                <a:gd name="T114" fmla="*/ 270 w 457"/>
                <a:gd name="T11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7" h="232">
                  <a:moveTo>
                    <a:pt x="270" y="3"/>
                  </a:moveTo>
                  <a:lnTo>
                    <a:pt x="270" y="3"/>
                  </a:lnTo>
                  <a:lnTo>
                    <a:pt x="268" y="10"/>
                  </a:lnTo>
                  <a:lnTo>
                    <a:pt x="270" y="12"/>
                  </a:lnTo>
                  <a:lnTo>
                    <a:pt x="274" y="14"/>
                  </a:lnTo>
                  <a:lnTo>
                    <a:pt x="275" y="25"/>
                  </a:lnTo>
                  <a:lnTo>
                    <a:pt x="271" y="28"/>
                  </a:lnTo>
                  <a:lnTo>
                    <a:pt x="265" y="29"/>
                  </a:lnTo>
                  <a:lnTo>
                    <a:pt x="260" y="30"/>
                  </a:lnTo>
                  <a:lnTo>
                    <a:pt x="255" y="35"/>
                  </a:lnTo>
                  <a:lnTo>
                    <a:pt x="251" y="39"/>
                  </a:lnTo>
                  <a:lnTo>
                    <a:pt x="244" y="40"/>
                  </a:lnTo>
                  <a:lnTo>
                    <a:pt x="238" y="41"/>
                  </a:lnTo>
                  <a:lnTo>
                    <a:pt x="235" y="47"/>
                  </a:lnTo>
                  <a:lnTo>
                    <a:pt x="233" y="58"/>
                  </a:lnTo>
                  <a:lnTo>
                    <a:pt x="229" y="61"/>
                  </a:lnTo>
                  <a:lnTo>
                    <a:pt x="224" y="66"/>
                  </a:lnTo>
                  <a:lnTo>
                    <a:pt x="224" y="74"/>
                  </a:lnTo>
                  <a:lnTo>
                    <a:pt x="214" y="74"/>
                  </a:lnTo>
                  <a:lnTo>
                    <a:pt x="214" y="82"/>
                  </a:lnTo>
                  <a:lnTo>
                    <a:pt x="211" y="91"/>
                  </a:lnTo>
                  <a:lnTo>
                    <a:pt x="208" y="96"/>
                  </a:lnTo>
                  <a:lnTo>
                    <a:pt x="204" y="99"/>
                  </a:lnTo>
                  <a:lnTo>
                    <a:pt x="198" y="99"/>
                  </a:lnTo>
                  <a:lnTo>
                    <a:pt x="195" y="98"/>
                  </a:lnTo>
                  <a:lnTo>
                    <a:pt x="194" y="94"/>
                  </a:lnTo>
                  <a:lnTo>
                    <a:pt x="188" y="93"/>
                  </a:lnTo>
                  <a:lnTo>
                    <a:pt x="180" y="94"/>
                  </a:lnTo>
                  <a:lnTo>
                    <a:pt x="177" y="98"/>
                  </a:lnTo>
                  <a:lnTo>
                    <a:pt x="176" y="104"/>
                  </a:lnTo>
                  <a:lnTo>
                    <a:pt x="175" y="106"/>
                  </a:lnTo>
                  <a:lnTo>
                    <a:pt x="174" y="111"/>
                  </a:lnTo>
                  <a:lnTo>
                    <a:pt x="174" y="114"/>
                  </a:lnTo>
                  <a:lnTo>
                    <a:pt x="174" y="114"/>
                  </a:lnTo>
                  <a:lnTo>
                    <a:pt x="168" y="108"/>
                  </a:lnTo>
                  <a:lnTo>
                    <a:pt x="163" y="106"/>
                  </a:lnTo>
                  <a:lnTo>
                    <a:pt x="158" y="105"/>
                  </a:lnTo>
                  <a:lnTo>
                    <a:pt x="155" y="104"/>
                  </a:lnTo>
                  <a:lnTo>
                    <a:pt x="153" y="106"/>
                  </a:lnTo>
                  <a:lnTo>
                    <a:pt x="150" y="112"/>
                  </a:lnTo>
                  <a:lnTo>
                    <a:pt x="148" y="117"/>
                  </a:lnTo>
                  <a:lnTo>
                    <a:pt x="144" y="121"/>
                  </a:lnTo>
                  <a:lnTo>
                    <a:pt x="144" y="121"/>
                  </a:lnTo>
                  <a:lnTo>
                    <a:pt x="141" y="119"/>
                  </a:lnTo>
                  <a:lnTo>
                    <a:pt x="135" y="114"/>
                  </a:lnTo>
                  <a:lnTo>
                    <a:pt x="128" y="113"/>
                  </a:lnTo>
                  <a:lnTo>
                    <a:pt x="122" y="114"/>
                  </a:lnTo>
                  <a:lnTo>
                    <a:pt x="120" y="117"/>
                  </a:lnTo>
                  <a:lnTo>
                    <a:pt x="118" y="119"/>
                  </a:lnTo>
                  <a:lnTo>
                    <a:pt x="117" y="121"/>
                  </a:lnTo>
                  <a:lnTo>
                    <a:pt x="113" y="121"/>
                  </a:lnTo>
                  <a:lnTo>
                    <a:pt x="108" y="119"/>
                  </a:lnTo>
                  <a:lnTo>
                    <a:pt x="102" y="115"/>
                  </a:lnTo>
                  <a:lnTo>
                    <a:pt x="96" y="117"/>
                  </a:lnTo>
                  <a:lnTo>
                    <a:pt x="96" y="124"/>
                  </a:lnTo>
                  <a:lnTo>
                    <a:pt x="93" y="126"/>
                  </a:lnTo>
                  <a:lnTo>
                    <a:pt x="85" y="126"/>
                  </a:lnTo>
                  <a:lnTo>
                    <a:pt x="84" y="129"/>
                  </a:lnTo>
                  <a:lnTo>
                    <a:pt x="81" y="133"/>
                  </a:lnTo>
                  <a:lnTo>
                    <a:pt x="80" y="138"/>
                  </a:lnTo>
                  <a:lnTo>
                    <a:pt x="80" y="140"/>
                  </a:lnTo>
                  <a:lnTo>
                    <a:pt x="83" y="142"/>
                  </a:lnTo>
                  <a:lnTo>
                    <a:pt x="85" y="145"/>
                  </a:lnTo>
                  <a:lnTo>
                    <a:pt x="85" y="147"/>
                  </a:lnTo>
                  <a:lnTo>
                    <a:pt x="81" y="151"/>
                  </a:lnTo>
                  <a:lnTo>
                    <a:pt x="73" y="153"/>
                  </a:lnTo>
                  <a:lnTo>
                    <a:pt x="67" y="158"/>
                  </a:lnTo>
                  <a:lnTo>
                    <a:pt x="62" y="161"/>
                  </a:lnTo>
                  <a:lnTo>
                    <a:pt x="63" y="165"/>
                  </a:lnTo>
                  <a:lnTo>
                    <a:pt x="67" y="170"/>
                  </a:lnTo>
                  <a:lnTo>
                    <a:pt x="68" y="172"/>
                  </a:lnTo>
                  <a:lnTo>
                    <a:pt x="68" y="177"/>
                  </a:lnTo>
                  <a:lnTo>
                    <a:pt x="67" y="185"/>
                  </a:lnTo>
                  <a:lnTo>
                    <a:pt x="64" y="186"/>
                  </a:lnTo>
                  <a:lnTo>
                    <a:pt x="61" y="185"/>
                  </a:lnTo>
                  <a:lnTo>
                    <a:pt x="56" y="184"/>
                  </a:lnTo>
                  <a:lnTo>
                    <a:pt x="53" y="180"/>
                  </a:lnTo>
                  <a:lnTo>
                    <a:pt x="47" y="177"/>
                  </a:lnTo>
                  <a:lnTo>
                    <a:pt x="42" y="177"/>
                  </a:lnTo>
                  <a:lnTo>
                    <a:pt x="36" y="177"/>
                  </a:lnTo>
                  <a:lnTo>
                    <a:pt x="29" y="183"/>
                  </a:lnTo>
                  <a:lnTo>
                    <a:pt x="28" y="188"/>
                  </a:lnTo>
                  <a:lnTo>
                    <a:pt x="29" y="193"/>
                  </a:lnTo>
                  <a:lnTo>
                    <a:pt x="30" y="195"/>
                  </a:lnTo>
                  <a:lnTo>
                    <a:pt x="27" y="198"/>
                  </a:lnTo>
                  <a:lnTo>
                    <a:pt x="27" y="206"/>
                  </a:lnTo>
                  <a:lnTo>
                    <a:pt x="28" y="216"/>
                  </a:lnTo>
                  <a:lnTo>
                    <a:pt x="27" y="224"/>
                  </a:lnTo>
                  <a:lnTo>
                    <a:pt x="14" y="224"/>
                  </a:lnTo>
                  <a:lnTo>
                    <a:pt x="14" y="227"/>
                  </a:lnTo>
                  <a:lnTo>
                    <a:pt x="11" y="228"/>
                  </a:lnTo>
                  <a:lnTo>
                    <a:pt x="8" y="228"/>
                  </a:lnTo>
                  <a:lnTo>
                    <a:pt x="3" y="228"/>
                  </a:lnTo>
                  <a:lnTo>
                    <a:pt x="0" y="228"/>
                  </a:lnTo>
                  <a:lnTo>
                    <a:pt x="3" y="232"/>
                  </a:lnTo>
                  <a:lnTo>
                    <a:pt x="94" y="227"/>
                  </a:lnTo>
                  <a:lnTo>
                    <a:pt x="94" y="217"/>
                  </a:lnTo>
                  <a:lnTo>
                    <a:pt x="110" y="216"/>
                  </a:lnTo>
                  <a:lnTo>
                    <a:pt x="128" y="213"/>
                  </a:lnTo>
                  <a:lnTo>
                    <a:pt x="145" y="212"/>
                  </a:lnTo>
                  <a:lnTo>
                    <a:pt x="163" y="211"/>
                  </a:lnTo>
                  <a:lnTo>
                    <a:pt x="182" y="208"/>
                  </a:lnTo>
                  <a:lnTo>
                    <a:pt x="197" y="207"/>
                  </a:lnTo>
                  <a:lnTo>
                    <a:pt x="216" y="206"/>
                  </a:lnTo>
                  <a:lnTo>
                    <a:pt x="234" y="204"/>
                  </a:lnTo>
                  <a:lnTo>
                    <a:pt x="253" y="201"/>
                  </a:lnTo>
                  <a:lnTo>
                    <a:pt x="270" y="200"/>
                  </a:lnTo>
                  <a:lnTo>
                    <a:pt x="288" y="198"/>
                  </a:lnTo>
                  <a:lnTo>
                    <a:pt x="304" y="195"/>
                  </a:lnTo>
                  <a:lnTo>
                    <a:pt x="321" y="193"/>
                  </a:lnTo>
                  <a:lnTo>
                    <a:pt x="337" y="192"/>
                  </a:lnTo>
                  <a:lnTo>
                    <a:pt x="353" y="190"/>
                  </a:lnTo>
                  <a:lnTo>
                    <a:pt x="368" y="187"/>
                  </a:lnTo>
                  <a:lnTo>
                    <a:pt x="371" y="183"/>
                  </a:lnTo>
                  <a:lnTo>
                    <a:pt x="378" y="178"/>
                  </a:lnTo>
                  <a:lnTo>
                    <a:pt x="384" y="177"/>
                  </a:lnTo>
                  <a:lnTo>
                    <a:pt x="389" y="172"/>
                  </a:lnTo>
                  <a:lnTo>
                    <a:pt x="395" y="165"/>
                  </a:lnTo>
                  <a:lnTo>
                    <a:pt x="400" y="162"/>
                  </a:lnTo>
                  <a:lnTo>
                    <a:pt x="404" y="161"/>
                  </a:lnTo>
                  <a:lnTo>
                    <a:pt x="409" y="153"/>
                  </a:lnTo>
                  <a:lnTo>
                    <a:pt x="414" y="146"/>
                  </a:lnTo>
                  <a:lnTo>
                    <a:pt x="420" y="138"/>
                  </a:lnTo>
                  <a:lnTo>
                    <a:pt x="429" y="131"/>
                  </a:lnTo>
                  <a:lnTo>
                    <a:pt x="437" y="124"/>
                  </a:lnTo>
                  <a:lnTo>
                    <a:pt x="444" y="118"/>
                  </a:lnTo>
                  <a:lnTo>
                    <a:pt x="450" y="112"/>
                  </a:lnTo>
                  <a:lnTo>
                    <a:pt x="455" y="106"/>
                  </a:lnTo>
                  <a:lnTo>
                    <a:pt x="457" y="102"/>
                  </a:lnTo>
                  <a:lnTo>
                    <a:pt x="453" y="98"/>
                  </a:lnTo>
                  <a:lnTo>
                    <a:pt x="445" y="96"/>
                  </a:lnTo>
                  <a:lnTo>
                    <a:pt x="440" y="94"/>
                  </a:lnTo>
                  <a:lnTo>
                    <a:pt x="435" y="91"/>
                  </a:lnTo>
                  <a:lnTo>
                    <a:pt x="431" y="87"/>
                  </a:lnTo>
                  <a:lnTo>
                    <a:pt x="429" y="82"/>
                  </a:lnTo>
                  <a:lnTo>
                    <a:pt x="425" y="78"/>
                  </a:lnTo>
                  <a:lnTo>
                    <a:pt x="422" y="73"/>
                  </a:lnTo>
                  <a:lnTo>
                    <a:pt x="418" y="68"/>
                  </a:lnTo>
                  <a:lnTo>
                    <a:pt x="411" y="61"/>
                  </a:lnTo>
                  <a:lnTo>
                    <a:pt x="409" y="51"/>
                  </a:lnTo>
                  <a:lnTo>
                    <a:pt x="409" y="42"/>
                  </a:lnTo>
                  <a:lnTo>
                    <a:pt x="403" y="35"/>
                  </a:lnTo>
                  <a:lnTo>
                    <a:pt x="395" y="32"/>
                  </a:lnTo>
                  <a:lnTo>
                    <a:pt x="391" y="27"/>
                  </a:lnTo>
                  <a:lnTo>
                    <a:pt x="390" y="23"/>
                  </a:lnTo>
                  <a:lnTo>
                    <a:pt x="388" y="21"/>
                  </a:lnTo>
                  <a:lnTo>
                    <a:pt x="381" y="21"/>
                  </a:lnTo>
                  <a:lnTo>
                    <a:pt x="378" y="23"/>
                  </a:lnTo>
                  <a:lnTo>
                    <a:pt x="376" y="27"/>
                  </a:lnTo>
                  <a:lnTo>
                    <a:pt x="370" y="27"/>
                  </a:lnTo>
                  <a:lnTo>
                    <a:pt x="368" y="28"/>
                  </a:lnTo>
                  <a:lnTo>
                    <a:pt x="367" y="30"/>
                  </a:lnTo>
                  <a:lnTo>
                    <a:pt x="364" y="30"/>
                  </a:lnTo>
                  <a:lnTo>
                    <a:pt x="360" y="26"/>
                  </a:lnTo>
                  <a:lnTo>
                    <a:pt x="350" y="27"/>
                  </a:lnTo>
                  <a:lnTo>
                    <a:pt x="345" y="27"/>
                  </a:lnTo>
                  <a:lnTo>
                    <a:pt x="341" y="27"/>
                  </a:lnTo>
                  <a:lnTo>
                    <a:pt x="340" y="27"/>
                  </a:lnTo>
                  <a:lnTo>
                    <a:pt x="337" y="26"/>
                  </a:lnTo>
                  <a:lnTo>
                    <a:pt x="334" y="25"/>
                  </a:lnTo>
                  <a:lnTo>
                    <a:pt x="330" y="23"/>
                  </a:lnTo>
                  <a:lnTo>
                    <a:pt x="327" y="25"/>
                  </a:lnTo>
                  <a:lnTo>
                    <a:pt x="321" y="22"/>
                  </a:lnTo>
                  <a:lnTo>
                    <a:pt x="315" y="20"/>
                  </a:lnTo>
                  <a:lnTo>
                    <a:pt x="310" y="19"/>
                  </a:lnTo>
                  <a:lnTo>
                    <a:pt x="305" y="19"/>
                  </a:lnTo>
                  <a:lnTo>
                    <a:pt x="301" y="9"/>
                  </a:lnTo>
                  <a:lnTo>
                    <a:pt x="295" y="3"/>
                  </a:lnTo>
                  <a:lnTo>
                    <a:pt x="291" y="1"/>
                  </a:lnTo>
                  <a:lnTo>
                    <a:pt x="285" y="0"/>
                  </a:lnTo>
                  <a:lnTo>
                    <a:pt x="282" y="1"/>
                  </a:lnTo>
                  <a:lnTo>
                    <a:pt x="277" y="2"/>
                  </a:lnTo>
                  <a:lnTo>
                    <a:pt x="273" y="3"/>
                  </a:lnTo>
                  <a:lnTo>
                    <a:pt x="270" y="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53">
              <a:extLst>
                <a:ext uri="{FF2B5EF4-FFF2-40B4-BE49-F238E27FC236}">
                  <a16:creationId xmlns:a16="http://schemas.microsoft.com/office/drawing/2014/main" id="{649FC1F1-A40F-43E9-9BAD-F6E6F4930936}"/>
                </a:ext>
              </a:extLst>
            </p:cNvPr>
            <p:cNvSpPr>
              <a:spLocks/>
            </p:cNvSpPr>
            <p:nvPr/>
          </p:nvSpPr>
          <p:spPr bwMode="auto">
            <a:xfrm>
              <a:off x="8238001" y="3432921"/>
              <a:ext cx="708078" cy="700464"/>
            </a:xfrm>
            <a:custGeom>
              <a:avLst/>
              <a:gdLst>
                <a:gd name="T0" fmla="*/ 42 w 279"/>
                <a:gd name="T1" fmla="*/ 251 h 276"/>
                <a:gd name="T2" fmla="*/ 28 w 279"/>
                <a:gd name="T3" fmla="*/ 242 h 276"/>
                <a:gd name="T4" fmla="*/ 19 w 279"/>
                <a:gd name="T5" fmla="*/ 228 h 276"/>
                <a:gd name="T6" fmla="*/ 6 w 279"/>
                <a:gd name="T7" fmla="*/ 206 h 276"/>
                <a:gd name="T8" fmla="*/ 7 w 279"/>
                <a:gd name="T9" fmla="*/ 191 h 276"/>
                <a:gd name="T10" fmla="*/ 21 w 279"/>
                <a:gd name="T11" fmla="*/ 180 h 276"/>
                <a:gd name="T12" fmla="*/ 32 w 279"/>
                <a:gd name="T13" fmla="*/ 142 h 276"/>
                <a:gd name="T14" fmla="*/ 38 w 279"/>
                <a:gd name="T15" fmla="*/ 151 h 276"/>
                <a:gd name="T16" fmla="*/ 44 w 279"/>
                <a:gd name="T17" fmla="*/ 150 h 276"/>
                <a:gd name="T18" fmla="*/ 51 w 279"/>
                <a:gd name="T19" fmla="*/ 144 h 276"/>
                <a:gd name="T20" fmla="*/ 46 w 279"/>
                <a:gd name="T21" fmla="*/ 130 h 276"/>
                <a:gd name="T22" fmla="*/ 64 w 279"/>
                <a:gd name="T23" fmla="*/ 111 h 276"/>
                <a:gd name="T24" fmla="*/ 74 w 279"/>
                <a:gd name="T25" fmla="*/ 105 h 276"/>
                <a:gd name="T26" fmla="*/ 94 w 279"/>
                <a:gd name="T27" fmla="*/ 72 h 276"/>
                <a:gd name="T28" fmla="*/ 97 w 279"/>
                <a:gd name="T29" fmla="*/ 39 h 276"/>
                <a:gd name="T30" fmla="*/ 93 w 279"/>
                <a:gd name="T31" fmla="*/ 8 h 276"/>
                <a:gd name="T32" fmla="*/ 101 w 279"/>
                <a:gd name="T33" fmla="*/ 0 h 276"/>
                <a:gd name="T34" fmla="*/ 122 w 279"/>
                <a:gd name="T35" fmla="*/ 72 h 276"/>
                <a:gd name="T36" fmla="*/ 142 w 279"/>
                <a:gd name="T37" fmla="*/ 69 h 276"/>
                <a:gd name="T38" fmla="*/ 172 w 279"/>
                <a:gd name="T39" fmla="*/ 63 h 276"/>
                <a:gd name="T40" fmla="*/ 187 w 279"/>
                <a:gd name="T41" fmla="*/ 89 h 276"/>
                <a:gd name="T42" fmla="*/ 205 w 279"/>
                <a:gd name="T43" fmla="*/ 75 h 276"/>
                <a:gd name="T44" fmla="*/ 212 w 279"/>
                <a:gd name="T45" fmla="*/ 66 h 276"/>
                <a:gd name="T46" fmla="*/ 232 w 279"/>
                <a:gd name="T47" fmla="*/ 65 h 276"/>
                <a:gd name="T48" fmla="*/ 241 w 279"/>
                <a:gd name="T49" fmla="*/ 54 h 276"/>
                <a:gd name="T50" fmla="*/ 264 w 279"/>
                <a:gd name="T51" fmla="*/ 58 h 276"/>
                <a:gd name="T52" fmla="*/ 279 w 279"/>
                <a:gd name="T53" fmla="*/ 74 h 276"/>
                <a:gd name="T54" fmla="*/ 260 w 279"/>
                <a:gd name="T55" fmla="*/ 79 h 276"/>
                <a:gd name="T56" fmla="*/ 245 w 279"/>
                <a:gd name="T57" fmla="*/ 76 h 276"/>
                <a:gd name="T58" fmla="*/ 239 w 279"/>
                <a:gd name="T59" fmla="*/ 88 h 276"/>
                <a:gd name="T60" fmla="*/ 215 w 279"/>
                <a:gd name="T61" fmla="*/ 120 h 276"/>
                <a:gd name="T62" fmla="*/ 204 w 279"/>
                <a:gd name="T63" fmla="*/ 151 h 276"/>
                <a:gd name="T64" fmla="*/ 184 w 279"/>
                <a:gd name="T65" fmla="*/ 153 h 276"/>
                <a:gd name="T66" fmla="*/ 175 w 279"/>
                <a:gd name="T67" fmla="*/ 160 h 276"/>
                <a:gd name="T68" fmla="*/ 159 w 279"/>
                <a:gd name="T69" fmla="*/ 206 h 276"/>
                <a:gd name="T70" fmla="*/ 155 w 279"/>
                <a:gd name="T71" fmla="*/ 233 h 276"/>
                <a:gd name="T72" fmla="*/ 142 w 279"/>
                <a:gd name="T73" fmla="*/ 246 h 276"/>
                <a:gd name="T74" fmla="*/ 124 w 279"/>
                <a:gd name="T75" fmla="*/ 253 h 276"/>
                <a:gd name="T76" fmla="*/ 117 w 279"/>
                <a:gd name="T77" fmla="*/ 259 h 276"/>
                <a:gd name="T78" fmla="*/ 112 w 279"/>
                <a:gd name="T79" fmla="*/ 264 h 276"/>
                <a:gd name="T80" fmla="*/ 94 w 279"/>
                <a:gd name="T81" fmla="*/ 263 h 276"/>
                <a:gd name="T82" fmla="*/ 86 w 279"/>
                <a:gd name="T83" fmla="*/ 269 h 276"/>
                <a:gd name="T84" fmla="*/ 75 w 279"/>
                <a:gd name="T85" fmla="*/ 276 h 276"/>
                <a:gd name="T86" fmla="*/ 57 w 279"/>
                <a:gd name="T87" fmla="*/ 26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276">
                  <a:moveTo>
                    <a:pt x="54" y="257"/>
                  </a:moveTo>
                  <a:lnTo>
                    <a:pt x="50" y="253"/>
                  </a:lnTo>
                  <a:lnTo>
                    <a:pt x="42" y="251"/>
                  </a:lnTo>
                  <a:lnTo>
                    <a:pt x="37" y="249"/>
                  </a:lnTo>
                  <a:lnTo>
                    <a:pt x="32" y="246"/>
                  </a:lnTo>
                  <a:lnTo>
                    <a:pt x="28" y="242"/>
                  </a:lnTo>
                  <a:lnTo>
                    <a:pt x="26" y="237"/>
                  </a:lnTo>
                  <a:lnTo>
                    <a:pt x="22" y="233"/>
                  </a:lnTo>
                  <a:lnTo>
                    <a:pt x="19" y="228"/>
                  </a:lnTo>
                  <a:lnTo>
                    <a:pt x="15" y="223"/>
                  </a:lnTo>
                  <a:lnTo>
                    <a:pt x="8" y="216"/>
                  </a:lnTo>
                  <a:lnTo>
                    <a:pt x="6" y="206"/>
                  </a:lnTo>
                  <a:lnTo>
                    <a:pt x="6" y="197"/>
                  </a:lnTo>
                  <a:lnTo>
                    <a:pt x="0" y="190"/>
                  </a:lnTo>
                  <a:lnTo>
                    <a:pt x="7" y="191"/>
                  </a:lnTo>
                  <a:lnTo>
                    <a:pt x="14" y="191"/>
                  </a:lnTo>
                  <a:lnTo>
                    <a:pt x="19" y="189"/>
                  </a:lnTo>
                  <a:lnTo>
                    <a:pt x="21" y="180"/>
                  </a:lnTo>
                  <a:lnTo>
                    <a:pt x="28" y="176"/>
                  </a:lnTo>
                  <a:lnTo>
                    <a:pt x="26" y="156"/>
                  </a:lnTo>
                  <a:lnTo>
                    <a:pt x="32" y="142"/>
                  </a:lnTo>
                  <a:lnTo>
                    <a:pt x="38" y="138"/>
                  </a:lnTo>
                  <a:lnTo>
                    <a:pt x="40" y="148"/>
                  </a:lnTo>
                  <a:lnTo>
                    <a:pt x="38" y="151"/>
                  </a:lnTo>
                  <a:lnTo>
                    <a:pt x="39" y="151"/>
                  </a:lnTo>
                  <a:lnTo>
                    <a:pt x="41" y="151"/>
                  </a:lnTo>
                  <a:lnTo>
                    <a:pt x="44" y="150"/>
                  </a:lnTo>
                  <a:lnTo>
                    <a:pt x="46" y="149"/>
                  </a:lnTo>
                  <a:lnTo>
                    <a:pt x="50" y="148"/>
                  </a:lnTo>
                  <a:lnTo>
                    <a:pt x="51" y="144"/>
                  </a:lnTo>
                  <a:lnTo>
                    <a:pt x="46" y="141"/>
                  </a:lnTo>
                  <a:lnTo>
                    <a:pt x="45" y="136"/>
                  </a:lnTo>
                  <a:lnTo>
                    <a:pt x="46" y="130"/>
                  </a:lnTo>
                  <a:lnTo>
                    <a:pt x="51" y="122"/>
                  </a:lnTo>
                  <a:lnTo>
                    <a:pt x="58" y="114"/>
                  </a:lnTo>
                  <a:lnTo>
                    <a:pt x="64" y="111"/>
                  </a:lnTo>
                  <a:lnTo>
                    <a:pt x="67" y="111"/>
                  </a:lnTo>
                  <a:lnTo>
                    <a:pt x="71" y="110"/>
                  </a:lnTo>
                  <a:lnTo>
                    <a:pt x="74" y="105"/>
                  </a:lnTo>
                  <a:lnTo>
                    <a:pt x="82" y="96"/>
                  </a:lnTo>
                  <a:lnTo>
                    <a:pt x="91" y="87"/>
                  </a:lnTo>
                  <a:lnTo>
                    <a:pt x="94" y="72"/>
                  </a:lnTo>
                  <a:lnTo>
                    <a:pt x="93" y="54"/>
                  </a:lnTo>
                  <a:lnTo>
                    <a:pt x="94" y="45"/>
                  </a:lnTo>
                  <a:lnTo>
                    <a:pt x="97" y="39"/>
                  </a:lnTo>
                  <a:lnTo>
                    <a:pt x="98" y="31"/>
                  </a:lnTo>
                  <a:lnTo>
                    <a:pt x="94" y="12"/>
                  </a:lnTo>
                  <a:lnTo>
                    <a:pt x="93" y="8"/>
                  </a:lnTo>
                  <a:lnTo>
                    <a:pt x="97" y="5"/>
                  </a:lnTo>
                  <a:lnTo>
                    <a:pt x="101" y="4"/>
                  </a:lnTo>
                  <a:lnTo>
                    <a:pt x="101" y="0"/>
                  </a:lnTo>
                  <a:lnTo>
                    <a:pt x="113" y="72"/>
                  </a:lnTo>
                  <a:lnTo>
                    <a:pt x="117" y="72"/>
                  </a:lnTo>
                  <a:lnTo>
                    <a:pt x="122" y="72"/>
                  </a:lnTo>
                  <a:lnTo>
                    <a:pt x="128" y="71"/>
                  </a:lnTo>
                  <a:lnTo>
                    <a:pt x="135" y="70"/>
                  </a:lnTo>
                  <a:lnTo>
                    <a:pt x="142" y="69"/>
                  </a:lnTo>
                  <a:lnTo>
                    <a:pt x="153" y="66"/>
                  </a:lnTo>
                  <a:lnTo>
                    <a:pt x="162" y="64"/>
                  </a:lnTo>
                  <a:lnTo>
                    <a:pt x="172" y="63"/>
                  </a:lnTo>
                  <a:lnTo>
                    <a:pt x="177" y="97"/>
                  </a:lnTo>
                  <a:lnTo>
                    <a:pt x="182" y="95"/>
                  </a:lnTo>
                  <a:lnTo>
                    <a:pt x="187" y="89"/>
                  </a:lnTo>
                  <a:lnTo>
                    <a:pt x="192" y="83"/>
                  </a:lnTo>
                  <a:lnTo>
                    <a:pt x="199" y="79"/>
                  </a:lnTo>
                  <a:lnTo>
                    <a:pt x="205" y="75"/>
                  </a:lnTo>
                  <a:lnTo>
                    <a:pt x="207" y="71"/>
                  </a:lnTo>
                  <a:lnTo>
                    <a:pt x="210" y="66"/>
                  </a:lnTo>
                  <a:lnTo>
                    <a:pt x="212" y="66"/>
                  </a:lnTo>
                  <a:lnTo>
                    <a:pt x="221" y="68"/>
                  </a:lnTo>
                  <a:lnTo>
                    <a:pt x="228" y="66"/>
                  </a:lnTo>
                  <a:lnTo>
                    <a:pt x="232" y="65"/>
                  </a:lnTo>
                  <a:lnTo>
                    <a:pt x="234" y="62"/>
                  </a:lnTo>
                  <a:lnTo>
                    <a:pt x="237" y="56"/>
                  </a:lnTo>
                  <a:lnTo>
                    <a:pt x="241" y="54"/>
                  </a:lnTo>
                  <a:lnTo>
                    <a:pt x="247" y="52"/>
                  </a:lnTo>
                  <a:lnTo>
                    <a:pt x="254" y="54"/>
                  </a:lnTo>
                  <a:lnTo>
                    <a:pt x="264" y="58"/>
                  </a:lnTo>
                  <a:lnTo>
                    <a:pt x="269" y="63"/>
                  </a:lnTo>
                  <a:lnTo>
                    <a:pt x="272" y="68"/>
                  </a:lnTo>
                  <a:lnTo>
                    <a:pt x="279" y="74"/>
                  </a:lnTo>
                  <a:lnTo>
                    <a:pt x="274" y="87"/>
                  </a:lnTo>
                  <a:lnTo>
                    <a:pt x="267" y="83"/>
                  </a:lnTo>
                  <a:lnTo>
                    <a:pt x="260" y="79"/>
                  </a:lnTo>
                  <a:lnTo>
                    <a:pt x="254" y="78"/>
                  </a:lnTo>
                  <a:lnTo>
                    <a:pt x="249" y="76"/>
                  </a:lnTo>
                  <a:lnTo>
                    <a:pt x="245" y="76"/>
                  </a:lnTo>
                  <a:lnTo>
                    <a:pt x="241" y="78"/>
                  </a:lnTo>
                  <a:lnTo>
                    <a:pt x="240" y="81"/>
                  </a:lnTo>
                  <a:lnTo>
                    <a:pt x="239" y="88"/>
                  </a:lnTo>
                  <a:lnTo>
                    <a:pt x="234" y="99"/>
                  </a:lnTo>
                  <a:lnTo>
                    <a:pt x="225" y="111"/>
                  </a:lnTo>
                  <a:lnTo>
                    <a:pt x="215" y="120"/>
                  </a:lnTo>
                  <a:lnTo>
                    <a:pt x="211" y="130"/>
                  </a:lnTo>
                  <a:lnTo>
                    <a:pt x="208" y="142"/>
                  </a:lnTo>
                  <a:lnTo>
                    <a:pt x="204" y="151"/>
                  </a:lnTo>
                  <a:lnTo>
                    <a:pt x="198" y="158"/>
                  </a:lnTo>
                  <a:lnTo>
                    <a:pt x="188" y="156"/>
                  </a:lnTo>
                  <a:lnTo>
                    <a:pt x="184" y="153"/>
                  </a:lnTo>
                  <a:lnTo>
                    <a:pt x="180" y="151"/>
                  </a:lnTo>
                  <a:lnTo>
                    <a:pt x="177" y="153"/>
                  </a:lnTo>
                  <a:lnTo>
                    <a:pt x="175" y="160"/>
                  </a:lnTo>
                  <a:lnTo>
                    <a:pt x="172" y="174"/>
                  </a:lnTo>
                  <a:lnTo>
                    <a:pt x="166" y="190"/>
                  </a:lnTo>
                  <a:lnTo>
                    <a:pt x="159" y="206"/>
                  </a:lnTo>
                  <a:lnTo>
                    <a:pt x="153" y="222"/>
                  </a:lnTo>
                  <a:lnTo>
                    <a:pt x="153" y="229"/>
                  </a:lnTo>
                  <a:lnTo>
                    <a:pt x="155" y="233"/>
                  </a:lnTo>
                  <a:lnTo>
                    <a:pt x="157" y="236"/>
                  </a:lnTo>
                  <a:lnTo>
                    <a:pt x="151" y="240"/>
                  </a:lnTo>
                  <a:lnTo>
                    <a:pt x="142" y="246"/>
                  </a:lnTo>
                  <a:lnTo>
                    <a:pt x="135" y="248"/>
                  </a:lnTo>
                  <a:lnTo>
                    <a:pt x="128" y="251"/>
                  </a:lnTo>
                  <a:lnTo>
                    <a:pt x="124" y="253"/>
                  </a:lnTo>
                  <a:lnTo>
                    <a:pt x="119" y="253"/>
                  </a:lnTo>
                  <a:lnTo>
                    <a:pt x="118" y="255"/>
                  </a:lnTo>
                  <a:lnTo>
                    <a:pt x="117" y="259"/>
                  </a:lnTo>
                  <a:lnTo>
                    <a:pt x="117" y="261"/>
                  </a:lnTo>
                  <a:lnTo>
                    <a:pt x="114" y="262"/>
                  </a:lnTo>
                  <a:lnTo>
                    <a:pt x="112" y="264"/>
                  </a:lnTo>
                  <a:lnTo>
                    <a:pt x="105" y="266"/>
                  </a:lnTo>
                  <a:lnTo>
                    <a:pt x="95" y="266"/>
                  </a:lnTo>
                  <a:lnTo>
                    <a:pt x="94" y="263"/>
                  </a:lnTo>
                  <a:lnTo>
                    <a:pt x="92" y="261"/>
                  </a:lnTo>
                  <a:lnTo>
                    <a:pt x="90" y="262"/>
                  </a:lnTo>
                  <a:lnTo>
                    <a:pt x="86" y="269"/>
                  </a:lnTo>
                  <a:lnTo>
                    <a:pt x="84" y="274"/>
                  </a:lnTo>
                  <a:lnTo>
                    <a:pt x="80" y="276"/>
                  </a:lnTo>
                  <a:lnTo>
                    <a:pt x="75" y="276"/>
                  </a:lnTo>
                  <a:lnTo>
                    <a:pt x="68" y="275"/>
                  </a:lnTo>
                  <a:lnTo>
                    <a:pt x="61" y="273"/>
                  </a:lnTo>
                  <a:lnTo>
                    <a:pt x="57" y="269"/>
                  </a:lnTo>
                  <a:lnTo>
                    <a:pt x="54" y="262"/>
                  </a:lnTo>
                  <a:lnTo>
                    <a:pt x="54" y="25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54">
              <a:extLst>
                <a:ext uri="{FF2B5EF4-FFF2-40B4-BE49-F238E27FC236}">
                  <a16:creationId xmlns:a16="http://schemas.microsoft.com/office/drawing/2014/main" id="{0B62C07E-2411-4BC7-BA66-6D89C3FD0B42}"/>
                </a:ext>
              </a:extLst>
            </p:cNvPr>
            <p:cNvSpPr>
              <a:spLocks/>
            </p:cNvSpPr>
            <p:nvPr/>
          </p:nvSpPr>
          <p:spPr bwMode="auto">
            <a:xfrm>
              <a:off x="8083189" y="4100393"/>
              <a:ext cx="1309564" cy="604024"/>
            </a:xfrm>
            <a:custGeom>
              <a:avLst/>
              <a:gdLst>
                <a:gd name="T0" fmla="*/ 215 w 439"/>
                <a:gd name="T1" fmla="*/ 140 h 202"/>
                <a:gd name="T2" fmla="*/ 153 w 439"/>
                <a:gd name="T3" fmla="*/ 146 h 202"/>
                <a:gd name="T4" fmla="*/ 100 w 439"/>
                <a:gd name="T5" fmla="*/ 151 h 202"/>
                <a:gd name="T6" fmla="*/ 89 w 439"/>
                <a:gd name="T7" fmla="*/ 155 h 202"/>
                <a:gd name="T8" fmla="*/ 75 w 439"/>
                <a:gd name="T9" fmla="*/ 165 h 202"/>
                <a:gd name="T10" fmla="*/ 62 w 439"/>
                <a:gd name="T11" fmla="*/ 171 h 202"/>
                <a:gd name="T12" fmla="*/ 3 w 439"/>
                <a:gd name="T13" fmla="*/ 160 h 202"/>
                <a:gd name="T14" fmla="*/ 14 w 439"/>
                <a:gd name="T15" fmla="*/ 159 h 202"/>
                <a:gd name="T16" fmla="*/ 16 w 439"/>
                <a:gd name="T17" fmla="*/ 147 h 202"/>
                <a:gd name="T18" fmla="*/ 27 w 439"/>
                <a:gd name="T19" fmla="*/ 138 h 202"/>
                <a:gd name="T20" fmla="*/ 51 w 439"/>
                <a:gd name="T21" fmla="*/ 121 h 202"/>
                <a:gd name="T22" fmla="*/ 68 w 439"/>
                <a:gd name="T23" fmla="*/ 106 h 202"/>
                <a:gd name="T24" fmla="*/ 73 w 439"/>
                <a:gd name="T25" fmla="*/ 98 h 202"/>
                <a:gd name="T26" fmla="*/ 90 w 439"/>
                <a:gd name="T27" fmla="*/ 93 h 202"/>
                <a:gd name="T28" fmla="*/ 107 w 439"/>
                <a:gd name="T29" fmla="*/ 85 h 202"/>
                <a:gd name="T30" fmla="*/ 123 w 439"/>
                <a:gd name="T31" fmla="*/ 65 h 202"/>
                <a:gd name="T32" fmla="*/ 152 w 439"/>
                <a:gd name="T33" fmla="*/ 49 h 202"/>
                <a:gd name="T34" fmla="*/ 206 w 439"/>
                <a:gd name="T35" fmla="*/ 39 h 202"/>
                <a:gd name="T36" fmla="*/ 265 w 439"/>
                <a:gd name="T37" fmla="*/ 29 h 202"/>
                <a:gd name="T38" fmla="*/ 317 w 439"/>
                <a:gd name="T39" fmla="*/ 19 h 202"/>
                <a:gd name="T40" fmla="*/ 353 w 439"/>
                <a:gd name="T41" fmla="*/ 13 h 202"/>
                <a:gd name="T42" fmla="*/ 365 w 439"/>
                <a:gd name="T43" fmla="*/ 9 h 202"/>
                <a:gd name="T44" fmla="*/ 375 w 439"/>
                <a:gd name="T45" fmla="*/ 5 h 202"/>
                <a:gd name="T46" fmla="*/ 398 w 439"/>
                <a:gd name="T47" fmla="*/ 1 h 202"/>
                <a:gd name="T48" fmla="*/ 415 w 439"/>
                <a:gd name="T49" fmla="*/ 6 h 202"/>
                <a:gd name="T50" fmla="*/ 423 w 439"/>
                <a:gd name="T51" fmla="*/ 18 h 202"/>
                <a:gd name="T52" fmla="*/ 421 w 439"/>
                <a:gd name="T53" fmla="*/ 23 h 202"/>
                <a:gd name="T54" fmla="*/ 412 w 439"/>
                <a:gd name="T55" fmla="*/ 18 h 202"/>
                <a:gd name="T56" fmla="*/ 414 w 439"/>
                <a:gd name="T57" fmla="*/ 23 h 202"/>
                <a:gd name="T58" fmla="*/ 402 w 439"/>
                <a:gd name="T59" fmla="*/ 31 h 202"/>
                <a:gd name="T60" fmla="*/ 383 w 439"/>
                <a:gd name="T61" fmla="*/ 36 h 202"/>
                <a:gd name="T62" fmla="*/ 369 w 439"/>
                <a:gd name="T63" fmla="*/ 28 h 202"/>
                <a:gd name="T64" fmla="*/ 373 w 439"/>
                <a:gd name="T65" fmla="*/ 34 h 202"/>
                <a:gd name="T66" fmla="*/ 405 w 439"/>
                <a:gd name="T67" fmla="*/ 42 h 202"/>
                <a:gd name="T68" fmla="*/ 413 w 439"/>
                <a:gd name="T69" fmla="*/ 38 h 202"/>
                <a:gd name="T70" fmla="*/ 421 w 439"/>
                <a:gd name="T71" fmla="*/ 45 h 202"/>
                <a:gd name="T72" fmla="*/ 426 w 439"/>
                <a:gd name="T73" fmla="*/ 52 h 202"/>
                <a:gd name="T74" fmla="*/ 431 w 439"/>
                <a:gd name="T75" fmla="*/ 38 h 202"/>
                <a:gd name="T76" fmla="*/ 438 w 439"/>
                <a:gd name="T77" fmla="*/ 41 h 202"/>
                <a:gd name="T78" fmla="*/ 432 w 439"/>
                <a:gd name="T79" fmla="*/ 61 h 202"/>
                <a:gd name="T80" fmla="*/ 425 w 439"/>
                <a:gd name="T81" fmla="*/ 76 h 202"/>
                <a:gd name="T82" fmla="*/ 409 w 439"/>
                <a:gd name="T83" fmla="*/ 80 h 202"/>
                <a:gd name="T84" fmla="*/ 400 w 439"/>
                <a:gd name="T85" fmla="*/ 75 h 202"/>
                <a:gd name="T86" fmla="*/ 398 w 439"/>
                <a:gd name="T87" fmla="*/ 71 h 202"/>
                <a:gd name="T88" fmla="*/ 394 w 439"/>
                <a:gd name="T89" fmla="*/ 78 h 202"/>
                <a:gd name="T90" fmla="*/ 385 w 439"/>
                <a:gd name="T91" fmla="*/ 80 h 202"/>
                <a:gd name="T92" fmla="*/ 371 w 439"/>
                <a:gd name="T93" fmla="*/ 79 h 202"/>
                <a:gd name="T94" fmla="*/ 381 w 439"/>
                <a:gd name="T95" fmla="*/ 85 h 202"/>
                <a:gd name="T96" fmla="*/ 398 w 439"/>
                <a:gd name="T97" fmla="*/ 88 h 202"/>
                <a:gd name="T98" fmla="*/ 402 w 439"/>
                <a:gd name="T99" fmla="*/ 95 h 202"/>
                <a:gd name="T100" fmla="*/ 384 w 439"/>
                <a:gd name="T101" fmla="*/ 104 h 202"/>
                <a:gd name="T102" fmla="*/ 389 w 439"/>
                <a:gd name="T103" fmla="*/ 112 h 202"/>
                <a:gd name="T104" fmla="*/ 406 w 439"/>
                <a:gd name="T105" fmla="*/ 104 h 202"/>
                <a:gd name="T106" fmla="*/ 414 w 439"/>
                <a:gd name="T107" fmla="*/ 105 h 202"/>
                <a:gd name="T108" fmla="*/ 419 w 439"/>
                <a:gd name="T109" fmla="*/ 109 h 202"/>
                <a:gd name="T110" fmla="*/ 406 w 439"/>
                <a:gd name="T111" fmla="*/ 121 h 202"/>
                <a:gd name="T112" fmla="*/ 394 w 439"/>
                <a:gd name="T113" fmla="*/ 123 h 202"/>
                <a:gd name="T114" fmla="*/ 378 w 439"/>
                <a:gd name="T115" fmla="*/ 135 h 202"/>
                <a:gd name="T116" fmla="*/ 363 w 439"/>
                <a:gd name="T117" fmla="*/ 154 h 202"/>
                <a:gd name="T118" fmla="*/ 346 w 439"/>
                <a:gd name="T119" fmla="*/ 173 h 202"/>
                <a:gd name="T120" fmla="*/ 345 w 439"/>
                <a:gd name="T121" fmla="*/ 189 h 202"/>
                <a:gd name="T122" fmla="*/ 338 w 439"/>
                <a:gd name="T123" fmla="*/ 195 h 202"/>
                <a:gd name="T124" fmla="*/ 322 w 439"/>
                <a:gd name="T125"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202">
                  <a:moveTo>
                    <a:pt x="315" y="202"/>
                  </a:moveTo>
                  <a:cubicBezTo>
                    <a:pt x="229" y="138"/>
                    <a:pt x="229" y="138"/>
                    <a:pt x="229" y="138"/>
                  </a:cubicBezTo>
                  <a:cubicBezTo>
                    <a:pt x="215" y="140"/>
                    <a:pt x="215" y="140"/>
                    <a:pt x="215" y="140"/>
                  </a:cubicBezTo>
                  <a:cubicBezTo>
                    <a:pt x="197" y="142"/>
                    <a:pt x="197" y="142"/>
                    <a:pt x="197" y="142"/>
                  </a:cubicBezTo>
                  <a:cubicBezTo>
                    <a:pt x="175" y="144"/>
                    <a:pt x="175" y="144"/>
                    <a:pt x="175" y="144"/>
                  </a:cubicBezTo>
                  <a:cubicBezTo>
                    <a:pt x="153" y="146"/>
                    <a:pt x="153" y="146"/>
                    <a:pt x="153" y="146"/>
                  </a:cubicBezTo>
                  <a:cubicBezTo>
                    <a:pt x="131" y="148"/>
                    <a:pt x="131" y="148"/>
                    <a:pt x="131" y="148"/>
                  </a:cubicBezTo>
                  <a:cubicBezTo>
                    <a:pt x="113" y="150"/>
                    <a:pt x="113" y="150"/>
                    <a:pt x="113" y="150"/>
                  </a:cubicBezTo>
                  <a:cubicBezTo>
                    <a:pt x="100" y="151"/>
                    <a:pt x="100" y="151"/>
                    <a:pt x="100" y="151"/>
                  </a:cubicBezTo>
                  <a:cubicBezTo>
                    <a:pt x="96" y="152"/>
                    <a:pt x="96" y="152"/>
                    <a:pt x="96" y="152"/>
                  </a:cubicBezTo>
                  <a:cubicBezTo>
                    <a:pt x="92" y="152"/>
                    <a:pt x="92" y="152"/>
                    <a:pt x="92" y="152"/>
                  </a:cubicBezTo>
                  <a:cubicBezTo>
                    <a:pt x="89" y="155"/>
                    <a:pt x="89" y="155"/>
                    <a:pt x="89" y="155"/>
                  </a:cubicBezTo>
                  <a:cubicBezTo>
                    <a:pt x="84" y="158"/>
                    <a:pt x="84" y="158"/>
                    <a:pt x="84" y="158"/>
                  </a:cubicBezTo>
                  <a:cubicBezTo>
                    <a:pt x="80" y="161"/>
                    <a:pt x="80" y="161"/>
                    <a:pt x="80" y="161"/>
                  </a:cubicBezTo>
                  <a:cubicBezTo>
                    <a:pt x="75" y="165"/>
                    <a:pt x="75" y="165"/>
                    <a:pt x="75" y="165"/>
                  </a:cubicBezTo>
                  <a:cubicBezTo>
                    <a:pt x="71" y="167"/>
                    <a:pt x="71" y="167"/>
                    <a:pt x="71" y="167"/>
                  </a:cubicBezTo>
                  <a:cubicBezTo>
                    <a:pt x="66" y="170"/>
                    <a:pt x="66" y="170"/>
                    <a:pt x="66" y="170"/>
                  </a:cubicBezTo>
                  <a:cubicBezTo>
                    <a:pt x="62" y="171"/>
                    <a:pt x="62" y="171"/>
                    <a:pt x="62" y="171"/>
                  </a:cubicBezTo>
                  <a:cubicBezTo>
                    <a:pt x="0" y="178"/>
                    <a:pt x="0" y="178"/>
                    <a:pt x="0" y="178"/>
                  </a:cubicBezTo>
                  <a:cubicBezTo>
                    <a:pt x="0" y="165"/>
                    <a:pt x="0" y="165"/>
                    <a:pt x="0" y="165"/>
                  </a:cubicBezTo>
                  <a:cubicBezTo>
                    <a:pt x="3" y="160"/>
                    <a:pt x="3" y="160"/>
                    <a:pt x="3" y="160"/>
                  </a:cubicBezTo>
                  <a:cubicBezTo>
                    <a:pt x="7" y="160"/>
                    <a:pt x="7" y="160"/>
                    <a:pt x="7" y="160"/>
                  </a:cubicBezTo>
                  <a:cubicBezTo>
                    <a:pt x="13" y="161"/>
                    <a:pt x="13" y="161"/>
                    <a:pt x="13" y="161"/>
                  </a:cubicBezTo>
                  <a:cubicBezTo>
                    <a:pt x="14" y="159"/>
                    <a:pt x="14" y="159"/>
                    <a:pt x="14" y="159"/>
                  </a:cubicBezTo>
                  <a:cubicBezTo>
                    <a:pt x="13" y="153"/>
                    <a:pt x="13" y="153"/>
                    <a:pt x="13" y="153"/>
                  </a:cubicBezTo>
                  <a:cubicBezTo>
                    <a:pt x="14" y="150"/>
                    <a:pt x="14" y="150"/>
                    <a:pt x="14" y="150"/>
                  </a:cubicBezTo>
                  <a:cubicBezTo>
                    <a:pt x="16" y="147"/>
                    <a:pt x="16" y="147"/>
                    <a:pt x="16" y="147"/>
                  </a:cubicBezTo>
                  <a:cubicBezTo>
                    <a:pt x="19" y="144"/>
                    <a:pt x="19" y="144"/>
                    <a:pt x="19" y="144"/>
                  </a:cubicBezTo>
                  <a:cubicBezTo>
                    <a:pt x="22" y="140"/>
                    <a:pt x="22" y="140"/>
                    <a:pt x="22" y="140"/>
                  </a:cubicBezTo>
                  <a:cubicBezTo>
                    <a:pt x="27" y="138"/>
                    <a:pt x="27" y="138"/>
                    <a:pt x="27" y="138"/>
                  </a:cubicBezTo>
                  <a:cubicBezTo>
                    <a:pt x="35" y="134"/>
                    <a:pt x="35" y="134"/>
                    <a:pt x="35" y="134"/>
                  </a:cubicBezTo>
                  <a:cubicBezTo>
                    <a:pt x="43" y="128"/>
                    <a:pt x="43" y="128"/>
                    <a:pt x="43" y="128"/>
                  </a:cubicBezTo>
                  <a:cubicBezTo>
                    <a:pt x="51" y="121"/>
                    <a:pt x="51" y="121"/>
                    <a:pt x="51" y="121"/>
                  </a:cubicBezTo>
                  <a:cubicBezTo>
                    <a:pt x="59" y="117"/>
                    <a:pt x="59" y="117"/>
                    <a:pt x="59" y="117"/>
                  </a:cubicBezTo>
                  <a:cubicBezTo>
                    <a:pt x="65" y="112"/>
                    <a:pt x="65" y="112"/>
                    <a:pt x="65" y="112"/>
                  </a:cubicBezTo>
                  <a:cubicBezTo>
                    <a:pt x="68" y="106"/>
                    <a:pt x="68" y="106"/>
                    <a:pt x="68" y="106"/>
                  </a:cubicBezTo>
                  <a:cubicBezTo>
                    <a:pt x="68" y="102"/>
                    <a:pt x="68" y="102"/>
                    <a:pt x="68" y="102"/>
                  </a:cubicBezTo>
                  <a:cubicBezTo>
                    <a:pt x="70" y="99"/>
                    <a:pt x="70" y="99"/>
                    <a:pt x="70" y="99"/>
                  </a:cubicBezTo>
                  <a:cubicBezTo>
                    <a:pt x="73" y="98"/>
                    <a:pt x="73" y="98"/>
                    <a:pt x="73" y="98"/>
                  </a:cubicBezTo>
                  <a:cubicBezTo>
                    <a:pt x="76" y="99"/>
                    <a:pt x="76" y="99"/>
                    <a:pt x="76" y="99"/>
                  </a:cubicBezTo>
                  <a:cubicBezTo>
                    <a:pt x="85" y="98"/>
                    <a:pt x="85" y="98"/>
                    <a:pt x="85" y="98"/>
                  </a:cubicBezTo>
                  <a:cubicBezTo>
                    <a:pt x="90" y="93"/>
                    <a:pt x="90" y="93"/>
                    <a:pt x="90" y="93"/>
                  </a:cubicBezTo>
                  <a:cubicBezTo>
                    <a:pt x="94" y="89"/>
                    <a:pt x="94" y="89"/>
                    <a:pt x="94" y="89"/>
                  </a:cubicBezTo>
                  <a:cubicBezTo>
                    <a:pt x="101" y="87"/>
                    <a:pt x="101" y="87"/>
                    <a:pt x="101" y="87"/>
                  </a:cubicBezTo>
                  <a:cubicBezTo>
                    <a:pt x="107" y="85"/>
                    <a:pt x="107" y="85"/>
                    <a:pt x="107" y="85"/>
                  </a:cubicBezTo>
                  <a:cubicBezTo>
                    <a:pt x="111" y="78"/>
                    <a:pt x="111" y="78"/>
                    <a:pt x="111" y="78"/>
                  </a:cubicBezTo>
                  <a:cubicBezTo>
                    <a:pt x="115" y="70"/>
                    <a:pt x="115" y="70"/>
                    <a:pt x="115" y="70"/>
                  </a:cubicBezTo>
                  <a:cubicBezTo>
                    <a:pt x="123" y="65"/>
                    <a:pt x="123" y="65"/>
                    <a:pt x="123" y="65"/>
                  </a:cubicBezTo>
                  <a:cubicBezTo>
                    <a:pt x="123" y="53"/>
                    <a:pt x="123" y="53"/>
                    <a:pt x="123" y="53"/>
                  </a:cubicBezTo>
                  <a:cubicBezTo>
                    <a:pt x="137" y="52"/>
                    <a:pt x="137" y="52"/>
                    <a:pt x="137" y="52"/>
                  </a:cubicBezTo>
                  <a:cubicBezTo>
                    <a:pt x="152" y="49"/>
                    <a:pt x="152" y="49"/>
                    <a:pt x="152" y="49"/>
                  </a:cubicBezTo>
                  <a:cubicBezTo>
                    <a:pt x="169" y="46"/>
                    <a:pt x="169" y="46"/>
                    <a:pt x="169" y="46"/>
                  </a:cubicBezTo>
                  <a:cubicBezTo>
                    <a:pt x="187" y="43"/>
                    <a:pt x="187" y="43"/>
                    <a:pt x="187" y="43"/>
                  </a:cubicBezTo>
                  <a:cubicBezTo>
                    <a:pt x="206" y="39"/>
                    <a:pt x="206" y="39"/>
                    <a:pt x="206" y="39"/>
                  </a:cubicBezTo>
                  <a:cubicBezTo>
                    <a:pt x="225" y="36"/>
                    <a:pt x="225" y="36"/>
                    <a:pt x="225" y="36"/>
                  </a:cubicBezTo>
                  <a:cubicBezTo>
                    <a:pt x="245" y="32"/>
                    <a:pt x="245" y="32"/>
                    <a:pt x="245" y="32"/>
                  </a:cubicBezTo>
                  <a:cubicBezTo>
                    <a:pt x="265" y="29"/>
                    <a:pt x="265" y="29"/>
                    <a:pt x="265" y="29"/>
                  </a:cubicBezTo>
                  <a:cubicBezTo>
                    <a:pt x="283" y="26"/>
                    <a:pt x="283" y="26"/>
                    <a:pt x="283" y="26"/>
                  </a:cubicBezTo>
                  <a:cubicBezTo>
                    <a:pt x="301" y="23"/>
                    <a:pt x="301" y="23"/>
                    <a:pt x="301" y="23"/>
                  </a:cubicBezTo>
                  <a:cubicBezTo>
                    <a:pt x="317" y="19"/>
                    <a:pt x="317" y="19"/>
                    <a:pt x="317" y="19"/>
                  </a:cubicBezTo>
                  <a:cubicBezTo>
                    <a:pt x="331" y="17"/>
                    <a:pt x="331" y="17"/>
                    <a:pt x="331" y="17"/>
                  </a:cubicBezTo>
                  <a:cubicBezTo>
                    <a:pt x="343" y="15"/>
                    <a:pt x="343" y="15"/>
                    <a:pt x="343" y="15"/>
                  </a:cubicBezTo>
                  <a:cubicBezTo>
                    <a:pt x="353" y="13"/>
                    <a:pt x="353" y="13"/>
                    <a:pt x="353" y="13"/>
                  </a:cubicBezTo>
                  <a:cubicBezTo>
                    <a:pt x="359" y="11"/>
                    <a:pt x="359" y="11"/>
                    <a:pt x="359" y="11"/>
                  </a:cubicBezTo>
                  <a:cubicBezTo>
                    <a:pt x="363" y="11"/>
                    <a:pt x="363" y="11"/>
                    <a:pt x="363" y="11"/>
                  </a:cubicBezTo>
                  <a:cubicBezTo>
                    <a:pt x="365" y="9"/>
                    <a:pt x="365" y="9"/>
                    <a:pt x="365" y="9"/>
                  </a:cubicBezTo>
                  <a:cubicBezTo>
                    <a:pt x="368" y="8"/>
                    <a:pt x="368" y="8"/>
                    <a:pt x="368" y="8"/>
                  </a:cubicBezTo>
                  <a:cubicBezTo>
                    <a:pt x="371" y="6"/>
                    <a:pt x="371" y="6"/>
                    <a:pt x="371" y="6"/>
                  </a:cubicBezTo>
                  <a:cubicBezTo>
                    <a:pt x="375" y="5"/>
                    <a:pt x="375" y="5"/>
                    <a:pt x="375" y="5"/>
                  </a:cubicBezTo>
                  <a:cubicBezTo>
                    <a:pt x="381" y="4"/>
                    <a:pt x="381" y="4"/>
                    <a:pt x="381" y="4"/>
                  </a:cubicBezTo>
                  <a:cubicBezTo>
                    <a:pt x="388" y="3"/>
                    <a:pt x="388" y="3"/>
                    <a:pt x="388" y="3"/>
                  </a:cubicBezTo>
                  <a:cubicBezTo>
                    <a:pt x="398" y="1"/>
                    <a:pt x="398" y="1"/>
                    <a:pt x="398" y="1"/>
                  </a:cubicBezTo>
                  <a:cubicBezTo>
                    <a:pt x="410" y="0"/>
                    <a:pt x="410" y="0"/>
                    <a:pt x="410" y="0"/>
                  </a:cubicBezTo>
                  <a:cubicBezTo>
                    <a:pt x="413" y="3"/>
                    <a:pt x="413" y="3"/>
                    <a:pt x="413" y="3"/>
                  </a:cubicBezTo>
                  <a:cubicBezTo>
                    <a:pt x="415" y="6"/>
                    <a:pt x="415" y="6"/>
                    <a:pt x="415" y="6"/>
                  </a:cubicBezTo>
                  <a:cubicBezTo>
                    <a:pt x="418" y="11"/>
                    <a:pt x="418" y="11"/>
                    <a:pt x="418" y="11"/>
                  </a:cubicBezTo>
                  <a:cubicBezTo>
                    <a:pt x="421" y="14"/>
                    <a:pt x="421" y="14"/>
                    <a:pt x="421" y="14"/>
                  </a:cubicBezTo>
                  <a:cubicBezTo>
                    <a:pt x="423" y="18"/>
                    <a:pt x="423" y="18"/>
                    <a:pt x="423" y="18"/>
                  </a:cubicBezTo>
                  <a:cubicBezTo>
                    <a:pt x="424" y="21"/>
                    <a:pt x="424" y="21"/>
                    <a:pt x="424" y="21"/>
                  </a:cubicBezTo>
                  <a:cubicBezTo>
                    <a:pt x="423" y="24"/>
                    <a:pt x="423" y="24"/>
                    <a:pt x="423" y="24"/>
                  </a:cubicBezTo>
                  <a:cubicBezTo>
                    <a:pt x="421" y="23"/>
                    <a:pt x="421" y="23"/>
                    <a:pt x="421" y="23"/>
                  </a:cubicBezTo>
                  <a:cubicBezTo>
                    <a:pt x="419" y="20"/>
                    <a:pt x="419" y="20"/>
                    <a:pt x="419" y="20"/>
                  </a:cubicBezTo>
                  <a:cubicBezTo>
                    <a:pt x="416" y="18"/>
                    <a:pt x="416" y="18"/>
                    <a:pt x="416" y="18"/>
                  </a:cubicBezTo>
                  <a:cubicBezTo>
                    <a:pt x="412" y="18"/>
                    <a:pt x="412" y="18"/>
                    <a:pt x="412" y="18"/>
                  </a:cubicBezTo>
                  <a:cubicBezTo>
                    <a:pt x="408" y="18"/>
                    <a:pt x="408" y="18"/>
                    <a:pt x="408" y="18"/>
                  </a:cubicBezTo>
                  <a:cubicBezTo>
                    <a:pt x="411" y="20"/>
                    <a:pt x="411" y="20"/>
                    <a:pt x="411" y="20"/>
                  </a:cubicBezTo>
                  <a:cubicBezTo>
                    <a:pt x="414" y="23"/>
                    <a:pt x="414" y="23"/>
                    <a:pt x="414" y="23"/>
                  </a:cubicBezTo>
                  <a:cubicBezTo>
                    <a:pt x="414" y="25"/>
                    <a:pt x="414" y="25"/>
                    <a:pt x="414" y="25"/>
                  </a:cubicBezTo>
                  <a:cubicBezTo>
                    <a:pt x="409" y="26"/>
                    <a:pt x="409" y="26"/>
                    <a:pt x="409" y="26"/>
                  </a:cubicBezTo>
                  <a:cubicBezTo>
                    <a:pt x="402" y="31"/>
                    <a:pt x="402" y="31"/>
                    <a:pt x="402" y="31"/>
                  </a:cubicBezTo>
                  <a:cubicBezTo>
                    <a:pt x="397" y="37"/>
                    <a:pt x="397" y="37"/>
                    <a:pt x="397" y="37"/>
                  </a:cubicBezTo>
                  <a:cubicBezTo>
                    <a:pt x="391" y="39"/>
                    <a:pt x="391" y="39"/>
                    <a:pt x="391" y="39"/>
                  </a:cubicBezTo>
                  <a:cubicBezTo>
                    <a:pt x="383" y="36"/>
                    <a:pt x="383" y="36"/>
                    <a:pt x="383" y="36"/>
                  </a:cubicBezTo>
                  <a:cubicBezTo>
                    <a:pt x="375" y="30"/>
                    <a:pt x="375" y="30"/>
                    <a:pt x="375" y="30"/>
                  </a:cubicBezTo>
                  <a:cubicBezTo>
                    <a:pt x="371" y="27"/>
                    <a:pt x="371" y="27"/>
                    <a:pt x="371" y="27"/>
                  </a:cubicBezTo>
                  <a:cubicBezTo>
                    <a:pt x="369" y="28"/>
                    <a:pt x="369" y="28"/>
                    <a:pt x="369" y="28"/>
                  </a:cubicBezTo>
                  <a:cubicBezTo>
                    <a:pt x="367" y="33"/>
                    <a:pt x="367" y="33"/>
                    <a:pt x="367" y="33"/>
                  </a:cubicBezTo>
                  <a:cubicBezTo>
                    <a:pt x="370" y="35"/>
                    <a:pt x="370" y="35"/>
                    <a:pt x="370" y="35"/>
                  </a:cubicBezTo>
                  <a:cubicBezTo>
                    <a:pt x="373" y="34"/>
                    <a:pt x="373" y="34"/>
                    <a:pt x="373" y="34"/>
                  </a:cubicBezTo>
                  <a:cubicBezTo>
                    <a:pt x="375" y="36"/>
                    <a:pt x="379" y="38"/>
                    <a:pt x="381" y="40"/>
                  </a:cubicBezTo>
                  <a:cubicBezTo>
                    <a:pt x="385" y="47"/>
                    <a:pt x="383" y="51"/>
                    <a:pt x="391" y="46"/>
                  </a:cubicBezTo>
                  <a:cubicBezTo>
                    <a:pt x="395" y="44"/>
                    <a:pt x="399" y="43"/>
                    <a:pt x="405" y="42"/>
                  </a:cubicBezTo>
                  <a:cubicBezTo>
                    <a:pt x="408" y="42"/>
                    <a:pt x="408" y="42"/>
                    <a:pt x="408" y="42"/>
                  </a:cubicBezTo>
                  <a:cubicBezTo>
                    <a:pt x="411" y="40"/>
                    <a:pt x="411" y="40"/>
                    <a:pt x="411" y="40"/>
                  </a:cubicBezTo>
                  <a:cubicBezTo>
                    <a:pt x="413" y="38"/>
                    <a:pt x="413" y="38"/>
                    <a:pt x="413" y="38"/>
                  </a:cubicBezTo>
                  <a:cubicBezTo>
                    <a:pt x="416" y="38"/>
                    <a:pt x="416" y="38"/>
                    <a:pt x="416" y="38"/>
                  </a:cubicBezTo>
                  <a:cubicBezTo>
                    <a:pt x="420" y="39"/>
                    <a:pt x="420" y="39"/>
                    <a:pt x="420" y="39"/>
                  </a:cubicBezTo>
                  <a:cubicBezTo>
                    <a:pt x="421" y="45"/>
                    <a:pt x="421" y="45"/>
                    <a:pt x="421" y="45"/>
                  </a:cubicBezTo>
                  <a:cubicBezTo>
                    <a:pt x="421" y="52"/>
                    <a:pt x="421" y="52"/>
                    <a:pt x="421" y="52"/>
                  </a:cubicBezTo>
                  <a:cubicBezTo>
                    <a:pt x="423" y="56"/>
                    <a:pt x="423" y="56"/>
                    <a:pt x="423" y="56"/>
                  </a:cubicBezTo>
                  <a:cubicBezTo>
                    <a:pt x="426" y="52"/>
                    <a:pt x="426" y="52"/>
                    <a:pt x="426" y="52"/>
                  </a:cubicBezTo>
                  <a:cubicBezTo>
                    <a:pt x="426" y="47"/>
                    <a:pt x="426" y="47"/>
                    <a:pt x="426" y="47"/>
                  </a:cubicBezTo>
                  <a:cubicBezTo>
                    <a:pt x="427" y="41"/>
                    <a:pt x="427" y="41"/>
                    <a:pt x="427" y="41"/>
                  </a:cubicBezTo>
                  <a:cubicBezTo>
                    <a:pt x="431" y="38"/>
                    <a:pt x="431" y="38"/>
                    <a:pt x="431" y="38"/>
                  </a:cubicBezTo>
                  <a:cubicBezTo>
                    <a:pt x="433" y="38"/>
                    <a:pt x="433" y="38"/>
                    <a:pt x="433" y="38"/>
                  </a:cubicBezTo>
                  <a:cubicBezTo>
                    <a:pt x="436" y="38"/>
                    <a:pt x="436" y="38"/>
                    <a:pt x="436" y="38"/>
                  </a:cubicBezTo>
                  <a:cubicBezTo>
                    <a:pt x="438" y="41"/>
                    <a:pt x="438" y="41"/>
                    <a:pt x="438" y="41"/>
                  </a:cubicBezTo>
                  <a:cubicBezTo>
                    <a:pt x="439" y="46"/>
                    <a:pt x="439" y="46"/>
                    <a:pt x="439" y="46"/>
                  </a:cubicBezTo>
                  <a:cubicBezTo>
                    <a:pt x="437" y="56"/>
                    <a:pt x="437" y="56"/>
                    <a:pt x="437" y="56"/>
                  </a:cubicBezTo>
                  <a:cubicBezTo>
                    <a:pt x="432" y="61"/>
                    <a:pt x="432" y="61"/>
                    <a:pt x="432" y="61"/>
                  </a:cubicBezTo>
                  <a:cubicBezTo>
                    <a:pt x="430" y="65"/>
                    <a:pt x="430" y="65"/>
                    <a:pt x="430" y="65"/>
                  </a:cubicBezTo>
                  <a:cubicBezTo>
                    <a:pt x="429" y="70"/>
                    <a:pt x="429" y="70"/>
                    <a:pt x="429" y="70"/>
                  </a:cubicBezTo>
                  <a:cubicBezTo>
                    <a:pt x="425" y="76"/>
                    <a:pt x="425" y="76"/>
                    <a:pt x="425" y="76"/>
                  </a:cubicBezTo>
                  <a:cubicBezTo>
                    <a:pt x="421" y="79"/>
                    <a:pt x="421" y="79"/>
                    <a:pt x="421" y="79"/>
                  </a:cubicBezTo>
                  <a:cubicBezTo>
                    <a:pt x="414" y="81"/>
                    <a:pt x="414" y="81"/>
                    <a:pt x="414" y="81"/>
                  </a:cubicBezTo>
                  <a:cubicBezTo>
                    <a:pt x="409" y="80"/>
                    <a:pt x="409" y="80"/>
                    <a:pt x="409" y="80"/>
                  </a:cubicBezTo>
                  <a:cubicBezTo>
                    <a:pt x="404" y="79"/>
                    <a:pt x="404" y="79"/>
                    <a:pt x="404" y="79"/>
                  </a:cubicBezTo>
                  <a:cubicBezTo>
                    <a:pt x="401" y="77"/>
                    <a:pt x="401" y="77"/>
                    <a:pt x="401" y="77"/>
                  </a:cubicBezTo>
                  <a:cubicBezTo>
                    <a:pt x="400" y="75"/>
                    <a:pt x="400" y="75"/>
                    <a:pt x="400" y="75"/>
                  </a:cubicBezTo>
                  <a:cubicBezTo>
                    <a:pt x="402" y="72"/>
                    <a:pt x="402" y="72"/>
                    <a:pt x="402" y="72"/>
                  </a:cubicBezTo>
                  <a:cubicBezTo>
                    <a:pt x="403" y="71"/>
                    <a:pt x="403" y="71"/>
                    <a:pt x="403" y="71"/>
                  </a:cubicBezTo>
                  <a:cubicBezTo>
                    <a:pt x="398" y="71"/>
                    <a:pt x="398" y="71"/>
                    <a:pt x="398" y="71"/>
                  </a:cubicBezTo>
                  <a:cubicBezTo>
                    <a:pt x="392" y="72"/>
                    <a:pt x="392" y="72"/>
                    <a:pt x="392" y="72"/>
                  </a:cubicBezTo>
                  <a:cubicBezTo>
                    <a:pt x="390" y="76"/>
                    <a:pt x="390" y="76"/>
                    <a:pt x="390" y="76"/>
                  </a:cubicBezTo>
                  <a:cubicBezTo>
                    <a:pt x="394" y="78"/>
                    <a:pt x="394" y="78"/>
                    <a:pt x="394" y="78"/>
                  </a:cubicBezTo>
                  <a:cubicBezTo>
                    <a:pt x="394" y="80"/>
                    <a:pt x="394" y="80"/>
                    <a:pt x="394" y="80"/>
                  </a:cubicBezTo>
                  <a:cubicBezTo>
                    <a:pt x="390" y="80"/>
                    <a:pt x="390" y="80"/>
                    <a:pt x="390" y="80"/>
                  </a:cubicBezTo>
                  <a:cubicBezTo>
                    <a:pt x="385" y="80"/>
                    <a:pt x="385" y="80"/>
                    <a:pt x="385" y="80"/>
                  </a:cubicBezTo>
                  <a:cubicBezTo>
                    <a:pt x="379" y="79"/>
                    <a:pt x="379" y="79"/>
                    <a:pt x="379" y="79"/>
                  </a:cubicBezTo>
                  <a:cubicBezTo>
                    <a:pt x="374" y="78"/>
                    <a:pt x="374" y="78"/>
                    <a:pt x="374" y="78"/>
                  </a:cubicBezTo>
                  <a:cubicBezTo>
                    <a:pt x="371" y="79"/>
                    <a:pt x="371" y="79"/>
                    <a:pt x="371" y="79"/>
                  </a:cubicBezTo>
                  <a:cubicBezTo>
                    <a:pt x="372" y="80"/>
                    <a:pt x="372" y="80"/>
                    <a:pt x="372" y="80"/>
                  </a:cubicBezTo>
                  <a:cubicBezTo>
                    <a:pt x="376" y="83"/>
                    <a:pt x="376" y="83"/>
                    <a:pt x="376" y="83"/>
                  </a:cubicBezTo>
                  <a:cubicBezTo>
                    <a:pt x="381" y="85"/>
                    <a:pt x="381" y="85"/>
                    <a:pt x="381" y="85"/>
                  </a:cubicBezTo>
                  <a:cubicBezTo>
                    <a:pt x="387" y="85"/>
                    <a:pt x="387" y="85"/>
                    <a:pt x="387" y="85"/>
                  </a:cubicBezTo>
                  <a:cubicBezTo>
                    <a:pt x="392" y="87"/>
                    <a:pt x="392" y="87"/>
                    <a:pt x="392" y="87"/>
                  </a:cubicBezTo>
                  <a:cubicBezTo>
                    <a:pt x="398" y="88"/>
                    <a:pt x="398" y="88"/>
                    <a:pt x="398" y="88"/>
                  </a:cubicBezTo>
                  <a:cubicBezTo>
                    <a:pt x="400" y="90"/>
                    <a:pt x="400" y="90"/>
                    <a:pt x="400" y="90"/>
                  </a:cubicBezTo>
                  <a:cubicBezTo>
                    <a:pt x="402" y="92"/>
                    <a:pt x="402" y="92"/>
                    <a:pt x="402" y="92"/>
                  </a:cubicBezTo>
                  <a:cubicBezTo>
                    <a:pt x="402" y="95"/>
                    <a:pt x="402" y="95"/>
                    <a:pt x="402" y="95"/>
                  </a:cubicBezTo>
                  <a:cubicBezTo>
                    <a:pt x="398" y="105"/>
                    <a:pt x="398" y="105"/>
                    <a:pt x="398" y="105"/>
                  </a:cubicBezTo>
                  <a:cubicBezTo>
                    <a:pt x="391" y="106"/>
                    <a:pt x="391" y="106"/>
                    <a:pt x="391" y="106"/>
                  </a:cubicBezTo>
                  <a:cubicBezTo>
                    <a:pt x="384" y="104"/>
                    <a:pt x="384" y="104"/>
                    <a:pt x="384" y="104"/>
                  </a:cubicBezTo>
                  <a:cubicBezTo>
                    <a:pt x="379" y="103"/>
                    <a:pt x="379" y="103"/>
                    <a:pt x="379" y="103"/>
                  </a:cubicBezTo>
                  <a:cubicBezTo>
                    <a:pt x="381" y="108"/>
                    <a:pt x="381" y="108"/>
                    <a:pt x="381" y="108"/>
                  </a:cubicBezTo>
                  <a:cubicBezTo>
                    <a:pt x="389" y="112"/>
                    <a:pt x="389" y="112"/>
                    <a:pt x="389" y="112"/>
                  </a:cubicBezTo>
                  <a:cubicBezTo>
                    <a:pt x="397" y="112"/>
                    <a:pt x="397" y="112"/>
                    <a:pt x="397" y="112"/>
                  </a:cubicBezTo>
                  <a:cubicBezTo>
                    <a:pt x="404" y="107"/>
                    <a:pt x="404" y="107"/>
                    <a:pt x="404" y="107"/>
                  </a:cubicBezTo>
                  <a:cubicBezTo>
                    <a:pt x="406" y="104"/>
                    <a:pt x="406" y="104"/>
                    <a:pt x="406" y="104"/>
                  </a:cubicBezTo>
                  <a:cubicBezTo>
                    <a:pt x="409" y="101"/>
                    <a:pt x="409" y="101"/>
                    <a:pt x="409" y="101"/>
                  </a:cubicBezTo>
                  <a:cubicBezTo>
                    <a:pt x="412" y="101"/>
                    <a:pt x="412" y="101"/>
                    <a:pt x="412" y="101"/>
                  </a:cubicBezTo>
                  <a:cubicBezTo>
                    <a:pt x="414" y="105"/>
                    <a:pt x="414" y="105"/>
                    <a:pt x="414" y="105"/>
                  </a:cubicBezTo>
                  <a:cubicBezTo>
                    <a:pt x="415" y="107"/>
                    <a:pt x="415" y="107"/>
                    <a:pt x="415" y="107"/>
                  </a:cubicBezTo>
                  <a:cubicBezTo>
                    <a:pt x="419" y="107"/>
                    <a:pt x="419" y="107"/>
                    <a:pt x="419" y="107"/>
                  </a:cubicBezTo>
                  <a:cubicBezTo>
                    <a:pt x="419" y="109"/>
                    <a:pt x="419" y="109"/>
                    <a:pt x="419" y="109"/>
                  </a:cubicBezTo>
                  <a:cubicBezTo>
                    <a:pt x="414" y="116"/>
                    <a:pt x="414" y="116"/>
                    <a:pt x="414" y="116"/>
                  </a:cubicBezTo>
                  <a:cubicBezTo>
                    <a:pt x="410" y="119"/>
                    <a:pt x="410" y="119"/>
                    <a:pt x="410" y="119"/>
                  </a:cubicBezTo>
                  <a:cubicBezTo>
                    <a:pt x="406" y="121"/>
                    <a:pt x="406" y="121"/>
                    <a:pt x="406" y="121"/>
                  </a:cubicBezTo>
                  <a:cubicBezTo>
                    <a:pt x="402" y="122"/>
                    <a:pt x="402" y="122"/>
                    <a:pt x="402" y="122"/>
                  </a:cubicBezTo>
                  <a:cubicBezTo>
                    <a:pt x="398" y="122"/>
                    <a:pt x="398" y="122"/>
                    <a:pt x="398" y="122"/>
                  </a:cubicBezTo>
                  <a:cubicBezTo>
                    <a:pt x="394" y="123"/>
                    <a:pt x="394" y="123"/>
                    <a:pt x="394" y="123"/>
                  </a:cubicBezTo>
                  <a:cubicBezTo>
                    <a:pt x="390" y="125"/>
                    <a:pt x="390" y="125"/>
                    <a:pt x="390" y="125"/>
                  </a:cubicBezTo>
                  <a:cubicBezTo>
                    <a:pt x="384" y="129"/>
                    <a:pt x="384" y="129"/>
                    <a:pt x="384" y="129"/>
                  </a:cubicBezTo>
                  <a:cubicBezTo>
                    <a:pt x="378" y="135"/>
                    <a:pt x="378" y="135"/>
                    <a:pt x="378" y="135"/>
                  </a:cubicBezTo>
                  <a:cubicBezTo>
                    <a:pt x="372" y="141"/>
                    <a:pt x="372" y="141"/>
                    <a:pt x="372" y="141"/>
                  </a:cubicBezTo>
                  <a:cubicBezTo>
                    <a:pt x="367" y="148"/>
                    <a:pt x="367" y="148"/>
                    <a:pt x="367" y="148"/>
                  </a:cubicBezTo>
                  <a:cubicBezTo>
                    <a:pt x="363" y="154"/>
                    <a:pt x="363" y="154"/>
                    <a:pt x="363" y="154"/>
                  </a:cubicBezTo>
                  <a:cubicBezTo>
                    <a:pt x="358" y="158"/>
                    <a:pt x="358" y="158"/>
                    <a:pt x="358" y="158"/>
                  </a:cubicBezTo>
                  <a:cubicBezTo>
                    <a:pt x="350" y="166"/>
                    <a:pt x="350" y="166"/>
                    <a:pt x="350" y="166"/>
                  </a:cubicBezTo>
                  <a:cubicBezTo>
                    <a:pt x="346" y="173"/>
                    <a:pt x="346" y="173"/>
                    <a:pt x="346" y="173"/>
                  </a:cubicBezTo>
                  <a:cubicBezTo>
                    <a:pt x="345" y="179"/>
                    <a:pt x="345" y="179"/>
                    <a:pt x="345" y="179"/>
                  </a:cubicBezTo>
                  <a:cubicBezTo>
                    <a:pt x="344" y="185"/>
                    <a:pt x="344" y="185"/>
                    <a:pt x="344" y="185"/>
                  </a:cubicBezTo>
                  <a:cubicBezTo>
                    <a:pt x="345" y="189"/>
                    <a:pt x="345" y="189"/>
                    <a:pt x="345" y="189"/>
                  </a:cubicBezTo>
                  <a:cubicBezTo>
                    <a:pt x="344" y="192"/>
                    <a:pt x="344" y="192"/>
                    <a:pt x="344" y="192"/>
                  </a:cubicBezTo>
                  <a:cubicBezTo>
                    <a:pt x="342" y="194"/>
                    <a:pt x="342" y="194"/>
                    <a:pt x="342" y="194"/>
                  </a:cubicBezTo>
                  <a:cubicBezTo>
                    <a:pt x="338" y="195"/>
                    <a:pt x="338" y="195"/>
                    <a:pt x="338" y="195"/>
                  </a:cubicBezTo>
                  <a:cubicBezTo>
                    <a:pt x="331" y="195"/>
                    <a:pt x="331" y="195"/>
                    <a:pt x="331" y="195"/>
                  </a:cubicBezTo>
                  <a:cubicBezTo>
                    <a:pt x="327" y="196"/>
                    <a:pt x="327" y="196"/>
                    <a:pt x="327" y="196"/>
                  </a:cubicBezTo>
                  <a:cubicBezTo>
                    <a:pt x="322" y="199"/>
                    <a:pt x="322" y="199"/>
                    <a:pt x="322" y="199"/>
                  </a:cubicBezTo>
                  <a:lnTo>
                    <a:pt x="315" y="20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55">
              <a:extLst>
                <a:ext uri="{FF2B5EF4-FFF2-40B4-BE49-F238E27FC236}">
                  <a16:creationId xmlns:a16="http://schemas.microsoft.com/office/drawing/2014/main" id="{95FE3F34-A622-4292-8481-6DCF29DA1F2D}"/>
                </a:ext>
              </a:extLst>
            </p:cNvPr>
            <p:cNvSpPr>
              <a:spLocks/>
            </p:cNvSpPr>
            <p:nvPr/>
          </p:nvSpPr>
          <p:spPr bwMode="auto">
            <a:xfrm>
              <a:off x="7136546" y="4260281"/>
              <a:ext cx="1317178" cy="459362"/>
            </a:xfrm>
            <a:custGeom>
              <a:avLst/>
              <a:gdLst>
                <a:gd name="T0" fmla="*/ 289 w 519"/>
                <a:gd name="T1" fmla="*/ 156 h 181"/>
                <a:gd name="T2" fmla="*/ 0 w 519"/>
                <a:gd name="T3" fmla="*/ 181 h 181"/>
                <a:gd name="T4" fmla="*/ 9 w 519"/>
                <a:gd name="T5" fmla="*/ 173 h 181"/>
                <a:gd name="T6" fmla="*/ 5 w 519"/>
                <a:gd name="T7" fmla="*/ 164 h 181"/>
                <a:gd name="T8" fmla="*/ 14 w 519"/>
                <a:gd name="T9" fmla="*/ 142 h 181"/>
                <a:gd name="T10" fmla="*/ 18 w 519"/>
                <a:gd name="T11" fmla="*/ 127 h 181"/>
                <a:gd name="T12" fmla="*/ 25 w 519"/>
                <a:gd name="T13" fmla="*/ 120 h 181"/>
                <a:gd name="T14" fmla="*/ 32 w 519"/>
                <a:gd name="T15" fmla="*/ 113 h 181"/>
                <a:gd name="T16" fmla="*/ 34 w 519"/>
                <a:gd name="T17" fmla="*/ 99 h 181"/>
                <a:gd name="T18" fmla="*/ 32 w 519"/>
                <a:gd name="T19" fmla="*/ 81 h 181"/>
                <a:gd name="T20" fmla="*/ 33 w 519"/>
                <a:gd name="T21" fmla="*/ 61 h 181"/>
                <a:gd name="T22" fmla="*/ 125 w 519"/>
                <a:gd name="T23" fmla="*/ 46 h 181"/>
                <a:gd name="T24" fmla="*/ 185 w 519"/>
                <a:gd name="T25" fmla="*/ 40 h 181"/>
                <a:gd name="T26" fmla="*/ 245 w 519"/>
                <a:gd name="T27" fmla="*/ 35 h 181"/>
                <a:gd name="T28" fmla="*/ 306 w 519"/>
                <a:gd name="T29" fmla="*/ 28 h 181"/>
                <a:gd name="T30" fmla="*/ 362 w 519"/>
                <a:gd name="T31" fmla="*/ 21 h 181"/>
                <a:gd name="T32" fmla="*/ 414 w 519"/>
                <a:gd name="T33" fmla="*/ 14 h 181"/>
                <a:gd name="T34" fmla="*/ 460 w 519"/>
                <a:gd name="T35" fmla="*/ 8 h 181"/>
                <a:gd name="T36" fmla="*/ 494 w 519"/>
                <a:gd name="T37" fmla="*/ 3 h 181"/>
                <a:gd name="T38" fmla="*/ 519 w 519"/>
                <a:gd name="T39" fmla="*/ 0 h 181"/>
                <a:gd name="T40" fmla="*/ 508 w 519"/>
                <a:gd name="T41" fmla="*/ 20 h 181"/>
                <a:gd name="T42" fmla="*/ 499 w 519"/>
                <a:gd name="T43" fmla="*/ 37 h 181"/>
                <a:gd name="T44" fmla="*/ 484 w 519"/>
                <a:gd name="T45" fmla="*/ 42 h 181"/>
                <a:gd name="T46" fmla="*/ 473 w 519"/>
                <a:gd name="T47" fmla="*/ 53 h 181"/>
                <a:gd name="T48" fmla="*/ 459 w 519"/>
                <a:gd name="T49" fmla="*/ 53 h 181"/>
                <a:gd name="T50" fmla="*/ 453 w 519"/>
                <a:gd name="T51" fmla="*/ 57 h 181"/>
                <a:gd name="T52" fmla="*/ 449 w 519"/>
                <a:gd name="T53" fmla="*/ 69 h 181"/>
                <a:gd name="T54" fmla="*/ 433 w 519"/>
                <a:gd name="T55" fmla="*/ 80 h 181"/>
                <a:gd name="T56" fmla="*/ 414 w 519"/>
                <a:gd name="T57" fmla="*/ 95 h 181"/>
                <a:gd name="T58" fmla="*/ 399 w 519"/>
                <a:gd name="T59" fmla="*/ 102 h 181"/>
                <a:gd name="T60" fmla="*/ 392 w 519"/>
                <a:gd name="T61" fmla="*/ 110 h 181"/>
                <a:gd name="T62" fmla="*/ 388 w 519"/>
                <a:gd name="T63" fmla="*/ 118 h 181"/>
                <a:gd name="T64" fmla="*/ 388 w 519"/>
                <a:gd name="T65" fmla="*/ 127 h 181"/>
                <a:gd name="T66" fmla="*/ 376 w 519"/>
                <a:gd name="T67" fmla="*/ 126 h 181"/>
                <a:gd name="T68" fmla="*/ 373 w 519"/>
                <a:gd name="T6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181">
                  <a:moveTo>
                    <a:pt x="373" y="147"/>
                  </a:moveTo>
                  <a:lnTo>
                    <a:pt x="289" y="156"/>
                  </a:lnTo>
                  <a:lnTo>
                    <a:pt x="134" y="172"/>
                  </a:lnTo>
                  <a:lnTo>
                    <a:pt x="0" y="181"/>
                  </a:lnTo>
                  <a:lnTo>
                    <a:pt x="5" y="179"/>
                  </a:lnTo>
                  <a:lnTo>
                    <a:pt x="9" y="173"/>
                  </a:lnTo>
                  <a:lnTo>
                    <a:pt x="8" y="171"/>
                  </a:lnTo>
                  <a:lnTo>
                    <a:pt x="5" y="164"/>
                  </a:lnTo>
                  <a:lnTo>
                    <a:pt x="7" y="151"/>
                  </a:lnTo>
                  <a:lnTo>
                    <a:pt x="14" y="142"/>
                  </a:lnTo>
                  <a:lnTo>
                    <a:pt x="20" y="135"/>
                  </a:lnTo>
                  <a:lnTo>
                    <a:pt x="18" y="127"/>
                  </a:lnTo>
                  <a:lnTo>
                    <a:pt x="24" y="123"/>
                  </a:lnTo>
                  <a:lnTo>
                    <a:pt x="25" y="120"/>
                  </a:lnTo>
                  <a:lnTo>
                    <a:pt x="26" y="116"/>
                  </a:lnTo>
                  <a:lnTo>
                    <a:pt x="32" y="113"/>
                  </a:lnTo>
                  <a:lnTo>
                    <a:pt x="29" y="105"/>
                  </a:lnTo>
                  <a:lnTo>
                    <a:pt x="34" y="99"/>
                  </a:lnTo>
                  <a:lnTo>
                    <a:pt x="33" y="90"/>
                  </a:lnTo>
                  <a:lnTo>
                    <a:pt x="32" y="81"/>
                  </a:lnTo>
                  <a:lnTo>
                    <a:pt x="35" y="72"/>
                  </a:lnTo>
                  <a:lnTo>
                    <a:pt x="33" y="61"/>
                  </a:lnTo>
                  <a:lnTo>
                    <a:pt x="125" y="56"/>
                  </a:lnTo>
                  <a:lnTo>
                    <a:pt x="125" y="46"/>
                  </a:lnTo>
                  <a:lnTo>
                    <a:pt x="154" y="43"/>
                  </a:lnTo>
                  <a:lnTo>
                    <a:pt x="185" y="40"/>
                  </a:lnTo>
                  <a:lnTo>
                    <a:pt x="214" y="37"/>
                  </a:lnTo>
                  <a:lnTo>
                    <a:pt x="245" y="35"/>
                  </a:lnTo>
                  <a:lnTo>
                    <a:pt x="275" y="32"/>
                  </a:lnTo>
                  <a:lnTo>
                    <a:pt x="306" y="28"/>
                  </a:lnTo>
                  <a:lnTo>
                    <a:pt x="334" y="24"/>
                  </a:lnTo>
                  <a:lnTo>
                    <a:pt x="362" y="21"/>
                  </a:lnTo>
                  <a:lnTo>
                    <a:pt x="389" y="17"/>
                  </a:lnTo>
                  <a:lnTo>
                    <a:pt x="414" y="14"/>
                  </a:lnTo>
                  <a:lnTo>
                    <a:pt x="439" y="12"/>
                  </a:lnTo>
                  <a:lnTo>
                    <a:pt x="460" y="8"/>
                  </a:lnTo>
                  <a:lnTo>
                    <a:pt x="479" y="6"/>
                  </a:lnTo>
                  <a:lnTo>
                    <a:pt x="494" y="3"/>
                  </a:lnTo>
                  <a:lnTo>
                    <a:pt x="508" y="1"/>
                  </a:lnTo>
                  <a:lnTo>
                    <a:pt x="519" y="0"/>
                  </a:lnTo>
                  <a:lnTo>
                    <a:pt x="519" y="14"/>
                  </a:lnTo>
                  <a:lnTo>
                    <a:pt x="508" y="20"/>
                  </a:lnTo>
                  <a:lnTo>
                    <a:pt x="504" y="29"/>
                  </a:lnTo>
                  <a:lnTo>
                    <a:pt x="499" y="37"/>
                  </a:lnTo>
                  <a:lnTo>
                    <a:pt x="492" y="40"/>
                  </a:lnTo>
                  <a:lnTo>
                    <a:pt x="484" y="42"/>
                  </a:lnTo>
                  <a:lnTo>
                    <a:pt x="479" y="47"/>
                  </a:lnTo>
                  <a:lnTo>
                    <a:pt x="473" y="53"/>
                  </a:lnTo>
                  <a:lnTo>
                    <a:pt x="462" y="54"/>
                  </a:lnTo>
                  <a:lnTo>
                    <a:pt x="459" y="53"/>
                  </a:lnTo>
                  <a:lnTo>
                    <a:pt x="455" y="54"/>
                  </a:lnTo>
                  <a:lnTo>
                    <a:pt x="453" y="57"/>
                  </a:lnTo>
                  <a:lnTo>
                    <a:pt x="453" y="62"/>
                  </a:lnTo>
                  <a:lnTo>
                    <a:pt x="449" y="69"/>
                  </a:lnTo>
                  <a:lnTo>
                    <a:pt x="442" y="75"/>
                  </a:lnTo>
                  <a:lnTo>
                    <a:pt x="433" y="80"/>
                  </a:lnTo>
                  <a:lnTo>
                    <a:pt x="424" y="88"/>
                  </a:lnTo>
                  <a:lnTo>
                    <a:pt x="414" y="95"/>
                  </a:lnTo>
                  <a:lnTo>
                    <a:pt x="405" y="100"/>
                  </a:lnTo>
                  <a:lnTo>
                    <a:pt x="399" y="102"/>
                  </a:lnTo>
                  <a:lnTo>
                    <a:pt x="395" y="107"/>
                  </a:lnTo>
                  <a:lnTo>
                    <a:pt x="392" y="110"/>
                  </a:lnTo>
                  <a:lnTo>
                    <a:pt x="389" y="114"/>
                  </a:lnTo>
                  <a:lnTo>
                    <a:pt x="388" y="118"/>
                  </a:lnTo>
                  <a:lnTo>
                    <a:pt x="389" y="125"/>
                  </a:lnTo>
                  <a:lnTo>
                    <a:pt x="388" y="127"/>
                  </a:lnTo>
                  <a:lnTo>
                    <a:pt x="381" y="126"/>
                  </a:lnTo>
                  <a:lnTo>
                    <a:pt x="376" y="126"/>
                  </a:lnTo>
                  <a:lnTo>
                    <a:pt x="373" y="132"/>
                  </a:lnTo>
                  <a:lnTo>
                    <a:pt x="373" y="14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56">
              <a:extLst>
                <a:ext uri="{FF2B5EF4-FFF2-40B4-BE49-F238E27FC236}">
                  <a16:creationId xmlns:a16="http://schemas.microsoft.com/office/drawing/2014/main" id="{E8779E08-B87F-46E0-9BA7-001B14733382}"/>
                </a:ext>
              </a:extLst>
            </p:cNvPr>
            <p:cNvSpPr>
              <a:spLocks/>
            </p:cNvSpPr>
            <p:nvPr/>
          </p:nvSpPr>
          <p:spPr bwMode="auto">
            <a:xfrm>
              <a:off x="6961430" y="4696802"/>
              <a:ext cx="558341" cy="974559"/>
            </a:xfrm>
            <a:custGeom>
              <a:avLst/>
              <a:gdLst>
                <a:gd name="T0" fmla="*/ 21 w 220"/>
                <a:gd name="T1" fmla="*/ 172 h 384"/>
                <a:gd name="T2" fmla="*/ 21 w 220"/>
                <a:gd name="T3" fmla="*/ 146 h 384"/>
                <a:gd name="T4" fmla="*/ 13 w 220"/>
                <a:gd name="T5" fmla="*/ 129 h 384"/>
                <a:gd name="T6" fmla="*/ 18 w 220"/>
                <a:gd name="T7" fmla="*/ 121 h 384"/>
                <a:gd name="T8" fmla="*/ 24 w 220"/>
                <a:gd name="T9" fmla="*/ 109 h 384"/>
                <a:gd name="T10" fmla="*/ 28 w 220"/>
                <a:gd name="T11" fmla="*/ 95 h 384"/>
                <a:gd name="T12" fmla="*/ 31 w 220"/>
                <a:gd name="T13" fmla="*/ 85 h 384"/>
                <a:gd name="T14" fmla="*/ 38 w 220"/>
                <a:gd name="T15" fmla="*/ 72 h 384"/>
                <a:gd name="T16" fmla="*/ 47 w 220"/>
                <a:gd name="T17" fmla="*/ 58 h 384"/>
                <a:gd name="T18" fmla="*/ 51 w 220"/>
                <a:gd name="T19" fmla="*/ 42 h 384"/>
                <a:gd name="T20" fmla="*/ 60 w 220"/>
                <a:gd name="T21" fmla="*/ 28 h 384"/>
                <a:gd name="T22" fmla="*/ 61 w 220"/>
                <a:gd name="T23" fmla="*/ 23 h 384"/>
                <a:gd name="T24" fmla="*/ 68 w 220"/>
                <a:gd name="T25" fmla="*/ 21 h 384"/>
                <a:gd name="T26" fmla="*/ 67 w 220"/>
                <a:gd name="T27" fmla="*/ 14 h 384"/>
                <a:gd name="T28" fmla="*/ 69 w 220"/>
                <a:gd name="T29" fmla="*/ 10 h 384"/>
                <a:gd name="T30" fmla="*/ 203 w 220"/>
                <a:gd name="T31" fmla="*/ 0 h 384"/>
                <a:gd name="T32" fmla="*/ 220 w 220"/>
                <a:gd name="T33" fmla="*/ 364 h 384"/>
                <a:gd name="T34" fmla="*/ 203 w 220"/>
                <a:gd name="T35" fmla="*/ 369 h 384"/>
                <a:gd name="T36" fmla="*/ 196 w 220"/>
                <a:gd name="T37" fmla="*/ 362 h 384"/>
                <a:gd name="T38" fmla="*/ 191 w 220"/>
                <a:gd name="T39" fmla="*/ 365 h 384"/>
                <a:gd name="T40" fmla="*/ 175 w 220"/>
                <a:gd name="T41" fmla="*/ 366 h 384"/>
                <a:gd name="T42" fmla="*/ 167 w 220"/>
                <a:gd name="T43" fmla="*/ 370 h 384"/>
                <a:gd name="T44" fmla="*/ 160 w 220"/>
                <a:gd name="T45" fmla="*/ 371 h 384"/>
                <a:gd name="T46" fmla="*/ 155 w 220"/>
                <a:gd name="T47" fmla="*/ 370 h 384"/>
                <a:gd name="T48" fmla="*/ 151 w 220"/>
                <a:gd name="T49" fmla="*/ 370 h 384"/>
                <a:gd name="T50" fmla="*/ 147 w 220"/>
                <a:gd name="T51" fmla="*/ 379 h 384"/>
                <a:gd name="T52" fmla="*/ 136 w 220"/>
                <a:gd name="T53" fmla="*/ 382 h 384"/>
                <a:gd name="T54" fmla="*/ 125 w 220"/>
                <a:gd name="T55" fmla="*/ 362 h 384"/>
                <a:gd name="T56" fmla="*/ 117 w 220"/>
                <a:gd name="T57" fmla="*/ 346 h 384"/>
                <a:gd name="T58" fmla="*/ 120 w 220"/>
                <a:gd name="T59" fmla="*/ 337 h 384"/>
                <a:gd name="T60" fmla="*/ 122 w 220"/>
                <a:gd name="T61" fmla="*/ 324 h 384"/>
                <a:gd name="T62" fmla="*/ 4 w 220"/>
                <a:gd name="T63" fmla="*/ 326 h 384"/>
                <a:gd name="T64" fmla="*/ 3 w 220"/>
                <a:gd name="T65" fmla="*/ 323 h 384"/>
                <a:gd name="T66" fmla="*/ 0 w 220"/>
                <a:gd name="T67" fmla="*/ 319 h 384"/>
                <a:gd name="T68" fmla="*/ 1 w 220"/>
                <a:gd name="T69" fmla="*/ 312 h 384"/>
                <a:gd name="T70" fmla="*/ 4 w 220"/>
                <a:gd name="T71" fmla="*/ 306 h 384"/>
                <a:gd name="T72" fmla="*/ 3 w 220"/>
                <a:gd name="T73" fmla="*/ 297 h 384"/>
                <a:gd name="T74" fmla="*/ 5 w 220"/>
                <a:gd name="T75" fmla="*/ 283 h 384"/>
                <a:gd name="T76" fmla="*/ 16 w 220"/>
                <a:gd name="T77" fmla="*/ 267 h 384"/>
                <a:gd name="T78" fmla="*/ 25 w 220"/>
                <a:gd name="T79" fmla="*/ 254 h 384"/>
                <a:gd name="T80" fmla="*/ 30 w 220"/>
                <a:gd name="T81" fmla="*/ 241 h 384"/>
                <a:gd name="T82" fmla="*/ 35 w 220"/>
                <a:gd name="T83" fmla="*/ 230 h 384"/>
                <a:gd name="T84" fmla="*/ 40 w 220"/>
                <a:gd name="T85" fmla="*/ 224 h 384"/>
                <a:gd name="T86" fmla="*/ 36 w 220"/>
                <a:gd name="T87" fmla="*/ 219 h 384"/>
                <a:gd name="T88" fmla="*/ 29 w 220"/>
                <a:gd name="T89" fmla="*/ 213 h 384"/>
                <a:gd name="T90" fmla="*/ 27 w 220"/>
                <a:gd name="T91" fmla="*/ 197 h 384"/>
                <a:gd name="T92" fmla="*/ 22 w 220"/>
                <a:gd name="T93" fmla="*/ 193 h 384"/>
                <a:gd name="T94" fmla="*/ 27 w 220"/>
                <a:gd name="T95" fmla="*/ 185 h 384"/>
                <a:gd name="T96" fmla="*/ 29 w 220"/>
                <a:gd name="T97" fmla="*/ 180 h 384"/>
                <a:gd name="T98" fmla="*/ 21 w 220"/>
                <a:gd name="T99" fmla="*/ 1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 h="384">
                  <a:moveTo>
                    <a:pt x="21" y="172"/>
                  </a:moveTo>
                  <a:lnTo>
                    <a:pt x="21" y="172"/>
                  </a:lnTo>
                  <a:lnTo>
                    <a:pt x="23" y="157"/>
                  </a:lnTo>
                  <a:lnTo>
                    <a:pt x="21" y="146"/>
                  </a:lnTo>
                  <a:lnTo>
                    <a:pt x="17" y="138"/>
                  </a:lnTo>
                  <a:lnTo>
                    <a:pt x="13" y="129"/>
                  </a:lnTo>
                  <a:lnTo>
                    <a:pt x="14" y="125"/>
                  </a:lnTo>
                  <a:lnTo>
                    <a:pt x="18" y="121"/>
                  </a:lnTo>
                  <a:lnTo>
                    <a:pt x="22" y="118"/>
                  </a:lnTo>
                  <a:lnTo>
                    <a:pt x="24" y="109"/>
                  </a:lnTo>
                  <a:lnTo>
                    <a:pt x="25" y="102"/>
                  </a:lnTo>
                  <a:lnTo>
                    <a:pt x="28" y="95"/>
                  </a:lnTo>
                  <a:lnTo>
                    <a:pt x="29" y="91"/>
                  </a:lnTo>
                  <a:lnTo>
                    <a:pt x="31" y="85"/>
                  </a:lnTo>
                  <a:lnTo>
                    <a:pt x="34" y="78"/>
                  </a:lnTo>
                  <a:lnTo>
                    <a:pt x="38" y="72"/>
                  </a:lnTo>
                  <a:lnTo>
                    <a:pt x="42" y="67"/>
                  </a:lnTo>
                  <a:lnTo>
                    <a:pt x="47" y="58"/>
                  </a:lnTo>
                  <a:lnTo>
                    <a:pt x="50" y="50"/>
                  </a:lnTo>
                  <a:lnTo>
                    <a:pt x="51" y="42"/>
                  </a:lnTo>
                  <a:lnTo>
                    <a:pt x="54" y="35"/>
                  </a:lnTo>
                  <a:lnTo>
                    <a:pt x="60" y="28"/>
                  </a:lnTo>
                  <a:lnTo>
                    <a:pt x="60" y="25"/>
                  </a:lnTo>
                  <a:lnTo>
                    <a:pt x="61" y="23"/>
                  </a:lnTo>
                  <a:lnTo>
                    <a:pt x="63" y="22"/>
                  </a:lnTo>
                  <a:lnTo>
                    <a:pt x="68" y="21"/>
                  </a:lnTo>
                  <a:lnTo>
                    <a:pt x="67" y="15"/>
                  </a:lnTo>
                  <a:lnTo>
                    <a:pt x="67" y="14"/>
                  </a:lnTo>
                  <a:lnTo>
                    <a:pt x="68" y="12"/>
                  </a:lnTo>
                  <a:lnTo>
                    <a:pt x="69" y="10"/>
                  </a:lnTo>
                  <a:lnTo>
                    <a:pt x="69" y="9"/>
                  </a:lnTo>
                  <a:lnTo>
                    <a:pt x="203" y="0"/>
                  </a:lnTo>
                  <a:lnTo>
                    <a:pt x="200" y="244"/>
                  </a:lnTo>
                  <a:lnTo>
                    <a:pt x="220" y="364"/>
                  </a:lnTo>
                  <a:lnTo>
                    <a:pt x="209" y="367"/>
                  </a:lnTo>
                  <a:lnTo>
                    <a:pt x="203" y="369"/>
                  </a:lnTo>
                  <a:lnTo>
                    <a:pt x="203" y="362"/>
                  </a:lnTo>
                  <a:lnTo>
                    <a:pt x="196" y="362"/>
                  </a:lnTo>
                  <a:lnTo>
                    <a:pt x="195" y="364"/>
                  </a:lnTo>
                  <a:lnTo>
                    <a:pt x="191" y="365"/>
                  </a:lnTo>
                  <a:lnTo>
                    <a:pt x="185" y="365"/>
                  </a:lnTo>
                  <a:lnTo>
                    <a:pt x="175" y="366"/>
                  </a:lnTo>
                  <a:lnTo>
                    <a:pt x="170" y="369"/>
                  </a:lnTo>
                  <a:lnTo>
                    <a:pt x="167" y="370"/>
                  </a:lnTo>
                  <a:lnTo>
                    <a:pt x="162" y="371"/>
                  </a:lnTo>
                  <a:lnTo>
                    <a:pt x="160" y="371"/>
                  </a:lnTo>
                  <a:lnTo>
                    <a:pt x="157" y="370"/>
                  </a:lnTo>
                  <a:lnTo>
                    <a:pt x="155" y="370"/>
                  </a:lnTo>
                  <a:lnTo>
                    <a:pt x="153" y="369"/>
                  </a:lnTo>
                  <a:lnTo>
                    <a:pt x="151" y="370"/>
                  </a:lnTo>
                  <a:lnTo>
                    <a:pt x="150" y="373"/>
                  </a:lnTo>
                  <a:lnTo>
                    <a:pt x="147" y="379"/>
                  </a:lnTo>
                  <a:lnTo>
                    <a:pt x="142" y="384"/>
                  </a:lnTo>
                  <a:lnTo>
                    <a:pt x="136" y="382"/>
                  </a:lnTo>
                  <a:lnTo>
                    <a:pt x="130" y="369"/>
                  </a:lnTo>
                  <a:lnTo>
                    <a:pt x="125" y="362"/>
                  </a:lnTo>
                  <a:lnTo>
                    <a:pt x="120" y="356"/>
                  </a:lnTo>
                  <a:lnTo>
                    <a:pt x="117" y="346"/>
                  </a:lnTo>
                  <a:lnTo>
                    <a:pt x="117" y="342"/>
                  </a:lnTo>
                  <a:lnTo>
                    <a:pt x="120" y="337"/>
                  </a:lnTo>
                  <a:lnTo>
                    <a:pt x="121" y="331"/>
                  </a:lnTo>
                  <a:lnTo>
                    <a:pt x="122" y="324"/>
                  </a:lnTo>
                  <a:lnTo>
                    <a:pt x="4" y="330"/>
                  </a:lnTo>
                  <a:lnTo>
                    <a:pt x="4" y="326"/>
                  </a:lnTo>
                  <a:lnTo>
                    <a:pt x="4" y="324"/>
                  </a:lnTo>
                  <a:lnTo>
                    <a:pt x="3" y="323"/>
                  </a:lnTo>
                  <a:lnTo>
                    <a:pt x="1" y="321"/>
                  </a:lnTo>
                  <a:lnTo>
                    <a:pt x="0" y="319"/>
                  </a:lnTo>
                  <a:lnTo>
                    <a:pt x="0" y="316"/>
                  </a:lnTo>
                  <a:lnTo>
                    <a:pt x="1" y="312"/>
                  </a:lnTo>
                  <a:lnTo>
                    <a:pt x="3" y="310"/>
                  </a:lnTo>
                  <a:lnTo>
                    <a:pt x="4" y="306"/>
                  </a:lnTo>
                  <a:lnTo>
                    <a:pt x="4" y="301"/>
                  </a:lnTo>
                  <a:lnTo>
                    <a:pt x="3" y="297"/>
                  </a:lnTo>
                  <a:lnTo>
                    <a:pt x="5" y="297"/>
                  </a:lnTo>
                  <a:lnTo>
                    <a:pt x="5" y="283"/>
                  </a:lnTo>
                  <a:lnTo>
                    <a:pt x="10" y="283"/>
                  </a:lnTo>
                  <a:lnTo>
                    <a:pt x="16" y="267"/>
                  </a:lnTo>
                  <a:lnTo>
                    <a:pt x="21" y="259"/>
                  </a:lnTo>
                  <a:lnTo>
                    <a:pt x="25" y="254"/>
                  </a:lnTo>
                  <a:lnTo>
                    <a:pt x="27" y="250"/>
                  </a:lnTo>
                  <a:lnTo>
                    <a:pt x="30" y="241"/>
                  </a:lnTo>
                  <a:lnTo>
                    <a:pt x="31" y="234"/>
                  </a:lnTo>
                  <a:lnTo>
                    <a:pt x="35" y="230"/>
                  </a:lnTo>
                  <a:lnTo>
                    <a:pt x="40" y="227"/>
                  </a:lnTo>
                  <a:lnTo>
                    <a:pt x="40" y="224"/>
                  </a:lnTo>
                  <a:lnTo>
                    <a:pt x="37" y="221"/>
                  </a:lnTo>
                  <a:lnTo>
                    <a:pt x="36" y="219"/>
                  </a:lnTo>
                  <a:lnTo>
                    <a:pt x="34" y="215"/>
                  </a:lnTo>
                  <a:lnTo>
                    <a:pt x="29" y="213"/>
                  </a:lnTo>
                  <a:lnTo>
                    <a:pt x="28" y="204"/>
                  </a:lnTo>
                  <a:lnTo>
                    <a:pt x="27" y="197"/>
                  </a:lnTo>
                  <a:lnTo>
                    <a:pt x="27" y="194"/>
                  </a:lnTo>
                  <a:lnTo>
                    <a:pt x="22" y="193"/>
                  </a:lnTo>
                  <a:lnTo>
                    <a:pt x="24" y="188"/>
                  </a:lnTo>
                  <a:lnTo>
                    <a:pt x="27" y="185"/>
                  </a:lnTo>
                  <a:lnTo>
                    <a:pt x="29" y="181"/>
                  </a:lnTo>
                  <a:lnTo>
                    <a:pt x="29" y="180"/>
                  </a:lnTo>
                  <a:lnTo>
                    <a:pt x="21" y="180"/>
                  </a:lnTo>
                  <a:lnTo>
                    <a:pt x="21" y="17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57">
              <a:extLst>
                <a:ext uri="{FF2B5EF4-FFF2-40B4-BE49-F238E27FC236}">
                  <a16:creationId xmlns:a16="http://schemas.microsoft.com/office/drawing/2014/main" id="{B2D6ED5F-230F-4077-977C-7DF828711A96}"/>
                </a:ext>
              </a:extLst>
            </p:cNvPr>
            <p:cNvSpPr>
              <a:spLocks/>
            </p:cNvSpPr>
            <p:nvPr/>
          </p:nvSpPr>
          <p:spPr bwMode="auto">
            <a:xfrm>
              <a:off x="7469013" y="4656196"/>
              <a:ext cx="601486" cy="987249"/>
            </a:xfrm>
            <a:custGeom>
              <a:avLst/>
              <a:gdLst>
                <a:gd name="T0" fmla="*/ 17 w 202"/>
                <a:gd name="T1" fmla="*/ 322 h 330"/>
                <a:gd name="T2" fmla="*/ 24 w 202"/>
                <a:gd name="T3" fmla="*/ 321 h 330"/>
                <a:gd name="T4" fmla="*/ 27 w 202"/>
                <a:gd name="T5" fmla="*/ 320 h 330"/>
                <a:gd name="T6" fmla="*/ 28 w 202"/>
                <a:gd name="T7" fmla="*/ 316 h 330"/>
                <a:gd name="T8" fmla="*/ 28 w 202"/>
                <a:gd name="T9" fmla="*/ 306 h 330"/>
                <a:gd name="T10" fmla="*/ 29 w 202"/>
                <a:gd name="T11" fmla="*/ 301 h 330"/>
                <a:gd name="T12" fmla="*/ 31 w 202"/>
                <a:gd name="T13" fmla="*/ 300 h 330"/>
                <a:gd name="T14" fmla="*/ 34 w 202"/>
                <a:gd name="T15" fmla="*/ 296 h 330"/>
                <a:gd name="T16" fmla="*/ 37 w 202"/>
                <a:gd name="T17" fmla="*/ 293 h 330"/>
                <a:gd name="T18" fmla="*/ 39 w 202"/>
                <a:gd name="T19" fmla="*/ 297 h 330"/>
                <a:gd name="T20" fmla="*/ 41 w 202"/>
                <a:gd name="T21" fmla="*/ 304 h 330"/>
                <a:gd name="T22" fmla="*/ 40 w 202"/>
                <a:gd name="T23" fmla="*/ 309 h 330"/>
                <a:gd name="T24" fmla="*/ 38 w 202"/>
                <a:gd name="T25" fmla="*/ 313 h 330"/>
                <a:gd name="T26" fmla="*/ 39 w 202"/>
                <a:gd name="T27" fmla="*/ 315 h 330"/>
                <a:gd name="T28" fmla="*/ 42 w 202"/>
                <a:gd name="T29" fmla="*/ 317 h 330"/>
                <a:gd name="T30" fmla="*/ 47 w 202"/>
                <a:gd name="T31" fmla="*/ 318 h 330"/>
                <a:gd name="T32" fmla="*/ 47 w 202"/>
                <a:gd name="T33" fmla="*/ 323 h 330"/>
                <a:gd name="T34" fmla="*/ 40 w 202"/>
                <a:gd name="T35" fmla="*/ 327 h 330"/>
                <a:gd name="T36" fmla="*/ 51 w 202"/>
                <a:gd name="T37" fmla="*/ 330 h 330"/>
                <a:gd name="T38" fmla="*/ 55 w 202"/>
                <a:gd name="T39" fmla="*/ 328 h 330"/>
                <a:gd name="T40" fmla="*/ 58 w 202"/>
                <a:gd name="T41" fmla="*/ 326 h 330"/>
                <a:gd name="T42" fmla="*/ 62 w 202"/>
                <a:gd name="T43" fmla="*/ 321 h 330"/>
                <a:gd name="T44" fmla="*/ 65 w 202"/>
                <a:gd name="T45" fmla="*/ 316 h 330"/>
                <a:gd name="T46" fmla="*/ 69 w 202"/>
                <a:gd name="T47" fmla="*/ 311 h 330"/>
                <a:gd name="T48" fmla="*/ 71 w 202"/>
                <a:gd name="T49" fmla="*/ 307 h 330"/>
                <a:gd name="T50" fmla="*/ 70 w 202"/>
                <a:gd name="T51" fmla="*/ 302 h 330"/>
                <a:gd name="T52" fmla="*/ 67 w 202"/>
                <a:gd name="T53" fmla="*/ 300 h 330"/>
                <a:gd name="T54" fmla="*/ 64 w 202"/>
                <a:gd name="T55" fmla="*/ 297 h 330"/>
                <a:gd name="T56" fmla="*/ 61 w 202"/>
                <a:gd name="T57" fmla="*/ 293 h 330"/>
                <a:gd name="T58" fmla="*/ 57 w 202"/>
                <a:gd name="T59" fmla="*/ 289 h 330"/>
                <a:gd name="T60" fmla="*/ 56 w 202"/>
                <a:gd name="T61" fmla="*/ 283 h 330"/>
                <a:gd name="T62" fmla="*/ 57 w 202"/>
                <a:gd name="T63" fmla="*/ 274 h 330"/>
                <a:gd name="T64" fmla="*/ 202 w 202"/>
                <a:gd name="T65" fmla="*/ 263 h 330"/>
                <a:gd name="T66" fmla="*/ 201 w 202"/>
                <a:gd name="T67" fmla="*/ 259 h 330"/>
                <a:gd name="T68" fmla="*/ 198 w 202"/>
                <a:gd name="T69" fmla="*/ 254 h 330"/>
                <a:gd name="T70" fmla="*/ 195 w 202"/>
                <a:gd name="T71" fmla="*/ 249 h 330"/>
                <a:gd name="T72" fmla="*/ 194 w 202"/>
                <a:gd name="T73" fmla="*/ 243 h 330"/>
                <a:gd name="T74" fmla="*/ 189 w 202"/>
                <a:gd name="T75" fmla="*/ 231 h 330"/>
                <a:gd name="T76" fmla="*/ 189 w 202"/>
                <a:gd name="T77" fmla="*/ 226 h 330"/>
                <a:gd name="T78" fmla="*/ 189 w 202"/>
                <a:gd name="T79" fmla="*/ 220 h 330"/>
                <a:gd name="T80" fmla="*/ 187 w 202"/>
                <a:gd name="T81" fmla="*/ 202 h 330"/>
                <a:gd name="T82" fmla="*/ 191 w 202"/>
                <a:gd name="T83" fmla="*/ 195 h 330"/>
                <a:gd name="T84" fmla="*/ 190 w 202"/>
                <a:gd name="T85" fmla="*/ 190 h 330"/>
                <a:gd name="T86" fmla="*/ 188 w 202"/>
                <a:gd name="T87" fmla="*/ 186 h 330"/>
                <a:gd name="T88" fmla="*/ 189 w 202"/>
                <a:gd name="T89" fmla="*/ 182 h 330"/>
                <a:gd name="T90" fmla="*/ 194 w 202"/>
                <a:gd name="T91" fmla="*/ 179 h 330"/>
                <a:gd name="T92" fmla="*/ 196 w 202"/>
                <a:gd name="T93" fmla="*/ 175 h 330"/>
                <a:gd name="T94" fmla="*/ 196 w 202"/>
                <a:gd name="T95" fmla="*/ 173 h 330"/>
                <a:gd name="T96" fmla="*/ 193 w 202"/>
                <a:gd name="T97" fmla="*/ 172 h 330"/>
                <a:gd name="T98" fmla="*/ 190 w 202"/>
                <a:gd name="T99" fmla="*/ 169 h 330"/>
                <a:gd name="T100" fmla="*/ 189 w 202"/>
                <a:gd name="T101" fmla="*/ 166 h 330"/>
                <a:gd name="T102" fmla="*/ 188 w 202"/>
                <a:gd name="T103" fmla="*/ 162 h 330"/>
                <a:gd name="T104" fmla="*/ 187 w 202"/>
                <a:gd name="T105" fmla="*/ 160 h 330"/>
                <a:gd name="T106" fmla="*/ 182 w 202"/>
                <a:gd name="T107" fmla="*/ 153 h 330"/>
                <a:gd name="T108" fmla="*/ 181 w 202"/>
                <a:gd name="T109" fmla="*/ 146 h 330"/>
                <a:gd name="T110" fmla="*/ 180 w 202"/>
                <a:gd name="T111" fmla="*/ 141 h 330"/>
                <a:gd name="T112" fmla="*/ 177 w 202"/>
                <a:gd name="T113" fmla="*/ 140 h 330"/>
                <a:gd name="T114" fmla="*/ 135 w 202"/>
                <a:gd name="T115" fmla="*/ 0 h 330"/>
                <a:gd name="T116" fmla="*/ 3 w 202"/>
                <a:gd name="T117" fmla="*/ 13 h 330"/>
                <a:gd name="T118" fmla="*/ 0 w 202"/>
                <a:gd name="T119" fmla="*/ 220 h 330"/>
                <a:gd name="T120" fmla="*/ 17 w 202"/>
                <a:gd name="T121"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330">
                  <a:moveTo>
                    <a:pt x="17" y="322"/>
                  </a:moveTo>
                  <a:cubicBezTo>
                    <a:pt x="24" y="321"/>
                    <a:pt x="24" y="321"/>
                    <a:pt x="24" y="321"/>
                  </a:cubicBezTo>
                  <a:cubicBezTo>
                    <a:pt x="27" y="320"/>
                    <a:pt x="27" y="320"/>
                    <a:pt x="27" y="320"/>
                  </a:cubicBezTo>
                  <a:cubicBezTo>
                    <a:pt x="28" y="316"/>
                    <a:pt x="28" y="316"/>
                    <a:pt x="28" y="316"/>
                  </a:cubicBezTo>
                  <a:cubicBezTo>
                    <a:pt x="28" y="306"/>
                    <a:pt x="28" y="306"/>
                    <a:pt x="28" y="306"/>
                  </a:cubicBezTo>
                  <a:cubicBezTo>
                    <a:pt x="29" y="301"/>
                    <a:pt x="29" y="301"/>
                    <a:pt x="29" y="301"/>
                  </a:cubicBezTo>
                  <a:cubicBezTo>
                    <a:pt x="31" y="300"/>
                    <a:pt x="31" y="300"/>
                    <a:pt x="31" y="300"/>
                  </a:cubicBezTo>
                  <a:cubicBezTo>
                    <a:pt x="34" y="296"/>
                    <a:pt x="34" y="296"/>
                    <a:pt x="34" y="296"/>
                  </a:cubicBezTo>
                  <a:cubicBezTo>
                    <a:pt x="37" y="293"/>
                    <a:pt x="37" y="293"/>
                    <a:pt x="37" y="293"/>
                  </a:cubicBezTo>
                  <a:cubicBezTo>
                    <a:pt x="39" y="297"/>
                    <a:pt x="39" y="297"/>
                    <a:pt x="39" y="297"/>
                  </a:cubicBezTo>
                  <a:cubicBezTo>
                    <a:pt x="41" y="304"/>
                    <a:pt x="41" y="304"/>
                    <a:pt x="41" y="304"/>
                  </a:cubicBezTo>
                  <a:cubicBezTo>
                    <a:pt x="40" y="309"/>
                    <a:pt x="40" y="309"/>
                    <a:pt x="40" y="309"/>
                  </a:cubicBezTo>
                  <a:cubicBezTo>
                    <a:pt x="38" y="313"/>
                    <a:pt x="38" y="313"/>
                    <a:pt x="38" y="313"/>
                  </a:cubicBezTo>
                  <a:cubicBezTo>
                    <a:pt x="39" y="315"/>
                    <a:pt x="39" y="315"/>
                    <a:pt x="39" y="315"/>
                  </a:cubicBezTo>
                  <a:cubicBezTo>
                    <a:pt x="42" y="317"/>
                    <a:pt x="42" y="317"/>
                    <a:pt x="42" y="317"/>
                  </a:cubicBezTo>
                  <a:cubicBezTo>
                    <a:pt x="42" y="317"/>
                    <a:pt x="46" y="318"/>
                    <a:pt x="47" y="318"/>
                  </a:cubicBezTo>
                  <a:cubicBezTo>
                    <a:pt x="47" y="318"/>
                    <a:pt x="47" y="323"/>
                    <a:pt x="47" y="323"/>
                  </a:cubicBezTo>
                  <a:cubicBezTo>
                    <a:pt x="46" y="326"/>
                    <a:pt x="43" y="325"/>
                    <a:pt x="40" y="327"/>
                  </a:cubicBezTo>
                  <a:cubicBezTo>
                    <a:pt x="40" y="328"/>
                    <a:pt x="50" y="330"/>
                    <a:pt x="51" y="330"/>
                  </a:cubicBezTo>
                  <a:cubicBezTo>
                    <a:pt x="55" y="328"/>
                    <a:pt x="55" y="328"/>
                    <a:pt x="55" y="328"/>
                  </a:cubicBezTo>
                  <a:cubicBezTo>
                    <a:pt x="58" y="326"/>
                    <a:pt x="58" y="326"/>
                    <a:pt x="58" y="326"/>
                  </a:cubicBezTo>
                  <a:cubicBezTo>
                    <a:pt x="62" y="321"/>
                    <a:pt x="62" y="321"/>
                    <a:pt x="62" y="321"/>
                  </a:cubicBezTo>
                  <a:cubicBezTo>
                    <a:pt x="65" y="316"/>
                    <a:pt x="65" y="316"/>
                    <a:pt x="65" y="316"/>
                  </a:cubicBezTo>
                  <a:cubicBezTo>
                    <a:pt x="69" y="311"/>
                    <a:pt x="69" y="311"/>
                    <a:pt x="69" y="311"/>
                  </a:cubicBezTo>
                  <a:cubicBezTo>
                    <a:pt x="71" y="307"/>
                    <a:pt x="71" y="307"/>
                    <a:pt x="71" y="307"/>
                  </a:cubicBezTo>
                  <a:cubicBezTo>
                    <a:pt x="70" y="302"/>
                    <a:pt x="70" y="302"/>
                    <a:pt x="70" y="302"/>
                  </a:cubicBezTo>
                  <a:cubicBezTo>
                    <a:pt x="67" y="300"/>
                    <a:pt x="67" y="300"/>
                    <a:pt x="67" y="300"/>
                  </a:cubicBezTo>
                  <a:cubicBezTo>
                    <a:pt x="64" y="297"/>
                    <a:pt x="64" y="297"/>
                    <a:pt x="64" y="297"/>
                  </a:cubicBezTo>
                  <a:cubicBezTo>
                    <a:pt x="61" y="293"/>
                    <a:pt x="61" y="293"/>
                    <a:pt x="61" y="293"/>
                  </a:cubicBezTo>
                  <a:cubicBezTo>
                    <a:pt x="57" y="289"/>
                    <a:pt x="57" y="289"/>
                    <a:pt x="57" y="289"/>
                  </a:cubicBezTo>
                  <a:cubicBezTo>
                    <a:pt x="56" y="283"/>
                    <a:pt x="56" y="283"/>
                    <a:pt x="56" y="283"/>
                  </a:cubicBezTo>
                  <a:cubicBezTo>
                    <a:pt x="57" y="274"/>
                    <a:pt x="57" y="274"/>
                    <a:pt x="57" y="274"/>
                  </a:cubicBezTo>
                  <a:cubicBezTo>
                    <a:pt x="202" y="263"/>
                    <a:pt x="202" y="263"/>
                    <a:pt x="202" y="263"/>
                  </a:cubicBezTo>
                  <a:cubicBezTo>
                    <a:pt x="201" y="259"/>
                    <a:pt x="201" y="259"/>
                    <a:pt x="201" y="259"/>
                  </a:cubicBezTo>
                  <a:cubicBezTo>
                    <a:pt x="198" y="254"/>
                    <a:pt x="198" y="254"/>
                    <a:pt x="198" y="254"/>
                  </a:cubicBezTo>
                  <a:cubicBezTo>
                    <a:pt x="195" y="249"/>
                    <a:pt x="195" y="249"/>
                    <a:pt x="195" y="249"/>
                  </a:cubicBezTo>
                  <a:cubicBezTo>
                    <a:pt x="194" y="243"/>
                    <a:pt x="194" y="243"/>
                    <a:pt x="194" y="243"/>
                  </a:cubicBezTo>
                  <a:cubicBezTo>
                    <a:pt x="189" y="231"/>
                    <a:pt x="189" y="231"/>
                    <a:pt x="189" y="231"/>
                  </a:cubicBezTo>
                  <a:cubicBezTo>
                    <a:pt x="189" y="226"/>
                    <a:pt x="189" y="226"/>
                    <a:pt x="189" y="226"/>
                  </a:cubicBezTo>
                  <a:cubicBezTo>
                    <a:pt x="189" y="220"/>
                    <a:pt x="189" y="220"/>
                    <a:pt x="189" y="220"/>
                  </a:cubicBezTo>
                  <a:cubicBezTo>
                    <a:pt x="187" y="202"/>
                    <a:pt x="187" y="202"/>
                    <a:pt x="187" y="202"/>
                  </a:cubicBezTo>
                  <a:cubicBezTo>
                    <a:pt x="191" y="195"/>
                    <a:pt x="191" y="195"/>
                    <a:pt x="191" y="195"/>
                  </a:cubicBezTo>
                  <a:cubicBezTo>
                    <a:pt x="190" y="190"/>
                    <a:pt x="190" y="190"/>
                    <a:pt x="190" y="190"/>
                  </a:cubicBezTo>
                  <a:cubicBezTo>
                    <a:pt x="188" y="186"/>
                    <a:pt x="188" y="186"/>
                    <a:pt x="188" y="186"/>
                  </a:cubicBezTo>
                  <a:cubicBezTo>
                    <a:pt x="189" y="182"/>
                    <a:pt x="189" y="182"/>
                    <a:pt x="189" y="182"/>
                  </a:cubicBezTo>
                  <a:cubicBezTo>
                    <a:pt x="194" y="179"/>
                    <a:pt x="194" y="179"/>
                    <a:pt x="194" y="179"/>
                  </a:cubicBezTo>
                  <a:cubicBezTo>
                    <a:pt x="196" y="175"/>
                    <a:pt x="196" y="175"/>
                    <a:pt x="196" y="175"/>
                  </a:cubicBezTo>
                  <a:cubicBezTo>
                    <a:pt x="196" y="173"/>
                    <a:pt x="196" y="173"/>
                    <a:pt x="196" y="173"/>
                  </a:cubicBezTo>
                  <a:cubicBezTo>
                    <a:pt x="193" y="172"/>
                    <a:pt x="193" y="172"/>
                    <a:pt x="193" y="172"/>
                  </a:cubicBezTo>
                  <a:cubicBezTo>
                    <a:pt x="190" y="169"/>
                    <a:pt x="190" y="169"/>
                    <a:pt x="190" y="169"/>
                  </a:cubicBezTo>
                  <a:cubicBezTo>
                    <a:pt x="189" y="166"/>
                    <a:pt x="189" y="166"/>
                    <a:pt x="189" y="166"/>
                  </a:cubicBezTo>
                  <a:cubicBezTo>
                    <a:pt x="188" y="162"/>
                    <a:pt x="188" y="162"/>
                    <a:pt x="188" y="162"/>
                  </a:cubicBezTo>
                  <a:cubicBezTo>
                    <a:pt x="187" y="160"/>
                    <a:pt x="187" y="160"/>
                    <a:pt x="187" y="160"/>
                  </a:cubicBezTo>
                  <a:cubicBezTo>
                    <a:pt x="182" y="153"/>
                    <a:pt x="182" y="153"/>
                    <a:pt x="182" y="153"/>
                  </a:cubicBezTo>
                  <a:cubicBezTo>
                    <a:pt x="181" y="146"/>
                    <a:pt x="181" y="146"/>
                    <a:pt x="181" y="146"/>
                  </a:cubicBezTo>
                  <a:cubicBezTo>
                    <a:pt x="180" y="141"/>
                    <a:pt x="180" y="141"/>
                    <a:pt x="180" y="141"/>
                  </a:cubicBezTo>
                  <a:cubicBezTo>
                    <a:pt x="177" y="140"/>
                    <a:pt x="177" y="140"/>
                    <a:pt x="177" y="140"/>
                  </a:cubicBezTo>
                  <a:cubicBezTo>
                    <a:pt x="135" y="0"/>
                    <a:pt x="135" y="0"/>
                    <a:pt x="135" y="0"/>
                  </a:cubicBezTo>
                  <a:cubicBezTo>
                    <a:pt x="3" y="13"/>
                    <a:pt x="3" y="13"/>
                    <a:pt x="3" y="13"/>
                  </a:cubicBezTo>
                  <a:cubicBezTo>
                    <a:pt x="0" y="220"/>
                    <a:pt x="0" y="220"/>
                    <a:pt x="0" y="220"/>
                  </a:cubicBezTo>
                  <a:lnTo>
                    <a:pt x="17" y="32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58">
              <a:extLst>
                <a:ext uri="{FF2B5EF4-FFF2-40B4-BE49-F238E27FC236}">
                  <a16:creationId xmlns:a16="http://schemas.microsoft.com/office/drawing/2014/main" id="{9BA6BA57-6244-4B72-B5AB-43CE1F7FA893}"/>
                </a:ext>
              </a:extLst>
            </p:cNvPr>
            <p:cNvSpPr>
              <a:spLocks/>
            </p:cNvSpPr>
            <p:nvPr/>
          </p:nvSpPr>
          <p:spPr bwMode="auto">
            <a:xfrm>
              <a:off x="7870004" y="4613051"/>
              <a:ext cx="824822" cy="875580"/>
            </a:xfrm>
            <a:custGeom>
              <a:avLst/>
              <a:gdLst>
                <a:gd name="T0" fmla="*/ 79 w 325"/>
                <a:gd name="T1" fmla="*/ 327 h 345"/>
                <a:gd name="T2" fmla="*/ 75 w 325"/>
                <a:gd name="T3" fmla="*/ 317 h 345"/>
                <a:gd name="T4" fmla="*/ 70 w 325"/>
                <a:gd name="T5" fmla="*/ 304 h 345"/>
                <a:gd name="T6" fmla="*/ 64 w 325"/>
                <a:gd name="T7" fmla="*/ 285 h 345"/>
                <a:gd name="T8" fmla="*/ 62 w 325"/>
                <a:gd name="T9" fmla="*/ 255 h 345"/>
                <a:gd name="T10" fmla="*/ 65 w 325"/>
                <a:gd name="T11" fmla="*/ 241 h 345"/>
                <a:gd name="T12" fmla="*/ 64 w 325"/>
                <a:gd name="T13" fmla="*/ 232 h 345"/>
                <a:gd name="T14" fmla="*/ 72 w 325"/>
                <a:gd name="T15" fmla="*/ 224 h 345"/>
                <a:gd name="T16" fmla="*/ 69 w 325"/>
                <a:gd name="T17" fmla="*/ 220 h 345"/>
                <a:gd name="T18" fmla="*/ 64 w 325"/>
                <a:gd name="T19" fmla="*/ 213 h 345"/>
                <a:gd name="T20" fmla="*/ 62 w 325"/>
                <a:gd name="T21" fmla="*/ 206 h 345"/>
                <a:gd name="T22" fmla="*/ 55 w 325"/>
                <a:gd name="T23" fmla="*/ 190 h 345"/>
                <a:gd name="T24" fmla="*/ 50 w 325"/>
                <a:gd name="T25" fmla="*/ 182 h 345"/>
                <a:gd name="T26" fmla="*/ 157 w 325"/>
                <a:gd name="T27" fmla="*/ 0 h 345"/>
                <a:gd name="T28" fmla="*/ 147 w 325"/>
                <a:gd name="T29" fmla="*/ 19 h 345"/>
                <a:gd name="T30" fmla="*/ 160 w 325"/>
                <a:gd name="T31" fmla="*/ 35 h 345"/>
                <a:gd name="T32" fmla="*/ 177 w 325"/>
                <a:gd name="T33" fmla="*/ 39 h 345"/>
                <a:gd name="T34" fmla="*/ 186 w 325"/>
                <a:gd name="T35" fmla="*/ 54 h 345"/>
                <a:gd name="T36" fmla="*/ 204 w 325"/>
                <a:gd name="T37" fmla="*/ 70 h 345"/>
                <a:gd name="T38" fmla="*/ 216 w 325"/>
                <a:gd name="T39" fmla="*/ 78 h 345"/>
                <a:gd name="T40" fmla="*/ 223 w 325"/>
                <a:gd name="T41" fmla="*/ 82 h 345"/>
                <a:gd name="T42" fmla="*/ 230 w 325"/>
                <a:gd name="T43" fmla="*/ 89 h 345"/>
                <a:gd name="T44" fmla="*/ 245 w 325"/>
                <a:gd name="T45" fmla="*/ 109 h 345"/>
                <a:gd name="T46" fmla="*/ 262 w 325"/>
                <a:gd name="T47" fmla="*/ 120 h 345"/>
                <a:gd name="T48" fmla="*/ 275 w 325"/>
                <a:gd name="T49" fmla="*/ 129 h 345"/>
                <a:gd name="T50" fmla="*/ 279 w 325"/>
                <a:gd name="T51" fmla="*/ 138 h 345"/>
                <a:gd name="T52" fmla="*/ 289 w 325"/>
                <a:gd name="T53" fmla="*/ 158 h 345"/>
                <a:gd name="T54" fmla="*/ 299 w 325"/>
                <a:gd name="T55" fmla="*/ 169 h 345"/>
                <a:gd name="T56" fmla="*/ 309 w 325"/>
                <a:gd name="T57" fmla="*/ 178 h 345"/>
                <a:gd name="T58" fmla="*/ 312 w 325"/>
                <a:gd name="T59" fmla="*/ 187 h 345"/>
                <a:gd name="T60" fmla="*/ 317 w 325"/>
                <a:gd name="T61" fmla="*/ 207 h 345"/>
                <a:gd name="T62" fmla="*/ 323 w 325"/>
                <a:gd name="T63" fmla="*/ 213 h 345"/>
                <a:gd name="T64" fmla="*/ 324 w 325"/>
                <a:gd name="T65" fmla="*/ 218 h 345"/>
                <a:gd name="T66" fmla="*/ 319 w 325"/>
                <a:gd name="T67" fmla="*/ 221 h 345"/>
                <a:gd name="T68" fmla="*/ 318 w 325"/>
                <a:gd name="T69" fmla="*/ 225 h 345"/>
                <a:gd name="T70" fmla="*/ 315 w 325"/>
                <a:gd name="T71" fmla="*/ 230 h 345"/>
                <a:gd name="T72" fmla="*/ 315 w 325"/>
                <a:gd name="T73" fmla="*/ 232 h 345"/>
                <a:gd name="T74" fmla="*/ 319 w 325"/>
                <a:gd name="T75" fmla="*/ 239 h 345"/>
                <a:gd name="T76" fmla="*/ 315 w 325"/>
                <a:gd name="T77" fmla="*/ 245 h 345"/>
                <a:gd name="T78" fmla="*/ 309 w 325"/>
                <a:gd name="T79" fmla="*/ 248 h 345"/>
                <a:gd name="T80" fmla="*/ 312 w 325"/>
                <a:gd name="T81" fmla="*/ 261 h 345"/>
                <a:gd name="T82" fmla="*/ 309 w 325"/>
                <a:gd name="T83" fmla="*/ 277 h 345"/>
                <a:gd name="T84" fmla="*/ 307 w 325"/>
                <a:gd name="T85" fmla="*/ 300 h 345"/>
                <a:gd name="T86" fmla="*/ 305 w 325"/>
                <a:gd name="T87" fmla="*/ 311 h 345"/>
                <a:gd name="T88" fmla="*/ 286 w 325"/>
                <a:gd name="T89" fmla="*/ 310 h 345"/>
                <a:gd name="T90" fmla="*/ 276 w 325"/>
                <a:gd name="T91" fmla="*/ 313 h 345"/>
                <a:gd name="T92" fmla="*/ 278 w 325"/>
                <a:gd name="T93" fmla="*/ 338 h 345"/>
                <a:gd name="T94" fmla="*/ 267 w 325"/>
                <a:gd name="T95" fmla="*/ 342 h 345"/>
                <a:gd name="T96" fmla="*/ 260 w 325"/>
                <a:gd name="T97" fmla="*/ 333 h 345"/>
                <a:gd name="T98" fmla="*/ 246 w 325"/>
                <a:gd name="T99" fmla="*/ 332 h 345"/>
                <a:gd name="T100" fmla="*/ 215 w 325"/>
                <a:gd name="T101" fmla="*/ 334 h 345"/>
                <a:gd name="T102" fmla="*/ 160 w 325"/>
                <a:gd name="T103" fmla="*/ 338 h 345"/>
                <a:gd name="T104" fmla="*/ 110 w 325"/>
                <a:gd name="T105" fmla="*/ 342 h 345"/>
                <a:gd name="T106" fmla="*/ 86 w 325"/>
                <a:gd name="T107" fmla="*/ 343 h 345"/>
                <a:gd name="T108" fmla="*/ 82 w 325"/>
                <a:gd name="T109" fmla="*/ 339 h 345"/>
                <a:gd name="T110" fmla="*/ 79 w 325"/>
                <a:gd name="T111" fmla="*/ 32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345">
                  <a:moveTo>
                    <a:pt x="79" y="327"/>
                  </a:moveTo>
                  <a:lnTo>
                    <a:pt x="79" y="327"/>
                  </a:lnTo>
                  <a:lnTo>
                    <a:pt x="78" y="323"/>
                  </a:lnTo>
                  <a:lnTo>
                    <a:pt x="75" y="317"/>
                  </a:lnTo>
                  <a:lnTo>
                    <a:pt x="71" y="311"/>
                  </a:lnTo>
                  <a:lnTo>
                    <a:pt x="70" y="304"/>
                  </a:lnTo>
                  <a:lnTo>
                    <a:pt x="64" y="290"/>
                  </a:lnTo>
                  <a:lnTo>
                    <a:pt x="64" y="285"/>
                  </a:lnTo>
                  <a:lnTo>
                    <a:pt x="64" y="277"/>
                  </a:lnTo>
                  <a:lnTo>
                    <a:pt x="62" y="255"/>
                  </a:lnTo>
                  <a:lnTo>
                    <a:pt x="66" y="247"/>
                  </a:lnTo>
                  <a:lnTo>
                    <a:pt x="65" y="241"/>
                  </a:lnTo>
                  <a:lnTo>
                    <a:pt x="63" y="237"/>
                  </a:lnTo>
                  <a:lnTo>
                    <a:pt x="64" y="232"/>
                  </a:lnTo>
                  <a:lnTo>
                    <a:pt x="70" y="228"/>
                  </a:lnTo>
                  <a:lnTo>
                    <a:pt x="72" y="224"/>
                  </a:lnTo>
                  <a:lnTo>
                    <a:pt x="72" y="221"/>
                  </a:lnTo>
                  <a:lnTo>
                    <a:pt x="69" y="220"/>
                  </a:lnTo>
                  <a:lnTo>
                    <a:pt x="65" y="217"/>
                  </a:lnTo>
                  <a:lnTo>
                    <a:pt x="64" y="213"/>
                  </a:lnTo>
                  <a:lnTo>
                    <a:pt x="63" y="208"/>
                  </a:lnTo>
                  <a:lnTo>
                    <a:pt x="62" y="206"/>
                  </a:lnTo>
                  <a:lnTo>
                    <a:pt x="56" y="198"/>
                  </a:lnTo>
                  <a:lnTo>
                    <a:pt x="55" y="190"/>
                  </a:lnTo>
                  <a:lnTo>
                    <a:pt x="53" y="184"/>
                  </a:lnTo>
                  <a:lnTo>
                    <a:pt x="50" y="182"/>
                  </a:lnTo>
                  <a:lnTo>
                    <a:pt x="0" y="17"/>
                  </a:lnTo>
                  <a:lnTo>
                    <a:pt x="157" y="0"/>
                  </a:lnTo>
                  <a:lnTo>
                    <a:pt x="150" y="9"/>
                  </a:lnTo>
                  <a:lnTo>
                    <a:pt x="147" y="19"/>
                  </a:lnTo>
                  <a:lnTo>
                    <a:pt x="150" y="28"/>
                  </a:lnTo>
                  <a:lnTo>
                    <a:pt x="160" y="35"/>
                  </a:lnTo>
                  <a:lnTo>
                    <a:pt x="171" y="39"/>
                  </a:lnTo>
                  <a:lnTo>
                    <a:pt x="177" y="39"/>
                  </a:lnTo>
                  <a:lnTo>
                    <a:pt x="180" y="42"/>
                  </a:lnTo>
                  <a:lnTo>
                    <a:pt x="186" y="54"/>
                  </a:lnTo>
                  <a:lnTo>
                    <a:pt x="196" y="63"/>
                  </a:lnTo>
                  <a:lnTo>
                    <a:pt x="204" y="70"/>
                  </a:lnTo>
                  <a:lnTo>
                    <a:pt x="210" y="75"/>
                  </a:lnTo>
                  <a:lnTo>
                    <a:pt x="216" y="78"/>
                  </a:lnTo>
                  <a:lnTo>
                    <a:pt x="219" y="80"/>
                  </a:lnTo>
                  <a:lnTo>
                    <a:pt x="223" y="82"/>
                  </a:lnTo>
                  <a:lnTo>
                    <a:pt x="226" y="85"/>
                  </a:lnTo>
                  <a:lnTo>
                    <a:pt x="230" y="89"/>
                  </a:lnTo>
                  <a:lnTo>
                    <a:pt x="237" y="100"/>
                  </a:lnTo>
                  <a:lnTo>
                    <a:pt x="245" y="109"/>
                  </a:lnTo>
                  <a:lnTo>
                    <a:pt x="253" y="115"/>
                  </a:lnTo>
                  <a:lnTo>
                    <a:pt x="262" y="120"/>
                  </a:lnTo>
                  <a:lnTo>
                    <a:pt x="269" y="126"/>
                  </a:lnTo>
                  <a:lnTo>
                    <a:pt x="275" y="129"/>
                  </a:lnTo>
                  <a:lnTo>
                    <a:pt x="278" y="134"/>
                  </a:lnTo>
                  <a:lnTo>
                    <a:pt x="279" y="138"/>
                  </a:lnTo>
                  <a:lnTo>
                    <a:pt x="284" y="149"/>
                  </a:lnTo>
                  <a:lnTo>
                    <a:pt x="289" y="158"/>
                  </a:lnTo>
                  <a:lnTo>
                    <a:pt x="295" y="166"/>
                  </a:lnTo>
                  <a:lnTo>
                    <a:pt x="299" y="169"/>
                  </a:lnTo>
                  <a:lnTo>
                    <a:pt x="305" y="174"/>
                  </a:lnTo>
                  <a:lnTo>
                    <a:pt x="309" y="178"/>
                  </a:lnTo>
                  <a:lnTo>
                    <a:pt x="311" y="182"/>
                  </a:lnTo>
                  <a:lnTo>
                    <a:pt x="312" y="187"/>
                  </a:lnTo>
                  <a:lnTo>
                    <a:pt x="315" y="200"/>
                  </a:lnTo>
                  <a:lnTo>
                    <a:pt x="317" y="207"/>
                  </a:lnTo>
                  <a:lnTo>
                    <a:pt x="318" y="212"/>
                  </a:lnTo>
                  <a:lnTo>
                    <a:pt x="323" y="213"/>
                  </a:lnTo>
                  <a:lnTo>
                    <a:pt x="325" y="215"/>
                  </a:lnTo>
                  <a:lnTo>
                    <a:pt x="324" y="218"/>
                  </a:lnTo>
                  <a:lnTo>
                    <a:pt x="320" y="220"/>
                  </a:lnTo>
                  <a:lnTo>
                    <a:pt x="319" y="221"/>
                  </a:lnTo>
                  <a:lnTo>
                    <a:pt x="319" y="222"/>
                  </a:lnTo>
                  <a:lnTo>
                    <a:pt x="318" y="225"/>
                  </a:lnTo>
                  <a:lnTo>
                    <a:pt x="317" y="227"/>
                  </a:lnTo>
                  <a:lnTo>
                    <a:pt x="315" y="230"/>
                  </a:lnTo>
                  <a:lnTo>
                    <a:pt x="312" y="230"/>
                  </a:lnTo>
                  <a:lnTo>
                    <a:pt x="315" y="232"/>
                  </a:lnTo>
                  <a:lnTo>
                    <a:pt x="317" y="235"/>
                  </a:lnTo>
                  <a:lnTo>
                    <a:pt x="319" y="239"/>
                  </a:lnTo>
                  <a:lnTo>
                    <a:pt x="317" y="244"/>
                  </a:lnTo>
                  <a:lnTo>
                    <a:pt x="315" y="245"/>
                  </a:lnTo>
                  <a:lnTo>
                    <a:pt x="311" y="246"/>
                  </a:lnTo>
                  <a:lnTo>
                    <a:pt x="309" y="248"/>
                  </a:lnTo>
                  <a:lnTo>
                    <a:pt x="311" y="253"/>
                  </a:lnTo>
                  <a:lnTo>
                    <a:pt x="312" y="261"/>
                  </a:lnTo>
                  <a:lnTo>
                    <a:pt x="313" y="271"/>
                  </a:lnTo>
                  <a:lnTo>
                    <a:pt x="309" y="277"/>
                  </a:lnTo>
                  <a:lnTo>
                    <a:pt x="309" y="292"/>
                  </a:lnTo>
                  <a:lnTo>
                    <a:pt x="307" y="300"/>
                  </a:lnTo>
                  <a:lnTo>
                    <a:pt x="305" y="307"/>
                  </a:lnTo>
                  <a:lnTo>
                    <a:pt x="305" y="311"/>
                  </a:lnTo>
                  <a:lnTo>
                    <a:pt x="293" y="313"/>
                  </a:lnTo>
                  <a:lnTo>
                    <a:pt x="286" y="310"/>
                  </a:lnTo>
                  <a:lnTo>
                    <a:pt x="279" y="309"/>
                  </a:lnTo>
                  <a:lnTo>
                    <a:pt x="276" y="313"/>
                  </a:lnTo>
                  <a:lnTo>
                    <a:pt x="275" y="324"/>
                  </a:lnTo>
                  <a:lnTo>
                    <a:pt x="278" y="338"/>
                  </a:lnTo>
                  <a:lnTo>
                    <a:pt x="278" y="345"/>
                  </a:lnTo>
                  <a:lnTo>
                    <a:pt x="267" y="342"/>
                  </a:lnTo>
                  <a:lnTo>
                    <a:pt x="264" y="337"/>
                  </a:lnTo>
                  <a:lnTo>
                    <a:pt x="260" y="333"/>
                  </a:lnTo>
                  <a:lnTo>
                    <a:pt x="256" y="332"/>
                  </a:lnTo>
                  <a:lnTo>
                    <a:pt x="246" y="332"/>
                  </a:lnTo>
                  <a:lnTo>
                    <a:pt x="235" y="333"/>
                  </a:lnTo>
                  <a:lnTo>
                    <a:pt x="215" y="334"/>
                  </a:lnTo>
                  <a:lnTo>
                    <a:pt x="189" y="337"/>
                  </a:lnTo>
                  <a:lnTo>
                    <a:pt x="160" y="338"/>
                  </a:lnTo>
                  <a:lnTo>
                    <a:pt x="132" y="339"/>
                  </a:lnTo>
                  <a:lnTo>
                    <a:pt x="110" y="342"/>
                  </a:lnTo>
                  <a:lnTo>
                    <a:pt x="92" y="343"/>
                  </a:lnTo>
                  <a:lnTo>
                    <a:pt x="86" y="343"/>
                  </a:lnTo>
                  <a:lnTo>
                    <a:pt x="83" y="342"/>
                  </a:lnTo>
                  <a:lnTo>
                    <a:pt x="82" y="339"/>
                  </a:lnTo>
                  <a:lnTo>
                    <a:pt x="80" y="334"/>
                  </a:lnTo>
                  <a:lnTo>
                    <a:pt x="79" y="32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59">
              <a:extLst>
                <a:ext uri="{FF2B5EF4-FFF2-40B4-BE49-F238E27FC236}">
                  <a16:creationId xmlns:a16="http://schemas.microsoft.com/office/drawing/2014/main" id="{93E857CB-1240-4373-B351-D290B23DE661}"/>
                </a:ext>
              </a:extLst>
            </p:cNvPr>
            <p:cNvSpPr>
              <a:spLocks/>
            </p:cNvSpPr>
            <p:nvPr/>
          </p:nvSpPr>
          <p:spPr bwMode="auto">
            <a:xfrm>
              <a:off x="8243077" y="4514073"/>
              <a:ext cx="779140" cy="606562"/>
            </a:xfrm>
            <a:custGeom>
              <a:avLst/>
              <a:gdLst>
                <a:gd name="T0" fmla="*/ 2 w 261"/>
                <a:gd name="T1" fmla="*/ 41 h 203"/>
                <a:gd name="T2" fmla="*/ 2 w 261"/>
                <a:gd name="T3" fmla="*/ 57 h 203"/>
                <a:gd name="T4" fmla="*/ 20 w 261"/>
                <a:gd name="T5" fmla="*/ 66 h 203"/>
                <a:gd name="T6" fmla="*/ 28 w 261"/>
                <a:gd name="T7" fmla="*/ 69 h 203"/>
                <a:gd name="T8" fmla="*/ 41 w 261"/>
                <a:gd name="T9" fmla="*/ 87 h 203"/>
                <a:gd name="T10" fmla="*/ 53 w 261"/>
                <a:gd name="T11" fmla="*/ 97 h 203"/>
                <a:gd name="T12" fmla="*/ 61 w 261"/>
                <a:gd name="T13" fmla="*/ 101 h 203"/>
                <a:gd name="T14" fmla="*/ 67 w 261"/>
                <a:gd name="T15" fmla="*/ 105 h 203"/>
                <a:gd name="T16" fmla="*/ 76 w 261"/>
                <a:gd name="T17" fmla="*/ 118 h 203"/>
                <a:gd name="T18" fmla="*/ 90 w 261"/>
                <a:gd name="T19" fmla="*/ 131 h 203"/>
                <a:gd name="T20" fmla="*/ 103 w 261"/>
                <a:gd name="T21" fmla="*/ 140 h 203"/>
                <a:gd name="T22" fmla="*/ 111 w 261"/>
                <a:gd name="T23" fmla="*/ 147 h 203"/>
                <a:gd name="T24" fmla="*/ 116 w 261"/>
                <a:gd name="T25" fmla="*/ 160 h 203"/>
                <a:gd name="T26" fmla="*/ 125 w 261"/>
                <a:gd name="T27" fmla="*/ 174 h 203"/>
                <a:gd name="T28" fmla="*/ 134 w 261"/>
                <a:gd name="T29" fmla="*/ 181 h 203"/>
                <a:gd name="T30" fmla="*/ 139 w 261"/>
                <a:gd name="T31" fmla="*/ 188 h 203"/>
                <a:gd name="T32" fmla="*/ 140 w 261"/>
                <a:gd name="T33" fmla="*/ 195 h 203"/>
                <a:gd name="T34" fmla="*/ 141 w 261"/>
                <a:gd name="T35" fmla="*/ 201 h 203"/>
                <a:gd name="T36" fmla="*/ 150 w 261"/>
                <a:gd name="T37" fmla="*/ 203 h 203"/>
                <a:gd name="T38" fmla="*/ 158 w 261"/>
                <a:gd name="T39" fmla="*/ 201 h 203"/>
                <a:gd name="T40" fmla="*/ 158 w 261"/>
                <a:gd name="T41" fmla="*/ 192 h 203"/>
                <a:gd name="T42" fmla="*/ 159 w 261"/>
                <a:gd name="T43" fmla="*/ 182 h 203"/>
                <a:gd name="T44" fmla="*/ 154 w 261"/>
                <a:gd name="T45" fmla="*/ 177 h 203"/>
                <a:gd name="T46" fmla="*/ 157 w 261"/>
                <a:gd name="T47" fmla="*/ 172 h 203"/>
                <a:gd name="T48" fmla="*/ 174 w 261"/>
                <a:gd name="T49" fmla="*/ 171 h 203"/>
                <a:gd name="T50" fmla="*/ 186 w 261"/>
                <a:gd name="T51" fmla="*/ 167 h 203"/>
                <a:gd name="T52" fmla="*/ 188 w 261"/>
                <a:gd name="T53" fmla="*/ 161 h 203"/>
                <a:gd name="T54" fmla="*/ 198 w 261"/>
                <a:gd name="T55" fmla="*/ 157 h 203"/>
                <a:gd name="T56" fmla="*/ 202 w 261"/>
                <a:gd name="T57" fmla="*/ 144 h 203"/>
                <a:gd name="T58" fmla="*/ 204 w 261"/>
                <a:gd name="T59" fmla="*/ 144 h 203"/>
                <a:gd name="T60" fmla="*/ 210 w 261"/>
                <a:gd name="T61" fmla="*/ 148 h 203"/>
                <a:gd name="T62" fmla="*/ 212 w 261"/>
                <a:gd name="T63" fmla="*/ 140 h 203"/>
                <a:gd name="T64" fmla="*/ 218 w 261"/>
                <a:gd name="T65" fmla="*/ 135 h 203"/>
                <a:gd name="T66" fmla="*/ 221 w 261"/>
                <a:gd name="T67" fmla="*/ 126 h 203"/>
                <a:gd name="T68" fmla="*/ 234 w 261"/>
                <a:gd name="T69" fmla="*/ 116 h 203"/>
                <a:gd name="T70" fmla="*/ 238 w 261"/>
                <a:gd name="T71" fmla="*/ 97 h 203"/>
                <a:gd name="T72" fmla="*/ 248 w 261"/>
                <a:gd name="T73" fmla="*/ 78 h 203"/>
                <a:gd name="T74" fmla="*/ 261 w 261"/>
                <a:gd name="T75" fmla="*/ 64 h 203"/>
                <a:gd name="T76" fmla="*/ 161 w 261"/>
                <a:gd name="T77" fmla="*/ 2 h 203"/>
                <a:gd name="T78" fmla="*/ 121 w 261"/>
                <a:gd name="T79" fmla="*/ 6 h 203"/>
                <a:gd name="T80" fmla="*/ 77 w 261"/>
                <a:gd name="T81" fmla="*/ 10 h 203"/>
                <a:gd name="T82" fmla="*/ 46 w 261"/>
                <a:gd name="T83" fmla="*/ 13 h 203"/>
                <a:gd name="T84" fmla="*/ 38 w 261"/>
                <a:gd name="T85" fmla="*/ 14 h 203"/>
                <a:gd name="T86" fmla="*/ 30 w 261"/>
                <a:gd name="T87" fmla="*/ 20 h 203"/>
                <a:gd name="T88" fmla="*/ 21 w 261"/>
                <a:gd name="T89" fmla="*/ 27 h 203"/>
                <a:gd name="T90" fmla="*/ 12 w 261"/>
                <a:gd name="T91" fmla="*/ 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03">
                  <a:moveTo>
                    <a:pt x="8" y="33"/>
                  </a:moveTo>
                  <a:cubicBezTo>
                    <a:pt x="2" y="41"/>
                    <a:pt x="2" y="41"/>
                    <a:pt x="2" y="41"/>
                  </a:cubicBezTo>
                  <a:cubicBezTo>
                    <a:pt x="0" y="49"/>
                    <a:pt x="0" y="49"/>
                    <a:pt x="0" y="49"/>
                  </a:cubicBezTo>
                  <a:cubicBezTo>
                    <a:pt x="2" y="57"/>
                    <a:pt x="2" y="57"/>
                    <a:pt x="2" y="57"/>
                  </a:cubicBezTo>
                  <a:cubicBezTo>
                    <a:pt x="11" y="63"/>
                    <a:pt x="11" y="63"/>
                    <a:pt x="11" y="63"/>
                  </a:cubicBezTo>
                  <a:cubicBezTo>
                    <a:pt x="20" y="66"/>
                    <a:pt x="20" y="66"/>
                    <a:pt x="20" y="66"/>
                  </a:cubicBezTo>
                  <a:cubicBezTo>
                    <a:pt x="25" y="66"/>
                    <a:pt x="25" y="66"/>
                    <a:pt x="25" y="66"/>
                  </a:cubicBezTo>
                  <a:cubicBezTo>
                    <a:pt x="28" y="69"/>
                    <a:pt x="28" y="69"/>
                    <a:pt x="28" y="69"/>
                  </a:cubicBezTo>
                  <a:cubicBezTo>
                    <a:pt x="33" y="79"/>
                    <a:pt x="33" y="79"/>
                    <a:pt x="33" y="79"/>
                  </a:cubicBezTo>
                  <a:cubicBezTo>
                    <a:pt x="41" y="87"/>
                    <a:pt x="41" y="87"/>
                    <a:pt x="41" y="87"/>
                  </a:cubicBezTo>
                  <a:cubicBezTo>
                    <a:pt x="48" y="93"/>
                    <a:pt x="48" y="93"/>
                    <a:pt x="48" y="93"/>
                  </a:cubicBezTo>
                  <a:cubicBezTo>
                    <a:pt x="53" y="97"/>
                    <a:pt x="53" y="97"/>
                    <a:pt x="53" y="97"/>
                  </a:cubicBezTo>
                  <a:cubicBezTo>
                    <a:pt x="58" y="99"/>
                    <a:pt x="58" y="99"/>
                    <a:pt x="58" y="99"/>
                  </a:cubicBezTo>
                  <a:cubicBezTo>
                    <a:pt x="61" y="101"/>
                    <a:pt x="61" y="101"/>
                    <a:pt x="61" y="101"/>
                  </a:cubicBezTo>
                  <a:cubicBezTo>
                    <a:pt x="64" y="103"/>
                    <a:pt x="64" y="103"/>
                    <a:pt x="64" y="103"/>
                  </a:cubicBezTo>
                  <a:cubicBezTo>
                    <a:pt x="67" y="105"/>
                    <a:pt x="67" y="105"/>
                    <a:pt x="67" y="105"/>
                  </a:cubicBezTo>
                  <a:cubicBezTo>
                    <a:pt x="70" y="109"/>
                    <a:pt x="70" y="109"/>
                    <a:pt x="70" y="109"/>
                  </a:cubicBezTo>
                  <a:cubicBezTo>
                    <a:pt x="76" y="118"/>
                    <a:pt x="76" y="118"/>
                    <a:pt x="76" y="118"/>
                  </a:cubicBezTo>
                  <a:cubicBezTo>
                    <a:pt x="83" y="126"/>
                    <a:pt x="83" y="126"/>
                    <a:pt x="83" y="126"/>
                  </a:cubicBezTo>
                  <a:cubicBezTo>
                    <a:pt x="90" y="131"/>
                    <a:pt x="90" y="131"/>
                    <a:pt x="90" y="131"/>
                  </a:cubicBezTo>
                  <a:cubicBezTo>
                    <a:pt x="97" y="135"/>
                    <a:pt x="97" y="135"/>
                    <a:pt x="97" y="135"/>
                  </a:cubicBezTo>
                  <a:cubicBezTo>
                    <a:pt x="103" y="140"/>
                    <a:pt x="103" y="140"/>
                    <a:pt x="103" y="140"/>
                  </a:cubicBezTo>
                  <a:cubicBezTo>
                    <a:pt x="108" y="143"/>
                    <a:pt x="108" y="143"/>
                    <a:pt x="108" y="143"/>
                  </a:cubicBezTo>
                  <a:cubicBezTo>
                    <a:pt x="111" y="147"/>
                    <a:pt x="111" y="147"/>
                    <a:pt x="111" y="147"/>
                  </a:cubicBezTo>
                  <a:cubicBezTo>
                    <a:pt x="112" y="150"/>
                    <a:pt x="112" y="150"/>
                    <a:pt x="112" y="150"/>
                  </a:cubicBezTo>
                  <a:cubicBezTo>
                    <a:pt x="116" y="160"/>
                    <a:pt x="116" y="160"/>
                    <a:pt x="116" y="160"/>
                  </a:cubicBezTo>
                  <a:cubicBezTo>
                    <a:pt x="120" y="167"/>
                    <a:pt x="120" y="167"/>
                    <a:pt x="120" y="167"/>
                  </a:cubicBezTo>
                  <a:cubicBezTo>
                    <a:pt x="125" y="174"/>
                    <a:pt x="125" y="174"/>
                    <a:pt x="125" y="174"/>
                  </a:cubicBezTo>
                  <a:cubicBezTo>
                    <a:pt x="129" y="177"/>
                    <a:pt x="129" y="177"/>
                    <a:pt x="129" y="177"/>
                  </a:cubicBezTo>
                  <a:cubicBezTo>
                    <a:pt x="134" y="181"/>
                    <a:pt x="134" y="181"/>
                    <a:pt x="134" y="181"/>
                  </a:cubicBezTo>
                  <a:cubicBezTo>
                    <a:pt x="137" y="184"/>
                    <a:pt x="137" y="184"/>
                    <a:pt x="137" y="184"/>
                  </a:cubicBezTo>
                  <a:cubicBezTo>
                    <a:pt x="139" y="188"/>
                    <a:pt x="139" y="188"/>
                    <a:pt x="139" y="188"/>
                  </a:cubicBezTo>
                  <a:cubicBezTo>
                    <a:pt x="140" y="192"/>
                    <a:pt x="140" y="192"/>
                    <a:pt x="140" y="192"/>
                  </a:cubicBezTo>
                  <a:cubicBezTo>
                    <a:pt x="140" y="195"/>
                    <a:pt x="140" y="195"/>
                    <a:pt x="140" y="195"/>
                  </a:cubicBezTo>
                  <a:cubicBezTo>
                    <a:pt x="141" y="198"/>
                    <a:pt x="141" y="198"/>
                    <a:pt x="141" y="198"/>
                  </a:cubicBezTo>
                  <a:cubicBezTo>
                    <a:pt x="141" y="201"/>
                    <a:pt x="141" y="201"/>
                    <a:pt x="141" y="201"/>
                  </a:cubicBezTo>
                  <a:cubicBezTo>
                    <a:pt x="142" y="203"/>
                    <a:pt x="142" y="203"/>
                    <a:pt x="142" y="203"/>
                  </a:cubicBezTo>
                  <a:cubicBezTo>
                    <a:pt x="150" y="203"/>
                    <a:pt x="150" y="203"/>
                    <a:pt x="150" y="203"/>
                  </a:cubicBezTo>
                  <a:cubicBezTo>
                    <a:pt x="155" y="202"/>
                    <a:pt x="155" y="202"/>
                    <a:pt x="155" y="202"/>
                  </a:cubicBezTo>
                  <a:cubicBezTo>
                    <a:pt x="158" y="201"/>
                    <a:pt x="158" y="201"/>
                    <a:pt x="158" y="201"/>
                  </a:cubicBezTo>
                  <a:cubicBezTo>
                    <a:pt x="158" y="197"/>
                    <a:pt x="158" y="197"/>
                    <a:pt x="158" y="197"/>
                  </a:cubicBezTo>
                  <a:cubicBezTo>
                    <a:pt x="158" y="192"/>
                    <a:pt x="158" y="192"/>
                    <a:pt x="158" y="192"/>
                  </a:cubicBezTo>
                  <a:cubicBezTo>
                    <a:pt x="159" y="187"/>
                    <a:pt x="159" y="187"/>
                    <a:pt x="159" y="187"/>
                  </a:cubicBezTo>
                  <a:cubicBezTo>
                    <a:pt x="159" y="182"/>
                    <a:pt x="159" y="182"/>
                    <a:pt x="159" y="182"/>
                  </a:cubicBezTo>
                  <a:cubicBezTo>
                    <a:pt x="156" y="180"/>
                    <a:pt x="156" y="180"/>
                    <a:pt x="156" y="180"/>
                  </a:cubicBezTo>
                  <a:cubicBezTo>
                    <a:pt x="154" y="177"/>
                    <a:pt x="154" y="177"/>
                    <a:pt x="154" y="177"/>
                  </a:cubicBezTo>
                  <a:cubicBezTo>
                    <a:pt x="154" y="174"/>
                    <a:pt x="154" y="174"/>
                    <a:pt x="154" y="174"/>
                  </a:cubicBezTo>
                  <a:cubicBezTo>
                    <a:pt x="157" y="172"/>
                    <a:pt x="157" y="172"/>
                    <a:pt x="157" y="172"/>
                  </a:cubicBezTo>
                  <a:cubicBezTo>
                    <a:pt x="164" y="171"/>
                    <a:pt x="164" y="171"/>
                    <a:pt x="164" y="171"/>
                  </a:cubicBezTo>
                  <a:cubicBezTo>
                    <a:pt x="174" y="171"/>
                    <a:pt x="174" y="171"/>
                    <a:pt x="174" y="171"/>
                  </a:cubicBezTo>
                  <a:cubicBezTo>
                    <a:pt x="181" y="169"/>
                    <a:pt x="181" y="169"/>
                    <a:pt x="181" y="169"/>
                  </a:cubicBezTo>
                  <a:cubicBezTo>
                    <a:pt x="186" y="167"/>
                    <a:pt x="186" y="167"/>
                    <a:pt x="186" y="167"/>
                  </a:cubicBezTo>
                  <a:cubicBezTo>
                    <a:pt x="186" y="163"/>
                    <a:pt x="186" y="163"/>
                    <a:pt x="186" y="163"/>
                  </a:cubicBezTo>
                  <a:cubicBezTo>
                    <a:pt x="188" y="161"/>
                    <a:pt x="188" y="161"/>
                    <a:pt x="188" y="161"/>
                  </a:cubicBezTo>
                  <a:cubicBezTo>
                    <a:pt x="193" y="161"/>
                    <a:pt x="193" y="161"/>
                    <a:pt x="193" y="161"/>
                  </a:cubicBezTo>
                  <a:cubicBezTo>
                    <a:pt x="198" y="157"/>
                    <a:pt x="198" y="157"/>
                    <a:pt x="198" y="157"/>
                  </a:cubicBezTo>
                  <a:cubicBezTo>
                    <a:pt x="201" y="146"/>
                    <a:pt x="201" y="146"/>
                    <a:pt x="201" y="146"/>
                  </a:cubicBezTo>
                  <a:cubicBezTo>
                    <a:pt x="202" y="144"/>
                    <a:pt x="202" y="144"/>
                    <a:pt x="202" y="144"/>
                  </a:cubicBezTo>
                  <a:cubicBezTo>
                    <a:pt x="202" y="143"/>
                    <a:pt x="202" y="143"/>
                    <a:pt x="202" y="143"/>
                  </a:cubicBezTo>
                  <a:cubicBezTo>
                    <a:pt x="204" y="144"/>
                    <a:pt x="204" y="144"/>
                    <a:pt x="204" y="144"/>
                  </a:cubicBezTo>
                  <a:cubicBezTo>
                    <a:pt x="206" y="146"/>
                    <a:pt x="206" y="146"/>
                    <a:pt x="206" y="146"/>
                  </a:cubicBezTo>
                  <a:cubicBezTo>
                    <a:pt x="210" y="148"/>
                    <a:pt x="210" y="148"/>
                    <a:pt x="210" y="148"/>
                  </a:cubicBezTo>
                  <a:cubicBezTo>
                    <a:pt x="211" y="144"/>
                    <a:pt x="211" y="144"/>
                    <a:pt x="211" y="144"/>
                  </a:cubicBezTo>
                  <a:cubicBezTo>
                    <a:pt x="212" y="140"/>
                    <a:pt x="212" y="140"/>
                    <a:pt x="212" y="140"/>
                  </a:cubicBezTo>
                  <a:cubicBezTo>
                    <a:pt x="214" y="138"/>
                    <a:pt x="214" y="138"/>
                    <a:pt x="214" y="138"/>
                  </a:cubicBezTo>
                  <a:cubicBezTo>
                    <a:pt x="218" y="135"/>
                    <a:pt x="218" y="135"/>
                    <a:pt x="218" y="135"/>
                  </a:cubicBezTo>
                  <a:cubicBezTo>
                    <a:pt x="219" y="130"/>
                    <a:pt x="219" y="130"/>
                    <a:pt x="219" y="130"/>
                  </a:cubicBezTo>
                  <a:cubicBezTo>
                    <a:pt x="221" y="126"/>
                    <a:pt x="221" y="126"/>
                    <a:pt x="221" y="126"/>
                  </a:cubicBezTo>
                  <a:cubicBezTo>
                    <a:pt x="226" y="124"/>
                    <a:pt x="226" y="124"/>
                    <a:pt x="226" y="124"/>
                  </a:cubicBezTo>
                  <a:cubicBezTo>
                    <a:pt x="226" y="124"/>
                    <a:pt x="234" y="116"/>
                    <a:pt x="234" y="116"/>
                  </a:cubicBezTo>
                  <a:cubicBezTo>
                    <a:pt x="236" y="114"/>
                    <a:pt x="234" y="109"/>
                    <a:pt x="235" y="107"/>
                  </a:cubicBezTo>
                  <a:cubicBezTo>
                    <a:pt x="236" y="104"/>
                    <a:pt x="237" y="100"/>
                    <a:pt x="238" y="97"/>
                  </a:cubicBezTo>
                  <a:cubicBezTo>
                    <a:pt x="239" y="93"/>
                    <a:pt x="240" y="91"/>
                    <a:pt x="243" y="87"/>
                  </a:cubicBezTo>
                  <a:cubicBezTo>
                    <a:pt x="248" y="78"/>
                    <a:pt x="248" y="78"/>
                    <a:pt x="248" y="78"/>
                  </a:cubicBezTo>
                  <a:cubicBezTo>
                    <a:pt x="253" y="69"/>
                    <a:pt x="253" y="69"/>
                    <a:pt x="253" y="69"/>
                  </a:cubicBezTo>
                  <a:cubicBezTo>
                    <a:pt x="261" y="64"/>
                    <a:pt x="261" y="64"/>
                    <a:pt x="261" y="64"/>
                  </a:cubicBezTo>
                  <a:cubicBezTo>
                    <a:pt x="175" y="0"/>
                    <a:pt x="175" y="0"/>
                    <a:pt x="175" y="0"/>
                  </a:cubicBezTo>
                  <a:cubicBezTo>
                    <a:pt x="161" y="2"/>
                    <a:pt x="161" y="2"/>
                    <a:pt x="161" y="2"/>
                  </a:cubicBezTo>
                  <a:cubicBezTo>
                    <a:pt x="143" y="4"/>
                    <a:pt x="143" y="4"/>
                    <a:pt x="143" y="4"/>
                  </a:cubicBezTo>
                  <a:cubicBezTo>
                    <a:pt x="121" y="6"/>
                    <a:pt x="121" y="6"/>
                    <a:pt x="121" y="6"/>
                  </a:cubicBezTo>
                  <a:cubicBezTo>
                    <a:pt x="99" y="8"/>
                    <a:pt x="99" y="8"/>
                    <a:pt x="99" y="8"/>
                  </a:cubicBezTo>
                  <a:cubicBezTo>
                    <a:pt x="77" y="10"/>
                    <a:pt x="77" y="10"/>
                    <a:pt x="77" y="10"/>
                  </a:cubicBezTo>
                  <a:cubicBezTo>
                    <a:pt x="59" y="12"/>
                    <a:pt x="59" y="12"/>
                    <a:pt x="59" y="12"/>
                  </a:cubicBezTo>
                  <a:cubicBezTo>
                    <a:pt x="46" y="13"/>
                    <a:pt x="46" y="13"/>
                    <a:pt x="46" y="13"/>
                  </a:cubicBezTo>
                  <a:cubicBezTo>
                    <a:pt x="42" y="14"/>
                    <a:pt x="42" y="14"/>
                    <a:pt x="42" y="14"/>
                  </a:cubicBezTo>
                  <a:cubicBezTo>
                    <a:pt x="38" y="14"/>
                    <a:pt x="38" y="14"/>
                    <a:pt x="38" y="14"/>
                  </a:cubicBezTo>
                  <a:cubicBezTo>
                    <a:pt x="35" y="17"/>
                    <a:pt x="35" y="17"/>
                    <a:pt x="35" y="17"/>
                  </a:cubicBezTo>
                  <a:cubicBezTo>
                    <a:pt x="30" y="20"/>
                    <a:pt x="30" y="20"/>
                    <a:pt x="30" y="20"/>
                  </a:cubicBezTo>
                  <a:cubicBezTo>
                    <a:pt x="26" y="23"/>
                    <a:pt x="26" y="23"/>
                    <a:pt x="26" y="23"/>
                  </a:cubicBezTo>
                  <a:cubicBezTo>
                    <a:pt x="21" y="27"/>
                    <a:pt x="21" y="27"/>
                    <a:pt x="21" y="27"/>
                  </a:cubicBezTo>
                  <a:cubicBezTo>
                    <a:pt x="17" y="29"/>
                    <a:pt x="17" y="29"/>
                    <a:pt x="17" y="29"/>
                  </a:cubicBezTo>
                  <a:cubicBezTo>
                    <a:pt x="12" y="32"/>
                    <a:pt x="12" y="32"/>
                    <a:pt x="12" y="32"/>
                  </a:cubicBezTo>
                  <a:lnTo>
                    <a:pt x="8" y="3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60">
              <a:extLst>
                <a:ext uri="{FF2B5EF4-FFF2-40B4-BE49-F238E27FC236}">
                  <a16:creationId xmlns:a16="http://schemas.microsoft.com/office/drawing/2014/main" id="{C1ADDF2B-4850-4CD3-9ECB-EC2F82753697}"/>
                </a:ext>
              </a:extLst>
            </p:cNvPr>
            <p:cNvSpPr>
              <a:spLocks/>
            </p:cNvSpPr>
            <p:nvPr/>
          </p:nvSpPr>
          <p:spPr bwMode="auto">
            <a:xfrm>
              <a:off x="8149174" y="3620727"/>
              <a:ext cx="1172517" cy="680161"/>
            </a:xfrm>
            <a:custGeom>
              <a:avLst/>
              <a:gdLst>
                <a:gd name="T0" fmla="*/ 70 w 393"/>
                <a:gd name="T1" fmla="*/ 164 h 228"/>
                <a:gd name="T2" fmla="*/ 52 w 393"/>
                <a:gd name="T3" fmla="*/ 180 h 228"/>
                <a:gd name="T4" fmla="*/ 35 w 393"/>
                <a:gd name="T5" fmla="*/ 199 h 228"/>
                <a:gd name="T6" fmla="*/ 23 w 393"/>
                <a:gd name="T7" fmla="*/ 209 h 228"/>
                <a:gd name="T8" fmla="*/ 9 w 393"/>
                <a:gd name="T9" fmla="*/ 220 h 228"/>
                <a:gd name="T10" fmla="*/ 18 w 393"/>
                <a:gd name="T11" fmla="*/ 226 h 228"/>
                <a:gd name="T12" fmla="*/ 63 w 393"/>
                <a:gd name="T13" fmla="*/ 219 h 228"/>
                <a:gd name="T14" fmla="*/ 94 w 393"/>
                <a:gd name="T15" fmla="*/ 215 h 228"/>
                <a:gd name="T16" fmla="*/ 130 w 393"/>
                <a:gd name="T17" fmla="*/ 210 h 228"/>
                <a:gd name="T18" fmla="*/ 184 w 393"/>
                <a:gd name="T19" fmla="*/ 200 h 228"/>
                <a:gd name="T20" fmla="*/ 243 w 393"/>
                <a:gd name="T21" fmla="*/ 190 h 228"/>
                <a:gd name="T22" fmla="*/ 295 w 393"/>
                <a:gd name="T23" fmla="*/ 180 h 228"/>
                <a:gd name="T24" fmla="*/ 331 w 393"/>
                <a:gd name="T25" fmla="*/ 174 h 228"/>
                <a:gd name="T26" fmla="*/ 343 w 393"/>
                <a:gd name="T27" fmla="*/ 170 h 228"/>
                <a:gd name="T28" fmla="*/ 353 w 393"/>
                <a:gd name="T29" fmla="*/ 166 h 228"/>
                <a:gd name="T30" fmla="*/ 376 w 393"/>
                <a:gd name="T31" fmla="*/ 162 h 228"/>
                <a:gd name="T32" fmla="*/ 393 w 393"/>
                <a:gd name="T33" fmla="*/ 152 h 228"/>
                <a:gd name="T34" fmla="*/ 369 w 393"/>
                <a:gd name="T35" fmla="*/ 141 h 228"/>
                <a:gd name="T36" fmla="*/ 348 w 393"/>
                <a:gd name="T37" fmla="*/ 131 h 228"/>
                <a:gd name="T38" fmla="*/ 368 w 393"/>
                <a:gd name="T39" fmla="*/ 131 h 228"/>
                <a:gd name="T40" fmla="*/ 358 w 393"/>
                <a:gd name="T41" fmla="*/ 112 h 228"/>
                <a:gd name="T42" fmla="*/ 367 w 393"/>
                <a:gd name="T43" fmla="*/ 106 h 228"/>
                <a:gd name="T44" fmla="*/ 351 w 393"/>
                <a:gd name="T45" fmla="*/ 97 h 228"/>
                <a:gd name="T46" fmla="*/ 340 w 393"/>
                <a:gd name="T47" fmla="*/ 88 h 228"/>
                <a:gd name="T48" fmla="*/ 332 w 393"/>
                <a:gd name="T49" fmla="*/ 79 h 228"/>
                <a:gd name="T50" fmla="*/ 349 w 393"/>
                <a:gd name="T51" fmla="*/ 90 h 228"/>
                <a:gd name="T52" fmla="*/ 358 w 393"/>
                <a:gd name="T53" fmla="*/ 92 h 228"/>
                <a:gd name="T54" fmla="*/ 359 w 393"/>
                <a:gd name="T55" fmla="*/ 78 h 228"/>
                <a:gd name="T56" fmla="*/ 345 w 393"/>
                <a:gd name="T57" fmla="*/ 71 h 228"/>
                <a:gd name="T58" fmla="*/ 327 w 393"/>
                <a:gd name="T59" fmla="*/ 66 h 228"/>
                <a:gd name="T60" fmla="*/ 307 w 393"/>
                <a:gd name="T61" fmla="*/ 56 h 228"/>
                <a:gd name="T62" fmla="*/ 297 w 393"/>
                <a:gd name="T63" fmla="*/ 46 h 228"/>
                <a:gd name="T64" fmla="*/ 309 w 393"/>
                <a:gd name="T65" fmla="*/ 29 h 228"/>
                <a:gd name="T66" fmla="*/ 291 w 393"/>
                <a:gd name="T67" fmla="*/ 10 h 228"/>
                <a:gd name="T68" fmla="*/ 280 w 393"/>
                <a:gd name="T69" fmla="*/ 5 h 228"/>
                <a:gd name="T70" fmla="*/ 269 w 393"/>
                <a:gd name="T71" fmla="*/ 2 h 228"/>
                <a:gd name="T72" fmla="*/ 257 w 393"/>
                <a:gd name="T73" fmla="*/ 8 h 228"/>
                <a:gd name="T74" fmla="*/ 242 w 393"/>
                <a:gd name="T75" fmla="*/ 2 h 228"/>
                <a:gd name="T76" fmla="*/ 234 w 393"/>
                <a:gd name="T77" fmla="*/ 6 h 228"/>
                <a:gd name="T78" fmla="*/ 221 w 393"/>
                <a:gd name="T79" fmla="*/ 32 h 228"/>
                <a:gd name="T80" fmla="*/ 207 w 393"/>
                <a:gd name="T81" fmla="*/ 58 h 228"/>
                <a:gd name="T82" fmla="*/ 190 w 393"/>
                <a:gd name="T83" fmla="*/ 70 h 228"/>
                <a:gd name="T84" fmla="*/ 180 w 393"/>
                <a:gd name="T85" fmla="*/ 67 h 228"/>
                <a:gd name="T86" fmla="*/ 171 w 393"/>
                <a:gd name="T87" fmla="*/ 99 h 228"/>
                <a:gd name="T88" fmla="*/ 160 w 393"/>
                <a:gd name="T89" fmla="*/ 132 h 228"/>
                <a:gd name="T90" fmla="*/ 158 w 393"/>
                <a:gd name="T91" fmla="*/ 141 h 228"/>
                <a:gd name="T92" fmla="*/ 139 w 393"/>
                <a:gd name="T93" fmla="*/ 151 h 228"/>
                <a:gd name="T94" fmla="*/ 130 w 393"/>
                <a:gd name="T95" fmla="*/ 154 h 228"/>
                <a:gd name="T96" fmla="*/ 127 w 393"/>
                <a:gd name="T97" fmla="*/ 160 h 228"/>
                <a:gd name="T98" fmla="*/ 111 w 393"/>
                <a:gd name="T99" fmla="*/ 163 h 228"/>
                <a:gd name="T100" fmla="*/ 106 w 393"/>
                <a:gd name="T101" fmla="*/ 160 h 228"/>
                <a:gd name="T102" fmla="*/ 98 w 393"/>
                <a:gd name="T103" fmla="*/ 172 h 228"/>
                <a:gd name="T104" fmla="*/ 82 w 393"/>
                <a:gd name="T105" fmla="*/ 169 h 228"/>
                <a:gd name="T106" fmla="*/ 76 w 393"/>
                <a:gd name="T107" fmla="*/ 15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 h="228">
                  <a:moveTo>
                    <a:pt x="76" y="156"/>
                  </a:moveTo>
                  <a:cubicBezTo>
                    <a:pt x="74" y="159"/>
                    <a:pt x="74" y="159"/>
                    <a:pt x="74" y="159"/>
                  </a:cubicBezTo>
                  <a:cubicBezTo>
                    <a:pt x="70" y="164"/>
                    <a:pt x="70" y="164"/>
                    <a:pt x="70" y="164"/>
                  </a:cubicBezTo>
                  <a:cubicBezTo>
                    <a:pt x="65" y="169"/>
                    <a:pt x="65" y="169"/>
                    <a:pt x="65" y="169"/>
                  </a:cubicBezTo>
                  <a:cubicBezTo>
                    <a:pt x="59" y="174"/>
                    <a:pt x="59" y="174"/>
                    <a:pt x="59" y="174"/>
                  </a:cubicBezTo>
                  <a:cubicBezTo>
                    <a:pt x="52" y="180"/>
                    <a:pt x="52" y="180"/>
                    <a:pt x="52" y="180"/>
                  </a:cubicBezTo>
                  <a:cubicBezTo>
                    <a:pt x="44" y="186"/>
                    <a:pt x="44" y="186"/>
                    <a:pt x="44" y="186"/>
                  </a:cubicBezTo>
                  <a:cubicBezTo>
                    <a:pt x="39" y="193"/>
                    <a:pt x="39" y="193"/>
                    <a:pt x="39" y="193"/>
                  </a:cubicBezTo>
                  <a:cubicBezTo>
                    <a:pt x="35" y="199"/>
                    <a:pt x="35" y="199"/>
                    <a:pt x="35" y="199"/>
                  </a:cubicBezTo>
                  <a:cubicBezTo>
                    <a:pt x="31" y="206"/>
                    <a:pt x="31" y="206"/>
                    <a:pt x="31" y="206"/>
                  </a:cubicBezTo>
                  <a:cubicBezTo>
                    <a:pt x="27" y="207"/>
                    <a:pt x="27" y="207"/>
                    <a:pt x="27" y="207"/>
                  </a:cubicBezTo>
                  <a:cubicBezTo>
                    <a:pt x="23" y="209"/>
                    <a:pt x="23" y="209"/>
                    <a:pt x="23" y="209"/>
                  </a:cubicBezTo>
                  <a:cubicBezTo>
                    <a:pt x="18" y="215"/>
                    <a:pt x="18" y="215"/>
                    <a:pt x="18" y="215"/>
                  </a:cubicBezTo>
                  <a:cubicBezTo>
                    <a:pt x="14" y="219"/>
                    <a:pt x="14" y="219"/>
                    <a:pt x="14" y="219"/>
                  </a:cubicBezTo>
                  <a:cubicBezTo>
                    <a:pt x="9" y="220"/>
                    <a:pt x="9" y="220"/>
                    <a:pt x="9" y="220"/>
                  </a:cubicBezTo>
                  <a:cubicBezTo>
                    <a:pt x="3" y="224"/>
                    <a:pt x="3" y="224"/>
                    <a:pt x="3" y="224"/>
                  </a:cubicBezTo>
                  <a:cubicBezTo>
                    <a:pt x="0" y="228"/>
                    <a:pt x="0" y="228"/>
                    <a:pt x="0" y="228"/>
                  </a:cubicBezTo>
                  <a:cubicBezTo>
                    <a:pt x="18" y="226"/>
                    <a:pt x="18" y="226"/>
                    <a:pt x="18" y="226"/>
                  </a:cubicBezTo>
                  <a:cubicBezTo>
                    <a:pt x="34" y="224"/>
                    <a:pt x="34" y="224"/>
                    <a:pt x="34" y="224"/>
                  </a:cubicBezTo>
                  <a:cubicBezTo>
                    <a:pt x="49" y="221"/>
                    <a:pt x="49" y="221"/>
                    <a:pt x="49" y="221"/>
                  </a:cubicBezTo>
                  <a:cubicBezTo>
                    <a:pt x="63" y="219"/>
                    <a:pt x="63" y="219"/>
                    <a:pt x="63" y="219"/>
                  </a:cubicBezTo>
                  <a:cubicBezTo>
                    <a:pt x="75" y="218"/>
                    <a:pt x="75" y="218"/>
                    <a:pt x="75" y="218"/>
                  </a:cubicBezTo>
                  <a:cubicBezTo>
                    <a:pt x="85" y="216"/>
                    <a:pt x="85" y="216"/>
                    <a:pt x="85" y="216"/>
                  </a:cubicBezTo>
                  <a:cubicBezTo>
                    <a:pt x="94" y="215"/>
                    <a:pt x="94" y="215"/>
                    <a:pt x="94" y="215"/>
                  </a:cubicBezTo>
                  <a:cubicBezTo>
                    <a:pt x="101" y="214"/>
                    <a:pt x="101" y="214"/>
                    <a:pt x="101" y="214"/>
                  </a:cubicBezTo>
                  <a:cubicBezTo>
                    <a:pt x="115" y="213"/>
                    <a:pt x="115" y="213"/>
                    <a:pt x="115" y="213"/>
                  </a:cubicBezTo>
                  <a:cubicBezTo>
                    <a:pt x="130" y="210"/>
                    <a:pt x="130" y="210"/>
                    <a:pt x="130" y="210"/>
                  </a:cubicBezTo>
                  <a:cubicBezTo>
                    <a:pt x="147" y="207"/>
                    <a:pt x="147" y="207"/>
                    <a:pt x="147" y="207"/>
                  </a:cubicBezTo>
                  <a:cubicBezTo>
                    <a:pt x="165" y="204"/>
                    <a:pt x="165" y="204"/>
                    <a:pt x="165" y="204"/>
                  </a:cubicBezTo>
                  <a:cubicBezTo>
                    <a:pt x="184" y="200"/>
                    <a:pt x="184" y="200"/>
                    <a:pt x="184" y="200"/>
                  </a:cubicBezTo>
                  <a:cubicBezTo>
                    <a:pt x="203" y="197"/>
                    <a:pt x="203" y="197"/>
                    <a:pt x="203" y="197"/>
                  </a:cubicBezTo>
                  <a:cubicBezTo>
                    <a:pt x="223" y="193"/>
                    <a:pt x="223" y="193"/>
                    <a:pt x="223" y="193"/>
                  </a:cubicBezTo>
                  <a:cubicBezTo>
                    <a:pt x="243" y="190"/>
                    <a:pt x="243" y="190"/>
                    <a:pt x="243" y="190"/>
                  </a:cubicBezTo>
                  <a:cubicBezTo>
                    <a:pt x="261" y="187"/>
                    <a:pt x="261" y="187"/>
                    <a:pt x="261" y="187"/>
                  </a:cubicBezTo>
                  <a:cubicBezTo>
                    <a:pt x="279" y="184"/>
                    <a:pt x="279" y="184"/>
                    <a:pt x="279" y="184"/>
                  </a:cubicBezTo>
                  <a:cubicBezTo>
                    <a:pt x="295" y="180"/>
                    <a:pt x="295" y="180"/>
                    <a:pt x="295" y="180"/>
                  </a:cubicBezTo>
                  <a:cubicBezTo>
                    <a:pt x="309" y="178"/>
                    <a:pt x="309" y="178"/>
                    <a:pt x="309" y="178"/>
                  </a:cubicBezTo>
                  <a:cubicBezTo>
                    <a:pt x="321" y="176"/>
                    <a:pt x="321" y="176"/>
                    <a:pt x="321" y="176"/>
                  </a:cubicBezTo>
                  <a:cubicBezTo>
                    <a:pt x="331" y="174"/>
                    <a:pt x="331" y="174"/>
                    <a:pt x="331" y="174"/>
                  </a:cubicBezTo>
                  <a:cubicBezTo>
                    <a:pt x="337" y="172"/>
                    <a:pt x="337" y="172"/>
                    <a:pt x="337" y="172"/>
                  </a:cubicBezTo>
                  <a:cubicBezTo>
                    <a:pt x="341" y="172"/>
                    <a:pt x="341" y="172"/>
                    <a:pt x="341" y="172"/>
                  </a:cubicBezTo>
                  <a:cubicBezTo>
                    <a:pt x="343" y="170"/>
                    <a:pt x="343" y="170"/>
                    <a:pt x="343" y="170"/>
                  </a:cubicBezTo>
                  <a:cubicBezTo>
                    <a:pt x="346" y="169"/>
                    <a:pt x="346" y="169"/>
                    <a:pt x="346" y="169"/>
                  </a:cubicBezTo>
                  <a:cubicBezTo>
                    <a:pt x="349" y="167"/>
                    <a:pt x="349" y="167"/>
                    <a:pt x="349" y="167"/>
                  </a:cubicBezTo>
                  <a:cubicBezTo>
                    <a:pt x="353" y="166"/>
                    <a:pt x="353" y="166"/>
                    <a:pt x="353" y="166"/>
                  </a:cubicBezTo>
                  <a:cubicBezTo>
                    <a:pt x="359" y="165"/>
                    <a:pt x="359" y="165"/>
                    <a:pt x="359" y="165"/>
                  </a:cubicBezTo>
                  <a:cubicBezTo>
                    <a:pt x="366" y="164"/>
                    <a:pt x="366" y="164"/>
                    <a:pt x="366" y="164"/>
                  </a:cubicBezTo>
                  <a:cubicBezTo>
                    <a:pt x="376" y="162"/>
                    <a:pt x="376" y="162"/>
                    <a:pt x="376" y="162"/>
                  </a:cubicBezTo>
                  <a:cubicBezTo>
                    <a:pt x="388" y="161"/>
                    <a:pt x="388" y="161"/>
                    <a:pt x="388" y="161"/>
                  </a:cubicBezTo>
                  <a:cubicBezTo>
                    <a:pt x="391" y="157"/>
                    <a:pt x="391" y="157"/>
                    <a:pt x="391" y="157"/>
                  </a:cubicBezTo>
                  <a:cubicBezTo>
                    <a:pt x="393" y="152"/>
                    <a:pt x="393" y="152"/>
                    <a:pt x="393" y="152"/>
                  </a:cubicBezTo>
                  <a:cubicBezTo>
                    <a:pt x="393" y="146"/>
                    <a:pt x="393" y="146"/>
                    <a:pt x="393" y="146"/>
                  </a:cubicBezTo>
                  <a:cubicBezTo>
                    <a:pt x="389" y="143"/>
                    <a:pt x="384" y="139"/>
                    <a:pt x="379" y="139"/>
                  </a:cubicBezTo>
                  <a:cubicBezTo>
                    <a:pt x="376" y="139"/>
                    <a:pt x="372" y="141"/>
                    <a:pt x="369" y="141"/>
                  </a:cubicBezTo>
                  <a:cubicBezTo>
                    <a:pt x="365" y="141"/>
                    <a:pt x="361" y="139"/>
                    <a:pt x="358" y="139"/>
                  </a:cubicBezTo>
                  <a:cubicBezTo>
                    <a:pt x="351" y="135"/>
                    <a:pt x="351" y="135"/>
                    <a:pt x="351" y="135"/>
                  </a:cubicBezTo>
                  <a:cubicBezTo>
                    <a:pt x="351" y="135"/>
                    <a:pt x="348" y="131"/>
                    <a:pt x="348" y="131"/>
                  </a:cubicBezTo>
                  <a:cubicBezTo>
                    <a:pt x="345" y="127"/>
                    <a:pt x="346" y="125"/>
                    <a:pt x="351" y="126"/>
                  </a:cubicBezTo>
                  <a:cubicBezTo>
                    <a:pt x="351" y="129"/>
                    <a:pt x="353" y="131"/>
                    <a:pt x="356" y="133"/>
                  </a:cubicBezTo>
                  <a:cubicBezTo>
                    <a:pt x="358" y="134"/>
                    <a:pt x="371" y="133"/>
                    <a:pt x="368" y="131"/>
                  </a:cubicBezTo>
                  <a:cubicBezTo>
                    <a:pt x="367" y="129"/>
                    <a:pt x="366" y="127"/>
                    <a:pt x="364" y="126"/>
                  </a:cubicBezTo>
                  <a:cubicBezTo>
                    <a:pt x="364" y="125"/>
                    <a:pt x="359" y="120"/>
                    <a:pt x="359" y="120"/>
                  </a:cubicBezTo>
                  <a:cubicBezTo>
                    <a:pt x="358" y="112"/>
                    <a:pt x="358" y="112"/>
                    <a:pt x="358" y="112"/>
                  </a:cubicBezTo>
                  <a:cubicBezTo>
                    <a:pt x="361" y="111"/>
                    <a:pt x="361" y="111"/>
                    <a:pt x="361" y="111"/>
                  </a:cubicBezTo>
                  <a:cubicBezTo>
                    <a:pt x="366" y="109"/>
                    <a:pt x="366" y="109"/>
                    <a:pt x="366" y="109"/>
                  </a:cubicBezTo>
                  <a:cubicBezTo>
                    <a:pt x="367" y="106"/>
                    <a:pt x="367" y="106"/>
                    <a:pt x="367" y="106"/>
                  </a:cubicBezTo>
                  <a:cubicBezTo>
                    <a:pt x="359" y="102"/>
                    <a:pt x="359" y="102"/>
                    <a:pt x="359" y="102"/>
                  </a:cubicBezTo>
                  <a:cubicBezTo>
                    <a:pt x="357" y="98"/>
                    <a:pt x="357" y="98"/>
                    <a:pt x="357" y="98"/>
                  </a:cubicBezTo>
                  <a:cubicBezTo>
                    <a:pt x="351" y="97"/>
                    <a:pt x="351" y="97"/>
                    <a:pt x="351" y="97"/>
                  </a:cubicBezTo>
                  <a:cubicBezTo>
                    <a:pt x="346" y="95"/>
                    <a:pt x="346" y="95"/>
                    <a:pt x="346" y="95"/>
                  </a:cubicBezTo>
                  <a:cubicBezTo>
                    <a:pt x="343" y="92"/>
                    <a:pt x="343" y="92"/>
                    <a:pt x="343" y="92"/>
                  </a:cubicBezTo>
                  <a:cubicBezTo>
                    <a:pt x="340" y="88"/>
                    <a:pt x="340" y="88"/>
                    <a:pt x="340" y="88"/>
                  </a:cubicBezTo>
                  <a:cubicBezTo>
                    <a:pt x="333" y="84"/>
                    <a:pt x="333" y="84"/>
                    <a:pt x="333" y="84"/>
                  </a:cubicBezTo>
                  <a:cubicBezTo>
                    <a:pt x="330" y="83"/>
                    <a:pt x="318" y="77"/>
                    <a:pt x="321" y="74"/>
                  </a:cubicBezTo>
                  <a:cubicBezTo>
                    <a:pt x="324" y="71"/>
                    <a:pt x="330" y="77"/>
                    <a:pt x="332" y="79"/>
                  </a:cubicBezTo>
                  <a:cubicBezTo>
                    <a:pt x="337" y="83"/>
                    <a:pt x="337" y="83"/>
                    <a:pt x="337" y="83"/>
                  </a:cubicBezTo>
                  <a:cubicBezTo>
                    <a:pt x="343" y="86"/>
                    <a:pt x="343" y="86"/>
                    <a:pt x="343" y="86"/>
                  </a:cubicBezTo>
                  <a:cubicBezTo>
                    <a:pt x="349" y="90"/>
                    <a:pt x="349" y="90"/>
                    <a:pt x="349" y="90"/>
                  </a:cubicBezTo>
                  <a:cubicBezTo>
                    <a:pt x="354" y="92"/>
                    <a:pt x="354" y="92"/>
                    <a:pt x="354" y="92"/>
                  </a:cubicBezTo>
                  <a:cubicBezTo>
                    <a:pt x="357" y="92"/>
                    <a:pt x="357" y="92"/>
                    <a:pt x="357" y="92"/>
                  </a:cubicBezTo>
                  <a:cubicBezTo>
                    <a:pt x="358" y="92"/>
                    <a:pt x="358" y="92"/>
                    <a:pt x="358" y="92"/>
                  </a:cubicBezTo>
                  <a:cubicBezTo>
                    <a:pt x="358" y="86"/>
                    <a:pt x="358" y="86"/>
                    <a:pt x="358" y="86"/>
                  </a:cubicBezTo>
                  <a:cubicBezTo>
                    <a:pt x="359" y="80"/>
                    <a:pt x="359" y="80"/>
                    <a:pt x="359" y="80"/>
                  </a:cubicBezTo>
                  <a:cubicBezTo>
                    <a:pt x="359" y="78"/>
                    <a:pt x="359" y="78"/>
                    <a:pt x="359" y="78"/>
                  </a:cubicBezTo>
                  <a:cubicBezTo>
                    <a:pt x="358" y="75"/>
                    <a:pt x="358" y="75"/>
                    <a:pt x="358" y="75"/>
                  </a:cubicBezTo>
                  <a:cubicBezTo>
                    <a:pt x="349" y="73"/>
                    <a:pt x="349" y="73"/>
                    <a:pt x="349" y="73"/>
                  </a:cubicBezTo>
                  <a:cubicBezTo>
                    <a:pt x="345" y="71"/>
                    <a:pt x="345" y="71"/>
                    <a:pt x="345" y="71"/>
                  </a:cubicBezTo>
                  <a:cubicBezTo>
                    <a:pt x="343" y="68"/>
                    <a:pt x="343" y="68"/>
                    <a:pt x="343" y="68"/>
                  </a:cubicBezTo>
                  <a:cubicBezTo>
                    <a:pt x="336" y="67"/>
                    <a:pt x="336" y="67"/>
                    <a:pt x="336" y="67"/>
                  </a:cubicBezTo>
                  <a:cubicBezTo>
                    <a:pt x="336" y="67"/>
                    <a:pt x="328" y="66"/>
                    <a:pt x="327" y="66"/>
                  </a:cubicBezTo>
                  <a:cubicBezTo>
                    <a:pt x="325" y="66"/>
                    <a:pt x="322" y="64"/>
                    <a:pt x="319" y="63"/>
                  </a:cubicBezTo>
                  <a:cubicBezTo>
                    <a:pt x="319" y="63"/>
                    <a:pt x="317" y="58"/>
                    <a:pt x="315" y="57"/>
                  </a:cubicBezTo>
                  <a:cubicBezTo>
                    <a:pt x="313" y="56"/>
                    <a:pt x="309" y="56"/>
                    <a:pt x="307" y="56"/>
                  </a:cubicBezTo>
                  <a:cubicBezTo>
                    <a:pt x="301" y="56"/>
                    <a:pt x="301" y="56"/>
                    <a:pt x="301" y="56"/>
                  </a:cubicBezTo>
                  <a:cubicBezTo>
                    <a:pt x="297" y="52"/>
                    <a:pt x="297" y="52"/>
                    <a:pt x="297" y="52"/>
                  </a:cubicBezTo>
                  <a:cubicBezTo>
                    <a:pt x="297" y="46"/>
                    <a:pt x="297" y="46"/>
                    <a:pt x="297" y="46"/>
                  </a:cubicBezTo>
                  <a:cubicBezTo>
                    <a:pt x="301" y="42"/>
                    <a:pt x="301" y="42"/>
                    <a:pt x="301" y="42"/>
                  </a:cubicBezTo>
                  <a:cubicBezTo>
                    <a:pt x="306" y="37"/>
                    <a:pt x="306" y="37"/>
                    <a:pt x="306" y="37"/>
                  </a:cubicBezTo>
                  <a:cubicBezTo>
                    <a:pt x="309" y="29"/>
                    <a:pt x="309" y="29"/>
                    <a:pt x="309" y="29"/>
                  </a:cubicBezTo>
                  <a:cubicBezTo>
                    <a:pt x="305" y="21"/>
                    <a:pt x="305" y="21"/>
                    <a:pt x="305" y="21"/>
                  </a:cubicBezTo>
                  <a:cubicBezTo>
                    <a:pt x="293" y="12"/>
                    <a:pt x="293" y="12"/>
                    <a:pt x="293" y="12"/>
                  </a:cubicBezTo>
                  <a:cubicBezTo>
                    <a:pt x="291" y="10"/>
                    <a:pt x="291" y="10"/>
                    <a:pt x="291" y="10"/>
                  </a:cubicBezTo>
                  <a:cubicBezTo>
                    <a:pt x="287" y="9"/>
                    <a:pt x="287" y="9"/>
                    <a:pt x="287" y="9"/>
                  </a:cubicBezTo>
                  <a:cubicBezTo>
                    <a:pt x="284" y="7"/>
                    <a:pt x="284" y="7"/>
                    <a:pt x="284" y="7"/>
                  </a:cubicBezTo>
                  <a:cubicBezTo>
                    <a:pt x="280" y="5"/>
                    <a:pt x="280" y="5"/>
                    <a:pt x="280" y="5"/>
                  </a:cubicBezTo>
                  <a:cubicBezTo>
                    <a:pt x="276" y="5"/>
                    <a:pt x="276" y="5"/>
                    <a:pt x="276" y="5"/>
                  </a:cubicBezTo>
                  <a:cubicBezTo>
                    <a:pt x="273" y="3"/>
                    <a:pt x="273" y="3"/>
                    <a:pt x="273" y="3"/>
                  </a:cubicBezTo>
                  <a:cubicBezTo>
                    <a:pt x="269" y="2"/>
                    <a:pt x="269" y="2"/>
                    <a:pt x="269" y="2"/>
                  </a:cubicBezTo>
                  <a:cubicBezTo>
                    <a:pt x="267" y="0"/>
                    <a:pt x="267" y="0"/>
                    <a:pt x="267" y="0"/>
                  </a:cubicBezTo>
                  <a:cubicBezTo>
                    <a:pt x="263" y="11"/>
                    <a:pt x="263" y="11"/>
                    <a:pt x="263" y="11"/>
                  </a:cubicBezTo>
                  <a:cubicBezTo>
                    <a:pt x="257" y="8"/>
                    <a:pt x="257" y="8"/>
                    <a:pt x="257" y="8"/>
                  </a:cubicBezTo>
                  <a:cubicBezTo>
                    <a:pt x="251" y="5"/>
                    <a:pt x="251" y="5"/>
                    <a:pt x="251" y="5"/>
                  </a:cubicBezTo>
                  <a:cubicBezTo>
                    <a:pt x="246" y="4"/>
                    <a:pt x="246" y="4"/>
                    <a:pt x="246" y="4"/>
                  </a:cubicBezTo>
                  <a:cubicBezTo>
                    <a:pt x="242" y="2"/>
                    <a:pt x="242" y="2"/>
                    <a:pt x="242" y="2"/>
                  </a:cubicBezTo>
                  <a:cubicBezTo>
                    <a:pt x="238" y="2"/>
                    <a:pt x="238" y="2"/>
                    <a:pt x="238" y="2"/>
                  </a:cubicBezTo>
                  <a:cubicBezTo>
                    <a:pt x="235" y="4"/>
                    <a:pt x="235" y="4"/>
                    <a:pt x="235" y="4"/>
                  </a:cubicBezTo>
                  <a:cubicBezTo>
                    <a:pt x="234" y="6"/>
                    <a:pt x="234" y="6"/>
                    <a:pt x="234" y="6"/>
                  </a:cubicBezTo>
                  <a:cubicBezTo>
                    <a:pt x="233" y="12"/>
                    <a:pt x="233" y="12"/>
                    <a:pt x="233" y="12"/>
                  </a:cubicBezTo>
                  <a:cubicBezTo>
                    <a:pt x="229" y="22"/>
                    <a:pt x="229" y="22"/>
                    <a:pt x="229" y="22"/>
                  </a:cubicBezTo>
                  <a:cubicBezTo>
                    <a:pt x="221" y="32"/>
                    <a:pt x="221" y="32"/>
                    <a:pt x="221" y="32"/>
                  </a:cubicBezTo>
                  <a:cubicBezTo>
                    <a:pt x="213" y="39"/>
                    <a:pt x="213" y="39"/>
                    <a:pt x="213" y="39"/>
                  </a:cubicBezTo>
                  <a:cubicBezTo>
                    <a:pt x="209" y="48"/>
                    <a:pt x="209" y="48"/>
                    <a:pt x="209" y="48"/>
                  </a:cubicBezTo>
                  <a:cubicBezTo>
                    <a:pt x="207" y="58"/>
                    <a:pt x="207" y="58"/>
                    <a:pt x="207" y="58"/>
                  </a:cubicBezTo>
                  <a:cubicBezTo>
                    <a:pt x="203" y="66"/>
                    <a:pt x="203" y="66"/>
                    <a:pt x="203" y="66"/>
                  </a:cubicBezTo>
                  <a:cubicBezTo>
                    <a:pt x="198" y="72"/>
                    <a:pt x="198" y="72"/>
                    <a:pt x="198" y="72"/>
                  </a:cubicBezTo>
                  <a:cubicBezTo>
                    <a:pt x="190" y="70"/>
                    <a:pt x="190" y="70"/>
                    <a:pt x="190" y="70"/>
                  </a:cubicBezTo>
                  <a:cubicBezTo>
                    <a:pt x="186" y="67"/>
                    <a:pt x="186" y="67"/>
                    <a:pt x="186" y="67"/>
                  </a:cubicBezTo>
                  <a:cubicBezTo>
                    <a:pt x="183" y="66"/>
                    <a:pt x="183" y="66"/>
                    <a:pt x="183" y="66"/>
                  </a:cubicBezTo>
                  <a:cubicBezTo>
                    <a:pt x="180" y="67"/>
                    <a:pt x="180" y="67"/>
                    <a:pt x="180" y="67"/>
                  </a:cubicBezTo>
                  <a:cubicBezTo>
                    <a:pt x="179" y="73"/>
                    <a:pt x="179" y="73"/>
                    <a:pt x="179" y="73"/>
                  </a:cubicBezTo>
                  <a:cubicBezTo>
                    <a:pt x="176" y="85"/>
                    <a:pt x="176" y="85"/>
                    <a:pt x="176" y="85"/>
                  </a:cubicBezTo>
                  <a:cubicBezTo>
                    <a:pt x="171" y="99"/>
                    <a:pt x="171" y="99"/>
                    <a:pt x="171" y="99"/>
                  </a:cubicBezTo>
                  <a:cubicBezTo>
                    <a:pt x="165" y="112"/>
                    <a:pt x="165" y="112"/>
                    <a:pt x="165" y="112"/>
                  </a:cubicBezTo>
                  <a:cubicBezTo>
                    <a:pt x="160" y="126"/>
                    <a:pt x="160" y="126"/>
                    <a:pt x="160" y="126"/>
                  </a:cubicBezTo>
                  <a:cubicBezTo>
                    <a:pt x="160" y="132"/>
                    <a:pt x="160" y="132"/>
                    <a:pt x="160" y="132"/>
                  </a:cubicBezTo>
                  <a:cubicBezTo>
                    <a:pt x="162" y="135"/>
                    <a:pt x="162" y="135"/>
                    <a:pt x="162" y="135"/>
                  </a:cubicBezTo>
                  <a:cubicBezTo>
                    <a:pt x="163" y="138"/>
                    <a:pt x="163" y="138"/>
                    <a:pt x="163" y="138"/>
                  </a:cubicBezTo>
                  <a:cubicBezTo>
                    <a:pt x="158" y="141"/>
                    <a:pt x="158" y="141"/>
                    <a:pt x="158" y="141"/>
                  </a:cubicBezTo>
                  <a:cubicBezTo>
                    <a:pt x="151" y="146"/>
                    <a:pt x="151" y="146"/>
                    <a:pt x="151" y="146"/>
                  </a:cubicBezTo>
                  <a:cubicBezTo>
                    <a:pt x="145" y="148"/>
                    <a:pt x="145" y="148"/>
                    <a:pt x="145" y="148"/>
                  </a:cubicBezTo>
                  <a:cubicBezTo>
                    <a:pt x="139" y="151"/>
                    <a:pt x="139" y="151"/>
                    <a:pt x="139" y="151"/>
                  </a:cubicBezTo>
                  <a:cubicBezTo>
                    <a:pt x="135" y="152"/>
                    <a:pt x="135" y="152"/>
                    <a:pt x="135" y="152"/>
                  </a:cubicBezTo>
                  <a:cubicBezTo>
                    <a:pt x="131" y="152"/>
                    <a:pt x="131" y="152"/>
                    <a:pt x="131" y="152"/>
                  </a:cubicBezTo>
                  <a:cubicBezTo>
                    <a:pt x="130" y="154"/>
                    <a:pt x="130" y="154"/>
                    <a:pt x="130" y="154"/>
                  </a:cubicBezTo>
                  <a:cubicBezTo>
                    <a:pt x="129" y="157"/>
                    <a:pt x="129" y="157"/>
                    <a:pt x="129" y="157"/>
                  </a:cubicBezTo>
                  <a:cubicBezTo>
                    <a:pt x="129" y="159"/>
                    <a:pt x="129" y="159"/>
                    <a:pt x="129" y="159"/>
                  </a:cubicBezTo>
                  <a:cubicBezTo>
                    <a:pt x="127" y="160"/>
                    <a:pt x="127" y="160"/>
                    <a:pt x="127" y="160"/>
                  </a:cubicBezTo>
                  <a:cubicBezTo>
                    <a:pt x="125" y="162"/>
                    <a:pt x="125" y="162"/>
                    <a:pt x="125" y="162"/>
                  </a:cubicBezTo>
                  <a:cubicBezTo>
                    <a:pt x="119" y="163"/>
                    <a:pt x="119" y="163"/>
                    <a:pt x="119" y="163"/>
                  </a:cubicBezTo>
                  <a:cubicBezTo>
                    <a:pt x="111" y="163"/>
                    <a:pt x="111" y="163"/>
                    <a:pt x="111" y="163"/>
                  </a:cubicBezTo>
                  <a:cubicBezTo>
                    <a:pt x="110" y="161"/>
                    <a:pt x="110" y="161"/>
                    <a:pt x="110" y="161"/>
                  </a:cubicBezTo>
                  <a:cubicBezTo>
                    <a:pt x="108" y="159"/>
                    <a:pt x="108" y="159"/>
                    <a:pt x="108" y="159"/>
                  </a:cubicBezTo>
                  <a:cubicBezTo>
                    <a:pt x="106" y="160"/>
                    <a:pt x="106" y="160"/>
                    <a:pt x="106" y="160"/>
                  </a:cubicBezTo>
                  <a:cubicBezTo>
                    <a:pt x="103" y="166"/>
                    <a:pt x="103" y="166"/>
                    <a:pt x="103" y="166"/>
                  </a:cubicBezTo>
                  <a:cubicBezTo>
                    <a:pt x="101" y="170"/>
                    <a:pt x="101" y="170"/>
                    <a:pt x="101" y="170"/>
                  </a:cubicBezTo>
                  <a:cubicBezTo>
                    <a:pt x="98" y="172"/>
                    <a:pt x="98" y="172"/>
                    <a:pt x="98" y="172"/>
                  </a:cubicBezTo>
                  <a:cubicBezTo>
                    <a:pt x="94" y="172"/>
                    <a:pt x="94" y="172"/>
                    <a:pt x="94" y="172"/>
                  </a:cubicBezTo>
                  <a:cubicBezTo>
                    <a:pt x="88" y="171"/>
                    <a:pt x="88" y="171"/>
                    <a:pt x="88" y="171"/>
                  </a:cubicBezTo>
                  <a:cubicBezTo>
                    <a:pt x="82" y="169"/>
                    <a:pt x="82" y="169"/>
                    <a:pt x="82" y="169"/>
                  </a:cubicBezTo>
                  <a:cubicBezTo>
                    <a:pt x="78" y="166"/>
                    <a:pt x="78" y="166"/>
                    <a:pt x="78" y="166"/>
                  </a:cubicBezTo>
                  <a:cubicBezTo>
                    <a:pt x="76" y="160"/>
                    <a:pt x="76" y="160"/>
                    <a:pt x="76" y="160"/>
                  </a:cubicBezTo>
                  <a:lnTo>
                    <a:pt x="76" y="15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61">
              <a:extLst>
                <a:ext uri="{FF2B5EF4-FFF2-40B4-BE49-F238E27FC236}">
                  <a16:creationId xmlns:a16="http://schemas.microsoft.com/office/drawing/2014/main" id="{93B44D18-7C5A-4239-9B2F-6F37FE721A8E}"/>
                </a:ext>
              </a:extLst>
            </p:cNvPr>
            <p:cNvSpPr>
              <a:spLocks/>
            </p:cNvSpPr>
            <p:nvPr/>
          </p:nvSpPr>
          <p:spPr bwMode="auto">
            <a:xfrm>
              <a:off x="7633978" y="5397267"/>
              <a:ext cx="1421232" cy="1114144"/>
            </a:xfrm>
            <a:custGeom>
              <a:avLst/>
              <a:gdLst>
                <a:gd name="T0" fmla="*/ 472 w 476"/>
                <a:gd name="T1" fmla="*/ 321 h 373"/>
                <a:gd name="T2" fmla="*/ 471 w 476"/>
                <a:gd name="T3" fmla="*/ 340 h 373"/>
                <a:gd name="T4" fmla="*/ 465 w 476"/>
                <a:gd name="T5" fmla="*/ 357 h 373"/>
                <a:gd name="T6" fmla="*/ 453 w 476"/>
                <a:gd name="T7" fmla="*/ 366 h 373"/>
                <a:gd name="T8" fmla="*/ 443 w 476"/>
                <a:gd name="T9" fmla="*/ 367 h 373"/>
                <a:gd name="T10" fmla="*/ 426 w 476"/>
                <a:gd name="T11" fmla="*/ 373 h 373"/>
                <a:gd name="T12" fmla="*/ 419 w 476"/>
                <a:gd name="T13" fmla="*/ 355 h 373"/>
                <a:gd name="T14" fmla="*/ 407 w 476"/>
                <a:gd name="T15" fmla="*/ 340 h 373"/>
                <a:gd name="T16" fmla="*/ 387 w 476"/>
                <a:gd name="T17" fmla="*/ 321 h 373"/>
                <a:gd name="T18" fmla="*/ 369 w 476"/>
                <a:gd name="T19" fmla="*/ 299 h 373"/>
                <a:gd name="T20" fmla="*/ 354 w 476"/>
                <a:gd name="T21" fmla="*/ 279 h 373"/>
                <a:gd name="T22" fmla="*/ 345 w 476"/>
                <a:gd name="T23" fmla="*/ 261 h 373"/>
                <a:gd name="T24" fmla="*/ 328 w 476"/>
                <a:gd name="T25" fmla="*/ 257 h 373"/>
                <a:gd name="T26" fmla="*/ 315 w 476"/>
                <a:gd name="T27" fmla="*/ 230 h 373"/>
                <a:gd name="T28" fmla="*/ 314 w 476"/>
                <a:gd name="T29" fmla="*/ 214 h 373"/>
                <a:gd name="T30" fmla="*/ 317 w 476"/>
                <a:gd name="T31" fmla="*/ 195 h 373"/>
                <a:gd name="T32" fmla="*/ 313 w 476"/>
                <a:gd name="T33" fmla="*/ 202 h 373"/>
                <a:gd name="T34" fmla="*/ 304 w 476"/>
                <a:gd name="T35" fmla="*/ 193 h 373"/>
                <a:gd name="T36" fmla="*/ 306 w 476"/>
                <a:gd name="T37" fmla="*/ 211 h 373"/>
                <a:gd name="T38" fmla="*/ 294 w 476"/>
                <a:gd name="T39" fmla="*/ 194 h 373"/>
                <a:gd name="T40" fmla="*/ 295 w 476"/>
                <a:gd name="T41" fmla="*/ 138 h 373"/>
                <a:gd name="T42" fmla="*/ 278 w 476"/>
                <a:gd name="T43" fmla="*/ 117 h 373"/>
                <a:gd name="T44" fmla="*/ 267 w 476"/>
                <a:gd name="T45" fmla="*/ 124 h 373"/>
                <a:gd name="T46" fmla="*/ 251 w 476"/>
                <a:gd name="T47" fmla="*/ 101 h 373"/>
                <a:gd name="T48" fmla="*/ 238 w 476"/>
                <a:gd name="T49" fmla="*/ 85 h 373"/>
                <a:gd name="T50" fmla="*/ 211 w 476"/>
                <a:gd name="T51" fmla="*/ 66 h 373"/>
                <a:gd name="T52" fmla="*/ 196 w 476"/>
                <a:gd name="T53" fmla="*/ 66 h 373"/>
                <a:gd name="T54" fmla="*/ 186 w 476"/>
                <a:gd name="T55" fmla="*/ 79 h 373"/>
                <a:gd name="T56" fmla="*/ 168 w 476"/>
                <a:gd name="T57" fmla="*/ 90 h 373"/>
                <a:gd name="T58" fmla="*/ 156 w 476"/>
                <a:gd name="T59" fmla="*/ 98 h 373"/>
                <a:gd name="T60" fmla="*/ 133 w 476"/>
                <a:gd name="T61" fmla="*/ 100 h 373"/>
                <a:gd name="T62" fmla="*/ 132 w 476"/>
                <a:gd name="T63" fmla="*/ 86 h 373"/>
                <a:gd name="T64" fmla="*/ 90 w 476"/>
                <a:gd name="T65" fmla="*/ 66 h 373"/>
                <a:gd name="T66" fmla="*/ 70 w 476"/>
                <a:gd name="T67" fmla="*/ 61 h 373"/>
                <a:gd name="T68" fmla="*/ 82 w 476"/>
                <a:gd name="T69" fmla="*/ 57 h 373"/>
                <a:gd name="T70" fmla="*/ 57 w 476"/>
                <a:gd name="T71" fmla="*/ 60 h 373"/>
                <a:gd name="T72" fmla="*/ 35 w 476"/>
                <a:gd name="T73" fmla="*/ 61 h 373"/>
                <a:gd name="T74" fmla="*/ 25 w 476"/>
                <a:gd name="T75" fmla="*/ 56 h 373"/>
                <a:gd name="T76" fmla="*/ 12 w 476"/>
                <a:gd name="T77" fmla="*/ 67 h 373"/>
                <a:gd name="T78" fmla="*/ 8 w 476"/>
                <a:gd name="T79" fmla="*/ 50 h 373"/>
                <a:gd name="T80" fmla="*/ 146 w 476"/>
                <a:gd name="T81" fmla="*/ 16 h 373"/>
                <a:gd name="T82" fmla="*/ 157 w 476"/>
                <a:gd name="T83" fmla="*/ 29 h 373"/>
                <a:gd name="T84" fmla="*/ 261 w 476"/>
                <a:gd name="T85" fmla="*/ 22 h 373"/>
                <a:gd name="T86" fmla="*/ 303 w 476"/>
                <a:gd name="T87" fmla="*/ 24 h 373"/>
                <a:gd name="T88" fmla="*/ 313 w 476"/>
                <a:gd name="T89" fmla="*/ 4 h 373"/>
                <a:gd name="T90" fmla="*/ 341 w 476"/>
                <a:gd name="T91" fmla="*/ 3 h 373"/>
                <a:gd name="T92" fmla="*/ 348 w 476"/>
                <a:gd name="T93" fmla="*/ 13 h 373"/>
                <a:gd name="T94" fmla="*/ 355 w 476"/>
                <a:gd name="T95" fmla="*/ 29 h 373"/>
                <a:gd name="T96" fmla="*/ 365 w 476"/>
                <a:gd name="T97" fmla="*/ 55 h 373"/>
                <a:gd name="T98" fmla="*/ 390 w 476"/>
                <a:gd name="T99" fmla="*/ 102 h 373"/>
                <a:gd name="T100" fmla="*/ 414 w 476"/>
                <a:gd name="T101" fmla="*/ 151 h 373"/>
                <a:gd name="T102" fmla="*/ 428 w 476"/>
                <a:gd name="T103" fmla="*/ 181 h 373"/>
                <a:gd name="T104" fmla="*/ 458 w 476"/>
                <a:gd name="T105" fmla="*/ 232 h 373"/>
                <a:gd name="T106" fmla="*/ 475 w 476"/>
                <a:gd name="T107" fmla="*/ 26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6" h="373">
                  <a:moveTo>
                    <a:pt x="476" y="309"/>
                  </a:moveTo>
                  <a:cubicBezTo>
                    <a:pt x="475" y="313"/>
                    <a:pt x="475" y="313"/>
                    <a:pt x="475" y="313"/>
                  </a:cubicBezTo>
                  <a:cubicBezTo>
                    <a:pt x="473" y="316"/>
                    <a:pt x="473" y="316"/>
                    <a:pt x="473" y="316"/>
                  </a:cubicBezTo>
                  <a:cubicBezTo>
                    <a:pt x="473" y="319"/>
                    <a:pt x="473" y="319"/>
                    <a:pt x="473" y="319"/>
                  </a:cubicBezTo>
                  <a:cubicBezTo>
                    <a:pt x="472" y="321"/>
                    <a:pt x="472" y="321"/>
                    <a:pt x="472" y="321"/>
                  </a:cubicBezTo>
                  <a:cubicBezTo>
                    <a:pt x="472" y="324"/>
                    <a:pt x="472" y="324"/>
                    <a:pt x="472" y="324"/>
                  </a:cubicBezTo>
                  <a:cubicBezTo>
                    <a:pt x="471" y="326"/>
                    <a:pt x="471" y="326"/>
                    <a:pt x="471" y="326"/>
                  </a:cubicBezTo>
                  <a:cubicBezTo>
                    <a:pt x="470" y="329"/>
                    <a:pt x="470" y="329"/>
                    <a:pt x="470" y="329"/>
                  </a:cubicBezTo>
                  <a:cubicBezTo>
                    <a:pt x="470" y="334"/>
                    <a:pt x="470" y="334"/>
                    <a:pt x="470" y="334"/>
                  </a:cubicBezTo>
                  <a:cubicBezTo>
                    <a:pt x="471" y="340"/>
                    <a:pt x="471" y="340"/>
                    <a:pt x="471" y="340"/>
                  </a:cubicBezTo>
                  <a:cubicBezTo>
                    <a:pt x="471" y="346"/>
                    <a:pt x="471" y="346"/>
                    <a:pt x="471" y="346"/>
                  </a:cubicBezTo>
                  <a:cubicBezTo>
                    <a:pt x="471" y="350"/>
                    <a:pt x="471" y="350"/>
                    <a:pt x="471" y="350"/>
                  </a:cubicBezTo>
                  <a:cubicBezTo>
                    <a:pt x="470" y="354"/>
                    <a:pt x="470" y="354"/>
                    <a:pt x="470" y="354"/>
                  </a:cubicBezTo>
                  <a:cubicBezTo>
                    <a:pt x="467" y="355"/>
                    <a:pt x="467" y="355"/>
                    <a:pt x="467" y="355"/>
                  </a:cubicBezTo>
                  <a:cubicBezTo>
                    <a:pt x="465" y="357"/>
                    <a:pt x="465" y="357"/>
                    <a:pt x="465" y="357"/>
                  </a:cubicBezTo>
                  <a:cubicBezTo>
                    <a:pt x="462" y="359"/>
                    <a:pt x="462" y="359"/>
                    <a:pt x="462" y="359"/>
                  </a:cubicBezTo>
                  <a:cubicBezTo>
                    <a:pt x="459" y="360"/>
                    <a:pt x="459" y="360"/>
                    <a:pt x="459" y="360"/>
                  </a:cubicBezTo>
                  <a:cubicBezTo>
                    <a:pt x="456" y="361"/>
                    <a:pt x="456" y="361"/>
                    <a:pt x="456" y="361"/>
                  </a:cubicBezTo>
                  <a:cubicBezTo>
                    <a:pt x="455" y="364"/>
                    <a:pt x="455" y="364"/>
                    <a:pt x="455" y="364"/>
                  </a:cubicBezTo>
                  <a:cubicBezTo>
                    <a:pt x="453" y="366"/>
                    <a:pt x="453" y="366"/>
                    <a:pt x="453" y="366"/>
                  </a:cubicBezTo>
                  <a:cubicBezTo>
                    <a:pt x="452" y="367"/>
                    <a:pt x="452" y="367"/>
                    <a:pt x="452" y="367"/>
                  </a:cubicBezTo>
                  <a:cubicBezTo>
                    <a:pt x="451" y="367"/>
                    <a:pt x="451" y="367"/>
                    <a:pt x="451" y="367"/>
                  </a:cubicBezTo>
                  <a:cubicBezTo>
                    <a:pt x="449" y="367"/>
                    <a:pt x="449" y="367"/>
                    <a:pt x="449" y="367"/>
                  </a:cubicBezTo>
                  <a:cubicBezTo>
                    <a:pt x="446" y="367"/>
                    <a:pt x="446" y="367"/>
                    <a:pt x="446" y="367"/>
                  </a:cubicBezTo>
                  <a:cubicBezTo>
                    <a:pt x="443" y="367"/>
                    <a:pt x="443" y="367"/>
                    <a:pt x="443" y="367"/>
                  </a:cubicBezTo>
                  <a:cubicBezTo>
                    <a:pt x="441" y="368"/>
                    <a:pt x="441" y="368"/>
                    <a:pt x="441" y="368"/>
                  </a:cubicBezTo>
                  <a:cubicBezTo>
                    <a:pt x="440" y="370"/>
                    <a:pt x="440" y="370"/>
                    <a:pt x="440" y="370"/>
                  </a:cubicBezTo>
                  <a:cubicBezTo>
                    <a:pt x="436" y="372"/>
                    <a:pt x="436" y="372"/>
                    <a:pt x="436" y="372"/>
                  </a:cubicBezTo>
                  <a:cubicBezTo>
                    <a:pt x="428" y="373"/>
                    <a:pt x="428" y="373"/>
                    <a:pt x="428" y="373"/>
                  </a:cubicBezTo>
                  <a:cubicBezTo>
                    <a:pt x="426" y="373"/>
                    <a:pt x="426" y="373"/>
                    <a:pt x="426" y="373"/>
                  </a:cubicBezTo>
                  <a:cubicBezTo>
                    <a:pt x="423" y="371"/>
                    <a:pt x="423" y="371"/>
                    <a:pt x="423" y="371"/>
                  </a:cubicBezTo>
                  <a:cubicBezTo>
                    <a:pt x="422" y="369"/>
                    <a:pt x="422" y="369"/>
                    <a:pt x="422" y="369"/>
                  </a:cubicBezTo>
                  <a:cubicBezTo>
                    <a:pt x="420" y="368"/>
                    <a:pt x="420" y="368"/>
                    <a:pt x="420" y="368"/>
                  </a:cubicBezTo>
                  <a:cubicBezTo>
                    <a:pt x="420" y="362"/>
                    <a:pt x="420" y="362"/>
                    <a:pt x="420" y="362"/>
                  </a:cubicBezTo>
                  <a:cubicBezTo>
                    <a:pt x="419" y="355"/>
                    <a:pt x="419" y="355"/>
                    <a:pt x="419" y="355"/>
                  </a:cubicBezTo>
                  <a:cubicBezTo>
                    <a:pt x="415" y="349"/>
                    <a:pt x="415" y="349"/>
                    <a:pt x="415" y="349"/>
                  </a:cubicBezTo>
                  <a:cubicBezTo>
                    <a:pt x="413" y="346"/>
                    <a:pt x="413" y="346"/>
                    <a:pt x="413" y="346"/>
                  </a:cubicBezTo>
                  <a:cubicBezTo>
                    <a:pt x="411" y="342"/>
                    <a:pt x="411" y="342"/>
                    <a:pt x="411" y="342"/>
                  </a:cubicBezTo>
                  <a:cubicBezTo>
                    <a:pt x="409" y="340"/>
                    <a:pt x="409" y="340"/>
                    <a:pt x="409" y="340"/>
                  </a:cubicBezTo>
                  <a:cubicBezTo>
                    <a:pt x="407" y="340"/>
                    <a:pt x="407" y="340"/>
                    <a:pt x="407" y="340"/>
                  </a:cubicBezTo>
                  <a:cubicBezTo>
                    <a:pt x="405" y="335"/>
                    <a:pt x="405" y="335"/>
                    <a:pt x="405" y="335"/>
                  </a:cubicBezTo>
                  <a:cubicBezTo>
                    <a:pt x="401" y="329"/>
                    <a:pt x="401" y="329"/>
                    <a:pt x="401" y="329"/>
                  </a:cubicBezTo>
                  <a:cubicBezTo>
                    <a:pt x="396" y="325"/>
                    <a:pt x="396" y="325"/>
                    <a:pt x="396" y="325"/>
                  </a:cubicBezTo>
                  <a:cubicBezTo>
                    <a:pt x="391" y="322"/>
                    <a:pt x="391" y="322"/>
                    <a:pt x="391" y="322"/>
                  </a:cubicBezTo>
                  <a:cubicBezTo>
                    <a:pt x="387" y="321"/>
                    <a:pt x="387" y="321"/>
                    <a:pt x="387" y="321"/>
                  </a:cubicBezTo>
                  <a:cubicBezTo>
                    <a:pt x="382" y="320"/>
                    <a:pt x="382" y="320"/>
                    <a:pt x="382" y="320"/>
                  </a:cubicBezTo>
                  <a:cubicBezTo>
                    <a:pt x="378" y="318"/>
                    <a:pt x="378" y="318"/>
                    <a:pt x="378" y="318"/>
                  </a:cubicBezTo>
                  <a:cubicBezTo>
                    <a:pt x="373" y="314"/>
                    <a:pt x="373" y="314"/>
                    <a:pt x="373" y="314"/>
                  </a:cubicBezTo>
                  <a:cubicBezTo>
                    <a:pt x="371" y="307"/>
                    <a:pt x="371" y="307"/>
                    <a:pt x="371" y="307"/>
                  </a:cubicBezTo>
                  <a:cubicBezTo>
                    <a:pt x="369" y="299"/>
                    <a:pt x="369" y="299"/>
                    <a:pt x="369" y="299"/>
                  </a:cubicBezTo>
                  <a:cubicBezTo>
                    <a:pt x="367" y="293"/>
                    <a:pt x="367" y="293"/>
                    <a:pt x="367" y="293"/>
                  </a:cubicBezTo>
                  <a:cubicBezTo>
                    <a:pt x="365" y="289"/>
                    <a:pt x="365" y="289"/>
                    <a:pt x="365" y="289"/>
                  </a:cubicBezTo>
                  <a:cubicBezTo>
                    <a:pt x="361" y="287"/>
                    <a:pt x="361" y="287"/>
                    <a:pt x="361" y="287"/>
                  </a:cubicBezTo>
                  <a:cubicBezTo>
                    <a:pt x="357" y="283"/>
                    <a:pt x="357" y="283"/>
                    <a:pt x="357" y="283"/>
                  </a:cubicBezTo>
                  <a:cubicBezTo>
                    <a:pt x="354" y="279"/>
                    <a:pt x="354" y="279"/>
                    <a:pt x="354" y="279"/>
                  </a:cubicBezTo>
                  <a:cubicBezTo>
                    <a:pt x="351" y="273"/>
                    <a:pt x="351" y="273"/>
                    <a:pt x="351" y="273"/>
                  </a:cubicBezTo>
                  <a:cubicBezTo>
                    <a:pt x="349" y="267"/>
                    <a:pt x="349" y="267"/>
                    <a:pt x="349" y="267"/>
                  </a:cubicBezTo>
                  <a:cubicBezTo>
                    <a:pt x="348" y="261"/>
                    <a:pt x="348" y="261"/>
                    <a:pt x="348" y="261"/>
                  </a:cubicBezTo>
                  <a:cubicBezTo>
                    <a:pt x="346" y="260"/>
                    <a:pt x="346" y="260"/>
                    <a:pt x="346" y="260"/>
                  </a:cubicBezTo>
                  <a:cubicBezTo>
                    <a:pt x="345" y="261"/>
                    <a:pt x="345" y="261"/>
                    <a:pt x="345" y="261"/>
                  </a:cubicBezTo>
                  <a:cubicBezTo>
                    <a:pt x="346" y="264"/>
                    <a:pt x="346" y="264"/>
                    <a:pt x="346" y="264"/>
                  </a:cubicBezTo>
                  <a:cubicBezTo>
                    <a:pt x="344" y="267"/>
                    <a:pt x="344" y="267"/>
                    <a:pt x="344" y="267"/>
                  </a:cubicBezTo>
                  <a:cubicBezTo>
                    <a:pt x="338" y="266"/>
                    <a:pt x="338" y="266"/>
                    <a:pt x="338" y="266"/>
                  </a:cubicBezTo>
                  <a:cubicBezTo>
                    <a:pt x="333" y="262"/>
                    <a:pt x="333" y="262"/>
                    <a:pt x="333" y="262"/>
                  </a:cubicBezTo>
                  <a:cubicBezTo>
                    <a:pt x="328" y="257"/>
                    <a:pt x="328" y="257"/>
                    <a:pt x="328" y="257"/>
                  </a:cubicBezTo>
                  <a:cubicBezTo>
                    <a:pt x="323" y="250"/>
                    <a:pt x="323" y="250"/>
                    <a:pt x="323" y="250"/>
                  </a:cubicBezTo>
                  <a:cubicBezTo>
                    <a:pt x="320" y="245"/>
                    <a:pt x="320" y="245"/>
                    <a:pt x="320" y="245"/>
                  </a:cubicBezTo>
                  <a:cubicBezTo>
                    <a:pt x="318" y="240"/>
                    <a:pt x="318" y="240"/>
                    <a:pt x="318" y="240"/>
                  </a:cubicBezTo>
                  <a:cubicBezTo>
                    <a:pt x="317" y="235"/>
                    <a:pt x="317" y="235"/>
                    <a:pt x="317" y="235"/>
                  </a:cubicBezTo>
                  <a:cubicBezTo>
                    <a:pt x="315" y="230"/>
                    <a:pt x="315" y="230"/>
                    <a:pt x="315" y="230"/>
                  </a:cubicBezTo>
                  <a:cubicBezTo>
                    <a:pt x="312" y="227"/>
                    <a:pt x="312" y="227"/>
                    <a:pt x="312" y="227"/>
                  </a:cubicBezTo>
                  <a:cubicBezTo>
                    <a:pt x="310" y="224"/>
                    <a:pt x="310" y="224"/>
                    <a:pt x="310" y="224"/>
                  </a:cubicBezTo>
                  <a:cubicBezTo>
                    <a:pt x="312" y="220"/>
                    <a:pt x="312" y="220"/>
                    <a:pt x="312" y="220"/>
                  </a:cubicBezTo>
                  <a:cubicBezTo>
                    <a:pt x="314" y="217"/>
                    <a:pt x="314" y="217"/>
                    <a:pt x="314" y="217"/>
                  </a:cubicBezTo>
                  <a:cubicBezTo>
                    <a:pt x="314" y="214"/>
                    <a:pt x="314" y="214"/>
                    <a:pt x="314" y="214"/>
                  </a:cubicBezTo>
                  <a:cubicBezTo>
                    <a:pt x="315" y="211"/>
                    <a:pt x="315" y="211"/>
                    <a:pt x="315" y="211"/>
                  </a:cubicBezTo>
                  <a:cubicBezTo>
                    <a:pt x="318" y="207"/>
                    <a:pt x="318" y="207"/>
                    <a:pt x="318" y="207"/>
                  </a:cubicBezTo>
                  <a:cubicBezTo>
                    <a:pt x="321" y="202"/>
                    <a:pt x="321" y="202"/>
                    <a:pt x="321" y="202"/>
                  </a:cubicBezTo>
                  <a:cubicBezTo>
                    <a:pt x="320" y="198"/>
                    <a:pt x="320" y="198"/>
                    <a:pt x="320" y="198"/>
                  </a:cubicBezTo>
                  <a:cubicBezTo>
                    <a:pt x="317" y="195"/>
                    <a:pt x="317" y="195"/>
                    <a:pt x="317" y="195"/>
                  </a:cubicBezTo>
                  <a:cubicBezTo>
                    <a:pt x="315" y="194"/>
                    <a:pt x="315" y="194"/>
                    <a:pt x="315" y="194"/>
                  </a:cubicBezTo>
                  <a:cubicBezTo>
                    <a:pt x="314" y="195"/>
                    <a:pt x="314" y="195"/>
                    <a:pt x="314" y="195"/>
                  </a:cubicBezTo>
                  <a:cubicBezTo>
                    <a:pt x="315" y="199"/>
                    <a:pt x="315" y="199"/>
                    <a:pt x="315" y="199"/>
                  </a:cubicBezTo>
                  <a:cubicBezTo>
                    <a:pt x="315" y="201"/>
                    <a:pt x="315" y="201"/>
                    <a:pt x="315" y="201"/>
                  </a:cubicBezTo>
                  <a:cubicBezTo>
                    <a:pt x="313" y="202"/>
                    <a:pt x="313" y="202"/>
                    <a:pt x="313" y="202"/>
                  </a:cubicBezTo>
                  <a:cubicBezTo>
                    <a:pt x="311" y="201"/>
                    <a:pt x="311" y="201"/>
                    <a:pt x="311" y="201"/>
                  </a:cubicBezTo>
                  <a:cubicBezTo>
                    <a:pt x="308" y="198"/>
                    <a:pt x="308" y="198"/>
                    <a:pt x="308" y="198"/>
                  </a:cubicBezTo>
                  <a:cubicBezTo>
                    <a:pt x="307" y="194"/>
                    <a:pt x="307" y="194"/>
                    <a:pt x="307" y="194"/>
                  </a:cubicBezTo>
                  <a:cubicBezTo>
                    <a:pt x="305" y="193"/>
                    <a:pt x="305" y="193"/>
                    <a:pt x="305" y="193"/>
                  </a:cubicBezTo>
                  <a:cubicBezTo>
                    <a:pt x="304" y="193"/>
                    <a:pt x="304" y="193"/>
                    <a:pt x="304" y="193"/>
                  </a:cubicBezTo>
                  <a:cubicBezTo>
                    <a:pt x="304" y="196"/>
                    <a:pt x="304" y="196"/>
                    <a:pt x="304" y="196"/>
                  </a:cubicBezTo>
                  <a:cubicBezTo>
                    <a:pt x="306" y="200"/>
                    <a:pt x="306" y="200"/>
                    <a:pt x="306" y="200"/>
                  </a:cubicBezTo>
                  <a:cubicBezTo>
                    <a:pt x="307" y="205"/>
                    <a:pt x="307" y="205"/>
                    <a:pt x="307" y="205"/>
                  </a:cubicBezTo>
                  <a:cubicBezTo>
                    <a:pt x="307" y="209"/>
                    <a:pt x="307" y="209"/>
                    <a:pt x="307" y="209"/>
                  </a:cubicBezTo>
                  <a:cubicBezTo>
                    <a:pt x="306" y="211"/>
                    <a:pt x="306" y="211"/>
                    <a:pt x="306" y="211"/>
                  </a:cubicBezTo>
                  <a:cubicBezTo>
                    <a:pt x="303" y="210"/>
                    <a:pt x="303" y="210"/>
                    <a:pt x="303" y="210"/>
                  </a:cubicBezTo>
                  <a:cubicBezTo>
                    <a:pt x="301" y="208"/>
                    <a:pt x="301" y="208"/>
                    <a:pt x="301" y="208"/>
                  </a:cubicBezTo>
                  <a:cubicBezTo>
                    <a:pt x="298" y="207"/>
                    <a:pt x="298" y="207"/>
                    <a:pt x="298" y="207"/>
                  </a:cubicBezTo>
                  <a:cubicBezTo>
                    <a:pt x="296" y="207"/>
                    <a:pt x="296" y="207"/>
                    <a:pt x="296" y="207"/>
                  </a:cubicBezTo>
                  <a:cubicBezTo>
                    <a:pt x="294" y="194"/>
                    <a:pt x="294" y="194"/>
                    <a:pt x="294" y="194"/>
                  </a:cubicBezTo>
                  <a:cubicBezTo>
                    <a:pt x="296" y="178"/>
                    <a:pt x="296" y="178"/>
                    <a:pt x="296" y="178"/>
                  </a:cubicBezTo>
                  <a:cubicBezTo>
                    <a:pt x="298" y="161"/>
                    <a:pt x="298" y="161"/>
                    <a:pt x="298" y="161"/>
                  </a:cubicBezTo>
                  <a:cubicBezTo>
                    <a:pt x="297" y="149"/>
                    <a:pt x="297" y="149"/>
                    <a:pt x="297" y="149"/>
                  </a:cubicBezTo>
                  <a:cubicBezTo>
                    <a:pt x="295" y="144"/>
                    <a:pt x="295" y="144"/>
                    <a:pt x="295" y="144"/>
                  </a:cubicBezTo>
                  <a:cubicBezTo>
                    <a:pt x="295" y="138"/>
                    <a:pt x="295" y="138"/>
                    <a:pt x="295" y="138"/>
                  </a:cubicBezTo>
                  <a:cubicBezTo>
                    <a:pt x="292" y="132"/>
                    <a:pt x="292" y="132"/>
                    <a:pt x="292" y="132"/>
                  </a:cubicBezTo>
                  <a:cubicBezTo>
                    <a:pt x="284" y="125"/>
                    <a:pt x="284" y="125"/>
                    <a:pt x="284" y="125"/>
                  </a:cubicBezTo>
                  <a:cubicBezTo>
                    <a:pt x="283" y="121"/>
                    <a:pt x="283" y="121"/>
                    <a:pt x="283" y="121"/>
                  </a:cubicBezTo>
                  <a:cubicBezTo>
                    <a:pt x="282" y="119"/>
                    <a:pt x="282" y="119"/>
                    <a:pt x="282" y="119"/>
                  </a:cubicBezTo>
                  <a:cubicBezTo>
                    <a:pt x="278" y="117"/>
                    <a:pt x="278" y="117"/>
                    <a:pt x="278" y="117"/>
                  </a:cubicBezTo>
                  <a:cubicBezTo>
                    <a:pt x="272" y="119"/>
                    <a:pt x="272" y="119"/>
                    <a:pt x="272" y="119"/>
                  </a:cubicBezTo>
                  <a:cubicBezTo>
                    <a:pt x="271" y="122"/>
                    <a:pt x="271" y="122"/>
                    <a:pt x="271" y="122"/>
                  </a:cubicBezTo>
                  <a:cubicBezTo>
                    <a:pt x="270" y="125"/>
                    <a:pt x="270" y="125"/>
                    <a:pt x="270" y="125"/>
                  </a:cubicBezTo>
                  <a:cubicBezTo>
                    <a:pt x="268" y="126"/>
                    <a:pt x="268" y="126"/>
                    <a:pt x="268" y="126"/>
                  </a:cubicBezTo>
                  <a:cubicBezTo>
                    <a:pt x="267" y="124"/>
                    <a:pt x="267" y="124"/>
                    <a:pt x="267" y="124"/>
                  </a:cubicBezTo>
                  <a:cubicBezTo>
                    <a:pt x="265" y="119"/>
                    <a:pt x="265" y="119"/>
                    <a:pt x="265" y="119"/>
                  </a:cubicBezTo>
                  <a:cubicBezTo>
                    <a:pt x="263" y="112"/>
                    <a:pt x="263" y="112"/>
                    <a:pt x="263" y="112"/>
                  </a:cubicBezTo>
                  <a:cubicBezTo>
                    <a:pt x="259" y="106"/>
                    <a:pt x="259" y="106"/>
                    <a:pt x="259" y="106"/>
                  </a:cubicBezTo>
                  <a:cubicBezTo>
                    <a:pt x="255" y="103"/>
                    <a:pt x="255" y="103"/>
                    <a:pt x="255" y="103"/>
                  </a:cubicBezTo>
                  <a:cubicBezTo>
                    <a:pt x="251" y="101"/>
                    <a:pt x="251" y="101"/>
                    <a:pt x="251" y="101"/>
                  </a:cubicBezTo>
                  <a:cubicBezTo>
                    <a:pt x="248" y="100"/>
                    <a:pt x="248" y="100"/>
                    <a:pt x="248" y="100"/>
                  </a:cubicBezTo>
                  <a:cubicBezTo>
                    <a:pt x="246" y="95"/>
                    <a:pt x="246" y="95"/>
                    <a:pt x="246" y="95"/>
                  </a:cubicBezTo>
                  <a:cubicBezTo>
                    <a:pt x="244" y="88"/>
                    <a:pt x="244" y="88"/>
                    <a:pt x="244" y="88"/>
                  </a:cubicBezTo>
                  <a:cubicBezTo>
                    <a:pt x="241" y="87"/>
                    <a:pt x="241" y="87"/>
                    <a:pt x="241" y="87"/>
                  </a:cubicBezTo>
                  <a:cubicBezTo>
                    <a:pt x="238" y="85"/>
                    <a:pt x="238" y="85"/>
                    <a:pt x="238" y="85"/>
                  </a:cubicBezTo>
                  <a:cubicBezTo>
                    <a:pt x="233" y="80"/>
                    <a:pt x="233" y="80"/>
                    <a:pt x="233" y="80"/>
                  </a:cubicBezTo>
                  <a:cubicBezTo>
                    <a:pt x="225" y="73"/>
                    <a:pt x="225" y="73"/>
                    <a:pt x="225" y="73"/>
                  </a:cubicBezTo>
                  <a:cubicBezTo>
                    <a:pt x="222" y="72"/>
                    <a:pt x="222" y="72"/>
                    <a:pt x="222" y="72"/>
                  </a:cubicBezTo>
                  <a:cubicBezTo>
                    <a:pt x="216" y="69"/>
                    <a:pt x="216" y="69"/>
                    <a:pt x="216" y="69"/>
                  </a:cubicBezTo>
                  <a:cubicBezTo>
                    <a:pt x="211" y="66"/>
                    <a:pt x="211" y="66"/>
                    <a:pt x="211" y="66"/>
                  </a:cubicBezTo>
                  <a:cubicBezTo>
                    <a:pt x="206" y="66"/>
                    <a:pt x="206" y="66"/>
                    <a:pt x="206" y="66"/>
                  </a:cubicBezTo>
                  <a:cubicBezTo>
                    <a:pt x="201" y="66"/>
                    <a:pt x="201" y="66"/>
                    <a:pt x="201" y="66"/>
                  </a:cubicBezTo>
                  <a:cubicBezTo>
                    <a:pt x="199" y="67"/>
                    <a:pt x="199" y="67"/>
                    <a:pt x="199" y="67"/>
                  </a:cubicBezTo>
                  <a:cubicBezTo>
                    <a:pt x="198" y="66"/>
                    <a:pt x="198" y="66"/>
                    <a:pt x="198" y="66"/>
                  </a:cubicBezTo>
                  <a:cubicBezTo>
                    <a:pt x="196" y="66"/>
                    <a:pt x="196" y="66"/>
                    <a:pt x="196" y="66"/>
                  </a:cubicBezTo>
                  <a:cubicBezTo>
                    <a:pt x="192" y="67"/>
                    <a:pt x="192" y="67"/>
                    <a:pt x="192" y="67"/>
                  </a:cubicBezTo>
                  <a:cubicBezTo>
                    <a:pt x="190" y="70"/>
                    <a:pt x="190" y="70"/>
                    <a:pt x="190" y="70"/>
                  </a:cubicBezTo>
                  <a:cubicBezTo>
                    <a:pt x="187" y="73"/>
                    <a:pt x="187" y="73"/>
                    <a:pt x="187" y="73"/>
                  </a:cubicBezTo>
                  <a:cubicBezTo>
                    <a:pt x="187" y="77"/>
                    <a:pt x="187" y="77"/>
                    <a:pt x="187" y="77"/>
                  </a:cubicBezTo>
                  <a:cubicBezTo>
                    <a:pt x="186" y="79"/>
                    <a:pt x="186" y="79"/>
                    <a:pt x="186" y="79"/>
                  </a:cubicBezTo>
                  <a:cubicBezTo>
                    <a:pt x="182" y="79"/>
                    <a:pt x="182" y="79"/>
                    <a:pt x="182" y="79"/>
                  </a:cubicBezTo>
                  <a:cubicBezTo>
                    <a:pt x="178" y="80"/>
                    <a:pt x="178" y="80"/>
                    <a:pt x="178" y="80"/>
                  </a:cubicBezTo>
                  <a:cubicBezTo>
                    <a:pt x="174" y="82"/>
                    <a:pt x="174" y="82"/>
                    <a:pt x="174" y="82"/>
                  </a:cubicBezTo>
                  <a:cubicBezTo>
                    <a:pt x="172" y="86"/>
                    <a:pt x="172" y="86"/>
                    <a:pt x="172" y="86"/>
                  </a:cubicBezTo>
                  <a:cubicBezTo>
                    <a:pt x="168" y="90"/>
                    <a:pt x="168" y="90"/>
                    <a:pt x="168" y="90"/>
                  </a:cubicBezTo>
                  <a:cubicBezTo>
                    <a:pt x="164" y="92"/>
                    <a:pt x="164" y="92"/>
                    <a:pt x="164" y="92"/>
                  </a:cubicBezTo>
                  <a:cubicBezTo>
                    <a:pt x="157" y="92"/>
                    <a:pt x="157" y="92"/>
                    <a:pt x="157" y="92"/>
                  </a:cubicBezTo>
                  <a:cubicBezTo>
                    <a:pt x="157" y="93"/>
                    <a:pt x="157" y="93"/>
                    <a:pt x="157" y="93"/>
                  </a:cubicBezTo>
                  <a:cubicBezTo>
                    <a:pt x="157" y="95"/>
                    <a:pt x="157" y="95"/>
                    <a:pt x="157" y="95"/>
                  </a:cubicBezTo>
                  <a:cubicBezTo>
                    <a:pt x="156" y="98"/>
                    <a:pt x="156" y="98"/>
                    <a:pt x="156" y="98"/>
                  </a:cubicBezTo>
                  <a:cubicBezTo>
                    <a:pt x="145" y="99"/>
                    <a:pt x="145" y="99"/>
                    <a:pt x="145" y="99"/>
                  </a:cubicBezTo>
                  <a:cubicBezTo>
                    <a:pt x="139" y="100"/>
                    <a:pt x="139" y="100"/>
                    <a:pt x="139" y="100"/>
                  </a:cubicBezTo>
                  <a:cubicBezTo>
                    <a:pt x="135" y="101"/>
                    <a:pt x="135" y="101"/>
                    <a:pt x="135" y="101"/>
                  </a:cubicBezTo>
                  <a:cubicBezTo>
                    <a:pt x="133" y="101"/>
                    <a:pt x="133" y="101"/>
                    <a:pt x="133" y="101"/>
                  </a:cubicBezTo>
                  <a:cubicBezTo>
                    <a:pt x="133" y="100"/>
                    <a:pt x="133" y="100"/>
                    <a:pt x="133" y="100"/>
                  </a:cubicBezTo>
                  <a:cubicBezTo>
                    <a:pt x="134" y="97"/>
                    <a:pt x="134" y="97"/>
                    <a:pt x="134" y="97"/>
                  </a:cubicBezTo>
                  <a:cubicBezTo>
                    <a:pt x="135" y="96"/>
                    <a:pt x="135" y="96"/>
                    <a:pt x="135" y="96"/>
                  </a:cubicBezTo>
                  <a:cubicBezTo>
                    <a:pt x="135" y="95"/>
                    <a:pt x="135" y="95"/>
                    <a:pt x="135" y="95"/>
                  </a:cubicBezTo>
                  <a:cubicBezTo>
                    <a:pt x="135" y="93"/>
                    <a:pt x="135" y="93"/>
                    <a:pt x="135" y="93"/>
                  </a:cubicBezTo>
                  <a:cubicBezTo>
                    <a:pt x="132" y="86"/>
                    <a:pt x="132" y="86"/>
                    <a:pt x="132" y="86"/>
                  </a:cubicBezTo>
                  <a:cubicBezTo>
                    <a:pt x="126" y="83"/>
                    <a:pt x="126" y="83"/>
                    <a:pt x="126" y="83"/>
                  </a:cubicBezTo>
                  <a:cubicBezTo>
                    <a:pt x="121" y="80"/>
                    <a:pt x="121" y="80"/>
                    <a:pt x="121" y="80"/>
                  </a:cubicBezTo>
                  <a:cubicBezTo>
                    <a:pt x="117" y="77"/>
                    <a:pt x="118" y="72"/>
                    <a:pt x="114" y="70"/>
                  </a:cubicBezTo>
                  <a:cubicBezTo>
                    <a:pt x="109" y="67"/>
                    <a:pt x="102" y="71"/>
                    <a:pt x="97" y="69"/>
                  </a:cubicBezTo>
                  <a:cubicBezTo>
                    <a:pt x="97" y="69"/>
                    <a:pt x="90" y="66"/>
                    <a:pt x="90" y="66"/>
                  </a:cubicBezTo>
                  <a:cubicBezTo>
                    <a:pt x="86" y="65"/>
                    <a:pt x="86" y="65"/>
                    <a:pt x="86" y="65"/>
                  </a:cubicBezTo>
                  <a:cubicBezTo>
                    <a:pt x="81" y="63"/>
                    <a:pt x="81" y="63"/>
                    <a:pt x="81" y="63"/>
                  </a:cubicBezTo>
                  <a:cubicBezTo>
                    <a:pt x="74" y="63"/>
                    <a:pt x="74" y="63"/>
                    <a:pt x="74" y="63"/>
                  </a:cubicBezTo>
                  <a:cubicBezTo>
                    <a:pt x="70" y="62"/>
                    <a:pt x="70" y="62"/>
                    <a:pt x="70" y="62"/>
                  </a:cubicBezTo>
                  <a:cubicBezTo>
                    <a:pt x="70" y="61"/>
                    <a:pt x="70" y="61"/>
                    <a:pt x="70" y="61"/>
                  </a:cubicBezTo>
                  <a:cubicBezTo>
                    <a:pt x="73" y="60"/>
                    <a:pt x="73" y="60"/>
                    <a:pt x="73" y="60"/>
                  </a:cubicBezTo>
                  <a:cubicBezTo>
                    <a:pt x="76" y="60"/>
                    <a:pt x="76" y="60"/>
                    <a:pt x="76" y="60"/>
                  </a:cubicBezTo>
                  <a:cubicBezTo>
                    <a:pt x="80" y="60"/>
                    <a:pt x="80" y="60"/>
                    <a:pt x="80" y="60"/>
                  </a:cubicBezTo>
                  <a:cubicBezTo>
                    <a:pt x="82" y="59"/>
                    <a:pt x="82" y="59"/>
                    <a:pt x="82" y="59"/>
                  </a:cubicBezTo>
                  <a:cubicBezTo>
                    <a:pt x="82" y="57"/>
                    <a:pt x="82" y="57"/>
                    <a:pt x="82" y="57"/>
                  </a:cubicBezTo>
                  <a:cubicBezTo>
                    <a:pt x="81" y="55"/>
                    <a:pt x="81" y="55"/>
                    <a:pt x="81" y="55"/>
                  </a:cubicBezTo>
                  <a:cubicBezTo>
                    <a:pt x="74" y="54"/>
                    <a:pt x="74" y="54"/>
                    <a:pt x="74" y="54"/>
                  </a:cubicBezTo>
                  <a:cubicBezTo>
                    <a:pt x="68" y="54"/>
                    <a:pt x="68" y="54"/>
                    <a:pt x="68" y="54"/>
                  </a:cubicBezTo>
                  <a:cubicBezTo>
                    <a:pt x="63" y="57"/>
                    <a:pt x="63" y="57"/>
                    <a:pt x="63" y="57"/>
                  </a:cubicBezTo>
                  <a:cubicBezTo>
                    <a:pt x="57" y="60"/>
                    <a:pt x="57" y="60"/>
                    <a:pt x="57" y="60"/>
                  </a:cubicBezTo>
                  <a:cubicBezTo>
                    <a:pt x="51" y="62"/>
                    <a:pt x="51" y="62"/>
                    <a:pt x="51" y="62"/>
                  </a:cubicBezTo>
                  <a:cubicBezTo>
                    <a:pt x="45" y="62"/>
                    <a:pt x="45" y="62"/>
                    <a:pt x="45" y="62"/>
                  </a:cubicBezTo>
                  <a:cubicBezTo>
                    <a:pt x="40" y="62"/>
                    <a:pt x="40" y="62"/>
                    <a:pt x="40" y="62"/>
                  </a:cubicBezTo>
                  <a:cubicBezTo>
                    <a:pt x="35" y="62"/>
                    <a:pt x="35" y="62"/>
                    <a:pt x="35" y="62"/>
                  </a:cubicBezTo>
                  <a:cubicBezTo>
                    <a:pt x="35" y="61"/>
                    <a:pt x="35" y="61"/>
                    <a:pt x="35" y="61"/>
                  </a:cubicBezTo>
                  <a:cubicBezTo>
                    <a:pt x="39" y="59"/>
                    <a:pt x="39" y="59"/>
                    <a:pt x="39" y="59"/>
                  </a:cubicBezTo>
                  <a:cubicBezTo>
                    <a:pt x="39" y="56"/>
                    <a:pt x="39" y="56"/>
                    <a:pt x="39" y="56"/>
                  </a:cubicBezTo>
                  <a:cubicBezTo>
                    <a:pt x="31" y="54"/>
                    <a:pt x="31" y="54"/>
                    <a:pt x="31" y="54"/>
                  </a:cubicBezTo>
                  <a:cubicBezTo>
                    <a:pt x="26" y="54"/>
                    <a:pt x="26" y="54"/>
                    <a:pt x="26" y="54"/>
                  </a:cubicBezTo>
                  <a:cubicBezTo>
                    <a:pt x="25" y="56"/>
                    <a:pt x="25" y="56"/>
                    <a:pt x="25" y="56"/>
                  </a:cubicBezTo>
                  <a:cubicBezTo>
                    <a:pt x="25" y="59"/>
                    <a:pt x="25" y="59"/>
                    <a:pt x="25" y="59"/>
                  </a:cubicBezTo>
                  <a:cubicBezTo>
                    <a:pt x="23" y="62"/>
                    <a:pt x="23" y="62"/>
                    <a:pt x="23" y="62"/>
                  </a:cubicBezTo>
                  <a:cubicBezTo>
                    <a:pt x="19" y="66"/>
                    <a:pt x="19" y="66"/>
                    <a:pt x="19" y="66"/>
                  </a:cubicBezTo>
                  <a:cubicBezTo>
                    <a:pt x="16" y="68"/>
                    <a:pt x="16" y="68"/>
                    <a:pt x="16" y="68"/>
                  </a:cubicBezTo>
                  <a:cubicBezTo>
                    <a:pt x="12" y="67"/>
                    <a:pt x="12" y="67"/>
                    <a:pt x="12" y="67"/>
                  </a:cubicBezTo>
                  <a:cubicBezTo>
                    <a:pt x="13" y="64"/>
                    <a:pt x="13" y="64"/>
                    <a:pt x="13" y="64"/>
                  </a:cubicBezTo>
                  <a:cubicBezTo>
                    <a:pt x="15" y="60"/>
                    <a:pt x="15" y="60"/>
                    <a:pt x="15" y="60"/>
                  </a:cubicBezTo>
                  <a:cubicBezTo>
                    <a:pt x="14" y="55"/>
                    <a:pt x="14" y="55"/>
                    <a:pt x="14" y="55"/>
                  </a:cubicBezTo>
                  <a:cubicBezTo>
                    <a:pt x="11" y="53"/>
                    <a:pt x="11" y="53"/>
                    <a:pt x="11" y="53"/>
                  </a:cubicBezTo>
                  <a:cubicBezTo>
                    <a:pt x="8" y="50"/>
                    <a:pt x="8" y="50"/>
                    <a:pt x="8" y="50"/>
                  </a:cubicBezTo>
                  <a:cubicBezTo>
                    <a:pt x="5" y="46"/>
                    <a:pt x="5" y="46"/>
                    <a:pt x="5" y="46"/>
                  </a:cubicBezTo>
                  <a:cubicBezTo>
                    <a:pt x="1" y="42"/>
                    <a:pt x="1" y="42"/>
                    <a:pt x="1" y="42"/>
                  </a:cubicBezTo>
                  <a:cubicBezTo>
                    <a:pt x="0" y="36"/>
                    <a:pt x="0" y="36"/>
                    <a:pt x="0" y="36"/>
                  </a:cubicBezTo>
                  <a:cubicBezTo>
                    <a:pt x="1" y="27"/>
                    <a:pt x="1" y="27"/>
                    <a:pt x="1" y="27"/>
                  </a:cubicBezTo>
                  <a:cubicBezTo>
                    <a:pt x="146" y="16"/>
                    <a:pt x="146" y="16"/>
                    <a:pt x="146" y="16"/>
                  </a:cubicBezTo>
                  <a:cubicBezTo>
                    <a:pt x="147" y="22"/>
                    <a:pt x="147" y="22"/>
                    <a:pt x="147" y="22"/>
                  </a:cubicBezTo>
                  <a:cubicBezTo>
                    <a:pt x="148" y="26"/>
                    <a:pt x="148" y="26"/>
                    <a:pt x="148" y="26"/>
                  </a:cubicBezTo>
                  <a:cubicBezTo>
                    <a:pt x="149" y="28"/>
                    <a:pt x="149" y="28"/>
                    <a:pt x="149" y="28"/>
                  </a:cubicBezTo>
                  <a:cubicBezTo>
                    <a:pt x="152" y="29"/>
                    <a:pt x="152" y="29"/>
                    <a:pt x="152" y="29"/>
                  </a:cubicBezTo>
                  <a:cubicBezTo>
                    <a:pt x="157" y="29"/>
                    <a:pt x="157" y="29"/>
                    <a:pt x="157" y="29"/>
                  </a:cubicBezTo>
                  <a:cubicBezTo>
                    <a:pt x="172" y="28"/>
                    <a:pt x="172" y="28"/>
                    <a:pt x="172" y="28"/>
                  </a:cubicBezTo>
                  <a:cubicBezTo>
                    <a:pt x="191" y="26"/>
                    <a:pt x="191" y="26"/>
                    <a:pt x="191" y="26"/>
                  </a:cubicBezTo>
                  <a:cubicBezTo>
                    <a:pt x="215" y="25"/>
                    <a:pt x="215" y="25"/>
                    <a:pt x="215" y="25"/>
                  </a:cubicBezTo>
                  <a:cubicBezTo>
                    <a:pt x="239" y="24"/>
                    <a:pt x="239" y="24"/>
                    <a:pt x="239" y="24"/>
                  </a:cubicBezTo>
                  <a:cubicBezTo>
                    <a:pt x="261" y="22"/>
                    <a:pt x="261" y="22"/>
                    <a:pt x="261" y="22"/>
                  </a:cubicBezTo>
                  <a:cubicBezTo>
                    <a:pt x="278" y="21"/>
                    <a:pt x="278" y="21"/>
                    <a:pt x="278" y="21"/>
                  </a:cubicBezTo>
                  <a:cubicBezTo>
                    <a:pt x="288" y="20"/>
                    <a:pt x="288" y="20"/>
                    <a:pt x="288" y="20"/>
                  </a:cubicBezTo>
                  <a:cubicBezTo>
                    <a:pt x="296" y="20"/>
                    <a:pt x="296" y="20"/>
                    <a:pt x="296" y="20"/>
                  </a:cubicBezTo>
                  <a:cubicBezTo>
                    <a:pt x="300" y="21"/>
                    <a:pt x="300" y="21"/>
                    <a:pt x="300" y="21"/>
                  </a:cubicBezTo>
                  <a:cubicBezTo>
                    <a:pt x="303" y="24"/>
                    <a:pt x="303" y="24"/>
                    <a:pt x="303" y="24"/>
                  </a:cubicBezTo>
                  <a:cubicBezTo>
                    <a:pt x="306" y="28"/>
                    <a:pt x="306" y="28"/>
                    <a:pt x="306" y="28"/>
                  </a:cubicBezTo>
                  <a:cubicBezTo>
                    <a:pt x="315" y="31"/>
                    <a:pt x="315" y="31"/>
                    <a:pt x="315" y="31"/>
                  </a:cubicBezTo>
                  <a:cubicBezTo>
                    <a:pt x="315" y="25"/>
                    <a:pt x="315" y="25"/>
                    <a:pt x="315" y="25"/>
                  </a:cubicBezTo>
                  <a:cubicBezTo>
                    <a:pt x="312" y="13"/>
                    <a:pt x="312" y="13"/>
                    <a:pt x="312" y="13"/>
                  </a:cubicBezTo>
                  <a:cubicBezTo>
                    <a:pt x="313" y="4"/>
                    <a:pt x="313" y="4"/>
                    <a:pt x="313" y="4"/>
                  </a:cubicBezTo>
                  <a:cubicBezTo>
                    <a:pt x="316" y="0"/>
                    <a:pt x="316" y="0"/>
                    <a:pt x="316" y="0"/>
                  </a:cubicBezTo>
                  <a:cubicBezTo>
                    <a:pt x="322" y="1"/>
                    <a:pt x="322" y="1"/>
                    <a:pt x="322" y="1"/>
                  </a:cubicBezTo>
                  <a:cubicBezTo>
                    <a:pt x="328" y="4"/>
                    <a:pt x="328" y="4"/>
                    <a:pt x="328" y="4"/>
                  </a:cubicBezTo>
                  <a:cubicBezTo>
                    <a:pt x="338" y="2"/>
                    <a:pt x="338" y="2"/>
                    <a:pt x="338" y="2"/>
                  </a:cubicBezTo>
                  <a:cubicBezTo>
                    <a:pt x="341" y="3"/>
                    <a:pt x="341" y="3"/>
                    <a:pt x="341" y="3"/>
                  </a:cubicBezTo>
                  <a:cubicBezTo>
                    <a:pt x="344" y="5"/>
                    <a:pt x="344" y="5"/>
                    <a:pt x="344" y="5"/>
                  </a:cubicBezTo>
                  <a:cubicBezTo>
                    <a:pt x="345" y="7"/>
                    <a:pt x="345" y="7"/>
                    <a:pt x="345" y="7"/>
                  </a:cubicBezTo>
                  <a:cubicBezTo>
                    <a:pt x="345" y="9"/>
                    <a:pt x="345" y="9"/>
                    <a:pt x="345" y="9"/>
                  </a:cubicBezTo>
                  <a:cubicBezTo>
                    <a:pt x="346" y="12"/>
                    <a:pt x="346" y="12"/>
                    <a:pt x="346" y="12"/>
                  </a:cubicBezTo>
                  <a:cubicBezTo>
                    <a:pt x="348" y="13"/>
                    <a:pt x="348" y="13"/>
                    <a:pt x="348" y="13"/>
                  </a:cubicBezTo>
                  <a:cubicBezTo>
                    <a:pt x="349" y="16"/>
                    <a:pt x="349" y="16"/>
                    <a:pt x="349" y="16"/>
                  </a:cubicBezTo>
                  <a:cubicBezTo>
                    <a:pt x="349" y="19"/>
                    <a:pt x="349" y="19"/>
                    <a:pt x="349" y="19"/>
                  </a:cubicBezTo>
                  <a:cubicBezTo>
                    <a:pt x="348" y="20"/>
                    <a:pt x="346" y="22"/>
                    <a:pt x="344" y="23"/>
                  </a:cubicBezTo>
                  <a:cubicBezTo>
                    <a:pt x="344" y="23"/>
                    <a:pt x="352" y="26"/>
                    <a:pt x="353" y="26"/>
                  </a:cubicBezTo>
                  <a:cubicBezTo>
                    <a:pt x="355" y="29"/>
                    <a:pt x="355" y="29"/>
                    <a:pt x="355" y="29"/>
                  </a:cubicBezTo>
                  <a:cubicBezTo>
                    <a:pt x="357" y="38"/>
                    <a:pt x="357" y="38"/>
                    <a:pt x="357" y="38"/>
                  </a:cubicBezTo>
                  <a:cubicBezTo>
                    <a:pt x="360" y="43"/>
                    <a:pt x="360" y="43"/>
                    <a:pt x="360" y="43"/>
                  </a:cubicBezTo>
                  <a:cubicBezTo>
                    <a:pt x="361" y="46"/>
                    <a:pt x="361" y="46"/>
                    <a:pt x="361" y="46"/>
                  </a:cubicBezTo>
                  <a:cubicBezTo>
                    <a:pt x="362" y="47"/>
                    <a:pt x="362" y="47"/>
                    <a:pt x="362" y="47"/>
                  </a:cubicBezTo>
                  <a:cubicBezTo>
                    <a:pt x="365" y="55"/>
                    <a:pt x="365" y="55"/>
                    <a:pt x="365" y="55"/>
                  </a:cubicBezTo>
                  <a:cubicBezTo>
                    <a:pt x="372" y="70"/>
                    <a:pt x="372" y="70"/>
                    <a:pt x="372" y="70"/>
                  </a:cubicBezTo>
                  <a:cubicBezTo>
                    <a:pt x="380" y="86"/>
                    <a:pt x="380" y="86"/>
                    <a:pt x="380" y="86"/>
                  </a:cubicBezTo>
                  <a:cubicBezTo>
                    <a:pt x="386" y="96"/>
                    <a:pt x="386" y="96"/>
                    <a:pt x="386" y="96"/>
                  </a:cubicBezTo>
                  <a:cubicBezTo>
                    <a:pt x="388" y="99"/>
                    <a:pt x="388" y="99"/>
                    <a:pt x="388" y="99"/>
                  </a:cubicBezTo>
                  <a:cubicBezTo>
                    <a:pt x="390" y="102"/>
                    <a:pt x="390" y="102"/>
                    <a:pt x="390" y="102"/>
                  </a:cubicBezTo>
                  <a:cubicBezTo>
                    <a:pt x="393" y="106"/>
                    <a:pt x="393" y="106"/>
                    <a:pt x="393" y="106"/>
                  </a:cubicBezTo>
                  <a:cubicBezTo>
                    <a:pt x="397" y="110"/>
                    <a:pt x="397" y="110"/>
                    <a:pt x="397" y="110"/>
                  </a:cubicBezTo>
                  <a:cubicBezTo>
                    <a:pt x="397" y="110"/>
                    <a:pt x="400" y="113"/>
                    <a:pt x="400" y="113"/>
                  </a:cubicBezTo>
                  <a:cubicBezTo>
                    <a:pt x="404" y="117"/>
                    <a:pt x="407" y="138"/>
                    <a:pt x="407" y="139"/>
                  </a:cubicBezTo>
                  <a:cubicBezTo>
                    <a:pt x="408" y="143"/>
                    <a:pt x="411" y="147"/>
                    <a:pt x="414" y="151"/>
                  </a:cubicBezTo>
                  <a:cubicBezTo>
                    <a:pt x="415" y="154"/>
                    <a:pt x="415" y="154"/>
                    <a:pt x="415" y="154"/>
                  </a:cubicBezTo>
                  <a:cubicBezTo>
                    <a:pt x="415" y="159"/>
                    <a:pt x="415" y="159"/>
                    <a:pt x="415" y="159"/>
                  </a:cubicBezTo>
                  <a:cubicBezTo>
                    <a:pt x="417" y="163"/>
                    <a:pt x="417" y="163"/>
                    <a:pt x="417" y="163"/>
                  </a:cubicBezTo>
                  <a:cubicBezTo>
                    <a:pt x="422" y="171"/>
                    <a:pt x="422" y="171"/>
                    <a:pt x="422" y="171"/>
                  </a:cubicBezTo>
                  <a:cubicBezTo>
                    <a:pt x="428" y="181"/>
                    <a:pt x="428" y="181"/>
                    <a:pt x="428" y="181"/>
                  </a:cubicBezTo>
                  <a:cubicBezTo>
                    <a:pt x="435" y="193"/>
                    <a:pt x="435" y="193"/>
                    <a:pt x="435" y="193"/>
                  </a:cubicBezTo>
                  <a:cubicBezTo>
                    <a:pt x="442" y="204"/>
                    <a:pt x="442" y="204"/>
                    <a:pt x="442" y="204"/>
                  </a:cubicBezTo>
                  <a:cubicBezTo>
                    <a:pt x="448" y="215"/>
                    <a:pt x="448" y="215"/>
                    <a:pt x="448" y="215"/>
                  </a:cubicBezTo>
                  <a:cubicBezTo>
                    <a:pt x="455" y="225"/>
                    <a:pt x="455" y="225"/>
                    <a:pt x="455" y="225"/>
                  </a:cubicBezTo>
                  <a:cubicBezTo>
                    <a:pt x="458" y="232"/>
                    <a:pt x="458" y="232"/>
                    <a:pt x="458" y="232"/>
                  </a:cubicBezTo>
                  <a:cubicBezTo>
                    <a:pt x="463" y="240"/>
                    <a:pt x="463" y="240"/>
                    <a:pt x="463" y="240"/>
                  </a:cubicBezTo>
                  <a:cubicBezTo>
                    <a:pt x="467" y="247"/>
                    <a:pt x="467" y="247"/>
                    <a:pt x="467" y="247"/>
                  </a:cubicBezTo>
                  <a:cubicBezTo>
                    <a:pt x="470" y="250"/>
                    <a:pt x="470" y="250"/>
                    <a:pt x="470" y="250"/>
                  </a:cubicBezTo>
                  <a:cubicBezTo>
                    <a:pt x="472" y="253"/>
                    <a:pt x="472" y="253"/>
                    <a:pt x="472" y="253"/>
                  </a:cubicBezTo>
                  <a:cubicBezTo>
                    <a:pt x="475" y="268"/>
                    <a:pt x="475" y="268"/>
                    <a:pt x="475" y="268"/>
                  </a:cubicBezTo>
                  <a:cubicBezTo>
                    <a:pt x="475" y="285"/>
                    <a:pt x="475" y="285"/>
                    <a:pt x="475" y="285"/>
                  </a:cubicBezTo>
                  <a:cubicBezTo>
                    <a:pt x="474" y="299"/>
                    <a:pt x="474" y="299"/>
                    <a:pt x="474" y="299"/>
                  </a:cubicBezTo>
                  <a:lnTo>
                    <a:pt x="476" y="30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62">
              <a:extLst>
                <a:ext uri="{FF2B5EF4-FFF2-40B4-BE49-F238E27FC236}">
                  <a16:creationId xmlns:a16="http://schemas.microsoft.com/office/drawing/2014/main" id="{0472CCEA-32A5-4936-8492-D7120B21829A}"/>
                </a:ext>
              </a:extLst>
            </p:cNvPr>
            <p:cNvSpPr>
              <a:spLocks/>
            </p:cNvSpPr>
            <p:nvPr/>
          </p:nvSpPr>
          <p:spPr bwMode="auto">
            <a:xfrm>
              <a:off x="6542674" y="5133324"/>
              <a:ext cx="867967" cy="784216"/>
            </a:xfrm>
            <a:custGeom>
              <a:avLst/>
              <a:gdLst>
                <a:gd name="T0" fmla="*/ 130 w 342"/>
                <a:gd name="T1" fmla="*/ 271 h 309"/>
                <a:gd name="T2" fmla="*/ 110 w 342"/>
                <a:gd name="T3" fmla="*/ 272 h 309"/>
                <a:gd name="T4" fmla="*/ 94 w 342"/>
                <a:gd name="T5" fmla="*/ 267 h 309"/>
                <a:gd name="T6" fmla="*/ 50 w 342"/>
                <a:gd name="T7" fmla="*/ 259 h 309"/>
                <a:gd name="T8" fmla="*/ 23 w 342"/>
                <a:gd name="T9" fmla="*/ 260 h 309"/>
                <a:gd name="T10" fmla="*/ 13 w 342"/>
                <a:gd name="T11" fmla="*/ 257 h 309"/>
                <a:gd name="T12" fmla="*/ 22 w 342"/>
                <a:gd name="T13" fmla="*/ 243 h 309"/>
                <a:gd name="T14" fmla="*/ 23 w 342"/>
                <a:gd name="T15" fmla="*/ 205 h 309"/>
                <a:gd name="T16" fmla="*/ 29 w 342"/>
                <a:gd name="T17" fmla="*/ 184 h 309"/>
                <a:gd name="T18" fmla="*/ 38 w 342"/>
                <a:gd name="T19" fmla="*/ 151 h 309"/>
                <a:gd name="T20" fmla="*/ 29 w 342"/>
                <a:gd name="T21" fmla="*/ 127 h 309"/>
                <a:gd name="T22" fmla="*/ 14 w 342"/>
                <a:gd name="T23" fmla="*/ 98 h 309"/>
                <a:gd name="T24" fmla="*/ 186 w 342"/>
                <a:gd name="T25" fmla="*/ 8 h 309"/>
                <a:gd name="T26" fmla="*/ 189 w 342"/>
                <a:gd name="T27" fmla="*/ 16 h 309"/>
                <a:gd name="T28" fmla="*/ 193 w 342"/>
                <a:gd name="T29" fmla="*/ 32 h 309"/>
                <a:gd name="T30" fmla="*/ 202 w 342"/>
                <a:gd name="T31" fmla="*/ 49 h 309"/>
                <a:gd name="T32" fmla="*/ 196 w 342"/>
                <a:gd name="T33" fmla="*/ 62 h 309"/>
                <a:gd name="T34" fmla="*/ 186 w 342"/>
                <a:gd name="T35" fmla="*/ 87 h 309"/>
                <a:gd name="T36" fmla="*/ 170 w 342"/>
                <a:gd name="T37" fmla="*/ 125 h 309"/>
                <a:gd name="T38" fmla="*/ 168 w 342"/>
                <a:gd name="T39" fmla="*/ 138 h 309"/>
                <a:gd name="T40" fmla="*/ 166 w 342"/>
                <a:gd name="T41" fmla="*/ 149 h 309"/>
                <a:gd name="T42" fmla="*/ 169 w 342"/>
                <a:gd name="T43" fmla="*/ 158 h 309"/>
                <a:gd name="T44" fmla="*/ 282 w 342"/>
                <a:gd name="T45" fmla="*/ 170 h 309"/>
                <a:gd name="T46" fmla="*/ 295 w 342"/>
                <a:gd name="T47" fmla="*/ 197 h 309"/>
                <a:gd name="T48" fmla="*/ 287 w 342"/>
                <a:gd name="T49" fmla="*/ 212 h 309"/>
                <a:gd name="T50" fmla="*/ 274 w 342"/>
                <a:gd name="T51" fmla="*/ 205 h 309"/>
                <a:gd name="T52" fmla="*/ 262 w 342"/>
                <a:gd name="T53" fmla="*/ 203 h 309"/>
                <a:gd name="T54" fmla="*/ 250 w 342"/>
                <a:gd name="T55" fmla="*/ 219 h 309"/>
                <a:gd name="T56" fmla="*/ 274 w 342"/>
                <a:gd name="T57" fmla="*/ 228 h 309"/>
                <a:gd name="T58" fmla="*/ 295 w 342"/>
                <a:gd name="T59" fmla="*/ 220 h 309"/>
                <a:gd name="T60" fmla="*/ 300 w 342"/>
                <a:gd name="T61" fmla="*/ 224 h 309"/>
                <a:gd name="T62" fmla="*/ 318 w 342"/>
                <a:gd name="T63" fmla="*/ 221 h 309"/>
                <a:gd name="T64" fmla="*/ 330 w 342"/>
                <a:gd name="T65" fmla="*/ 239 h 309"/>
                <a:gd name="T66" fmla="*/ 309 w 342"/>
                <a:gd name="T67" fmla="*/ 250 h 309"/>
                <a:gd name="T68" fmla="*/ 310 w 342"/>
                <a:gd name="T69" fmla="*/ 257 h 309"/>
                <a:gd name="T70" fmla="*/ 319 w 342"/>
                <a:gd name="T71" fmla="*/ 273 h 309"/>
                <a:gd name="T72" fmla="*/ 341 w 342"/>
                <a:gd name="T73" fmla="*/ 290 h 309"/>
                <a:gd name="T74" fmla="*/ 327 w 342"/>
                <a:gd name="T75" fmla="*/ 306 h 309"/>
                <a:gd name="T76" fmla="*/ 312 w 342"/>
                <a:gd name="T77" fmla="*/ 286 h 309"/>
                <a:gd name="T78" fmla="*/ 293 w 342"/>
                <a:gd name="T79" fmla="*/ 280 h 309"/>
                <a:gd name="T80" fmla="*/ 282 w 342"/>
                <a:gd name="T81" fmla="*/ 274 h 309"/>
                <a:gd name="T82" fmla="*/ 273 w 342"/>
                <a:gd name="T83" fmla="*/ 299 h 309"/>
                <a:gd name="T84" fmla="*/ 242 w 342"/>
                <a:gd name="T85" fmla="*/ 293 h 309"/>
                <a:gd name="T86" fmla="*/ 226 w 342"/>
                <a:gd name="T87" fmla="*/ 309 h 309"/>
                <a:gd name="T88" fmla="*/ 206 w 342"/>
                <a:gd name="T89" fmla="*/ 296 h 309"/>
                <a:gd name="T90" fmla="*/ 194 w 342"/>
                <a:gd name="T91" fmla="*/ 291 h 309"/>
                <a:gd name="T92" fmla="*/ 190 w 342"/>
                <a:gd name="T93" fmla="*/ 276 h 309"/>
                <a:gd name="T94" fmla="*/ 173 w 342"/>
                <a:gd name="T95" fmla="*/ 267 h 309"/>
                <a:gd name="T96" fmla="*/ 148 w 342"/>
                <a:gd name="T97" fmla="*/ 25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309">
                  <a:moveTo>
                    <a:pt x="143" y="261"/>
                  </a:moveTo>
                  <a:lnTo>
                    <a:pt x="141" y="265"/>
                  </a:lnTo>
                  <a:lnTo>
                    <a:pt x="138" y="268"/>
                  </a:lnTo>
                  <a:lnTo>
                    <a:pt x="130" y="271"/>
                  </a:lnTo>
                  <a:lnTo>
                    <a:pt x="126" y="272"/>
                  </a:lnTo>
                  <a:lnTo>
                    <a:pt x="120" y="273"/>
                  </a:lnTo>
                  <a:lnTo>
                    <a:pt x="116" y="273"/>
                  </a:lnTo>
                  <a:lnTo>
                    <a:pt x="110" y="272"/>
                  </a:lnTo>
                  <a:lnTo>
                    <a:pt x="106" y="271"/>
                  </a:lnTo>
                  <a:lnTo>
                    <a:pt x="102" y="270"/>
                  </a:lnTo>
                  <a:lnTo>
                    <a:pt x="98" y="268"/>
                  </a:lnTo>
                  <a:lnTo>
                    <a:pt x="94" y="267"/>
                  </a:lnTo>
                  <a:lnTo>
                    <a:pt x="83" y="263"/>
                  </a:lnTo>
                  <a:lnTo>
                    <a:pt x="72" y="260"/>
                  </a:lnTo>
                  <a:lnTo>
                    <a:pt x="61" y="259"/>
                  </a:lnTo>
                  <a:lnTo>
                    <a:pt x="50" y="259"/>
                  </a:lnTo>
                  <a:lnTo>
                    <a:pt x="41" y="259"/>
                  </a:lnTo>
                  <a:lnTo>
                    <a:pt x="33" y="260"/>
                  </a:lnTo>
                  <a:lnTo>
                    <a:pt x="28" y="260"/>
                  </a:lnTo>
                  <a:lnTo>
                    <a:pt x="23" y="260"/>
                  </a:lnTo>
                  <a:lnTo>
                    <a:pt x="19" y="261"/>
                  </a:lnTo>
                  <a:lnTo>
                    <a:pt x="9" y="265"/>
                  </a:lnTo>
                  <a:lnTo>
                    <a:pt x="10" y="260"/>
                  </a:lnTo>
                  <a:lnTo>
                    <a:pt x="13" y="257"/>
                  </a:lnTo>
                  <a:lnTo>
                    <a:pt x="15" y="253"/>
                  </a:lnTo>
                  <a:lnTo>
                    <a:pt x="19" y="251"/>
                  </a:lnTo>
                  <a:lnTo>
                    <a:pt x="20" y="246"/>
                  </a:lnTo>
                  <a:lnTo>
                    <a:pt x="22" y="243"/>
                  </a:lnTo>
                  <a:lnTo>
                    <a:pt x="23" y="237"/>
                  </a:lnTo>
                  <a:lnTo>
                    <a:pt x="23" y="232"/>
                  </a:lnTo>
                  <a:lnTo>
                    <a:pt x="23" y="219"/>
                  </a:lnTo>
                  <a:lnTo>
                    <a:pt x="23" y="205"/>
                  </a:lnTo>
                  <a:lnTo>
                    <a:pt x="23" y="192"/>
                  </a:lnTo>
                  <a:lnTo>
                    <a:pt x="27" y="190"/>
                  </a:lnTo>
                  <a:lnTo>
                    <a:pt x="28" y="187"/>
                  </a:lnTo>
                  <a:lnTo>
                    <a:pt x="29" y="184"/>
                  </a:lnTo>
                  <a:lnTo>
                    <a:pt x="30" y="180"/>
                  </a:lnTo>
                  <a:lnTo>
                    <a:pt x="36" y="172"/>
                  </a:lnTo>
                  <a:lnTo>
                    <a:pt x="38" y="160"/>
                  </a:lnTo>
                  <a:lnTo>
                    <a:pt x="38" y="151"/>
                  </a:lnTo>
                  <a:lnTo>
                    <a:pt x="34" y="142"/>
                  </a:lnTo>
                  <a:lnTo>
                    <a:pt x="32" y="138"/>
                  </a:lnTo>
                  <a:lnTo>
                    <a:pt x="30" y="133"/>
                  </a:lnTo>
                  <a:lnTo>
                    <a:pt x="29" y="127"/>
                  </a:lnTo>
                  <a:lnTo>
                    <a:pt x="26" y="122"/>
                  </a:lnTo>
                  <a:lnTo>
                    <a:pt x="19" y="119"/>
                  </a:lnTo>
                  <a:lnTo>
                    <a:pt x="19" y="111"/>
                  </a:lnTo>
                  <a:lnTo>
                    <a:pt x="14" y="98"/>
                  </a:lnTo>
                  <a:lnTo>
                    <a:pt x="0" y="82"/>
                  </a:lnTo>
                  <a:lnTo>
                    <a:pt x="0" y="1"/>
                  </a:lnTo>
                  <a:lnTo>
                    <a:pt x="186" y="0"/>
                  </a:lnTo>
                  <a:lnTo>
                    <a:pt x="186" y="8"/>
                  </a:lnTo>
                  <a:lnTo>
                    <a:pt x="194" y="8"/>
                  </a:lnTo>
                  <a:lnTo>
                    <a:pt x="194" y="9"/>
                  </a:lnTo>
                  <a:lnTo>
                    <a:pt x="192" y="13"/>
                  </a:lnTo>
                  <a:lnTo>
                    <a:pt x="189" y="16"/>
                  </a:lnTo>
                  <a:lnTo>
                    <a:pt x="187" y="21"/>
                  </a:lnTo>
                  <a:lnTo>
                    <a:pt x="192" y="22"/>
                  </a:lnTo>
                  <a:lnTo>
                    <a:pt x="192" y="25"/>
                  </a:lnTo>
                  <a:lnTo>
                    <a:pt x="193" y="32"/>
                  </a:lnTo>
                  <a:lnTo>
                    <a:pt x="194" y="41"/>
                  </a:lnTo>
                  <a:lnTo>
                    <a:pt x="199" y="43"/>
                  </a:lnTo>
                  <a:lnTo>
                    <a:pt x="201" y="47"/>
                  </a:lnTo>
                  <a:lnTo>
                    <a:pt x="202" y="49"/>
                  </a:lnTo>
                  <a:lnTo>
                    <a:pt x="205" y="52"/>
                  </a:lnTo>
                  <a:lnTo>
                    <a:pt x="205" y="55"/>
                  </a:lnTo>
                  <a:lnTo>
                    <a:pt x="200" y="58"/>
                  </a:lnTo>
                  <a:lnTo>
                    <a:pt x="196" y="62"/>
                  </a:lnTo>
                  <a:lnTo>
                    <a:pt x="195" y="69"/>
                  </a:lnTo>
                  <a:lnTo>
                    <a:pt x="192" y="78"/>
                  </a:lnTo>
                  <a:lnTo>
                    <a:pt x="190" y="82"/>
                  </a:lnTo>
                  <a:lnTo>
                    <a:pt x="186" y="87"/>
                  </a:lnTo>
                  <a:lnTo>
                    <a:pt x="181" y="95"/>
                  </a:lnTo>
                  <a:lnTo>
                    <a:pt x="175" y="111"/>
                  </a:lnTo>
                  <a:lnTo>
                    <a:pt x="170" y="111"/>
                  </a:lnTo>
                  <a:lnTo>
                    <a:pt x="170" y="125"/>
                  </a:lnTo>
                  <a:lnTo>
                    <a:pt x="168" y="125"/>
                  </a:lnTo>
                  <a:lnTo>
                    <a:pt x="169" y="129"/>
                  </a:lnTo>
                  <a:lnTo>
                    <a:pt x="169" y="134"/>
                  </a:lnTo>
                  <a:lnTo>
                    <a:pt x="168" y="138"/>
                  </a:lnTo>
                  <a:lnTo>
                    <a:pt x="166" y="140"/>
                  </a:lnTo>
                  <a:lnTo>
                    <a:pt x="165" y="144"/>
                  </a:lnTo>
                  <a:lnTo>
                    <a:pt x="165" y="147"/>
                  </a:lnTo>
                  <a:lnTo>
                    <a:pt x="166" y="149"/>
                  </a:lnTo>
                  <a:lnTo>
                    <a:pt x="168" y="151"/>
                  </a:lnTo>
                  <a:lnTo>
                    <a:pt x="169" y="152"/>
                  </a:lnTo>
                  <a:lnTo>
                    <a:pt x="169" y="154"/>
                  </a:lnTo>
                  <a:lnTo>
                    <a:pt x="169" y="158"/>
                  </a:lnTo>
                  <a:lnTo>
                    <a:pt x="287" y="152"/>
                  </a:lnTo>
                  <a:lnTo>
                    <a:pt x="286" y="159"/>
                  </a:lnTo>
                  <a:lnTo>
                    <a:pt x="285" y="165"/>
                  </a:lnTo>
                  <a:lnTo>
                    <a:pt x="282" y="170"/>
                  </a:lnTo>
                  <a:lnTo>
                    <a:pt x="282" y="174"/>
                  </a:lnTo>
                  <a:lnTo>
                    <a:pt x="285" y="184"/>
                  </a:lnTo>
                  <a:lnTo>
                    <a:pt x="290" y="190"/>
                  </a:lnTo>
                  <a:lnTo>
                    <a:pt x="295" y="197"/>
                  </a:lnTo>
                  <a:lnTo>
                    <a:pt x="301" y="210"/>
                  </a:lnTo>
                  <a:lnTo>
                    <a:pt x="295" y="212"/>
                  </a:lnTo>
                  <a:lnTo>
                    <a:pt x="292" y="212"/>
                  </a:lnTo>
                  <a:lnTo>
                    <a:pt x="287" y="212"/>
                  </a:lnTo>
                  <a:lnTo>
                    <a:pt x="285" y="213"/>
                  </a:lnTo>
                  <a:lnTo>
                    <a:pt x="282" y="213"/>
                  </a:lnTo>
                  <a:lnTo>
                    <a:pt x="279" y="210"/>
                  </a:lnTo>
                  <a:lnTo>
                    <a:pt x="274" y="205"/>
                  </a:lnTo>
                  <a:lnTo>
                    <a:pt x="269" y="205"/>
                  </a:lnTo>
                  <a:lnTo>
                    <a:pt x="267" y="205"/>
                  </a:lnTo>
                  <a:lnTo>
                    <a:pt x="263" y="203"/>
                  </a:lnTo>
                  <a:lnTo>
                    <a:pt x="262" y="203"/>
                  </a:lnTo>
                  <a:lnTo>
                    <a:pt x="260" y="205"/>
                  </a:lnTo>
                  <a:lnTo>
                    <a:pt x="256" y="210"/>
                  </a:lnTo>
                  <a:lnTo>
                    <a:pt x="253" y="214"/>
                  </a:lnTo>
                  <a:lnTo>
                    <a:pt x="250" y="219"/>
                  </a:lnTo>
                  <a:lnTo>
                    <a:pt x="253" y="223"/>
                  </a:lnTo>
                  <a:lnTo>
                    <a:pt x="260" y="226"/>
                  </a:lnTo>
                  <a:lnTo>
                    <a:pt x="267" y="228"/>
                  </a:lnTo>
                  <a:lnTo>
                    <a:pt x="274" y="228"/>
                  </a:lnTo>
                  <a:lnTo>
                    <a:pt x="282" y="226"/>
                  </a:lnTo>
                  <a:lnTo>
                    <a:pt x="286" y="224"/>
                  </a:lnTo>
                  <a:lnTo>
                    <a:pt x="290" y="221"/>
                  </a:lnTo>
                  <a:lnTo>
                    <a:pt x="295" y="220"/>
                  </a:lnTo>
                  <a:lnTo>
                    <a:pt x="300" y="220"/>
                  </a:lnTo>
                  <a:lnTo>
                    <a:pt x="302" y="220"/>
                  </a:lnTo>
                  <a:lnTo>
                    <a:pt x="302" y="221"/>
                  </a:lnTo>
                  <a:lnTo>
                    <a:pt x="300" y="224"/>
                  </a:lnTo>
                  <a:lnTo>
                    <a:pt x="293" y="228"/>
                  </a:lnTo>
                  <a:lnTo>
                    <a:pt x="301" y="233"/>
                  </a:lnTo>
                  <a:lnTo>
                    <a:pt x="308" y="227"/>
                  </a:lnTo>
                  <a:lnTo>
                    <a:pt x="318" y="221"/>
                  </a:lnTo>
                  <a:lnTo>
                    <a:pt x="327" y="219"/>
                  </a:lnTo>
                  <a:lnTo>
                    <a:pt x="332" y="225"/>
                  </a:lnTo>
                  <a:lnTo>
                    <a:pt x="333" y="233"/>
                  </a:lnTo>
                  <a:lnTo>
                    <a:pt x="330" y="239"/>
                  </a:lnTo>
                  <a:lnTo>
                    <a:pt x="321" y="243"/>
                  </a:lnTo>
                  <a:lnTo>
                    <a:pt x="313" y="245"/>
                  </a:lnTo>
                  <a:lnTo>
                    <a:pt x="309" y="247"/>
                  </a:lnTo>
                  <a:lnTo>
                    <a:pt x="309" y="250"/>
                  </a:lnTo>
                  <a:lnTo>
                    <a:pt x="312" y="252"/>
                  </a:lnTo>
                  <a:lnTo>
                    <a:pt x="312" y="253"/>
                  </a:lnTo>
                  <a:lnTo>
                    <a:pt x="313" y="256"/>
                  </a:lnTo>
                  <a:lnTo>
                    <a:pt x="310" y="257"/>
                  </a:lnTo>
                  <a:lnTo>
                    <a:pt x="303" y="259"/>
                  </a:lnTo>
                  <a:lnTo>
                    <a:pt x="307" y="264"/>
                  </a:lnTo>
                  <a:lnTo>
                    <a:pt x="312" y="268"/>
                  </a:lnTo>
                  <a:lnTo>
                    <a:pt x="319" y="273"/>
                  </a:lnTo>
                  <a:lnTo>
                    <a:pt x="326" y="277"/>
                  </a:lnTo>
                  <a:lnTo>
                    <a:pt x="332" y="281"/>
                  </a:lnTo>
                  <a:lnTo>
                    <a:pt x="338" y="285"/>
                  </a:lnTo>
                  <a:lnTo>
                    <a:pt x="341" y="290"/>
                  </a:lnTo>
                  <a:lnTo>
                    <a:pt x="342" y="293"/>
                  </a:lnTo>
                  <a:lnTo>
                    <a:pt x="336" y="303"/>
                  </a:lnTo>
                  <a:lnTo>
                    <a:pt x="332" y="307"/>
                  </a:lnTo>
                  <a:lnTo>
                    <a:pt x="327" y="306"/>
                  </a:lnTo>
                  <a:lnTo>
                    <a:pt x="323" y="298"/>
                  </a:lnTo>
                  <a:lnTo>
                    <a:pt x="321" y="292"/>
                  </a:lnTo>
                  <a:lnTo>
                    <a:pt x="318" y="290"/>
                  </a:lnTo>
                  <a:lnTo>
                    <a:pt x="312" y="286"/>
                  </a:lnTo>
                  <a:lnTo>
                    <a:pt x="307" y="284"/>
                  </a:lnTo>
                  <a:lnTo>
                    <a:pt x="302" y="284"/>
                  </a:lnTo>
                  <a:lnTo>
                    <a:pt x="296" y="281"/>
                  </a:lnTo>
                  <a:lnTo>
                    <a:pt x="293" y="280"/>
                  </a:lnTo>
                  <a:lnTo>
                    <a:pt x="292" y="278"/>
                  </a:lnTo>
                  <a:lnTo>
                    <a:pt x="289" y="276"/>
                  </a:lnTo>
                  <a:lnTo>
                    <a:pt x="286" y="273"/>
                  </a:lnTo>
                  <a:lnTo>
                    <a:pt x="282" y="274"/>
                  </a:lnTo>
                  <a:lnTo>
                    <a:pt x="276" y="280"/>
                  </a:lnTo>
                  <a:lnTo>
                    <a:pt x="273" y="289"/>
                  </a:lnTo>
                  <a:lnTo>
                    <a:pt x="273" y="294"/>
                  </a:lnTo>
                  <a:lnTo>
                    <a:pt x="273" y="299"/>
                  </a:lnTo>
                  <a:lnTo>
                    <a:pt x="263" y="298"/>
                  </a:lnTo>
                  <a:lnTo>
                    <a:pt x="256" y="293"/>
                  </a:lnTo>
                  <a:lnTo>
                    <a:pt x="249" y="292"/>
                  </a:lnTo>
                  <a:lnTo>
                    <a:pt x="242" y="293"/>
                  </a:lnTo>
                  <a:lnTo>
                    <a:pt x="234" y="303"/>
                  </a:lnTo>
                  <a:lnTo>
                    <a:pt x="233" y="307"/>
                  </a:lnTo>
                  <a:lnTo>
                    <a:pt x="229" y="309"/>
                  </a:lnTo>
                  <a:lnTo>
                    <a:pt x="226" y="309"/>
                  </a:lnTo>
                  <a:lnTo>
                    <a:pt x="222" y="305"/>
                  </a:lnTo>
                  <a:lnTo>
                    <a:pt x="218" y="300"/>
                  </a:lnTo>
                  <a:lnTo>
                    <a:pt x="212" y="297"/>
                  </a:lnTo>
                  <a:lnTo>
                    <a:pt x="206" y="296"/>
                  </a:lnTo>
                  <a:lnTo>
                    <a:pt x="200" y="296"/>
                  </a:lnTo>
                  <a:lnTo>
                    <a:pt x="195" y="296"/>
                  </a:lnTo>
                  <a:lnTo>
                    <a:pt x="194" y="293"/>
                  </a:lnTo>
                  <a:lnTo>
                    <a:pt x="194" y="291"/>
                  </a:lnTo>
                  <a:lnTo>
                    <a:pt x="196" y="285"/>
                  </a:lnTo>
                  <a:lnTo>
                    <a:pt x="198" y="280"/>
                  </a:lnTo>
                  <a:lnTo>
                    <a:pt x="195" y="277"/>
                  </a:lnTo>
                  <a:lnTo>
                    <a:pt x="190" y="276"/>
                  </a:lnTo>
                  <a:lnTo>
                    <a:pt x="185" y="274"/>
                  </a:lnTo>
                  <a:lnTo>
                    <a:pt x="182" y="273"/>
                  </a:lnTo>
                  <a:lnTo>
                    <a:pt x="178" y="270"/>
                  </a:lnTo>
                  <a:lnTo>
                    <a:pt x="173" y="267"/>
                  </a:lnTo>
                  <a:lnTo>
                    <a:pt x="167" y="263"/>
                  </a:lnTo>
                  <a:lnTo>
                    <a:pt x="161" y="260"/>
                  </a:lnTo>
                  <a:lnTo>
                    <a:pt x="155" y="258"/>
                  </a:lnTo>
                  <a:lnTo>
                    <a:pt x="148" y="258"/>
                  </a:lnTo>
                  <a:lnTo>
                    <a:pt x="143" y="26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63">
              <a:extLst>
                <a:ext uri="{FF2B5EF4-FFF2-40B4-BE49-F238E27FC236}">
                  <a16:creationId xmlns:a16="http://schemas.microsoft.com/office/drawing/2014/main" id="{C19AFC84-E25F-4371-A5E6-22B202C7B2A4}"/>
                </a:ext>
              </a:extLst>
            </p:cNvPr>
            <p:cNvSpPr>
              <a:spLocks/>
            </p:cNvSpPr>
            <p:nvPr/>
          </p:nvSpPr>
          <p:spPr bwMode="auto">
            <a:xfrm>
              <a:off x="5098600" y="4318653"/>
              <a:ext cx="1365398" cy="715692"/>
            </a:xfrm>
            <a:custGeom>
              <a:avLst/>
              <a:gdLst>
                <a:gd name="T0" fmla="*/ 0 w 538"/>
                <a:gd name="T1" fmla="*/ 0 h 282"/>
                <a:gd name="T2" fmla="*/ 14 w 538"/>
                <a:gd name="T3" fmla="*/ 1 h 282"/>
                <a:gd name="T4" fmla="*/ 30 w 538"/>
                <a:gd name="T5" fmla="*/ 3 h 282"/>
                <a:gd name="T6" fmla="*/ 45 w 538"/>
                <a:gd name="T7" fmla="*/ 4 h 282"/>
                <a:gd name="T8" fmla="*/ 62 w 538"/>
                <a:gd name="T9" fmla="*/ 5 h 282"/>
                <a:gd name="T10" fmla="*/ 85 w 538"/>
                <a:gd name="T11" fmla="*/ 6 h 282"/>
                <a:gd name="T12" fmla="*/ 124 w 538"/>
                <a:gd name="T13" fmla="*/ 7 h 282"/>
                <a:gd name="T14" fmla="*/ 176 w 538"/>
                <a:gd name="T15" fmla="*/ 10 h 282"/>
                <a:gd name="T16" fmla="*/ 237 w 538"/>
                <a:gd name="T17" fmla="*/ 12 h 282"/>
                <a:gd name="T18" fmla="*/ 305 w 538"/>
                <a:gd name="T19" fmla="*/ 14 h 282"/>
                <a:gd name="T20" fmla="*/ 380 w 538"/>
                <a:gd name="T21" fmla="*/ 16 h 282"/>
                <a:gd name="T22" fmla="*/ 451 w 538"/>
                <a:gd name="T23" fmla="*/ 16 h 282"/>
                <a:gd name="T24" fmla="*/ 523 w 538"/>
                <a:gd name="T25" fmla="*/ 16 h 282"/>
                <a:gd name="T26" fmla="*/ 524 w 538"/>
                <a:gd name="T27" fmla="*/ 46 h 282"/>
                <a:gd name="T28" fmla="*/ 538 w 538"/>
                <a:gd name="T29" fmla="*/ 282 h 282"/>
                <a:gd name="T30" fmla="*/ 516 w 538"/>
                <a:gd name="T31" fmla="*/ 270 h 282"/>
                <a:gd name="T32" fmla="*/ 501 w 538"/>
                <a:gd name="T33" fmla="*/ 261 h 282"/>
                <a:gd name="T34" fmla="*/ 491 w 538"/>
                <a:gd name="T35" fmla="*/ 256 h 282"/>
                <a:gd name="T36" fmla="*/ 482 w 538"/>
                <a:gd name="T37" fmla="*/ 260 h 282"/>
                <a:gd name="T38" fmla="*/ 469 w 538"/>
                <a:gd name="T39" fmla="*/ 258 h 282"/>
                <a:gd name="T40" fmla="*/ 452 w 538"/>
                <a:gd name="T41" fmla="*/ 258 h 282"/>
                <a:gd name="T42" fmla="*/ 447 w 538"/>
                <a:gd name="T43" fmla="*/ 263 h 282"/>
                <a:gd name="T44" fmla="*/ 437 w 538"/>
                <a:gd name="T45" fmla="*/ 262 h 282"/>
                <a:gd name="T46" fmla="*/ 427 w 538"/>
                <a:gd name="T47" fmla="*/ 262 h 282"/>
                <a:gd name="T48" fmla="*/ 418 w 538"/>
                <a:gd name="T49" fmla="*/ 270 h 282"/>
                <a:gd name="T50" fmla="*/ 411 w 538"/>
                <a:gd name="T51" fmla="*/ 274 h 282"/>
                <a:gd name="T52" fmla="*/ 407 w 538"/>
                <a:gd name="T53" fmla="*/ 268 h 282"/>
                <a:gd name="T54" fmla="*/ 395 w 538"/>
                <a:gd name="T55" fmla="*/ 261 h 282"/>
                <a:gd name="T56" fmla="*/ 385 w 538"/>
                <a:gd name="T57" fmla="*/ 258 h 282"/>
                <a:gd name="T58" fmla="*/ 378 w 538"/>
                <a:gd name="T59" fmla="*/ 257 h 282"/>
                <a:gd name="T60" fmla="*/ 368 w 538"/>
                <a:gd name="T61" fmla="*/ 261 h 282"/>
                <a:gd name="T62" fmla="*/ 363 w 538"/>
                <a:gd name="T63" fmla="*/ 269 h 282"/>
                <a:gd name="T64" fmla="*/ 358 w 538"/>
                <a:gd name="T65" fmla="*/ 263 h 282"/>
                <a:gd name="T66" fmla="*/ 357 w 538"/>
                <a:gd name="T67" fmla="*/ 256 h 282"/>
                <a:gd name="T68" fmla="*/ 347 w 538"/>
                <a:gd name="T69" fmla="*/ 255 h 282"/>
                <a:gd name="T70" fmla="*/ 343 w 538"/>
                <a:gd name="T71" fmla="*/ 260 h 282"/>
                <a:gd name="T72" fmla="*/ 338 w 538"/>
                <a:gd name="T73" fmla="*/ 260 h 282"/>
                <a:gd name="T74" fmla="*/ 332 w 538"/>
                <a:gd name="T75" fmla="*/ 252 h 282"/>
                <a:gd name="T76" fmla="*/ 323 w 538"/>
                <a:gd name="T77" fmla="*/ 256 h 282"/>
                <a:gd name="T78" fmla="*/ 310 w 538"/>
                <a:gd name="T79" fmla="*/ 261 h 282"/>
                <a:gd name="T80" fmla="*/ 309 w 538"/>
                <a:gd name="T81" fmla="*/ 251 h 282"/>
                <a:gd name="T82" fmla="*/ 303 w 538"/>
                <a:gd name="T83" fmla="*/ 242 h 282"/>
                <a:gd name="T84" fmla="*/ 289 w 538"/>
                <a:gd name="T85" fmla="*/ 238 h 282"/>
                <a:gd name="T86" fmla="*/ 272 w 538"/>
                <a:gd name="T87" fmla="*/ 240 h 282"/>
                <a:gd name="T88" fmla="*/ 263 w 538"/>
                <a:gd name="T89" fmla="*/ 240 h 282"/>
                <a:gd name="T90" fmla="*/ 250 w 538"/>
                <a:gd name="T91" fmla="*/ 237 h 282"/>
                <a:gd name="T92" fmla="*/ 241 w 538"/>
                <a:gd name="T93" fmla="*/ 231 h 282"/>
                <a:gd name="T94" fmla="*/ 230 w 538"/>
                <a:gd name="T95" fmla="*/ 228 h 282"/>
                <a:gd name="T96" fmla="*/ 225 w 538"/>
                <a:gd name="T97" fmla="*/ 217 h 282"/>
                <a:gd name="T98" fmla="*/ 217 w 538"/>
                <a:gd name="T99" fmla="*/ 216 h 282"/>
                <a:gd name="T100" fmla="*/ 209 w 538"/>
                <a:gd name="T101" fmla="*/ 216 h 282"/>
                <a:gd name="T102" fmla="*/ 191 w 538"/>
                <a:gd name="T103" fmla="*/ 210 h 282"/>
                <a:gd name="T104" fmla="*/ 180 w 538"/>
                <a:gd name="T105" fmla="*/ 202 h 282"/>
                <a:gd name="T106" fmla="*/ 0 w 538"/>
                <a:gd name="T107" fmla="*/ 4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8" h="282">
                  <a:moveTo>
                    <a:pt x="0" y="0"/>
                  </a:moveTo>
                  <a:lnTo>
                    <a:pt x="0" y="0"/>
                  </a:lnTo>
                  <a:lnTo>
                    <a:pt x="7" y="1"/>
                  </a:lnTo>
                  <a:lnTo>
                    <a:pt x="14" y="1"/>
                  </a:lnTo>
                  <a:lnTo>
                    <a:pt x="22" y="3"/>
                  </a:lnTo>
                  <a:lnTo>
                    <a:pt x="30" y="3"/>
                  </a:lnTo>
                  <a:lnTo>
                    <a:pt x="38" y="4"/>
                  </a:lnTo>
                  <a:lnTo>
                    <a:pt x="45" y="4"/>
                  </a:lnTo>
                  <a:lnTo>
                    <a:pt x="54" y="5"/>
                  </a:lnTo>
                  <a:lnTo>
                    <a:pt x="62" y="5"/>
                  </a:lnTo>
                  <a:lnTo>
                    <a:pt x="71" y="5"/>
                  </a:lnTo>
                  <a:lnTo>
                    <a:pt x="85" y="6"/>
                  </a:lnTo>
                  <a:lnTo>
                    <a:pt x="103" y="6"/>
                  </a:lnTo>
                  <a:lnTo>
                    <a:pt x="124" y="7"/>
                  </a:lnTo>
                  <a:lnTo>
                    <a:pt x="148" y="9"/>
                  </a:lnTo>
                  <a:lnTo>
                    <a:pt x="176" y="10"/>
                  </a:lnTo>
                  <a:lnTo>
                    <a:pt x="205" y="11"/>
                  </a:lnTo>
                  <a:lnTo>
                    <a:pt x="237" y="12"/>
                  </a:lnTo>
                  <a:lnTo>
                    <a:pt x="271" y="13"/>
                  </a:lnTo>
                  <a:lnTo>
                    <a:pt x="305" y="14"/>
                  </a:lnTo>
                  <a:lnTo>
                    <a:pt x="343" y="14"/>
                  </a:lnTo>
                  <a:lnTo>
                    <a:pt x="380" y="16"/>
                  </a:lnTo>
                  <a:lnTo>
                    <a:pt x="416" y="16"/>
                  </a:lnTo>
                  <a:lnTo>
                    <a:pt x="451" y="16"/>
                  </a:lnTo>
                  <a:lnTo>
                    <a:pt x="489" y="16"/>
                  </a:lnTo>
                  <a:lnTo>
                    <a:pt x="523" y="16"/>
                  </a:lnTo>
                  <a:lnTo>
                    <a:pt x="523" y="17"/>
                  </a:lnTo>
                  <a:lnTo>
                    <a:pt x="524" y="46"/>
                  </a:lnTo>
                  <a:lnTo>
                    <a:pt x="538" y="139"/>
                  </a:lnTo>
                  <a:lnTo>
                    <a:pt x="538" y="282"/>
                  </a:lnTo>
                  <a:lnTo>
                    <a:pt x="527" y="276"/>
                  </a:lnTo>
                  <a:lnTo>
                    <a:pt x="516" y="270"/>
                  </a:lnTo>
                  <a:lnTo>
                    <a:pt x="508" y="265"/>
                  </a:lnTo>
                  <a:lnTo>
                    <a:pt x="501" y="261"/>
                  </a:lnTo>
                  <a:lnTo>
                    <a:pt x="496" y="258"/>
                  </a:lnTo>
                  <a:lnTo>
                    <a:pt x="491" y="256"/>
                  </a:lnTo>
                  <a:lnTo>
                    <a:pt x="488" y="257"/>
                  </a:lnTo>
                  <a:lnTo>
                    <a:pt x="482" y="260"/>
                  </a:lnTo>
                  <a:lnTo>
                    <a:pt x="476" y="262"/>
                  </a:lnTo>
                  <a:lnTo>
                    <a:pt x="469" y="258"/>
                  </a:lnTo>
                  <a:lnTo>
                    <a:pt x="461" y="257"/>
                  </a:lnTo>
                  <a:lnTo>
                    <a:pt x="452" y="258"/>
                  </a:lnTo>
                  <a:lnTo>
                    <a:pt x="450" y="262"/>
                  </a:lnTo>
                  <a:lnTo>
                    <a:pt x="447" y="263"/>
                  </a:lnTo>
                  <a:lnTo>
                    <a:pt x="441" y="263"/>
                  </a:lnTo>
                  <a:lnTo>
                    <a:pt x="437" y="262"/>
                  </a:lnTo>
                  <a:lnTo>
                    <a:pt x="431" y="262"/>
                  </a:lnTo>
                  <a:lnTo>
                    <a:pt x="427" y="262"/>
                  </a:lnTo>
                  <a:lnTo>
                    <a:pt x="422" y="265"/>
                  </a:lnTo>
                  <a:lnTo>
                    <a:pt x="418" y="270"/>
                  </a:lnTo>
                  <a:lnTo>
                    <a:pt x="415" y="274"/>
                  </a:lnTo>
                  <a:lnTo>
                    <a:pt x="411" y="274"/>
                  </a:lnTo>
                  <a:lnTo>
                    <a:pt x="408" y="273"/>
                  </a:lnTo>
                  <a:lnTo>
                    <a:pt x="407" y="268"/>
                  </a:lnTo>
                  <a:lnTo>
                    <a:pt x="401" y="264"/>
                  </a:lnTo>
                  <a:lnTo>
                    <a:pt x="395" y="261"/>
                  </a:lnTo>
                  <a:lnTo>
                    <a:pt x="391" y="258"/>
                  </a:lnTo>
                  <a:lnTo>
                    <a:pt x="385" y="258"/>
                  </a:lnTo>
                  <a:lnTo>
                    <a:pt x="382" y="261"/>
                  </a:lnTo>
                  <a:lnTo>
                    <a:pt x="378" y="257"/>
                  </a:lnTo>
                  <a:lnTo>
                    <a:pt x="374" y="255"/>
                  </a:lnTo>
                  <a:lnTo>
                    <a:pt x="368" y="261"/>
                  </a:lnTo>
                  <a:lnTo>
                    <a:pt x="365" y="268"/>
                  </a:lnTo>
                  <a:lnTo>
                    <a:pt x="363" y="269"/>
                  </a:lnTo>
                  <a:lnTo>
                    <a:pt x="361" y="267"/>
                  </a:lnTo>
                  <a:lnTo>
                    <a:pt x="358" y="263"/>
                  </a:lnTo>
                  <a:lnTo>
                    <a:pt x="358" y="258"/>
                  </a:lnTo>
                  <a:lnTo>
                    <a:pt x="357" y="256"/>
                  </a:lnTo>
                  <a:lnTo>
                    <a:pt x="354" y="255"/>
                  </a:lnTo>
                  <a:lnTo>
                    <a:pt x="347" y="255"/>
                  </a:lnTo>
                  <a:lnTo>
                    <a:pt x="345" y="258"/>
                  </a:lnTo>
                  <a:lnTo>
                    <a:pt x="343" y="260"/>
                  </a:lnTo>
                  <a:lnTo>
                    <a:pt x="342" y="260"/>
                  </a:lnTo>
                  <a:lnTo>
                    <a:pt x="338" y="260"/>
                  </a:lnTo>
                  <a:lnTo>
                    <a:pt x="335" y="258"/>
                  </a:lnTo>
                  <a:lnTo>
                    <a:pt x="332" y="252"/>
                  </a:lnTo>
                  <a:lnTo>
                    <a:pt x="328" y="251"/>
                  </a:lnTo>
                  <a:lnTo>
                    <a:pt x="323" y="256"/>
                  </a:lnTo>
                  <a:lnTo>
                    <a:pt x="317" y="260"/>
                  </a:lnTo>
                  <a:lnTo>
                    <a:pt x="310" y="261"/>
                  </a:lnTo>
                  <a:lnTo>
                    <a:pt x="307" y="258"/>
                  </a:lnTo>
                  <a:lnTo>
                    <a:pt x="309" y="251"/>
                  </a:lnTo>
                  <a:lnTo>
                    <a:pt x="304" y="245"/>
                  </a:lnTo>
                  <a:lnTo>
                    <a:pt x="303" y="242"/>
                  </a:lnTo>
                  <a:lnTo>
                    <a:pt x="298" y="240"/>
                  </a:lnTo>
                  <a:lnTo>
                    <a:pt x="289" y="238"/>
                  </a:lnTo>
                  <a:lnTo>
                    <a:pt x="280" y="241"/>
                  </a:lnTo>
                  <a:lnTo>
                    <a:pt x="272" y="240"/>
                  </a:lnTo>
                  <a:lnTo>
                    <a:pt x="267" y="238"/>
                  </a:lnTo>
                  <a:lnTo>
                    <a:pt x="263" y="240"/>
                  </a:lnTo>
                  <a:lnTo>
                    <a:pt x="255" y="241"/>
                  </a:lnTo>
                  <a:lnTo>
                    <a:pt x="250" y="237"/>
                  </a:lnTo>
                  <a:lnTo>
                    <a:pt x="245" y="234"/>
                  </a:lnTo>
                  <a:lnTo>
                    <a:pt x="241" y="231"/>
                  </a:lnTo>
                  <a:lnTo>
                    <a:pt x="231" y="231"/>
                  </a:lnTo>
                  <a:lnTo>
                    <a:pt x="230" y="228"/>
                  </a:lnTo>
                  <a:lnTo>
                    <a:pt x="231" y="222"/>
                  </a:lnTo>
                  <a:lnTo>
                    <a:pt x="225" y="217"/>
                  </a:lnTo>
                  <a:lnTo>
                    <a:pt x="220" y="214"/>
                  </a:lnTo>
                  <a:lnTo>
                    <a:pt x="217" y="216"/>
                  </a:lnTo>
                  <a:lnTo>
                    <a:pt x="216" y="218"/>
                  </a:lnTo>
                  <a:lnTo>
                    <a:pt x="209" y="216"/>
                  </a:lnTo>
                  <a:lnTo>
                    <a:pt x="196" y="214"/>
                  </a:lnTo>
                  <a:lnTo>
                    <a:pt x="191" y="210"/>
                  </a:lnTo>
                  <a:lnTo>
                    <a:pt x="189" y="204"/>
                  </a:lnTo>
                  <a:lnTo>
                    <a:pt x="180" y="202"/>
                  </a:lnTo>
                  <a:lnTo>
                    <a:pt x="178" y="55"/>
                  </a:lnTo>
                  <a:lnTo>
                    <a:pt x="0" y="43"/>
                  </a:lnTo>
                  <a:lnTo>
                    <a:pt x="0"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64">
              <a:extLst>
                <a:ext uri="{FF2B5EF4-FFF2-40B4-BE49-F238E27FC236}">
                  <a16:creationId xmlns:a16="http://schemas.microsoft.com/office/drawing/2014/main" id="{5177C983-12DB-4003-BA7A-8A12B69FFBDD}"/>
                </a:ext>
              </a:extLst>
            </p:cNvPr>
            <p:cNvSpPr>
              <a:spLocks/>
            </p:cNvSpPr>
            <p:nvPr/>
          </p:nvSpPr>
          <p:spPr bwMode="auto">
            <a:xfrm>
              <a:off x="4433667" y="4427784"/>
              <a:ext cx="2205448" cy="2116620"/>
            </a:xfrm>
            <a:custGeom>
              <a:avLst/>
              <a:gdLst>
                <a:gd name="T0" fmla="*/ 723 w 738"/>
                <a:gd name="T1" fmla="*/ 445 h 708"/>
                <a:gd name="T2" fmla="*/ 726 w 738"/>
                <a:gd name="T3" fmla="*/ 399 h 708"/>
                <a:gd name="T4" fmla="*/ 738 w 738"/>
                <a:gd name="T5" fmla="*/ 372 h 708"/>
                <a:gd name="T6" fmla="*/ 728 w 738"/>
                <a:gd name="T7" fmla="*/ 340 h 708"/>
                <a:gd name="T8" fmla="*/ 705 w 738"/>
                <a:gd name="T9" fmla="*/ 205 h 708"/>
                <a:gd name="T10" fmla="*/ 661 w 738"/>
                <a:gd name="T11" fmla="*/ 193 h 708"/>
                <a:gd name="T12" fmla="*/ 632 w 738"/>
                <a:gd name="T13" fmla="*/ 184 h 708"/>
                <a:gd name="T14" fmla="*/ 602 w 738"/>
                <a:gd name="T15" fmla="*/ 187 h 708"/>
                <a:gd name="T16" fmla="*/ 578 w 738"/>
                <a:gd name="T17" fmla="*/ 193 h 708"/>
                <a:gd name="T18" fmla="*/ 558 w 738"/>
                <a:gd name="T19" fmla="*/ 185 h 708"/>
                <a:gd name="T20" fmla="*/ 535 w 738"/>
                <a:gd name="T21" fmla="*/ 185 h 708"/>
                <a:gd name="T22" fmla="*/ 526 w 738"/>
                <a:gd name="T23" fmla="*/ 181 h 708"/>
                <a:gd name="T24" fmla="*/ 510 w 738"/>
                <a:gd name="T25" fmla="*/ 184 h 708"/>
                <a:gd name="T26" fmla="*/ 486 w 738"/>
                <a:gd name="T27" fmla="*/ 185 h 708"/>
                <a:gd name="T28" fmla="*/ 468 w 738"/>
                <a:gd name="T29" fmla="*/ 166 h 708"/>
                <a:gd name="T30" fmla="*/ 435 w 738"/>
                <a:gd name="T31" fmla="*/ 165 h 708"/>
                <a:gd name="T32" fmla="*/ 414 w 738"/>
                <a:gd name="T33" fmla="*/ 148 h 708"/>
                <a:gd name="T34" fmla="*/ 385 w 738"/>
                <a:gd name="T35" fmla="*/ 142 h 708"/>
                <a:gd name="T36" fmla="*/ 0 w 738"/>
                <a:gd name="T37" fmla="*/ 276 h 708"/>
                <a:gd name="T38" fmla="*/ 27 w 738"/>
                <a:gd name="T39" fmla="*/ 321 h 708"/>
                <a:gd name="T40" fmla="*/ 50 w 738"/>
                <a:gd name="T41" fmla="*/ 352 h 708"/>
                <a:gd name="T42" fmla="*/ 75 w 738"/>
                <a:gd name="T43" fmla="*/ 370 h 708"/>
                <a:gd name="T44" fmla="*/ 92 w 738"/>
                <a:gd name="T45" fmla="*/ 404 h 708"/>
                <a:gd name="T46" fmla="*/ 106 w 738"/>
                <a:gd name="T47" fmla="*/ 451 h 708"/>
                <a:gd name="T48" fmla="*/ 137 w 738"/>
                <a:gd name="T49" fmla="*/ 472 h 708"/>
                <a:gd name="T50" fmla="*/ 155 w 738"/>
                <a:gd name="T51" fmla="*/ 489 h 708"/>
                <a:gd name="T52" fmla="*/ 188 w 738"/>
                <a:gd name="T53" fmla="*/ 487 h 708"/>
                <a:gd name="T54" fmla="*/ 211 w 738"/>
                <a:gd name="T55" fmla="*/ 450 h 708"/>
                <a:gd name="T56" fmla="*/ 230 w 738"/>
                <a:gd name="T57" fmla="*/ 443 h 708"/>
                <a:gd name="T58" fmla="*/ 253 w 738"/>
                <a:gd name="T59" fmla="*/ 448 h 708"/>
                <a:gd name="T60" fmla="*/ 298 w 738"/>
                <a:gd name="T61" fmla="*/ 472 h 708"/>
                <a:gd name="T62" fmla="*/ 321 w 738"/>
                <a:gd name="T63" fmla="*/ 494 h 708"/>
                <a:gd name="T64" fmla="*/ 334 w 738"/>
                <a:gd name="T65" fmla="*/ 531 h 708"/>
                <a:gd name="T66" fmla="*/ 363 w 738"/>
                <a:gd name="T67" fmla="*/ 578 h 708"/>
                <a:gd name="T68" fmla="*/ 389 w 738"/>
                <a:gd name="T69" fmla="*/ 620 h 708"/>
                <a:gd name="T70" fmla="*/ 406 w 738"/>
                <a:gd name="T71" fmla="*/ 658 h 708"/>
                <a:gd name="T72" fmla="*/ 435 w 738"/>
                <a:gd name="T73" fmla="*/ 679 h 708"/>
                <a:gd name="T74" fmla="*/ 461 w 738"/>
                <a:gd name="T75" fmla="*/ 690 h 708"/>
                <a:gd name="T76" fmla="*/ 487 w 738"/>
                <a:gd name="T77" fmla="*/ 696 h 708"/>
                <a:gd name="T78" fmla="*/ 511 w 738"/>
                <a:gd name="T79" fmla="*/ 708 h 708"/>
                <a:gd name="T80" fmla="*/ 520 w 738"/>
                <a:gd name="T81" fmla="*/ 698 h 708"/>
                <a:gd name="T82" fmla="*/ 510 w 738"/>
                <a:gd name="T83" fmla="*/ 676 h 708"/>
                <a:gd name="T84" fmla="*/ 514 w 738"/>
                <a:gd name="T85" fmla="*/ 638 h 708"/>
                <a:gd name="T86" fmla="*/ 501 w 738"/>
                <a:gd name="T87" fmla="*/ 624 h 708"/>
                <a:gd name="T88" fmla="*/ 520 w 738"/>
                <a:gd name="T89" fmla="*/ 599 h 708"/>
                <a:gd name="T90" fmla="*/ 512 w 738"/>
                <a:gd name="T91" fmla="*/ 585 h 708"/>
                <a:gd name="T92" fmla="*/ 536 w 738"/>
                <a:gd name="T93" fmla="*/ 569 h 708"/>
                <a:gd name="T94" fmla="*/ 585 w 738"/>
                <a:gd name="T95" fmla="*/ 527 h 708"/>
                <a:gd name="T96" fmla="*/ 611 w 738"/>
                <a:gd name="T97" fmla="*/ 533 h 708"/>
                <a:gd name="T98" fmla="*/ 642 w 738"/>
                <a:gd name="T99" fmla="*/ 507 h 708"/>
                <a:gd name="T100" fmla="*/ 655 w 738"/>
                <a:gd name="T101" fmla="*/ 492 h 708"/>
                <a:gd name="T102" fmla="*/ 649 w 738"/>
                <a:gd name="T103" fmla="*/ 470 h 708"/>
                <a:gd name="T104" fmla="*/ 670 w 738"/>
                <a:gd name="T105" fmla="*/ 48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8" h="708">
                  <a:moveTo>
                    <a:pt x="714" y="461"/>
                  </a:moveTo>
                  <a:cubicBezTo>
                    <a:pt x="715" y="457"/>
                    <a:pt x="715" y="457"/>
                    <a:pt x="715" y="457"/>
                  </a:cubicBezTo>
                  <a:cubicBezTo>
                    <a:pt x="717" y="454"/>
                    <a:pt x="717" y="454"/>
                    <a:pt x="717" y="454"/>
                  </a:cubicBezTo>
                  <a:cubicBezTo>
                    <a:pt x="719" y="451"/>
                    <a:pt x="719" y="451"/>
                    <a:pt x="719" y="451"/>
                  </a:cubicBezTo>
                  <a:cubicBezTo>
                    <a:pt x="722" y="449"/>
                    <a:pt x="722" y="449"/>
                    <a:pt x="722" y="449"/>
                  </a:cubicBezTo>
                  <a:cubicBezTo>
                    <a:pt x="723" y="445"/>
                    <a:pt x="723" y="445"/>
                    <a:pt x="723" y="445"/>
                  </a:cubicBezTo>
                  <a:cubicBezTo>
                    <a:pt x="725" y="442"/>
                    <a:pt x="725" y="442"/>
                    <a:pt x="725" y="442"/>
                  </a:cubicBezTo>
                  <a:cubicBezTo>
                    <a:pt x="726" y="437"/>
                    <a:pt x="726" y="437"/>
                    <a:pt x="726" y="437"/>
                  </a:cubicBezTo>
                  <a:cubicBezTo>
                    <a:pt x="726" y="433"/>
                    <a:pt x="726" y="433"/>
                    <a:pt x="726" y="433"/>
                  </a:cubicBezTo>
                  <a:cubicBezTo>
                    <a:pt x="726" y="422"/>
                    <a:pt x="726" y="422"/>
                    <a:pt x="726" y="422"/>
                  </a:cubicBezTo>
                  <a:cubicBezTo>
                    <a:pt x="726" y="410"/>
                    <a:pt x="726" y="410"/>
                    <a:pt x="726" y="410"/>
                  </a:cubicBezTo>
                  <a:cubicBezTo>
                    <a:pt x="726" y="399"/>
                    <a:pt x="726" y="399"/>
                    <a:pt x="726" y="399"/>
                  </a:cubicBezTo>
                  <a:cubicBezTo>
                    <a:pt x="729" y="397"/>
                    <a:pt x="729" y="397"/>
                    <a:pt x="729" y="397"/>
                  </a:cubicBezTo>
                  <a:cubicBezTo>
                    <a:pt x="730" y="395"/>
                    <a:pt x="730" y="395"/>
                    <a:pt x="730" y="395"/>
                  </a:cubicBezTo>
                  <a:cubicBezTo>
                    <a:pt x="731" y="392"/>
                    <a:pt x="731" y="392"/>
                    <a:pt x="731" y="392"/>
                  </a:cubicBezTo>
                  <a:cubicBezTo>
                    <a:pt x="732" y="389"/>
                    <a:pt x="732" y="389"/>
                    <a:pt x="732" y="389"/>
                  </a:cubicBezTo>
                  <a:cubicBezTo>
                    <a:pt x="737" y="382"/>
                    <a:pt x="737" y="382"/>
                    <a:pt x="737" y="382"/>
                  </a:cubicBezTo>
                  <a:cubicBezTo>
                    <a:pt x="738" y="372"/>
                    <a:pt x="738" y="372"/>
                    <a:pt x="738" y="372"/>
                  </a:cubicBezTo>
                  <a:cubicBezTo>
                    <a:pt x="738" y="364"/>
                    <a:pt x="738" y="364"/>
                    <a:pt x="738" y="364"/>
                  </a:cubicBezTo>
                  <a:cubicBezTo>
                    <a:pt x="735" y="357"/>
                    <a:pt x="735" y="357"/>
                    <a:pt x="735" y="357"/>
                  </a:cubicBezTo>
                  <a:cubicBezTo>
                    <a:pt x="733" y="353"/>
                    <a:pt x="733" y="353"/>
                    <a:pt x="733" y="353"/>
                  </a:cubicBezTo>
                  <a:cubicBezTo>
                    <a:pt x="732" y="349"/>
                    <a:pt x="732" y="349"/>
                    <a:pt x="732" y="349"/>
                  </a:cubicBezTo>
                  <a:cubicBezTo>
                    <a:pt x="731" y="344"/>
                    <a:pt x="731" y="344"/>
                    <a:pt x="731" y="344"/>
                  </a:cubicBezTo>
                  <a:cubicBezTo>
                    <a:pt x="728" y="340"/>
                    <a:pt x="728" y="340"/>
                    <a:pt x="728" y="340"/>
                  </a:cubicBezTo>
                  <a:cubicBezTo>
                    <a:pt x="722" y="337"/>
                    <a:pt x="722" y="337"/>
                    <a:pt x="722" y="337"/>
                  </a:cubicBezTo>
                  <a:cubicBezTo>
                    <a:pt x="722" y="330"/>
                    <a:pt x="722" y="330"/>
                    <a:pt x="722" y="330"/>
                  </a:cubicBezTo>
                  <a:cubicBezTo>
                    <a:pt x="718" y="319"/>
                    <a:pt x="718" y="319"/>
                    <a:pt x="718" y="319"/>
                  </a:cubicBezTo>
                  <a:cubicBezTo>
                    <a:pt x="706" y="306"/>
                    <a:pt x="706" y="306"/>
                    <a:pt x="706" y="306"/>
                  </a:cubicBezTo>
                  <a:cubicBezTo>
                    <a:pt x="706" y="237"/>
                    <a:pt x="706" y="237"/>
                    <a:pt x="706" y="237"/>
                  </a:cubicBezTo>
                  <a:cubicBezTo>
                    <a:pt x="705" y="205"/>
                    <a:pt x="705" y="205"/>
                    <a:pt x="705" y="205"/>
                  </a:cubicBezTo>
                  <a:cubicBezTo>
                    <a:pt x="699" y="203"/>
                    <a:pt x="699" y="203"/>
                    <a:pt x="699" y="203"/>
                  </a:cubicBezTo>
                  <a:cubicBezTo>
                    <a:pt x="693" y="203"/>
                    <a:pt x="693" y="203"/>
                    <a:pt x="693" y="203"/>
                  </a:cubicBezTo>
                  <a:cubicBezTo>
                    <a:pt x="687" y="203"/>
                    <a:pt x="687" y="203"/>
                    <a:pt x="687" y="203"/>
                  </a:cubicBezTo>
                  <a:cubicBezTo>
                    <a:pt x="680" y="203"/>
                    <a:pt x="680" y="203"/>
                    <a:pt x="680" y="203"/>
                  </a:cubicBezTo>
                  <a:cubicBezTo>
                    <a:pt x="670" y="198"/>
                    <a:pt x="670" y="198"/>
                    <a:pt x="670" y="198"/>
                  </a:cubicBezTo>
                  <a:cubicBezTo>
                    <a:pt x="661" y="193"/>
                    <a:pt x="661" y="193"/>
                    <a:pt x="661" y="193"/>
                  </a:cubicBezTo>
                  <a:cubicBezTo>
                    <a:pt x="654" y="189"/>
                    <a:pt x="654" y="189"/>
                    <a:pt x="654" y="189"/>
                  </a:cubicBezTo>
                  <a:cubicBezTo>
                    <a:pt x="648" y="185"/>
                    <a:pt x="648" y="185"/>
                    <a:pt x="648" y="185"/>
                  </a:cubicBezTo>
                  <a:cubicBezTo>
                    <a:pt x="644" y="183"/>
                    <a:pt x="644" y="183"/>
                    <a:pt x="644" y="183"/>
                  </a:cubicBezTo>
                  <a:cubicBezTo>
                    <a:pt x="640" y="181"/>
                    <a:pt x="640" y="181"/>
                    <a:pt x="640" y="181"/>
                  </a:cubicBezTo>
                  <a:cubicBezTo>
                    <a:pt x="637" y="182"/>
                    <a:pt x="637" y="182"/>
                    <a:pt x="637" y="182"/>
                  </a:cubicBezTo>
                  <a:cubicBezTo>
                    <a:pt x="632" y="184"/>
                    <a:pt x="632" y="184"/>
                    <a:pt x="632" y="184"/>
                  </a:cubicBezTo>
                  <a:cubicBezTo>
                    <a:pt x="627" y="186"/>
                    <a:pt x="627" y="186"/>
                    <a:pt x="627" y="186"/>
                  </a:cubicBezTo>
                  <a:cubicBezTo>
                    <a:pt x="621" y="183"/>
                    <a:pt x="621" y="183"/>
                    <a:pt x="621" y="183"/>
                  </a:cubicBezTo>
                  <a:cubicBezTo>
                    <a:pt x="614" y="182"/>
                    <a:pt x="614" y="182"/>
                    <a:pt x="614" y="182"/>
                  </a:cubicBezTo>
                  <a:cubicBezTo>
                    <a:pt x="607" y="183"/>
                    <a:pt x="607" y="183"/>
                    <a:pt x="607" y="183"/>
                  </a:cubicBezTo>
                  <a:cubicBezTo>
                    <a:pt x="605" y="186"/>
                    <a:pt x="605" y="186"/>
                    <a:pt x="605" y="186"/>
                  </a:cubicBezTo>
                  <a:cubicBezTo>
                    <a:pt x="602" y="187"/>
                    <a:pt x="602" y="187"/>
                    <a:pt x="602" y="187"/>
                  </a:cubicBezTo>
                  <a:cubicBezTo>
                    <a:pt x="597" y="187"/>
                    <a:pt x="597" y="187"/>
                    <a:pt x="597" y="187"/>
                  </a:cubicBezTo>
                  <a:cubicBezTo>
                    <a:pt x="594" y="186"/>
                    <a:pt x="594" y="186"/>
                    <a:pt x="594" y="186"/>
                  </a:cubicBezTo>
                  <a:cubicBezTo>
                    <a:pt x="589" y="186"/>
                    <a:pt x="589" y="186"/>
                    <a:pt x="589" y="186"/>
                  </a:cubicBezTo>
                  <a:cubicBezTo>
                    <a:pt x="585" y="186"/>
                    <a:pt x="585" y="186"/>
                    <a:pt x="585" y="186"/>
                  </a:cubicBezTo>
                  <a:cubicBezTo>
                    <a:pt x="581" y="189"/>
                    <a:pt x="581" y="189"/>
                    <a:pt x="581" y="189"/>
                  </a:cubicBezTo>
                  <a:cubicBezTo>
                    <a:pt x="578" y="193"/>
                    <a:pt x="578" y="193"/>
                    <a:pt x="578" y="193"/>
                  </a:cubicBezTo>
                  <a:cubicBezTo>
                    <a:pt x="575" y="196"/>
                    <a:pt x="575" y="196"/>
                    <a:pt x="575" y="196"/>
                  </a:cubicBezTo>
                  <a:cubicBezTo>
                    <a:pt x="572" y="196"/>
                    <a:pt x="572" y="196"/>
                    <a:pt x="572" y="196"/>
                  </a:cubicBezTo>
                  <a:cubicBezTo>
                    <a:pt x="569" y="195"/>
                    <a:pt x="569" y="195"/>
                    <a:pt x="569" y="195"/>
                  </a:cubicBezTo>
                  <a:cubicBezTo>
                    <a:pt x="568" y="191"/>
                    <a:pt x="568" y="191"/>
                    <a:pt x="568" y="191"/>
                  </a:cubicBezTo>
                  <a:cubicBezTo>
                    <a:pt x="563" y="188"/>
                    <a:pt x="563" y="188"/>
                    <a:pt x="563" y="188"/>
                  </a:cubicBezTo>
                  <a:cubicBezTo>
                    <a:pt x="558" y="185"/>
                    <a:pt x="558" y="185"/>
                    <a:pt x="558" y="185"/>
                  </a:cubicBezTo>
                  <a:cubicBezTo>
                    <a:pt x="555" y="183"/>
                    <a:pt x="555" y="183"/>
                    <a:pt x="555" y="183"/>
                  </a:cubicBezTo>
                  <a:cubicBezTo>
                    <a:pt x="550" y="183"/>
                    <a:pt x="550" y="183"/>
                    <a:pt x="550" y="183"/>
                  </a:cubicBezTo>
                  <a:cubicBezTo>
                    <a:pt x="547" y="185"/>
                    <a:pt x="547" y="185"/>
                    <a:pt x="547" y="185"/>
                  </a:cubicBezTo>
                  <a:cubicBezTo>
                    <a:pt x="544" y="182"/>
                    <a:pt x="544" y="182"/>
                    <a:pt x="544" y="182"/>
                  </a:cubicBezTo>
                  <a:cubicBezTo>
                    <a:pt x="540" y="180"/>
                    <a:pt x="540" y="180"/>
                    <a:pt x="540" y="180"/>
                  </a:cubicBezTo>
                  <a:cubicBezTo>
                    <a:pt x="535" y="185"/>
                    <a:pt x="535" y="185"/>
                    <a:pt x="535" y="185"/>
                  </a:cubicBezTo>
                  <a:cubicBezTo>
                    <a:pt x="533" y="191"/>
                    <a:pt x="533" y="191"/>
                    <a:pt x="533" y="191"/>
                  </a:cubicBezTo>
                  <a:cubicBezTo>
                    <a:pt x="531" y="192"/>
                    <a:pt x="531" y="192"/>
                    <a:pt x="531" y="192"/>
                  </a:cubicBezTo>
                  <a:cubicBezTo>
                    <a:pt x="529" y="190"/>
                    <a:pt x="529" y="190"/>
                    <a:pt x="529" y="190"/>
                  </a:cubicBezTo>
                  <a:cubicBezTo>
                    <a:pt x="527" y="187"/>
                    <a:pt x="527" y="187"/>
                    <a:pt x="527" y="187"/>
                  </a:cubicBezTo>
                  <a:cubicBezTo>
                    <a:pt x="527" y="183"/>
                    <a:pt x="527" y="183"/>
                    <a:pt x="527" y="183"/>
                  </a:cubicBezTo>
                  <a:cubicBezTo>
                    <a:pt x="526" y="181"/>
                    <a:pt x="526" y="181"/>
                    <a:pt x="526" y="181"/>
                  </a:cubicBezTo>
                  <a:cubicBezTo>
                    <a:pt x="523" y="180"/>
                    <a:pt x="523" y="180"/>
                    <a:pt x="523" y="180"/>
                  </a:cubicBezTo>
                  <a:cubicBezTo>
                    <a:pt x="517" y="180"/>
                    <a:pt x="517" y="180"/>
                    <a:pt x="517" y="180"/>
                  </a:cubicBezTo>
                  <a:cubicBezTo>
                    <a:pt x="516" y="183"/>
                    <a:pt x="516" y="183"/>
                    <a:pt x="516" y="183"/>
                  </a:cubicBezTo>
                  <a:cubicBezTo>
                    <a:pt x="514" y="184"/>
                    <a:pt x="514" y="184"/>
                    <a:pt x="514" y="184"/>
                  </a:cubicBezTo>
                  <a:cubicBezTo>
                    <a:pt x="513" y="184"/>
                    <a:pt x="513" y="184"/>
                    <a:pt x="513" y="184"/>
                  </a:cubicBezTo>
                  <a:cubicBezTo>
                    <a:pt x="510" y="184"/>
                    <a:pt x="510" y="184"/>
                    <a:pt x="510" y="184"/>
                  </a:cubicBezTo>
                  <a:cubicBezTo>
                    <a:pt x="507" y="183"/>
                    <a:pt x="507" y="183"/>
                    <a:pt x="507" y="183"/>
                  </a:cubicBezTo>
                  <a:cubicBezTo>
                    <a:pt x="505" y="178"/>
                    <a:pt x="505" y="178"/>
                    <a:pt x="505" y="178"/>
                  </a:cubicBezTo>
                  <a:cubicBezTo>
                    <a:pt x="501" y="177"/>
                    <a:pt x="501" y="177"/>
                    <a:pt x="501" y="177"/>
                  </a:cubicBezTo>
                  <a:cubicBezTo>
                    <a:pt x="497" y="181"/>
                    <a:pt x="497" y="181"/>
                    <a:pt x="497" y="181"/>
                  </a:cubicBezTo>
                  <a:cubicBezTo>
                    <a:pt x="492" y="184"/>
                    <a:pt x="492" y="184"/>
                    <a:pt x="492" y="184"/>
                  </a:cubicBezTo>
                  <a:cubicBezTo>
                    <a:pt x="486" y="185"/>
                    <a:pt x="486" y="185"/>
                    <a:pt x="486" y="185"/>
                  </a:cubicBezTo>
                  <a:cubicBezTo>
                    <a:pt x="483" y="183"/>
                    <a:pt x="483" y="183"/>
                    <a:pt x="483" y="183"/>
                  </a:cubicBezTo>
                  <a:cubicBezTo>
                    <a:pt x="485" y="177"/>
                    <a:pt x="485" y="177"/>
                    <a:pt x="485" y="177"/>
                  </a:cubicBezTo>
                  <a:cubicBezTo>
                    <a:pt x="481" y="172"/>
                    <a:pt x="481" y="172"/>
                    <a:pt x="481" y="172"/>
                  </a:cubicBezTo>
                  <a:cubicBezTo>
                    <a:pt x="480" y="169"/>
                    <a:pt x="480" y="169"/>
                    <a:pt x="480" y="169"/>
                  </a:cubicBezTo>
                  <a:cubicBezTo>
                    <a:pt x="476" y="167"/>
                    <a:pt x="476" y="167"/>
                    <a:pt x="476" y="167"/>
                  </a:cubicBezTo>
                  <a:cubicBezTo>
                    <a:pt x="468" y="166"/>
                    <a:pt x="468" y="166"/>
                    <a:pt x="468" y="166"/>
                  </a:cubicBezTo>
                  <a:cubicBezTo>
                    <a:pt x="460" y="168"/>
                    <a:pt x="460" y="168"/>
                    <a:pt x="460" y="168"/>
                  </a:cubicBezTo>
                  <a:cubicBezTo>
                    <a:pt x="454" y="167"/>
                    <a:pt x="454" y="167"/>
                    <a:pt x="454" y="167"/>
                  </a:cubicBezTo>
                  <a:cubicBezTo>
                    <a:pt x="449" y="166"/>
                    <a:pt x="449" y="166"/>
                    <a:pt x="449" y="166"/>
                  </a:cubicBezTo>
                  <a:cubicBezTo>
                    <a:pt x="446" y="167"/>
                    <a:pt x="446" y="167"/>
                    <a:pt x="446" y="167"/>
                  </a:cubicBezTo>
                  <a:cubicBezTo>
                    <a:pt x="439" y="168"/>
                    <a:pt x="439" y="168"/>
                    <a:pt x="439" y="168"/>
                  </a:cubicBezTo>
                  <a:cubicBezTo>
                    <a:pt x="435" y="165"/>
                    <a:pt x="435" y="165"/>
                    <a:pt x="435" y="165"/>
                  </a:cubicBezTo>
                  <a:cubicBezTo>
                    <a:pt x="431" y="162"/>
                    <a:pt x="431" y="162"/>
                    <a:pt x="431" y="162"/>
                  </a:cubicBezTo>
                  <a:cubicBezTo>
                    <a:pt x="427" y="160"/>
                    <a:pt x="427" y="160"/>
                    <a:pt x="427" y="160"/>
                  </a:cubicBezTo>
                  <a:cubicBezTo>
                    <a:pt x="419" y="160"/>
                    <a:pt x="419" y="160"/>
                    <a:pt x="419" y="160"/>
                  </a:cubicBezTo>
                  <a:cubicBezTo>
                    <a:pt x="418" y="157"/>
                    <a:pt x="418" y="157"/>
                    <a:pt x="418" y="157"/>
                  </a:cubicBezTo>
                  <a:cubicBezTo>
                    <a:pt x="419" y="152"/>
                    <a:pt x="419" y="152"/>
                    <a:pt x="419" y="152"/>
                  </a:cubicBezTo>
                  <a:cubicBezTo>
                    <a:pt x="414" y="148"/>
                    <a:pt x="414" y="148"/>
                    <a:pt x="414" y="148"/>
                  </a:cubicBezTo>
                  <a:cubicBezTo>
                    <a:pt x="409" y="145"/>
                    <a:pt x="409" y="145"/>
                    <a:pt x="409" y="145"/>
                  </a:cubicBezTo>
                  <a:cubicBezTo>
                    <a:pt x="407" y="147"/>
                    <a:pt x="407" y="147"/>
                    <a:pt x="407" y="147"/>
                  </a:cubicBezTo>
                  <a:cubicBezTo>
                    <a:pt x="406" y="149"/>
                    <a:pt x="406" y="149"/>
                    <a:pt x="406" y="149"/>
                  </a:cubicBezTo>
                  <a:cubicBezTo>
                    <a:pt x="400" y="147"/>
                    <a:pt x="400" y="147"/>
                    <a:pt x="400" y="147"/>
                  </a:cubicBezTo>
                  <a:cubicBezTo>
                    <a:pt x="389" y="145"/>
                    <a:pt x="389" y="145"/>
                    <a:pt x="389" y="145"/>
                  </a:cubicBezTo>
                  <a:cubicBezTo>
                    <a:pt x="385" y="142"/>
                    <a:pt x="385" y="142"/>
                    <a:pt x="385" y="142"/>
                  </a:cubicBezTo>
                  <a:cubicBezTo>
                    <a:pt x="383" y="137"/>
                    <a:pt x="383" y="137"/>
                    <a:pt x="383" y="137"/>
                  </a:cubicBezTo>
                  <a:cubicBezTo>
                    <a:pt x="375" y="135"/>
                    <a:pt x="375" y="135"/>
                    <a:pt x="375" y="135"/>
                  </a:cubicBezTo>
                  <a:cubicBezTo>
                    <a:pt x="374" y="10"/>
                    <a:pt x="374" y="10"/>
                    <a:pt x="374" y="10"/>
                  </a:cubicBezTo>
                  <a:cubicBezTo>
                    <a:pt x="222" y="0"/>
                    <a:pt x="222" y="0"/>
                    <a:pt x="222" y="0"/>
                  </a:cubicBezTo>
                  <a:cubicBezTo>
                    <a:pt x="197" y="292"/>
                    <a:pt x="197" y="292"/>
                    <a:pt x="197" y="292"/>
                  </a:cubicBezTo>
                  <a:cubicBezTo>
                    <a:pt x="0" y="276"/>
                    <a:pt x="0" y="276"/>
                    <a:pt x="0" y="276"/>
                  </a:cubicBezTo>
                  <a:cubicBezTo>
                    <a:pt x="0" y="288"/>
                    <a:pt x="0" y="288"/>
                    <a:pt x="0" y="288"/>
                  </a:cubicBezTo>
                  <a:cubicBezTo>
                    <a:pt x="9" y="294"/>
                    <a:pt x="9" y="294"/>
                    <a:pt x="9" y="294"/>
                  </a:cubicBezTo>
                  <a:cubicBezTo>
                    <a:pt x="14" y="303"/>
                    <a:pt x="14" y="303"/>
                    <a:pt x="14" y="303"/>
                  </a:cubicBezTo>
                  <a:cubicBezTo>
                    <a:pt x="15" y="312"/>
                    <a:pt x="15" y="312"/>
                    <a:pt x="15" y="312"/>
                  </a:cubicBezTo>
                  <a:cubicBezTo>
                    <a:pt x="21" y="318"/>
                    <a:pt x="21" y="318"/>
                    <a:pt x="21" y="318"/>
                  </a:cubicBezTo>
                  <a:cubicBezTo>
                    <a:pt x="27" y="321"/>
                    <a:pt x="27" y="321"/>
                    <a:pt x="27" y="321"/>
                  </a:cubicBezTo>
                  <a:cubicBezTo>
                    <a:pt x="30" y="326"/>
                    <a:pt x="30" y="326"/>
                    <a:pt x="30" y="326"/>
                  </a:cubicBezTo>
                  <a:cubicBezTo>
                    <a:pt x="32" y="331"/>
                    <a:pt x="32" y="331"/>
                    <a:pt x="32" y="331"/>
                  </a:cubicBezTo>
                  <a:cubicBezTo>
                    <a:pt x="37" y="334"/>
                    <a:pt x="37" y="334"/>
                    <a:pt x="37" y="334"/>
                  </a:cubicBezTo>
                  <a:cubicBezTo>
                    <a:pt x="45" y="338"/>
                    <a:pt x="45" y="338"/>
                    <a:pt x="45" y="338"/>
                  </a:cubicBezTo>
                  <a:cubicBezTo>
                    <a:pt x="48" y="345"/>
                    <a:pt x="48" y="345"/>
                    <a:pt x="48" y="345"/>
                  </a:cubicBezTo>
                  <a:cubicBezTo>
                    <a:pt x="50" y="352"/>
                    <a:pt x="50" y="352"/>
                    <a:pt x="50" y="352"/>
                  </a:cubicBezTo>
                  <a:cubicBezTo>
                    <a:pt x="54" y="357"/>
                    <a:pt x="54" y="357"/>
                    <a:pt x="54" y="357"/>
                  </a:cubicBezTo>
                  <a:cubicBezTo>
                    <a:pt x="57" y="359"/>
                    <a:pt x="57" y="359"/>
                    <a:pt x="57" y="359"/>
                  </a:cubicBezTo>
                  <a:cubicBezTo>
                    <a:pt x="61" y="361"/>
                    <a:pt x="61" y="361"/>
                    <a:pt x="61" y="361"/>
                  </a:cubicBezTo>
                  <a:cubicBezTo>
                    <a:pt x="65" y="364"/>
                    <a:pt x="65" y="364"/>
                    <a:pt x="65" y="364"/>
                  </a:cubicBezTo>
                  <a:cubicBezTo>
                    <a:pt x="71" y="367"/>
                    <a:pt x="71" y="367"/>
                    <a:pt x="71" y="367"/>
                  </a:cubicBezTo>
                  <a:cubicBezTo>
                    <a:pt x="75" y="370"/>
                    <a:pt x="75" y="370"/>
                    <a:pt x="75" y="370"/>
                  </a:cubicBezTo>
                  <a:cubicBezTo>
                    <a:pt x="80" y="376"/>
                    <a:pt x="80" y="376"/>
                    <a:pt x="80" y="376"/>
                  </a:cubicBezTo>
                  <a:cubicBezTo>
                    <a:pt x="82" y="381"/>
                    <a:pt x="82" y="381"/>
                    <a:pt x="82" y="381"/>
                  </a:cubicBezTo>
                  <a:cubicBezTo>
                    <a:pt x="85" y="387"/>
                    <a:pt x="85" y="387"/>
                    <a:pt x="85" y="387"/>
                  </a:cubicBezTo>
                  <a:cubicBezTo>
                    <a:pt x="86" y="394"/>
                    <a:pt x="86" y="394"/>
                    <a:pt x="86" y="394"/>
                  </a:cubicBezTo>
                  <a:cubicBezTo>
                    <a:pt x="88" y="399"/>
                    <a:pt x="88" y="399"/>
                    <a:pt x="88" y="399"/>
                  </a:cubicBezTo>
                  <a:cubicBezTo>
                    <a:pt x="92" y="404"/>
                    <a:pt x="92" y="404"/>
                    <a:pt x="92" y="404"/>
                  </a:cubicBezTo>
                  <a:cubicBezTo>
                    <a:pt x="95" y="409"/>
                    <a:pt x="95" y="409"/>
                    <a:pt x="95" y="409"/>
                  </a:cubicBezTo>
                  <a:cubicBezTo>
                    <a:pt x="92" y="415"/>
                    <a:pt x="92" y="415"/>
                    <a:pt x="92" y="415"/>
                  </a:cubicBezTo>
                  <a:cubicBezTo>
                    <a:pt x="92" y="425"/>
                    <a:pt x="92" y="425"/>
                    <a:pt x="92" y="425"/>
                  </a:cubicBezTo>
                  <a:cubicBezTo>
                    <a:pt x="95" y="435"/>
                    <a:pt x="95" y="435"/>
                    <a:pt x="95" y="435"/>
                  </a:cubicBezTo>
                  <a:cubicBezTo>
                    <a:pt x="99" y="443"/>
                    <a:pt x="99" y="443"/>
                    <a:pt x="99" y="443"/>
                  </a:cubicBezTo>
                  <a:cubicBezTo>
                    <a:pt x="106" y="451"/>
                    <a:pt x="106" y="451"/>
                    <a:pt x="106" y="451"/>
                  </a:cubicBezTo>
                  <a:cubicBezTo>
                    <a:pt x="113" y="457"/>
                    <a:pt x="113" y="457"/>
                    <a:pt x="113" y="457"/>
                  </a:cubicBezTo>
                  <a:cubicBezTo>
                    <a:pt x="119" y="462"/>
                    <a:pt x="119" y="462"/>
                    <a:pt x="119" y="462"/>
                  </a:cubicBezTo>
                  <a:cubicBezTo>
                    <a:pt x="123" y="465"/>
                    <a:pt x="123" y="465"/>
                    <a:pt x="123" y="465"/>
                  </a:cubicBezTo>
                  <a:cubicBezTo>
                    <a:pt x="125" y="469"/>
                    <a:pt x="125" y="469"/>
                    <a:pt x="125" y="469"/>
                  </a:cubicBezTo>
                  <a:cubicBezTo>
                    <a:pt x="130" y="471"/>
                    <a:pt x="130" y="471"/>
                    <a:pt x="130" y="471"/>
                  </a:cubicBezTo>
                  <a:cubicBezTo>
                    <a:pt x="137" y="472"/>
                    <a:pt x="137" y="472"/>
                    <a:pt x="137" y="472"/>
                  </a:cubicBezTo>
                  <a:cubicBezTo>
                    <a:pt x="145" y="475"/>
                    <a:pt x="145" y="475"/>
                    <a:pt x="145" y="475"/>
                  </a:cubicBezTo>
                  <a:cubicBezTo>
                    <a:pt x="150" y="481"/>
                    <a:pt x="150" y="481"/>
                    <a:pt x="150" y="481"/>
                  </a:cubicBezTo>
                  <a:cubicBezTo>
                    <a:pt x="151" y="485"/>
                    <a:pt x="151" y="485"/>
                    <a:pt x="151" y="485"/>
                  </a:cubicBezTo>
                  <a:cubicBezTo>
                    <a:pt x="153" y="487"/>
                    <a:pt x="153" y="487"/>
                    <a:pt x="153" y="487"/>
                  </a:cubicBezTo>
                  <a:cubicBezTo>
                    <a:pt x="154" y="488"/>
                    <a:pt x="154" y="488"/>
                    <a:pt x="154" y="488"/>
                  </a:cubicBezTo>
                  <a:cubicBezTo>
                    <a:pt x="155" y="489"/>
                    <a:pt x="155" y="489"/>
                    <a:pt x="155" y="489"/>
                  </a:cubicBezTo>
                  <a:cubicBezTo>
                    <a:pt x="157" y="492"/>
                    <a:pt x="157" y="492"/>
                    <a:pt x="157" y="492"/>
                  </a:cubicBezTo>
                  <a:cubicBezTo>
                    <a:pt x="164" y="497"/>
                    <a:pt x="164" y="497"/>
                    <a:pt x="164" y="497"/>
                  </a:cubicBezTo>
                  <a:cubicBezTo>
                    <a:pt x="172" y="500"/>
                    <a:pt x="172" y="500"/>
                    <a:pt x="172" y="500"/>
                  </a:cubicBezTo>
                  <a:cubicBezTo>
                    <a:pt x="179" y="495"/>
                    <a:pt x="179" y="495"/>
                    <a:pt x="179" y="495"/>
                  </a:cubicBezTo>
                  <a:cubicBezTo>
                    <a:pt x="184" y="489"/>
                    <a:pt x="184" y="489"/>
                    <a:pt x="184" y="489"/>
                  </a:cubicBezTo>
                  <a:cubicBezTo>
                    <a:pt x="188" y="487"/>
                    <a:pt x="188" y="487"/>
                    <a:pt x="188" y="487"/>
                  </a:cubicBezTo>
                  <a:cubicBezTo>
                    <a:pt x="190" y="485"/>
                    <a:pt x="190" y="485"/>
                    <a:pt x="190" y="485"/>
                  </a:cubicBezTo>
                  <a:cubicBezTo>
                    <a:pt x="192" y="480"/>
                    <a:pt x="192" y="480"/>
                    <a:pt x="192" y="480"/>
                  </a:cubicBezTo>
                  <a:cubicBezTo>
                    <a:pt x="195" y="471"/>
                    <a:pt x="195" y="471"/>
                    <a:pt x="195" y="471"/>
                  </a:cubicBezTo>
                  <a:cubicBezTo>
                    <a:pt x="200" y="462"/>
                    <a:pt x="200" y="462"/>
                    <a:pt x="200" y="462"/>
                  </a:cubicBezTo>
                  <a:cubicBezTo>
                    <a:pt x="206" y="454"/>
                    <a:pt x="206" y="454"/>
                    <a:pt x="206" y="454"/>
                  </a:cubicBezTo>
                  <a:cubicBezTo>
                    <a:pt x="211" y="450"/>
                    <a:pt x="211" y="450"/>
                    <a:pt x="211" y="450"/>
                  </a:cubicBezTo>
                  <a:cubicBezTo>
                    <a:pt x="215" y="448"/>
                    <a:pt x="215" y="448"/>
                    <a:pt x="215" y="448"/>
                  </a:cubicBezTo>
                  <a:cubicBezTo>
                    <a:pt x="218" y="444"/>
                    <a:pt x="218" y="444"/>
                    <a:pt x="218" y="444"/>
                  </a:cubicBezTo>
                  <a:cubicBezTo>
                    <a:pt x="220" y="442"/>
                    <a:pt x="220" y="442"/>
                    <a:pt x="220" y="442"/>
                  </a:cubicBezTo>
                  <a:cubicBezTo>
                    <a:pt x="223" y="441"/>
                    <a:pt x="223" y="441"/>
                    <a:pt x="223" y="441"/>
                  </a:cubicBezTo>
                  <a:cubicBezTo>
                    <a:pt x="226" y="442"/>
                    <a:pt x="226" y="442"/>
                    <a:pt x="226" y="442"/>
                  </a:cubicBezTo>
                  <a:cubicBezTo>
                    <a:pt x="230" y="443"/>
                    <a:pt x="230" y="443"/>
                    <a:pt x="230" y="443"/>
                  </a:cubicBezTo>
                  <a:cubicBezTo>
                    <a:pt x="235" y="444"/>
                    <a:pt x="235" y="444"/>
                    <a:pt x="235" y="444"/>
                  </a:cubicBezTo>
                  <a:cubicBezTo>
                    <a:pt x="239" y="445"/>
                    <a:pt x="239" y="445"/>
                    <a:pt x="239" y="445"/>
                  </a:cubicBezTo>
                  <a:cubicBezTo>
                    <a:pt x="245" y="446"/>
                    <a:pt x="245" y="446"/>
                    <a:pt x="245" y="446"/>
                  </a:cubicBezTo>
                  <a:cubicBezTo>
                    <a:pt x="249" y="447"/>
                    <a:pt x="249" y="447"/>
                    <a:pt x="249" y="447"/>
                  </a:cubicBezTo>
                  <a:cubicBezTo>
                    <a:pt x="252" y="448"/>
                    <a:pt x="252" y="448"/>
                    <a:pt x="252" y="448"/>
                  </a:cubicBezTo>
                  <a:cubicBezTo>
                    <a:pt x="253" y="448"/>
                    <a:pt x="253" y="448"/>
                    <a:pt x="253" y="448"/>
                  </a:cubicBezTo>
                  <a:cubicBezTo>
                    <a:pt x="262" y="450"/>
                    <a:pt x="262" y="450"/>
                    <a:pt x="262" y="450"/>
                  </a:cubicBezTo>
                  <a:cubicBezTo>
                    <a:pt x="268" y="449"/>
                    <a:pt x="268" y="449"/>
                    <a:pt x="268" y="449"/>
                  </a:cubicBezTo>
                  <a:cubicBezTo>
                    <a:pt x="272" y="448"/>
                    <a:pt x="272" y="448"/>
                    <a:pt x="272" y="448"/>
                  </a:cubicBezTo>
                  <a:cubicBezTo>
                    <a:pt x="277" y="451"/>
                    <a:pt x="277" y="451"/>
                    <a:pt x="277" y="451"/>
                  </a:cubicBezTo>
                  <a:cubicBezTo>
                    <a:pt x="289" y="464"/>
                    <a:pt x="289" y="464"/>
                    <a:pt x="289" y="464"/>
                  </a:cubicBezTo>
                  <a:cubicBezTo>
                    <a:pt x="298" y="472"/>
                    <a:pt x="298" y="472"/>
                    <a:pt x="298" y="472"/>
                  </a:cubicBezTo>
                  <a:cubicBezTo>
                    <a:pt x="305" y="477"/>
                    <a:pt x="305" y="477"/>
                    <a:pt x="305" y="477"/>
                  </a:cubicBezTo>
                  <a:cubicBezTo>
                    <a:pt x="310" y="479"/>
                    <a:pt x="310" y="479"/>
                    <a:pt x="310" y="479"/>
                  </a:cubicBezTo>
                  <a:cubicBezTo>
                    <a:pt x="314" y="480"/>
                    <a:pt x="314" y="480"/>
                    <a:pt x="314" y="480"/>
                  </a:cubicBezTo>
                  <a:cubicBezTo>
                    <a:pt x="316" y="483"/>
                    <a:pt x="316" y="483"/>
                    <a:pt x="316" y="483"/>
                  </a:cubicBezTo>
                  <a:cubicBezTo>
                    <a:pt x="318" y="487"/>
                    <a:pt x="318" y="487"/>
                    <a:pt x="318" y="487"/>
                  </a:cubicBezTo>
                  <a:cubicBezTo>
                    <a:pt x="321" y="494"/>
                    <a:pt x="321" y="494"/>
                    <a:pt x="321" y="494"/>
                  </a:cubicBezTo>
                  <a:cubicBezTo>
                    <a:pt x="322" y="503"/>
                    <a:pt x="322" y="503"/>
                    <a:pt x="322" y="503"/>
                  </a:cubicBezTo>
                  <a:cubicBezTo>
                    <a:pt x="327" y="511"/>
                    <a:pt x="327" y="511"/>
                    <a:pt x="327" y="511"/>
                  </a:cubicBezTo>
                  <a:cubicBezTo>
                    <a:pt x="330" y="517"/>
                    <a:pt x="330" y="517"/>
                    <a:pt x="330" y="517"/>
                  </a:cubicBezTo>
                  <a:cubicBezTo>
                    <a:pt x="330" y="524"/>
                    <a:pt x="330" y="524"/>
                    <a:pt x="330" y="524"/>
                  </a:cubicBezTo>
                  <a:cubicBezTo>
                    <a:pt x="331" y="528"/>
                    <a:pt x="331" y="528"/>
                    <a:pt x="331" y="528"/>
                  </a:cubicBezTo>
                  <a:cubicBezTo>
                    <a:pt x="334" y="531"/>
                    <a:pt x="334" y="531"/>
                    <a:pt x="334" y="531"/>
                  </a:cubicBezTo>
                  <a:cubicBezTo>
                    <a:pt x="337" y="536"/>
                    <a:pt x="337" y="536"/>
                    <a:pt x="337" y="536"/>
                  </a:cubicBezTo>
                  <a:cubicBezTo>
                    <a:pt x="339" y="543"/>
                    <a:pt x="339" y="543"/>
                    <a:pt x="339" y="543"/>
                  </a:cubicBezTo>
                  <a:cubicBezTo>
                    <a:pt x="343" y="551"/>
                    <a:pt x="343" y="551"/>
                    <a:pt x="343" y="551"/>
                  </a:cubicBezTo>
                  <a:cubicBezTo>
                    <a:pt x="351" y="559"/>
                    <a:pt x="351" y="559"/>
                    <a:pt x="351" y="559"/>
                  </a:cubicBezTo>
                  <a:cubicBezTo>
                    <a:pt x="359" y="569"/>
                    <a:pt x="359" y="569"/>
                    <a:pt x="359" y="569"/>
                  </a:cubicBezTo>
                  <a:cubicBezTo>
                    <a:pt x="363" y="578"/>
                    <a:pt x="363" y="578"/>
                    <a:pt x="363" y="578"/>
                  </a:cubicBezTo>
                  <a:cubicBezTo>
                    <a:pt x="365" y="587"/>
                    <a:pt x="365" y="587"/>
                    <a:pt x="365" y="587"/>
                  </a:cubicBezTo>
                  <a:cubicBezTo>
                    <a:pt x="370" y="589"/>
                    <a:pt x="370" y="589"/>
                    <a:pt x="370" y="589"/>
                  </a:cubicBezTo>
                  <a:cubicBezTo>
                    <a:pt x="376" y="591"/>
                    <a:pt x="376" y="591"/>
                    <a:pt x="376" y="591"/>
                  </a:cubicBezTo>
                  <a:cubicBezTo>
                    <a:pt x="381" y="600"/>
                    <a:pt x="381" y="600"/>
                    <a:pt x="381" y="600"/>
                  </a:cubicBezTo>
                  <a:cubicBezTo>
                    <a:pt x="384" y="610"/>
                    <a:pt x="384" y="610"/>
                    <a:pt x="384" y="610"/>
                  </a:cubicBezTo>
                  <a:cubicBezTo>
                    <a:pt x="389" y="620"/>
                    <a:pt x="389" y="620"/>
                    <a:pt x="389" y="620"/>
                  </a:cubicBezTo>
                  <a:cubicBezTo>
                    <a:pt x="393" y="630"/>
                    <a:pt x="393" y="630"/>
                    <a:pt x="393" y="630"/>
                  </a:cubicBezTo>
                  <a:cubicBezTo>
                    <a:pt x="398" y="638"/>
                    <a:pt x="398" y="638"/>
                    <a:pt x="398" y="638"/>
                  </a:cubicBezTo>
                  <a:cubicBezTo>
                    <a:pt x="403" y="644"/>
                    <a:pt x="403" y="644"/>
                    <a:pt x="403" y="644"/>
                  </a:cubicBezTo>
                  <a:cubicBezTo>
                    <a:pt x="405" y="649"/>
                    <a:pt x="405" y="649"/>
                    <a:pt x="405" y="649"/>
                  </a:cubicBezTo>
                  <a:cubicBezTo>
                    <a:pt x="405" y="649"/>
                    <a:pt x="405" y="652"/>
                    <a:pt x="405" y="653"/>
                  </a:cubicBezTo>
                  <a:cubicBezTo>
                    <a:pt x="406" y="655"/>
                    <a:pt x="405" y="657"/>
                    <a:pt x="406" y="658"/>
                  </a:cubicBezTo>
                  <a:cubicBezTo>
                    <a:pt x="407" y="661"/>
                    <a:pt x="412" y="663"/>
                    <a:pt x="415" y="665"/>
                  </a:cubicBezTo>
                  <a:cubicBezTo>
                    <a:pt x="416" y="667"/>
                    <a:pt x="417" y="669"/>
                    <a:pt x="419" y="671"/>
                  </a:cubicBezTo>
                  <a:cubicBezTo>
                    <a:pt x="423" y="673"/>
                    <a:pt x="423" y="673"/>
                    <a:pt x="423" y="673"/>
                  </a:cubicBezTo>
                  <a:cubicBezTo>
                    <a:pt x="428" y="674"/>
                    <a:pt x="428" y="674"/>
                    <a:pt x="428" y="674"/>
                  </a:cubicBezTo>
                  <a:cubicBezTo>
                    <a:pt x="431" y="677"/>
                    <a:pt x="431" y="677"/>
                    <a:pt x="431" y="677"/>
                  </a:cubicBezTo>
                  <a:cubicBezTo>
                    <a:pt x="435" y="679"/>
                    <a:pt x="435" y="679"/>
                    <a:pt x="435" y="679"/>
                  </a:cubicBezTo>
                  <a:cubicBezTo>
                    <a:pt x="439" y="680"/>
                    <a:pt x="439" y="680"/>
                    <a:pt x="439" y="680"/>
                  </a:cubicBezTo>
                  <a:cubicBezTo>
                    <a:pt x="444" y="682"/>
                    <a:pt x="444" y="682"/>
                    <a:pt x="444" y="682"/>
                  </a:cubicBezTo>
                  <a:cubicBezTo>
                    <a:pt x="447" y="684"/>
                    <a:pt x="447" y="684"/>
                    <a:pt x="447" y="684"/>
                  </a:cubicBezTo>
                  <a:cubicBezTo>
                    <a:pt x="452" y="688"/>
                    <a:pt x="452" y="688"/>
                    <a:pt x="452" y="688"/>
                  </a:cubicBezTo>
                  <a:cubicBezTo>
                    <a:pt x="456" y="689"/>
                    <a:pt x="456" y="689"/>
                    <a:pt x="456" y="689"/>
                  </a:cubicBezTo>
                  <a:cubicBezTo>
                    <a:pt x="461" y="690"/>
                    <a:pt x="461" y="690"/>
                    <a:pt x="461" y="690"/>
                  </a:cubicBezTo>
                  <a:cubicBezTo>
                    <a:pt x="464" y="693"/>
                    <a:pt x="464" y="693"/>
                    <a:pt x="464" y="693"/>
                  </a:cubicBezTo>
                  <a:cubicBezTo>
                    <a:pt x="466" y="695"/>
                    <a:pt x="466" y="695"/>
                    <a:pt x="466" y="695"/>
                  </a:cubicBezTo>
                  <a:cubicBezTo>
                    <a:pt x="470" y="696"/>
                    <a:pt x="470" y="696"/>
                    <a:pt x="470" y="696"/>
                  </a:cubicBezTo>
                  <a:cubicBezTo>
                    <a:pt x="475" y="696"/>
                    <a:pt x="475" y="696"/>
                    <a:pt x="475" y="696"/>
                  </a:cubicBezTo>
                  <a:cubicBezTo>
                    <a:pt x="480" y="696"/>
                    <a:pt x="480" y="696"/>
                    <a:pt x="480" y="696"/>
                  </a:cubicBezTo>
                  <a:cubicBezTo>
                    <a:pt x="487" y="696"/>
                    <a:pt x="487" y="696"/>
                    <a:pt x="487" y="696"/>
                  </a:cubicBezTo>
                  <a:cubicBezTo>
                    <a:pt x="492" y="697"/>
                    <a:pt x="492" y="697"/>
                    <a:pt x="492" y="697"/>
                  </a:cubicBezTo>
                  <a:cubicBezTo>
                    <a:pt x="497" y="698"/>
                    <a:pt x="497" y="698"/>
                    <a:pt x="497" y="698"/>
                  </a:cubicBezTo>
                  <a:cubicBezTo>
                    <a:pt x="500" y="701"/>
                    <a:pt x="500" y="701"/>
                    <a:pt x="500" y="701"/>
                  </a:cubicBezTo>
                  <a:cubicBezTo>
                    <a:pt x="503" y="704"/>
                    <a:pt x="503" y="704"/>
                    <a:pt x="503" y="704"/>
                  </a:cubicBezTo>
                  <a:cubicBezTo>
                    <a:pt x="506" y="706"/>
                    <a:pt x="506" y="706"/>
                    <a:pt x="506" y="706"/>
                  </a:cubicBezTo>
                  <a:cubicBezTo>
                    <a:pt x="511" y="708"/>
                    <a:pt x="511" y="708"/>
                    <a:pt x="511" y="708"/>
                  </a:cubicBezTo>
                  <a:cubicBezTo>
                    <a:pt x="515" y="708"/>
                    <a:pt x="515" y="708"/>
                    <a:pt x="515" y="708"/>
                  </a:cubicBezTo>
                  <a:cubicBezTo>
                    <a:pt x="519" y="708"/>
                    <a:pt x="519" y="708"/>
                    <a:pt x="519" y="708"/>
                  </a:cubicBezTo>
                  <a:cubicBezTo>
                    <a:pt x="522" y="706"/>
                    <a:pt x="522" y="706"/>
                    <a:pt x="522" y="706"/>
                  </a:cubicBezTo>
                  <a:cubicBezTo>
                    <a:pt x="522" y="704"/>
                    <a:pt x="522" y="704"/>
                    <a:pt x="522" y="704"/>
                  </a:cubicBezTo>
                  <a:cubicBezTo>
                    <a:pt x="522" y="702"/>
                    <a:pt x="522" y="702"/>
                    <a:pt x="522" y="702"/>
                  </a:cubicBezTo>
                  <a:cubicBezTo>
                    <a:pt x="520" y="698"/>
                    <a:pt x="520" y="698"/>
                    <a:pt x="520" y="698"/>
                  </a:cubicBezTo>
                  <a:cubicBezTo>
                    <a:pt x="519" y="694"/>
                    <a:pt x="519" y="694"/>
                    <a:pt x="519" y="694"/>
                  </a:cubicBezTo>
                  <a:cubicBezTo>
                    <a:pt x="517" y="689"/>
                    <a:pt x="517" y="689"/>
                    <a:pt x="517" y="689"/>
                  </a:cubicBezTo>
                  <a:cubicBezTo>
                    <a:pt x="514" y="687"/>
                    <a:pt x="514" y="687"/>
                    <a:pt x="514" y="687"/>
                  </a:cubicBezTo>
                  <a:cubicBezTo>
                    <a:pt x="514" y="683"/>
                    <a:pt x="514" y="683"/>
                    <a:pt x="514" y="683"/>
                  </a:cubicBezTo>
                  <a:cubicBezTo>
                    <a:pt x="512" y="679"/>
                    <a:pt x="512" y="679"/>
                    <a:pt x="512" y="679"/>
                  </a:cubicBezTo>
                  <a:cubicBezTo>
                    <a:pt x="510" y="676"/>
                    <a:pt x="510" y="676"/>
                    <a:pt x="510" y="676"/>
                  </a:cubicBezTo>
                  <a:cubicBezTo>
                    <a:pt x="508" y="671"/>
                    <a:pt x="508" y="671"/>
                    <a:pt x="508" y="671"/>
                  </a:cubicBezTo>
                  <a:cubicBezTo>
                    <a:pt x="512" y="668"/>
                    <a:pt x="512" y="668"/>
                    <a:pt x="512" y="668"/>
                  </a:cubicBezTo>
                  <a:cubicBezTo>
                    <a:pt x="514" y="664"/>
                    <a:pt x="514" y="664"/>
                    <a:pt x="514" y="664"/>
                  </a:cubicBezTo>
                  <a:cubicBezTo>
                    <a:pt x="514" y="660"/>
                    <a:pt x="514" y="660"/>
                    <a:pt x="514" y="660"/>
                  </a:cubicBezTo>
                  <a:cubicBezTo>
                    <a:pt x="511" y="658"/>
                    <a:pt x="511" y="658"/>
                    <a:pt x="511" y="658"/>
                  </a:cubicBezTo>
                  <a:cubicBezTo>
                    <a:pt x="508" y="652"/>
                    <a:pt x="507" y="642"/>
                    <a:pt x="514" y="638"/>
                  </a:cubicBezTo>
                  <a:cubicBezTo>
                    <a:pt x="514" y="630"/>
                    <a:pt x="514" y="630"/>
                    <a:pt x="514" y="630"/>
                  </a:cubicBezTo>
                  <a:cubicBezTo>
                    <a:pt x="513" y="624"/>
                    <a:pt x="513" y="624"/>
                    <a:pt x="513" y="624"/>
                  </a:cubicBezTo>
                  <a:cubicBezTo>
                    <a:pt x="509" y="624"/>
                    <a:pt x="509" y="624"/>
                    <a:pt x="509" y="624"/>
                  </a:cubicBezTo>
                  <a:cubicBezTo>
                    <a:pt x="507" y="624"/>
                    <a:pt x="507" y="624"/>
                    <a:pt x="507" y="624"/>
                  </a:cubicBezTo>
                  <a:cubicBezTo>
                    <a:pt x="504" y="625"/>
                    <a:pt x="504" y="625"/>
                    <a:pt x="504" y="625"/>
                  </a:cubicBezTo>
                  <a:cubicBezTo>
                    <a:pt x="501" y="624"/>
                    <a:pt x="501" y="624"/>
                    <a:pt x="501" y="624"/>
                  </a:cubicBezTo>
                  <a:cubicBezTo>
                    <a:pt x="504" y="616"/>
                    <a:pt x="504" y="616"/>
                    <a:pt x="504" y="616"/>
                  </a:cubicBezTo>
                  <a:cubicBezTo>
                    <a:pt x="508" y="615"/>
                    <a:pt x="508" y="615"/>
                    <a:pt x="508" y="615"/>
                  </a:cubicBezTo>
                  <a:cubicBezTo>
                    <a:pt x="514" y="615"/>
                    <a:pt x="514" y="615"/>
                    <a:pt x="514" y="615"/>
                  </a:cubicBezTo>
                  <a:cubicBezTo>
                    <a:pt x="514" y="615"/>
                    <a:pt x="518" y="613"/>
                    <a:pt x="518" y="613"/>
                  </a:cubicBezTo>
                  <a:cubicBezTo>
                    <a:pt x="519" y="613"/>
                    <a:pt x="520" y="604"/>
                    <a:pt x="521" y="602"/>
                  </a:cubicBezTo>
                  <a:cubicBezTo>
                    <a:pt x="520" y="599"/>
                    <a:pt x="520" y="599"/>
                    <a:pt x="520" y="599"/>
                  </a:cubicBezTo>
                  <a:cubicBezTo>
                    <a:pt x="517" y="597"/>
                    <a:pt x="517" y="597"/>
                    <a:pt x="517" y="597"/>
                  </a:cubicBezTo>
                  <a:cubicBezTo>
                    <a:pt x="516" y="593"/>
                    <a:pt x="516" y="593"/>
                    <a:pt x="516" y="593"/>
                  </a:cubicBezTo>
                  <a:cubicBezTo>
                    <a:pt x="512" y="592"/>
                    <a:pt x="512" y="592"/>
                    <a:pt x="512" y="592"/>
                  </a:cubicBezTo>
                  <a:cubicBezTo>
                    <a:pt x="507" y="589"/>
                    <a:pt x="507" y="589"/>
                    <a:pt x="507" y="589"/>
                  </a:cubicBezTo>
                  <a:cubicBezTo>
                    <a:pt x="506" y="586"/>
                    <a:pt x="506" y="586"/>
                    <a:pt x="506" y="586"/>
                  </a:cubicBezTo>
                  <a:cubicBezTo>
                    <a:pt x="512" y="585"/>
                    <a:pt x="512" y="585"/>
                    <a:pt x="512" y="585"/>
                  </a:cubicBezTo>
                  <a:cubicBezTo>
                    <a:pt x="521" y="586"/>
                    <a:pt x="521" y="586"/>
                    <a:pt x="521" y="586"/>
                  </a:cubicBezTo>
                  <a:cubicBezTo>
                    <a:pt x="529" y="586"/>
                    <a:pt x="529" y="586"/>
                    <a:pt x="529" y="586"/>
                  </a:cubicBezTo>
                  <a:cubicBezTo>
                    <a:pt x="534" y="584"/>
                    <a:pt x="534" y="584"/>
                    <a:pt x="534" y="584"/>
                  </a:cubicBezTo>
                  <a:cubicBezTo>
                    <a:pt x="535" y="581"/>
                    <a:pt x="535" y="575"/>
                    <a:pt x="529" y="578"/>
                  </a:cubicBezTo>
                  <a:cubicBezTo>
                    <a:pt x="528" y="578"/>
                    <a:pt x="530" y="572"/>
                    <a:pt x="531" y="572"/>
                  </a:cubicBezTo>
                  <a:cubicBezTo>
                    <a:pt x="532" y="570"/>
                    <a:pt x="534" y="570"/>
                    <a:pt x="536" y="569"/>
                  </a:cubicBezTo>
                  <a:cubicBezTo>
                    <a:pt x="540" y="566"/>
                    <a:pt x="544" y="564"/>
                    <a:pt x="546" y="559"/>
                  </a:cubicBezTo>
                  <a:cubicBezTo>
                    <a:pt x="550" y="546"/>
                    <a:pt x="563" y="562"/>
                    <a:pt x="566" y="549"/>
                  </a:cubicBezTo>
                  <a:cubicBezTo>
                    <a:pt x="566" y="544"/>
                    <a:pt x="566" y="544"/>
                    <a:pt x="566" y="544"/>
                  </a:cubicBezTo>
                  <a:cubicBezTo>
                    <a:pt x="564" y="543"/>
                    <a:pt x="559" y="541"/>
                    <a:pt x="560" y="538"/>
                  </a:cubicBezTo>
                  <a:cubicBezTo>
                    <a:pt x="560" y="532"/>
                    <a:pt x="566" y="535"/>
                    <a:pt x="569" y="534"/>
                  </a:cubicBezTo>
                  <a:cubicBezTo>
                    <a:pt x="575" y="533"/>
                    <a:pt x="578" y="529"/>
                    <a:pt x="585" y="527"/>
                  </a:cubicBezTo>
                  <a:cubicBezTo>
                    <a:pt x="584" y="530"/>
                    <a:pt x="585" y="533"/>
                    <a:pt x="587" y="535"/>
                  </a:cubicBezTo>
                  <a:cubicBezTo>
                    <a:pt x="591" y="535"/>
                    <a:pt x="594" y="531"/>
                    <a:pt x="597" y="529"/>
                  </a:cubicBezTo>
                  <a:cubicBezTo>
                    <a:pt x="603" y="526"/>
                    <a:pt x="603" y="526"/>
                    <a:pt x="603" y="526"/>
                  </a:cubicBezTo>
                  <a:cubicBezTo>
                    <a:pt x="603" y="526"/>
                    <a:pt x="605" y="527"/>
                    <a:pt x="605" y="527"/>
                  </a:cubicBezTo>
                  <a:cubicBezTo>
                    <a:pt x="606" y="527"/>
                    <a:pt x="594" y="541"/>
                    <a:pt x="594" y="542"/>
                  </a:cubicBezTo>
                  <a:cubicBezTo>
                    <a:pt x="593" y="544"/>
                    <a:pt x="610" y="534"/>
                    <a:pt x="611" y="533"/>
                  </a:cubicBezTo>
                  <a:cubicBezTo>
                    <a:pt x="619" y="526"/>
                    <a:pt x="619" y="526"/>
                    <a:pt x="619" y="526"/>
                  </a:cubicBezTo>
                  <a:cubicBezTo>
                    <a:pt x="627" y="521"/>
                    <a:pt x="627" y="521"/>
                    <a:pt x="627" y="521"/>
                  </a:cubicBezTo>
                  <a:cubicBezTo>
                    <a:pt x="634" y="516"/>
                    <a:pt x="634" y="516"/>
                    <a:pt x="634" y="516"/>
                  </a:cubicBezTo>
                  <a:cubicBezTo>
                    <a:pt x="639" y="511"/>
                    <a:pt x="639" y="511"/>
                    <a:pt x="639" y="511"/>
                  </a:cubicBezTo>
                  <a:cubicBezTo>
                    <a:pt x="642" y="509"/>
                    <a:pt x="642" y="509"/>
                    <a:pt x="642" y="509"/>
                  </a:cubicBezTo>
                  <a:cubicBezTo>
                    <a:pt x="642" y="507"/>
                    <a:pt x="642" y="507"/>
                    <a:pt x="642" y="507"/>
                  </a:cubicBezTo>
                  <a:cubicBezTo>
                    <a:pt x="639" y="506"/>
                    <a:pt x="639" y="506"/>
                    <a:pt x="639" y="506"/>
                  </a:cubicBezTo>
                  <a:cubicBezTo>
                    <a:pt x="639" y="504"/>
                    <a:pt x="639" y="504"/>
                    <a:pt x="639" y="504"/>
                  </a:cubicBezTo>
                  <a:cubicBezTo>
                    <a:pt x="639" y="501"/>
                    <a:pt x="639" y="501"/>
                    <a:pt x="639" y="501"/>
                  </a:cubicBezTo>
                  <a:cubicBezTo>
                    <a:pt x="643" y="497"/>
                    <a:pt x="643" y="497"/>
                    <a:pt x="643" y="497"/>
                  </a:cubicBezTo>
                  <a:cubicBezTo>
                    <a:pt x="649" y="495"/>
                    <a:pt x="649" y="495"/>
                    <a:pt x="649" y="495"/>
                  </a:cubicBezTo>
                  <a:cubicBezTo>
                    <a:pt x="655" y="492"/>
                    <a:pt x="655" y="492"/>
                    <a:pt x="655" y="492"/>
                  </a:cubicBezTo>
                  <a:cubicBezTo>
                    <a:pt x="656" y="489"/>
                    <a:pt x="656" y="489"/>
                    <a:pt x="656" y="489"/>
                  </a:cubicBezTo>
                  <a:cubicBezTo>
                    <a:pt x="655" y="487"/>
                    <a:pt x="655" y="487"/>
                    <a:pt x="655" y="487"/>
                  </a:cubicBezTo>
                  <a:cubicBezTo>
                    <a:pt x="651" y="486"/>
                    <a:pt x="651" y="486"/>
                    <a:pt x="651" y="486"/>
                  </a:cubicBezTo>
                  <a:cubicBezTo>
                    <a:pt x="652" y="481"/>
                    <a:pt x="652" y="481"/>
                    <a:pt x="652" y="481"/>
                  </a:cubicBezTo>
                  <a:cubicBezTo>
                    <a:pt x="651" y="476"/>
                    <a:pt x="651" y="476"/>
                    <a:pt x="651" y="476"/>
                  </a:cubicBezTo>
                  <a:cubicBezTo>
                    <a:pt x="649" y="470"/>
                    <a:pt x="649" y="470"/>
                    <a:pt x="649" y="470"/>
                  </a:cubicBezTo>
                  <a:cubicBezTo>
                    <a:pt x="650" y="463"/>
                    <a:pt x="650" y="463"/>
                    <a:pt x="650" y="463"/>
                  </a:cubicBezTo>
                  <a:cubicBezTo>
                    <a:pt x="658" y="462"/>
                    <a:pt x="663" y="459"/>
                    <a:pt x="671" y="456"/>
                  </a:cubicBezTo>
                  <a:cubicBezTo>
                    <a:pt x="672" y="455"/>
                    <a:pt x="668" y="465"/>
                    <a:pt x="668" y="465"/>
                  </a:cubicBezTo>
                  <a:cubicBezTo>
                    <a:pt x="667" y="466"/>
                    <a:pt x="663" y="471"/>
                    <a:pt x="664" y="473"/>
                  </a:cubicBezTo>
                  <a:cubicBezTo>
                    <a:pt x="664" y="475"/>
                    <a:pt x="669" y="475"/>
                    <a:pt x="671" y="476"/>
                  </a:cubicBezTo>
                  <a:cubicBezTo>
                    <a:pt x="672" y="477"/>
                    <a:pt x="671" y="484"/>
                    <a:pt x="670" y="485"/>
                  </a:cubicBezTo>
                  <a:cubicBezTo>
                    <a:pt x="676" y="484"/>
                    <a:pt x="679" y="482"/>
                    <a:pt x="684" y="478"/>
                  </a:cubicBezTo>
                  <a:cubicBezTo>
                    <a:pt x="692" y="472"/>
                    <a:pt x="695" y="461"/>
                    <a:pt x="707" y="464"/>
                  </a:cubicBezTo>
                  <a:cubicBezTo>
                    <a:pt x="711" y="464"/>
                    <a:pt x="711" y="464"/>
                    <a:pt x="711" y="464"/>
                  </a:cubicBezTo>
                  <a:cubicBezTo>
                    <a:pt x="714" y="463"/>
                    <a:pt x="714" y="463"/>
                    <a:pt x="714" y="463"/>
                  </a:cubicBezTo>
                  <a:lnTo>
                    <a:pt x="714" y="46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65">
              <a:extLst>
                <a:ext uri="{FF2B5EF4-FFF2-40B4-BE49-F238E27FC236}">
                  <a16:creationId xmlns:a16="http://schemas.microsoft.com/office/drawing/2014/main" id="{9617613F-F627-459D-8C42-43A163B447A6}"/>
                </a:ext>
              </a:extLst>
            </p:cNvPr>
            <p:cNvSpPr>
              <a:spLocks/>
            </p:cNvSpPr>
            <p:nvPr/>
          </p:nvSpPr>
          <p:spPr bwMode="auto">
            <a:xfrm>
              <a:off x="8674523" y="3481141"/>
              <a:ext cx="692851" cy="342618"/>
            </a:xfrm>
            <a:custGeom>
              <a:avLst/>
              <a:gdLst>
                <a:gd name="T0" fmla="*/ 166 w 232"/>
                <a:gd name="T1" fmla="*/ 86 h 114"/>
                <a:gd name="T2" fmla="*/ 167 w 232"/>
                <a:gd name="T3" fmla="*/ 97 h 114"/>
                <a:gd name="T4" fmla="*/ 174 w 232"/>
                <a:gd name="T5" fmla="*/ 107 h 114"/>
                <a:gd name="T6" fmla="*/ 172 w 232"/>
                <a:gd name="T7" fmla="*/ 111 h 114"/>
                <a:gd name="T8" fmla="*/ 162 w 232"/>
                <a:gd name="T9" fmla="*/ 104 h 114"/>
                <a:gd name="T10" fmla="*/ 150 w 232"/>
                <a:gd name="T11" fmla="*/ 102 h 114"/>
                <a:gd name="T12" fmla="*/ 138 w 232"/>
                <a:gd name="T13" fmla="*/ 94 h 114"/>
                <a:gd name="T14" fmla="*/ 126 w 232"/>
                <a:gd name="T15" fmla="*/ 97 h 114"/>
                <a:gd name="T16" fmla="*/ 125 w 232"/>
                <a:gd name="T17" fmla="*/ 88 h 114"/>
                <a:gd name="T18" fmla="*/ 132 w 232"/>
                <a:gd name="T19" fmla="*/ 75 h 114"/>
                <a:gd name="T20" fmla="*/ 117 w 232"/>
                <a:gd name="T21" fmla="*/ 58 h 114"/>
                <a:gd name="T22" fmla="*/ 111 w 232"/>
                <a:gd name="T23" fmla="*/ 55 h 114"/>
                <a:gd name="T24" fmla="*/ 103 w 232"/>
                <a:gd name="T25" fmla="*/ 52 h 114"/>
                <a:gd name="T26" fmla="*/ 96 w 232"/>
                <a:gd name="T27" fmla="*/ 49 h 114"/>
                <a:gd name="T28" fmla="*/ 90 w 232"/>
                <a:gd name="T29" fmla="*/ 46 h 114"/>
                <a:gd name="T30" fmla="*/ 82 w 232"/>
                <a:gd name="T31" fmla="*/ 37 h 114"/>
                <a:gd name="T32" fmla="*/ 69 w 232"/>
                <a:gd name="T33" fmla="*/ 29 h 114"/>
                <a:gd name="T34" fmla="*/ 59 w 232"/>
                <a:gd name="T35" fmla="*/ 29 h 114"/>
                <a:gd name="T36" fmla="*/ 53 w 232"/>
                <a:gd name="T37" fmla="*/ 37 h 114"/>
                <a:gd name="T38" fmla="*/ 47 w 232"/>
                <a:gd name="T39" fmla="*/ 40 h 114"/>
                <a:gd name="T40" fmla="*/ 34 w 232"/>
                <a:gd name="T41" fmla="*/ 40 h 114"/>
                <a:gd name="T42" fmla="*/ 30 w 232"/>
                <a:gd name="T43" fmla="*/ 45 h 114"/>
                <a:gd name="T44" fmla="*/ 22 w 232"/>
                <a:gd name="T45" fmla="*/ 51 h 114"/>
                <a:gd name="T46" fmla="*/ 13 w 232"/>
                <a:gd name="T47" fmla="*/ 59 h 114"/>
                <a:gd name="T48" fmla="*/ 3 w 232"/>
                <a:gd name="T49" fmla="*/ 67 h 114"/>
                <a:gd name="T50" fmla="*/ 1 w 232"/>
                <a:gd name="T51" fmla="*/ 37 h 114"/>
                <a:gd name="T52" fmla="*/ 28 w 232"/>
                <a:gd name="T53" fmla="*/ 32 h 114"/>
                <a:gd name="T54" fmla="*/ 58 w 232"/>
                <a:gd name="T55" fmla="*/ 26 h 114"/>
                <a:gd name="T56" fmla="*/ 87 w 232"/>
                <a:gd name="T57" fmla="*/ 19 h 114"/>
                <a:gd name="T58" fmla="*/ 116 w 232"/>
                <a:gd name="T59" fmla="*/ 13 h 114"/>
                <a:gd name="T60" fmla="*/ 141 w 232"/>
                <a:gd name="T61" fmla="*/ 8 h 114"/>
                <a:gd name="T62" fmla="*/ 161 w 232"/>
                <a:gd name="T63" fmla="*/ 4 h 114"/>
                <a:gd name="T64" fmla="*/ 175 w 232"/>
                <a:gd name="T65" fmla="*/ 1 h 114"/>
                <a:gd name="T66" fmla="*/ 179 w 232"/>
                <a:gd name="T67" fmla="*/ 0 h 114"/>
                <a:gd name="T68" fmla="*/ 232 w 232"/>
                <a:gd name="T69" fmla="*/ 79 h 114"/>
                <a:gd name="T70" fmla="*/ 228 w 232"/>
                <a:gd name="T71" fmla="*/ 88 h 114"/>
                <a:gd name="T72" fmla="*/ 226 w 232"/>
                <a:gd name="T73" fmla="*/ 99 h 114"/>
                <a:gd name="T74" fmla="*/ 225 w 232"/>
                <a:gd name="T75" fmla="*/ 103 h 114"/>
                <a:gd name="T76" fmla="*/ 208 w 232"/>
                <a:gd name="T77" fmla="*/ 106 h 114"/>
                <a:gd name="T78" fmla="*/ 197 w 232"/>
                <a:gd name="T79" fmla="*/ 104 h 114"/>
                <a:gd name="T80" fmla="*/ 187 w 232"/>
                <a:gd name="T81" fmla="*/ 91 h 114"/>
                <a:gd name="T82" fmla="*/ 175 w 232"/>
                <a:gd name="T83" fmla="*/ 89 h 114"/>
                <a:gd name="T84" fmla="*/ 167 w 232"/>
                <a:gd name="T85" fmla="*/ 62 h 114"/>
                <a:gd name="T86" fmla="*/ 171 w 232"/>
                <a:gd name="T87" fmla="*/ 61 h 114"/>
                <a:gd name="T88" fmla="*/ 172 w 232"/>
                <a:gd name="T89" fmla="*/ 56 h 114"/>
                <a:gd name="T90" fmla="*/ 169 w 232"/>
                <a:gd name="T91" fmla="*/ 48 h 114"/>
                <a:gd name="T92" fmla="*/ 166 w 232"/>
                <a:gd name="T93" fmla="*/ 44 h 114"/>
                <a:gd name="T94" fmla="*/ 163 w 232"/>
                <a:gd name="T95" fmla="*/ 33 h 114"/>
                <a:gd name="T96" fmla="*/ 170 w 232"/>
                <a:gd name="T97" fmla="*/ 24 h 114"/>
                <a:gd name="T98" fmla="*/ 174 w 232"/>
                <a:gd name="T99" fmla="*/ 19 h 114"/>
                <a:gd name="T100" fmla="*/ 176 w 232"/>
                <a:gd name="T101" fmla="*/ 16 h 114"/>
                <a:gd name="T102" fmla="*/ 167 w 232"/>
                <a:gd name="T103" fmla="*/ 11 h 114"/>
                <a:gd name="T104" fmla="*/ 163 w 232"/>
                <a:gd name="T105" fmla="*/ 20 h 114"/>
                <a:gd name="T106" fmla="*/ 156 w 232"/>
                <a:gd name="T107" fmla="*/ 25 h 114"/>
                <a:gd name="T108" fmla="*/ 154 w 232"/>
                <a:gd name="T109" fmla="*/ 31 h 114"/>
                <a:gd name="T110" fmla="*/ 154 w 232"/>
                <a:gd name="T111" fmla="*/ 37 h 114"/>
                <a:gd name="T112" fmla="*/ 156 w 232"/>
                <a:gd name="T113" fmla="*/ 44 h 114"/>
                <a:gd name="T114" fmla="*/ 155 w 232"/>
                <a:gd name="T115" fmla="*/ 56 h 114"/>
                <a:gd name="T116" fmla="*/ 156 w 232"/>
                <a:gd name="T117" fmla="*/ 68 h 114"/>
                <a:gd name="T118" fmla="*/ 159 w 232"/>
                <a:gd name="T1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14">
                  <a:moveTo>
                    <a:pt x="159" y="78"/>
                  </a:moveTo>
                  <a:cubicBezTo>
                    <a:pt x="166" y="86"/>
                    <a:pt x="166" y="86"/>
                    <a:pt x="166" y="86"/>
                  </a:cubicBezTo>
                  <a:cubicBezTo>
                    <a:pt x="167" y="92"/>
                    <a:pt x="167" y="92"/>
                    <a:pt x="167" y="92"/>
                  </a:cubicBezTo>
                  <a:cubicBezTo>
                    <a:pt x="167" y="97"/>
                    <a:pt x="167" y="97"/>
                    <a:pt x="167" y="97"/>
                  </a:cubicBezTo>
                  <a:cubicBezTo>
                    <a:pt x="170" y="102"/>
                    <a:pt x="170" y="102"/>
                    <a:pt x="170" y="102"/>
                  </a:cubicBezTo>
                  <a:cubicBezTo>
                    <a:pt x="174" y="107"/>
                    <a:pt x="174" y="107"/>
                    <a:pt x="174" y="107"/>
                  </a:cubicBezTo>
                  <a:cubicBezTo>
                    <a:pt x="175" y="110"/>
                    <a:pt x="175" y="110"/>
                    <a:pt x="175" y="110"/>
                  </a:cubicBezTo>
                  <a:cubicBezTo>
                    <a:pt x="172" y="111"/>
                    <a:pt x="172" y="111"/>
                    <a:pt x="172" y="111"/>
                  </a:cubicBezTo>
                  <a:cubicBezTo>
                    <a:pt x="169" y="109"/>
                    <a:pt x="169" y="109"/>
                    <a:pt x="169" y="109"/>
                  </a:cubicBezTo>
                  <a:cubicBezTo>
                    <a:pt x="162" y="104"/>
                    <a:pt x="162" y="104"/>
                    <a:pt x="162" y="104"/>
                  </a:cubicBezTo>
                  <a:cubicBezTo>
                    <a:pt x="156" y="103"/>
                    <a:pt x="156" y="103"/>
                    <a:pt x="156" y="103"/>
                  </a:cubicBezTo>
                  <a:cubicBezTo>
                    <a:pt x="150" y="102"/>
                    <a:pt x="150" y="102"/>
                    <a:pt x="150" y="102"/>
                  </a:cubicBezTo>
                  <a:cubicBezTo>
                    <a:pt x="143" y="101"/>
                    <a:pt x="143" y="101"/>
                    <a:pt x="143" y="101"/>
                  </a:cubicBezTo>
                  <a:cubicBezTo>
                    <a:pt x="138" y="94"/>
                    <a:pt x="138" y="94"/>
                    <a:pt x="138" y="94"/>
                  </a:cubicBezTo>
                  <a:cubicBezTo>
                    <a:pt x="129" y="95"/>
                    <a:pt x="129" y="95"/>
                    <a:pt x="129" y="95"/>
                  </a:cubicBezTo>
                  <a:cubicBezTo>
                    <a:pt x="126" y="97"/>
                    <a:pt x="126" y="97"/>
                    <a:pt x="126" y="97"/>
                  </a:cubicBezTo>
                  <a:cubicBezTo>
                    <a:pt x="124" y="93"/>
                    <a:pt x="124" y="93"/>
                    <a:pt x="124" y="93"/>
                  </a:cubicBezTo>
                  <a:cubicBezTo>
                    <a:pt x="125" y="88"/>
                    <a:pt x="125" y="88"/>
                    <a:pt x="125" y="88"/>
                  </a:cubicBezTo>
                  <a:cubicBezTo>
                    <a:pt x="129" y="83"/>
                    <a:pt x="129" y="83"/>
                    <a:pt x="129" y="83"/>
                  </a:cubicBezTo>
                  <a:cubicBezTo>
                    <a:pt x="132" y="75"/>
                    <a:pt x="132" y="75"/>
                    <a:pt x="132" y="75"/>
                  </a:cubicBezTo>
                  <a:cubicBezTo>
                    <a:pt x="128" y="67"/>
                    <a:pt x="128" y="67"/>
                    <a:pt x="128" y="67"/>
                  </a:cubicBezTo>
                  <a:cubicBezTo>
                    <a:pt x="117" y="58"/>
                    <a:pt x="117" y="58"/>
                    <a:pt x="117" y="58"/>
                  </a:cubicBezTo>
                  <a:cubicBezTo>
                    <a:pt x="114" y="56"/>
                    <a:pt x="114" y="56"/>
                    <a:pt x="114" y="56"/>
                  </a:cubicBezTo>
                  <a:cubicBezTo>
                    <a:pt x="111" y="55"/>
                    <a:pt x="111" y="55"/>
                    <a:pt x="111" y="55"/>
                  </a:cubicBezTo>
                  <a:cubicBezTo>
                    <a:pt x="107" y="53"/>
                    <a:pt x="107" y="53"/>
                    <a:pt x="107" y="53"/>
                  </a:cubicBezTo>
                  <a:cubicBezTo>
                    <a:pt x="103" y="52"/>
                    <a:pt x="103" y="52"/>
                    <a:pt x="103" y="52"/>
                  </a:cubicBezTo>
                  <a:cubicBezTo>
                    <a:pt x="99" y="51"/>
                    <a:pt x="99" y="51"/>
                    <a:pt x="99" y="51"/>
                  </a:cubicBezTo>
                  <a:cubicBezTo>
                    <a:pt x="96" y="49"/>
                    <a:pt x="96" y="49"/>
                    <a:pt x="96" y="49"/>
                  </a:cubicBezTo>
                  <a:cubicBezTo>
                    <a:pt x="93" y="48"/>
                    <a:pt x="93" y="48"/>
                    <a:pt x="93" y="48"/>
                  </a:cubicBezTo>
                  <a:cubicBezTo>
                    <a:pt x="90" y="46"/>
                    <a:pt x="90" y="46"/>
                    <a:pt x="90" y="46"/>
                  </a:cubicBezTo>
                  <a:cubicBezTo>
                    <a:pt x="85" y="41"/>
                    <a:pt x="85" y="41"/>
                    <a:pt x="85" y="41"/>
                  </a:cubicBezTo>
                  <a:cubicBezTo>
                    <a:pt x="82" y="37"/>
                    <a:pt x="82" y="37"/>
                    <a:pt x="82" y="37"/>
                  </a:cubicBezTo>
                  <a:cubicBezTo>
                    <a:pt x="77" y="33"/>
                    <a:pt x="77" y="33"/>
                    <a:pt x="77" y="33"/>
                  </a:cubicBezTo>
                  <a:cubicBezTo>
                    <a:pt x="69" y="29"/>
                    <a:pt x="69" y="29"/>
                    <a:pt x="69" y="29"/>
                  </a:cubicBezTo>
                  <a:cubicBezTo>
                    <a:pt x="63" y="28"/>
                    <a:pt x="63" y="28"/>
                    <a:pt x="63" y="28"/>
                  </a:cubicBezTo>
                  <a:cubicBezTo>
                    <a:pt x="59" y="29"/>
                    <a:pt x="59" y="29"/>
                    <a:pt x="59" y="29"/>
                  </a:cubicBezTo>
                  <a:cubicBezTo>
                    <a:pt x="55" y="32"/>
                    <a:pt x="55" y="32"/>
                    <a:pt x="55" y="32"/>
                  </a:cubicBezTo>
                  <a:cubicBezTo>
                    <a:pt x="53" y="37"/>
                    <a:pt x="53" y="37"/>
                    <a:pt x="53" y="37"/>
                  </a:cubicBezTo>
                  <a:cubicBezTo>
                    <a:pt x="51" y="40"/>
                    <a:pt x="51" y="40"/>
                    <a:pt x="51" y="40"/>
                  </a:cubicBezTo>
                  <a:cubicBezTo>
                    <a:pt x="47" y="40"/>
                    <a:pt x="47" y="40"/>
                    <a:pt x="47" y="40"/>
                  </a:cubicBezTo>
                  <a:cubicBezTo>
                    <a:pt x="41" y="41"/>
                    <a:pt x="41" y="41"/>
                    <a:pt x="41" y="41"/>
                  </a:cubicBezTo>
                  <a:cubicBezTo>
                    <a:pt x="34" y="40"/>
                    <a:pt x="34" y="40"/>
                    <a:pt x="34" y="40"/>
                  </a:cubicBezTo>
                  <a:cubicBezTo>
                    <a:pt x="32" y="41"/>
                    <a:pt x="32" y="41"/>
                    <a:pt x="32" y="41"/>
                  </a:cubicBezTo>
                  <a:cubicBezTo>
                    <a:pt x="30" y="45"/>
                    <a:pt x="30" y="45"/>
                    <a:pt x="30" y="45"/>
                  </a:cubicBezTo>
                  <a:cubicBezTo>
                    <a:pt x="27" y="47"/>
                    <a:pt x="27" y="47"/>
                    <a:pt x="27" y="47"/>
                  </a:cubicBezTo>
                  <a:cubicBezTo>
                    <a:pt x="22" y="51"/>
                    <a:pt x="22" y="51"/>
                    <a:pt x="22" y="51"/>
                  </a:cubicBezTo>
                  <a:cubicBezTo>
                    <a:pt x="17" y="54"/>
                    <a:pt x="17" y="54"/>
                    <a:pt x="17" y="54"/>
                  </a:cubicBezTo>
                  <a:cubicBezTo>
                    <a:pt x="13" y="59"/>
                    <a:pt x="13" y="59"/>
                    <a:pt x="13" y="59"/>
                  </a:cubicBezTo>
                  <a:cubicBezTo>
                    <a:pt x="8" y="64"/>
                    <a:pt x="8" y="64"/>
                    <a:pt x="8" y="64"/>
                  </a:cubicBezTo>
                  <a:cubicBezTo>
                    <a:pt x="3" y="67"/>
                    <a:pt x="3" y="67"/>
                    <a:pt x="3" y="67"/>
                  </a:cubicBezTo>
                  <a:cubicBezTo>
                    <a:pt x="0" y="37"/>
                    <a:pt x="0" y="37"/>
                    <a:pt x="0" y="37"/>
                  </a:cubicBezTo>
                  <a:cubicBezTo>
                    <a:pt x="1" y="37"/>
                    <a:pt x="1" y="37"/>
                    <a:pt x="1" y="37"/>
                  </a:cubicBezTo>
                  <a:cubicBezTo>
                    <a:pt x="14" y="34"/>
                    <a:pt x="14" y="34"/>
                    <a:pt x="14" y="34"/>
                  </a:cubicBezTo>
                  <a:cubicBezTo>
                    <a:pt x="28" y="32"/>
                    <a:pt x="28" y="32"/>
                    <a:pt x="28" y="32"/>
                  </a:cubicBezTo>
                  <a:cubicBezTo>
                    <a:pt x="42" y="28"/>
                    <a:pt x="42" y="28"/>
                    <a:pt x="42" y="28"/>
                  </a:cubicBezTo>
                  <a:cubicBezTo>
                    <a:pt x="58" y="26"/>
                    <a:pt x="58" y="26"/>
                    <a:pt x="58" y="26"/>
                  </a:cubicBezTo>
                  <a:cubicBezTo>
                    <a:pt x="73" y="23"/>
                    <a:pt x="73" y="23"/>
                    <a:pt x="73" y="23"/>
                  </a:cubicBezTo>
                  <a:cubicBezTo>
                    <a:pt x="87" y="19"/>
                    <a:pt x="87" y="19"/>
                    <a:pt x="87" y="19"/>
                  </a:cubicBezTo>
                  <a:cubicBezTo>
                    <a:pt x="101" y="16"/>
                    <a:pt x="101" y="16"/>
                    <a:pt x="101" y="16"/>
                  </a:cubicBezTo>
                  <a:cubicBezTo>
                    <a:pt x="116" y="13"/>
                    <a:pt x="116" y="13"/>
                    <a:pt x="116" y="13"/>
                  </a:cubicBezTo>
                  <a:cubicBezTo>
                    <a:pt x="129" y="11"/>
                    <a:pt x="129" y="11"/>
                    <a:pt x="129" y="11"/>
                  </a:cubicBezTo>
                  <a:cubicBezTo>
                    <a:pt x="141" y="8"/>
                    <a:pt x="141" y="8"/>
                    <a:pt x="141" y="8"/>
                  </a:cubicBezTo>
                  <a:cubicBezTo>
                    <a:pt x="151" y="6"/>
                    <a:pt x="151" y="6"/>
                    <a:pt x="151" y="6"/>
                  </a:cubicBezTo>
                  <a:cubicBezTo>
                    <a:pt x="161" y="4"/>
                    <a:pt x="161" y="4"/>
                    <a:pt x="161" y="4"/>
                  </a:cubicBezTo>
                  <a:cubicBezTo>
                    <a:pt x="168" y="3"/>
                    <a:pt x="168" y="3"/>
                    <a:pt x="168" y="3"/>
                  </a:cubicBezTo>
                  <a:cubicBezTo>
                    <a:pt x="175" y="1"/>
                    <a:pt x="175" y="1"/>
                    <a:pt x="175" y="1"/>
                  </a:cubicBezTo>
                  <a:cubicBezTo>
                    <a:pt x="178" y="0"/>
                    <a:pt x="178" y="0"/>
                    <a:pt x="178" y="0"/>
                  </a:cubicBezTo>
                  <a:cubicBezTo>
                    <a:pt x="179" y="0"/>
                    <a:pt x="179" y="0"/>
                    <a:pt x="179" y="0"/>
                  </a:cubicBezTo>
                  <a:cubicBezTo>
                    <a:pt x="200" y="82"/>
                    <a:pt x="200" y="82"/>
                    <a:pt x="200" y="82"/>
                  </a:cubicBezTo>
                  <a:cubicBezTo>
                    <a:pt x="232" y="79"/>
                    <a:pt x="232" y="79"/>
                    <a:pt x="232" y="79"/>
                  </a:cubicBezTo>
                  <a:cubicBezTo>
                    <a:pt x="230" y="83"/>
                    <a:pt x="230" y="83"/>
                    <a:pt x="230" y="83"/>
                  </a:cubicBezTo>
                  <a:cubicBezTo>
                    <a:pt x="228" y="88"/>
                    <a:pt x="228" y="88"/>
                    <a:pt x="228" y="88"/>
                  </a:cubicBezTo>
                  <a:cubicBezTo>
                    <a:pt x="226" y="92"/>
                    <a:pt x="226" y="92"/>
                    <a:pt x="226" y="92"/>
                  </a:cubicBezTo>
                  <a:cubicBezTo>
                    <a:pt x="226" y="99"/>
                    <a:pt x="226" y="99"/>
                    <a:pt x="226" y="99"/>
                  </a:cubicBezTo>
                  <a:cubicBezTo>
                    <a:pt x="226" y="102"/>
                    <a:pt x="226" y="102"/>
                    <a:pt x="226" y="102"/>
                  </a:cubicBezTo>
                  <a:cubicBezTo>
                    <a:pt x="225" y="103"/>
                    <a:pt x="225" y="103"/>
                    <a:pt x="225" y="103"/>
                  </a:cubicBezTo>
                  <a:cubicBezTo>
                    <a:pt x="224" y="103"/>
                    <a:pt x="224" y="103"/>
                    <a:pt x="224" y="103"/>
                  </a:cubicBezTo>
                  <a:cubicBezTo>
                    <a:pt x="208" y="106"/>
                    <a:pt x="208" y="106"/>
                    <a:pt x="208" y="106"/>
                  </a:cubicBezTo>
                  <a:cubicBezTo>
                    <a:pt x="205" y="109"/>
                    <a:pt x="205" y="109"/>
                    <a:pt x="205" y="109"/>
                  </a:cubicBezTo>
                  <a:cubicBezTo>
                    <a:pt x="199" y="114"/>
                    <a:pt x="200" y="107"/>
                    <a:pt x="197" y="104"/>
                  </a:cubicBezTo>
                  <a:cubicBezTo>
                    <a:pt x="194" y="100"/>
                    <a:pt x="192" y="103"/>
                    <a:pt x="192" y="96"/>
                  </a:cubicBezTo>
                  <a:cubicBezTo>
                    <a:pt x="193" y="91"/>
                    <a:pt x="193" y="89"/>
                    <a:pt x="187" y="91"/>
                  </a:cubicBezTo>
                  <a:cubicBezTo>
                    <a:pt x="183" y="92"/>
                    <a:pt x="183" y="92"/>
                    <a:pt x="183" y="92"/>
                  </a:cubicBezTo>
                  <a:cubicBezTo>
                    <a:pt x="175" y="89"/>
                    <a:pt x="175" y="89"/>
                    <a:pt x="175" y="89"/>
                  </a:cubicBezTo>
                  <a:cubicBezTo>
                    <a:pt x="169" y="79"/>
                    <a:pt x="169" y="79"/>
                    <a:pt x="169" y="79"/>
                  </a:cubicBezTo>
                  <a:cubicBezTo>
                    <a:pt x="167" y="62"/>
                    <a:pt x="167" y="62"/>
                    <a:pt x="167" y="62"/>
                  </a:cubicBezTo>
                  <a:cubicBezTo>
                    <a:pt x="169" y="60"/>
                    <a:pt x="169" y="60"/>
                    <a:pt x="169" y="60"/>
                  </a:cubicBezTo>
                  <a:cubicBezTo>
                    <a:pt x="171" y="61"/>
                    <a:pt x="171" y="61"/>
                    <a:pt x="171" y="61"/>
                  </a:cubicBezTo>
                  <a:cubicBezTo>
                    <a:pt x="172" y="60"/>
                    <a:pt x="172" y="60"/>
                    <a:pt x="172" y="60"/>
                  </a:cubicBezTo>
                  <a:cubicBezTo>
                    <a:pt x="172" y="56"/>
                    <a:pt x="172" y="56"/>
                    <a:pt x="172" y="56"/>
                  </a:cubicBezTo>
                  <a:cubicBezTo>
                    <a:pt x="171" y="50"/>
                    <a:pt x="171" y="50"/>
                    <a:pt x="171" y="50"/>
                  </a:cubicBezTo>
                  <a:cubicBezTo>
                    <a:pt x="169" y="48"/>
                    <a:pt x="169" y="48"/>
                    <a:pt x="169" y="48"/>
                  </a:cubicBezTo>
                  <a:cubicBezTo>
                    <a:pt x="166" y="48"/>
                    <a:pt x="166" y="48"/>
                    <a:pt x="166" y="48"/>
                  </a:cubicBezTo>
                  <a:cubicBezTo>
                    <a:pt x="166" y="44"/>
                    <a:pt x="166" y="44"/>
                    <a:pt x="166" y="44"/>
                  </a:cubicBezTo>
                  <a:cubicBezTo>
                    <a:pt x="164" y="38"/>
                    <a:pt x="164" y="38"/>
                    <a:pt x="164" y="38"/>
                  </a:cubicBezTo>
                  <a:cubicBezTo>
                    <a:pt x="163" y="33"/>
                    <a:pt x="163" y="33"/>
                    <a:pt x="163" y="33"/>
                  </a:cubicBezTo>
                  <a:cubicBezTo>
                    <a:pt x="165" y="29"/>
                    <a:pt x="165" y="29"/>
                    <a:pt x="165" y="29"/>
                  </a:cubicBezTo>
                  <a:cubicBezTo>
                    <a:pt x="170" y="24"/>
                    <a:pt x="170" y="24"/>
                    <a:pt x="170" y="24"/>
                  </a:cubicBezTo>
                  <a:cubicBezTo>
                    <a:pt x="172" y="22"/>
                    <a:pt x="172" y="22"/>
                    <a:pt x="172" y="22"/>
                  </a:cubicBezTo>
                  <a:cubicBezTo>
                    <a:pt x="174" y="19"/>
                    <a:pt x="174" y="19"/>
                    <a:pt x="174" y="19"/>
                  </a:cubicBezTo>
                  <a:cubicBezTo>
                    <a:pt x="176" y="17"/>
                    <a:pt x="176" y="17"/>
                    <a:pt x="176" y="17"/>
                  </a:cubicBezTo>
                  <a:cubicBezTo>
                    <a:pt x="176" y="16"/>
                    <a:pt x="176" y="16"/>
                    <a:pt x="176" y="16"/>
                  </a:cubicBezTo>
                  <a:cubicBezTo>
                    <a:pt x="169" y="11"/>
                    <a:pt x="169" y="11"/>
                    <a:pt x="169" y="11"/>
                  </a:cubicBezTo>
                  <a:cubicBezTo>
                    <a:pt x="167" y="11"/>
                    <a:pt x="167" y="11"/>
                    <a:pt x="167" y="11"/>
                  </a:cubicBezTo>
                  <a:cubicBezTo>
                    <a:pt x="165" y="16"/>
                    <a:pt x="165" y="16"/>
                    <a:pt x="165" y="16"/>
                  </a:cubicBezTo>
                  <a:cubicBezTo>
                    <a:pt x="163" y="20"/>
                    <a:pt x="163" y="20"/>
                    <a:pt x="163" y="20"/>
                  </a:cubicBezTo>
                  <a:cubicBezTo>
                    <a:pt x="160" y="24"/>
                    <a:pt x="160" y="24"/>
                    <a:pt x="160" y="24"/>
                  </a:cubicBezTo>
                  <a:cubicBezTo>
                    <a:pt x="156" y="25"/>
                    <a:pt x="156" y="25"/>
                    <a:pt x="156" y="25"/>
                  </a:cubicBezTo>
                  <a:cubicBezTo>
                    <a:pt x="154" y="27"/>
                    <a:pt x="154" y="27"/>
                    <a:pt x="154" y="27"/>
                  </a:cubicBezTo>
                  <a:cubicBezTo>
                    <a:pt x="154" y="31"/>
                    <a:pt x="154" y="31"/>
                    <a:pt x="154" y="31"/>
                  </a:cubicBezTo>
                  <a:cubicBezTo>
                    <a:pt x="154" y="34"/>
                    <a:pt x="154" y="34"/>
                    <a:pt x="154" y="34"/>
                  </a:cubicBezTo>
                  <a:cubicBezTo>
                    <a:pt x="154" y="37"/>
                    <a:pt x="154" y="37"/>
                    <a:pt x="154" y="37"/>
                  </a:cubicBezTo>
                  <a:cubicBezTo>
                    <a:pt x="155" y="40"/>
                    <a:pt x="155" y="40"/>
                    <a:pt x="155" y="40"/>
                  </a:cubicBezTo>
                  <a:cubicBezTo>
                    <a:pt x="156" y="44"/>
                    <a:pt x="156" y="44"/>
                    <a:pt x="156" y="44"/>
                  </a:cubicBezTo>
                  <a:cubicBezTo>
                    <a:pt x="156" y="50"/>
                    <a:pt x="156" y="50"/>
                    <a:pt x="156" y="50"/>
                  </a:cubicBezTo>
                  <a:cubicBezTo>
                    <a:pt x="155" y="56"/>
                    <a:pt x="155" y="56"/>
                    <a:pt x="155" y="56"/>
                  </a:cubicBezTo>
                  <a:cubicBezTo>
                    <a:pt x="154" y="61"/>
                    <a:pt x="154" y="61"/>
                    <a:pt x="154" y="61"/>
                  </a:cubicBezTo>
                  <a:cubicBezTo>
                    <a:pt x="156" y="68"/>
                    <a:pt x="156" y="68"/>
                    <a:pt x="156" y="68"/>
                  </a:cubicBezTo>
                  <a:cubicBezTo>
                    <a:pt x="158" y="73"/>
                    <a:pt x="158" y="73"/>
                    <a:pt x="158" y="73"/>
                  </a:cubicBezTo>
                  <a:lnTo>
                    <a:pt x="159" y="7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66">
              <a:extLst>
                <a:ext uri="{FF2B5EF4-FFF2-40B4-BE49-F238E27FC236}">
                  <a16:creationId xmlns:a16="http://schemas.microsoft.com/office/drawing/2014/main" id="{752CD1E5-0510-4B1C-A310-CEE98957A193}"/>
                </a:ext>
              </a:extLst>
            </p:cNvPr>
            <p:cNvSpPr>
              <a:spLocks/>
            </p:cNvSpPr>
            <p:nvPr/>
          </p:nvSpPr>
          <p:spPr bwMode="auto">
            <a:xfrm>
              <a:off x="9273471" y="3790767"/>
              <a:ext cx="73600" cy="190344"/>
            </a:xfrm>
            <a:custGeom>
              <a:avLst/>
              <a:gdLst>
                <a:gd name="T0" fmla="*/ 9 w 29"/>
                <a:gd name="T1" fmla="*/ 3 h 75"/>
                <a:gd name="T2" fmla="*/ 27 w 29"/>
                <a:gd name="T3" fmla="*/ 0 h 75"/>
                <a:gd name="T4" fmla="*/ 29 w 29"/>
                <a:gd name="T5" fmla="*/ 4 h 75"/>
                <a:gd name="T6" fmla="*/ 29 w 29"/>
                <a:gd name="T7" fmla="*/ 10 h 75"/>
                <a:gd name="T8" fmla="*/ 27 w 29"/>
                <a:gd name="T9" fmla="*/ 14 h 75"/>
                <a:gd name="T10" fmla="*/ 25 w 29"/>
                <a:gd name="T11" fmla="*/ 19 h 75"/>
                <a:gd name="T12" fmla="*/ 23 w 29"/>
                <a:gd name="T13" fmla="*/ 22 h 75"/>
                <a:gd name="T14" fmla="*/ 21 w 29"/>
                <a:gd name="T15" fmla="*/ 27 h 75"/>
                <a:gd name="T16" fmla="*/ 21 w 29"/>
                <a:gd name="T17" fmla="*/ 29 h 75"/>
                <a:gd name="T18" fmla="*/ 19 w 29"/>
                <a:gd name="T19" fmla="*/ 33 h 75"/>
                <a:gd name="T20" fmla="*/ 17 w 29"/>
                <a:gd name="T21" fmla="*/ 36 h 75"/>
                <a:gd name="T22" fmla="*/ 17 w 29"/>
                <a:gd name="T23" fmla="*/ 42 h 75"/>
                <a:gd name="T24" fmla="*/ 16 w 29"/>
                <a:gd name="T25" fmla="*/ 46 h 75"/>
                <a:gd name="T26" fmla="*/ 14 w 29"/>
                <a:gd name="T27" fmla="*/ 49 h 75"/>
                <a:gd name="T28" fmla="*/ 12 w 29"/>
                <a:gd name="T29" fmla="*/ 53 h 75"/>
                <a:gd name="T30" fmla="*/ 10 w 29"/>
                <a:gd name="T31" fmla="*/ 57 h 75"/>
                <a:gd name="T32" fmla="*/ 10 w 29"/>
                <a:gd name="T33" fmla="*/ 63 h 75"/>
                <a:gd name="T34" fmla="*/ 12 w 29"/>
                <a:gd name="T35" fmla="*/ 67 h 75"/>
                <a:gd name="T36" fmla="*/ 13 w 29"/>
                <a:gd name="T37" fmla="*/ 70 h 75"/>
                <a:gd name="T38" fmla="*/ 12 w 29"/>
                <a:gd name="T39" fmla="*/ 74 h 75"/>
                <a:gd name="T40" fmla="*/ 10 w 29"/>
                <a:gd name="T41" fmla="*/ 75 h 75"/>
                <a:gd name="T42" fmla="*/ 6 w 29"/>
                <a:gd name="T43" fmla="*/ 74 h 75"/>
                <a:gd name="T44" fmla="*/ 4 w 29"/>
                <a:gd name="T45" fmla="*/ 73 h 75"/>
                <a:gd name="T46" fmla="*/ 1 w 29"/>
                <a:gd name="T47" fmla="*/ 69 h 75"/>
                <a:gd name="T48" fmla="*/ 0 w 29"/>
                <a:gd name="T49" fmla="*/ 66 h 75"/>
                <a:gd name="T50" fmla="*/ 0 w 29"/>
                <a:gd name="T51" fmla="*/ 63 h 75"/>
                <a:gd name="T52" fmla="*/ 1 w 29"/>
                <a:gd name="T53" fmla="*/ 50 h 75"/>
                <a:gd name="T54" fmla="*/ 4 w 29"/>
                <a:gd name="T55" fmla="*/ 39 h 75"/>
                <a:gd name="T56" fmla="*/ 5 w 29"/>
                <a:gd name="T57" fmla="*/ 32 h 75"/>
                <a:gd name="T58" fmla="*/ 5 w 29"/>
                <a:gd name="T59" fmla="*/ 29 h 75"/>
                <a:gd name="T60" fmla="*/ 10 w 29"/>
                <a:gd name="T61" fmla="*/ 23 h 75"/>
                <a:gd name="T62" fmla="*/ 12 w 29"/>
                <a:gd name="T63" fmla="*/ 17 h 75"/>
                <a:gd name="T64" fmla="*/ 12 w 29"/>
                <a:gd name="T65" fmla="*/ 10 h 75"/>
                <a:gd name="T66" fmla="*/ 9 w 29"/>
                <a:gd name="T6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75">
                  <a:moveTo>
                    <a:pt x="9" y="3"/>
                  </a:moveTo>
                  <a:lnTo>
                    <a:pt x="27" y="0"/>
                  </a:lnTo>
                  <a:lnTo>
                    <a:pt x="29" y="4"/>
                  </a:lnTo>
                  <a:lnTo>
                    <a:pt x="29" y="10"/>
                  </a:lnTo>
                  <a:lnTo>
                    <a:pt x="27" y="14"/>
                  </a:lnTo>
                  <a:lnTo>
                    <a:pt x="25" y="19"/>
                  </a:lnTo>
                  <a:lnTo>
                    <a:pt x="23" y="22"/>
                  </a:lnTo>
                  <a:lnTo>
                    <a:pt x="21" y="27"/>
                  </a:lnTo>
                  <a:lnTo>
                    <a:pt x="21" y="29"/>
                  </a:lnTo>
                  <a:lnTo>
                    <a:pt x="19" y="33"/>
                  </a:lnTo>
                  <a:lnTo>
                    <a:pt x="17" y="36"/>
                  </a:lnTo>
                  <a:lnTo>
                    <a:pt x="17" y="42"/>
                  </a:lnTo>
                  <a:lnTo>
                    <a:pt x="16" y="46"/>
                  </a:lnTo>
                  <a:lnTo>
                    <a:pt x="14" y="49"/>
                  </a:lnTo>
                  <a:lnTo>
                    <a:pt x="12" y="53"/>
                  </a:lnTo>
                  <a:lnTo>
                    <a:pt x="10" y="57"/>
                  </a:lnTo>
                  <a:lnTo>
                    <a:pt x="10" y="63"/>
                  </a:lnTo>
                  <a:lnTo>
                    <a:pt x="12" y="67"/>
                  </a:lnTo>
                  <a:lnTo>
                    <a:pt x="13" y="70"/>
                  </a:lnTo>
                  <a:lnTo>
                    <a:pt x="12" y="74"/>
                  </a:lnTo>
                  <a:lnTo>
                    <a:pt x="10" y="75"/>
                  </a:lnTo>
                  <a:lnTo>
                    <a:pt x="6" y="74"/>
                  </a:lnTo>
                  <a:lnTo>
                    <a:pt x="4" y="73"/>
                  </a:lnTo>
                  <a:lnTo>
                    <a:pt x="1" y="69"/>
                  </a:lnTo>
                  <a:lnTo>
                    <a:pt x="0" y="66"/>
                  </a:lnTo>
                  <a:lnTo>
                    <a:pt x="0" y="63"/>
                  </a:lnTo>
                  <a:lnTo>
                    <a:pt x="1" y="50"/>
                  </a:lnTo>
                  <a:lnTo>
                    <a:pt x="4" y="39"/>
                  </a:lnTo>
                  <a:lnTo>
                    <a:pt x="5" y="32"/>
                  </a:lnTo>
                  <a:lnTo>
                    <a:pt x="5" y="29"/>
                  </a:lnTo>
                  <a:lnTo>
                    <a:pt x="10" y="23"/>
                  </a:lnTo>
                  <a:lnTo>
                    <a:pt x="12" y="17"/>
                  </a:lnTo>
                  <a:lnTo>
                    <a:pt x="12" y="10"/>
                  </a:lnTo>
                  <a:lnTo>
                    <a:pt x="9" y="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67">
              <a:extLst>
                <a:ext uri="{FF2B5EF4-FFF2-40B4-BE49-F238E27FC236}">
                  <a16:creationId xmlns:a16="http://schemas.microsoft.com/office/drawing/2014/main" id="{41A1ACBF-C88A-4361-9FA7-B99BA8DA3A96}"/>
                </a:ext>
              </a:extLst>
            </p:cNvPr>
            <p:cNvSpPr>
              <a:spLocks/>
            </p:cNvSpPr>
            <p:nvPr/>
          </p:nvSpPr>
          <p:spPr bwMode="auto">
            <a:xfrm>
              <a:off x="9207485" y="3463376"/>
              <a:ext cx="164964" cy="269019"/>
            </a:xfrm>
            <a:custGeom>
              <a:avLst/>
              <a:gdLst>
                <a:gd name="T0" fmla="*/ 0 w 65"/>
                <a:gd name="T1" fmla="*/ 14 h 106"/>
                <a:gd name="T2" fmla="*/ 0 w 65"/>
                <a:gd name="T3" fmla="*/ 14 h 106"/>
                <a:gd name="T4" fmla="*/ 2 w 65"/>
                <a:gd name="T5" fmla="*/ 9 h 106"/>
                <a:gd name="T6" fmla="*/ 4 w 65"/>
                <a:gd name="T7" fmla="*/ 4 h 106"/>
                <a:gd name="T8" fmla="*/ 7 w 65"/>
                <a:gd name="T9" fmla="*/ 0 h 106"/>
                <a:gd name="T10" fmla="*/ 16 w 65"/>
                <a:gd name="T11" fmla="*/ 0 h 106"/>
                <a:gd name="T12" fmla="*/ 15 w 65"/>
                <a:gd name="T13" fmla="*/ 4 h 106"/>
                <a:gd name="T14" fmla="*/ 15 w 65"/>
                <a:gd name="T15" fmla="*/ 6 h 106"/>
                <a:gd name="T16" fmla="*/ 15 w 65"/>
                <a:gd name="T17" fmla="*/ 9 h 106"/>
                <a:gd name="T18" fmla="*/ 10 w 65"/>
                <a:gd name="T19" fmla="*/ 11 h 106"/>
                <a:gd name="T20" fmla="*/ 10 w 65"/>
                <a:gd name="T21" fmla="*/ 13 h 106"/>
                <a:gd name="T22" fmla="*/ 11 w 65"/>
                <a:gd name="T23" fmla="*/ 17 h 106"/>
                <a:gd name="T24" fmla="*/ 13 w 65"/>
                <a:gd name="T25" fmla="*/ 20 h 106"/>
                <a:gd name="T26" fmla="*/ 15 w 65"/>
                <a:gd name="T27" fmla="*/ 24 h 106"/>
                <a:gd name="T28" fmla="*/ 16 w 65"/>
                <a:gd name="T29" fmla="*/ 27 h 106"/>
                <a:gd name="T30" fmla="*/ 18 w 65"/>
                <a:gd name="T31" fmla="*/ 31 h 106"/>
                <a:gd name="T32" fmla="*/ 22 w 65"/>
                <a:gd name="T33" fmla="*/ 36 h 106"/>
                <a:gd name="T34" fmla="*/ 29 w 65"/>
                <a:gd name="T35" fmla="*/ 43 h 106"/>
                <a:gd name="T36" fmla="*/ 36 w 65"/>
                <a:gd name="T37" fmla="*/ 47 h 106"/>
                <a:gd name="T38" fmla="*/ 38 w 65"/>
                <a:gd name="T39" fmla="*/ 57 h 106"/>
                <a:gd name="T40" fmla="*/ 44 w 65"/>
                <a:gd name="T41" fmla="*/ 66 h 106"/>
                <a:gd name="T42" fmla="*/ 53 w 65"/>
                <a:gd name="T43" fmla="*/ 75 h 106"/>
                <a:gd name="T44" fmla="*/ 58 w 65"/>
                <a:gd name="T45" fmla="*/ 83 h 106"/>
                <a:gd name="T46" fmla="*/ 63 w 65"/>
                <a:gd name="T47" fmla="*/ 89 h 106"/>
                <a:gd name="T48" fmla="*/ 65 w 65"/>
                <a:gd name="T49" fmla="*/ 95 h 106"/>
                <a:gd name="T50" fmla="*/ 63 w 65"/>
                <a:gd name="T51" fmla="*/ 102 h 106"/>
                <a:gd name="T52" fmla="*/ 25 w 65"/>
                <a:gd name="T53" fmla="*/ 106 h 106"/>
                <a:gd name="T54" fmla="*/ 0 w 65"/>
                <a:gd name="T55"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06">
                  <a:moveTo>
                    <a:pt x="0" y="14"/>
                  </a:moveTo>
                  <a:lnTo>
                    <a:pt x="0" y="14"/>
                  </a:lnTo>
                  <a:lnTo>
                    <a:pt x="2" y="9"/>
                  </a:lnTo>
                  <a:lnTo>
                    <a:pt x="4" y="4"/>
                  </a:lnTo>
                  <a:lnTo>
                    <a:pt x="7" y="0"/>
                  </a:lnTo>
                  <a:lnTo>
                    <a:pt x="16" y="0"/>
                  </a:lnTo>
                  <a:lnTo>
                    <a:pt x="15" y="4"/>
                  </a:lnTo>
                  <a:lnTo>
                    <a:pt x="15" y="6"/>
                  </a:lnTo>
                  <a:lnTo>
                    <a:pt x="15" y="9"/>
                  </a:lnTo>
                  <a:lnTo>
                    <a:pt x="10" y="11"/>
                  </a:lnTo>
                  <a:lnTo>
                    <a:pt x="10" y="13"/>
                  </a:lnTo>
                  <a:lnTo>
                    <a:pt x="11" y="17"/>
                  </a:lnTo>
                  <a:lnTo>
                    <a:pt x="13" y="20"/>
                  </a:lnTo>
                  <a:lnTo>
                    <a:pt x="15" y="24"/>
                  </a:lnTo>
                  <a:lnTo>
                    <a:pt x="16" y="27"/>
                  </a:lnTo>
                  <a:lnTo>
                    <a:pt x="18" y="31"/>
                  </a:lnTo>
                  <a:lnTo>
                    <a:pt x="22" y="36"/>
                  </a:lnTo>
                  <a:lnTo>
                    <a:pt x="29" y="43"/>
                  </a:lnTo>
                  <a:lnTo>
                    <a:pt x="36" y="47"/>
                  </a:lnTo>
                  <a:lnTo>
                    <a:pt x="38" y="57"/>
                  </a:lnTo>
                  <a:lnTo>
                    <a:pt x="44" y="66"/>
                  </a:lnTo>
                  <a:lnTo>
                    <a:pt x="53" y="75"/>
                  </a:lnTo>
                  <a:lnTo>
                    <a:pt x="58" y="83"/>
                  </a:lnTo>
                  <a:lnTo>
                    <a:pt x="63" y="89"/>
                  </a:lnTo>
                  <a:lnTo>
                    <a:pt x="65" y="95"/>
                  </a:lnTo>
                  <a:lnTo>
                    <a:pt x="63" y="102"/>
                  </a:lnTo>
                  <a:lnTo>
                    <a:pt x="25" y="106"/>
                  </a:lnTo>
                  <a:lnTo>
                    <a:pt x="0" y="1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8" name="Oval 237">
            <a:extLst>
              <a:ext uri="{FF2B5EF4-FFF2-40B4-BE49-F238E27FC236}">
                <a16:creationId xmlns:a16="http://schemas.microsoft.com/office/drawing/2014/main" id="{6E9EDF2D-4A34-4211-82EF-CA89C1F4ADB0}"/>
              </a:ext>
            </a:extLst>
          </p:cNvPr>
          <p:cNvSpPr/>
          <p:nvPr/>
        </p:nvSpPr>
        <p:spPr>
          <a:xfrm>
            <a:off x="5182058" y="4931453"/>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4246185D-6C76-4606-BE3E-A7D4B36C38EF}"/>
              </a:ext>
            </a:extLst>
          </p:cNvPr>
          <p:cNvCxnSpPr/>
          <p:nvPr/>
        </p:nvCxnSpPr>
        <p:spPr>
          <a:xfrm>
            <a:off x="5246731" y="3543277"/>
            <a:ext cx="0" cy="141224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47" name="Oval 246">
            <a:extLst>
              <a:ext uri="{FF2B5EF4-FFF2-40B4-BE49-F238E27FC236}">
                <a16:creationId xmlns:a16="http://schemas.microsoft.com/office/drawing/2014/main" id="{33019A12-5D30-4566-A45C-215ABF61B3A1}"/>
              </a:ext>
            </a:extLst>
          </p:cNvPr>
          <p:cNvSpPr/>
          <p:nvPr/>
        </p:nvSpPr>
        <p:spPr>
          <a:xfrm>
            <a:off x="5840162" y="4779183"/>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a16="http://schemas.microsoft.com/office/drawing/2014/main" id="{22A9771F-C50E-4240-BE70-164F18FABDB5}"/>
              </a:ext>
            </a:extLst>
          </p:cNvPr>
          <p:cNvSpPr/>
          <p:nvPr/>
        </p:nvSpPr>
        <p:spPr>
          <a:xfrm>
            <a:off x="6667250" y="4785533"/>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a:extLst>
              <a:ext uri="{FF2B5EF4-FFF2-40B4-BE49-F238E27FC236}">
                <a16:creationId xmlns:a16="http://schemas.microsoft.com/office/drawing/2014/main" id="{77B563C4-47A7-4C3C-B9DB-4130D6CC3BCB}"/>
              </a:ext>
            </a:extLst>
          </p:cNvPr>
          <p:cNvSpPr/>
          <p:nvPr/>
        </p:nvSpPr>
        <p:spPr>
          <a:xfrm>
            <a:off x="7349492" y="5139059"/>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a:extLst>
              <a:ext uri="{FF2B5EF4-FFF2-40B4-BE49-F238E27FC236}">
                <a16:creationId xmlns:a16="http://schemas.microsoft.com/office/drawing/2014/main" id="{08FA9B41-05E9-4DCD-B5AD-ED9D59FB1E48}"/>
              </a:ext>
            </a:extLst>
          </p:cNvPr>
          <p:cNvCxnSpPr>
            <a:cxnSpLocks/>
          </p:cNvCxnSpPr>
          <p:nvPr/>
        </p:nvCxnSpPr>
        <p:spPr>
          <a:xfrm>
            <a:off x="6731427" y="2515326"/>
            <a:ext cx="0" cy="229233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2B40027-8B16-40A4-9BC6-0D6F9718DD94}"/>
              </a:ext>
            </a:extLst>
          </p:cNvPr>
          <p:cNvCxnSpPr>
            <a:cxnSpLocks/>
          </p:cNvCxnSpPr>
          <p:nvPr/>
        </p:nvCxnSpPr>
        <p:spPr>
          <a:xfrm>
            <a:off x="5901559" y="1836435"/>
            <a:ext cx="0" cy="2964653"/>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309EED3-28D7-4F88-B73A-0EDAD3A457DF}"/>
              </a:ext>
            </a:extLst>
          </p:cNvPr>
          <p:cNvCxnSpPr>
            <a:cxnSpLocks/>
          </p:cNvCxnSpPr>
          <p:nvPr/>
        </p:nvCxnSpPr>
        <p:spPr>
          <a:xfrm>
            <a:off x="7409524" y="3936291"/>
            <a:ext cx="0" cy="122075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0A2BB88D-0827-483D-B5AA-45051DECAFE0}"/>
              </a:ext>
            </a:extLst>
          </p:cNvPr>
          <p:cNvSpPr/>
          <p:nvPr/>
        </p:nvSpPr>
        <p:spPr>
          <a:xfrm>
            <a:off x="7944459" y="5625137"/>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a:extLst>
              <a:ext uri="{FF2B5EF4-FFF2-40B4-BE49-F238E27FC236}">
                <a16:creationId xmlns:a16="http://schemas.microsoft.com/office/drawing/2014/main" id="{B5CFB388-6ABF-404E-9D68-E76E707F6ECF}"/>
              </a:ext>
            </a:extLst>
          </p:cNvPr>
          <p:cNvSpPr/>
          <p:nvPr/>
        </p:nvSpPr>
        <p:spPr>
          <a:xfrm>
            <a:off x="8601992" y="5017235"/>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Oval 251">
            <a:extLst>
              <a:ext uri="{FF2B5EF4-FFF2-40B4-BE49-F238E27FC236}">
                <a16:creationId xmlns:a16="http://schemas.microsoft.com/office/drawing/2014/main" id="{64D3196B-CC5C-42AB-A371-8E19C2B841D5}"/>
              </a:ext>
            </a:extLst>
          </p:cNvPr>
          <p:cNvSpPr/>
          <p:nvPr/>
        </p:nvSpPr>
        <p:spPr>
          <a:xfrm>
            <a:off x="9403834" y="5482359"/>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8" name="Straight Connector 227">
            <a:extLst>
              <a:ext uri="{FF2B5EF4-FFF2-40B4-BE49-F238E27FC236}">
                <a16:creationId xmlns:a16="http://schemas.microsoft.com/office/drawing/2014/main" id="{8BA33B3E-C573-4034-9C1D-0990ED1BB3B5}"/>
              </a:ext>
            </a:extLst>
          </p:cNvPr>
          <p:cNvCxnSpPr>
            <a:cxnSpLocks/>
          </p:cNvCxnSpPr>
          <p:nvPr/>
        </p:nvCxnSpPr>
        <p:spPr>
          <a:xfrm>
            <a:off x="8664052" y="3047082"/>
            <a:ext cx="0" cy="198783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8DE8268-FF56-42B0-963A-A5F9469F76D8}"/>
              </a:ext>
            </a:extLst>
          </p:cNvPr>
          <p:cNvCxnSpPr>
            <a:cxnSpLocks/>
          </p:cNvCxnSpPr>
          <p:nvPr/>
        </p:nvCxnSpPr>
        <p:spPr>
          <a:xfrm>
            <a:off x="9467164" y="4320561"/>
            <a:ext cx="0" cy="118011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E32F5990-D5C1-4CA3-ABAB-9D76E3E71D01}"/>
              </a:ext>
            </a:extLst>
          </p:cNvPr>
          <p:cNvSpPr/>
          <p:nvPr/>
        </p:nvSpPr>
        <p:spPr>
          <a:xfrm>
            <a:off x="9982852" y="5527256"/>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Oval 253">
            <a:extLst>
              <a:ext uri="{FF2B5EF4-FFF2-40B4-BE49-F238E27FC236}">
                <a16:creationId xmlns:a16="http://schemas.microsoft.com/office/drawing/2014/main" id="{941D9800-B597-4CE0-B0B9-75FF2A8142BD}"/>
              </a:ext>
            </a:extLst>
          </p:cNvPr>
          <p:cNvSpPr/>
          <p:nvPr/>
        </p:nvSpPr>
        <p:spPr>
          <a:xfrm>
            <a:off x="10752536" y="4775226"/>
            <a:ext cx="125773" cy="45719"/>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2" name="Straight Connector 231">
            <a:extLst>
              <a:ext uri="{FF2B5EF4-FFF2-40B4-BE49-F238E27FC236}">
                <a16:creationId xmlns:a16="http://schemas.microsoft.com/office/drawing/2014/main" id="{5976EA35-7D6F-4AB2-8147-1D48CF378F74}"/>
              </a:ext>
            </a:extLst>
          </p:cNvPr>
          <p:cNvCxnSpPr>
            <a:cxnSpLocks/>
          </p:cNvCxnSpPr>
          <p:nvPr/>
        </p:nvCxnSpPr>
        <p:spPr>
          <a:xfrm>
            <a:off x="10813312" y="3348462"/>
            <a:ext cx="0" cy="144427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3D436F54-3737-41A1-B31D-BB01D19B39E0}"/>
              </a:ext>
            </a:extLst>
          </p:cNvPr>
          <p:cNvCxnSpPr>
            <a:cxnSpLocks/>
          </p:cNvCxnSpPr>
          <p:nvPr/>
        </p:nvCxnSpPr>
        <p:spPr>
          <a:xfrm>
            <a:off x="10043626" y="2463838"/>
            <a:ext cx="0" cy="308003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461ADD5-621E-4C1F-BDBE-94C55922E1B2}"/>
              </a:ext>
            </a:extLst>
          </p:cNvPr>
          <p:cNvGrpSpPr/>
          <p:nvPr/>
        </p:nvGrpSpPr>
        <p:grpSpPr>
          <a:xfrm>
            <a:off x="8005884" y="2050180"/>
            <a:ext cx="0" cy="3598670"/>
            <a:chOff x="7968860" y="1836791"/>
            <a:chExt cx="0" cy="3598670"/>
          </a:xfrm>
        </p:grpSpPr>
        <p:cxnSp>
          <p:nvCxnSpPr>
            <p:cNvPr id="227" name="Straight Connector 226">
              <a:extLst>
                <a:ext uri="{FF2B5EF4-FFF2-40B4-BE49-F238E27FC236}">
                  <a16:creationId xmlns:a16="http://schemas.microsoft.com/office/drawing/2014/main" id="{6F27840B-B328-4454-AF3A-15DECCF94F69}"/>
                </a:ext>
              </a:extLst>
            </p:cNvPr>
            <p:cNvCxnSpPr>
              <a:cxnSpLocks/>
            </p:cNvCxnSpPr>
            <p:nvPr/>
          </p:nvCxnSpPr>
          <p:spPr>
            <a:xfrm>
              <a:off x="7968860" y="1836791"/>
              <a:ext cx="0" cy="143320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4483C3D-3E5D-4B6A-B123-13E204947007}"/>
                </a:ext>
              </a:extLst>
            </p:cNvPr>
            <p:cNvCxnSpPr>
              <a:cxnSpLocks/>
            </p:cNvCxnSpPr>
            <p:nvPr/>
          </p:nvCxnSpPr>
          <p:spPr>
            <a:xfrm>
              <a:off x="7968860" y="3550682"/>
              <a:ext cx="0" cy="1884779"/>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a:extLst>
              <a:ext uri="{FF2B5EF4-FFF2-40B4-BE49-F238E27FC236}">
                <a16:creationId xmlns:a16="http://schemas.microsoft.com/office/drawing/2014/main" id="{80768BAE-6015-4D93-A564-011192A73481}"/>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9964077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0-#ppt_w/2"/>
                                          </p:val>
                                        </p:tav>
                                        <p:tav tm="100000">
                                          <p:val>
                                            <p:strVal val="#ppt_x"/>
                                          </p:val>
                                        </p:tav>
                                      </p:tavLst>
                                    </p:anim>
                                    <p:anim calcmode="lin" valueType="num">
                                      <p:cBhvr additive="base">
                                        <p:cTn id="8" dur="500" fill="hold"/>
                                        <p:tgtEl>
                                          <p:spTgt spid="8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fade">
                                      <p:cBhvr>
                                        <p:cTn id="30" dur="500"/>
                                        <p:tgtEl>
                                          <p:spTgt spid="159"/>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par>
                                <p:cTn id="34" presetID="22" presetClass="entr" presetSubtype="1" fill="hold" nodeType="withEffect">
                                  <p:stCondLst>
                                    <p:cond delay="25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238"/>
                                        </p:tgtEl>
                                        <p:attrNameLst>
                                          <p:attrName>style.visibility</p:attrName>
                                        </p:attrNameLst>
                                      </p:cBhvr>
                                      <p:to>
                                        <p:strVal val="visible"/>
                                      </p:to>
                                    </p:set>
                                    <p:anim calcmode="lin" valueType="num">
                                      <p:cBhvr>
                                        <p:cTn id="39" dur="500" fill="hold"/>
                                        <p:tgtEl>
                                          <p:spTgt spid="238"/>
                                        </p:tgtEl>
                                        <p:attrNameLst>
                                          <p:attrName>ppt_w</p:attrName>
                                        </p:attrNameLst>
                                      </p:cBhvr>
                                      <p:tavLst>
                                        <p:tav tm="0">
                                          <p:val>
                                            <p:fltVal val="0"/>
                                          </p:val>
                                        </p:tav>
                                        <p:tav tm="100000">
                                          <p:val>
                                            <p:strVal val="#ppt_w"/>
                                          </p:val>
                                        </p:tav>
                                      </p:tavLst>
                                    </p:anim>
                                    <p:anim calcmode="lin" valueType="num">
                                      <p:cBhvr>
                                        <p:cTn id="40" dur="500" fill="hold"/>
                                        <p:tgtEl>
                                          <p:spTgt spid="238"/>
                                        </p:tgtEl>
                                        <p:attrNameLst>
                                          <p:attrName>ppt_h</p:attrName>
                                        </p:attrNameLst>
                                      </p:cBhvr>
                                      <p:tavLst>
                                        <p:tav tm="0">
                                          <p:val>
                                            <p:fltVal val="0"/>
                                          </p:val>
                                        </p:tav>
                                        <p:tav tm="100000">
                                          <p:val>
                                            <p:strVal val="#ppt_h"/>
                                          </p:val>
                                        </p:tav>
                                      </p:tavLst>
                                    </p:anim>
                                    <p:animEffect transition="in" filter="fade">
                                      <p:cBhvr>
                                        <p:cTn id="41" dur="500"/>
                                        <p:tgtEl>
                                          <p:spTgt spid="238"/>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22" presetClass="entr" presetSubtype="1" fill="hold" nodeType="withEffect">
                                  <p:stCondLst>
                                    <p:cond delay="750"/>
                                  </p:stCondLst>
                                  <p:childTnLst>
                                    <p:set>
                                      <p:cBhvr>
                                        <p:cTn id="46" dur="1" fill="hold">
                                          <p:stCondLst>
                                            <p:cond delay="0"/>
                                          </p:stCondLst>
                                        </p:cTn>
                                        <p:tgtEl>
                                          <p:spTgt spid="215"/>
                                        </p:tgtEl>
                                        <p:attrNameLst>
                                          <p:attrName>style.visibility</p:attrName>
                                        </p:attrNameLst>
                                      </p:cBhvr>
                                      <p:to>
                                        <p:strVal val="visible"/>
                                      </p:to>
                                    </p:set>
                                    <p:animEffect transition="in" filter="wipe(up)">
                                      <p:cBhvr>
                                        <p:cTn id="47" dur="650"/>
                                        <p:tgtEl>
                                          <p:spTgt spid="215"/>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247"/>
                                        </p:tgtEl>
                                        <p:attrNameLst>
                                          <p:attrName>style.visibility</p:attrName>
                                        </p:attrNameLst>
                                      </p:cBhvr>
                                      <p:to>
                                        <p:strVal val="visible"/>
                                      </p:to>
                                    </p:set>
                                    <p:anim calcmode="lin" valueType="num">
                                      <p:cBhvr>
                                        <p:cTn id="50" dur="500" fill="hold"/>
                                        <p:tgtEl>
                                          <p:spTgt spid="247"/>
                                        </p:tgtEl>
                                        <p:attrNameLst>
                                          <p:attrName>ppt_w</p:attrName>
                                        </p:attrNameLst>
                                      </p:cBhvr>
                                      <p:tavLst>
                                        <p:tav tm="0">
                                          <p:val>
                                            <p:fltVal val="0"/>
                                          </p:val>
                                        </p:tav>
                                        <p:tav tm="100000">
                                          <p:val>
                                            <p:strVal val="#ppt_w"/>
                                          </p:val>
                                        </p:tav>
                                      </p:tavLst>
                                    </p:anim>
                                    <p:anim calcmode="lin" valueType="num">
                                      <p:cBhvr>
                                        <p:cTn id="51" dur="500" fill="hold"/>
                                        <p:tgtEl>
                                          <p:spTgt spid="247"/>
                                        </p:tgtEl>
                                        <p:attrNameLst>
                                          <p:attrName>ppt_h</p:attrName>
                                        </p:attrNameLst>
                                      </p:cBhvr>
                                      <p:tavLst>
                                        <p:tav tm="0">
                                          <p:val>
                                            <p:fltVal val="0"/>
                                          </p:val>
                                        </p:tav>
                                        <p:tav tm="100000">
                                          <p:val>
                                            <p:strVal val="#ppt_h"/>
                                          </p:val>
                                        </p:tav>
                                      </p:tavLst>
                                    </p:anim>
                                    <p:animEffect transition="in" filter="fade">
                                      <p:cBhvr>
                                        <p:cTn id="52" dur="500"/>
                                        <p:tgtEl>
                                          <p:spTgt spid="247"/>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par>
                                <p:cTn id="56" presetID="22" presetClass="entr" presetSubtype="1" fill="hold" nodeType="withEffect">
                                  <p:stCondLst>
                                    <p:cond delay="1250"/>
                                  </p:stCondLst>
                                  <p:childTnLst>
                                    <p:set>
                                      <p:cBhvr>
                                        <p:cTn id="57" dur="1" fill="hold">
                                          <p:stCondLst>
                                            <p:cond delay="0"/>
                                          </p:stCondLst>
                                        </p:cTn>
                                        <p:tgtEl>
                                          <p:spTgt spid="213"/>
                                        </p:tgtEl>
                                        <p:attrNameLst>
                                          <p:attrName>style.visibility</p:attrName>
                                        </p:attrNameLst>
                                      </p:cBhvr>
                                      <p:to>
                                        <p:strVal val="visible"/>
                                      </p:to>
                                    </p:set>
                                    <p:animEffect transition="in" filter="wipe(up)">
                                      <p:cBhvr>
                                        <p:cTn id="58" dur="600"/>
                                        <p:tgtEl>
                                          <p:spTgt spid="213"/>
                                        </p:tgtEl>
                                      </p:cBhvr>
                                    </p:animEffect>
                                  </p:childTnLst>
                                </p:cTn>
                              </p:par>
                              <p:par>
                                <p:cTn id="59" presetID="53" presetClass="entr" presetSubtype="16" fill="hold" grpId="0" nodeType="withEffect">
                                  <p:stCondLst>
                                    <p:cond delay="1500"/>
                                  </p:stCondLst>
                                  <p:childTnLst>
                                    <p:set>
                                      <p:cBhvr>
                                        <p:cTn id="60" dur="1" fill="hold">
                                          <p:stCondLst>
                                            <p:cond delay="0"/>
                                          </p:stCondLst>
                                        </p:cTn>
                                        <p:tgtEl>
                                          <p:spTgt spid="248"/>
                                        </p:tgtEl>
                                        <p:attrNameLst>
                                          <p:attrName>style.visibility</p:attrName>
                                        </p:attrNameLst>
                                      </p:cBhvr>
                                      <p:to>
                                        <p:strVal val="visible"/>
                                      </p:to>
                                    </p:set>
                                    <p:anim calcmode="lin" valueType="num">
                                      <p:cBhvr>
                                        <p:cTn id="61" dur="500" fill="hold"/>
                                        <p:tgtEl>
                                          <p:spTgt spid="248"/>
                                        </p:tgtEl>
                                        <p:attrNameLst>
                                          <p:attrName>ppt_w</p:attrName>
                                        </p:attrNameLst>
                                      </p:cBhvr>
                                      <p:tavLst>
                                        <p:tav tm="0">
                                          <p:val>
                                            <p:fltVal val="0"/>
                                          </p:val>
                                        </p:tav>
                                        <p:tav tm="100000">
                                          <p:val>
                                            <p:strVal val="#ppt_w"/>
                                          </p:val>
                                        </p:tav>
                                      </p:tavLst>
                                    </p:anim>
                                    <p:anim calcmode="lin" valueType="num">
                                      <p:cBhvr>
                                        <p:cTn id="62" dur="500" fill="hold"/>
                                        <p:tgtEl>
                                          <p:spTgt spid="248"/>
                                        </p:tgtEl>
                                        <p:attrNameLst>
                                          <p:attrName>ppt_h</p:attrName>
                                        </p:attrNameLst>
                                      </p:cBhvr>
                                      <p:tavLst>
                                        <p:tav tm="0">
                                          <p:val>
                                            <p:fltVal val="0"/>
                                          </p:val>
                                        </p:tav>
                                        <p:tav tm="100000">
                                          <p:val>
                                            <p:strVal val="#ppt_h"/>
                                          </p:val>
                                        </p:tav>
                                      </p:tavLst>
                                    </p:anim>
                                    <p:animEffect transition="in" filter="fade">
                                      <p:cBhvr>
                                        <p:cTn id="63" dur="500"/>
                                        <p:tgtEl>
                                          <p:spTgt spid="248"/>
                                        </p:tgtEl>
                                      </p:cBhvr>
                                    </p:animEffect>
                                  </p:childTnLst>
                                </p:cTn>
                              </p:par>
                              <p:par>
                                <p:cTn id="64" presetID="10" presetClass="entr" presetSubtype="0" fill="hold" grpId="0" nodeType="withEffect">
                                  <p:stCondLst>
                                    <p:cond delay="175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childTnLst>
                                </p:cTn>
                              </p:par>
                              <p:par>
                                <p:cTn id="67" presetID="22" presetClass="entr" presetSubtype="1" fill="hold" nodeType="withEffect">
                                  <p:stCondLst>
                                    <p:cond delay="1750"/>
                                  </p:stCondLst>
                                  <p:childTnLst>
                                    <p:set>
                                      <p:cBhvr>
                                        <p:cTn id="68" dur="1" fill="hold">
                                          <p:stCondLst>
                                            <p:cond delay="0"/>
                                          </p:stCondLst>
                                        </p:cTn>
                                        <p:tgtEl>
                                          <p:spTgt spid="220"/>
                                        </p:tgtEl>
                                        <p:attrNameLst>
                                          <p:attrName>style.visibility</p:attrName>
                                        </p:attrNameLst>
                                      </p:cBhvr>
                                      <p:to>
                                        <p:strVal val="visible"/>
                                      </p:to>
                                    </p:set>
                                    <p:animEffect transition="in" filter="wipe(up)">
                                      <p:cBhvr>
                                        <p:cTn id="69" dur="500"/>
                                        <p:tgtEl>
                                          <p:spTgt spid="220"/>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249"/>
                                        </p:tgtEl>
                                        <p:attrNameLst>
                                          <p:attrName>style.visibility</p:attrName>
                                        </p:attrNameLst>
                                      </p:cBhvr>
                                      <p:to>
                                        <p:strVal val="visible"/>
                                      </p:to>
                                    </p:set>
                                    <p:anim calcmode="lin" valueType="num">
                                      <p:cBhvr>
                                        <p:cTn id="72" dur="500" fill="hold"/>
                                        <p:tgtEl>
                                          <p:spTgt spid="249"/>
                                        </p:tgtEl>
                                        <p:attrNameLst>
                                          <p:attrName>ppt_w</p:attrName>
                                        </p:attrNameLst>
                                      </p:cBhvr>
                                      <p:tavLst>
                                        <p:tav tm="0">
                                          <p:val>
                                            <p:fltVal val="0"/>
                                          </p:val>
                                        </p:tav>
                                        <p:tav tm="100000">
                                          <p:val>
                                            <p:strVal val="#ppt_w"/>
                                          </p:val>
                                        </p:tav>
                                      </p:tavLst>
                                    </p:anim>
                                    <p:anim calcmode="lin" valueType="num">
                                      <p:cBhvr>
                                        <p:cTn id="73" dur="500" fill="hold"/>
                                        <p:tgtEl>
                                          <p:spTgt spid="249"/>
                                        </p:tgtEl>
                                        <p:attrNameLst>
                                          <p:attrName>ppt_h</p:attrName>
                                        </p:attrNameLst>
                                      </p:cBhvr>
                                      <p:tavLst>
                                        <p:tav tm="0">
                                          <p:val>
                                            <p:fltVal val="0"/>
                                          </p:val>
                                        </p:tav>
                                        <p:tav tm="100000">
                                          <p:val>
                                            <p:strVal val="#ppt_h"/>
                                          </p:val>
                                        </p:tav>
                                      </p:tavLst>
                                    </p:anim>
                                    <p:animEffect transition="in" filter="fade">
                                      <p:cBhvr>
                                        <p:cTn id="74" dur="500"/>
                                        <p:tgtEl>
                                          <p:spTgt spid="249"/>
                                        </p:tgtEl>
                                      </p:cBhvr>
                                    </p:animEffect>
                                  </p:childTnLst>
                                </p:cTn>
                              </p:par>
                              <p:par>
                                <p:cTn id="75" presetID="10" presetClass="entr" presetSubtype="0" fill="hold" grpId="0" nodeType="withEffect">
                                  <p:stCondLst>
                                    <p:cond delay="2250"/>
                                  </p:stCondLst>
                                  <p:childTnLst>
                                    <p:set>
                                      <p:cBhvr>
                                        <p:cTn id="76" dur="1" fill="hold">
                                          <p:stCondLst>
                                            <p:cond delay="0"/>
                                          </p:stCondLst>
                                        </p:cTn>
                                        <p:tgtEl>
                                          <p:spTgt spid="90"/>
                                        </p:tgtEl>
                                        <p:attrNameLst>
                                          <p:attrName>style.visibility</p:attrName>
                                        </p:attrNameLst>
                                      </p:cBhvr>
                                      <p:to>
                                        <p:strVal val="visible"/>
                                      </p:to>
                                    </p:set>
                                    <p:animEffect transition="in" filter="fade">
                                      <p:cBhvr>
                                        <p:cTn id="77" dur="500"/>
                                        <p:tgtEl>
                                          <p:spTgt spid="90"/>
                                        </p:tgtEl>
                                      </p:cBhvr>
                                    </p:animEffect>
                                  </p:childTnLst>
                                </p:cTn>
                              </p:par>
                              <p:par>
                                <p:cTn id="78" presetID="22" presetClass="entr" presetSubtype="1" fill="hold" nodeType="withEffect">
                                  <p:stCondLst>
                                    <p:cond delay="2250"/>
                                  </p:stCondLst>
                                  <p:childTnLst>
                                    <p:set>
                                      <p:cBhvr>
                                        <p:cTn id="79" dur="1" fill="hold">
                                          <p:stCondLst>
                                            <p:cond delay="0"/>
                                          </p:stCondLst>
                                        </p:cTn>
                                        <p:tgtEl>
                                          <p:spTgt spid="6"/>
                                        </p:tgtEl>
                                        <p:attrNameLst>
                                          <p:attrName>style.visibility</p:attrName>
                                        </p:attrNameLst>
                                      </p:cBhvr>
                                      <p:to>
                                        <p:strVal val="visible"/>
                                      </p:to>
                                    </p:set>
                                    <p:animEffect transition="in" filter="wipe(up)">
                                      <p:cBhvr>
                                        <p:cTn id="80" dur="750"/>
                                        <p:tgtEl>
                                          <p:spTgt spid="6"/>
                                        </p:tgtEl>
                                      </p:cBhvr>
                                    </p:animEffect>
                                  </p:childTnLst>
                                </p:cTn>
                              </p:par>
                              <p:par>
                                <p:cTn id="81" presetID="53" presetClass="entr" presetSubtype="16" fill="hold" grpId="0" nodeType="withEffect">
                                  <p:stCondLst>
                                    <p:cond delay="2500"/>
                                  </p:stCondLst>
                                  <p:childTnLst>
                                    <p:set>
                                      <p:cBhvr>
                                        <p:cTn id="82" dur="1" fill="hold">
                                          <p:stCondLst>
                                            <p:cond delay="0"/>
                                          </p:stCondLst>
                                        </p:cTn>
                                        <p:tgtEl>
                                          <p:spTgt spid="250"/>
                                        </p:tgtEl>
                                        <p:attrNameLst>
                                          <p:attrName>style.visibility</p:attrName>
                                        </p:attrNameLst>
                                      </p:cBhvr>
                                      <p:to>
                                        <p:strVal val="visible"/>
                                      </p:to>
                                    </p:set>
                                    <p:anim calcmode="lin" valueType="num">
                                      <p:cBhvr>
                                        <p:cTn id="83" dur="500" fill="hold"/>
                                        <p:tgtEl>
                                          <p:spTgt spid="250"/>
                                        </p:tgtEl>
                                        <p:attrNameLst>
                                          <p:attrName>ppt_w</p:attrName>
                                        </p:attrNameLst>
                                      </p:cBhvr>
                                      <p:tavLst>
                                        <p:tav tm="0">
                                          <p:val>
                                            <p:fltVal val="0"/>
                                          </p:val>
                                        </p:tav>
                                        <p:tav tm="100000">
                                          <p:val>
                                            <p:strVal val="#ppt_w"/>
                                          </p:val>
                                        </p:tav>
                                      </p:tavLst>
                                    </p:anim>
                                    <p:anim calcmode="lin" valueType="num">
                                      <p:cBhvr>
                                        <p:cTn id="84" dur="500" fill="hold"/>
                                        <p:tgtEl>
                                          <p:spTgt spid="250"/>
                                        </p:tgtEl>
                                        <p:attrNameLst>
                                          <p:attrName>ppt_h</p:attrName>
                                        </p:attrNameLst>
                                      </p:cBhvr>
                                      <p:tavLst>
                                        <p:tav tm="0">
                                          <p:val>
                                            <p:fltVal val="0"/>
                                          </p:val>
                                        </p:tav>
                                        <p:tav tm="100000">
                                          <p:val>
                                            <p:strVal val="#ppt_h"/>
                                          </p:val>
                                        </p:tav>
                                      </p:tavLst>
                                    </p:anim>
                                    <p:animEffect transition="in" filter="fade">
                                      <p:cBhvr>
                                        <p:cTn id="85" dur="500"/>
                                        <p:tgtEl>
                                          <p:spTgt spid="250"/>
                                        </p:tgtEl>
                                      </p:cBhvr>
                                    </p:animEffect>
                                  </p:childTnLst>
                                </p:cTn>
                              </p:par>
                              <p:par>
                                <p:cTn id="86" presetID="10" presetClass="entr" presetSubtype="0" fill="hold" grpId="0" nodeType="withEffect">
                                  <p:stCondLst>
                                    <p:cond delay="275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par>
                                <p:cTn id="89" presetID="22" presetClass="entr" presetSubtype="1" fill="hold" nodeType="withEffect">
                                  <p:stCondLst>
                                    <p:cond delay="2750"/>
                                  </p:stCondLst>
                                  <p:childTnLst>
                                    <p:set>
                                      <p:cBhvr>
                                        <p:cTn id="90" dur="1" fill="hold">
                                          <p:stCondLst>
                                            <p:cond delay="0"/>
                                          </p:stCondLst>
                                        </p:cTn>
                                        <p:tgtEl>
                                          <p:spTgt spid="228"/>
                                        </p:tgtEl>
                                        <p:attrNameLst>
                                          <p:attrName>style.visibility</p:attrName>
                                        </p:attrNameLst>
                                      </p:cBhvr>
                                      <p:to>
                                        <p:strVal val="visible"/>
                                      </p:to>
                                    </p:set>
                                    <p:animEffect transition="in" filter="wipe(up)">
                                      <p:cBhvr>
                                        <p:cTn id="91" dur="600"/>
                                        <p:tgtEl>
                                          <p:spTgt spid="228"/>
                                        </p:tgtEl>
                                      </p:cBhvr>
                                    </p:animEffect>
                                  </p:childTnLst>
                                </p:cTn>
                              </p:par>
                              <p:par>
                                <p:cTn id="92" presetID="53" presetClass="entr" presetSubtype="16" fill="hold" grpId="0" nodeType="withEffect">
                                  <p:stCondLst>
                                    <p:cond delay="3000"/>
                                  </p:stCondLst>
                                  <p:childTnLst>
                                    <p:set>
                                      <p:cBhvr>
                                        <p:cTn id="93" dur="1" fill="hold">
                                          <p:stCondLst>
                                            <p:cond delay="0"/>
                                          </p:stCondLst>
                                        </p:cTn>
                                        <p:tgtEl>
                                          <p:spTgt spid="251"/>
                                        </p:tgtEl>
                                        <p:attrNameLst>
                                          <p:attrName>style.visibility</p:attrName>
                                        </p:attrNameLst>
                                      </p:cBhvr>
                                      <p:to>
                                        <p:strVal val="visible"/>
                                      </p:to>
                                    </p:set>
                                    <p:anim calcmode="lin" valueType="num">
                                      <p:cBhvr>
                                        <p:cTn id="94" dur="500" fill="hold"/>
                                        <p:tgtEl>
                                          <p:spTgt spid="251"/>
                                        </p:tgtEl>
                                        <p:attrNameLst>
                                          <p:attrName>ppt_w</p:attrName>
                                        </p:attrNameLst>
                                      </p:cBhvr>
                                      <p:tavLst>
                                        <p:tav tm="0">
                                          <p:val>
                                            <p:fltVal val="0"/>
                                          </p:val>
                                        </p:tav>
                                        <p:tav tm="100000">
                                          <p:val>
                                            <p:strVal val="#ppt_w"/>
                                          </p:val>
                                        </p:tav>
                                      </p:tavLst>
                                    </p:anim>
                                    <p:anim calcmode="lin" valueType="num">
                                      <p:cBhvr>
                                        <p:cTn id="95" dur="500" fill="hold"/>
                                        <p:tgtEl>
                                          <p:spTgt spid="251"/>
                                        </p:tgtEl>
                                        <p:attrNameLst>
                                          <p:attrName>ppt_h</p:attrName>
                                        </p:attrNameLst>
                                      </p:cBhvr>
                                      <p:tavLst>
                                        <p:tav tm="0">
                                          <p:val>
                                            <p:fltVal val="0"/>
                                          </p:val>
                                        </p:tav>
                                        <p:tav tm="100000">
                                          <p:val>
                                            <p:strVal val="#ppt_h"/>
                                          </p:val>
                                        </p:tav>
                                      </p:tavLst>
                                    </p:anim>
                                    <p:animEffect transition="in" filter="fade">
                                      <p:cBhvr>
                                        <p:cTn id="96" dur="500"/>
                                        <p:tgtEl>
                                          <p:spTgt spid="251"/>
                                        </p:tgtEl>
                                      </p:cBhvr>
                                    </p:animEffect>
                                  </p:childTnLst>
                                </p:cTn>
                              </p:par>
                              <p:par>
                                <p:cTn id="97" presetID="10" presetClass="entr" presetSubtype="0" fill="hold" grpId="0" nodeType="withEffect">
                                  <p:stCondLst>
                                    <p:cond delay="325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500"/>
                                        <p:tgtEl>
                                          <p:spTgt spid="92"/>
                                        </p:tgtEl>
                                      </p:cBhvr>
                                    </p:animEffect>
                                  </p:childTnLst>
                                </p:cTn>
                              </p:par>
                              <p:par>
                                <p:cTn id="100" presetID="22" presetClass="entr" presetSubtype="1" fill="hold" nodeType="withEffect">
                                  <p:stCondLst>
                                    <p:cond delay="3250"/>
                                  </p:stCondLst>
                                  <p:childTnLst>
                                    <p:set>
                                      <p:cBhvr>
                                        <p:cTn id="101" dur="1" fill="hold">
                                          <p:stCondLst>
                                            <p:cond delay="0"/>
                                          </p:stCondLst>
                                        </p:cTn>
                                        <p:tgtEl>
                                          <p:spTgt spid="230"/>
                                        </p:tgtEl>
                                        <p:attrNameLst>
                                          <p:attrName>style.visibility</p:attrName>
                                        </p:attrNameLst>
                                      </p:cBhvr>
                                      <p:to>
                                        <p:strVal val="visible"/>
                                      </p:to>
                                    </p:set>
                                    <p:animEffect transition="in" filter="wipe(up)">
                                      <p:cBhvr>
                                        <p:cTn id="102" dur="500"/>
                                        <p:tgtEl>
                                          <p:spTgt spid="230"/>
                                        </p:tgtEl>
                                      </p:cBhvr>
                                    </p:animEffect>
                                  </p:childTnLst>
                                </p:cTn>
                              </p:par>
                              <p:par>
                                <p:cTn id="103" presetID="53" presetClass="entr" presetSubtype="16" fill="hold" grpId="0" nodeType="withEffect">
                                  <p:stCondLst>
                                    <p:cond delay="3500"/>
                                  </p:stCondLst>
                                  <p:childTnLst>
                                    <p:set>
                                      <p:cBhvr>
                                        <p:cTn id="104" dur="1" fill="hold">
                                          <p:stCondLst>
                                            <p:cond delay="0"/>
                                          </p:stCondLst>
                                        </p:cTn>
                                        <p:tgtEl>
                                          <p:spTgt spid="252"/>
                                        </p:tgtEl>
                                        <p:attrNameLst>
                                          <p:attrName>style.visibility</p:attrName>
                                        </p:attrNameLst>
                                      </p:cBhvr>
                                      <p:to>
                                        <p:strVal val="visible"/>
                                      </p:to>
                                    </p:set>
                                    <p:anim calcmode="lin" valueType="num">
                                      <p:cBhvr>
                                        <p:cTn id="105" dur="500" fill="hold"/>
                                        <p:tgtEl>
                                          <p:spTgt spid="252"/>
                                        </p:tgtEl>
                                        <p:attrNameLst>
                                          <p:attrName>ppt_w</p:attrName>
                                        </p:attrNameLst>
                                      </p:cBhvr>
                                      <p:tavLst>
                                        <p:tav tm="0">
                                          <p:val>
                                            <p:fltVal val="0"/>
                                          </p:val>
                                        </p:tav>
                                        <p:tav tm="100000">
                                          <p:val>
                                            <p:strVal val="#ppt_w"/>
                                          </p:val>
                                        </p:tav>
                                      </p:tavLst>
                                    </p:anim>
                                    <p:anim calcmode="lin" valueType="num">
                                      <p:cBhvr>
                                        <p:cTn id="106" dur="500" fill="hold"/>
                                        <p:tgtEl>
                                          <p:spTgt spid="252"/>
                                        </p:tgtEl>
                                        <p:attrNameLst>
                                          <p:attrName>ppt_h</p:attrName>
                                        </p:attrNameLst>
                                      </p:cBhvr>
                                      <p:tavLst>
                                        <p:tav tm="0">
                                          <p:val>
                                            <p:fltVal val="0"/>
                                          </p:val>
                                        </p:tav>
                                        <p:tav tm="100000">
                                          <p:val>
                                            <p:strVal val="#ppt_h"/>
                                          </p:val>
                                        </p:tav>
                                      </p:tavLst>
                                    </p:anim>
                                    <p:animEffect transition="in" filter="fade">
                                      <p:cBhvr>
                                        <p:cTn id="107" dur="500"/>
                                        <p:tgtEl>
                                          <p:spTgt spid="252"/>
                                        </p:tgtEl>
                                      </p:cBhvr>
                                    </p:animEffect>
                                  </p:childTnLst>
                                </p:cTn>
                              </p:par>
                              <p:par>
                                <p:cTn id="108" presetID="10" presetClass="entr" presetSubtype="0" fill="hold" grpId="0" nodeType="withEffect">
                                  <p:stCondLst>
                                    <p:cond delay="375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par>
                                <p:cTn id="111" presetID="22" presetClass="entr" presetSubtype="1" fill="hold" nodeType="withEffect">
                                  <p:stCondLst>
                                    <p:cond delay="3750"/>
                                  </p:stCondLst>
                                  <p:childTnLst>
                                    <p:set>
                                      <p:cBhvr>
                                        <p:cTn id="112" dur="1" fill="hold">
                                          <p:stCondLst>
                                            <p:cond delay="0"/>
                                          </p:stCondLst>
                                        </p:cTn>
                                        <p:tgtEl>
                                          <p:spTgt spid="234"/>
                                        </p:tgtEl>
                                        <p:attrNameLst>
                                          <p:attrName>style.visibility</p:attrName>
                                        </p:attrNameLst>
                                      </p:cBhvr>
                                      <p:to>
                                        <p:strVal val="visible"/>
                                      </p:to>
                                    </p:set>
                                    <p:animEffect transition="in" filter="wipe(up)">
                                      <p:cBhvr>
                                        <p:cTn id="113" dur="650"/>
                                        <p:tgtEl>
                                          <p:spTgt spid="234"/>
                                        </p:tgtEl>
                                      </p:cBhvr>
                                    </p:animEffect>
                                  </p:childTnLst>
                                </p:cTn>
                              </p:par>
                              <p:par>
                                <p:cTn id="114" presetID="53" presetClass="entr" presetSubtype="16" fill="hold" grpId="0" nodeType="withEffect">
                                  <p:stCondLst>
                                    <p:cond delay="4000"/>
                                  </p:stCondLst>
                                  <p:childTnLst>
                                    <p:set>
                                      <p:cBhvr>
                                        <p:cTn id="115" dur="1" fill="hold">
                                          <p:stCondLst>
                                            <p:cond delay="0"/>
                                          </p:stCondLst>
                                        </p:cTn>
                                        <p:tgtEl>
                                          <p:spTgt spid="253"/>
                                        </p:tgtEl>
                                        <p:attrNameLst>
                                          <p:attrName>style.visibility</p:attrName>
                                        </p:attrNameLst>
                                      </p:cBhvr>
                                      <p:to>
                                        <p:strVal val="visible"/>
                                      </p:to>
                                    </p:set>
                                    <p:anim calcmode="lin" valueType="num">
                                      <p:cBhvr>
                                        <p:cTn id="116" dur="500" fill="hold"/>
                                        <p:tgtEl>
                                          <p:spTgt spid="253"/>
                                        </p:tgtEl>
                                        <p:attrNameLst>
                                          <p:attrName>ppt_w</p:attrName>
                                        </p:attrNameLst>
                                      </p:cBhvr>
                                      <p:tavLst>
                                        <p:tav tm="0">
                                          <p:val>
                                            <p:fltVal val="0"/>
                                          </p:val>
                                        </p:tav>
                                        <p:tav tm="100000">
                                          <p:val>
                                            <p:strVal val="#ppt_w"/>
                                          </p:val>
                                        </p:tav>
                                      </p:tavLst>
                                    </p:anim>
                                    <p:anim calcmode="lin" valueType="num">
                                      <p:cBhvr>
                                        <p:cTn id="117" dur="500" fill="hold"/>
                                        <p:tgtEl>
                                          <p:spTgt spid="253"/>
                                        </p:tgtEl>
                                        <p:attrNameLst>
                                          <p:attrName>ppt_h</p:attrName>
                                        </p:attrNameLst>
                                      </p:cBhvr>
                                      <p:tavLst>
                                        <p:tav tm="0">
                                          <p:val>
                                            <p:fltVal val="0"/>
                                          </p:val>
                                        </p:tav>
                                        <p:tav tm="100000">
                                          <p:val>
                                            <p:strVal val="#ppt_h"/>
                                          </p:val>
                                        </p:tav>
                                      </p:tavLst>
                                    </p:anim>
                                    <p:animEffect transition="in" filter="fade">
                                      <p:cBhvr>
                                        <p:cTn id="118" dur="500"/>
                                        <p:tgtEl>
                                          <p:spTgt spid="253"/>
                                        </p:tgtEl>
                                      </p:cBhvr>
                                    </p:animEffect>
                                  </p:childTnLst>
                                </p:cTn>
                              </p:par>
                              <p:par>
                                <p:cTn id="119" presetID="10" presetClass="entr" presetSubtype="0" fill="hold" grpId="0" nodeType="withEffect">
                                  <p:stCondLst>
                                    <p:cond delay="4250"/>
                                  </p:stCondLst>
                                  <p:childTnLst>
                                    <p:set>
                                      <p:cBhvr>
                                        <p:cTn id="120" dur="1" fill="hold">
                                          <p:stCondLst>
                                            <p:cond delay="0"/>
                                          </p:stCondLst>
                                        </p:cTn>
                                        <p:tgtEl>
                                          <p:spTgt spid="102"/>
                                        </p:tgtEl>
                                        <p:attrNameLst>
                                          <p:attrName>style.visibility</p:attrName>
                                        </p:attrNameLst>
                                      </p:cBhvr>
                                      <p:to>
                                        <p:strVal val="visible"/>
                                      </p:to>
                                    </p:set>
                                    <p:animEffect transition="in" filter="fade">
                                      <p:cBhvr>
                                        <p:cTn id="121" dur="500"/>
                                        <p:tgtEl>
                                          <p:spTgt spid="102"/>
                                        </p:tgtEl>
                                      </p:cBhvr>
                                    </p:animEffect>
                                  </p:childTnLst>
                                </p:cTn>
                              </p:par>
                              <p:par>
                                <p:cTn id="122" presetID="22" presetClass="entr" presetSubtype="1" fill="hold" nodeType="withEffect">
                                  <p:stCondLst>
                                    <p:cond delay="4250"/>
                                  </p:stCondLst>
                                  <p:childTnLst>
                                    <p:set>
                                      <p:cBhvr>
                                        <p:cTn id="123" dur="1" fill="hold">
                                          <p:stCondLst>
                                            <p:cond delay="0"/>
                                          </p:stCondLst>
                                        </p:cTn>
                                        <p:tgtEl>
                                          <p:spTgt spid="232"/>
                                        </p:tgtEl>
                                        <p:attrNameLst>
                                          <p:attrName>style.visibility</p:attrName>
                                        </p:attrNameLst>
                                      </p:cBhvr>
                                      <p:to>
                                        <p:strVal val="visible"/>
                                      </p:to>
                                    </p:set>
                                    <p:animEffect transition="in" filter="wipe(up)">
                                      <p:cBhvr>
                                        <p:cTn id="124" dur="500"/>
                                        <p:tgtEl>
                                          <p:spTgt spid="232"/>
                                        </p:tgtEl>
                                      </p:cBhvr>
                                    </p:animEffect>
                                  </p:childTnLst>
                                </p:cTn>
                              </p:par>
                              <p:par>
                                <p:cTn id="125" presetID="53" presetClass="entr" presetSubtype="16" fill="hold" grpId="0" nodeType="withEffect">
                                  <p:stCondLst>
                                    <p:cond delay="4500"/>
                                  </p:stCondLst>
                                  <p:childTnLst>
                                    <p:set>
                                      <p:cBhvr>
                                        <p:cTn id="126" dur="1" fill="hold">
                                          <p:stCondLst>
                                            <p:cond delay="0"/>
                                          </p:stCondLst>
                                        </p:cTn>
                                        <p:tgtEl>
                                          <p:spTgt spid="254"/>
                                        </p:tgtEl>
                                        <p:attrNameLst>
                                          <p:attrName>style.visibility</p:attrName>
                                        </p:attrNameLst>
                                      </p:cBhvr>
                                      <p:to>
                                        <p:strVal val="visible"/>
                                      </p:to>
                                    </p:set>
                                    <p:anim calcmode="lin" valueType="num">
                                      <p:cBhvr>
                                        <p:cTn id="127" dur="500" fill="hold"/>
                                        <p:tgtEl>
                                          <p:spTgt spid="254"/>
                                        </p:tgtEl>
                                        <p:attrNameLst>
                                          <p:attrName>ppt_w</p:attrName>
                                        </p:attrNameLst>
                                      </p:cBhvr>
                                      <p:tavLst>
                                        <p:tav tm="0">
                                          <p:val>
                                            <p:fltVal val="0"/>
                                          </p:val>
                                        </p:tav>
                                        <p:tav tm="100000">
                                          <p:val>
                                            <p:strVal val="#ppt_w"/>
                                          </p:val>
                                        </p:tav>
                                      </p:tavLst>
                                    </p:anim>
                                    <p:anim calcmode="lin" valueType="num">
                                      <p:cBhvr>
                                        <p:cTn id="128" dur="500" fill="hold"/>
                                        <p:tgtEl>
                                          <p:spTgt spid="254"/>
                                        </p:tgtEl>
                                        <p:attrNameLst>
                                          <p:attrName>ppt_h</p:attrName>
                                        </p:attrNameLst>
                                      </p:cBhvr>
                                      <p:tavLst>
                                        <p:tav tm="0">
                                          <p:val>
                                            <p:fltVal val="0"/>
                                          </p:val>
                                        </p:tav>
                                        <p:tav tm="100000">
                                          <p:val>
                                            <p:strVal val="#ppt_h"/>
                                          </p:val>
                                        </p:tav>
                                      </p:tavLst>
                                    </p:anim>
                                    <p:animEffect transition="in" filter="fade">
                                      <p:cBhvr>
                                        <p:cTn id="129"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 grpId="0"/>
      <p:bldP spid="16" grpId="0"/>
      <p:bldP spid="90" grpId="0"/>
      <p:bldP spid="92" grpId="0"/>
      <p:bldP spid="94" grpId="0"/>
      <p:bldP spid="95" grpId="0"/>
      <p:bldP spid="98" grpId="0"/>
      <p:bldP spid="100" grpId="0"/>
      <p:bldP spid="101" grpId="0"/>
      <p:bldP spid="102" grpId="0"/>
      <p:bldP spid="65" grpId="0"/>
      <p:bldP spid="68" grpId="0"/>
      <p:bldP spid="71" grpId="0"/>
      <p:bldP spid="74" grpId="0"/>
      <p:bldP spid="77" grpId="0"/>
      <p:bldP spid="238" grpId="0" animBg="1"/>
      <p:bldP spid="247" grpId="0" animBg="1"/>
      <p:bldP spid="248" grpId="0" animBg="1"/>
      <p:bldP spid="249" grpId="0" animBg="1"/>
      <p:bldP spid="250" grpId="0" animBg="1"/>
      <p:bldP spid="251" grpId="0" animBg="1"/>
      <p:bldP spid="252" grpId="0" animBg="1"/>
      <p:bldP spid="253" grpId="0" animBg="1"/>
      <p:bldP spid="2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0AB9143-151C-4652-A90F-870E4DA3BEFA}"/>
              </a:ext>
            </a:extLst>
          </p:cNvPr>
          <p:cNvSpPr>
            <a:spLocks noGrp="1"/>
          </p:cNvSpPr>
          <p:nvPr>
            <p:ph type="pic" sz="quarter" idx="13"/>
          </p:nvPr>
        </p:nvSpPr>
        <p:spPr/>
      </p:sp>
      <p:pic>
        <p:nvPicPr>
          <p:cNvPr id="3" name="Picture 2" descr="A person standing in a room&#10;&#10;Description generated with very high confidence">
            <a:extLst>
              <a:ext uri="{FF2B5EF4-FFF2-40B4-BE49-F238E27FC236}">
                <a16:creationId xmlns:a16="http://schemas.microsoft.com/office/drawing/2014/main" id="{B18C94FE-790E-4B66-AF27-7EEBB4380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5982" cy="6858000"/>
          </a:xfrm>
          <a:prstGeom prst="rect">
            <a:avLst/>
          </a:prstGeom>
        </p:spPr>
      </p:pic>
      <p:sp>
        <p:nvSpPr>
          <p:cNvPr id="16" name="Rectangle 15">
            <a:extLst>
              <a:ext uri="{FF2B5EF4-FFF2-40B4-BE49-F238E27FC236}">
                <a16:creationId xmlns:a16="http://schemas.microsoft.com/office/drawing/2014/main" id="{35E236F4-1272-46A7-994A-6EFBBFE5A8A5}"/>
              </a:ext>
            </a:extLst>
          </p:cNvPr>
          <p:cNvSpPr/>
          <p:nvPr/>
        </p:nvSpPr>
        <p:spPr bwMode="white">
          <a:xfrm>
            <a:off x="684276" y="520700"/>
            <a:ext cx="7443724" cy="5828286"/>
          </a:xfrm>
          <a:prstGeom prst="rect">
            <a:avLst/>
          </a:prstGeom>
          <a:solidFill>
            <a:schemeClr val="tx1">
              <a:lumMod val="50000"/>
              <a:alpha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17" name="TextBox 16">
            <a:extLst>
              <a:ext uri="{FF2B5EF4-FFF2-40B4-BE49-F238E27FC236}">
                <a16:creationId xmlns:a16="http://schemas.microsoft.com/office/drawing/2014/main" id="{EB9D4961-5271-4D58-9B1A-17167B8E8ED2}"/>
              </a:ext>
            </a:extLst>
          </p:cNvPr>
          <p:cNvSpPr txBox="1"/>
          <p:nvPr/>
        </p:nvSpPr>
        <p:spPr bwMode="white">
          <a:xfrm>
            <a:off x="3158955" y="1629887"/>
            <a:ext cx="2494366" cy="369332"/>
          </a:xfrm>
          <a:prstGeom prst="rect">
            <a:avLst/>
          </a:prstGeom>
          <a:noFill/>
        </p:spPr>
        <p:txBody>
          <a:bodyPr wrap="square" rtlCol="0">
            <a:spAutoFit/>
          </a:bodyPr>
          <a:lstStyle>
            <a:defPPr>
              <a:defRPr lang="en-US"/>
            </a:defPPr>
            <a:lvl1pPr algn="ctr">
              <a:defRPr>
                <a:solidFill>
                  <a:srgbClr val="5F6062"/>
                </a:solidFill>
                <a:latin typeface="Arial" charset="0"/>
                <a:ea typeface="Arial" charset="0"/>
                <a:cs typeface="Arial" charset="0"/>
              </a:defRPr>
            </a:lvl1pPr>
          </a:lstStyle>
          <a:p>
            <a:r>
              <a:rPr lang="en-US" spc="300" dirty="0">
                <a:solidFill>
                  <a:prstClr val="white"/>
                </a:solidFill>
                <a:latin typeface="+mn-lt"/>
                <a:cs typeface="Calibri" panose="020F0502020204030204" pitchFamily="34" charset="0"/>
              </a:rPr>
              <a:t>A GROWING LIST</a:t>
            </a:r>
          </a:p>
        </p:txBody>
      </p:sp>
      <p:sp>
        <p:nvSpPr>
          <p:cNvPr id="18" name="TextBox 17">
            <a:extLst>
              <a:ext uri="{FF2B5EF4-FFF2-40B4-BE49-F238E27FC236}">
                <a16:creationId xmlns:a16="http://schemas.microsoft.com/office/drawing/2014/main" id="{EC9E5BD5-8C17-4C25-A83D-298F95A04951}"/>
              </a:ext>
            </a:extLst>
          </p:cNvPr>
          <p:cNvSpPr txBox="1"/>
          <p:nvPr/>
        </p:nvSpPr>
        <p:spPr bwMode="white">
          <a:xfrm>
            <a:off x="896386" y="890053"/>
            <a:ext cx="7019504" cy="707886"/>
          </a:xfrm>
          <a:prstGeom prst="rect">
            <a:avLst/>
          </a:prstGeom>
          <a:noFill/>
          <a:effectLst>
            <a:outerShdw blurRad="190500" dist="76200" dir="2700000" algn="tl" rotWithShape="0">
              <a:prstClr val="black">
                <a:alpha val="25000"/>
              </a:prstClr>
            </a:outerShdw>
          </a:effectLst>
        </p:spPr>
        <p:txBody>
          <a:bodyPr wrap="square" rtlCol="0" anchor="b">
            <a:spAutoFit/>
          </a:bodyPr>
          <a:lstStyle>
            <a:defPPr>
              <a:defRPr lang="en-US"/>
            </a:defPPr>
            <a:lvl1pPr algn="ctr">
              <a:defRPr>
                <a:solidFill>
                  <a:srgbClr val="FF6600"/>
                </a:solidFill>
                <a:latin typeface="Arial" charset="0"/>
                <a:ea typeface="Arial" charset="0"/>
                <a:cs typeface="Arial" charset="0"/>
              </a:defRPr>
            </a:lvl1pPr>
          </a:lstStyle>
          <a:p>
            <a:r>
              <a:rPr lang="en-US" sz="4000" b="1" dirty="0">
                <a:solidFill>
                  <a:prstClr val="white"/>
                </a:solidFill>
                <a:latin typeface="+mn-lt"/>
                <a:ea typeface="Oswald" charset="0"/>
                <a:cs typeface="Oswald" charset="0"/>
              </a:rPr>
              <a:t>NEXUS-CREATING ACTIVITIES</a:t>
            </a:r>
          </a:p>
        </p:txBody>
      </p:sp>
      <p:sp>
        <p:nvSpPr>
          <p:cNvPr id="69" name="TextBox 68">
            <a:extLst>
              <a:ext uri="{FF2B5EF4-FFF2-40B4-BE49-F238E27FC236}">
                <a16:creationId xmlns:a16="http://schemas.microsoft.com/office/drawing/2014/main" id="{EC9E5BD5-8C17-4C25-A83D-298F95A04951}"/>
              </a:ext>
            </a:extLst>
          </p:cNvPr>
          <p:cNvSpPr txBox="1"/>
          <p:nvPr/>
        </p:nvSpPr>
        <p:spPr bwMode="white">
          <a:xfrm>
            <a:off x="896386" y="2400468"/>
            <a:ext cx="3472414" cy="3754874"/>
          </a:xfrm>
          <a:prstGeom prst="rect">
            <a:avLst/>
          </a:prstGeom>
          <a:noFill/>
          <a:effectLst>
            <a:outerShdw blurRad="190500" dist="76200" dir="2700000" algn="tl" rotWithShape="0">
              <a:prstClr val="black">
                <a:alpha val="25000"/>
              </a:prstClr>
            </a:outerShdw>
          </a:effectLst>
        </p:spPr>
        <p:txBody>
          <a:bodyPr wrap="square" rtlCol="0" anchor="t">
            <a:spAutoFit/>
          </a:bodyPr>
          <a:lstStyle>
            <a:defPPr>
              <a:defRPr lang="en-US"/>
            </a:defPPr>
            <a:lvl1pPr algn="ctr">
              <a:defRPr>
                <a:solidFill>
                  <a:srgbClr val="FF6600"/>
                </a:solidFill>
                <a:latin typeface="Arial" charset="0"/>
                <a:ea typeface="Arial" charset="0"/>
                <a:cs typeface="Arial" charset="0"/>
              </a:defRPr>
            </a:lvl1pPr>
          </a:lstStyle>
          <a:p>
            <a:pPr algn="l">
              <a:lnSpc>
                <a:spcPct val="170000"/>
              </a:lnSpc>
            </a:pPr>
            <a:r>
              <a:rPr lang="en-US" sz="2000" dirty="0">
                <a:solidFill>
                  <a:prstClr val="white"/>
                </a:solidFill>
                <a:latin typeface="+mn-lt"/>
                <a:ea typeface="Oswald" charset="0"/>
                <a:cs typeface="Oswald" charset="0"/>
              </a:rPr>
              <a:t>Affiliates</a:t>
            </a:r>
          </a:p>
          <a:p>
            <a:pPr algn="l">
              <a:lnSpc>
                <a:spcPct val="170000"/>
              </a:lnSpc>
            </a:pPr>
            <a:r>
              <a:rPr lang="en-US" sz="2000" dirty="0">
                <a:solidFill>
                  <a:prstClr val="white"/>
                </a:solidFill>
                <a:latin typeface="+mn-lt"/>
                <a:ea typeface="Oswald" charset="0"/>
                <a:cs typeface="Oswald" charset="0"/>
              </a:rPr>
              <a:t>Trade shows</a:t>
            </a:r>
          </a:p>
          <a:p>
            <a:pPr algn="l">
              <a:lnSpc>
                <a:spcPct val="170000"/>
              </a:lnSpc>
            </a:pPr>
            <a:r>
              <a:rPr lang="en-US" sz="2000" dirty="0">
                <a:solidFill>
                  <a:prstClr val="white"/>
                </a:solidFill>
                <a:latin typeface="+mn-lt"/>
                <a:ea typeface="Oswald" charset="0"/>
                <a:cs typeface="Oswald" charset="0"/>
              </a:rPr>
              <a:t>Commissions to resellers </a:t>
            </a:r>
          </a:p>
          <a:p>
            <a:pPr algn="l">
              <a:lnSpc>
                <a:spcPct val="170000"/>
              </a:lnSpc>
            </a:pPr>
            <a:r>
              <a:rPr lang="en-US" sz="2000" dirty="0">
                <a:solidFill>
                  <a:prstClr val="white"/>
                </a:solidFill>
                <a:latin typeface="+mn-lt"/>
                <a:ea typeface="Oswald" charset="0"/>
                <a:cs typeface="Oswald" charset="0"/>
              </a:rPr>
              <a:t>Investors / board meetings</a:t>
            </a:r>
          </a:p>
          <a:p>
            <a:pPr algn="l">
              <a:lnSpc>
                <a:spcPct val="170000"/>
              </a:lnSpc>
            </a:pPr>
            <a:r>
              <a:rPr lang="en-US" sz="2000" dirty="0">
                <a:solidFill>
                  <a:prstClr val="white"/>
                </a:solidFill>
                <a:latin typeface="+mn-lt"/>
                <a:ea typeface="Oswald" charset="0"/>
                <a:cs typeface="Oswald" charset="0"/>
              </a:rPr>
              <a:t>Marketing / web advertising</a:t>
            </a:r>
          </a:p>
          <a:p>
            <a:pPr algn="l">
              <a:lnSpc>
                <a:spcPct val="170000"/>
              </a:lnSpc>
            </a:pPr>
            <a:r>
              <a:rPr lang="en-US" sz="2000" dirty="0">
                <a:solidFill>
                  <a:prstClr val="white"/>
                </a:solidFill>
                <a:latin typeface="+mn-lt"/>
                <a:ea typeface="Oswald" charset="0"/>
                <a:cs typeface="Oswald" charset="0"/>
              </a:rPr>
              <a:t>Drop shipments</a:t>
            </a:r>
          </a:p>
          <a:p>
            <a:pPr algn="l">
              <a:lnSpc>
                <a:spcPct val="170000"/>
              </a:lnSpc>
            </a:pPr>
            <a:r>
              <a:rPr lang="en-US" sz="2000" dirty="0">
                <a:solidFill>
                  <a:prstClr val="white"/>
                </a:solidFill>
                <a:latin typeface="+mn-lt"/>
                <a:ea typeface="Oswald" charset="0"/>
                <a:cs typeface="Oswald" charset="0"/>
              </a:rPr>
              <a:t>Multistate locations</a:t>
            </a:r>
          </a:p>
        </p:txBody>
      </p:sp>
      <p:sp>
        <p:nvSpPr>
          <p:cNvPr id="70" name="TextBox 69">
            <a:extLst>
              <a:ext uri="{FF2B5EF4-FFF2-40B4-BE49-F238E27FC236}">
                <a16:creationId xmlns:a16="http://schemas.microsoft.com/office/drawing/2014/main" id="{EC9E5BD5-8C17-4C25-A83D-298F95A04951}"/>
              </a:ext>
            </a:extLst>
          </p:cNvPr>
          <p:cNvSpPr txBox="1"/>
          <p:nvPr/>
        </p:nvSpPr>
        <p:spPr bwMode="white">
          <a:xfrm>
            <a:off x="4481576" y="2400468"/>
            <a:ext cx="3472414" cy="3754874"/>
          </a:xfrm>
          <a:prstGeom prst="rect">
            <a:avLst/>
          </a:prstGeom>
          <a:noFill/>
          <a:effectLst>
            <a:outerShdw blurRad="190500" dist="76200" dir="2700000" algn="tl" rotWithShape="0">
              <a:prstClr val="black">
                <a:alpha val="25000"/>
              </a:prstClr>
            </a:outerShdw>
          </a:effectLst>
        </p:spPr>
        <p:txBody>
          <a:bodyPr wrap="square" rtlCol="0" anchor="t">
            <a:spAutoFit/>
          </a:bodyPr>
          <a:lstStyle>
            <a:defPPr>
              <a:defRPr lang="en-US"/>
            </a:defPPr>
            <a:lvl1pPr algn="ctr">
              <a:defRPr>
                <a:solidFill>
                  <a:srgbClr val="FF6600"/>
                </a:solidFill>
                <a:latin typeface="Arial" charset="0"/>
                <a:ea typeface="Arial" charset="0"/>
                <a:cs typeface="Arial" charset="0"/>
              </a:defRPr>
            </a:lvl1pPr>
          </a:lstStyle>
          <a:p>
            <a:pPr algn="l">
              <a:lnSpc>
                <a:spcPct val="170000"/>
              </a:lnSpc>
            </a:pPr>
            <a:r>
              <a:rPr lang="en-US" sz="2000" dirty="0">
                <a:solidFill>
                  <a:prstClr val="white"/>
                </a:solidFill>
                <a:latin typeface="+mn-lt"/>
                <a:ea typeface="Oswald" charset="0"/>
                <a:cs typeface="Oswald" charset="0"/>
              </a:rPr>
              <a:t>Maintenance / service / repairs</a:t>
            </a:r>
          </a:p>
          <a:p>
            <a:pPr algn="l">
              <a:lnSpc>
                <a:spcPct val="170000"/>
              </a:lnSpc>
            </a:pPr>
            <a:r>
              <a:rPr lang="en-US" sz="2000" dirty="0">
                <a:solidFill>
                  <a:prstClr val="white"/>
                </a:solidFill>
                <a:latin typeface="+mn-lt"/>
                <a:ea typeface="Oswald" charset="0"/>
                <a:cs typeface="Oswald" charset="0"/>
              </a:rPr>
              <a:t>Owned / leased real property</a:t>
            </a:r>
          </a:p>
          <a:p>
            <a:pPr algn="l">
              <a:lnSpc>
                <a:spcPct val="170000"/>
              </a:lnSpc>
            </a:pPr>
            <a:r>
              <a:rPr lang="en-US" sz="2000" dirty="0">
                <a:solidFill>
                  <a:prstClr val="white"/>
                </a:solidFill>
                <a:latin typeface="+mn-lt"/>
                <a:ea typeface="Oswald" charset="0"/>
                <a:cs typeface="Oswald" charset="0"/>
              </a:rPr>
              <a:t>Hosted data centers</a:t>
            </a:r>
          </a:p>
          <a:p>
            <a:pPr algn="l">
              <a:lnSpc>
                <a:spcPct val="170000"/>
              </a:lnSpc>
            </a:pPr>
            <a:r>
              <a:rPr lang="en-US" sz="2000" dirty="0">
                <a:solidFill>
                  <a:prstClr val="white"/>
                </a:solidFill>
                <a:latin typeface="+mn-lt"/>
                <a:ea typeface="Oswald" charset="0"/>
                <a:cs typeface="Oswald" charset="0"/>
              </a:rPr>
              <a:t>Field sales / service staff</a:t>
            </a:r>
          </a:p>
          <a:p>
            <a:pPr algn="l">
              <a:lnSpc>
                <a:spcPct val="170000"/>
              </a:lnSpc>
            </a:pPr>
            <a:r>
              <a:rPr lang="en-US" sz="2000" dirty="0">
                <a:solidFill>
                  <a:prstClr val="white"/>
                </a:solidFill>
                <a:latin typeface="+mn-lt"/>
                <a:ea typeface="Oswald" charset="0"/>
                <a:cs typeface="Oswald" charset="0"/>
              </a:rPr>
              <a:t>Licenses / royalties / fees</a:t>
            </a:r>
          </a:p>
          <a:p>
            <a:pPr algn="l">
              <a:lnSpc>
                <a:spcPct val="170000"/>
              </a:lnSpc>
            </a:pPr>
            <a:r>
              <a:rPr lang="en-US" sz="2000" dirty="0">
                <a:solidFill>
                  <a:prstClr val="white"/>
                </a:solidFill>
                <a:latin typeface="+mn-lt"/>
                <a:ea typeface="Oswald" charset="0"/>
                <a:cs typeface="Oswald" charset="0"/>
              </a:rPr>
              <a:t>Direct / online sales</a:t>
            </a:r>
          </a:p>
          <a:p>
            <a:pPr algn="l">
              <a:lnSpc>
                <a:spcPct val="170000"/>
              </a:lnSpc>
            </a:pPr>
            <a:r>
              <a:rPr lang="en-US" sz="2000" dirty="0">
                <a:solidFill>
                  <a:prstClr val="white"/>
                </a:solidFill>
                <a:latin typeface="+mn-lt"/>
                <a:ea typeface="Oswald" charset="0"/>
                <a:cs typeface="Oswald" charset="0"/>
              </a:rPr>
              <a:t>Inventory</a:t>
            </a:r>
          </a:p>
        </p:txBody>
      </p:sp>
      <p:cxnSp>
        <p:nvCxnSpPr>
          <p:cNvPr id="71" name="Straight Connector 70">
            <a:extLst>
              <a:ext uri="{FF2B5EF4-FFF2-40B4-BE49-F238E27FC236}">
                <a16:creationId xmlns:a16="http://schemas.microsoft.com/office/drawing/2014/main" id="{07AFB2D4-FD0A-4341-8DE7-A3179763867A}"/>
              </a:ext>
            </a:extLst>
          </p:cNvPr>
          <p:cNvCxnSpPr/>
          <p:nvPr/>
        </p:nvCxnSpPr>
        <p:spPr>
          <a:xfrm>
            <a:off x="1053338" y="2247900"/>
            <a:ext cx="67056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4">
            <a:extLst>
              <a:ext uri="{FF2B5EF4-FFF2-40B4-BE49-F238E27FC236}">
                <a16:creationId xmlns:a16="http://schemas.microsoft.com/office/drawing/2014/main" id="{48BE644A-211B-49F6-97C7-9A08DBC9B8FD}"/>
              </a:ext>
            </a:extLst>
          </p:cNvPr>
          <p:cNvSpPr txBox="1">
            <a:spLocks/>
          </p:cNvSpPr>
          <p:nvPr/>
        </p:nvSpPr>
        <p:spPr>
          <a:xfrm>
            <a:off x="10575924" y="6458833"/>
            <a:ext cx="930275"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7927A04-FFAB-4E77-8A60-75CB67674673}" type="slidenum">
              <a:rPr lang="en-US" sz="900">
                <a:solidFill>
                  <a:schemeClr val="bg1"/>
                </a:solidFill>
              </a:rPr>
              <a:pPr algn="r"/>
              <a:t>13</a:t>
            </a:fld>
            <a:endParaRPr lang="en-US" sz="900" dirty="0">
              <a:solidFill>
                <a:schemeClr val="bg1"/>
              </a:solidFill>
            </a:endParaRPr>
          </a:p>
        </p:txBody>
      </p:sp>
    </p:spTree>
    <p:extLst>
      <p:ext uri="{BB962C8B-B14F-4D97-AF65-F5344CB8AC3E}">
        <p14:creationId xmlns:p14="http://schemas.microsoft.com/office/powerpoint/2010/main" val="257698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75D06-578C-40CA-8E40-ADAD9835B754}"/>
              </a:ext>
            </a:extLst>
          </p:cNvPr>
          <p:cNvSpPr>
            <a:spLocks noGrp="1"/>
          </p:cNvSpPr>
          <p:nvPr>
            <p:ph idx="1"/>
          </p:nvPr>
        </p:nvSpPr>
        <p:spPr/>
        <p:txBody>
          <a:bodyPr/>
          <a:lstStyle/>
          <a:p>
            <a:pPr>
              <a:buNone/>
            </a:pPr>
            <a:r>
              <a:rPr lang="en-US" dirty="0"/>
              <a:t>Seller’s Use Tax</a:t>
            </a:r>
          </a:p>
          <a:p>
            <a:pPr marL="342900" indent="-342900">
              <a:buFont typeface="Arial" panose="020B0604020202020204" pitchFamily="34" charset="0"/>
              <a:buChar char="›"/>
            </a:pPr>
            <a:r>
              <a:rPr lang="en-US" dirty="0"/>
              <a:t>Interstate transaction where the seller is compelled to collect tax because of nexus</a:t>
            </a:r>
          </a:p>
          <a:p>
            <a:pPr>
              <a:buNone/>
            </a:pPr>
            <a:r>
              <a:rPr lang="en-US" dirty="0"/>
              <a:t>Use Tax </a:t>
            </a:r>
          </a:p>
          <a:p>
            <a:pPr marL="342900" indent="-342900">
              <a:buFont typeface="Arial" panose="020B0604020202020204" pitchFamily="34" charset="0"/>
              <a:buChar char="›"/>
            </a:pPr>
            <a:r>
              <a:rPr lang="en-US" dirty="0"/>
              <a:t>Purchases of equipment and supplies from out-of-state for use in business</a:t>
            </a:r>
          </a:p>
          <a:p>
            <a:pPr marL="342900" indent="-342900">
              <a:buFont typeface="Arial" panose="020B0604020202020204" pitchFamily="34" charset="0"/>
              <a:buChar char="›"/>
            </a:pPr>
            <a:r>
              <a:rPr lang="en-US" dirty="0"/>
              <a:t>Withdrawals of inventory for taxable use such as R&amp;D, </a:t>
            </a:r>
            <a:br>
              <a:rPr lang="en-US" dirty="0"/>
            </a:br>
            <a:r>
              <a:rPr lang="en-US" dirty="0"/>
              <a:t>promotional materials, warranty repairs, etc.</a:t>
            </a:r>
          </a:p>
        </p:txBody>
      </p:sp>
      <p:sp>
        <p:nvSpPr>
          <p:cNvPr id="3" name="Slide Number Placeholder 2">
            <a:extLst>
              <a:ext uri="{FF2B5EF4-FFF2-40B4-BE49-F238E27FC236}">
                <a16:creationId xmlns:a16="http://schemas.microsoft.com/office/drawing/2014/main" id="{DD3FC003-C3F2-4256-9261-515DA9E55A89}"/>
              </a:ext>
            </a:extLst>
          </p:cNvPr>
          <p:cNvSpPr>
            <a:spLocks noGrp="1"/>
          </p:cNvSpPr>
          <p:nvPr>
            <p:ph type="sldNum" sz="quarter" idx="12"/>
          </p:nvPr>
        </p:nvSpPr>
        <p:spPr/>
        <p:txBody>
          <a:bodyPr/>
          <a:lstStyle/>
          <a:p>
            <a:fld id="{C7927A04-FFAB-4E77-8A60-75CB67674673}" type="slidenum">
              <a:rPr lang="en-US" smtClean="0"/>
              <a:pPr/>
              <a:t>14</a:t>
            </a:fld>
            <a:endParaRPr lang="en-US" dirty="0"/>
          </a:p>
        </p:txBody>
      </p:sp>
      <p:sp>
        <p:nvSpPr>
          <p:cNvPr id="4" name="Subtitle 3">
            <a:extLst>
              <a:ext uri="{FF2B5EF4-FFF2-40B4-BE49-F238E27FC236}">
                <a16:creationId xmlns:a16="http://schemas.microsoft.com/office/drawing/2014/main" id="{68D1FB92-3587-42BA-8325-A11CB7727BE2}"/>
              </a:ext>
            </a:extLst>
          </p:cNvPr>
          <p:cNvSpPr>
            <a:spLocks noGrp="1"/>
          </p:cNvSpPr>
          <p:nvPr>
            <p:ph type="subTitle" idx="14"/>
          </p:nvPr>
        </p:nvSpPr>
        <p:spPr/>
        <p:txBody>
          <a:bodyPr/>
          <a:lstStyle/>
          <a:p>
            <a:r>
              <a:rPr lang="en-US" dirty="0"/>
              <a:t>The forgotten tax</a:t>
            </a:r>
          </a:p>
        </p:txBody>
      </p:sp>
      <p:sp>
        <p:nvSpPr>
          <p:cNvPr id="5" name="Title 4">
            <a:extLst>
              <a:ext uri="{FF2B5EF4-FFF2-40B4-BE49-F238E27FC236}">
                <a16:creationId xmlns:a16="http://schemas.microsoft.com/office/drawing/2014/main" id="{819144F9-2136-4D7E-B22F-73CD1894D5EA}"/>
              </a:ext>
            </a:extLst>
          </p:cNvPr>
          <p:cNvSpPr>
            <a:spLocks noGrp="1"/>
          </p:cNvSpPr>
          <p:nvPr>
            <p:ph type="title"/>
          </p:nvPr>
        </p:nvSpPr>
        <p:spPr/>
        <p:txBody>
          <a:bodyPr/>
          <a:lstStyle/>
          <a:p>
            <a:r>
              <a:rPr lang="en-US" dirty="0"/>
              <a:t>The Nexus Challenge: Use Tax</a:t>
            </a:r>
          </a:p>
        </p:txBody>
      </p:sp>
      <p:pic>
        <p:nvPicPr>
          <p:cNvPr id="6" name="Picture 5">
            <a:extLst>
              <a:ext uri="{FF2B5EF4-FFF2-40B4-BE49-F238E27FC236}">
                <a16:creationId xmlns:a16="http://schemas.microsoft.com/office/drawing/2014/main" id="{7CD277F0-235D-499A-B8E3-B222BF05A55D}"/>
              </a:ext>
            </a:extLst>
          </p:cNvPr>
          <p:cNvPicPr>
            <a:picLocks noChangeAspect="1"/>
          </p:cNvPicPr>
          <p:nvPr/>
        </p:nvPicPr>
        <p:blipFill>
          <a:blip r:embed="rId3"/>
          <a:stretch>
            <a:fillRect/>
          </a:stretch>
        </p:blipFill>
        <p:spPr>
          <a:xfrm>
            <a:off x="9811936" y="163526"/>
            <a:ext cx="1903592" cy="1500411"/>
          </a:xfrm>
          <a:prstGeom prst="rect">
            <a:avLst/>
          </a:prstGeom>
        </p:spPr>
      </p:pic>
      <p:pic>
        <p:nvPicPr>
          <p:cNvPr id="7" name="Picture 6" descr="http://images.news.avalara.com/EloquaImages/clients/Avalara/%7Bf5cea8b4-c4e6-4428-831d-6d888f2702f3%7D_Dummies-917.png">
            <a:extLst>
              <a:ext uri="{FF2B5EF4-FFF2-40B4-BE49-F238E27FC236}">
                <a16:creationId xmlns:a16="http://schemas.microsoft.com/office/drawing/2014/main" id="{D0F81220-31E9-4580-AC7B-527A17E049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495" r="428"/>
          <a:stretch/>
        </p:blipFill>
        <p:spPr bwMode="auto">
          <a:xfrm>
            <a:off x="9647583" y="4338320"/>
            <a:ext cx="1858616" cy="155448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457416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511932-2C2C-4777-8483-D4BBDC161F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429357" y="1048236"/>
            <a:ext cx="527305" cy="542545"/>
          </a:xfrm>
          <a:prstGeom prst="rect">
            <a:avLst/>
          </a:prstGeom>
        </p:spPr>
      </p:pic>
      <p:sp>
        <p:nvSpPr>
          <p:cNvPr id="145" name="Rectangle 144">
            <a:extLst>
              <a:ext uri="{FF2B5EF4-FFF2-40B4-BE49-F238E27FC236}">
                <a16:creationId xmlns:a16="http://schemas.microsoft.com/office/drawing/2014/main" id="{BAE354DF-07DE-4C13-AB5F-A6020E32798D}"/>
              </a:ext>
            </a:extLst>
          </p:cNvPr>
          <p:cNvSpPr/>
          <p:nvPr/>
        </p:nvSpPr>
        <p:spPr>
          <a:xfrm>
            <a:off x="0" y="0"/>
            <a:ext cx="4089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itle 3">
            <a:extLst>
              <a:ext uri="{FF2B5EF4-FFF2-40B4-BE49-F238E27FC236}">
                <a16:creationId xmlns:a16="http://schemas.microsoft.com/office/drawing/2014/main" id="{CCAA3BFF-BAC0-4441-B016-656D933181A5}"/>
              </a:ext>
            </a:extLst>
          </p:cNvPr>
          <p:cNvSpPr txBox="1">
            <a:spLocks/>
          </p:cNvSpPr>
          <p:nvPr/>
        </p:nvSpPr>
        <p:spPr>
          <a:xfrm>
            <a:off x="700710" y="1772432"/>
            <a:ext cx="3051312" cy="775597"/>
          </a:xfrm>
          <a:prstGeom prst="rect">
            <a:avLst/>
          </a:prstGeom>
        </p:spPr>
        <p:txBody>
          <a:bodyPr vert="horz" lIns="0" tIns="0" rIns="0" bIns="0" rtlCol="0" anchor="t">
            <a:spAutoFit/>
          </a:bodyPr>
          <a:lstStyle>
            <a:lvl1pPr marL="0" indent="0" algn="l" defTabSz="914400" rtl="0" eaLnBrk="1" latinLnBrk="0" hangingPunct="1">
              <a:lnSpc>
                <a:spcPct val="90000"/>
              </a:lnSpc>
              <a:spcBef>
                <a:spcPct val="0"/>
              </a:spcBef>
              <a:buFont typeface="Arial" panose="020B0604020202020204" pitchFamily="34" charset="0"/>
              <a:buChar char="​"/>
              <a:defRPr sz="3600" kern="1200">
                <a:solidFill>
                  <a:schemeClr val="tx1"/>
                </a:solidFill>
                <a:latin typeface="+mn-lt"/>
                <a:ea typeface="+mj-ea"/>
                <a:cs typeface="+mj-cs"/>
              </a:defRPr>
            </a:lvl1pPr>
          </a:lstStyle>
          <a:p>
            <a:r>
              <a:rPr lang="en-US" sz="2800" dirty="0"/>
              <a:t>The product taxability challenge</a:t>
            </a:r>
          </a:p>
        </p:txBody>
      </p:sp>
      <p:sp>
        <p:nvSpPr>
          <p:cNvPr id="147" name="Content Placeholder 2">
            <a:extLst>
              <a:ext uri="{FF2B5EF4-FFF2-40B4-BE49-F238E27FC236}">
                <a16:creationId xmlns:a16="http://schemas.microsoft.com/office/drawing/2014/main" id="{C941EB65-9D68-4E77-A6D1-CD83C5C795D1}"/>
              </a:ext>
            </a:extLst>
          </p:cNvPr>
          <p:cNvSpPr txBox="1">
            <a:spLocks/>
          </p:cNvSpPr>
          <p:nvPr/>
        </p:nvSpPr>
        <p:spPr>
          <a:xfrm>
            <a:off x="639388" y="2946952"/>
            <a:ext cx="3327902"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4"/>
              </a:buBlip>
            </a:pPr>
            <a:r>
              <a:rPr lang="en-US" sz="1800" dirty="0"/>
              <a:t>Product definitions vary </a:t>
            </a:r>
            <a:br>
              <a:rPr lang="en-US" sz="1800" dirty="0"/>
            </a:br>
            <a:r>
              <a:rPr lang="en-US" sz="1800" dirty="0"/>
              <a:t>by jurisdiction</a:t>
            </a:r>
          </a:p>
        </p:txBody>
      </p:sp>
      <p:sp>
        <p:nvSpPr>
          <p:cNvPr id="148" name="Content Placeholder 2">
            <a:extLst>
              <a:ext uri="{FF2B5EF4-FFF2-40B4-BE49-F238E27FC236}">
                <a16:creationId xmlns:a16="http://schemas.microsoft.com/office/drawing/2014/main" id="{09A1A546-493D-4A4D-AEB5-9AD7D4619126}"/>
              </a:ext>
            </a:extLst>
          </p:cNvPr>
          <p:cNvSpPr txBox="1">
            <a:spLocks/>
          </p:cNvSpPr>
          <p:nvPr/>
        </p:nvSpPr>
        <p:spPr>
          <a:xfrm>
            <a:off x="638735" y="3871221"/>
            <a:ext cx="3336915" cy="376376"/>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4"/>
              </a:buBlip>
            </a:pPr>
            <a:r>
              <a:rPr lang="en-US" sz="1800" dirty="0"/>
              <a:t>Complex product-based tax exemptions and special rates</a:t>
            </a:r>
          </a:p>
        </p:txBody>
      </p:sp>
      <p:sp>
        <p:nvSpPr>
          <p:cNvPr id="149" name="Content Placeholder 2">
            <a:extLst>
              <a:ext uri="{FF2B5EF4-FFF2-40B4-BE49-F238E27FC236}">
                <a16:creationId xmlns:a16="http://schemas.microsoft.com/office/drawing/2014/main" id="{910C218F-21FD-4500-BA55-5C50B48BF312}"/>
              </a:ext>
            </a:extLst>
          </p:cNvPr>
          <p:cNvSpPr txBox="1">
            <a:spLocks/>
          </p:cNvSpPr>
          <p:nvPr/>
        </p:nvSpPr>
        <p:spPr>
          <a:xfrm>
            <a:off x="639107" y="4799752"/>
            <a:ext cx="3331764" cy="319108"/>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4"/>
              </a:buBlip>
            </a:pPr>
            <a:r>
              <a:rPr lang="en-US" sz="1800" dirty="0"/>
              <a:t>Taxability may vary based on how the product is used</a:t>
            </a:r>
          </a:p>
        </p:txBody>
      </p:sp>
      <p:sp>
        <p:nvSpPr>
          <p:cNvPr id="143"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a:t>©Avalara. Confidential and proprietary.</a:t>
            </a:r>
            <a:endParaRPr lang="en-US" dirty="0"/>
          </a:p>
        </p:txBody>
      </p:sp>
      <p:cxnSp>
        <p:nvCxnSpPr>
          <p:cNvPr id="9" name="Straight Connector 8">
            <a:extLst>
              <a:ext uri="{FF2B5EF4-FFF2-40B4-BE49-F238E27FC236}">
                <a16:creationId xmlns:a16="http://schemas.microsoft.com/office/drawing/2014/main" id="{78091CDC-E249-4BFA-A25F-F4F924E95484}"/>
              </a:ext>
            </a:extLst>
          </p:cNvPr>
          <p:cNvCxnSpPr>
            <a:cxnSpLocks/>
          </p:cNvCxnSpPr>
          <p:nvPr/>
        </p:nvCxnSpPr>
        <p:spPr>
          <a:xfrm>
            <a:off x="7137400" y="4775200"/>
            <a:ext cx="2038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AF806DE-7BD1-43CC-A0F4-1A923DE5D734}"/>
              </a:ext>
            </a:extLst>
          </p:cNvPr>
          <p:cNvSpPr txBox="1"/>
          <p:nvPr/>
        </p:nvSpPr>
        <p:spPr>
          <a:xfrm>
            <a:off x="6108607" y="4806386"/>
            <a:ext cx="2673350" cy="838200"/>
          </a:xfrm>
          <a:prstGeom prst="rect">
            <a:avLst/>
          </a:prstGeom>
        </p:spPr>
        <p:txBody>
          <a:bodyPr vert="horz" wrap="square" lIns="0" tIns="0" rIns="0" bIns="0" rtlCol="0">
            <a:noAutofit/>
          </a:bodyPr>
          <a:lstStyle/>
          <a:p>
            <a:pPr algn="l"/>
            <a:r>
              <a:rPr lang="en-US" sz="8800" dirty="0">
                <a:solidFill>
                  <a:schemeClr val="accent6"/>
                </a:solidFill>
                <a:latin typeface="Calibri" panose="020F0502020204030204" pitchFamily="34" charset="0"/>
                <a:ea typeface="Verdana" panose="020B0604030504040204" pitchFamily="34" charset="0"/>
                <a:cs typeface="Calibri" panose="020F0502020204030204" pitchFamily="34" charset="0"/>
              </a:rPr>
              <a:t>1,800</a:t>
            </a:r>
          </a:p>
        </p:txBody>
      </p:sp>
      <p:grpSp>
        <p:nvGrpSpPr>
          <p:cNvPr id="13" name="Group 12">
            <a:extLst>
              <a:ext uri="{FF2B5EF4-FFF2-40B4-BE49-F238E27FC236}">
                <a16:creationId xmlns:a16="http://schemas.microsoft.com/office/drawing/2014/main" id="{66238387-0079-4018-85F6-43CBB8187027}"/>
              </a:ext>
            </a:extLst>
          </p:cNvPr>
          <p:cNvGrpSpPr/>
          <p:nvPr/>
        </p:nvGrpSpPr>
        <p:grpSpPr>
          <a:xfrm>
            <a:off x="8675410" y="5067584"/>
            <a:ext cx="1727200" cy="1098550"/>
            <a:chOff x="8255000" y="5257800"/>
            <a:chExt cx="1727200" cy="1098550"/>
          </a:xfrm>
        </p:grpSpPr>
        <p:sp>
          <p:nvSpPr>
            <p:cNvPr id="163" name="TextBox 162">
              <a:extLst>
                <a:ext uri="{FF2B5EF4-FFF2-40B4-BE49-F238E27FC236}">
                  <a16:creationId xmlns:a16="http://schemas.microsoft.com/office/drawing/2014/main" id="{D5698C09-8D4A-4608-BD64-2B001CE4BEEB}"/>
                </a:ext>
              </a:extLst>
            </p:cNvPr>
            <p:cNvSpPr txBox="1"/>
            <p:nvPr/>
          </p:nvSpPr>
          <p:spPr>
            <a:xfrm>
              <a:off x="8274050" y="5257800"/>
              <a:ext cx="1657350" cy="838200"/>
            </a:xfrm>
            <a:prstGeom prst="rect">
              <a:avLst/>
            </a:prstGeom>
          </p:spPr>
          <p:txBody>
            <a:bodyPr vert="horz" wrap="square" lIns="0" tIns="0" rIns="0" bIns="0" rtlCol="0">
              <a:noAutofit/>
            </a:bodyPr>
            <a:lstStyle/>
            <a:p>
              <a:pPr algn="l"/>
              <a:r>
                <a:rPr lang="en-US" sz="2400" dirty="0">
                  <a:solidFill>
                    <a:schemeClr val="accent6"/>
                  </a:solidFill>
                </a:rPr>
                <a:t>DIFFERENT</a:t>
              </a:r>
            </a:p>
          </p:txBody>
        </p:sp>
        <p:sp>
          <p:nvSpPr>
            <p:cNvPr id="164" name="TextBox 163">
              <a:extLst>
                <a:ext uri="{FF2B5EF4-FFF2-40B4-BE49-F238E27FC236}">
                  <a16:creationId xmlns:a16="http://schemas.microsoft.com/office/drawing/2014/main" id="{EC2B65E7-C6EC-4E96-874C-A22F2558FFF1}"/>
                </a:ext>
              </a:extLst>
            </p:cNvPr>
            <p:cNvSpPr txBox="1"/>
            <p:nvPr/>
          </p:nvSpPr>
          <p:spPr>
            <a:xfrm>
              <a:off x="8255000" y="5518150"/>
              <a:ext cx="1727200" cy="838200"/>
            </a:xfrm>
            <a:prstGeom prst="rect">
              <a:avLst/>
            </a:prstGeom>
          </p:spPr>
          <p:txBody>
            <a:bodyPr vert="horz" wrap="square" lIns="0" tIns="0" rIns="0" bIns="0" rtlCol="0">
              <a:noAutofit/>
            </a:bodyPr>
            <a:lstStyle/>
            <a:p>
              <a:pPr algn="l"/>
              <a:r>
                <a:rPr lang="en-US" sz="4100" dirty="0">
                  <a:solidFill>
                    <a:schemeClr val="accent6"/>
                  </a:solidFill>
                </a:rPr>
                <a:t>RULES</a:t>
              </a:r>
            </a:p>
          </p:txBody>
        </p:sp>
      </p:grpSp>
      <p:sp>
        <p:nvSpPr>
          <p:cNvPr id="17" name="TextBox 16">
            <a:extLst>
              <a:ext uri="{FF2B5EF4-FFF2-40B4-BE49-F238E27FC236}">
                <a16:creationId xmlns:a16="http://schemas.microsoft.com/office/drawing/2014/main" id="{1D02A69D-317A-4229-A45F-7A98E962E448}"/>
              </a:ext>
            </a:extLst>
          </p:cNvPr>
          <p:cNvSpPr txBox="1"/>
          <p:nvPr/>
        </p:nvSpPr>
        <p:spPr>
          <a:xfrm>
            <a:off x="5589827" y="1013461"/>
            <a:ext cx="2322271" cy="304800"/>
          </a:xfrm>
          <a:prstGeom prst="rect">
            <a:avLst/>
          </a:prstGeom>
        </p:spPr>
        <p:txBody>
          <a:bodyPr vert="horz" wrap="square" lIns="0" tIns="0" rIns="0" bIns="0" rtlCol="0">
            <a:noAutofit/>
          </a:bodyPr>
          <a:lstStyle/>
          <a:p>
            <a:r>
              <a:rPr lang="en-US" sz="1600" dirty="0"/>
              <a:t>Tree trimming in California</a:t>
            </a:r>
          </a:p>
        </p:txBody>
      </p:sp>
      <p:grpSp>
        <p:nvGrpSpPr>
          <p:cNvPr id="20" name="Group 19">
            <a:extLst>
              <a:ext uri="{FF2B5EF4-FFF2-40B4-BE49-F238E27FC236}">
                <a16:creationId xmlns:a16="http://schemas.microsoft.com/office/drawing/2014/main" id="{E90038C9-ADF6-466E-B697-FC8234CA87F0}"/>
              </a:ext>
            </a:extLst>
          </p:cNvPr>
          <p:cNvGrpSpPr/>
          <p:nvPr/>
        </p:nvGrpSpPr>
        <p:grpSpPr>
          <a:xfrm>
            <a:off x="5589827" y="1386841"/>
            <a:ext cx="2179360" cy="353625"/>
            <a:chOff x="5933440" y="1031240"/>
            <a:chExt cx="1616458" cy="353625"/>
          </a:xfrm>
        </p:grpSpPr>
        <p:sp>
          <p:nvSpPr>
            <p:cNvPr id="166" name="TextBox 165">
              <a:extLst>
                <a:ext uri="{FF2B5EF4-FFF2-40B4-BE49-F238E27FC236}">
                  <a16:creationId xmlns:a16="http://schemas.microsoft.com/office/drawing/2014/main" id="{C148819A-A7EB-4AA4-9309-617796C82975}"/>
                </a:ext>
              </a:extLst>
            </p:cNvPr>
            <p:cNvSpPr txBox="1"/>
            <p:nvPr/>
          </p:nvSpPr>
          <p:spPr>
            <a:xfrm>
              <a:off x="5933440" y="1031240"/>
              <a:ext cx="721360" cy="350520"/>
            </a:xfrm>
            <a:prstGeom prst="rect">
              <a:avLst/>
            </a:prstGeom>
          </p:spPr>
          <p:txBody>
            <a:bodyPr vert="horz" wrap="square" lIns="0" tIns="0" rIns="0" bIns="0" rtlCol="0">
              <a:noAutofit/>
            </a:bodyPr>
            <a:lstStyle/>
            <a:p>
              <a:r>
                <a:rPr lang="en-US" sz="1200" dirty="0">
                  <a:solidFill>
                    <a:schemeClr val="accent6"/>
                  </a:solidFill>
                </a:rPr>
                <a:t>Taxable </a:t>
              </a:r>
              <a:br>
                <a:rPr lang="en-US" sz="1200" dirty="0">
                  <a:solidFill>
                    <a:schemeClr val="accent6"/>
                  </a:solidFill>
                </a:rPr>
              </a:br>
              <a:r>
                <a:rPr lang="en-US" sz="1200" dirty="0">
                  <a:solidFill>
                    <a:schemeClr val="tx2"/>
                  </a:solidFill>
                </a:rPr>
                <a:t>With lights</a:t>
              </a:r>
            </a:p>
          </p:txBody>
        </p:sp>
        <p:cxnSp>
          <p:nvCxnSpPr>
            <p:cNvPr id="165" name="Straight Connector 164">
              <a:extLst>
                <a:ext uri="{FF2B5EF4-FFF2-40B4-BE49-F238E27FC236}">
                  <a16:creationId xmlns:a16="http://schemas.microsoft.com/office/drawing/2014/main" id="{BAFC273E-3F27-4D09-A70D-D0E86D9F3161}"/>
                </a:ext>
              </a:extLst>
            </p:cNvPr>
            <p:cNvCxnSpPr>
              <a:cxnSpLocks/>
            </p:cNvCxnSpPr>
            <p:nvPr/>
          </p:nvCxnSpPr>
          <p:spPr>
            <a:xfrm>
              <a:off x="6588066" y="1081860"/>
              <a:ext cx="0" cy="260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DEE7ABC2-72DB-474D-BD95-34BE7A96B499}"/>
                </a:ext>
              </a:extLst>
            </p:cNvPr>
            <p:cNvSpPr txBox="1"/>
            <p:nvPr/>
          </p:nvSpPr>
          <p:spPr>
            <a:xfrm>
              <a:off x="6828538" y="1034345"/>
              <a:ext cx="721360" cy="350520"/>
            </a:xfrm>
            <a:prstGeom prst="rect">
              <a:avLst/>
            </a:prstGeom>
          </p:spPr>
          <p:txBody>
            <a:bodyPr vert="horz" wrap="square" lIns="0" tIns="0" rIns="0" bIns="0" rtlCol="0">
              <a:noAutofit/>
            </a:bodyPr>
            <a:lstStyle/>
            <a:p>
              <a:r>
                <a:rPr lang="en-US" sz="1200" dirty="0">
                  <a:solidFill>
                    <a:schemeClr val="accent5"/>
                  </a:solidFill>
                </a:rPr>
                <a:t>Exempt </a:t>
              </a:r>
              <a:br>
                <a:rPr lang="en-US" sz="1200" dirty="0">
                  <a:solidFill>
                    <a:schemeClr val="accent5"/>
                  </a:solidFill>
                </a:rPr>
              </a:br>
              <a:r>
                <a:rPr lang="en-US" sz="1200" dirty="0">
                  <a:solidFill>
                    <a:schemeClr val="tx2"/>
                  </a:solidFill>
                </a:rPr>
                <a:t>Labor only</a:t>
              </a:r>
            </a:p>
          </p:txBody>
        </p:sp>
      </p:grpSp>
      <p:sp>
        <p:nvSpPr>
          <p:cNvPr id="168" name="TextBox 167">
            <a:extLst>
              <a:ext uri="{FF2B5EF4-FFF2-40B4-BE49-F238E27FC236}">
                <a16:creationId xmlns:a16="http://schemas.microsoft.com/office/drawing/2014/main" id="{301E851B-C720-420A-8551-14DEE4C8B881}"/>
              </a:ext>
            </a:extLst>
          </p:cNvPr>
          <p:cNvSpPr txBox="1"/>
          <p:nvPr/>
        </p:nvSpPr>
        <p:spPr>
          <a:xfrm>
            <a:off x="5589828" y="2124288"/>
            <a:ext cx="2048510" cy="304800"/>
          </a:xfrm>
          <a:prstGeom prst="rect">
            <a:avLst/>
          </a:prstGeom>
        </p:spPr>
        <p:txBody>
          <a:bodyPr vert="horz" wrap="square" lIns="0" tIns="0" rIns="0" bIns="0" rtlCol="0">
            <a:noAutofit/>
          </a:bodyPr>
          <a:lstStyle/>
          <a:p>
            <a:r>
              <a:rPr lang="en-US" sz="1600" dirty="0"/>
              <a:t>Takeout in Colorado</a:t>
            </a:r>
          </a:p>
        </p:txBody>
      </p:sp>
      <p:grpSp>
        <p:nvGrpSpPr>
          <p:cNvPr id="169" name="Group 168">
            <a:extLst>
              <a:ext uri="{FF2B5EF4-FFF2-40B4-BE49-F238E27FC236}">
                <a16:creationId xmlns:a16="http://schemas.microsoft.com/office/drawing/2014/main" id="{EC905BDA-89CE-485F-9D9E-3480BED52769}"/>
              </a:ext>
            </a:extLst>
          </p:cNvPr>
          <p:cNvGrpSpPr/>
          <p:nvPr/>
        </p:nvGrpSpPr>
        <p:grpSpPr>
          <a:xfrm>
            <a:off x="5589829" y="2497668"/>
            <a:ext cx="2177647" cy="420142"/>
            <a:chOff x="5918411" y="1031240"/>
            <a:chExt cx="1615186" cy="420142"/>
          </a:xfrm>
        </p:grpSpPr>
        <p:sp>
          <p:nvSpPr>
            <p:cNvPr id="171" name="TextBox 170">
              <a:extLst>
                <a:ext uri="{FF2B5EF4-FFF2-40B4-BE49-F238E27FC236}">
                  <a16:creationId xmlns:a16="http://schemas.microsoft.com/office/drawing/2014/main" id="{FC1EB2F4-8398-40E1-882F-38ED2E9524FB}"/>
                </a:ext>
              </a:extLst>
            </p:cNvPr>
            <p:cNvSpPr txBox="1"/>
            <p:nvPr/>
          </p:nvSpPr>
          <p:spPr>
            <a:xfrm>
              <a:off x="5918411" y="1031240"/>
              <a:ext cx="751418" cy="350520"/>
            </a:xfrm>
            <a:prstGeom prst="rect">
              <a:avLst/>
            </a:prstGeom>
          </p:spPr>
          <p:txBody>
            <a:bodyPr vert="horz" wrap="square" lIns="0" tIns="0" rIns="0" bIns="0" rtlCol="0">
              <a:noAutofit/>
            </a:bodyPr>
            <a:lstStyle/>
            <a:p>
              <a:r>
                <a:rPr lang="en-US" sz="1200" dirty="0">
                  <a:solidFill>
                    <a:schemeClr val="accent6"/>
                  </a:solidFill>
                </a:rPr>
                <a:t>Taxable </a:t>
              </a:r>
              <a:br>
                <a:rPr lang="en-US" sz="1200" dirty="0">
                  <a:solidFill>
                    <a:schemeClr val="accent6"/>
                  </a:solidFill>
                </a:rPr>
              </a:br>
              <a:r>
                <a:rPr lang="en-US" sz="1200" dirty="0">
                  <a:solidFill>
                    <a:schemeClr val="tx2"/>
                  </a:solidFill>
                </a:rPr>
                <a:t>Straws, </a:t>
              </a:r>
              <a:br>
                <a:rPr lang="en-US" sz="1200" dirty="0">
                  <a:solidFill>
                    <a:schemeClr val="tx2"/>
                  </a:solidFill>
                </a:rPr>
              </a:br>
              <a:r>
                <a:rPr lang="en-US" sz="1200" dirty="0">
                  <a:solidFill>
                    <a:schemeClr val="tx2"/>
                  </a:solidFill>
                </a:rPr>
                <a:t>cup lids</a:t>
              </a:r>
            </a:p>
          </p:txBody>
        </p:sp>
        <p:cxnSp>
          <p:nvCxnSpPr>
            <p:cNvPr id="170" name="Straight Connector 169">
              <a:extLst>
                <a:ext uri="{FF2B5EF4-FFF2-40B4-BE49-F238E27FC236}">
                  <a16:creationId xmlns:a16="http://schemas.microsoft.com/office/drawing/2014/main" id="{836DF352-6D41-40A3-B233-6B0F4EB2C581}"/>
                </a:ext>
              </a:extLst>
            </p:cNvPr>
            <p:cNvCxnSpPr>
              <a:cxnSpLocks/>
            </p:cNvCxnSpPr>
            <p:nvPr/>
          </p:nvCxnSpPr>
          <p:spPr>
            <a:xfrm>
              <a:off x="6573035" y="1156168"/>
              <a:ext cx="0" cy="260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8805B2F2-6159-4368-951E-05546174CD5E}"/>
                </a:ext>
              </a:extLst>
            </p:cNvPr>
            <p:cNvSpPr txBox="1"/>
            <p:nvPr/>
          </p:nvSpPr>
          <p:spPr>
            <a:xfrm>
              <a:off x="6812237" y="1100862"/>
              <a:ext cx="721360" cy="350520"/>
            </a:xfrm>
            <a:prstGeom prst="rect">
              <a:avLst/>
            </a:prstGeom>
          </p:spPr>
          <p:txBody>
            <a:bodyPr vert="horz" wrap="square" lIns="0" tIns="0" rIns="0" bIns="0" rtlCol="0">
              <a:noAutofit/>
            </a:bodyPr>
            <a:lstStyle/>
            <a:p>
              <a:r>
                <a:rPr lang="en-US" sz="1200" dirty="0">
                  <a:solidFill>
                    <a:schemeClr val="accent5"/>
                  </a:solidFill>
                </a:rPr>
                <a:t>Exempt </a:t>
              </a:r>
              <a:br>
                <a:rPr lang="en-US" sz="1200" dirty="0">
                  <a:solidFill>
                    <a:schemeClr val="accent5"/>
                  </a:solidFill>
                </a:rPr>
              </a:br>
              <a:r>
                <a:rPr lang="en-US" sz="1200" dirty="0">
                  <a:solidFill>
                    <a:schemeClr val="tx2"/>
                  </a:solidFill>
                </a:rPr>
                <a:t>Cups</a:t>
              </a:r>
            </a:p>
          </p:txBody>
        </p:sp>
      </p:grpSp>
      <p:sp>
        <p:nvSpPr>
          <p:cNvPr id="173" name="TextBox 172">
            <a:extLst>
              <a:ext uri="{FF2B5EF4-FFF2-40B4-BE49-F238E27FC236}">
                <a16:creationId xmlns:a16="http://schemas.microsoft.com/office/drawing/2014/main" id="{DFA6D265-6B8E-43BB-A2D1-0DCDB09E41D9}"/>
              </a:ext>
            </a:extLst>
          </p:cNvPr>
          <p:cNvSpPr txBox="1"/>
          <p:nvPr/>
        </p:nvSpPr>
        <p:spPr>
          <a:xfrm>
            <a:off x="5589828" y="3337951"/>
            <a:ext cx="2048510" cy="304800"/>
          </a:xfrm>
          <a:prstGeom prst="rect">
            <a:avLst/>
          </a:prstGeom>
        </p:spPr>
        <p:txBody>
          <a:bodyPr vert="horz" wrap="square" lIns="0" tIns="0" rIns="0" bIns="0" rtlCol="0">
            <a:noAutofit/>
          </a:bodyPr>
          <a:lstStyle/>
          <a:p>
            <a:r>
              <a:rPr lang="en-US" sz="1600" dirty="0"/>
              <a:t>Donuts in Texas</a:t>
            </a:r>
          </a:p>
        </p:txBody>
      </p:sp>
      <p:grpSp>
        <p:nvGrpSpPr>
          <p:cNvPr id="174" name="Group 173">
            <a:extLst>
              <a:ext uri="{FF2B5EF4-FFF2-40B4-BE49-F238E27FC236}">
                <a16:creationId xmlns:a16="http://schemas.microsoft.com/office/drawing/2014/main" id="{203C2279-AD4C-4DEB-9A99-4D31D96BCAE8}"/>
              </a:ext>
            </a:extLst>
          </p:cNvPr>
          <p:cNvGrpSpPr/>
          <p:nvPr/>
        </p:nvGrpSpPr>
        <p:grpSpPr>
          <a:xfrm>
            <a:off x="5589835" y="3708889"/>
            <a:ext cx="2179353" cy="352962"/>
            <a:chOff x="5933439" y="1028798"/>
            <a:chExt cx="1616451" cy="352962"/>
          </a:xfrm>
        </p:grpSpPr>
        <p:sp>
          <p:nvSpPr>
            <p:cNvPr id="176" name="TextBox 175">
              <a:extLst>
                <a:ext uri="{FF2B5EF4-FFF2-40B4-BE49-F238E27FC236}">
                  <a16:creationId xmlns:a16="http://schemas.microsoft.com/office/drawing/2014/main" id="{74EC2CC4-144B-4833-8416-3065EBF7B079}"/>
                </a:ext>
              </a:extLst>
            </p:cNvPr>
            <p:cNvSpPr txBox="1"/>
            <p:nvPr/>
          </p:nvSpPr>
          <p:spPr>
            <a:xfrm>
              <a:off x="5933439" y="1031240"/>
              <a:ext cx="721360" cy="350520"/>
            </a:xfrm>
            <a:prstGeom prst="rect">
              <a:avLst/>
            </a:prstGeom>
          </p:spPr>
          <p:txBody>
            <a:bodyPr vert="horz" wrap="square" lIns="0" tIns="0" rIns="0" bIns="0" rtlCol="0">
              <a:noAutofit/>
            </a:bodyPr>
            <a:lstStyle/>
            <a:p>
              <a:r>
                <a:rPr lang="en-US" sz="1200" dirty="0">
                  <a:solidFill>
                    <a:schemeClr val="accent6"/>
                  </a:solidFill>
                </a:rPr>
                <a:t>Taxable </a:t>
              </a:r>
              <a:br>
                <a:rPr lang="en-US" sz="1200" dirty="0">
                  <a:solidFill>
                    <a:schemeClr val="accent6"/>
                  </a:solidFill>
                </a:rPr>
              </a:br>
              <a:r>
                <a:rPr lang="en-US" sz="1200" dirty="0">
                  <a:solidFill>
                    <a:schemeClr val="tx2"/>
                  </a:solidFill>
                </a:rPr>
                <a:t>&lt; 5</a:t>
              </a:r>
            </a:p>
          </p:txBody>
        </p:sp>
        <p:cxnSp>
          <p:nvCxnSpPr>
            <p:cNvPr id="175" name="Straight Connector 174">
              <a:extLst>
                <a:ext uri="{FF2B5EF4-FFF2-40B4-BE49-F238E27FC236}">
                  <a16:creationId xmlns:a16="http://schemas.microsoft.com/office/drawing/2014/main" id="{382C00DF-419F-4A63-8D73-0898091EA44B}"/>
                </a:ext>
              </a:extLst>
            </p:cNvPr>
            <p:cNvCxnSpPr>
              <a:cxnSpLocks/>
            </p:cNvCxnSpPr>
            <p:nvPr/>
          </p:nvCxnSpPr>
          <p:spPr>
            <a:xfrm>
              <a:off x="6588060" y="1088436"/>
              <a:ext cx="0" cy="260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08D5AE21-B133-4D16-A75C-95E3D2C9F176}"/>
                </a:ext>
              </a:extLst>
            </p:cNvPr>
            <p:cNvSpPr txBox="1"/>
            <p:nvPr/>
          </p:nvSpPr>
          <p:spPr>
            <a:xfrm>
              <a:off x="6828530" y="1028798"/>
              <a:ext cx="721360" cy="350520"/>
            </a:xfrm>
            <a:prstGeom prst="rect">
              <a:avLst/>
            </a:prstGeom>
          </p:spPr>
          <p:txBody>
            <a:bodyPr vert="horz" wrap="square" lIns="0" tIns="0" rIns="0" bIns="0" rtlCol="0">
              <a:noAutofit/>
            </a:bodyPr>
            <a:lstStyle/>
            <a:p>
              <a:r>
                <a:rPr lang="en-US" sz="1200" dirty="0">
                  <a:solidFill>
                    <a:schemeClr val="accent5"/>
                  </a:solidFill>
                </a:rPr>
                <a:t>Exempt </a:t>
              </a:r>
              <a:br>
                <a:rPr lang="en-US" sz="1200" dirty="0">
                  <a:solidFill>
                    <a:schemeClr val="accent5"/>
                  </a:solidFill>
                </a:rPr>
              </a:br>
              <a:r>
                <a:rPr lang="en-US" sz="1200" dirty="0">
                  <a:solidFill>
                    <a:schemeClr val="tx2"/>
                  </a:solidFill>
                </a:rPr>
                <a:t>&gt; 6</a:t>
              </a:r>
            </a:p>
          </p:txBody>
        </p:sp>
      </p:grpSp>
      <p:sp>
        <p:nvSpPr>
          <p:cNvPr id="199" name="TextBox 198">
            <a:extLst>
              <a:ext uri="{FF2B5EF4-FFF2-40B4-BE49-F238E27FC236}">
                <a16:creationId xmlns:a16="http://schemas.microsoft.com/office/drawing/2014/main" id="{86686047-AA20-44C5-9723-56F6D2EBE2E4}"/>
              </a:ext>
            </a:extLst>
          </p:cNvPr>
          <p:cNvSpPr txBox="1"/>
          <p:nvPr/>
        </p:nvSpPr>
        <p:spPr>
          <a:xfrm>
            <a:off x="9138564" y="1013461"/>
            <a:ext cx="2322272" cy="304800"/>
          </a:xfrm>
          <a:prstGeom prst="rect">
            <a:avLst/>
          </a:prstGeom>
        </p:spPr>
        <p:txBody>
          <a:bodyPr vert="horz" wrap="square" lIns="0" tIns="0" rIns="0" bIns="0" rtlCol="0">
            <a:noAutofit/>
          </a:bodyPr>
          <a:lstStyle/>
          <a:p>
            <a:r>
              <a:rPr lang="en-US" sz="1600" dirty="0"/>
              <a:t>Snow removal in Midwest</a:t>
            </a:r>
          </a:p>
        </p:txBody>
      </p:sp>
      <p:grpSp>
        <p:nvGrpSpPr>
          <p:cNvPr id="200" name="Group 199">
            <a:extLst>
              <a:ext uri="{FF2B5EF4-FFF2-40B4-BE49-F238E27FC236}">
                <a16:creationId xmlns:a16="http://schemas.microsoft.com/office/drawing/2014/main" id="{E9CC9C60-E79E-4FFC-BC78-9129B5F9622B}"/>
              </a:ext>
            </a:extLst>
          </p:cNvPr>
          <p:cNvGrpSpPr/>
          <p:nvPr/>
        </p:nvGrpSpPr>
        <p:grpSpPr>
          <a:xfrm>
            <a:off x="9138563" y="1374330"/>
            <a:ext cx="2469289" cy="363031"/>
            <a:chOff x="5933440" y="1018729"/>
            <a:chExt cx="1831502" cy="363031"/>
          </a:xfrm>
        </p:grpSpPr>
        <p:cxnSp>
          <p:nvCxnSpPr>
            <p:cNvPr id="201" name="Straight Connector 200">
              <a:extLst>
                <a:ext uri="{FF2B5EF4-FFF2-40B4-BE49-F238E27FC236}">
                  <a16:creationId xmlns:a16="http://schemas.microsoft.com/office/drawing/2014/main" id="{EC3CF05B-DB04-4E51-8301-BE35E1A45245}"/>
                </a:ext>
              </a:extLst>
            </p:cNvPr>
            <p:cNvCxnSpPr>
              <a:cxnSpLocks/>
            </p:cNvCxnSpPr>
            <p:nvPr/>
          </p:nvCxnSpPr>
          <p:spPr>
            <a:xfrm>
              <a:off x="6753585" y="1074983"/>
              <a:ext cx="0" cy="260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F1088278-E56B-4866-A197-140597E37139}"/>
                </a:ext>
              </a:extLst>
            </p:cNvPr>
            <p:cNvSpPr txBox="1"/>
            <p:nvPr/>
          </p:nvSpPr>
          <p:spPr>
            <a:xfrm>
              <a:off x="5933440" y="1031240"/>
              <a:ext cx="721360" cy="350520"/>
            </a:xfrm>
            <a:prstGeom prst="rect">
              <a:avLst/>
            </a:prstGeom>
          </p:spPr>
          <p:txBody>
            <a:bodyPr vert="horz" wrap="square" lIns="0" tIns="0" rIns="0" bIns="0" rtlCol="0">
              <a:noAutofit/>
            </a:bodyPr>
            <a:lstStyle/>
            <a:p>
              <a:r>
                <a:rPr lang="en-US" sz="1200" dirty="0">
                  <a:solidFill>
                    <a:schemeClr val="accent6"/>
                  </a:solidFill>
                </a:rPr>
                <a:t>Taxable</a:t>
              </a:r>
              <a:br>
                <a:rPr lang="en-US" sz="1200" dirty="0">
                  <a:solidFill>
                    <a:schemeClr val="accent6"/>
                  </a:solidFill>
                </a:rPr>
              </a:br>
              <a:r>
                <a:rPr lang="en-US" sz="1200" dirty="0">
                  <a:solidFill>
                    <a:schemeClr val="tx2"/>
                  </a:solidFill>
                </a:rPr>
                <a:t>Ohio</a:t>
              </a:r>
            </a:p>
          </p:txBody>
        </p:sp>
        <p:sp>
          <p:nvSpPr>
            <p:cNvPr id="203" name="TextBox 202">
              <a:extLst>
                <a:ext uri="{FF2B5EF4-FFF2-40B4-BE49-F238E27FC236}">
                  <a16:creationId xmlns:a16="http://schemas.microsoft.com/office/drawing/2014/main" id="{70791320-EED4-432D-805D-AB9B35BF1509}"/>
                </a:ext>
              </a:extLst>
            </p:cNvPr>
            <p:cNvSpPr txBox="1"/>
            <p:nvPr/>
          </p:nvSpPr>
          <p:spPr>
            <a:xfrm>
              <a:off x="7043582" y="1018729"/>
              <a:ext cx="721360" cy="350520"/>
            </a:xfrm>
            <a:prstGeom prst="rect">
              <a:avLst/>
            </a:prstGeom>
          </p:spPr>
          <p:txBody>
            <a:bodyPr vert="horz" wrap="square" lIns="0" tIns="0" rIns="0" bIns="0" rtlCol="0">
              <a:noAutofit/>
            </a:bodyPr>
            <a:lstStyle/>
            <a:p>
              <a:r>
                <a:rPr lang="en-US" sz="1200" dirty="0">
                  <a:solidFill>
                    <a:schemeClr val="accent5"/>
                  </a:solidFill>
                </a:rPr>
                <a:t>Exempt </a:t>
              </a:r>
              <a:br>
                <a:rPr lang="en-US" sz="1200" dirty="0">
                  <a:solidFill>
                    <a:schemeClr val="accent5"/>
                  </a:solidFill>
                </a:rPr>
              </a:br>
              <a:r>
                <a:rPr lang="en-US" sz="1200" dirty="0">
                  <a:solidFill>
                    <a:schemeClr val="tx2"/>
                  </a:solidFill>
                </a:rPr>
                <a:t>Illinois</a:t>
              </a:r>
            </a:p>
          </p:txBody>
        </p:sp>
      </p:grpSp>
      <p:sp>
        <p:nvSpPr>
          <p:cNvPr id="204" name="TextBox 203">
            <a:extLst>
              <a:ext uri="{FF2B5EF4-FFF2-40B4-BE49-F238E27FC236}">
                <a16:creationId xmlns:a16="http://schemas.microsoft.com/office/drawing/2014/main" id="{D44C3DF2-D47F-4E17-94C1-88413B9141F9}"/>
              </a:ext>
            </a:extLst>
          </p:cNvPr>
          <p:cNvSpPr txBox="1"/>
          <p:nvPr/>
        </p:nvSpPr>
        <p:spPr>
          <a:xfrm>
            <a:off x="9132607" y="2123247"/>
            <a:ext cx="2576272" cy="304800"/>
          </a:xfrm>
          <a:prstGeom prst="rect">
            <a:avLst/>
          </a:prstGeom>
        </p:spPr>
        <p:txBody>
          <a:bodyPr vert="horz" wrap="square" lIns="0" tIns="0" rIns="0" bIns="0" rtlCol="0">
            <a:noAutofit/>
          </a:bodyPr>
          <a:lstStyle/>
          <a:p>
            <a:r>
              <a:rPr lang="en-US" sz="1600" dirty="0"/>
              <a:t>Bagels in New York</a:t>
            </a:r>
          </a:p>
        </p:txBody>
      </p:sp>
      <p:grpSp>
        <p:nvGrpSpPr>
          <p:cNvPr id="205" name="Group 204">
            <a:extLst>
              <a:ext uri="{FF2B5EF4-FFF2-40B4-BE49-F238E27FC236}">
                <a16:creationId xmlns:a16="http://schemas.microsoft.com/office/drawing/2014/main" id="{9E0A3379-A457-4B40-BA62-6E3FE7B3D4B3}"/>
              </a:ext>
            </a:extLst>
          </p:cNvPr>
          <p:cNvGrpSpPr/>
          <p:nvPr/>
        </p:nvGrpSpPr>
        <p:grpSpPr>
          <a:xfrm>
            <a:off x="9132605" y="2496626"/>
            <a:ext cx="2475248" cy="350521"/>
            <a:chOff x="5918411" y="1031239"/>
            <a:chExt cx="1835921" cy="350521"/>
          </a:xfrm>
        </p:grpSpPr>
        <p:cxnSp>
          <p:nvCxnSpPr>
            <p:cNvPr id="206" name="Straight Connector 205">
              <a:extLst>
                <a:ext uri="{FF2B5EF4-FFF2-40B4-BE49-F238E27FC236}">
                  <a16:creationId xmlns:a16="http://schemas.microsoft.com/office/drawing/2014/main" id="{A6619A80-EEF8-4F44-98E8-0F3BF8E409CD}"/>
                </a:ext>
              </a:extLst>
            </p:cNvPr>
            <p:cNvCxnSpPr>
              <a:cxnSpLocks/>
            </p:cNvCxnSpPr>
            <p:nvPr/>
          </p:nvCxnSpPr>
          <p:spPr>
            <a:xfrm>
              <a:off x="6742974" y="1082642"/>
              <a:ext cx="0" cy="260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F858D121-B11D-4725-AA88-F64793FA3867}"/>
                </a:ext>
              </a:extLst>
            </p:cNvPr>
            <p:cNvSpPr txBox="1"/>
            <p:nvPr/>
          </p:nvSpPr>
          <p:spPr>
            <a:xfrm>
              <a:off x="5918411" y="1031240"/>
              <a:ext cx="751418" cy="350520"/>
            </a:xfrm>
            <a:prstGeom prst="rect">
              <a:avLst/>
            </a:prstGeom>
          </p:spPr>
          <p:txBody>
            <a:bodyPr vert="horz" wrap="square" lIns="0" tIns="0" rIns="0" bIns="0" rtlCol="0">
              <a:noAutofit/>
            </a:bodyPr>
            <a:lstStyle/>
            <a:p>
              <a:r>
                <a:rPr lang="en-US" sz="1200" dirty="0">
                  <a:solidFill>
                    <a:schemeClr val="accent6"/>
                  </a:solidFill>
                </a:rPr>
                <a:t>Taxable </a:t>
              </a:r>
              <a:br>
                <a:rPr lang="en-US" sz="1200" dirty="0">
                  <a:solidFill>
                    <a:schemeClr val="accent6"/>
                  </a:solidFill>
                </a:rPr>
              </a:br>
              <a:r>
                <a:rPr lang="en-US" sz="1200" dirty="0">
                  <a:solidFill>
                    <a:schemeClr val="tx2"/>
                  </a:solidFill>
                </a:rPr>
                <a:t>Sliced</a:t>
              </a:r>
            </a:p>
          </p:txBody>
        </p:sp>
        <p:sp>
          <p:nvSpPr>
            <p:cNvPr id="208" name="TextBox 207">
              <a:extLst>
                <a:ext uri="{FF2B5EF4-FFF2-40B4-BE49-F238E27FC236}">
                  <a16:creationId xmlns:a16="http://schemas.microsoft.com/office/drawing/2014/main" id="{7B276D20-72E3-4A3A-BF7D-0CBAA1A04DB1}"/>
                </a:ext>
              </a:extLst>
            </p:cNvPr>
            <p:cNvSpPr txBox="1"/>
            <p:nvPr/>
          </p:nvSpPr>
          <p:spPr>
            <a:xfrm>
              <a:off x="7032972" y="1031239"/>
              <a:ext cx="721360" cy="350520"/>
            </a:xfrm>
            <a:prstGeom prst="rect">
              <a:avLst/>
            </a:prstGeom>
          </p:spPr>
          <p:txBody>
            <a:bodyPr vert="horz" wrap="square" lIns="0" tIns="0" rIns="0" bIns="0" rtlCol="0">
              <a:noAutofit/>
            </a:bodyPr>
            <a:lstStyle/>
            <a:p>
              <a:r>
                <a:rPr lang="en-US" sz="1200" dirty="0">
                  <a:solidFill>
                    <a:schemeClr val="accent5"/>
                  </a:solidFill>
                </a:rPr>
                <a:t>Exempt </a:t>
              </a:r>
              <a:br>
                <a:rPr lang="en-US" sz="1200" dirty="0">
                  <a:solidFill>
                    <a:schemeClr val="accent5"/>
                  </a:solidFill>
                </a:rPr>
              </a:br>
              <a:r>
                <a:rPr lang="en-US" sz="1200" dirty="0">
                  <a:solidFill>
                    <a:schemeClr val="tx2"/>
                  </a:solidFill>
                </a:rPr>
                <a:t>Whole</a:t>
              </a:r>
            </a:p>
          </p:txBody>
        </p:sp>
      </p:grpSp>
      <p:sp>
        <p:nvSpPr>
          <p:cNvPr id="209" name="TextBox 208">
            <a:extLst>
              <a:ext uri="{FF2B5EF4-FFF2-40B4-BE49-F238E27FC236}">
                <a16:creationId xmlns:a16="http://schemas.microsoft.com/office/drawing/2014/main" id="{7C13D154-ACE1-46D3-B1D5-5E2CAE71FB82}"/>
              </a:ext>
            </a:extLst>
          </p:cNvPr>
          <p:cNvSpPr txBox="1"/>
          <p:nvPr/>
        </p:nvSpPr>
        <p:spPr>
          <a:xfrm>
            <a:off x="9138564" y="3350062"/>
            <a:ext cx="2048510" cy="304800"/>
          </a:xfrm>
          <a:prstGeom prst="rect">
            <a:avLst/>
          </a:prstGeom>
        </p:spPr>
        <p:txBody>
          <a:bodyPr vert="horz" wrap="square" lIns="0" tIns="0" rIns="0" bIns="0" rtlCol="0">
            <a:noAutofit/>
          </a:bodyPr>
          <a:lstStyle/>
          <a:p>
            <a:r>
              <a:rPr lang="en-US" sz="1600" dirty="0"/>
              <a:t>Candy bars in Indiana</a:t>
            </a:r>
          </a:p>
        </p:txBody>
      </p:sp>
      <p:grpSp>
        <p:nvGrpSpPr>
          <p:cNvPr id="210" name="Group 209">
            <a:extLst>
              <a:ext uri="{FF2B5EF4-FFF2-40B4-BE49-F238E27FC236}">
                <a16:creationId xmlns:a16="http://schemas.microsoft.com/office/drawing/2014/main" id="{20F4A8A7-590E-4110-8E7F-62B2FE2971AD}"/>
              </a:ext>
            </a:extLst>
          </p:cNvPr>
          <p:cNvGrpSpPr/>
          <p:nvPr/>
        </p:nvGrpSpPr>
        <p:grpSpPr>
          <a:xfrm>
            <a:off x="9138562" y="3723442"/>
            <a:ext cx="2469290" cy="350520"/>
            <a:chOff x="5933440" y="1031240"/>
            <a:chExt cx="1831503" cy="350520"/>
          </a:xfrm>
        </p:grpSpPr>
        <p:cxnSp>
          <p:nvCxnSpPr>
            <p:cNvPr id="211" name="Straight Connector 210">
              <a:extLst>
                <a:ext uri="{FF2B5EF4-FFF2-40B4-BE49-F238E27FC236}">
                  <a16:creationId xmlns:a16="http://schemas.microsoft.com/office/drawing/2014/main" id="{369E5269-3C2B-46CD-8855-97ABC4386F8C}"/>
                </a:ext>
              </a:extLst>
            </p:cNvPr>
            <p:cNvCxnSpPr>
              <a:cxnSpLocks/>
            </p:cNvCxnSpPr>
            <p:nvPr/>
          </p:nvCxnSpPr>
          <p:spPr>
            <a:xfrm>
              <a:off x="6753585" y="1089755"/>
              <a:ext cx="0" cy="260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A506D588-2402-4A68-9095-B35F27FECBEB}"/>
                </a:ext>
              </a:extLst>
            </p:cNvPr>
            <p:cNvSpPr txBox="1"/>
            <p:nvPr/>
          </p:nvSpPr>
          <p:spPr>
            <a:xfrm>
              <a:off x="5933440" y="1031240"/>
              <a:ext cx="721360" cy="350520"/>
            </a:xfrm>
            <a:prstGeom prst="rect">
              <a:avLst/>
            </a:prstGeom>
          </p:spPr>
          <p:txBody>
            <a:bodyPr vert="horz" wrap="square" lIns="0" tIns="0" rIns="0" bIns="0" rtlCol="0">
              <a:noAutofit/>
            </a:bodyPr>
            <a:lstStyle/>
            <a:p>
              <a:r>
                <a:rPr lang="en-US" sz="1200" dirty="0">
                  <a:solidFill>
                    <a:schemeClr val="accent6"/>
                  </a:solidFill>
                </a:rPr>
                <a:t>Taxable </a:t>
              </a:r>
              <a:br>
                <a:rPr lang="en-US" sz="1200" dirty="0">
                  <a:solidFill>
                    <a:schemeClr val="accent6"/>
                  </a:solidFill>
                </a:rPr>
              </a:br>
              <a:r>
                <a:rPr lang="en-US" sz="1200" dirty="0">
                  <a:solidFill>
                    <a:schemeClr val="tx2"/>
                  </a:solidFill>
                </a:rPr>
                <a:t>Butterfinger</a:t>
              </a:r>
            </a:p>
          </p:txBody>
        </p:sp>
        <p:sp>
          <p:nvSpPr>
            <p:cNvPr id="213" name="TextBox 212">
              <a:extLst>
                <a:ext uri="{FF2B5EF4-FFF2-40B4-BE49-F238E27FC236}">
                  <a16:creationId xmlns:a16="http://schemas.microsoft.com/office/drawing/2014/main" id="{8CEB5AA2-9EE1-4988-8030-DC018A42A3A8}"/>
                </a:ext>
              </a:extLst>
            </p:cNvPr>
            <p:cNvSpPr txBox="1"/>
            <p:nvPr/>
          </p:nvSpPr>
          <p:spPr>
            <a:xfrm>
              <a:off x="7043583" y="1031240"/>
              <a:ext cx="721360" cy="350520"/>
            </a:xfrm>
            <a:prstGeom prst="rect">
              <a:avLst/>
            </a:prstGeom>
          </p:spPr>
          <p:txBody>
            <a:bodyPr vert="horz" wrap="square" lIns="0" tIns="0" rIns="0" bIns="0" rtlCol="0">
              <a:noAutofit/>
            </a:bodyPr>
            <a:lstStyle/>
            <a:p>
              <a:r>
                <a:rPr lang="en-US" sz="1200" dirty="0">
                  <a:solidFill>
                    <a:schemeClr val="accent5"/>
                  </a:solidFill>
                </a:rPr>
                <a:t>Exempt </a:t>
              </a:r>
              <a:br>
                <a:rPr lang="en-US" sz="1200" dirty="0">
                  <a:solidFill>
                    <a:schemeClr val="accent5"/>
                  </a:solidFill>
                </a:rPr>
              </a:br>
              <a:r>
                <a:rPr lang="en-US" sz="1200" dirty="0">
                  <a:solidFill>
                    <a:schemeClr val="tx2"/>
                  </a:solidFill>
                </a:rPr>
                <a:t>KitKat, Twix</a:t>
              </a:r>
            </a:p>
          </p:txBody>
        </p:sp>
      </p:grpSp>
      <p:sp>
        <p:nvSpPr>
          <p:cNvPr id="15" name="Slide Number Placeholder 14">
            <a:extLst>
              <a:ext uri="{FF2B5EF4-FFF2-40B4-BE49-F238E27FC236}">
                <a16:creationId xmlns:a16="http://schemas.microsoft.com/office/drawing/2014/main" id="{B23A3F2F-254C-403B-B274-97D5AFD32524}"/>
              </a:ext>
            </a:extLst>
          </p:cNvPr>
          <p:cNvSpPr>
            <a:spLocks noGrp="1"/>
          </p:cNvSpPr>
          <p:nvPr>
            <p:ph type="sldNum" sz="quarter" idx="12"/>
          </p:nvPr>
        </p:nvSpPr>
        <p:spPr/>
        <p:txBody>
          <a:bodyPr/>
          <a:lstStyle/>
          <a:p>
            <a:r>
              <a:rPr lang="en-US" dirty="0"/>
              <a:t>13</a:t>
            </a:r>
          </a:p>
        </p:txBody>
      </p:sp>
      <p:pic>
        <p:nvPicPr>
          <p:cNvPr id="8" name="Picture 7" descr="A close up of a sign&#10;&#10;Description generated with high confidence">
            <a:extLst>
              <a:ext uri="{FF2B5EF4-FFF2-40B4-BE49-F238E27FC236}">
                <a16:creationId xmlns:a16="http://schemas.microsoft.com/office/drawing/2014/main" id="{DC4F57E5-B058-4810-B624-C9822B57186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27433" y="3387835"/>
            <a:ext cx="534054" cy="534054"/>
          </a:xfrm>
          <a:prstGeom prst="rect">
            <a:avLst/>
          </a:prstGeom>
        </p:spPr>
      </p:pic>
      <p:pic>
        <p:nvPicPr>
          <p:cNvPr id="12" name="Picture 11">
            <a:extLst>
              <a:ext uri="{FF2B5EF4-FFF2-40B4-BE49-F238E27FC236}">
                <a16:creationId xmlns:a16="http://schemas.microsoft.com/office/drawing/2014/main" id="{964DC759-5701-4D70-A421-76DA946EE53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886919" y="3387835"/>
            <a:ext cx="534054" cy="534054"/>
          </a:xfrm>
          <a:prstGeom prst="rect">
            <a:avLst/>
          </a:prstGeom>
        </p:spPr>
      </p:pic>
      <p:pic>
        <p:nvPicPr>
          <p:cNvPr id="16" name="Picture 15" descr="A picture containing vector graphics&#10;&#10;Description generated with high confidence">
            <a:extLst>
              <a:ext uri="{FF2B5EF4-FFF2-40B4-BE49-F238E27FC236}">
                <a16:creationId xmlns:a16="http://schemas.microsoft.com/office/drawing/2014/main" id="{5AD6BF59-55E5-4247-8B68-2A94AB71C46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427433" y="2195214"/>
            <a:ext cx="534054" cy="534054"/>
          </a:xfrm>
          <a:prstGeom prst="rect">
            <a:avLst/>
          </a:prstGeom>
        </p:spPr>
      </p:pic>
      <p:pic>
        <p:nvPicPr>
          <p:cNvPr id="19" name="Picture 18">
            <a:extLst>
              <a:ext uri="{FF2B5EF4-FFF2-40B4-BE49-F238E27FC236}">
                <a16:creationId xmlns:a16="http://schemas.microsoft.com/office/drawing/2014/main" id="{ACB31DE5-0D44-4633-A837-AEE5EF8B0D5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886919" y="2195214"/>
            <a:ext cx="534054" cy="534054"/>
          </a:xfrm>
          <a:prstGeom prst="rect">
            <a:avLst/>
          </a:prstGeom>
        </p:spPr>
      </p:pic>
      <p:pic>
        <p:nvPicPr>
          <p:cNvPr id="27" name="Picture 26">
            <a:extLst>
              <a:ext uri="{FF2B5EF4-FFF2-40B4-BE49-F238E27FC236}">
                <a16:creationId xmlns:a16="http://schemas.microsoft.com/office/drawing/2014/main" id="{7C9B0D69-9151-4B4E-A4B3-04D5ED788315}"/>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883065" y="1056727"/>
            <a:ext cx="541762" cy="534054"/>
          </a:xfrm>
          <a:prstGeom prst="rect">
            <a:avLst/>
          </a:prstGeom>
        </p:spPr>
      </p:pic>
    </p:spTree>
    <p:extLst>
      <p:ext uri="{BB962C8B-B14F-4D97-AF65-F5344CB8AC3E}">
        <p14:creationId xmlns:p14="http://schemas.microsoft.com/office/powerpoint/2010/main" val="146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0-#ppt_w/2"/>
                                          </p:val>
                                        </p:tav>
                                        <p:tav tm="100000">
                                          <p:val>
                                            <p:strVal val="#ppt_x"/>
                                          </p:val>
                                        </p:tav>
                                      </p:tavLst>
                                    </p:anim>
                                    <p:anim calcmode="lin" valueType="num">
                                      <p:cBhvr additive="base">
                                        <p:cTn id="8" dur="500" fill="hold"/>
                                        <p:tgtEl>
                                          <p:spTgt spid="14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47"/>
                                        </p:tgtEl>
                                        <p:attrNameLst>
                                          <p:attrName>style.visibility</p:attrName>
                                        </p:attrNameLst>
                                      </p:cBhvr>
                                      <p:to>
                                        <p:strVal val="visible"/>
                                      </p:to>
                                    </p:set>
                                    <p:animEffect transition="in" filter="fade">
                                      <p:cBhvr>
                                        <p:cTn id="14" dur="500"/>
                                        <p:tgtEl>
                                          <p:spTgt spid="147"/>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49"/>
                                        </p:tgtEl>
                                        <p:attrNameLst>
                                          <p:attrName>style.visibility</p:attrName>
                                        </p:attrNameLst>
                                      </p:cBhvr>
                                      <p:to>
                                        <p:strVal val="visible"/>
                                      </p:to>
                                    </p:set>
                                    <p:animEffect transition="in" filter="fade">
                                      <p:cBhvr>
                                        <p:cTn id="20" dur="500"/>
                                        <p:tgtEl>
                                          <p:spTgt spid="14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68"/>
                                        </p:tgtEl>
                                        <p:attrNameLst>
                                          <p:attrName>style.visibility</p:attrName>
                                        </p:attrNameLst>
                                      </p:cBhvr>
                                      <p:to>
                                        <p:strVal val="visible"/>
                                      </p:to>
                                    </p:set>
                                    <p:animEffect transition="in" filter="fade">
                                      <p:cBhvr>
                                        <p:cTn id="33" dur="500"/>
                                        <p:tgtEl>
                                          <p:spTgt spid="168"/>
                                        </p:tgtEl>
                                      </p:cBhvr>
                                    </p:animEffect>
                                  </p:childTnLst>
                                </p:cTn>
                              </p:par>
                              <p:par>
                                <p:cTn id="34" presetID="10" presetClass="entr" presetSubtype="0" fill="hold" nodeType="with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500"/>
                                  </p:stCondLst>
                                  <p:childTnLst>
                                    <p:set>
                                      <p:cBhvr>
                                        <p:cTn id="38" dur="1" fill="hold">
                                          <p:stCondLst>
                                            <p:cond delay="0"/>
                                          </p:stCondLst>
                                        </p:cTn>
                                        <p:tgtEl>
                                          <p:spTgt spid="169"/>
                                        </p:tgtEl>
                                        <p:attrNameLst>
                                          <p:attrName>style.visibility</p:attrName>
                                        </p:attrNameLst>
                                      </p:cBhvr>
                                      <p:to>
                                        <p:strVal val="visible"/>
                                      </p:to>
                                    </p:set>
                                    <p:animEffect transition="in" filter="fade">
                                      <p:cBhvr>
                                        <p:cTn id="39" dur="500"/>
                                        <p:tgtEl>
                                          <p:spTgt spid="16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500"/>
                                        <p:tgtEl>
                                          <p:spTgt spid="173"/>
                                        </p:tgtEl>
                                      </p:cBhvr>
                                    </p:animEffect>
                                  </p:childTnLst>
                                </p:cTn>
                              </p:par>
                              <p:par>
                                <p:cTn id="43" presetID="10" presetClass="entr" presetSubtype="0" fill="hold" nodeType="withEffect">
                                  <p:stCondLst>
                                    <p:cond delay="10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1000"/>
                                  </p:stCondLst>
                                  <p:childTnLst>
                                    <p:set>
                                      <p:cBhvr>
                                        <p:cTn id="47" dur="1" fill="hold">
                                          <p:stCondLst>
                                            <p:cond delay="0"/>
                                          </p:stCondLst>
                                        </p:cTn>
                                        <p:tgtEl>
                                          <p:spTgt spid="174"/>
                                        </p:tgtEl>
                                        <p:attrNameLst>
                                          <p:attrName>style.visibility</p:attrName>
                                        </p:attrNameLst>
                                      </p:cBhvr>
                                      <p:to>
                                        <p:strVal val="visible"/>
                                      </p:to>
                                    </p:set>
                                    <p:animEffect transition="in" filter="fade">
                                      <p:cBhvr>
                                        <p:cTn id="48" dur="500"/>
                                        <p:tgtEl>
                                          <p:spTgt spid="174"/>
                                        </p:tgtEl>
                                      </p:cBhvr>
                                    </p:animEffect>
                                  </p:childTnLst>
                                </p:cTn>
                              </p:par>
                              <p:par>
                                <p:cTn id="49" presetID="10" presetClass="entr" presetSubtype="0" fill="hold" nodeType="withEffect">
                                  <p:stCondLst>
                                    <p:cond delay="15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199"/>
                                        </p:tgtEl>
                                        <p:attrNameLst>
                                          <p:attrName>style.visibility</p:attrName>
                                        </p:attrNameLst>
                                      </p:cBhvr>
                                      <p:to>
                                        <p:strVal val="visible"/>
                                      </p:to>
                                    </p:set>
                                    <p:animEffect transition="in" filter="fade">
                                      <p:cBhvr>
                                        <p:cTn id="54" dur="500"/>
                                        <p:tgtEl>
                                          <p:spTgt spid="199"/>
                                        </p:tgtEl>
                                      </p:cBhvr>
                                    </p:animEffect>
                                  </p:childTnLst>
                                </p:cTn>
                              </p:par>
                              <p:par>
                                <p:cTn id="55" presetID="10" presetClass="entr" presetSubtype="0" fill="hold" nodeType="withEffect">
                                  <p:stCondLst>
                                    <p:cond delay="1500"/>
                                  </p:stCondLst>
                                  <p:childTnLst>
                                    <p:set>
                                      <p:cBhvr>
                                        <p:cTn id="56" dur="1" fill="hold">
                                          <p:stCondLst>
                                            <p:cond delay="0"/>
                                          </p:stCondLst>
                                        </p:cTn>
                                        <p:tgtEl>
                                          <p:spTgt spid="200"/>
                                        </p:tgtEl>
                                        <p:attrNameLst>
                                          <p:attrName>style.visibility</p:attrName>
                                        </p:attrNameLst>
                                      </p:cBhvr>
                                      <p:to>
                                        <p:strVal val="visible"/>
                                      </p:to>
                                    </p:set>
                                    <p:animEffect transition="in" filter="fade">
                                      <p:cBhvr>
                                        <p:cTn id="57" dur="500"/>
                                        <p:tgtEl>
                                          <p:spTgt spid="200"/>
                                        </p:tgtEl>
                                      </p:cBhvr>
                                    </p:animEffect>
                                  </p:childTnLst>
                                </p:cTn>
                              </p:par>
                              <p:par>
                                <p:cTn id="58" presetID="10" presetClass="entr" presetSubtype="0" fill="hold" grpId="0" nodeType="withEffect">
                                  <p:stCondLst>
                                    <p:cond delay="200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500"/>
                                        <p:tgtEl>
                                          <p:spTgt spid="204"/>
                                        </p:tgtEl>
                                      </p:cBhvr>
                                    </p:animEffect>
                                  </p:childTnLst>
                                </p:cTn>
                              </p:par>
                              <p:par>
                                <p:cTn id="61" presetID="10" presetClass="entr" presetSubtype="0" fill="hold" nodeType="withEffect">
                                  <p:stCondLst>
                                    <p:cond delay="200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2000"/>
                                  </p:stCondLst>
                                  <p:childTnLst>
                                    <p:set>
                                      <p:cBhvr>
                                        <p:cTn id="65" dur="1" fill="hold">
                                          <p:stCondLst>
                                            <p:cond delay="0"/>
                                          </p:stCondLst>
                                        </p:cTn>
                                        <p:tgtEl>
                                          <p:spTgt spid="205"/>
                                        </p:tgtEl>
                                        <p:attrNameLst>
                                          <p:attrName>style.visibility</p:attrName>
                                        </p:attrNameLst>
                                      </p:cBhvr>
                                      <p:to>
                                        <p:strVal val="visible"/>
                                      </p:to>
                                    </p:set>
                                    <p:animEffect transition="in" filter="fade">
                                      <p:cBhvr>
                                        <p:cTn id="66" dur="500"/>
                                        <p:tgtEl>
                                          <p:spTgt spid="20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209"/>
                                        </p:tgtEl>
                                        <p:attrNameLst>
                                          <p:attrName>style.visibility</p:attrName>
                                        </p:attrNameLst>
                                      </p:cBhvr>
                                      <p:to>
                                        <p:strVal val="visible"/>
                                      </p:to>
                                    </p:set>
                                    <p:animEffect transition="in" filter="fade">
                                      <p:cBhvr>
                                        <p:cTn id="69" dur="500"/>
                                        <p:tgtEl>
                                          <p:spTgt spid="209"/>
                                        </p:tgtEl>
                                      </p:cBhvr>
                                    </p:animEffect>
                                  </p:childTnLst>
                                </p:cTn>
                              </p:par>
                              <p:par>
                                <p:cTn id="70" presetID="10" presetClass="entr" presetSubtype="0" fill="hold" nodeType="withEffect">
                                  <p:stCondLst>
                                    <p:cond delay="250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nodeType="withEffect">
                                  <p:stCondLst>
                                    <p:cond delay="2500"/>
                                  </p:stCondLst>
                                  <p:childTnLst>
                                    <p:set>
                                      <p:cBhvr>
                                        <p:cTn id="74" dur="1" fill="hold">
                                          <p:stCondLst>
                                            <p:cond delay="0"/>
                                          </p:stCondLst>
                                        </p:cTn>
                                        <p:tgtEl>
                                          <p:spTgt spid="210"/>
                                        </p:tgtEl>
                                        <p:attrNameLst>
                                          <p:attrName>style.visibility</p:attrName>
                                        </p:attrNameLst>
                                      </p:cBhvr>
                                      <p:to>
                                        <p:strVal val="visible"/>
                                      </p:to>
                                    </p:set>
                                    <p:animEffect transition="in" filter="fade">
                                      <p:cBhvr>
                                        <p:cTn id="75" dur="500"/>
                                        <p:tgtEl>
                                          <p:spTgt spid="210"/>
                                        </p:tgtEl>
                                      </p:cBhvr>
                                    </p:animEffect>
                                  </p:childTnLst>
                                </p:cTn>
                              </p:par>
                            </p:childTnLst>
                          </p:cTn>
                        </p:par>
                        <p:par>
                          <p:cTn id="76" fill="hold">
                            <p:stCondLst>
                              <p:cond delay="5500"/>
                            </p:stCondLst>
                            <p:childTnLst>
                              <p:par>
                                <p:cTn id="77" presetID="53" presetClass="entr" presetSubtype="16"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par>
                                <p:cTn id="85" presetID="10" presetClass="entr" presetSubtype="0" fill="hold" nodeType="withEffect">
                                  <p:stCondLst>
                                    <p:cond delay="25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par>
                                <p:cTn id="88" presetID="26" presetClass="emph" presetSubtype="0" fill="hold" grpId="1" nodeType="withEffect">
                                  <p:stCondLst>
                                    <p:cond delay="250"/>
                                  </p:stCondLst>
                                  <p:childTnLst>
                                    <p:animEffect transition="out" filter="fade">
                                      <p:cBhvr>
                                        <p:cTn id="89" dur="500" tmFilter="0, 0; .2, .5; .8, .5; 1, 0"/>
                                        <p:tgtEl>
                                          <p:spTgt spid="10"/>
                                        </p:tgtEl>
                                      </p:cBhvr>
                                    </p:animEffect>
                                    <p:animScale>
                                      <p:cBhvr>
                                        <p:cTn id="90"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p:bldP spid="147" grpId="0"/>
      <p:bldP spid="148" grpId="0"/>
      <p:bldP spid="149" grpId="0"/>
      <p:bldP spid="10" grpId="0"/>
      <p:bldP spid="10" grpId="1"/>
      <p:bldP spid="17" grpId="0"/>
      <p:bldP spid="168" grpId="0"/>
      <p:bldP spid="173" grpId="0"/>
      <p:bldP spid="199" grpId="0"/>
      <p:bldP spid="204" grpId="0"/>
      <p:bldP spid="2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B2B25A-1592-4090-8AC0-6482D7E48C6B}"/>
              </a:ext>
            </a:extLst>
          </p:cNvPr>
          <p:cNvSpPr/>
          <p:nvPr/>
        </p:nvSpPr>
        <p:spPr>
          <a:xfrm>
            <a:off x="4530227" y="4722880"/>
            <a:ext cx="3141008" cy="830997"/>
          </a:xfrm>
          <a:prstGeom prst="rect">
            <a:avLst/>
          </a:prstGeom>
        </p:spPr>
        <p:txBody>
          <a:bodyPr wrap="square">
            <a:spAutoFit/>
          </a:bodyPr>
          <a:lstStyle/>
          <a:p>
            <a:pPr marL="130175" algn="r" fontAlgn="base">
              <a:spcBef>
                <a:spcPts val="2400"/>
              </a:spcBef>
              <a:spcAft>
                <a:spcPct val="0"/>
              </a:spcAft>
              <a:buClr>
                <a:srgbClr val="F78F1E"/>
              </a:buClr>
            </a:pPr>
            <a:r>
              <a:rPr lang="en-US" sz="4800" dirty="0">
                <a:solidFill>
                  <a:schemeClr val="accent6"/>
                </a:solidFill>
                <a:latin typeface="Calibri" panose="020F0502020204030204" pitchFamily="34" charset="0"/>
                <a:ea typeface="ＭＳ Ｐゴシック"/>
              </a:rPr>
              <a:t>750,000</a:t>
            </a:r>
          </a:p>
        </p:txBody>
      </p:sp>
      <p:sp>
        <p:nvSpPr>
          <p:cNvPr id="5" name="Rectangle 4">
            <a:extLst>
              <a:ext uri="{FF2B5EF4-FFF2-40B4-BE49-F238E27FC236}">
                <a16:creationId xmlns:a16="http://schemas.microsoft.com/office/drawing/2014/main" id="{AD28F35D-F6FA-4F85-A97C-E3FAC66E5ED4}"/>
              </a:ext>
            </a:extLst>
          </p:cNvPr>
          <p:cNvSpPr/>
          <p:nvPr/>
        </p:nvSpPr>
        <p:spPr>
          <a:xfrm>
            <a:off x="5272453" y="3784463"/>
            <a:ext cx="2398782" cy="830997"/>
          </a:xfrm>
          <a:prstGeom prst="rect">
            <a:avLst/>
          </a:prstGeom>
        </p:spPr>
        <p:txBody>
          <a:bodyPr wrap="square">
            <a:spAutoFit/>
          </a:bodyPr>
          <a:lstStyle/>
          <a:p>
            <a:pPr marL="130175" algn="r" fontAlgn="base">
              <a:spcBef>
                <a:spcPts val="2400"/>
              </a:spcBef>
              <a:spcAft>
                <a:spcPct val="0"/>
              </a:spcAft>
              <a:buClr>
                <a:srgbClr val="F78F1E"/>
              </a:buClr>
            </a:pPr>
            <a:r>
              <a:rPr lang="en-US" sz="4800" baseline="30000" dirty="0">
                <a:solidFill>
                  <a:schemeClr val="accent6"/>
                </a:solidFill>
                <a:latin typeface="Calibri" panose="020F0502020204030204" pitchFamily="34" charset="0"/>
                <a:ea typeface="ＭＳ Ｐゴシック"/>
              </a:rPr>
              <a:t>~</a:t>
            </a:r>
            <a:r>
              <a:rPr lang="en-US" sz="4800" dirty="0">
                <a:solidFill>
                  <a:schemeClr val="accent6"/>
                </a:solidFill>
                <a:latin typeface="Calibri" panose="020F0502020204030204" pitchFamily="34" charset="0"/>
                <a:ea typeface="ＭＳ Ｐゴシック"/>
              </a:rPr>
              <a:t>30M </a:t>
            </a:r>
          </a:p>
        </p:txBody>
      </p:sp>
      <p:sp>
        <p:nvSpPr>
          <p:cNvPr id="3" name="Rectangle 2">
            <a:extLst>
              <a:ext uri="{FF2B5EF4-FFF2-40B4-BE49-F238E27FC236}">
                <a16:creationId xmlns:a16="http://schemas.microsoft.com/office/drawing/2014/main" id="{3AD99DEB-DC6F-499E-8A7E-B2923B10C257}"/>
              </a:ext>
            </a:extLst>
          </p:cNvPr>
          <p:cNvSpPr/>
          <p:nvPr/>
        </p:nvSpPr>
        <p:spPr>
          <a:xfrm>
            <a:off x="4509352" y="2941385"/>
            <a:ext cx="3161883" cy="830997"/>
          </a:xfrm>
          <a:prstGeom prst="rect">
            <a:avLst/>
          </a:prstGeom>
        </p:spPr>
        <p:txBody>
          <a:bodyPr wrap="square">
            <a:spAutoFit/>
          </a:bodyPr>
          <a:lstStyle/>
          <a:p>
            <a:pPr marL="130175" algn="r" fontAlgn="base">
              <a:spcBef>
                <a:spcPts val="2400"/>
              </a:spcBef>
              <a:spcAft>
                <a:spcPct val="0"/>
              </a:spcAft>
              <a:buClr>
                <a:srgbClr val="F78F1E"/>
              </a:buClr>
            </a:pPr>
            <a:r>
              <a:rPr lang="en-US" sz="4800" dirty="0">
                <a:solidFill>
                  <a:schemeClr val="accent6"/>
                </a:solidFill>
                <a:latin typeface="Calibri" panose="020F0502020204030204" pitchFamily="34" charset="0"/>
                <a:ea typeface="ＭＳ Ｐゴシック"/>
              </a:rPr>
              <a:t>35,000+</a:t>
            </a:r>
          </a:p>
        </p:txBody>
      </p:sp>
      <p:sp>
        <p:nvSpPr>
          <p:cNvPr id="21" name="Rectangle 20">
            <a:extLst>
              <a:ext uri="{FF2B5EF4-FFF2-40B4-BE49-F238E27FC236}">
                <a16:creationId xmlns:a16="http://schemas.microsoft.com/office/drawing/2014/main" id="{3A090310-D271-4CAA-8327-CCF51FE247E9}"/>
              </a:ext>
            </a:extLst>
          </p:cNvPr>
          <p:cNvSpPr/>
          <p:nvPr/>
        </p:nvSpPr>
        <p:spPr>
          <a:xfrm>
            <a:off x="4406461" y="1990540"/>
            <a:ext cx="3264774" cy="923330"/>
          </a:xfrm>
          <a:prstGeom prst="rect">
            <a:avLst/>
          </a:prstGeom>
        </p:spPr>
        <p:txBody>
          <a:bodyPr wrap="square">
            <a:spAutoFit/>
          </a:bodyPr>
          <a:lstStyle/>
          <a:p>
            <a:pPr marL="130175" algn="r" fontAlgn="base">
              <a:spcBef>
                <a:spcPts val="2400"/>
              </a:spcBef>
              <a:spcAft>
                <a:spcPct val="0"/>
              </a:spcAft>
              <a:buClr>
                <a:srgbClr val="F78F1E"/>
              </a:buClr>
            </a:pPr>
            <a:r>
              <a:rPr lang="en-US" sz="5400" dirty="0">
                <a:solidFill>
                  <a:schemeClr val="accent6"/>
                </a:solidFill>
                <a:latin typeface="Calibri" panose="020F0502020204030204" pitchFamily="34" charset="0"/>
                <a:ea typeface="ＭＳ Ｐゴシック"/>
                <a:cs typeface="ＭＳ Ｐゴシック"/>
              </a:rPr>
              <a:t>11,000+</a:t>
            </a:r>
            <a:r>
              <a:rPr lang="en-US" sz="4400" dirty="0">
                <a:solidFill>
                  <a:schemeClr val="accent6"/>
                </a:solidFill>
                <a:latin typeface="Calibri" panose="020F0502020204030204" pitchFamily="34" charset="0"/>
                <a:ea typeface="ＭＳ Ｐゴシック"/>
                <a:cs typeface="ＭＳ Ｐゴシック"/>
              </a:rPr>
              <a:t> </a:t>
            </a:r>
          </a:p>
        </p:txBody>
      </p:sp>
      <p:sp>
        <p:nvSpPr>
          <p:cNvPr id="2" name="Rectangle 1">
            <a:extLst>
              <a:ext uri="{FF2B5EF4-FFF2-40B4-BE49-F238E27FC236}">
                <a16:creationId xmlns:a16="http://schemas.microsoft.com/office/drawing/2014/main" id="{01C00695-3A91-498C-8962-E95AAB83138B}"/>
              </a:ext>
            </a:extLst>
          </p:cNvPr>
          <p:cNvSpPr/>
          <p:nvPr/>
        </p:nvSpPr>
        <p:spPr>
          <a:xfrm>
            <a:off x="4922216" y="1072369"/>
            <a:ext cx="2749019" cy="830997"/>
          </a:xfrm>
          <a:prstGeom prst="rect">
            <a:avLst/>
          </a:prstGeom>
        </p:spPr>
        <p:txBody>
          <a:bodyPr wrap="square">
            <a:spAutoFit/>
          </a:bodyPr>
          <a:lstStyle/>
          <a:p>
            <a:pPr marL="130175" algn="r" fontAlgn="base">
              <a:spcBef>
                <a:spcPts val="2400"/>
              </a:spcBef>
              <a:spcAft>
                <a:spcPct val="0"/>
              </a:spcAft>
              <a:buClr>
                <a:srgbClr val="F78F1E"/>
              </a:buClr>
            </a:pPr>
            <a:r>
              <a:rPr lang="en-US" sz="4800" dirty="0">
                <a:solidFill>
                  <a:srgbClr val="FC661E"/>
                </a:solidFill>
                <a:latin typeface="Calibri" panose="020F0502020204030204" pitchFamily="34" charset="0"/>
                <a:ea typeface="ＭＳ Ｐゴシック"/>
              </a:rPr>
              <a:t>150M</a:t>
            </a:r>
            <a:r>
              <a:rPr lang="en-US" sz="4800" dirty="0">
                <a:solidFill>
                  <a:schemeClr val="accent6"/>
                </a:solidFill>
                <a:latin typeface="Calibri" panose="020F0502020204030204" pitchFamily="34" charset="0"/>
                <a:ea typeface="ＭＳ Ｐゴシック"/>
              </a:rPr>
              <a:t>+</a:t>
            </a:r>
          </a:p>
        </p:txBody>
      </p:sp>
      <p:sp>
        <p:nvSpPr>
          <p:cNvPr id="17" name="Rectangle 16">
            <a:extLst>
              <a:ext uri="{FF2B5EF4-FFF2-40B4-BE49-F238E27FC236}">
                <a16:creationId xmlns:a16="http://schemas.microsoft.com/office/drawing/2014/main" id="{90E141BE-1A17-4FC2-8E51-47ABD484DF31}"/>
              </a:ext>
            </a:extLst>
          </p:cNvPr>
          <p:cNvSpPr/>
          <p:nvPr/>
        </p:nvSpPr>
        <p:spPr>
          <a:xfrm>
            <a:off x="0" y="0"/>
            <a:ext cx="4089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3">
            <a:extLst>
              <a:ext uri="{FF2B5EF4-FFF2-40B4-BE49-F238E27FC236}">
                <a16:creationId xmlns:a16="http://schemas.microsoft.com/office/drawing/2014/main" id="{D0FC577C-4803-40EA-AB70-C82AB2DC5F31}"/>
              </a:ext>
            </a:extLst>
          </p:cNvPr>
          <p:cNvSpPr txBox="1">
            <a:spLocks/>
          </p:cNvSpPr>
          <p:nvPr/>
        </p:nvSpPr>
        <p:spPr>
          <a:xfrm>
            <a:off x="700710" y="1772432"/>
            <a:ext cx="3051312" cy="1163395"/>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ct val="0"/>
              </a:spcBef>
              <a:buFont typeface="Arial" panose="020B0604020202020204" pitchFamily="34" charset="0"/>
              <a:buChar char="​"/>
              <a:defRPr sz="3600" kern="1200">
                <a:solidFill>
                  <a:schemeClr val="tx1"/>
                </a:solidFill>
                <a:latin typeface="+mn-lt"/>
                <a:ea typeface="+mj-ea"/>
                <a:cs typeface="+mj-cs"/>
              </a:defRPr>
            </a:lvl1pPr>
          </a:lstStyle>
          <a:p>
            <a:r>
              <a:rPr lang="en-US" sz="2800" dirty="0"/>
              <a:t>The jurisdiction assignment challenge</a:t>
            </a:r>
          </a:p>
        </p:txBody>
      </p:sp>
      <p:sp>
        <p:nvSpPr>
          <p:cNvPr id="20" name="Content Placeholder 2">
            <a:extLst>
              <a:ext uri="{FF2B5EF4-FFF2-40B4-BE49-F238E27FC236}">
                <a16:creationId xmlns:a16="http://schemas.microsoft.com/office/drawing/2014/main" id="{C7EDC39B-83D5-4971-92BF-C861C4479E58}"/>
              </a:ext>
            </a:extLst>
          </p:cNvPr>
          <p:cNvSpPr txBox="1">
            <a:spLocks/>
          </p:cNvSpPr>
          <p:nvPr/>
        </p:nvSpPr>
        <p:spPr>
          <a:xfrm>
            <a:off x="664696" y="3184019"/>
            <a:ext cx="308732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3"/>
              </a:buBlip>
            </a:pPr>
            <a:r>
              <a:rPr lang="en-US" sz="1800" dirty="0"/>
              <a:t>16,000+ U.S. jurisdictions</a:t>
            </a:r>
          </a:p>
        </p:txBody>
      </p:sp>
      <p:sp>
        <p:nvSpPr>
          <p:cNvPr id="15"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a:t>©Avalara. Confidential and proprietary.</a:t>
            </a:r>
          </a:p>
        </p:txBody>
      </p:sp>
      <p:sp>
        <p:nvSpPr>
          <p:cNvPr id="36" name="TextBox 35">
            <a:extLst>
              <a:ext uri="{FF2B5EF4-FFF2-40B4-BE49-F238E27FC236}">
                <a16:creationId xmlns:a16="http://schemas.microsoft.com/office/drawing/2014/main" id="{088A1875-77DC-465F-A711-D1FFA6D0E228}"/>
              </a:ext>
            </a:extLst>
          </p:cNvPr>
          <p:cNvSpPr txBox="1"/>
          <p:nvPr/>
        </p:nvSpPr>
        <p:spPr>
          <a:xfrm>
            <a:off x="7519481" y="1295305"/>
            <a:ext cx="4211615" cy="477458"/>
          </a:xfrm>
          <a:prstGeom prst="roundRect">
            <a:avLst>
              <a:gd name="adj" fmla="val 0"/>
            </a:avLst>
          </a:prstGeom>
          <a:noFill/>
          <a:effectLst/>
        </p:spPr>
        <p:txBody>
          <a:bodyPr wrap="square" tIns="91440" bIns="91440" rtlCol="0" anchor="ctr">
            <a:noAutofit/>
          </a:bodyPr>
          <a:lstStyle/>
          <a:p>
            <a:pPr marL="130175" fontAlgn="base">
              <a:spcBef>
                <a:spcPts val="600"/>
              </a:spcBef>
              <a:spcAft>
                <a:spcPct val="0"/>
              </a:spcAft>
              <a:buClr>
                <a:srgbClr val="F78F1E"/>
              </a:buClr>
            </a:pPr>
            <a:r>
              <a:rPr lang="en-US" sz="2000" dirty="0">
                <a:solidFill>
                  <a:srgbClr val="717073"/>
                </a:solidFill>
                <a:latin typeface="Calibri" panose="020F0502020204030204" pitchFamily="34" charset="0"/>
                <a:ea typeface="ＭＳ Ｐゴシック"/>
                <a:cs typeface="ＭＳ Ｐゴシック"/>
              </a:rPr>
              <a:t>mailing addresses </a:t>
            </a:r>
          </a:p>
        </p:txBody>
      </p:sp>
      <p:sp>
        <p:nvSpPr>
          <p:cNvPr id="37" name="TextBox 36">
            <a:extLst>
              <a:ext uri="{FF2B5EF4-FFF2-40B4-BE49-F238E27FC236}">
                <a16:creationId xmlns:a16="http://schemas.microsoft.com/office/drawing/2014/main" id="{2E92ED51-B177-4D79-A888-8312F5C4CAA5}"/>
              </a:ext>
            </a:extLst>
          </p:cNvPr>
          <p:cNvSpPr txBox="1"/>
          <p:nvPr/>
        </p:nvSpPr>
        <p:spPr>
          <a:xfrm>
            <a:off x="7519481" y="2268510"/>
            <a:ext cx="4211615" cy="367390"/>
          </a:xfrm>
          <a:prstGeom prst="roundRect">
            <a:avLst>
              <a:gd name="adj" fmla="val 0"/>
            </a:avLst>
          </a:prstGeom>
          <a:noFill/>
          <a:effectLst/>
        </p:spPr>
        <p:txBody>
          <a:bodyPr wrap="square" tIns="91440" bIns="91440" rtlCol="0" anchor="ctr">
            <a:noAutofit/>
          </a:bodyPr>
          <a:lstStyle/>
          <a:p>
            <a:pPr marL="130175" fontAlgn="base">
              <a:spcBef>
                <a:spcPts val="600"/>
              </a:spcBef>
              <a:spcAft>
                <a:spcPct val="0"/>
              </a:spcAft>
              <a:buClr>
                <a:srgbClr val="F78F1E"/>
              </a:buClr>
            </a:pPr>
            <a:r>
              <a:rPr lang="en-US" sz="2000" dirty="0">
                <a:solidFill>
                  <a:srgbClr val="717073"/>
                </a:solidFill>
                <a:latin typeface="Calibri" panose="020F0502020204030204" pitchFamily="34" charset="0"/>
                <a:ea typeface="ＭＳ Ｐゴシック"/>
                <a:cs typeface="ＭＳ Ｐゴシック"/>
              </a:rPr>
              <a:t>jurisdictional rules</a:t>
            </a:r>
          </a:p>
        </p:txBody>
      </p:sp>
      <p:sp>
        <p:nvSpPr>
          <p:cNvPr id="38" name="TextBox 37">
            <a:extLst>
              <a:ext uri="{FF2B5EF4-FFF2-40B4-BE49-F238E27FC236}">
                <a16:creationId xmlns:a16="http://schemas.microsoft.com/office/drawing/2014/main" id="{8AF880AC-89FD-40C7-BB5A-3E369A79CBA4}"/>
              </a:ext>
            </a:extLst>
          </p:cNvPr>
          <p:cNvSpPr txBox="1"/>
          <p:nvPr/>
        </p:nvSpPr>
        <p:spPr>
          <a:xfrm>
            <a:off x="7509300" y="3219355"/>
            <a:ext cx="4211615" cy="367390"/>
          </a:xfrm>
          <a:prstGeom prst="roundRect">
            <a:avLst>
              <a:gd name="adj" fmla="val 0"/>
            </a:avLst>
          </a:prstGeom>
          <a:noFill/>
          <a:effectLst/>
        </p:spPr>
        <p:txBody>
          <a:bodyPr wrap="square" tIns="91440" bIns="91440" rtlCol="0" anchor="ctr">
            <a:noAutofit/>
          </a:bodyPr>
          <a:lstStyle/>
          <a:p>
            <a:pPr marL="130175" fontAlgn="base">
              <a:spcBef>
                <a:spcPts val="600"/>
              </a:spcBef>
              <a:spcAft>
                <a:spcPct val="0"/>
              </a:spcAft>
              <a:buClr>
                <a:srgbClr val="F78F1E"/>
              </a:buClr>
            </a:pPr>
            <a:r>
              <a:rPr lang="en-US" sz="2000" dirty="0">
                <a:solidFill>
                  <a:srgbClr val="717073"/>
                </a:solidFill>
                <a:latin typeface="Calibri" panose="020F0502020204030204" pitchFamily="34" charset="0"/>
                <a:ea typeface="ＭＳ Ｐゴシック"/>
                <a:cs typeface="ＭＳ Ｐゴシック"/>
              </a:rPr>
              <a:t>sales / use / rental tax rates</a:t>
            </a:r>
          </a:p>
        </p:txBody>
      </p:sp>
      <p:sp>
        <p:nvSpPr>
          <p:cNvPr id="39" name="TextBox 38">
            <a:extLst>
              <a:ext uri="{FF2B5EF4-FFF2-40B4-BE49-F238E27FC236}">
                <a16:creationId xmlns:a16="http://schemas.microsoft.com/office/drawing/2014/main" id="{53FDB241-994E-4D91-856B-743FF9C8EF83}"/>
              </a:ext>
            </a:extLst>
          </p:cNvPr>
          <p:cNvSpPr txBox="1"/>
          <p:nvPr/>
        </p:nvSpPr>
        <p:spPr>
          <a:xfrm>
            <a:off x="7519481" y="4062433"/>
            <a:ext cx="4211615" cy="367390"/>
          </a:xfrm>
          <a:prstGeom prst="roundRect">
            <a:avLst>
              <a:gd name="adj" fmla="val 0"/>
            </a:avLst>
          </a:prstGeom>
          <a:noFill/>
          <a:effectLst/>
        </p:spPr>
        <p:txBody>
          <a:bodyPr wrap="square" tIns="91440" bIns="91440" rtlCol="0" anchor="ctr">
            <a:noAutofit/>
          </a:bodyPr>
          <a:lstStyle/>
          <a:p>
            <a:pPr marL="130175" fontAlgn="base">
              <a:spcBef>
                <a:spcPts val="600"/>
              </a:spcBef>
              <a:spcAft>
                <a:spcPct val="0"/>
              </a:spcAft>
              <a:buClr>
                <a:srgbClr val="F78F1E"/>
              </a:buClr>
            </a:pPr>
            <a:r>
              <a:rPr lang="en-US" sz="2000" dirty="0">
                <a:solidFill>
                  <a:srgbClr val="717073"/>
                </a:solidFill>
                <a:latin typeface="Calibri" panose="020F0502020204030204" pitchFamily="34" charset="0"/>
                <a:ea typeface="ＭＳ Ｐゴシック"/>
                <a:cs typeface="ＭＳ Ｐゴシック"/>
              </a:rPr>
              <a:t>product / service exemptions</a:t>
            </a:r>
          </a:p>
        </p:txBody>
      </p:sp>
      <p:sp>
        <p:nvSpPr>
          <p:cNvPr id="40" name="TextBox 39">
            <a:extLst>
              <a:ext uri="{FF2B5EF4-FFF2-40B4-BE49-F238E27FC236}">
                <a16:creationId xmlns:a16="http://schemas.microsoft.com/office/drawing/2014/main" id="{6A7D2073-5E55-4B94-B895-4A2B7B955C30}"/>
              </a:ext>
            </a:extLst>
          </p:cNvPr>
          <p:cNvSpPr txBox="1"/>
          <p:nvPr/>
        </p:nvSpPr>
        <p:spPr>
          <a:xfrm>
            <a:off x="7519482" y="5000850"/>
            <a:ext cx="4211615" cy="367390"/>
          </a:xfrm>
          <a:prstGeom prst="roundRect">
            <a:avLst>
              <a:gd name="adj" fmla="val 0"/>
            </a:avLst>
          </a:prstGeom>
          <a:noFill/>
          <a:effectLst/>
        </p:spPr>
        <p:txBody>
          <a:bodyPr wrap="square" tIns="91440" bIns="91440" rtlCol="0" anchor="ctr">
            <a:noAutofit/>
          </a:bodyPr>
          <a:lstStyle/>
          <a:p>
            <a:pPr marL="130175" fontAlgn="base">
              <a:spcBef>
                <a:spcPts val="600"/>
              </a:spcBef>
              <a:spcAft>
                <a:spcPct val="0"/>
              </a:spcAft>
              <a:buClr>
                <a:srgbClr val="F78F1E"/>
              </a:buClr>
            </a:pPr>
            <a:r>
              <a:rPr lang="en-US" sz="2000" dirty="0">
                <a:solidFill>
                  <a:srgbClr val="717073"/>
                </a:solidFill>
                <a:latin typeface="Calibri" panose="020F0502020204030204" pitchFamily="34" charset="0"/>
                <a:ea typeface="ＭＳ Ｐゴシック"/>
                <a:cs typeface="ＭＳ Ｐゴシック"/>
              </a:rPr>
              <a:t>buyer / seller exemptions</a:t>
            </a:r>
          </a:p>
        </p:txBody>
      </p:sp>
      <p:sp>
        <p:nvSpPr>
          <p:cNvPr id="8" name="Slide Number Placeholder 7">
            <a:extLst>
              <a:ext uri="{FF2B5EF4-FFF2-40B4-BE49-F238E27FC236}">
                <a16:creationId xmlns:a16="http://schemas.microsoft.com/office/drawing/2014/main" id="{D38207B2-8566-4C56-AEA0-5077E8501B42}"/>
              </a:ext>
            </a:extLst>
          </p:cNvPr>
          <p:cNvSpPr>
            <a:spLocks noGrp="1"/>
          </p:cNvSpPr>
          <p:nvPr>
            <p:ph type="sldNum" sz="quarter" idx="12"/>
          </p:nvPr>
        </p:nvSpPr>
        <p:spPr/>
        <p:txBody>
          <a:bodyPr/>
          <a:lstStyle/>
          <a:p>
            <a:r>
              <a:rPr lang="en-US" dirty="0"/>
              <a:t>14</a:t>
            </a:r>
          </a:p>
        </p:txBody>
      </p:sp>
    </p:spTree>
    <p:extLst>
      <p:ext uri="{BB962C8B-B14F-4D97-AF65-F5344CB8AC3E}">
        <p14:creationId xmlns:p14="http://schemas.microsoft.com/office/powerpoint/2010/main" val="19399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750"/>
                                        <p:tgtEl>
                                          <p:spTgt spid="36"/>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750"/>
                                        <p:tgtEl>
                                          <p:spTgt spid="37"/>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750"/>
                                        <p:tgtEl>
                                          <p:spTgt spid="38"/>
                                        </p:tgtEl>
                                      </p:cBhvr>
                                    </p:animEffect>
                                  </p:childTnLst>
                                </p:cTn>
                              </p:par>
                            </p:childTnLst>
                          </p:cTn>
                        </p:par>
                        <p:par>
                          <p:cTn id="32" fill="hold">
                            <p:stCondLst>
                              <p:cond delay="325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750"/>
                                        <p:tgtEl>
                                          <p:spTgt spid="39"/>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 grpId="0"/>
      <p:bldP spid="21" grpId="0"/>
      <p:bldP spid="2" grpId="0"/>
      <p:bldP spid="18" grpId="0"/>
      <p:bldP spid="20"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6" descr="fushchia">
            <a:extLst>
              <a:ext uri="{FF2B5EF4-FFF2-40B4-BE49-F238E27FC236}">
                <a16:creationId xmlns:a16="http://schemas.microsoft.com/office/drawing/2014/main" id="{0BC300B7-0A18-4350-A5C9-0B27533A3F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6225" y="612439"/>
            <a:ext cx="4700862" cy="4746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4" name="Group 63">
            <a:extLst>
              <a:ext uri="{FF2B5EF4-FFF2-40B4-BE49-F238E27FC236}">
                <a16:creationId xmlns:a16="http://schemas.microsoft.com/office/drawing/2014/main" id="{BD55F6F1-BA39-423A-A00A-B9EBEDCA4B6B}"/>
              </a:ext>
            </a:extLst>
          </p:cNvPr>
          <p:cNvGrpSpPr/>
          <p:nvPr/>
        </p:nvGrpSpPr>
        <p:grpSpPr>
          <a:xfrm>
            <a:off x="5825012" y="612440"/>
            <a:ext cx="4703288" cy="4746960"/>
            <a:chOff x="5780562" y="1262358"/>
            <a:chExt cx="4361345" cy="4401842"/>
          </a:xfrm>
        </p:grpSpPr>
        <p:pic>
          <p:nvPicPr>
            <p:cNvPr id="74" name="Picture 6" descr="fushchia">
              <a:extLst>
                <a:ext uri="{FF2B5EF4-FFF2-40B4-BE49-F238E27FC236}">
                  <a16:creationId xmlns:a16="http://schemas.microsoft.com/office/drawing/2014/main" id="{2BE3C4BE-F0B3-46E5-9254-F8AC68ACE7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1687" y="1262358"/>
              <a:ext cx="4359095" cy="4401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2" descr="focus">
              <a:extLst>
                <a:ext uri="{FF2B5EF4-FFF2-40B4-BE49-F238E27FC236}">
                  <a16:creationId xmlns:a16="http://schemas.microsoft.com/office/drawing/2014/main" id="{3279BC88-D33B-4F23-8D26-9511955146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0562" y="1262358"/>
              <a:ext cx="4361345" cy="4401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 name="Rectangle 16">
            <a:extLst>
              <a:ext uri="{FF2B5EF4-FFF2-40B4-BE49-F238E27FC236}">
                <a16:creationId xmlns:a16="http://schemas.microsoft.com/office/drawing/2014/main" id="{90E141BE-1A17-4FC2-8E51-47ABD484DF31}"/>
              </a:ext>
            </a:extLst>
          </p:cNvPr>
          <p:cNvSpPr/>
          <p:nvPr/>
        </p:nvSpPr>
        <p:spPr>
          <a:xfrm>
            <a:off x="0" y="0"/>
            <a:ext cx="4089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3">
            <a:extLst>
              <a:ext uri="{FF2B5EF4-FFF2-40B4-BE49-F238E27FC236}">
                <a16:creationId xmlns:a16="http://schemas.microsoft.com/office/drawing/2014/main" id="{D0FC577C-4803-40EA-AB70-C82AB2DC5F31}"/>
              </a:ext>
            </a:extLst>
          </p:cNvPr>
          <p:cNvSpPr txBox="1">
            <a:spLocks/>
          </p:cNvSpPr>
          <p:nvPr/>
        </p:nvSpPr>
        <p:spPr>
          <a:xfrm>
            <a:off x="700710" y="1772432"/>
            <a:ext cx="3051312" cy="1163395"/>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ct val="0"/>
              </a:spcBef>
              <a:buFont typeface="Arial" panose="020B0604020202020204" pitchFamily="34" charset="0"/>
              <a:buChar char="​"/>
              <a:defRPr sz="3600" kern="1200">
                <a:solidFill>
                  <a:schemeClr val="tx1"/>
                </a:solidFill>
                <a:latin typeface="+mn-lt"/>
                <a:ea typeface="+mj-ea"/>
                <a:cs typeface="+mj-cs"/>
              </a:defRPr>
            </a:lvl1pPr>
          </a:lstStyle>
          <a:p>
            <a:r>
              <a:rPr lang="en-US" sz="2800" dirty="0"/>
              <a:t>The jurisdiction assignment challenge</a:t>
            </a:r>
          </a:p>
        </p:txBody>
      </p:sp>
      <p:sp>
        <p:nvSpPr>
          <p:cNvPr id="20" name="Content Placeholder 2">
            <a:extLst>
              <a:ext uri="{FF2B5EF4-FFF2-40B4-BE49-F238E27FC236}">
                <a16:creationId xmlns:a16="http://schemas.microsoft.com/office/drawing/2014/main" id="{C7EDC39B-83D5-4971-92BF-C861C4479E58}"/>
              </a:ext>
            </a:extLst>
          </p:cNvPr>
          <p:cNvSpPr txBox="1">
            <a:spLocks/>
          </p:cNvSpPr>
          <p:nvPr/>
        </p:nvSpPr>
        <p:spPr>
          <a:xfrm>
            <a:off x="664696" y="3184019"/>
            <a:ext cx="308732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5"/>
              </a:buBlip>
            </a:pPr>
            <a:r>
              <a:rPr lang="en-US" sz="1800" dirty="0"/>
              <a:t>16,000+ U.S. jurisdictions</a:t>
            </a:r>
          </a:p>
        </p:txBody>
      </p:sp>
      <p:sp>
        <p:nvSpPr>
          <p:cNvPr id="15"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a:t>©Avalara. Confidential and proprietary.</a:t>
            </a:r>
          </a:p>
        </p:txBody>
      </p:sp>
      <p:sp>
        <p:nvSpPr>
          <p:cNvPr id="28" name="Content Placeholder 2">
            <a:extLst>
              <a:ext uri="{FF2B5EF4-FFF2-40B4-BE49-F238E27FC236}">
                <a16:creationId xmlns:a16="http://schemas.microsoft.com/office/drawing/2014/main" id="{E8CA3AB0-AD10-4D25-8C87-57EA6EA08E64}"/>
              </a:ext>
            </a:extLst>
          </p:cNvPr>
          <p:cNvSpPr txBox="1">
            <a:spLocks/>
          </p:cNvSpPr>
          <p:nvPr/>
        </p:nvSpPr>
        <p:spPr>
          <a:xfrm>
            <a:off x="664696" y="3852886"/>
            <a:ext cx="308732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5"/>
              </a:buBlip>
            </a:pPr>
            <a:r>
              <a:rPr lang="en-US" sz="1800" dirty="0"/>
              <a:t>Boundaries may overlap</a:t>
            </a:r>
          </a:p>
        </p:txBody>
      </p:sp>
      <p:sp>
        <p:nvSpPr>
          <p:cNvPr id="42" name="Content Placeholder 2">
            <a:extLst>
              <a:ext uri="{FF2B5EF4-FFF2-40B4-BE49-F238E27FC236}">
                <a16:creationId xmlns:a16="http://schemas.microsoft.com/office/drawing/2014/main" id="{1F61ED29-D453-4AD0-BC0E-60E58C4D140D}"/>
              </a:ext>
            </a:extLst>
          </p:cNvPr>
          <p:cNvSpPr txBox="1">
            <a:spLocks/>
          </p:cNvSpPr>
          <p:nvPr/>
        </p:nvSpPr>
        <p:spPr>
          <a:xfrm>
            <a:off x="664696" y="4679676"/>
            <a:ext cx="308732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2400"/>
              </a:spcBef>
              <a:buSzPct val="100000"/>
              <a:buBlip>
                <a:blip r:embed="rId5"/>
              </a:buBlip>
            </a:pPr>
            <a:r>
              <a:rPr lang="en-US" sz="1800" dirty="0"/>
              <a:t>ZIP code-based jurisdiction assignment is inaccurate</a:t>
            </a:r>
          </a:p>
        </p:txBody>
      </p:sp>
      <p:grpSp>
        <p:nvGrpSpPr>
          <p:cNvPr id="5" name="Group 4">
            <a:extLst>
              <a:ext uri="{FF2B5EF4-FFF2-40B4-BE49-F238E27FC236}">
                <a16:creationId xmlns:a16="http://schemas.microsoft.com/office/drawing/2014/main" id="{5CED4391-F781-4359-ADC7-85EFBAA677AD}"/>
              </a:ext>
            </a:extLst>
          </p:cNvPr>
          <p:cNvGrpSpPr/>
          <p:nvPr/>
        </p:nvGrpSpPr>
        <p:grpSpPr>
          <a:xfrm>
            <a:off x="4987588" y="5697848"/>
            <a:ext cx="468398" cy="473060"/>
            <a:chOff x="-2712977" y="4663784"/>
            <a:chExt cx="468398" cy="551307"/>
          </a:xfrm>
        </p:grpSpPr>
        <p:sp>
          <p:nvSpPr>
            <p:cNvPr id="68" name="Oval 9">
              <a:extLst>
                <a:ext uri="{FF2B5EF4-FFF2-40B4-BE49-F238E27FC236}">
                  <a16:creationId xmlns:a16="http://schemas.microsoft.com/office/drawing/2014/main" id="{4EF2843F-B2B2-4D3B-ADC5-66104CA55CCE}"/>
                </a:ext>
              </a:extLst>
            </p:cNvPr>
            <p:cNvSpPr>
              <a:spLocks noChangeArrowheads="1"/>
            </p:cNvSpPr>
            <p:nvPr/>
          </p:nvSpPr>
          <p:spPr bwMode="auto">
            <a:xfrm>
              <a:off x="-2569026" y="4663784"/>
              <a:ext cx="175374" cy="198468"/>
            </a:xfrm>
            <a:prstGeom prst="ellipse">
              <a:avLst/>
            </a:prstGeom>
            <a:solidFill>
              <a:srgbClr val="009ADD"/>
            </a:solidFill>
            <a:ln w="9525">
              <a:solidFill>
                <a:schemeClr val="bg2"/>
              </a:solidFill>
              <a:round/>
              <a:headEnd/>
              <a:tailEnd/>
            </a:ln>
          </p:spPr>
          <p:txBody>
            <a:bodyPr wrap="none" anchor="ctr"/>
            <a:lstStyle/>
            <a:p>
              <a:pPr>
                <a:defRPr/>
              </a:pPr>
              <a:endParaRPr lang="en-US" sz="900" kern="0" dirty="0"/>
            </a:p>
          </p:txBody>
        </p:sp>
        <p:sp>
          <p:nvSpPr>
            <p:cNvPr id="69" name="Text Box 10">
              <a:extLst>
                <a:ext uri="{FF2B5EF4-FFF2-40B4-BE49-F238E27FC236}">
                  <a16:creationId xmlns:a16="http://schemas.microsoft.com/office/drawing/2014/main" id="{E4CDD1FA-2A20-4E7E-9A31-8172BD65ED6A}"/>
                </a:ext>
              </a:extLst>
            </p:cNvPr>
            <p:cNvSpPr txBox="1">
              <a:spLocks noChangeArrowheads="1"/>
            </p:cNvSpPr>
            <p:nvPr/>
          </p:nvSpPr>
          <p:spPr bwMode="auto">
            <a:xfrm>
              <a:off x="-2712977" y="4946078"/>
              <a:ext cx="468398" cy="26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7.85%</a:t>
              </a:r>
            </a:p>
          </p:txBody>
        </p:sp>
      </p:grpSp>
      <p:grpSp>
        <p:nvGrpSpPr>
          <p:cNvPr id="6" name="Group 5">
            <a:extLst>
              <a:ext uri="{FF2B5EF4-FFF2-40B4-BE49-F238E27FC236}">
                <a16:creationId xmlns:a16="http://schemas.microsoft.com/office/drawing/2014/main" id="{A538758B-FAE7-4B25-A27F-775A01D653A1}"/>
              </a:ext>
            </a:extLst>
          </p:cNvPr>
          <p:cNvGrpSpPr/>
          <p:nvPr/>
        </p:nvGrpSpPr>
        <p:grpSpPr>
          <a:xfrm>
            <a:off x="5967027" y="5701050"/>
            <a:ext cx="468398" cy="469057"/>
            <a:chOff x="-2712358" y="4936531"/>
            <a:chExt cx="468398" cy="546642"/>
          </a:xfrm>
        </p:grpSpPr>
        <p:sp>
          <p:nvSpPr>
            <p:cNvPr id="66" name="Oval 12">
              <a:extLst>
                <a:ext uri="{FF2B5EF4-FFF2-40B4-BE49-F238E27FC236}">
                  <a16:creationId xmlns:a16="http://schemas.microsoft.com/office/drawing/2014/main" id="{442597B5-662C-4CF6-BB29-38B7AEA0326A}"/>
                </a:ext>
              </a:extLst>
            </p:cNvPr>
            <p:cNvSpPr>
              <a:spLocks noChangeArrowheads="1"/>
            </p:cNvSpPr>
            <p:nvPr/>
          </p:nvSpPr>
          <p:spPr bwMode="auto">
            <a:xfrm>
              <a:off x="-2569026" y="4936531"/>
              <a:ext cx="175374" cy="198468"/>
            </a:xfrm>
            <a:prstGeom prst="ellipse">
              <a:avLst/>
            </a:prstGeom>
            <a:solidFill>
              <a:srgbClr val="91D0EF"/>
            </a:solidFill>
            <a:ln w="9525">
              <a:solidFill>
                <a:schemeClr val="bg2"/>
              </a:solidFill>
              <a:round/>
              <a:headEnd/>
              <a:tailEnd/>
            </a:ln>
          </p:spPr>
          <p:txBody>
            <a:bodyPr wrap="none" anchor="ctr"/>
            <a:lstStyle/>
            <a:p>
              <a:pPr>
                <a:defRPr/>
              </a:pPr>
              <a:endParaRPr lang="en-US" sz="900" kern="0" dirty="0"/>
            </a:p>
          </p:txBody>
        </p:sp>
        <p:sp>
          <p:nvSpPr>
            <p:cNvPr id="67" name="Text Box 13">
              <a:extLst>
                <a:ext uri="{FF2B5EF4-FFF2-40B4-BE49-F238E27FC236}">
                  <a16:creationId xmlns:a16="http://schemas.microsoft.com/office/drawing/2014/main" id="{89FE0AE1-5C5A-4AD2-903F-8CC1C8EDF582}"/>
                </a:ext>
              </a:extLst>
            </p:cNvPr>
            <p:cNvSpPr txBox="1">
              <a:spLocks noChangeArrowheads="1"/>
            </p:cNvSpPr>
            <p:nvPr/>
          </p:nvSpPr>
          <p:spPr bwMode="auto">
            <a:xfrm>
              <a:off x="-2712358" y="5214160"/>
              <a:ext cx="468398" cy="26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4.35%</a:t>
              </a:r>
            </a:p>
          </p:txBody>
        </p:sp>
      </p:grpSp>
      <p:grpSp>
        <p:nvGrpSpPr>
          <p:cNvPr id="7" name="Group 6">
            <a:extLst>
              <a:ext uri="{FF2B5EF4-FFF2-40B4-BE49-F238E27FC236}">
                <a16:creationId xmlns:a16="http://schemas.microsoft.com/office/drawing/2014/main" id="{F1269C15-A9A6-47DB-BD08-28A8BEB0EF55}"/>
              </a:ext>
            </a:extLst>
          </p:cNvPr>
          <p:cNvGrpSpPr/>
          <p:nvPr/>
        </p:nvGrpSpPr>
        <p:grpSpPr>
          <a:xfrm>
            <a:off x="6918210" y="5700365"/>
            <a:ext cx="468398" cy="465402"/>
            <a:chOff x="-2728724" y="5209278"/>
            <a:chExt cx="468398" cy="542382"/>
          </a:xfrm>
        </p:grpSpPr>
        <p:sp>
          <p:nvSpPr>
            <p:cNvPr id="63" name="Oval 15">
              <a:extLst>
                <a:ext uri="{FF2B5EF4-FFF2-40B4-BE49-F238E27FC236}">
                  <a16:creationId xmlns:a16="http://schemas.microsoft.com/office/drawing/2014/main" id="{F0C96C3C-07D5-4DF4-99DF-E43DEFC960F0}"/>
                </a:ext>
              </a:extLst>
            </p:cNvPr>
            <p:cNvSpPr>
              <a:spLocks noChangeArrowheads="1"/>
            </p:cNvSpPr>
            <p:nvPr/>
          </p:nvSpPr>
          <p:spPr bwMode="auto">
            <a:xfrm>
              <a:off x="-2569026" y="5209278"/>
              <a:ext cx="175374" cy="198468"/>
            </a:xfrm>
            <a:prstGeom prst="ellipse">
              <a:avLst/>
            </a:prstGeom>
            <a:solidFill>
              <a:srgbClr val="7DCA36"/>
            </a:solidFill>
            <a:ln w="9525">
              <a:solidFill>
                <a:schemeClr val="bg2"/>
              </a:solidFill>
              <a:round/>
              <a:headEnd/>
              <a:tailEnd/>
            </a:ln>
          </p:spPr>
          <p:txBody>
            <a:bodyPr wrap="none" anchor="ctr"/>
            <a:lstStyle/>
            <a:p>
              <a:pPr>
                <a:defRPr/>
              </a:pPr>
              <a:endParaRPr lang="en-US" sz="900" kern="0" dirty="0"/>
            </a:p>
          </p:txBody>
        </p:sp>
        <p:sp>
          <p:nvSpPr>
            <p:cNvPr id="65" name="Text Box 16">
              <a:extLst>
                <a:ext uri="{FF2B5EF4-FFF2-40B4-BE49-F238E27FC236}">
                  <a16:creationId xmlns:a16="http://schemas.microsoft.com/office/drawing/2014/main" id="{54041FA9-EFBB-441A-8CBE-707EB77F2876}"/>
                </a:ext>
              </a:extLst>
            </p:cNvPr>
            <p:cNvSpPr txBox="1">
              <a:spLocks noChangeArrowheads="1"/>
            </p:cNvSpPr>
            <p:nvPr/>
          </p:nvSpPr>
          <p:spPr bwMode="auto">
            <a:xfrm>
              <a:off x="-2728724" y="5482647"/>
              <a:ext cx="468398" cy="26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4.35%</a:t>
              </a:r>
            </a:p>
          </p:txBody>
        </p:sp>
      </p:grpSp>
      <p:grpSp>
        <p:nvGrpSpPr>
          <p:cNvPr id="8" name="Group 7">
            <a:extLst>
              <a:ext uri="{FF2B5EF4-FFF2-40B4-BE49-F238E27FC236}">
                <a16:creationId xmlns:a16="http://schemas.microsoft.com/office/drawing/2014/main" id="{2D67636E-9D66-4BF2-8A74-81B4E4F3EC61}"/>
              </a:ext>
            </a:extLst>
          </p:cNvPr>
          <p:cNvGrpSpPr/>
          <p:nvPr/>
        </p:nvGrpSpPr>
        <p:grpSpPr>
          <a:xfrm>
            <a:off x="7877059" y="5705727"/>
            <a:ext cx="468398" cy="456740"/>
            <a:chOff x="-2717254" y="5480865"/>
            <a:chExt cx="468398" cy="532288"/>
          </a:xfrm>
        </p:grpSpPr>
        <p:sp>
          <p:nvSpPr>
            <p:cNvPr id="61" name="Oval 18">
              <a:extLst>
                <a:ext uri="{FF2B5EF4-FFF2-40B4-BE49-F238E27FC236}">
                  <a16:creationId xmlns:a16="http://schemas.microsoft.com/office/drawing/2014/main" id="{7B22B8A5-A5F3-4EAD-BBBB-3429F5A90C48}"/>
                </a:ext>
              </a:extLst>
            </p:cNvPr>
            <p:cNvSpPr>
              <a:spLocks noChangeArrowheads="1"/>
            </p:cNvSpPr>
            <p:nvPr/>
          </p:nvSpPr>
          <p:spPr bwMode="auto">
            <a:xfrm>
              <a:off x="-2569026" y="5480865"/>
              <a:ext cx="175374" cy="198467"/>
            </a:xfrm>
            <a:prstGeom prst="ellipse">
              <a:avLst/>
            </a:prstGeom>
            <a:solidFill>
              <a:srgbClr val="B8DE92"/>
            </a:solidFill>
            <a:ln w="9525">
              <a:solidFill>
                <a:schemeClr val="bg2"/>
              </a:solidFill>
              <a:round/>
              <a:headEnd/>
              <a:tailEnd/>
            </a:ln>
          </p:spPr>
          <p:txBody>
            <a:bodyPr wrap="none" anchor="ctr"/>
            <a:lstStyle/>
            <a:p>
              <a:pPr>
                <a:defRPr/>
              </a:pPr>
              <a:endParaRPr lang="en-US" sz="900" kern="0" dirty="0"/>
            </a:p>
          </p:txBody>
        </p:sp>
        <p:sp>
          <p:nvSpPr>
            <p:cNvPr id="62" name="Text Box 19">
              <a:extLst>
                <a:ext uri="{FF2B5EF4-FFF2-40B4-BE49-F238E27FC236}">
                  <a16:creationId xmlns:a16="http://schemas.microsoft.com/office/drawing/2014/main" id="{73E52250-CB9E-4C04-99A1-0166468E308D}"/>
                </a:ext>
              </a:extLst>
            </p:cNvPr>
            <p:cNvSpPr txBox="1">
              <a:spLocks noChangeArrowheads="1"/>
            </p:cNvSpPr>
            <p:nvPr/>
          </p:nvSpPr>
          <p:spPr bwMode="auto">
            <a:xfrm>
              <a:off x="-2717254" y="5744140"/>
              <a:ext cx="468398" cy="26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6.85%</a:t>
              </a:r>
            </a:p>
          </p:txBody>
        </p:sp>
      </p:grpSp>
      <p:grpSp>
        <p:nvGrpSpPr>
          <p:cNvPr id="9" name="Group 8">
            <a:extLst>
              <a:ext uri="{FF2B5EF4-FFF2-40B4-BE49-F238E27FC236}">
                <a16:creationId xmlns:a16="http://schemas.microsoft.com/office/drawing/2014/main" id="{4B7EA316-8CC3-493F-92E2-D8B96E1B10D7}"/>
              </a:ext>
            </a:extLst>
          </p:cNvPr>
          <p:cNvGrpSpPr/>
          <p:nvPr/>
        </p:nvGrpSpPr>
        <p:grpSpPr>
          <a:xfrm>
            <a:off x="8827047" y="5714947"/>
            <a:ext cx="468398" cy="453117"/>
            <a:chOff x="-2687007" y="5753612"/>
            <a:chExt cx="468398" cy="528065"/>
          </a:xfrm>
        </p:grpSpPr>
        <p:sp>
          <p:nvSpPr>
            <p:cNvPr id="59" name="Oval 21">
              <a:extLst>
                <a:ext uri="{FF2B5EF4-FFF2-40B4-BE49-F238E27FC236}">
                  <a16:creationId xmlns:a16="http://schemas.microsoft.com/office/drawing/2014/main" id="{B4A24F6D-1DBE-42E4-AE75-4374CE2FB409}"/>
                </a:ext>
              </a:extLst>
            </p:cNvPr>
            <p:cNvSpPr>
              <a:spLocks noChangeArrowheads="1"/>
            </p:cNvSpPr>
            <p:nvPr/>
          </p:nvSpPr>
          <p:spPr bwMode="auto">
            <a:xfrm>
              <a:off x="-2569026" y="5753612"/>
              <a:ext cx="175374" cy="198468"/>
            </a:xfrm>
            <a:prstGeom prst="ellipse">
              <a:avLst/>
            </a:prstGeom>
            <a:solidFill>
              <a:srgbClr val="FF9500"/>
            </a:solidFill>
            <a:ln w="9525">
              <a:solidFill>
                <a:schemeClr val="bg2"/>
              </a:solidFill>
              <a:round/>
              <a:headEnd/>
              <a:tailEnd/>
            </a:ln>
          </p:spPr>
          <p:txBody>
            <a:bodyPr wrap="none" anchor="ctr"/>
            <a:lstStyle/>
            <a:p>
              <a:pPr>
                <a:defRPr/>
              </a:pPr>
              <a:endParaRPr lang="en-US" sz="900" kern="0" dirty="0"/>
            </a:p>
          </p:txBody>
        </p:sp>
        <p:sp>
          <p:nvSpPr>
            <p:cNvPr id="60" name="Text Box 22">
              <a:extLst>
                <a:ext uri="{FF2B5EF4-FFF2-40B4-BE49-F238E27FC236}">
                  <a16:creationId xmlns:a16="http://schemas.microsoft.com/office/drawing/2014/main" id="{6612D488-4539-45D1-AC96-CCCF862B97B4}"/>
                </a:ext>
              </a:extLst>
            </p:cNvPr>
            <p:cNvSpPr txBox="1">
              <a:spLocks noChangeArrowheads="1"/>
            </p:cNvSpPr>
            <p:nvPr/>
          </p:nvSpPr>
          <p:spPr bwMode="auto">
            <a:xfrm>
              <a:off x="-2687007" y="6012664"/>
              <a:ext cx="468398" cy="26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7.72%</a:t>
              </a:r>
            </a:p>
          </p:txBody>
        </p:sp>
      </p:grpSp>
      <p:grpSp>
        <p:nvGrpSpPr>
          <p:cNvPr id="10" name="Group 9">
            <a:extLst>
              <a:ext uri="{FF2B5EF4-FFF2-40B4-BE49-F238E27FC236}">
                <a16:creationId xmlns:a16="http://schemas.microsoft.com/office/drawing/2014/main" id="{BF8A08AB-56A3-41EB-A3F4-9692DE0E4CD4}"/>
              </a:ext>
            </a:extLst>
          </p:cNvPr>
          <p:cNvGrpSpPr/>
          <p:nvPr/>
        </p:nvGrpSpPr>
        <p:grpSpPr>
          <a:xfrm>
            <a:off x="9791504" y="5716003"/>
            <a:ext cx="468398" cy="451671"/>
            <a:chOff x="-2707215" y="6026359"/>
            <a:chExt cx="468398" cy="526380"/>
          </a:xfrm>
        </p:grpSpPr>
        <p:sp>
          <p:nvSpPr>
            <p:cNvPr id="57" name="Oval 24">
              <a:extLst>
                <a:ext uri="{FF2B5EF4-FFF2-40B4-BE49-F238E27FC236}">
                  <a16:creationId xmlns:a16="http://schemas.microsoft.com/office/drawing/2014/main" id="{7324B673-24B9-48C4-B5F2-A2592423230D}"/>
                </a:ext>
              </a:extLst>
            </p:cNvPr>
            <p:cNvSpPr>
              <a:spLocks noChangeArrowheads="1"/>
            </p:cNvSpPr>
            <p:nvPr/>
          </p:nvSpPr>
          <p:spPr bwMode="auto">
            <a:xfrm>
              <a:off x="-2569026" y="6026359"/>
              <a:ext cx="175374" cy="198468"/>
            </a:xfrm>
            <a:prstGeom prst="ellipse">
              <a:avLst/>
            </a:prstGeom>
            <a:solidFill>
              <a:srgbClr val="FFD098"/>
            </a:solidFill>
            <a:ln w="9525">
              <a:solidFill>
                <a:schemeClr val="bg2"/>
              </a:solidFill>
              <a:round/>
              <a:headEnd/>
              <a:tailEnd/>
            </a:ln>
          </p:spPr>
          <p:txBody>
            <a:bodyPr wrap="none" anchor="ctr"/>
            <a:lstStyle/>
            <a:p>
              <a:pPr>
                <a:defRPr/>
              </a:pPr>
              <a:endParaRPr lang="en-US" sz="900" kern="0" dirty="0"/>
            </a:p>
          </p:txBody>
        </p:sp>
        <p:sp>
          <p:nvSpPr>
            <p:cNvPr id="58" name="Text Box 25">
              <a:extLst>
                <a:ext uri="{FF2B5EF4-FFF2-40B4-BE49-F238E27FC236}">
                  <a16:creationId xmlns:a16="http://schemas.microsoft.com/office/drawing/2014/main" id="{141EFEE3-BB86-48F4-B440-F171E6E83465}"/>
                </a:ext>
              </a:extLst>
            </p:cNvPr>
            <p:cNvSpPr txBox="1">
              <a:spLocks noChangeArrowheads="1"/>
            </p:cNvSpPr>
            <p:nvPr/>
          </p:nvSpPr>
          <p:spPr bwMode="auto">
            <a:xfrm>
              <a:off x="-2707215" y="6283726"/>
              <a:ext cx="468398" cy="26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7.35%</a:t>
              </a:r>
            </a:p>
          </p:txBody>
        </p:sp>
      </p:grpSp>
      <p:grpSp>
        <p:nvGrpSpPr>
          <p:cNvPr id="11" name="Group 10">
            <a:extLst>
              <a:ext uri="{FF2B5EF4-FFF2-40B4-BE49-F238E27FC236}">
                <a16:creationId xmlns:a16="http://schemas.microsoft.com/office/drawing/2014/main" id="{1F74D0D2-73FE-4843-99BC-1B709055C696}"/>
              </a:ext>
            </a:extLst>
          </p:cNvPr>
          <p:cNvGrpSpPr/>
          <p:nvPr/>
        </p:nvGrpSpPr>
        <p:grpSpPr>
          <a:xfrm>
            <a:off x="10755960" y="5716241"/>
            <a:ext cx="468398" cy="446222"/>
            <a:chOff x="-2674889" y="6299106"/>
            <a:chExt cx="468398" cy="520029"/>
          </a:xfrm>
        </p:grpSpPr>
        <p:sp>
          <p:nvSpPr>
            <p:cNvPr id="55" name="Oval 27">
              <a:extLst>
                <a:ext uri="{FF2B5EF4-FFF2-40B4-BE49-F238E27FC236}">
                  <a16:creationId xmlns:a16="http://schemas.microsoft.com/office/drawing/2014/main" id="{059F8D41-14F2-4035-AD4D-C20CE3BA5ED9}"/>
                </a:ext>
              </a:extLst>
            </p:cNvPr>
            <p:cNvSpPr>
              <a:spLocks noChangeArrowheads="1"/>
            </p:cNvSpPr>
            <p:nvPr/>
          </p:nvSpPr>
          <p:spPr bwMode="auto">
            <a:xfrm>
              <a:off x="-2569026" y="6299106"/>
              <a:ext cx="175374" cy="198468"/>
            </a:xfrm>
            <a:prstGeom prst="ellipse">
              <a:avLst/>
            </a:prstGeom>
            <a:solidFill>
              <a:srgbClr val="96205B"/>
            </a:solidFill>
            <a:ln w="9525">
              <a:solidFill>
                <a:schemeClr val="bg2"/>
              </a:solidFill>
              <a:round/>
              <a:headEnd/>
              <a:tailEnd/>
            </a:ln>
          </p:spPr>
          <p:txBody>
            <a:bodyPr wrap="none" anchor="ctr"/>
            <a:lstStyle/>
            <a:p>
              <a:pPr>
                <a:defRPr/>
              </a:pPr>
              <a:endParaRPr lang="en-US" sz="900" kern="0" dirty="0"/>
            </a:p>
          </p:txBody>
        </p:sp>
        <p:sp>
          <p:nvSpPr>
            <p:cNvPr id="56" name="Text Box 28">
              <a:extLst>
                <a:ext uri="{FF2B5EF4-FFF2-40B4-BE49-F238E27FC236}">
                  <a16:creationId xmlns:a16="http://schemas.microsoft.com/office/drawing/2014/main" id="{11255FCB-65E5-44FF-9401-A9366875AF81}"/>
                </a:ext>
              </a:extLst>
            </p:cNvPr>
            <p:cNvSpPr txBox="1">
              <a:spLocks noChangeArrowheads="1"/>
            </p:cNvSpPr>
            <p:nvPr/>
          </p:nvSpPr>
          <p:spPr bwMode="auto">
            <a:xfrm>
              <a:off x="-2674889" y="6550123"/>
              <a:ext cx="468398" cy="26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900" kern="0" dirty="0">
                  <a:latin typeface="Calibri" panose="020F0502020204030204" pitchFamily="34" charset="0"/>
                </a:rPr>
                <a:t>5.10%</a:t>
              </a:r>
            </a:p>
          </p:txBody>
        </p:sp>
      </p:grpSp>
      <p:sp>
        <p:nvSpPr>
          <p:cNvPr id="12" name="Oval 11">
            <a:extLst>
              <a:ext uri="{FF2B5EF4-FFF2-40B4-BE49-F238E27FC236}">
                <a16:creationId xmlns:a16="http://schemas.microsoft.com/office/drawing/2014/main" id="{163D4042-5C05-405D-BBFB-37E10CB13976}"/>
              </a:ext>
            </a:extLst>
          </p:cNvPr>
          <p:cNvSpPr/>
          <p:nvPr/>
        </p:nvSpPr>
        <p:spPr>
          <a:xfrm>
            <a:off x="5930899" y="711200"/>
            <a:ext cx="4514561" cy="44958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72B6B0CC-FED2-4128-853A-FA58FD6375C2}"/>
              </a:ext>
            </a:extLst>
          </p:cNvPr>
          <p:cNvGrpSpPr/>
          <p:nvPr/>
        </p:nvGrpSpPr>
        <p:grpSpPr>
          <a:xfrm>
            <a:off x="4562430" y="5247263"/>
            <a:ext cx="7055127" cy="1001315"/>
            <a:chOff x="4578040" y="5163341"/>
            <a:chExt cx="7055127" cy="1001315"/>
          </a:xfrm>
        </p:grpSpPr>
        <p:sp>
          <p:nvSpPr>
            <p:cNvPr id="77" name="Rectangle 76">
              <a:extLst>
                <a:ext uri="{FF2B5EF4-FFF2-40B4-BE49-F238E27FC236}">
                  <a16:creationId xmlns:a16="http://schemas.microsoft.com/office/drawing/2014/main" id="{836EF69B-B278-4429-B5F6-807E3F7BD861}"/>
                </a:ext>
              </a:extLst>
            </p:cNvPr>
            <p:cNvSpPr/>
            <p:nvPr/>
          </p:nvSpPr>
          <p:spPr>
            <a:xfrm>
              <a:off x="4578040" y="5163341"/>
              <a:ext cx="949299" cy="276999"/>
            </a:xfrm>
            <a:prstGeom prst="rect">
              <a:avLst/>
            </a:prstGeom>
          </p:spPr>
          <p:txBody>
            <a:bodyPr wrap="none">
              <a:spAutoFit/>
            </a:bodyPr>
            <a:lstStyle/>
            <a:p>
              <a:pPr>
                <a:spcAft>
                  <a:spcPts val="200"/>
                </a:spcAft>
                <a:defRPr/>
              </a:pPr>
              <a:r>
                <a:rPr lang="en-US" sz="1200" b="1" kern="0" dirty="0">
                  <a:solidFill>
                    <a:srgbClr val="000000">
                      <a:lumMod val="85000"/>
                      <a:lumOff val="15000"/>
                    </a:srgbClr>
                  </a:solidFill>
                  <a:latin typeface="Calibri" panose="020F0502020204030204" pitchFamily="34" charset="0"/>
                  <a:ea typeface="ＭＳ Ｐゴシック" pitchFamily="34" charset="-128"/>
                </a:rPr>
                <a:t>80111 taxes</a:t>
              </a:r>
            </a:p>
          </p:txBody>
        </p:sp>
        <p:sp>
          <p:nvSpPr>
            <p:cNvPr id="78" name="Rectangle 77">
              <a:extLst>
                <a:ext uri="{FF2B5EF4-FFF2-40B4-BE49-F238E27FC236}">
                  <a16:creationId xmlns:a16="http://schemas.microsoft.com/office/drawing/2014/main" id="{C8F0CEE9-029C-49B9-99A6-28C3FF459FEA}"/>
                </a:ext>
              </a:extLst>
            </p:cNvPr>
            <p:cNvSpPr/>
            <p:nvPr/>
          </p:nvSpPr>
          <p:spPr>
            <a:xfrm>
              <a:off x="4593056" y="5512079"/>
              <a:ext cx="930275"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2.9% </a:t>
              </a:r>
              <a:br>
                <a:rPr lang="en-US" sz="1000" b="1" kern="0" dirty="0">
                  <a:solidFill>
                    <a:schemeClr val="tx2"/>
                  </a:solidFill>
                  <a:latin typeface="Calibri" panose="020F0502020204030204" pitchFamily="34" charset="0"/>
                  <a:ea typeface="ＭＳ Ｐゴシック" pitchFamily="34" charset="-128"/>
                </a:rPr>
              </a:br>
              <a:r>
                <a:rPr lang="en-US" sz="900" kern="0" dirty="0">
                  <a:solidFill>
                    <a:srgbClr val="000000">
                      <a:lumMod val="85000"/>
                      <a:lumOff val="15000"/>
                    </a:srgbClr>
                  </a:solidFill>
                  <a:latin typeface="Calibri" panose="020F0502020204030204" pitchFamily="34" charset="0"/>
                  <a:ea typeface="ＭＳ Ｐゴシック" pitchFamily="34" charset="-128"/>
                </a:rPr>
                <a:t>Colorado </a:t>
              </a:r>
              <a:br>
                <a:rPr lang="en-US" sz="900" kern="0" dirty="0">
                  <a:solidFill>
                    <a:srgbClr val="000000">
                      <a:lumMod val="85000"/>
                      <a:lumOff val="15000"/>
                    </a:srgbClr>
                  </a:solidFill>
                  <a:latin typeface="Calibri" panose="020F0502020204030204" pitchFamily="34" charset="0"/>
                  <a:ea typeface="ＭＳ Ｐゴシック" pitchFamily="34" charset="-128"/>
                </a:rPr>
              </a:br>
              <a:r>
                <a:rPr lang="en-US" sz="900" kern="0" dirty="0">
                  <a:solidFill>
                    <a:srgbClr val="000000">
                      <a:lumMod val="85000"/>
                      <a:lumOff val="15000"/>
                    </a:srgbClr>
                  </a:solidFill>
                  <a:latin typeface="Calibri" panose="020F0502020204030204" pitchFamily="34" charset="0"/>
                  <a:ea typeface="ＭＳ Ｐゴシック" pitchFamily="34" charset="-128"/>
                </a:rPr>
                <a:t>State</a:t>
              </a:r>
            </a:p>
          </p:txBody>
        </p:sp>
        <p:sp>
          <p:nvSpPr>
            <p:cNvPr id="79" name="Rectangle 78">
              <a:extLst>
                <a:ext uri="{FF2B5EF4-FFF2-40B4-BE49-F238E27FC236}">
                  <a16:creationId xmlns:a16="http://schemas.microsoft.com/office/drawing/2014/main" id="{D89664E9-A195-409E-AF35-39B0839D0076}"/>
                </a:ext>
              </a:extLst>
            </p:cNvPr>
            <p:cNvSpPr/>
            <p:nvPr/>
          </p:nvSpPr>
          <p:spPr>
            <a:xfrm>
              <a:off x="5345537" y="5515276"/>
              <a:ext cx="796479"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.25% </a:t>
              </a:r>
              <a:r>
                <a:rPr lang="en-US" sz="900" kern="0" dirty="0">
                  <a:solidFill>
                    <a:srgbClr val="000000">
                      <a:lumMod val="85000"/>
                      <a:lumOff val="15000"/>
                    </a:srgbClr>
                  </a:solidFill>
                  <a:latin typeface="Calibri" panose="020F0502020204030204" pitchFamily="34" charset="0"/>
                  <a:ea typeface="ＭＳ Ｐゴシック" pitchFamily="34" charset="-128"/>
                </a:rPr>
                <a:t>Arapahoe County</a:t>
              </a:r>
            </a:p>
          </p:txBody>
        </p:sp>
        <p:sp>
          <p:nvSpPr>
            <p:cNvPr id="80" name="Rectangle 79">
              <a:extLst>
                <a:ext uri="{FF2B5EF4-FFF2-40B4-BE49-F238E27FC236}">
                  <a16:creationId xmlns:a16="http://schemas.microsoft.com/office/drawing/2014/main" id="{5E22D49A-1284-4115-AACB-F4706AB992EF}"/>
                </a:ext>
              </a:extLst>
            </p:cNvPr>
            <p:cNvSpPr/>
            <p:nvPr/>
          </p:nvSpPr>
          <p:spPr>
            <a:xfrm>
              <a:off x="6142016" y="5518473"/>
              <a:ext cx="835317"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1.0%</a:t>
              </a:r>
              <a:r>
                <a:rPr lang="en-US" sz="900" kern="0" dirty="0">
                  <a:solidFill>
                    <a:srgbClr val="000000">
                      <a:lumMod val="85000"/>
                      <a:lumOff val="15000"/>
                    </a:srgbClr>
                  </a:solidFill>
                  <a:latin typeface="Calibri" panose="020F0502020204030204" pitchFamily="34" charset="0"/>
                  <a:ea typeface="ＭＳ Ｐゴシック" pitchFamily="34" charset="-128"/>
                </a:rPr>
                <a:t> </a:t>
              </a:r>
              <a:br>
                <a:rPr lang="en-US" sz="900" kern="0" dirty="0">
                  <a:solidFill>
                    <a:srgbClr val="000000">
                      <a:lumMod val="85000"/>
                      <a:lumOff val="15000"/>
                    </a:srgbClr>
                  </a:solidFill>
                  <a:latin typeface="Calibri" panose="020F0502020204030204" pitchFamily="34" charset="0"/>
                  <a:ea typeface="ＭＳ Ｐゴシック" pitchFamily="34" charset="-128"/>
                </a:rPr>
              </a:br>
              <a:r>
                <a:rPr lang="en-US" sz="900" kern="0" dirty="0">
                  <a:solidFill>
                    <a:srgbClr val="000000">
                      <a:lumMod val="85000"/>
                      <a:lumOff val="15000"/>
                    </a:srgbClr>
                  </a:solidFill>
                  <a:latin typeface="Calibri" panose="020F0502020204030204" pitchFamily="34" charset="0"/>
                  <a:ea typeface="ＭＳ Ｐゴシック" pitchFamily="34" charset="-128"/>
                </a:rPr>
                <a:t>Douglas County</a:t>
              </a:r>
            </a:p>
          </p:txBody>
        </p:sp>
        <p:sp>
          <p:nvSpPr>
            <p:cNvPr id="81" name="Rectangle 80">
              <a:extLst>
                <a:ext uri="{FF2B5EF4-FFF2-40B4-BE49-F238E27FC236}">
                  <a16:creationId xmlns:a16="http://schemas.microsoft.com/office/drawing/2014/main" id="{BA49CB18-40FD-4D04-BD8B-BE258182D634}"/>
                </a:ext>
              </a:extLst>
            </p:cNvPr>
            <p:cNvSpPr/>
            <p:nvPr/>
          </p:nvSpPr>
          <p:spPr>
            <a:xfrm>
              <a:off x="6861659" y="5518473"/>
              <a:ext cx="930275"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3.5% </a:t>
              </a:r>
              <a:r>
                <a:rPr lang="en-US" sz="900" kern="0" dirty="0">
                  <a:solidFill>
                    <a:srgbClr val="000000">
                      <a:lumMod val="85000"/>
                      <a:lumOff val="15000"/>
                    </a:srgbClr>
                  </a:solidFill>
                  <a:latin typeface="Calibri" panose="020F0502020204030204" pitchFamily="34" charset="0"/>
                  <a:ea typeface="ＭＳ Ｐゴシック" pitchFamily="34" charset="-128"/>
                </a:rPr>
                <a:t>Englewood </a:t>
              </a:r>
              <a:br>
                <a:rPr lang="en-US" sz="900" kern="0" dirty="0">
                  <a:solidFill>
                    <a:srgbClr val="000000">
                      <a:lumMod val="85000"/>
                      <a:lumOff val="15000"/>
                    </a:srgbClr>
                  </a:solidFill>
                  <a:latin typeface="Calibri" panose="020F0502020204030204" pitchFamily="34" charset="0"/>
                  <a:ea typeface="ＭＳ Ｐゴシック" pitchFamily="34" charset="-128"/>
                </a:rPr>
              </a:br>
              <a:r>
                <a:rPr lang="en-US" sz="900" kern="0" dirty="0">
                  <a:solidFill>
                    <a:srgbClr val="000000">
                      <a:lumMod val="85000"/>
                      <a:lumOff val="15000"/>
                    </a:srgbClr>
                  </a:solidFill>
                  <a:latin typeface="Calibri" panose="020F0502020204030204" pitchFamily="34" charset="0"/>
                  <a:ea typeface="ＭＳ Ｐゴシック" pitchFamily="34" charset="-128"/>
                </a:rPr>
                <a:t>City</a:t>
              </a:r>
            </a:p>
          </p:txBody>
        </p:sp>
        <p:sp>
          <p:nvSpPr>
            <p:cNvPr id="82" name="Rectangle 81">
              <a:extLst>
                <a:ext uri="{FF2B5EF4-FFF2-40B4-BE49-F238E27FC236}">
                  <a16:creationId xmlns:a16="http://schemas.microsoft.com/office/drawing/2014/main" id="{9DB0DE1D-A6DF-4FA0-8464-553032323FF9}"/>
                </a:ext>
              </a:extLst>
            </p:cNvPr>
            <p:cNvSpPr/>
            <p:nvPr/>
          </p:nvSpPr>
          <p:spPr>
            <a:xfrm>
              <a:off x="7665462" y="5507154"/>
              <a:ext cx="981885"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3.0% </a:t>
              </a:r>
              <a:r>
                <a:rPr lang="en-US" sz="900" kern="0" dirty="0">
                  <a:solidFill>
                    <a:srgbClr val="000000">
                      <a:lumMod val="85000"/>
                      <a:lumOff val="15000"/>
                    </a:srgbClr>
                  </a:solidFill>
                  <a:latin typeface="Calibri" panose="020F0502020204030204" pitchFamily="34" charset="0"/>
                  <a:ea typeface="ＭＳ Ｐゴシック" pitchFamily="34" charset="-128"/>
                </a:rPr>
                <a:t>Greenwood Village City</a:t>
              </a:r>
            </a:p>
          </p:txBody>
        </p:sp>
        <p:sp>
          <p:nvSpPr>
            <p:cNvPr id="83" name="Rectangle 82">
              <a:extLst>
                <a:ext uri="{FF2B5EF4-FFF2-40B4-BE49-F238E27FC236}">
                  <a16:creationId xmlns:a16="http://schemas.microsoft.com/office/drawing/2014/main" id="{2850EDCF-76B9-4DF7-A164-5D621B83D8F5}"/>
                </a:ext>
              </a:extLst>
            </p:cNvPr>
            <p:cNvSpPr/>
            <p:nvPr/>
          </p:nvSpPr>
          <p:spPr>
            <a:xfrm>
              <a:off x="8531694" y="5503945"/>
              <a:ext cx="768099"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2.5% </a:t>
              </a:r>
              <a:r>
                <a:rPr lang="en-US" sz="900" kern="0" dirty="0">
                  <a:solidFill>
                    <a:srgbClr val="000000">
                      <a:lumMod val="85000"/>
                      <a:lumOff val="15000"/>
                    </a:srgbClr>
                  </a:solidFill>
                  <a:latin typeface="Calibri" panose="020F0502020204030204" pitchFamily="34" charset="0"/>
                  <a:ea typeface="ＭＳ Ｐゴシック" pitchFamily="34" charset="-128"/>
                </a:rPr>
                <a:t>Centennial City</a:t>
              </a:r>
            </a:p>
          </p:txBody>
        </p:sp>
        <p:sp>
          <p:nvSpPr>
            <p:cNvPr id="84" name="Rectangle 83">
              <a:extLst>
                <a:ext uri="{FF2B5EF4-FFF2-40B4-BE49-F238E27FC236}">
                  <a16:creationId xmlns:a16="http://schemas.microsoft.com/office/drawing/2014/main" id="{6915406D-A8ED-4198-BEEF-271CEC9ABA3E}"/>
                </a:ext>
              </a:extLst>
            </p:cNvPr>
            <p:cNvSpPr/>
            <p:nvPr/>
          </p:nvSpPr>
          <p:spPr>
            <a:xfrm>
              <a:off x="9354336" y="5502936"/>
              <a:ext cx="824254" cy="6617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1.0% </a:t>
              </a:r>
              <a:r>
                <a:rPr lang="en-US" sz="900" kern="0" dirty="0">
                  <a:solidFill>
                    <a:srgbClr val="000000">
                      <a:lumMod val="85000"/>
                      <a:lumOff val="15000"/>
                    </a:srgbClr>
                  </a:solidFill>
                  <a:latin typeface="Calibri" panose="020F0502020204030204" pitchFamily="34" charset="0"/>
                  <a:ea typeface="ＭＳ Ｐゴシック" pitchFamily="34" charset="-128"/>
                </a:rPr>
                <a:t>Regional Transport District</a:t>
              </a:r>
            </a:p>
          </p:txBody>
        </p:sp>
        <p:sp>
          <p:nvSpPr>
            <p:cNvPr id="85" name="Rectangle 84">
              <a:extLst>
                <a:ext uri="{FF2B5EF4-FFF2-40B4-BE49-F238E27FC236}">
                  <a16:creationId xmlns:a16="http://schemas.microsoft.com/office/drawing/2014/main" id="{F306C25F-7AF0-4BAC-9B6F-337D0B90C62D}"/>
                </a:ext>
              </a:extLst>
            </p:cNvPr>
            <p:cNvSpPr/>
            <p:nvPr/>
          </p:nvSpPr>
          <p:spPr>
            <a:xfrm>
              <a:off x="10132399" y="5500689"/>
              <a:ext cx="740663" cy="523220"/>
            </a:xfrm>
            <a:prstGeom prst="rect">
              <a:avLst/>
            </a:prstGeom>
          </p:spPr>
          <p:txBody>
            <a:bodyPr wrap="square">
              <a:spAutoFit/>
            </a:bodyPr>
            <a:lstStyle/>
            <a:p>
              <a:pPr>
                <a:spcAft>
                  <a:spcPts val="200"/>
                </a:spcAft>
                <a:defRPr/>
              </a:pPr>
              <a:r>
                <a:rPr lang="en-US" sz="1000" b="1" kern="0" dirty="0">
                  <a:solidFill>
                    <a:schemeClr val="tx2"/>
                  </a:solidFill>
                  <a:latin typeface="Calibri" panose="020F0502020204030204" pitchFamily="34" charset="0"/>
                  <a:ea typeface="ＭＳ Ｐゴシック" pitchFamily="34" charset="-128"/>
                </a:rPr>
                <a:t>.10% </a:t>
              </a:r>
              <a:r>
                <a:rPr lang="en-US" sz="900" kern="0" dirty="0">
                  <a:solidFill>
                    <a:srgbClr val="000000">
                      <a:lumMod val="85000"/>
                      <a:lumOff val="15000"/>
                    </a:srgbClr>
                  </a:solidFill>
                  <a:latin typeface="Calibri" panose="020F0502020204030204" pitchFamily="34" charset="0"/>
                  <a:ea typeface="ＭＳ Ｐゴシック" pitchFamily="34" charset="-128"/>
                </a:rPr>
                <a:t>Football District</a:t>
              </a:r>
            </a:p>
          </p:txBody>
        </p:sp>
        <p:sp>
          <p:nvSpPr>
            <p:cNvPr id="86" name="Rectangle 85">
              <a:extLst>
                <a:ext uri="{FF2B5EF4-FFF2-40B4-BE49-F238E27FC236}">
                  <a16:creationId xmlns:a16="http://schemas.microsoft.com/office/drawing/2014/main" id="{A7E8DC7C-559A-4BD7-B7D8-6D173C3E2232}"/>
                </a:ext>
              </a:extLst>
            </p:cNvPr>
            <p:cNvSpPr/>
            <p:nvPr/>
          </p:nvSpPr>
          <p:spPr>
            <a:xfrm>
              <a:off x="10808913" y="5492340"/>
              <a:ext cx="824254" cy="661720"/>
            </a:xfrm>
            <a:prstGeom prst="rect">
              <a:avLst/>
            </a:prstGeom>
          </p:spPr>
          <p:txBody>
            <a:bodyPr wrap="square">
              <a:spAutoFit/>
            </a:bodyPr>
            <a:lstStyle/>
            <a:p>
              <a:pPr>
                <a:defRPr/>
              </a:pPr>
              <a:r>
                <a:rPr lang="en-US" sz="1000" b="1" kern="0" dirty="0">
                  <a:solidFill>
                    <a:schemeClr val="tx2"/>
                  </a:solidFill>
                  <a:latin typeface="Calibri" panose="020F0502020204030204" pitchFamily="34" charset="0"/>
                  <a:ea typeface="ＭＳ Ｐゴシック" pitchFamily="34" charset="-128"/>
                </a:rPr>
                <a:t>.10% </a:t>
              </a:r>
              <a:br>
                <a:rPr lang="en-US" sz="1000" b="1" kern="0" dirty="0">
                  <a:solidFill>
                    <a:schemeClr val="tx2"/>
                  </a:solidFill>
                  <a:latin typeface="Calibri" panose="020F0502020204030204" pitchFamily="34" charset="0"/>
                  <a:ea typeface="ＭＳ Ｐゴシック" pitchFamily="34" charset="-128"/>
                </a:rPr>
              </a:br>
              <a:r>
                <a:rPr lang="en-US" sz="900" kern="0" dirty="0">
                  <a:solidFill>
                    <a:srgbClr val="000000">
                      <a:lumMod val="85000"/>
                      <a:lumOff val="15000"/>
                    </a:srgbClr>
                  </a:solidFill>
                  <a:latin typeface="Calibri" panose="020F0502020204030204" pitchFamily="34" charset="0"/>
                  <a:ea typeface="ＭＳ Ｐゴシック" pitchFamily="34" charset="-128"/>
                </a:rPr>
                <a:t>Science </a:t>
              </a:r>
            </a:p>
            <a:p>
              <a:pPr>
                <a:defRPr/>
              </a:pPr>
              <a:r>
                <a:rPr lang="en-US" sz="900" kern="0" dirty="0">
                  <a:solidFill>
                    <a:srgbClr val="000000">
                      <a:lumMod val="85000"/>
                      <a:lumOff val="15000"/>
                    </a:srgbClr>
                  </a:solidFill>
                  <a:latin typeface="Calibri" panose="020F0502020204030204" pitchFamily="34" charset="0"/>
                  <a:ea typeface="ＭＳ Ｐゴシック" pitchFamily="34" charset="-128"/>
                </a:rPr>
                <a:t>and Cultural District</a:t>
              </a:r>
            </a:p>
          </p:txBody>
        </p:sp>
      </p:grpSp>
      <p:sp>
        <p:nvSpPr>
          <p:cNvPr id="3" name="Slide Number Placeholder 2">
            <a:extLst>
              <a:ext uri="{FF2B5EF4-FFF2-40B4-BE49-F238E27FC236}">
                <a16:creationId xmlns:a16="http://schemas.microsoft.com/office/drawing/2014/main" id="{E6CB258F-1853-4824-A23B-1D766E1F3A93}"/>
              </a:ext>
            </a:extLst>
          </p:cNvPr>
          <p:cNvSpPr>
            <a:spLocks noGrp="1"/>
          </p:cNvSpPr>
          <p:nvPr>
            <p:ph type="sldNum" sz="quarter" idx="12"/>
          </p:nvPr>
        </p:nvSpPr>
        <p:spPr/>
        <p:txBody>
          <a:bodyPr/>
          <a:lstStyle/>
          <a:p>
            <a:r>
              <a:rPr lang="en-US" dirty="0"/>
              <a:t>15</a:t>
            </a:r>
          </a:p>
        </p:txBody>
      </p:sp>
    </p:spTree>
    <p:extLst>
      <p:ext uri="{BB962C8B-B14F-4D97-AF65-F5344CB8AC3E}">
        <p14:creationId xmlns:p14="http://schemas.microsoft.com/office/powerpoint/2010/main" val="19887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75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1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12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1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12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 presetClass="exit" presetSubtype="0" fill="hold"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685800" y="1930400"/>
            <a:ext cx="5238750" cy="3078922"/>
          </a:xfrm>
        </p:spPr>
        <p:txBody>
          <a:bodyPr anchor="ctr"/>
          <a:lstStyle/>
          <a:p>
            <a:pPr eaLnBrk="1" hangingPunct="1">
              <a:buNone/>
            </a:pPr>
            <a:r>
              <a:rPr lang="en-US" sz="3200"/>
              <a:t>In Massachusetts, a clothing item costing up to $175 is exempt from sales tax.</a:t>
            </a:r>
          </a:p>
          <a:p>
            <a:pPr eaLnBrk="1" hangingPunct="1">
              <a:buNone/>
            </a:pPr>
            <a:r>
              <a:rPr lang="en-US" sz="3200"/>
              <a:t>However, any item costing $175.01 and above is subject to the state sales tax.</a:t>
            </a:r>
            <a:endParaRPr lang="en-US" sz="3200" dirty="0"/>
          </a:p>
        </p:txBody>
      </p:sp>
      <p:sp>
        <p:nvSpPr>
          <p:cNvPr id="3" name="Content Placeholder 2"/>
          <p:cNvSpPr>
            <a:spLocks noGrp="1"/>
          </p:cNvSpPr>
          <p:nvPr>
            <p:ph idx="14"/>
          </p:nvPr>
        </p:nvSpPr>
        <p:spPr>
          <a:xfrm>
            <a:off x="6267447" y="1930400"/>
            <a:ext cx="5238750" cy="3078922"/>
          </a:xfrm>
        </p:spPr>
        <p:txBody>
          <a:bodyPr anchor="ctr"/>
          <a:lstStyle/>
          <a:p>
            <a:pPr marL="342900" lvl="0" indent="-342900" algn="ctr" fontAlgn="base">
              <a:spcBef>
                <a:spcPct val="20000"/>
              </a:spcBef>
              <a:spcAft>
                <a:spcPct val="25000"/>
              </a:spcAft>
              <a:buClrTx/>
              <a:buSzTx/>
              <a:buNone/>
              <a:defRPr/>
            </a:pPr>
            <a:r>
              <a:rPr lang="en-US" sz="8000" kern="0">
                <a:solidFill>
                  <a:srgbClr val="199BD2"/>
                </a:solidFill>
              </a:rPr>
              <a:t>True!</a:t>
            </a:r>
            <a:endParaRPr lang="en-US" sz="8000" kern="0" dirty="0">
              <a:solidFill>
                <a:srgbClr val="199BD2"/>
              </a:solidFill>
            </a:endParaRPr>
          </a:p>
        </p:txBody>
      </p:sp>
      <p:sp>
        <p:nvSpPr>
          <p:cNvPr id="4099" name="Rectangle 2"/>
          <p:cNvSpPr>
            <a:spLocks noGrp="1" noChangeArrowheads="1"/>
          </p:cNvSpPr>
          <p:nvPr>
            <p:ph type="title"/>
          </p:nvPr>
        </p:nvSpPr>
        <p:spPr>
          <a:xfrm>
            <a:off x="685800" y="570707"/>
            <a:ext cx="10820400" cy="498598"/>
          </a:xfrm>
        </p:spPr>
        <p:txBody>
          <a:bodyPr/>
          <a:lstStyle/>
          <a:p>
            <a:pPr eaLnBrk="1" hangingPunct="1"/>
            <a:r>
              <a:rPr lang="en-US"/>
              <a:t>Mental Break -  True or False?</a:t>
            </a:r>
            <a:endParaRPr lang="en-US" dirty="0"/>
          </a:p>
        </p:txBody>
      </p:sp>
      <p:pic>
        <p:nvPicPr>
          <p:cNvPr id="5" name="Picture 4"/>
          <p:cNvPicPr>
            <a:picLocks noChangeAspect="1"/>
          </p:cNvPicPr>
          <p:nvPr/>
        </p:nvPicPr>
        <p:blipFill>
          <a:blip r:embed="rId3"/>
          <a:stretch>
            <a:fillRect/>
          </a:stretch>
        </p:blipFill>
        <p:spPr>
          <a:xfrm>
            <a:off x="10575924" y="303348"/>
            <a:ext cx="927008" cy="1033316"/>
          </a:xfrm>
          <a:prstGeom prst="rect">
            <a:avLst/>
          </a:prstGeom>
        </p:spPr>
      </p:pic>
      <p:sp>
        <p:nvSpPr>
          <p:cNvPr id="15" name="Slide Number Placeholder 14"/>
          <p:cNvSpPr>
            <a:spLocks noGrp="1"/>
          </p:cNvSpPr>
          <p:nvPr>
            <p:ph type="sldNum" sz="quarter" idx="12"/>
          </p:nvPr>
        </p:nvSpPr>
        <p:spPr/>
        <p:txBody>
          <a:bodyPr/>
          <a:lstStyle/>
          <a:p>
            <a:fld id="{C7927A04-FFAB-4E77-8A60-75CB67674673}" type="slidenum">
              <a:rPr lang="en-US" smtClean="0"/>
              <a:pPr/>
              <a:t>18</a:t>
            </a:fld>
            <a:endParaRPr lang="en-US" dirty="0"/>
          </a:p>
        </p:txBody>
      </p:sp>
      <p:sp>
        <p:nvSpPr>
          <p:cNvPr id="18" name="Footer Placeholder 1">
            <a:extLst>
              <a:ext uri="{FF2B5EF4-FFF2-40B4-BE49-F238E27FC236}">
                <a16:creationId xmlns:a16="http://schemas.microsoft.com/office/drawing/2014/main" id="{1B0DDE55-7F18-4768-8522-D359FE11010A}"/>
              </a:ext>
            </a:extLst>
          </p:cNvPr>
          <p:cNvSpPr>
            <a:spLocks noGrp="1"/>
          </p:cNvSpPr>
          <p:nvPr>
            <p:ph type="ftr" sz="quarter" idx="11"/>
          </p:nvPr>
        </p:nvSpPr>
        <p:spPr>
          <a:xfrm>
            <a:off x="685800" y="6458833"/>
            <a:ext cx="4114800" cy="184666"/>
          </a:xfrm>
        </p:spPr>
        <p:txBody>
          <a:bodyPr/>
          <a:lstStyle/>
          <a:p>
            <a:r>
              <a:rPr lang="en-US"/>
              <a:t>© Avalara      CONFIDENTIAL &amp; PROPRIETARY</a:t>
            </a:r>
          </a:p>
        </p:txBody>
      </p:sp>
    </p:spTree>
    <p:extLst>
      <p:ext uri="{BB962C8B-B14F-4D97-AF65-F5344CB8AC3E}">
        <p14:creationId xmlns:p14="http://schemas.microsoft.com/office/powerpoint/2010/main" val="13710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359A3-102D-48F3-A101-BB91E7A2636B}"/>
              </a:ext>
            </a:extLst>
          </p:cNvPr>
          <p:cNvSpPr>
            <a:spLocks noGrp="1"/>
          </p:cNvSpPr>
          <p:nvPr>
            <p:ph type="title"/>
          </p:nvPr>
        </p:nvSpPr>
        <p:spPr/>
        <p:txBody>
          <a:bodyPr/>
          <a:lstStyle/>
          <a:p>
            <a:r>
              <a:rPr lang="en-US" dirty="0"/>
              <a:t>How Automation Helps</a:t>
            </a:r>
          </a:p>
        </p:txBody>
      </p:sp>
    </p:spTree>
    <p:extLst>
      <p:ext uri="{BB962C8B-B14F-4D97-AF65-F5344CB8AC3E}">
        <p14:creationId xmlns:p14="http://schemas.microsoft.com/office/powerpoint/2010/main" val="14997114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C2F5-C58E-40F9-BF9E-D7E82A541EC5}"/>
              </a:ext>
            </a:extLst>
          </p:cNvPr>
          <p:cNvSpPr>
            <a:spLocks noGrp="1"/>
          </p:cNvSpPr>
          <p:nvPr>
            <p:ph type="title"/>
          </p:nvPr>
        </p:nvSpPr>
        <p:spPr/>
        <p:txBody>
          <a:bodyPr/>
          <a:lstStyle/>
          <a:p>
            <a:r>
              <a:rPr lang="en-US" dirty="0"/>
              <a:t>Pop Quiz</a:t>
            </a:r>
          </a:p>
        </p:txBody>
      </p:sp>
    </p:spTree>
    <p:extLst>
      <p:ext uri="{BB962C8B-B14F-4D97-AF65-F5344CB8AC3E}">
        <p14:creationId xmlns:p14="http://schemas.microsoft.com/office/powerpoint/2010/main" val="6003640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C02F18-2E9B-4A35-A6B3-9725CFD35D99}"/>
              </a:ext>
            </a:extLst>
          </p:cNvPr>
          <p:cNvSpPr>
            <a:spLocks noGrp="1"/>
          </p:cNvSpPr>
          <p:nvPr>
            <p:ph type="sldNum" sz="quarter" idx="12"/>
          </p:nvPr>
        </p:nvSpPr>
        <p:spPr/>
        <p:txBody>
          <a:bodyPr/>
          <a:lstStyle/>
          <a:p>
            <a:fld id="{4F9C8035-0985-42BC-822B-2001D85D7F5B}" type="slidenum">
              <a:rPr lang="en-US" smtClean="0"/>
              <a:pPr/>
              <a:t>20</a:t>
            </a:fld>
            <a:endParaRPr lang="en-US" dirty="0"/>
          </a:p>
        </p:txBody>
      </p:sp>
      <p:pic>
        <p:nvPicPr>
          <p:cNvPr id="18" name="Picture Placeholder 17"/>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val="0"/>
              </a:ext>
            </a:extLst>
          </a:blip>
          <a:srcRect/>
          <a:stretch/>
        </p:blipFill>
        <p:spPr>
          <a:xfrm>
            <a:off x="0" y="0"/>
            <a:ext cx="3475038" cy="6858000"/>
          </a:xfrm>
        </p:spPr>
      </p:pic>
      <p:sp>
        <p:nvSpPr>
          <p:cNvPr id="7" name="Text Placeholder 6">
            <a:extLst>
              <a:ext uri="{FF2B5EF4-FFF2-40B4-BE49-F238E27FC236}">
                <a16:creationId xmlns:a16="http://schemas.microsoft.com/office/drawing/2014/main" id="{E945B8F9-F5AA-4CB6-AFAA-3C2A2D86B2F9}"/>
              </a:ext>
            </a:extLst>
          </p:cNvPr>
          <p:cNvSpPr>
            <a:spLocks noGrp="1"/>
          </p:cNvSpPr>
          <p:nvPr>
            <p:ph type="subTitle" idx="4294967295"/>
          </p:nvPr>
        </p:nvSpPr>
        <p:spPr>
          <a:xfrm>
            <a:off x="4063999" y="4403724"/>
            <a:ext cx="4829175" cy="1235075"/>
          </a:xfrm>
        </p:spPr>
        <p:txBody>
          <a:bodyPr>
            <a:noAutofit/>
          </a:bodyPr>
          <a:lstStyle/>
          <a:p>
            <a:pPr marL="274320" indent="-274320">
              <a:spcBef>
                <a:spcPts val="2400"/>
              </a:spcBef>
              <a:buSzPct val="100000"/>
              <a:buBlip>
                <a:blip r:embed="rId4"/>
              </a:buBlip>
            </a:pPr>
            <a:r>
              <a:rPr lang="en-US" sz="1800" dirty="0"/>
              <a:t>Mitigate risk by increasing accuracy</a:t>
            </a:r>
          </a:p>
          <a:p>
            <a:pPr marL="274320" indent="-274320">
              <a:spcBef>
                <a:spcPts val="2400"/>
              </a:spcBef>
              <a:buSzPct val="100000"/>
              <a:buBlip>
                <a:blip r:embed="rId4"/>
              </a:buBlip>
            </a:pPr>
            <a:r>
              <a:rPr lang="en-US" sz="1800" dirty="0"/>
              <a:t>Improve efficiency with time saved and </a:t>
            </a:r>
            <a:br>
              <a:rPr lang="en-US" sz="1800" dirty="0"/>
            </a:br>
            <a:r>
              <a:rPr lang="en-US" sz="1800" dirty="0"/>
              <a:t>increased profitability</a:t>
            </a:r>
          </a:p>
        </p:txBody>
      </p:sp>
      <p:sp>
        <p:nvSpPr>
          <p:cNvPr id="16" name="Title 15"/>
          <p:cNvSpPr>
            <a:spLocks noGrp="1"/>
          </p:cNvSpPr>
          <p:nvPr>
            <p:ph type="title" idx="4294967295"/>
          </p:nvPr>
        </p:nvSpPr>
        <p:spPr>
          <a:xfrm>
            <a:off x="4063999" y="1720850"/>
            <a:ext cx="5222875" cy="2012950"/>
          </a:xfrm>
        </p:spPr>
        <p:txBody>
          <a:bodyPr anchor="b"/>
          <a:lstStyle/>
          <a:p>
            <a:r>
              <a:rPr lang="en-US" sz="4800" dirty="0"/>
              <a:t>How can sales tax automation help </a:t>
            </a:r>
            <a:br>
              <a:rPr lang="en-US" sz="4800" dirty="0"/>
            </a:br>
            <a:r>
              <a:rPr lang="en-US" sz="4800" dirty="0"/>
              <a:t>your business?</a:t>
            </a:r>
          </a:p>
        </p:txBody>
      </p:sp>
      <p:cxnSp>
        <p:nvCxnSpPr>
          <p:cNvPr id="68" name="Straight Connector 67">
            <a:extLst>
              <a:ext uri="{FF2B5EF4-FFF2-40B4-BE49-F238E27FC236}">
                <a16:creationId xmlns:a16="http://schemas.microsoft.com/office/drawing/2014/main" id="{120F77CE-3239-4C93-8B63-66119B4B948A}"/>
              </a:ext>
            </a:extLst>
          </p:cNvPr>
          <p:cNvCxnSpPr/>
          <p:nvPr/>
        </p:nvCxnSpPr>
        <p:spPr>
          <a:xfrm>
            <a:off x="4063999" y="3956793"/>
            <a:ext cx="6500875" cy="0"/>
          </a:xfrm>
          <a:prstGeom prst="line">
            <a:avLst/>
          </a:prstGeom>
          <a:ln w="63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A39F64-6C50-4664-AD7B-368CCC6F46FE}"/>
              </a:ext>
            </a:extLst>
          </p:cNvPr>
          <p:cNvPicPr>
            <a:picLocks noChangeAspect="1"/>
          </p:cNvPicPr>
          <p:nvPr/>
        </p:nvPicPr>
        <p:blipFill rotWithShape="1">
          <a:blip r:embed="rId5" cstate="print"/>
          <a:srcRect l="12738" t="18547" r="11920" b="23971"/>
          <a:stretch/>
        </p:blipFill>
        <p:spPr>
          <a:xfrm rot="10800000">
            <a:off x="-8103" y="-3"/>
            <a:ext cx="3483141" cy="6854721"/>
          </a:xfrm>
          <a:prstGeom prst="rect">
            <a:avLst/>
          </a:prstGeom>
        </p:spPr>
      </p:pic>
      <p:sp>
        <p:nvSpPr>
          <p:cNvPr id="10" name="TextBox 9">
            <a:extLst>
              <a:ext uri="{FF2B5EF4-FFF2-40B4-BE49-F238E27FC236}">
                <a16:creationId xmlns:a16="http://schemas.microsoft.com/office/drawing/2014/main" id="{8CA1EABC-570B-413B-B97C-7E81B777FBE7}"/>
              </a:ext>
            </a:extLst>
          </p:cNvPr>
          <p:cNvSpPr txBox="1"/>
          <p:nvPr/>
        </p:nvSpPr>
        <p:spPr>
          <a:xfrm>
            <a:off x="697992" y="5900420"/>
            <a:ext cx="2725146" cy="474472"/>
          </a:xfrm>
          <a:prstGeom prst="rect">
            <a:avLst/>
          </a:prstGeom>
          <a:noFill/>
        </p:spPr>
        <p:txBody>
          <a:bodyPr wrap="square" lIns="0" tIns="0" rIns="0" bIns="0" rtlCol="0" anchor="b">
            <a:noAutofit/>
          </a:bodyPr>
          <a:lstStyle/>
          <a:p>
            <a:r>
              <a:rPr lang="en-US" sz="1000" dirty="0">
                <a:solidFill>
                  <a:schemeClr val="bg1"/>
                </a:solidFill>
              </a:rPr>
              <a:t>Photo from Paul </a:t>
            </a:r>
            <a:r>
              <a:rPr lang="en-US" sz="1000" dirty="0" err="1">
                <a:solidFill>
                  <a:schemeClr val="bg1"/>
                </a:solidFill>
              </a:rPr>
              <a:t>Skorupskas</a:t>
            </a:r>
            <a:r>
              <a:rPr lang="en-US" sz="1000" dirty="0">
                <a:solidFill>
                  <a:schemeClr val="bg1"/>
                </a:solidFill>
              </a:rPr>
              <a:t> on </a:t>
            </a:r>
            <a:r>
              <a:rPr lang="en-US" sz="1000" dirty="0" err="1">
                <a:solidFill>
                  <a:schemeClr val="bg1"/>
                </a:solidFill>
              </a:rPr>
              <a:t>Unsplash</a:t>
            </a:r>
            <a:endParaRPr lang="en-US" sz="1000" dirty="0">
              <a:solidFill>
                <a:schemeClr val="bg1"/>
              </a:solidFill>
            </a:endParaRPr>
          </a:p>
        </p:txBody>
      </p:sp>
    </p:spTree>
    <p:extLst>
      <p:ext uri="{BB962C8B-B14F-4D97-AF65-F5344CB8AC3E}">
        <p14:creationId xmlns:p14="http://schemas.microsoft.com/office/powerpoint/2010/main" val="12073555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
        <p:nvSpPr>
          <p:cNvPr id="20" name="Rectangle 19"/>
          <p:cNvSpPr/>
          <p:nvPr/>
        </p:nvSpPr>
        <p:spPr bwMode="auto">
          <a:xfrm>
            <a:off x="0" y="342900"/>
            <a:ext cx="9439373" cy="6515100"/>
          </a:xfrm>
          <a:prstGeom prst="rect">
            <a:avLst/>
          </a:prstGeom>
          <a:gradFill>
            <a:gsLst>
              <a:gs pos="40000">
                <a:schemeClr val="bg1">
                  <a:alpha val="95000"/>
                </a:schemeClr>
              </a:gs>
              <a:gs pos="100000">
                <a:schemeClr val="bg1">
                  <a:alpha val="0"/>
                </a:schemeClr>
              </a:gs>
            </a:gsLst>
            <a:lin ang="0" scaled="0"/>
          </a:gradFill>
          <a:ln w="6350" cap="flat" cmpd="sng" algn="ctr">
            <a:noFill/>
            <a:prstDash val="solid"/>
            <a:round/>
            <a:headEnd type="none" w="med" len="med"/>
            <a:tailEnd type="none" w="med" len="med"/>
          </a:ln>
          <a:effectLst/>
        </p:spPr>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algn="ctr" defTabSz="1219170" eaLnBrk="0" fontAlgn="base" hangingPunct="0">
              <a:lnSpc>
                <a:spcPct val="90000"/>
              </a:lnSpc>
              <a:spcBef>
                <a:spcPts val="800"/>
              </a:spcBef>
            </a:pPr>
            <a:endParaRPr lang="en-US" sz="2400" dirty="0">
              <a:solidFill>
                <a:schemeClr val="bg1"/>
              </a:solidFill>
            </a:endParaRPr>
          </a:p>
        </p:txBody>
      </p:sp>
      <p:grpSp>
        <p:nvGrpSpPr>
          <p:cNvPr id="11" name="Group 10">
            <a:extLst>
              <a:ext uri="{FF2B5EF4-FFF2-40B4-BE49-F238E27FC236}">
                <a16:creationId xmlns:a16="http://schemas.microsoft.com/office/drawing/2014/main" id="{6400B1F5-D286-4D80-B330-10419CB6E490}"/>
              </a:ext>
            </a:extLst>
          </p:cNvPr>
          <p:cNvGrpSpPr/>
          <p:nvPr/>
        </p:nvGrpSpPr>
        <p:grpSpPr>
          <a:xfrm>
            <a:off x="0" y="0"/>
            <a:ext cx="12191999" cy="6858000"/>
            <a:chOff x="-78079" y="7170821"/>
            <a:chExt cx="6242678" cy="6858000"/>
          </a:xfrm>
        </p:grpSpPr>
        <p:sp>
          <p:nvSpPr>
            <p:cNvPr id="12" name="Rectangle 11">
              <a:extLst>
                <a:ext uri="{FF2B5EF4-FFF2-40B4-BE49-F238E27FC236}">
                  <a16:creationId xmlns:a16="http://schemas.microsoft.com/office/drawing/2014/main" id="{2E855536-CF01-444A-B269-42D54D3CB61F}"/>
                </a:ext>
              </a:extLst>
            </p:cNvPr>
            <p:cNvSpPr/>
            <p:nvPr/>
          </p:nvSpPr>
          <p:spPr>
            <a:xfrm>
              <a:off x="-78079" y="7170821"/>
              <a:ext cx="6242678" cy="6858000"/>
            </a:xfrm>
            <a:prstGeom prst="rect">
              <a:avLst/>
            </a:prstGeom>
            <a:gradFill flip="none" rotWithShape="1">
              <a:gsLst>
                <a:gs pos="71000">
                  <a:srgbClr val="0F5658">
                    <a:alpha val="0"/>
                  </a:srgbClr>
                </a:gs>
                <a:gs pos="0">
                  <a:srgbClr val="D1C471">
                    <a:alpha val="72941"/>
                  </a:srgbClr>
                </a:gs>
                <a:gs pos="18000">
                  <a:srgbClr val="7BC15B">
                    <a:alpha val="32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808982D0-B6DF-4DF8-979A-8386F2E0BA1C}"/>
                </a:ext>
              </a:extLst>
            </p:cNvPr>
            <p:cNvSpPr/>
            <p:nvPr/>
          </p:nvSpPr>
          <p:spPr>
            <a:xfrm>
              <a:off x="-78077" y="7170821"/>
              <a:ext cx="6242676" cy="6858000"/>
            </a:xfrm>
            <a:prstGeom prst="rect">
              <a:avLst/>
            </a:prstGeom>
            <a:gradFill flip="none" rotWithShape="1">
              <a:gsLst>
                <a:gs pos="18000">
                  <a:srgbClr val="0F5658">
                    <a:alpha val="15000"/>
                  </a:srgbClr>
                </a:gs>
                <a:gs pos="65000">
                  <a:srgbClr val="0F5658">
                    <a:lumMod val="0"/>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6" name="TextBox 15"/>
          <p:cNvSpPr txBox="1"/>
          <p:nvPr/>
        </p:nvSpPr>
        <p:spPr>
          <a:xfrm>
            <a:off x="960722" y="2390388"/>
            <a:ext cx="1781257" cy="1243417"/>
          </a:xfrm>
          <a:prstGeom prst="rect">
            <a:avLst/>
          </a:prstGeom>
          <a:noFill/>
        </p:spPr>
        <p:txBody>
          <a:bodyPr wrap="none" tIns="121920" bIns="121920" rtlCol="0" anchor="ctr" anchorCtr="1">
            <a:spAutoFit/>
          </a:bodyPr>
          <a:lstStyle/>
          <a:p>
            <a:pPr>
              <a:lnSpc>
                <a:spcPct val="90000"/>
              </a:lnSpc>
              <a:spcBef>
                <a:spcPts val="1600"/>
              </a:spcBef>
            </a:pPr>
            <a:r>
              <a:rPr lang="en-US" sz="7200" dirty="0">
                <a:solidFill>
                  <a:schemeClr val="accent6"/>
                </a:solidFill>
                <a:latin typeface="Calibri" panose="020F0502020204030204" pitchFamily="34" charset="0"/>
                <a:ea typeface="Verdana" panose="020B0604030504040204" pitchFamily="34" charset="0"/>
                <a:cs typeface="Calibri" panose="020F0502020204030204" pitchFamily="34" charset="0"/>
              </a:rPr>
              <a:t>69%</a:t>
            </a:r>
          </a:p>
        </p:txBody>
      </p:sp>
      <p:sp>
        <p:nvSpPr>
          <p:cNvPr id="19" name="TextBox 18"/>
          <p:cNvSpPr txBox="1"/>
          <p:nvPr/>
        </p:nvSpPr>
        <p:spPr>
          <a:xfrm>
            <a:off x="726706" y="3458813"/>
            <a:ext cx="4834407" cy="1428083"/>
          </a:xfrm>
          <a:prstGeom prst="rect">
            <a:avLst/>
          </a:prstGeom>
          <a:noFill/>
        </p:spPr>
        <p:txBody>
          <a:bodyPr wrap="square" lIns="121920" tIns="121920" rIns="0" bIns="121920" rtlCol="0" anchor="ctr" anchorCtr="1">
            <a:noAutofit/>
          </a:bodyPr>
          <a:lstStyle/>
          <a:p>
            <a:pPr>
              <a:lnSpc>
                <a:spcPct val="90000"/>
              </a:lnSpc>
              <a:spcBef>
                <a:spcPts val="1600"/>
              </a:spcBef>
            </a:pPr>
            <a:r>
              <a:rPr lang="en-US" sz="2400" dirty="0"/>
              <a:t>of accounting and finance professionals agree understanding </a:t>
            </a:r>
            <a:r>
              <a:rPr lang="en-US" sz="2400" b="1" dirty="0"/>
              <a:t>sales and use tax is one of the </a:t>
            </a:r>
            <a:br>
              <a:rPr lang="en-US" sz="2400" b="1" dirty="0"/>
            </a:br>
            <a:r>
              <a:rPr lang="en-US" sz="2400" b="1" dirty="0"/>
              <a:t>most confusing parts of the job</a:t>
            </a:r>
            <a:endParaRPr lang="en-US" sz="2400" dirty="0"/>
          </a:p>
        </p:txBody>
      </p:sp>
      <p:sp>
        <p:nvSpPr>
          <p:cNvPr id="9" name="TextBox 8">
            <a:extLst>
              <a:ext uri="{FF2B5EF4-FFF2-40B4-BE49-F238E27FC236}">
                <a16:creationId xmlns:a16="http://schemas.microsoft.com/office/drawing/2014/main" id="{5FAF10B9-4E1B-4BDC-8D04-1185848BAB5B}"/>
              </a:ext>
            </a:extLst>
          </p:cNvPr>
          <p:cNvSpPr txBox="1"/>
          <p:nvPr/>
        </p:nvSpPr>
        <p:spPr>
          <a:xfrm>
            <a:off x="697992" y="5900420"/>
            <a:ext cx="7085584" cy="474472"/>
          </a:xfrm>
          <a:prstGeom prst="rect">
            <a:avLst/>
          </a:prstGeom>
          <a:noFill/>
        </p:spPr>
        <p:txBody>
          <a:bodyPr wrap="square" lIns="0" tIns="0" rIns="0" bIns="0" rtlCol="0" anchor="b">
            <a:noAutofit/>
          </a:bodyPr>
          <a:lstStyle/>
          <a:p>
            <a:pPr>
              <a:lnSpc>
                <a:spcPct val="90000"/>
              </a:lnSpc>
            </a:pPr>
            <a:r>
              <a:rPr lang="en-US" sz="1000" dirty="0">
                <a:solidFill>
                  <a:schemeClr val="tx2"/>
                </a:solidFill>
              </a:rPr>
              <a:t>Source: Wakefield Research Report: The Executive’s Guide to Sales Tax Risk, 2015</a:t>
            </a:r>
          </a:p>
        </p:txBody>
      </p:sp>
      <p:sp>
        <p:nvSpPr>
          <p:cNvPr id="14" name="Slide Number Placeholder 3">
            <a:extLst>
              <a:ext uri="{FF2B5EF4-FFF2-40B4-BE49-F238E27FC236}">
                <a16:creationId xmlns:a16="http://schemas.microsoft.com/office/drawing/2014/main" id="{87EF231E-D4DF-48F5-A468-AA02E3E0605F}"/>
              </a:ext>
            </a:extLst>
          </p:cNvPr>
          <p:cNvSpPr txBox="1">
            <a:spLocks/>
          </p:cNvSpPr>
          <p:nvPr/>
        </p:nvSpPr>
        <p:spPr>
          <a:xfrm>
            <a:off x="10575924" y="6458833"/>
            <a:ext cx="930275"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7927A04-FFAB-4E77-8A60-75CB67674673}" type="slidenum">
              <a:rPr lang="en-US" sz="900">
                <a:solidFill>
                  <a:schemeClr val="bg1"/>
                </a:solidFill>
              </a:rPr>
              <a:pPr algn="r"/>
              <a:t>21</a:t>
            </a:fld>
            <a:endParaRPr lang="en-US" sz="900" dirty="0">
              <a:solidFill>
                <a:schemeClr val="bg1"/>
              </a:solidFill>
            </a:endParaRPr>
          </a:p>
        </p:txBody>
      </p:sp>
    </p:spTree>
    <p:extLst>
      <p:ext uri="{BB962C8B-B14F-4D97-AF65-F5344CB8AC3E}">
        <p14:creationId xmlns:p14="http://schemas.microsoft.com/office/powerpoint/2010/main" val="35716730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49950" r="21534"/>
          <a:stretch/>
        </p:blipFill>
        <p:spPr>
          <a:xfrm>
            <a:off x="0" y="0"/>
            <a:ext cx="3475038" cy="6858000"/>
          </a:xfrm>
        </p:spPr>
      </p:pic>
      <p:sp>
        <p:nvSpPr>
          <p:cNvPr id="3" name="Title 2"/>
          <p:cNvSpPr>
            <a:spLocks noGrp="1"/>
          </p:cNvSpPr>
          <p:nvPr>
            <p:ph type="title" idx="4294967295"/>
          </p:nvPr>
        </p:nvSpPr>
        <p:spPr>
          <a:xfrm>
            <a:off x="4155300" y="571500"/>
            <a:ext cx="7432675" cy="498475"/>
          </a:xfrm>
        </p:spPr>
        <p:txBody>
          <a:bodyPr/>
          <a:lstStyle/>
          <a:p>
            <a:r>
              <a:rPr lang="en-US" dirty="0" err="1"/>
              <a:t>Avalara’s</a:t>
            </a:r>
            <a:r>
              <a:rPr lang="en-US" dirty="0"/>
              <a:t> reason for being</a:t>
            </a:r>
          </a:p>
        </p:txBody>
      </p:sp>
      <p:sp>
        <p:nvSpPr>
          <p:cNvPr id="10" name="Text Box 4"/>
          <p:cNvSpPr txBox="1">
            <a:spLocks noChangeArrowheads="1"/>
          </p:cNvSpPr>
          <p:nvPr/>
        </p:nvSpPr>
        <p:spPr bwMode="black">
          <a:xfrm>
            <a:off x="4074274" y="6354051"/>
            <a:ext cx="1739259" cy="138499"/>
          </a:xfrm>
          <a:prstGeom prst="rect">
            <a:avLst/>
          </a:prstGeom>
          <a:noFill/>
          <a:ln w="12700" algn="ctr">
            <a:noFill/>
            <a:miter lim="800000"/>
            <a:headEnd/>
            <a:tailEnd/>
          </a:ln>
          <a:effectLst/>
        </p:spPr>
        <p:txBody>
          <a:bodyPr wrap="none" lIns="0" tIns="0" rIns="0" bIns="0" anchor="b">
            <a:spAutoFit/>
          </a:bodyPr>
          <a:lstStyle/>
          <a:p>
            <a:pPr>
              <a:lnSpc>
                <a:spcPct val="90000"/>
              </a:lnSpc>
            </a:pPr>
            <a:r>
              <a:rPr lang="en-US" sz="1000" dirty="0">
                <a:solidFill>
                  <a:schemeClr val="tx2"/>
                </a:solidFill>
              </a:rPr>
              <a:t>Source: Wakefield Research 2015</a:t>
            </a:r>
          </a:p>
        </p:txBody>
      </p:sp>
      <p:sp>
        <p:nvSpPr>
          <p:cNvPr id="9" name="Rectangle 8"/>
          <p:cNvSpPr/>
          <p:nvPr/>
        </p:nvSpPr>
        <p:spPr>
          <a:xfrm>
            <a:off x="4563609" y="1905435"/>
            <a:ext cx="2910727" cy="1538883"/>
          </a:xfrm>
          <a:prstGeom prst="rect">
            <a:avLst/>
          </a:prstGeom>
        </p:spPr>
        <p:txBody>
          <a:bodyPr wrap="square">
            <a:spAutoFit/>
          </a:bodyPr>
          <a:lstStyle/>
          <a:p>
            <a:r>
              <a:rPr lang="en-US" sz="4000" dirty="0">
                <a:solidFill>
                  <a:schemeClr val="tx2"/>
                </a:solidFill>
              </a:rPr>
              <a:t>42% </a:t>
            </a:r>
            <a:br>
              <a:rPr lang="en-US" dirty="0">
                <a:solidFill>
                  <a:schemeClr val="accent1"/>
                </a:solidFill>
              </a:rPr>
            </a:br>
            <a:r>
              <a:rPr lang="en-US" dirty="0"/>
              <a:t>would rather get a root </a:t>
            </a:r>
            <a:br>
              <a:rPr lang="en-US" dirty="0"/>
            </a:br>
            <a:r>
              <a:rPr lang="en-US" dirty="0"/>
              <a:t>canal than go through a </a:t>
            </a:r>
            <a:br>
              <a:rPr lang="en-US" dirty="0"/>
            </a:br>
            <a:r>
              <a:rPr lang="en-US" dirty="0"/>
              <a:t>sales tax audit</a:t>
            </a:r>
          </a:p>
        </p:txBody>
      </p:sp>
      <p:sp>
        <p:nvSpPr>
          <p:cNvPr id="13" name="Rectangle 12"/>
          <p:cNvSpPr/>
          <p:nvPr/>
        </p:nvSpPr>
        <p:spPr>
          <a:xfrm>
            <a:off x="8235137" y="1905435"/>
            <a:ext cx="2722423" cy="1815882"/>
          </a:xfrm>
          <a:prstGeom prst="rect">
            <a:avLst/>
          </a:prstGeom>
        </p:spPr>
        <p:txBody>
          <a:bodyPr wrap="square">
            <a:spAutoFit/>
          </a:bodyPr>
          <a:lstStyle/>
          <a:p>
            <a:r>
              <a:rPr lang="en-US" sz="4000" dirty="0">
                <a:solidFill>
                  <a:schemeClr val="tx2"/>
                </a:solidFill>
              </a:rPr>
              <a:t>42% </a:t>
            </a:r>
            <a:br>
              <a:rPr lang="en-US" dirty="0">
                <a:solidFill>
                  <a:schemeClr val="accent1"/>
                </a:solidFill>
              </a:rPr>
            </a:br>
            <a:r>
              <a:rPr lang="en-US" dirty="0"/>
              <a:t>think acing the SATs is easier to accomplish than mastering sales and use tax regulations</a:t>
            </a:r>
          </a:p>
        </p:txBody>
      </p:sp>
      <p:sp>
        <p:nvSpPr>
          <p:cNvPr id="14" name="Rectangle 13"/>
          <p:cNvSpPr/>
          <p:nvPr/>
        </p:nvSpPr>
        <p:spPr>
          <a:xfrm>
            <a:off x="4563609" y="4069580"/>
            <a:ext cx="2910727" cy="1538883"/>
          </a:xfrm>
          <a:prstGeom prst="rect">
            <a:avLst/>
          </a:prstGeom>
        </p:spPr>
        <p:txBody>
          <a:bodyPr wrap="square">
            <a:spAutoFit/>
          </a:bodyPr>
          <a:lstStyle/>
          <a:p>
            <a:r>
              <a:rPr lang="en-US" sz="4000" dirty="0">
                <a:solidFill>
                  <a:schemeClr val="tx2"/>
                </a:solidFill>
              </a:rPr>
              <a:t>48% </a:t>
            </a:r>
            <a:br>
              <a:rPr lang="en-US" dirty="0">
                <a:solidFill>
                  <a:schemeClr val="accent1"/>
                </a:solidFill>
              </a:rPr>
            </a:br>
            <a:r>
              <a:rPr lang="en-US" dirty="0"/>
              <a:t>think a Rubik’s Cube would be easier to master than sales and use tax laws</a:t>
            </a:r>
          </a:p>
        </p:txBody>
      </p:sp>
      <p:sp>
        <p:nvSpPr>
          <p:cNvPr id="15" name="Rectangle 14"/>
          <p:cNvSpPr/>
          <p:nvPr/>
        </p:nvSpPr>
        <p:spPr>
          <a:xfrm>
            <a:off x="8235137" y="4069580"/>
            <a:ext cx="2910727" cy="1815882"/>
          </a:xfrm>
          <a:prstGeom prst="rect">
            <a:avLst/>
          </a:prstGeom>
        </p:spPr>
        <p:txBody>
          <a:bodyPr wrap="square">
            <a:spAutoFit/>
          </a:bodyPr>
          <a:lstStyle/>
          <a:p>
            <a:r>
              <a:rPr lang="en-US" sz="4000" dirty="0">
                <a:solidFill>
                  <a:schemeClr val="tx2"/>
                </a:solidFill>
              </a:rPr>
              <a:t>69% </a:t>
            </a:r>
            <a:br>
              <a:rPr lang="en-US" dirty="0">
                <a:solidFill>
                  <a:schemeClr val="accent1"/>
                </a:solidFill>
              </a:rPr>
            </a:br>
            <a:r>
              <a:rPr lang="en-US" dirty="0"/>
              <a:t>say that understanding sales tax compliance is one of the most confusing aspects of </a:t>
            </a:r>
            <a:br>
              <a:rPr lang="en-US" dirty="0"/>
            </a:br>
            <a:r>
              <a:rPr lang="en-US" dirty="0"/>
              <a:t>the accounting team’s job</a:t>
            </a:r>
          </a:p>
        </p:txBody>
      </p:sp>
      <p:pic>
        <p:nvPicPr>
          <p:cNvPr id="16" name="Picture 15" descr="A close up of a logo&#10;&#10;Description generated with very high confidence">
            <a:extLst>
              <a:ext uri="{FF2B5EF4-FFF2-40B4-BE49-F238E27FC236}">
                <a16:creationId xmlns:a16="http://schemas.microsoft.com/office/drawing/2014/main" id="{A044ABF2-6449-4AF3-8063-89D2B4A47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892" y="2607639"/>
            <a:ext cx="116892" cy="195234"/>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A044ABF2-6449-4AF3-8063-89D2B4A47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892" y="4776816"/>
            <a:ext cx="116892" cy="195234"/>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A044ABF2-6449-4AF3-8063-89D2B4A47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628" y="2607639"/>
            <a:ext cx="116892" cy="195234"/>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A044ABF2-6449-4AF3-8063-89D2B4A47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628" y="4776816"/>
            <a:ext cx="116892" cy="195234"/>
          </a:xfrm>
          <a:prstGeom prst="rect">
            <a:avLst/>
          </a:prstGeom>
        </p:spPr>
      </p:pic>
      <p:sp>
        <p:nvSpPr>
          <p:cNvPr id="4" name="Slide Number Placeholder 3">
            <a:extLst>
              <a:ext uri="{FF2B5EF4-FFF2-40B4-BE49-F238E27FC236}">
                <a16:creationId xmlns:a16="http://schemas.microsoft.com/office/drawing/2014/main" id="{8FCDB0A6-DF0D-4144-AC39-0491BF791844}"/>
              </a:ext>
            </a:extLst>
          </p:cNvPr>
          <p:cNvSpPr>
            <a:spLocks noGrp="1"/>
          </p:cNvSpPr>
          <p:nvPr>
            <p:ph type="sldNum" sz="quarter" idx="12"/>
          </p:nvPr>
        </p:nvSpPr>
        <p:spPr/>
        <p:txBody>
          <a:bodyPr/>
          <a:lstStyle/>
          <a:p>
            <a:fld id="{C7927A04-FFAB-4E77-8A60-75CB67674673}" type="slidenum">
              <a:rPr lang="en-US" smtClean="0"/>
              <a:pPr/>
              <a:t>22</a:t>
            </a:fld>
            <a:endParaRPr lang="en-US"/>
          </a:p>
        </p:txBody>
      </p:sp>
    </p:spTree>
    <p:extLst>
      <p:ext uri="{BB962C8B-B14F-4D97-AF65-F5344CB8AC3E}">
        <p14:creationId xmlns:p14="http://schemas.microsoft.com/office/powerpoint/2010/main" val="3956693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4"/>
          </p:nvPr>
        </p:nvSpPr>
        <p:spPr>
          <a:xfrm>
            <a:off x="2611194" y="5134293"/>
            <a:ext cx="7631618" cy="1233262"/>
          </a:xfrm>
        </p:spPr>
        <p:txBody>
          <a:bodyPr anchor="ctr"/>
          <a:lstStyle/>
          <a:p>
            <a:pPr lvl="0">
              <a:spcBef>
                <a:spcPts val="0"/>
              </a:spcBef>
            </a:pPr>
            <a:r>
              <a:rPr lang="en-US" sz="2400" dirty="0"/>
              <a:t>Yearly employee costs of compliance*    </a:t>
            </a:r>
            <a:r>
              <a:rPr lang="en-US" sz="2400" b="1" dirty="0"/>
              <a:t>$67,000—$400,000</a:t>
            </a:r>
          </a:p>
          <a:p>
            <a:pPr>
              <a:spcBef>
                <a:spcPts val="0"/>
              </a:spcBef>
            </a:pPr>
            <a:endParaRPr lang="en-US" sz="2400" dirty="0"/>
          </a:p>
          <a:p>
            <a:pPr>
              <a:spcBef>
                <a:spcPts val="0"/>
              </a:spcBef>
            </a:pPr>
            <a:endParaRPr lang="en-US" sz="2400" dirty="0"/>
          </a:p>
        </p:txBody>
      </p:sp>
      <p:graphicFrame>
        <p:nvGraphicFramePr>
          <p:cNvPr id="11" name="Content Placeholder 10"/>
          <p:cNvGraphicFramePr>
            <a:graphicFrameLocks noGrp="1"/>
          </p:cNvGraphicFramePr>
          <p:nvPr>
            <p:ph idx="1"/>
            <p:extLst/>
          </p:nvPr>
        </p:nvGraphicFramePr>
        <p:xfrm>
          <a:off x="3037875" y="1773918"/>
          <a:ext cx="6142201" cy="327025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1B0DDE55-7F18-4768-8522-D359FE11010A}"/>
              </a:ext>
            </a:extLst>
          </p:cNvPr>
          <p:cNvSpPr>
            <a:spLocks noGrp="1"/>
          </p:cNvSpPr>
          <p:nvPr>
            <p:ph type="ftr" sz="quarter" idx="11"/>
          </p:nvPr>
        </p:nvSpPr>
        <p:spPr/>
        <p:txBody>
          <a:bodyPr/>
          <a:lstStyle/>
          <a:p>
            <a:r>
              <a:rPr lang="en-US"/>
              <a:t>©Avalara. Confidential and proprietary.</a:t>
            </a:r>
          </a:p>
        </p:txBody>
      </p:sp>
      <p:sp>
        <p:nvSpPr>
          <p:cNvPr id="4" name="Title 3">
            <a:extLst>
              <a:ext uri="{FF2B5EF4-FFF2-40B4-BE49-F238E27FC236}">
                <a16:creationId xmlns:a16="http://schemas.microsoft.com/office/drawing/2014/main" id="{E15928AB-D5BE-4B95-95B0-641B189E0BB3}"/>
              </a:ext>
            </a:extLst>
          </p:cNvPr>
          <p:cNvSpPr>
            <a:spLocks noGrp="1"/>
          </p:cNvSpPr>
          <p:nvPr>
            <p:ph type="title"/>
          </p:nvPr>
        </p:nvSpPr>
        <p:spPr/>
        <p:txBody>
          <a:bodyPr/>
          <a:lstStyle/>
          <a:p>
            <a:r>
              <a:rPr lang="en-US"/>
              <a:t>Why do companies outsource tax compliance?</a:t>
            </a:r>
            <a:endParaRPr lang="en-US" dirty="0"/>
          </a:p>
        </p:txBody>
      </p:sp>
      <p:sp>
        <p:nvSpPr>
          <p:cNvPr id="27" name="TextBox 26"/>
          <p:cNvSpPr txBox="1"/>
          <p:nvPr/>
        </p:nvSpPr>
        <p:spPr>
          <a:xfrm>
            <a:off x="4938197" y="2548618"/>
            <a:ext cx="798295" cy="55399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1000"/>
              </a:spcBef>
              <a:spcAft>
                <a:spcPts val="0"/>
              </a:spcAft>
              <a:buClrTx/>
              <a:buSzTx/>
              <a:buFontTx/>
              <a:buNone/>
              <a:tabLst/>
              <a:defRPr/>
            </a:pPr>
            <a:r>
              <a:rPr kumimoji="0" lang="en-US" sz="3600" i="0" u="none" strike="noStrike" kern="0" cap="none" spc="0" normalizeH="0" baseline="0" noProof="0" dirty="0">
                <a:ln>
                  <a:noFill/>
                </a:ln>
                <a:solidFill>
                  <a:schemeClr val="bg1"/>
                </a:solidFill>
                <a:effectLst/>
                <a:uLnTx/>
                <a:uFillTx/>
                <a:latin typeface="Calibri" panose="020F0502020204030204" pitchFamily="34" charset="0"/>
                <a:ea typeface="Verdana" panose="020B0604030504040204" pitchFamily="34" charset="0"/>
                <a:cs typeface="Calibri" panose="020F0502020204030204" pitchFamily="34" charset="0"/>
              </a:rPr>
              <a:t>25%</a:t>
            </a:r>
          </a:p>
        </p:txBody>
      </p:sp>
      <p:sp>
        <p:nvSpPr>
          <p:cNvPr id="28" name="TextBox 27"/>
          <p:cNvSpPr txBox="1"/>
          <p:nvPr/>
        </p:nvSpPr>
        <p:spPr>
          <a:xfrm>
            <a:off x="6168490" y="3600043"/>
            <a:ext cx="798295" cy="55399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1000"/>
              </a:spcBef>
              <a:spcAft>
                <a:spcPts val="0"/>
              </a:spcAft>
              <a:buClrTx/>
              <a:buSzTx/>
              <a:buFontTx/>
              <a:buNone/>
              <a:tabLst/>
              <a:defRPr/>
            </a:pPr>
            <a:r>
              <a:rPr kumimoji="0" lang="en-US" sz="3600" i="0" u="none" strike="noStrike" kern="0" cap="none" spc="0" normalizeH="0" baseline="0" noProof="0" dirty="0">
                <a:ln>
                  <a:noFill/>
                </a:ln>
                <a:solidFill>
                  <a:schemeClr val="bg1"/>
                </a:solidFill>
                <a:effectLst/>
                <a:uLnTx/>
                <a:uFillTx/>
                <a:latin typeface="Calibri" panose="020F0502020204030204" pitchFamily="34" charset="0"/>
                <a:ea typeface="Verdana" panose="020B0604030504040204" pitchFamily="34" charset="0"/>
                <a:cs typeface="Calibri" panose="020F0502020204030204" pitchFamily="34" charset="0"/>
              </a:rPr>
              <a:t>75%</a:t>
            </a:r>
          </a:p>
        </p:txBody>
      </p:sp>
      <p:sp>
        <p:nvSpPr>
          <p:cNvPr id="29" name="TextBox 28"/>
          <p:cNvSpPr txBox="1"/>
          <p:nvPr/>
        </p:nvSpPr>
        <p:spPr>
          <a:xfrm>
            <a:off x="1290067" y="2273560"/>
            <a:ext cx="3008608" cy="738664"/>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1000"/>
              </a:spcBef>
              <a:spcAft>
                <a:spcPts val="0"/>
              </a:spcAft>
              <a:buClrTx/>
              <a:buSzTx/>
              <a:buFontTx/>
              <a:buNone/>
              <a:tabLst/>
              <a:defRPr/>
            </a:pPr>
            <a:r>
              <a:rPr kumimoji="0" lang="en-US" sz="2400" i="0" u="none" strike="noStrike" kern="0" cap="none" spc="0" normalizeH="0" baseline="0" noProof="0" dirty="0">
                <a:ln>
                  <a:noFill/>
                </a:ln>
                <a:solidFill>
                  <a:srgbClr val="5F6062"/>
                </a:solidFill>
                <a:effectLst/>
                <a:uLnTx/>
                <a:uFillTx/>
              </a:rPr>
              <a:t>Auditor is NOT LIKELY </a:t>
            </a:r>
            <a:r>
              <a:rPr kumimoji="0" lang="en-US" sz="2400" i="0" u="none" strike="noStrike" kern="0" cap="none" spc="0" normalizeH="0" noProof="0" dirty="0">
                <a:ln>
                  <a:noFill/>
                </a:ln>
                <a:solidFill>
                  <a:srgbClr val="5F6062"/>
                </a:solidFill>
                <a:effectLst/>
                <a:uLnTx/>
                <a:uFillTx/>
              </a:rPr>
              <a:t> </a:t>
            </a:r>
            <a:r>
              <a:rPr kumimoji="0" lang="en-US" sz="2400" i="0" u="none" strike="noStrike" kern="0" cap="none" spc="0" normalizeH="0" baseline="0" noProof="0" dirty="0">
                <a:ln>
                  <a:noFill/>
                </a:ln>
                <a:solidFill>
                  <a:srgbClr val="5F6062"/>
                </a:solidFill>
                <a:effectLst/>
                <a:uLnTx/>
                <a:uFillTx/>
              </a:rPr>
              <a:t>to find mistakes</a:t>
            </a:r>
          </a:p>
        </p:txBody>
      </p:sp>
      <p:sp>
        <p:nvSpPr>
          <p:cNvPr id="30" name="TextBox 29"/>
          <p:cNvSpPr txBox="1"/>
          <p:nvPr/>
        </p:nvSpPr>
        <p:spPr>
          <a:xfrm>
            <a:off x="8095305" y="3446378"/>
            <a:ext cx="2932160" cy="73866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1000"/>
              </a:spcBef>
              <a:spcAft>
                <a:spcPts val="0"/>
              </a:spcAft>
              <a:buClrTx/>
              <a:buSzTx/>
              <a:buFontTx/>
              <a:buNone/>
              <a:tabLst/>
              <a:defRPr/>
            </a:pPr>
            <a:r>
              <a:rPr kumimoji="0" lang="en-US" sz="2400" b="1" i="0" u="none" strike="noStrike" kern="0" cap="none" spc="0" normalizeH="0" baseline="0" noProof="0" dirty="0">
                <a:ln>
                  <a:noFill/>
                </a:ln>
                <a:solidFill>
                  <a:schemeClr val="accent1"/>
                </a:solidFill>
                <a:effectLst/>
                <a:uLnTx/>
                <a:uFillTx/>
              </a:rPr>
              <a:t>Auditor is LIKELY </a:t>
            </a:r>
            <a:br>
              <a:rPr kumimoji="0" lang="en-US" sz="2400" b="1" i="0" u="none" strike="noStrike" kern="0" cap="none" spc="0" normalizeH="0" baseline="0" noProof="0" dirty="0">
                <a:ln>
                  <a:noFill/>
                </a:ln>
                <a:solidFill>
                  <a:schemeClr val="accent1"/>
                </a:solidFill>
                <a:effectLst/>
                <a:uLnTx/>
                <a:uFillTx/>
              </a:rPr>
            </a:br>
            <a:r>
              <a:rPr kumimoji="0" lang="en-US" sz="2400" b="1" i="0" u="none" strike="noStrike" kern="0" cap="none" spc="0" normalizeH="0" baseline="0" noProof="0" dirty="0">
                <a:ln>
                  <a:noFill/>
                </a:ln>
                <a:solidFill>
                  <a:schemeClr val="accent1"/>
                </a:solidFill>
                <a:effectLst/>
                <a:uLnTx/>
                <a:uFillTx/>
              </a:rPr>
              <a:t>to find mistakes **</a:t>
            </a:r>
          </a:p>
        </p:txBody>
      </p:sp>
      <p:pic>
        <p:nvPicPr>
          <p:cNvPr id="37" name="Picture 36" descr="A close up of a logo&#10;&#10;Description generated with very high confidence">
            <a:extLst>
              <a:ext uri="{FF2B5EF4-FFF2-40B4-BE49-F238E27FC236}">
                <a16:creationId xmlns:a16="http://schemas.microsoft.com/office/drawing/2014/main" id="{A044ABF2-6449-4AF3-8063-89D2B4A47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0472" y="5301518"/>
            <a:ext cx="110694" cy="184882"/>
          </a:xfrm>
          <a:prstGeom prst="rect">
            <a:avLst/>
          </a:prstGeom>
        </p:spPr>
      </p:pic>
      <p:sp>
        <p:nvSpPr>
          <p:cNvPr id="5" name="Slide Number Placeholder 4">
            <a:extLst>
              <a:ext uri="{FF2B5EF4-FFF2-40B4-BE49-F238E27FC236}">
                <a16:creationId xmlns:a16="http://schemas.microsoft.com/office/drawing/2014/main" id="{7C7E38CC-A83E-45C9-8FDB-599E79701FA8}"/>
              </a:ext>
            </a:extLst>
          </p:cNvPr>
          <p:cNvSpPr>
            <a:spLocks noGrp="1"/>
          </p:cNvSpPr>
          <p:nvPr>
            <p:ph type="sldNum" sz="quarter" idx="12"/>
          </p:nvPr>
        </p:nvSpPr>
        <p:spPr/>
        <p:txBody>
          <a:bodyPr/>
          <a:lstStyle/>
          <a:p>
            <a:r>
              <a:rPr lang="en-US" dirty="0"/>
              <a:t>23</a:t>
            </a:r>
          </a:p>
        </p:txBody>
      </p:sp>
      <p:sp>
        <p:nvSpPr>
          <p:cNvPr id="14" name="TextBox 13">
            <a:extLst>
              <a:ext uri="{FF2B5EF4-FFF2-40B4-BE49-F238E27FC236}">
                <a16:creationId xmlns:a16="http://schemas.microsoft.com/office/drawing/2014/main" id="{61D1A3EE-5028-4794-A0DC-6B362845964C}"/>
              </a:ext>
            </a:extLst>
          </p:cNvPr>
          <p:cNvSpPr txBox="1"/>
          <p:nvPr/>
        </p:nvSpPr>
        <p:spPr>
          <a:xfrm>
            <a:off x="697992" y="5900420"/>
            <a:ext cx="7085584" cy="474472"/>
          </a:xfrm>
          <a:prstGeom prst="rect">
            <a:avLst/>
          </a:prstGeom>
          <a:noFill/>
        </p:spPr>
        <p:txBody>
          <a:bodyPr wrap="square" lIns="0" tIns="0" rIns="0" bIns="0" rtlCol="0" anchor="b">
            <a:noAutofit/>
          </a:bodyPr>
          <a:lstStyle/>
          <a:p>
            <a:pPr>
              <a:lnSpc>
                <a:spcPct val="90000"/>
              </a:lnSpc>
              <a:spcBef>
                <a:spcPts val="0"/>
              </a:spcBef>
            </a:pPr>
            <a:r>
              <a:rPr lang="en-US" sz="1000" dirty="0">
                <a:solidFill>
                  <a:schemeClr val="tx2"/>
                </a:solidFill>
              </a:rPr>
              <a:t>*Aberdeen Research, The Costs of Compliance   **Wakefield Research, Sales and Use Tax Compliance, 2017</a:t>
            </a:r>
          </a:p>
        </p:txBody>
      </p:sp>
    </p:spTree>
    <p:extLst>
      <p:ext uri="{BB962C8B-B14F-4D97-AF65-F5344CB8AC3E}">
        <p14:creationId xmlns:p14="http://schemas.microsoft.com/office/powerpoint/2010/main" val="4877834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4"/>
          </p:nvPr>
        </p:nvSpPr>
        <p:spPr>
          <a:xfrm>
            <a:off x="5381069" y="3838022"/>
            <a:ext cx="2790825" cy="1581150"/>
          </a:xfrm>
        </p:spPr>
        <p:txBody>
          <a:bodyPr/>
          <a:lstStyle/>
          <a:p>
            <a:pPr lvl="0"/>
            <a:r>
              <a:rPr lang="en-US" sz="1800" dirty="0"/>
              <a:t>Costs</a:t>
            </a:r>
          </a:p>
          <a:p>
            <a:pPr lvl="1"/>
            <a:r>
              <a:rPr lang="en-US" sz="1800" dirty="0"/>
              <a:t>Time spent preparing </a:t>
            </a:r>
            <a:br>
              <a:rPr lang="en-US" sz="1800" dirty="0"/>
            </a:br>
            <a:r>
              <a:rPr lang="en-US" sz="1800" dirty="0"/>
              <a:t>and supporting</a:t>
            </a:r>
          </a:p>
          <a:p>
            <a:pPr lvl="1"/>
            <a:r>
              <a:rPr lang="en-US" sz="1800" dirty="0"/>
              <a:t>Back tax payments</a:t>
            </a:r>
          </a:p>
          <a:p>
            <a:pPr lvl="1"/>
            <a:r>
              <a:rPr lang="en-US" sz="1800" dirty="0"/>
              <a:t>Penalties and interest</a:t>
            </a:r>
          </a:p>
          <a:p>
            <a:endParaRPr lang="en-US" dirty="0"/>
          </a:p>
        </p:txBody>
      </p:sp>
      <p:sp>
        <p:nvSpPr>
          <p:cNvPr id="6" name="Content Placeholder 5"/>
          <p:cNvSpPr>
            <a:spLocks noGrp="1"/>
          </p:cNvSpPr>
          <p:nvPr>
            <p:ph idx="1"/>
          </p:nvPr>
        </p:nvSpPr>
        <p:spPr>
          <a:xfrm>
            <a:off x="5243989" y="3117850"/>
            <a:ext cx="5855811" cy="2133901"/>
          </a:xfrm>
        </p:spPr>
        <p:txBody>
          <a:bodyPr/>
          <a:lstStyle/>
          <a:p>
            <a:pPr lvl="0"/>
            <a:r>
              <a:rPr lang="en-US" sz="6000" dirty="0">
                <a:solidFill>
                  <a:schemeClr val="accent1"/>
                </a:solidFill>
                <a:latin typeface="Calibri" panose="020F0502020204030204" pitchFamily="34" charset="0"/>
                <a:ea typeface="Verdana" panose="020B0604030504040204" pitchFamily="34" charset="0"/>
                <a:cs typeface="Calibri" panose="020F0502020204030204" pitchFamily="34" charset="0"/>
              </a:rPr>
              <a:t>56% </a:t>
            </a:r>
          </a:p>
          <a:p>
            <a:pPr lvl="0"/>
            <a:r>
              <a:rPr lang="en-US" sz="2400" dirty="0"/>
              <a:t>of companies have found the cost of an average sales tax audit to be over $50,000</a:t>
            </a:r>
          </a:p>
        </p:txBody>
      </p:sp>
      <p:sp>
        <p:nvSpPr>
          <p:cNvPr id="2" name="Footer Placeholder 1">
            <a:extLst>
              <a:ext uri="{FF2B5EF4-FFF2-40B4-BE49-F238E27FC236}">
                <a16:creationId xmlns:a16="http://schemas.microsoft.com/office/drawing/2014/main" id="{1B0DDE55-7F18-4768-8522-D359FE11010A}"/>
              </a:ext>
            </a:extLst>
          </p:cNvPr>
          <p:cNvSpPr>
            <a:spLocks noGrp="1"/>
          </p:cNvSpPr>
          <p:nvPr>
            <p:ph type="ftr" sz="quarter" idx="11"/>
          </p:nvPr>
        </p:nvSpPr>
        <p:spPr/>
        <p:txBody>
          <a:bodyPr/>
          <a:lstStyle/>
          <a:p>
            <a:r>
              <a:rPr lang="en-US"/>
              <a:t>©Avalara. Confidential and proprietary.</a:t>
            </a:r>
          </a:p>
        </p:txBody>
      </p:sp>
      <p:sp>
        <p:nvSpPr>
          <p:cNvPr id="4" name="Title 3">
            <a:extLst>
              <a:ext uri="{FF2B5EF4-FFF2-40B4-BE49-F238E27FC236}">
                <a16:creationId xmlns:a16="http://schemas.microsoft.com/office/drawing/2014/main" id="{E15928AB-D5BE-4B95-95B0-641B189E0BB3}"/>
              </a:ext>
            </a:extLst>
          </p:cNvPr>
          <p:cNvSpPr>
            <a:spLocks noGrp="1"/>
          </p:cNvSpPr>
          <p:nvPr>
            <p:ph type="title"/>
          </p:nvPr>
        </p:nvSpPr>
        <p:spPr/>
        <p:txBody>
          <a:bodyPr/>
          <a:lstStyle/>
          <a:p>
            <a:r>
              <a:rPr lang="en-US" dirty="0"/>
              <a:t>Sales tax audits are not fun</a:t>
            </a:r>
          </a:p>
        </p:txBody>
      </p:sp>
      <p:grpSp>
        <p:nvGrpSpPr>
          <p:cNvPr id="8" name="Group 7">
            <a:extLst>
              <a:ext uri="{FF2B5EF4-FFF2-40B4-BE49-F238E27FC236}">
                <a16:creationId xmlns:a16="http://schemas.microsoft.com/office/drawing/2014/main" id="{9D1B4BD7-606B-4721-8A9F-C112B3940AEC}"/>
              </a:ext>
            </a:extLst>
          </p:cNvPr>
          <p:cNvGrpSpPr/>
          <p:nvPr/>
        </p:nvGrpSpPr>
        <p:grpSpPr>
          <a:xfrm>
            <a:off x="701038" y="1746170"/>
            <a:ext cx="3402411" cy="4321847"/>
            <a:chOff x="8725546" y="1782304"/>
            <a:chExt cx="2954296" cy="3752637"/>
          </a:xfrm>
        </p:grpSpPr>
        <p:pic>
          <p:nvPicPr>
            <p:cNvPr id="13" name="Picture 12"/>
            <p:cNvPicPr>
              <a:picLocks noChangeAspect="1"/>
            </p:cNvPicPr>
            <p:nvPr/>
          </p:nvPicPr>
          <p:blipFill>
            <a:blip r:embed="rId3" cstate="print"/>
            <a:stretch>
              <a:fillRect/>
            </a:stretch>
          </p:blipFill>
          <p:spPr>
            <a:xfrm>
              <a:off x="8784755" y="5264357"/>
              <a:ext cx="1029919" cy="149458"/>
            </a:xfrm>
            <a:prstGeom prst="rect">
              <a:avLst/>
            </a:prstGeom>
          </p:spPr>
        </p:pic>
        <p:pic>
          <p:nvPicPr>
            <p:cNvPr id="5" name="Picture 4">
              <a:extLst>
                <a:ext uri="{FF2B5EF4-FFF2-40B4-BE49-F238E27FC236}">
                  <a16:creationId xmlns:a16="http://schemas.microsoft.com/office/drawing/2014/main" id="{FFBDAC01-3680-46C4-8290-42A1C80F42DF}"/>
                </a:ext>
              </a:extLst>
            </p:cNvPr>
            <p:cNvPicPr>
              <a:picLocks noChangeAspect="1"/>
            </p:cNvPicPr>
            <p:nvPr/>
          </p:nvPicPr>
          <p:blipFill>
            <a:blip r:embed="rId4" cstate="print"/>
            <a:stretch>
              <a:fillRect/>
            </a:stretch>
          </p:blipFill>
          <p:spPr>
            <a:xfrm>
              <a:off x="8725546" y="1782304"/>
              <a:ext cx="2954296" cy="3232919"/>
            </a:xfrm>
            <a:prstGeom prst="rect">
              <a:avLst/>
            </a:prstGeom>
            <a:ln>
              <a:solidFill>
                <a:schemeClr val="bg2"/>
              </a:solidFill>
            </a:ln>
          </p:spPr>
        </p:pic>
        <p:sp>
          <p:nvSpPr>
            <p:cNvPr id="37" name="TextBox 36"/>
            <p:cNvSpPr txBox="1"/>
            <p:nvPr/>
          </p:nvSpPr>
          <p:spPr>
            <a:xfrm>
              <a:off x="9939306" y="5217272"/>
              <a:ext cx="622170" cy="317669"/>
            </a:xfrm>
            <a:prstGeom prst="rect">
              <a:avLst/>
            </a:prstGeom>
          </p:spPr>
          <p:txBody>
            <a:bodyPr vert="horz" wrap="none" lIns="0" tIns="0" rIns="0" bIns="0" rtlCol="0">
              <a:noAutofit/>
            </a:bodyPr>
            <a:lstStyle/>
            <a:p>
              <a:pPr algn="l"/>
              <a:r>
                <a:rPr lang="en-US" sz="1400" dirty="0">
                  <a:solidFill>
                    <a:schemeClr val="tx2"/>
                  </a:solidFill>
                </a:rPr>
                <a:t>2017</a:t>
              </a:r>
            </a:p>
          </p:txBody>
        </p:sp>
      </p:grpSp>
      <p:grpSp>
        <p:nvGrpSpPr>
          <p:cNvPr id="19" name="Group 18">
            <a:extLst>
              <a:ext uri="{FF2B5EF4-FFF2-40B4-BE49-F238E27FC236}">
                <a16:creationId xmlns:a16="http://schemas.microsoft.com/office/drawing/2014/main" id="{81F105DF-73EE-4F36-91AB-FE889C4F9994}"/>
              </a:ext>
            </a:extLst>
          </p:cNvPr>
          <p:cNvGrpSpPr/>
          <p:nvPr/>
        </p:nvGrpSpPr>
        <p:grpSpPr>
          <a:xfrm>
            <a:off x="4406900" y="1746250"/>
            <a:ext cx="355600" cy="3784600"/>
            <a:chOff x="4197350" y="1746250"/>
            <a:chExt cx="355600" cy="3784600"/>
          </a:xfrm>
        </p:grpSpPr>
        <p:cxnSp>
          <p:nvCxnSpPr>
            <p:cNvPr id="17" name="Straight Connector 16">
              <a:extLst>
                <a:ext uri="{FF2B5EF4-FFF2-40B4-BE49-F238E27FC236}">
                  <a16:creationId xmlns:a16="http://schemas.microsoft.com/office/drawing/2014/main" id="{FC708CE8-CF88-43DB-8D93-3E0A8C3D7BEC}"/>
                </a:ext>
              </a:extLst>
            </p:cNvPr>
            <p:cNvCxnSpPr>
              <a:cxnSpLocks/>
            </p:cNvCxnSpPr>
            <p:nvPr/>
          </p:nvCxnSpPr>
          <p:spPr bwMode="black">
            <a:xfrm>
              <a:off x="4337424" y="1746250"/>
              <a:ext cx="0" cy="3784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E072CFC-94A1-413A-B0E5-568D5FA62005}"/>
                </a:ext>
              </a:extLst>
            </p:cNvPr>
            <p:cNvGrpSpPr/>
            <p:nvPr/>
          </p:nvGrpSpPr>
          <p:grpSpPr>
            <a:xfrm>
              <a:off x="4197350" y="3324225"/>
              <a:ext cx="355600" cy="628650"/>
              <a:chOff x="4197350" y="3378200"/>
              <a:chExt cx="355600" cy="628650"/>
            </a:xfrm>
          </p:grpSpPr>
          <p:sp>
            <p:nvSpPr>
              <p:cNvPr id="12" name="Rectangle 11">
                <a:extLst>
                  <a:ext uri="{FF2B5EF4-FFF2-40B4-BE49-F238E27FC236}">
                    <a16:creationId xmlns:a16="http://schemas.microsoft.com/office/drawing/2014/main" id="{607770FC-0D59-480D-A708-3A6382319227}"/>
                  </a:ext>
                </a:extLst>
              </p:cNvPr>
              <p:cNvSpPr/>
              <p:nvPr/>
            </p:nvSpPr>
            <p:spPr>
              <a:xfrm>
                <a:off x="4197350" y="3378200"/>
                <a:ext cx="3556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logo&#10;&#10;Description generated with very high confidence">
                <a:extLst>
                  <a:ext uri="{FF2B5EF4-FFF2-40B4-BE49-F238E27FC236}">
                    <a16:creationId xmlns:a16="http://schemas.microsoft.com/office/drawing/2014/main" id="{8ADA755F-BDAD-4945-81F6-C33E09A22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black">
              <a:xfrm>
                <a:off x="4245780" y="3493053"/>
                <a:ext cx="238860" cy="398944"/>
              </a:xfrm>
              <a:prstGeom prst="rect">
                <a:avLst/>
              </a:prstGeom>
              <a:solidFill>
                <a:schemeClr val="bg1"/>
              </a:solidFill>
            </p:spPr>
          </p:pic>
        </p:grpSp>
      </p:grpSp>
      <p:sp>
        <p:nvSpPr>
          <p:cNvPr id="7" name="Slide Number Placeholder 6">
            <a:extLst>
              <a:ext uri="{FF2B5EF4-FFF2-40B4-BE49-F238E27FC236}">
                <a16:creationId xmlns:a16="http://schemas.microsoft.com/office/drawing/2014/main" id="{708402A1-28A1-489E-822C-012E96176703}"/>
              </a:ext>
            </a:extLst>
          </p:cNvPr>
          <p:cNvSpPr>
            <a:spLocks noGrp="1"/>
          </p:cNvSpPr>
          <p:nvPr>
            <p:ph type="sldNum" sz="quarter" idx="12"/>
          </p:nvPr>
        </p:nvSpPr>
        <p:spPr/>
        <p:txBody>
          <a:bodyPr/>
          <a:lstStyle/>
          <a:p>
            <a:r>
              <a:rPr lang="en-US" dirty="0"/>
              <a:t>25</a:t>
            </a:r>
          </a:p>
        </p:txBody>
      </p:sp>
    </p:spTree>
    <p:extLst>
      <p:ext uri="{BB962C8B-B14F-4D97-AF65-F5344CB8AC3E}">
        <p14:creationId xmlns:p14="http://schemas.microsoft.com/office/powerpoint/2010/main" val="21285460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29167E-6 4.81481E-6 L -2.29167E-6 -0.2169 " pathEditMode="relative" rAng="0" ptsTypes="AA">
                                      <p:cBhvr>
                                        <p:cTn id="6" dur="1000" fill="hold"/>
                                        <p:tgtEl>
                                          <p:spTgt spid="6"/>
                                        </p:tgtEl>
                                        <p:attrNameLst>
                                          <p:attrName>ppt_x</p:attrName>
                                          <p:attrName>ppt_y</p:attrName>
                                        </p:attrNameLst>
                                      </p:cBhvr>
                                      <p:rCtr x="0" y="-10856"/>
                                    </p:animMotion>
                                  </p:childTnLst>
                                </p:cTn>
                              </p:par>
                              <p:par>
                                <p:cTn id="7" presetID="10" presetClass="entr" presetSubtype="0" fill="hold" grpId="0" nodeType="withEffect">
                                  <p:stCondLst>
                                    <p:cond delay="50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500"/>
                                        <p:tgtEl>
                                          <p:spTgt spid="9">
                                            <p:txEl>
                                              <p:pRg st="0" end="0"/>
                                            </p:txEl>
                                          </p:spTgt>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62C8-34F9-BE45-AEF3-50085293A8C2}"/>
              </a:ext>
            </a:extLst>
          </p:cNvPr>
          <p:cNvSpPr>
            <a:spLocks noGrp="1"/>
          </p:cNvSpPr>
          <p:nvPr>
            <p:ph type="title"/>
          </p:nvPr>
        </p:nvSpPr>
        <p:spPr>
          <a:xfrm>
            <a:off x="685800" y="570707"/>
            <a:ext cx="10820400" cy="498598"/>
          </a:xfrm>
        </p:spPr>
        <p:txBody>
          <a:bodyPr/>
          <a:lstStyle/>
          <a:p>
            <a:r>
              <a:rPr lang="en-US" dirty="0"/>
              <a:t>Top-performing organizations</a:t>
            </a:r>
          </a:p>
        </p:txBody>
      </p:sp>
      <p:sp>
        <p:nvSpPr>
          <p:cNvPr id="3" name="Footer Placeholder 2">
            <a:extLst>
              <a:ext uri="{FF2B5EF4-FFF2-40B4-BE49-F238E27FC236}">
                <a16:creationId xmlns:a16="http://schemas.microsoft.com/office/drawing/2014/main" id="{20C7EC35-45AC-5045-90D4-A46F666A58DC}"/>
              </a:ext>
            </a:extLst>
          </p:cNvPr>
          <p:cNvSpPr>
            <a:spLocks noGrp="1"/>
          </p:cNvSpPr>
          <p:nvPr>
            <p:ph type="ftr" sz="quarter" idx="11"/>
          </p:nvPr>
        </p:nvSpPr>
        <p:spPr/>
        <p:txBody>
          <a:bodyPr/>
          <a:lstStyle/>
          <a:p>
            <a:r>
              <a:rPr lang="en-US"/>
              <a:t>©Avalara. Confidential and proprietary.</a:t>
            </a:r>
          </a:p>
        </p:txBody>
      </p:sp>
      <p:sp>
        <p:nvSpPr>
          <p:cNvPr id="4" name="Slide Number Placeholder 3">
            <a:extLst>
              <a:ext uri="{FF2B5EF4-FFF2-40B4-BE49-F238E27FC236}">
                <a16:creationId xmlns:a16="http://schemas.microsoft.com/office/drawing/2014/main" id="{28866AD9-AB73-2D4B-BE43-3A3DB94A7130}"/>
              </a:ext>
            </a:extLst>
          </p:cNvPr>
          <p:cNvSpPr>
            <a:spLocks noGrp="1"/>
          </p:cNvSpPr>
          <p:nvPr>
            <p:ph type="sldNum" sz="quarter" idx="12"/>
          </p:nvPr>
        </p:nvSpPr>
        <p:spPr/>
        <p:txBody>
          <a:bodyPr/>
          <a:lstStyle/>
          <a:p>
            <a:fld id="{C7927A04-FFAB-4E77-8A60-75CB67674673}" type="slidenum">
              <a:rPr lang="en-US" smtClean="0"/>
              <a:pPr/>
              <a:t>25</a:t>
            </a:fld>
            <a:endParaRPr lang="en-US" dirty="0"/>
          </a:p>
        </p:txBody>
      </p:sp>
      <p:sp>
        <p:nvSpPr>
          <p:cNvPr id="6" name="TextBox 5">
            <a:extLst>
              <a:ext uri="{FF2B5EF4-FFF2-40B4-BE49-F238E27FC236}">
                <a16:creationId xmlns:a16="http://schemas.microsoft.com/office/drawing/2014/main" id="{835728A4-DDA6-4A16-953A-173225F3CFB6}"/>
              </a:ext>
            </a:extLst>
          </p:cNvPr>
          <p:cNvSpPr txBox="1"/>
          <p:nvPr/>
        </p:nvSpPr>
        <p:spPr>
          <a:xfrm>
            <a:off x="697992" y="5900420"/>
            <a:ext cx="7085584" cy="474472"/>
          </a:xfrm>
          <a:prstGeom prst="rect">
            <a:avLst/>
          </a:prstGeom>
          <a:noFill/>
        </p:spPr>
        <p:txBody>
          <a:bodyPr wrap="square" lIns="0" tIns="0" rIns="0" bIns="0" rtlCol="0" anchor="b">
            <a:noAutofit/>
          </a:bodyPr>
          <a:lstStyle/>
          <a:p>
            <a:pPr>
              <a:lnSpc>
                <a:spcPct val="90000"/>
              </a:lnSpc>
            </a:pPr>
            <a:r>
              <a:rPr lang="en-US" sz="1000" dirty="0">
                <a:solidFill>
                  <a:schemeClr val="tx2"/>
                </a:solidFill>
              </a:rPr>
              <a:t>Source: Aberdeen Group 2015</a:t>
            </a:r>
          </a:p>
        </p:txBody>
      </p:sp>
      <p:cxnSp>
        <p:nvCxnSpPr>
          <p:cNvPr id="8" name="Straight Connector 7">
            <a:extLst>
              <a:ext uri="{FF2B5EF4-FFF2-40B4-BE49-F238E27FC236}">
                <a16:creationId xmlns:a16="http://schemas.microsoft.com/office/drawing/2014/main" id="{90C4658D-EE59-4696-8411-E2C6F25E035B}"/>
              </a:ext>
            </a:extLst>
          </p:cNvPr>
          <p:cNvCxnSpPr>
            <a:cxnSpLocks/>
          </p:cNvCxnSpPr>
          <p:nvPr/>
        </p:nvCxnSpPr>
        <p:spPr bwMode="black">
          <a:xfrm>
            <a:off x="6096000" y="1746250"/>
            <a:ext cx="0" cy="3784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4B33DAE-B3C1-4841-8D45-CA1A2D890E37}"/>
              </a:ext>
            </a:extLst>
          </p:cNvPr>
          <p:cNvGrpSpPr/>
          <p:nvPr/>
        </p:nvGrpSpPr>
        <p:grpSpPr>
          <a:xfrm>
            <a:off x="1593582" y="2044731"/>
            <a:ext cx="2977416" cy="2969679"/>
            <a:chOff x="1593582" y="2044731"/>
            <a:chExt cx="2977416" cy="2969679"/>
          </a:xfrm>
        </p:grpSpPr>
        <p:sp>
          <p:nvSpPr>
            <p:cNvPr id="5" name="Rectangle 4">
              <a:extLst>
                <a:ext uri="{FF2B5EF4-FFF2-40B4-BE49-F238E27FC236}">
                  <a16:creationId xmlns:a16="http://schemas.microsoft.com/office/drawing/2014/main" id="{5D99F349-E2AE-42AE-B441-FD1AC5CAC390}"/>
                </a:ext>
              </a:extLst>
            </p:cNvPr>
            <p:cNvSpPr/>
            <p:nvPr/>
          </p:nvSpPr>
          <p:spPr>
            <a:xfrm>
              <a:off x="1639503" y="3814081"/>
              <a:ext cx="2629130" cy="1200329"/>
            </a:xfrm>
            <a:prstGeom prst="rect">
              <a:avLst/>
            </a:prstGeom>
          </p:spPr>
          <p:txBody>
            <a:bodyPr wrap="square">
              <a:spAutoFit/>
            </a:bodyPr>
            <a:lstStyle/>
            <a:p>
              <a:pPr algn="ctr"/>
              <a:r>
                <a:rPr lang="en-US" sz="2400" dirty="0"/>
                <a:t>to leverage real-time updates to tax regulatory changes </a:t>
              </a:r>
            </a:p>
          </p:txBody>
        </p:sp>
        <p:sp>
          <p:nvSpPr>
            <p:cNvPr id="10" name="TextBox 9">
              <a:extLst>
                <a:ext uri="{FF2B5EF4-FFF2-40B4-BE49-F238E27FC236}">
                  <a16:creationId xmlns:a16="http://schemas.microsoft.com/office/drawing/2014/main" id="{19550C6E-AA55-4A03-97A9-11473FA9E31E}"/>
                </a:ext>
              </a:extLst>
            </p:cNvPr>
            <p:cNvSpPr txBox="1"/>
            <p:nvPr/>
          </p:nvSpPr>
          <p:spPr>
            <a:xfrm>
              <a:off x="1976384" y="2044731"/>
              <a:ext cx="2191355" cy="1243417"/>
            </a:xfrm>
            <a:prstGeom prst="rect">
              <a:avLst/>
            </a:prstGeom>
            <a:noFill/>
          </p:spPr>
          <p:txBody>
            <a:bodyPr wrap="square" tIns="121920" bIns="121920" rtlCol="0" anchor="ctr" anchorCtr="1">
              <a:spAutoFit/>
            </a:bodyPr>
            <a:lstStyle/>
            <a:p>
              <a:pPr>
                <a:lnSpc>
                  <a:spcPct val="90000"/>
                </a:lnSpc>
                <a:spcBef>
                  <a:spcPts val="1600"/>
                </a:spcBef>
              </a:pPr>
              <a:r>
                <a:rPr lang="en-US" sz="7200" dirty="0">
                  <a:solidFill>
                    <a:schemeClr val="accent6"/>
                  </a:solidFill>
                  <a:latin typeface="Calibri" panose="020F0502020204030204" pitchFamily="34" charset="0"/>
                  <a:ea typeface="Verdana" panose="020B0604030504040204" pitchFamily="34" charset="0"/>
                  <a:cs typeface="Calibri" panose="020F0502020204030204" pitchFamily="34" charset="0"/>
                </a:rPr>
                <a:t>72%</a:t>
              </a:r>
            </a:p>
          </p:txBody>
        </p:sp>
        <p:sp>
          <p:nvSpPr>
            <p:cNvPr id="12" name="Rectangle 11">
              <a:extLst>
                <a:ext uri="{FF2B5EF4-FFF2-40B4-BE49-F238E27FC236}">
                  <a16:creationId xmlns:a16="http://schemas.microsoft.com/office/drawing/2014/main" id="{87B4F5B3-8852-43C5-8756-4F6C240308F1}"/>
                </a:ext>
              </a:extLst>
            </p:cNvPr>
            <p:cNvSpPr/>
            <p:nvPr/>
          </p:nvSpPr>
          <p:spPr>
            <a:xfrm>
              <a:off x="1593582" y="3134318"/>
              <a:ext cx="2977416" cy="461665"/>
            </a:xfrm>
            <a:prstGeom prst="rect">
              <a:avLst/>
            </a:prstGeom>
          </p:spPr>
          <p:txBody>
            <a:bodyPr wrap="square">
              <a:spAutoFit/>
            </a:bodyPr>
            <a:lstStyle/>
            <a:p>
              <a:pPr algn="ctr"/>
              <a:r>
                <a:rPr lang="en-US" sz="2400" spc="300" dirty="0"/>
                <a:t>MORE LIKELY</a:t>
              </a:r>
            </a:p>
          </p:txBody>
        </p:sp>
      </p:grpSp>
      <p:grpSp>
        <p:nvGrpSpPr>
          <p:cNvPr id="18" name="Group 17">
            <a:extLst>
              <a:ext uri="{FF2B5EF4-FFF2-40B4-BE49-F238E27FC236}">
                <a16:creationId xmlns:a16="http://schemas.microsoft.com/office/drawing/2014/main" id="{E291AB99-F744-4B45-ABB9-FAB87C9C55C0}"/>
              </a:ext>
            </a:extLst>
          </p:cNvPr>
          <p:cNvGrpSpPr/>
          <p:nvPr/>
        </p:nvGrpSpPr>
        <p:grpSpPr>
          <a:xfrm>
            <a:off x="6949440" y="2044731"/>
            <a:ext cx="4153634" cy="2934998"/>
            <a:chOff x="6949440" y="2044731"/>
            <a:chExt cx="4153634" cy="2934998"/>
          </a:xfrm>
        </p:grpSpPr>
        <p:sp>
          <p:nvSpPr>
            <p:cNvPr id="7" name="Rectangle 6">
              <a:extLst>
                <a:ext uri="{FF2B5EF4-FFF2-40B4-BE49-F238E27FC236}">
                  <a16:creationId xmlns:a16="http://schemas.microsoft.com/office/drawing/2014/main" id="{22C36AB7-25B9-49BA-8402-0DBB717CFA03}"/>
                </a:ext>
              </a:extLst>
            </p:cNvPr>
            <p:cNvSpPr/>
            <p:nvPr/>
          </p:nvSpPr>
          <p:spPr>
            <a:xfrm>
              <a:off x="7527924" y="3134318"/>
              <a:ext cx="2977416" cy="461665"/>
            </a:xfrm>
            <a:prstGeom prst="rect">
              <a:avLst/>
            </a:prstGeom>
          </p:spPr>
          <p:txBody>
            <a:bodyPr wrap="square">
              <a:spAutoFit/>
            </a:bodyPr>
            <a:lstStyle/>
            <a:p>
              <a:pPr algn="ctr"/>
              <a:r>
                <a:rPr lang="en-US" sz="2400" spc="300" dirty="0"/>
                <a:t>AS LIKELY</a:t>
              </a:r>
            </a:p>
          </p:txBody>
        </p:sp>
        <p:sp>
          <p:nvSpPr>
            <p:cNvPr id="11" name="TextBox 10">
              <a:extLst>
                <a:ext uri="{FF2B5EF4-FFF2-40B4-BE49-F238E27FC236}">
                  <a16:creationId xmlns:a16="http://schemas.microsoft.com/office/drawing/2014/main" id="{F2B6C5E3-6B48-45E2-81EA-A7925D9835E3}"/>
                </a:ext>
              </a:extLst>
            </p:cNvPr>
            <p:cNvSpPr txBox="1"/>
            <p:nvPr/>
          </p:nvSpPr>
          <p:spPr>
            <a:xfrm>
              <a:off x="7895920" y="2044731"/>
              <a:ext cx="2191355" cy="1243417"/>
            </a:xfrm>
            <a:prstGeom prst="rect">
              <a:avLst/>
            </a:prstGeom>
            <a:noFill/>
          </p:spPr>
          <p:txBody>
            <a:bodyPr wrap="square" tIns="121920" bIns="121920" rtlCol="0" anchor="ctr" anchorCtr="1">
              <a:spAutoFit/>
            </a:bodyPr>
            <a:lstStyle/>
            <a:p>
              <a:pPr>
                <a:lnSpc>
                  <a:spcPct val="90000"/>
                </a:lnSpc>
                <a:spcBef>
                  <a:spcPts val="1600"/>
                </a:spcBef>
              </a:pPr>
              <a:r>
                <a:rPr lang="en-US" sz="7200" dirty="0">
                  <a:solidFill>
                    <a:schemeClr val="accent6"/>
                  </a:solidFill>
                  <a:latin typeface="Calibri" panose="020F0502020204030204" pitchFamily="34" charset="0"/>
                  <a:ea typeface="Verdana" panose="020B0604030504040204" pitchFamily="34" charset="0"/>
                  <a:cs typeface="Calibri" panose="020F0502020204030204" pitchFamily="34" charset="0"/>
                </a:rPr>
                <a:t>3.3x</a:t>
              </a:r>
            </a:p>
          </p:txBody>
        </p:sp>
        <p:sp>
          <p:nvSpPr>
            <p:cNvPr id="13" name="Rectangle 12">
              <a:extLst>
                <a:ext uri="{FF2B5EF4-FFF2-40B4-BE49-F238E27FC236}">
                  <a16:creationId xmlns:a16="http://schemas.microsoft.com/office/drawing/2014/main" id="{C86E05C9-2BC0-4950-8919-2F49965FDDBB}"/>
                </a:ext>
              </a:extLst>
            </p:cNvPr>
            <p:cNvSpPr/>
            <p:nvPr/>
          </p:nvSpPr>
          <p:spPr>
            <a:xfrm>
              <a:off x="6949440" y="3779400"/>
              <a:ext cx="4153634" cy="1200329"/>
            </a:xfrm>
            <a:prstGeom prst="rect">
              <a:avLst/>
            </a:prstGeom>
          </p:spPr>
          <p:txBody>
            <a:bodyPr wrap="square">
              <a:spAutoFit/>
            </a:bodyPr>
            <a:lstStyle/>
            <a:p>
              <a:pPr algn="ctr"/>
              <a:r>
                <a:rPr lang="en-US" sz="2400" dirty="0"/>
                <a:t>to have automated workflows for tax preparation, filing, and remittance / recovery</a:t>
              </a:r>
            </a:p>
          </p:txBody>
        </p:sp>
      </p:grpSp>
    </p:spTree>
    <p:extLst>
      <p:ext uri="{BB962C8B-B14F-4D97-AF65-F5344CB8AC3E}">
        <p14:creationId xmlns:p14="http://schemas.microsoft.com/office/powerpoint/2010/main" val="31672910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42" presetClass="path" presetSubtype="0" accel="50000" decel="50000" fill="hold" nodeType="withEffect">
                                  <p:stCondLst>
                                    <p:cond delay="0"/>
                                  </p:stCondLst>
                                  <p:childTnLst>
                                    <p:animMotion origin="layout" path="M -4.375E-6 -3.33333E-6 L -4.375E-6 0.14098 " pathEditMode="relative" rAng="0" ptsTypes="AA">
                                      <p:cBhvr>
                                        <p:cTn id="9" dur="1250" spd="-100000" fill="hold"/>
                                        <p:tgtEl>
                                          <p:spTgt spid="17"/>
                                        </p:tgtEl>
                                        <p:attrNameLst>
                                          <p:attrName>ppt_x</p:attrName>
                                          <p:attrName>ppt_y</p:attrName>
                                        </p:attrNameLst>
                                      </p:cBhvr>
                                      <p:rCtr x="0" y="703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childTnLst>
                                </p:cTn>
                              </p:par>
                              <p:par>
                                <p:cTn id="18" presetID="42" presetClass="path" presetSubtype="0" accel="50000" decel="50000" fill="hold" nodeType="withEffect">
                                  <p:stCondLst>
                                    <p:cond delay="0"/>
                                  </p:stCondLst>
                                  <p:childTnLst>
                                    <p:animMotion origin="layout" path="M -1.875E-6 -3.33333E-6 L -1.875E-6 0.14098 " pathEditMode="relative" rAng="0" ptsTypes="AA">
                                      <p:cBhvr>
                                        <p:cTn id="19" dur="1250" spd="-100000" fill="hold"/>
                                        <p:tgtEl>
                                          <p:spTgt spid="18"/>
                                        </p:tgtEl>
                                        <p:attrNameLst>
                                          <p:attrName>ppt_x</p:attrName>
                                          <p:attrName>ppt_y</p:attrName>
                                        </p:attrNameLst>
                                      </p:cBhvr>
                                      <p:rCtr x="0"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efforts spent on sales and use tax compliance and related activities are    non-revenue generating.”</a:t>
            </a:r>
          </a:p>
        </p:txBody>
      </p:sp>
      <p:sp>
        <p:nvSpPr>
          <p:cNvPr id="4" name="Text Placeholder 3">
            <a:extLst>
              <a:ext uri="{FF2B5EF4-FFF2-40B4-BE49-F238E27FC236}">
                <a16:creationId xmlns:a16="http://schemas.microsoft.com/office/drawing/2014/main" id="{212495EA-BA24-48E5-8082-7A351C9D7618}"/>
              </a:ext>
            </a:extLst>
          </p:cNvPr>
          <p:cNvSpPr>
            <a:spLocks noGrp="1"/>
          </p:cNvSpPr>
          <p:nvPr>
            <p:ph type="body" sz="quarter" idx="13"/>
          </p:nvPr>
        </p:nvSpPr>
        <p:spPr/>
        <p:txBody>
          <a:bodyPr/>
          <a:lstStyle/>
          <a:p>
            <a:r>
              <a:rPr lang="en-US"/>
              <a:t>Jennifer Mesiano</a:t>
            </a:r>
            <a:endParaRPr lang="en-US" dirty="0"/>
          </a:p>
        </p:txBody>
      </p:sp>
      <p:sp>
        <p:nvSpPr>
          <p:cNvPr id="8" name="Text Placeholder 7">
            <a:extLst>
              <a:ext uri="{FF2B5EF4-FFF2-40B4-BE49-F238E27FC236}">
                <a16:creationId xmlns:a16="http://schemas.microsoft.com/office/drawing/2014/main" id="{B9812E9E-487E-4B4C-87DE-91762EA34229}"/>
              </a:ext>
            </a:extLst>
          </p:cNvPr>
          <p:cNvSpPr>
            <a:spLocks noGrp="1"/>
          </p:cNvSpPr>
          <p:nvPr>
            <p:ph type="body" sz="quarter" idx="14"/>
          </p:nvPr>
        </p:nvSpPr>
        <p:spPr>
          <a:xfrm>
            <a:off x="1236592" y="5671608"/>
            <a:ext cx="9718817" cy="276999"/>
          </a:xfrm>
        </p:spPr>
        <p:txBody>
          <a:bodyPr/>
          <a:lstStyle/>
          <a:p>
            <a:r>
              <a:rPr lang="en-US" dirty="0"/>
              <a:t>IT DIRECTOR, WALTON SIGNAGE</a:t>
            </a:r>
          </a:p>
        </p:txBody>
      </p:sp>
    </p:spTree>
    <p:extLst>
      <p:ext uri="{BB962C8B-B14F-4D97-AF65-F5344CB8AC3E}">
        <p14:creationId xmlns:p14="http://schemas.microsoft.com/office/powerpoint/2010/main" val="14042802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1">
            <a:extLst>
              <a:ext uri="{FF2B5EF4-FFF2-40B4-BE49-F238E27FC236}">
                <a16:creationId xmlns:a16="http://schemas.microsoft.com/office/drawing/2014/main" id="{23087107-A6C6-46D6-A940-DBA2EC3A9CCB}"/>
              </a:ext>
            </a:extLst>
          </p:cNvPr>
          <p:cNvSpPr/>
          <p:nvPr/>
        </p:nvSpPr>
        <p:spPr>
          <a:xfrm>
            <a:off x="3522132" y="5075250"/>
            <a:ext cx="2789767" cy="861774"/>
          </a:xfrm>
          <a:prstGeom prst="rect">
            <a:avLst/>
          </a:prstGeom>
        </p:spPr>
        <p:txBody>
          <a:bodyPr wrap="square" lIns="0" tIns="0" rIns="0" bIns="0" anchor="b">
            <a:spAutoFit/>
          </a:bodyPr>
          <a:lstStyle/>
          <a:p>
            <a:r>
              <a:rPr lang="en-US" sz="2800" dirty="0">
                <a:solidFill>
                  <a:schemeClr val="accent6"/>
                </a:solidFill>
              </a:rPr>
              <a:t>Add jurisdictions with one click</a:t>
            </a:r>
          </a:p>
        </p:txBody>
      </p:sp>
      <p:sp>
        <p:nvSpPr>
          <p:cNvPr id="114" name="text 4">
            <a:extLst>
              <a:ext uri="{FF2B5EF4-FFF2-40B4-BE49-F238E27FC236}">
                <a16:creationId xmlns:a16="http://schemas.microsoft.com/office/drawing/2014/main" id="{84D8F5DD-ADEE-464C-99F2-DE9496A59D4A}"/>
              </a:ext>
            </a:extLst>
          </p:cNvPr>
          <p:cNvSpPr/>
          <p:nvPr/>
        </p:nvSpPr>
        <p:spPr>
          <a:xfrm>
            <a:off x="3522132" y="5075250"/>
            <a:ext cx="3488268" cy="861774"/>
          </a:xfrm>
          <a:prstGeom prst="rect">
            <a:avLst/>
          </a:prstGeom>
        </p:spPr>
        <p:txBody>
          <a:bodyPr wrap="square" lIns="0" tIns="0" rIns="0" bIns="0" anchor="b">
            <a:spAutoFit/>
          </a:bodyPr>
          <a:lstStyle/>
          <a:p>
            <a:r>
              <a:rPr lang="en-US" sz="2800" dirty="0">
                <a:solidFill>
                  <a:schemeClr val="accent6"/>
                </a:solidFill>
              </a:rPr>
              <a:t>Automate certificate management</a:t>
            </a:r>
          </a:p>
        </p:txBody>
      </p:sp>
      <p:sp>
        <p:nvSpPr>
          <p:cNvPr id="14" name="Rectangle 13"/>
          <p:cNvSpPr/>
          <p:nvPr/>
        </p:nvSpPr>
        <p:spPr>
          <a:xfrm>
            <a:off x="84406" y="2114083"/>
            <a:ext cx="12107594" cy="4655490"/>
          </a:xfrm>
          <a:prstGeom prst="rect">
            <a:avLst/>
          </a:prstGeom>
          <a:gradFill flip="none" rotWithShape="1">
            <a:gsLst>
              <a:gs pos="32000">
                <a:schemeClr val="bg1">
                  <a:alpha val="0"/>
                </a:schemeClr>
              </a:gs>
              <a:gs pos="100000">
                <a:schemeClr val="bg2">
                  <a:lumMod val="90000"/>
                  <a:alpha val="4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Down:  Picture 38">
            <a:extLst>
              <a:ext uri="{FF2B5EF4-FFF2-40B4-BE49-F238E27FC236}">
                <a16:creationId xmlns:a16="http://schemas.microsoft.com/office/drawing/2014/main" id="{3A7F89D9-E79C-4782-A742-6A0637ECD3D0}"/>
              </a:ext>
            </a:extLst>
          </p:cNvPr>
          <p:cNvPicPr>
            <a:picLocks noChangeAspect="1"/>
          </p:cNvPicPr>
          <p:nvPr/>
        </p:nvPicPr>
        <p:blipFill>
          <a:blip r:embed="rId3" cstate="print"/>
          <a:stretch>
            <a:fillRect/>
          </a:stretch>
        </p:blipFill>
        <p:spPr>
          <a:xfrm>
            <a:off x="5656678" y="272812"/>
            <a:ext cx="6719494" cy="6345290"/>
          </a:xfrm>
          <a:prstGeom prst="rect">
            <a:avLst/>
          </a:prstGeom>
        </p:spPr>
      </p:pic>
      <p:sp>
        <p:nvSpPr>
          <p:cNvPr id="5" name="Title 4">
            <a:extLst>
              <a:ext uri="{FF2B5EF4-FFF2-40B4-BE49-F238E27FC236}">
                <a16:creationId xmlns:a16="http://schemas.microsoft.com/office/drawing/2014/main" id="{1B1C7E6B-1D02-4984-8B3A-F60F8EFC93B4}"/>
              </a:ext>
            </a:extLst>
          </p:cNvPr>
          <p:cNvSpPr>
            <a:spLocks noGrp="1"/>
          </p:cNvSpPr>
          <p:nvPr>
            <p:ph type="title"/>
          </p:nvPr>
        </p:nvSpPr>
        <p:spPr/>
        <p:txBody>
          <a:bodyPr/>
          <a:lstStyle/>
          <a:p>
            <a:r>
              <a:rPr lang="en-US" dirty="0"/>
              <a:t>Addressing the challenges</a:t>
            </a:r>
          </a:p>
        </p:txBody>
      </p:sp>
      <p:sp>
        <p:nvSpPr>
          <p:cNvPr id="6"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a:t>©Avalara. Confidential and proprietary.</a:t>
            </a:r>
          </a:p>
        </p:txBody>
      </p:sp>
      <p:sp>
        <p:nvSpPr>
          <p:cNvPr id="17" name="Slide Number Placeholder 4">
            <a:extLst>
              <a:ext uri="{FF2B5EF4-FFF2-40B4-BE49-F238E27FC236}">
                <a16:creationId xmlns:a16="http://schemas.microsoft.com/office/drawing/2014/main" id="{BCE2478F-8E95-485C-95DA-497B5C2342B9}"/>
              </a:ext>
            </a:extLst>
          </p:cNvPr>
          <p:cNvSpPr>
            <a:spLocks noGrp="1"/>
          </p:cNvSpPr>
          <p:nvPr>
            <p:ph type="sldNum" sz="quarter" idx="12"/>
          </p:nvPr>
        </p:nvSpPr>
        <p:spPr/>
        <p:txBody>
          <a:bodyPr/>
          <a:lstStyle/>
          <a:p>
            <a:r>
              <a:rPr lang="en-US"/>
              <a:t>8</a:t>
            </a:r>
            <a:endParaRPr lang="en-US" dirty="0"/>
          </a:p>
        </p:txBody>
      </p:sp>
      <p:sp>
        <p:nvSpPr>
          <p:cNvPr id="11" name="Subtitle 10">
            <a:extLst>
              <a:ext uri="{FF2B5EF4-FFF2-40B4-BE49-F238E27FC236}">
                <a16:creationId xmlns:a16="http://schemas.microsoft.com/office/drawing/2014/main" id="{93EEAA8C-B363-4431-942E-A086CF989CF4}"/>
              </a:ext>
            </a:extLst>
          </p:cNvPr>
          <p:cNvSpPr>
            <a:spLocks noGrp="1"/>
          </p:cNvSpPr>
          <p:nvPr>
            <p:ph type="subTitle" idx="14"/>
          </p:nvPr>
        </p:nvSpPr>
        <p:spPr/>
        <p:txBody>
          <a:bodyPr/>
          <a:lstStyle/>
          <a:p>
            <a:r>
              <a:rPr lang="en-US" dirty="0"/>
              <a:t>Avalara Sales Tax Suite</a:t>
            </a:r>
          </a:p>
        </p:txBody>
      </p:sp>
      <p:sp>
        <p:nvSpPr>
          <p:cNvPr id="33" name="Oval 6">
            <a:extLst>
              <a:ext uri="{FF2B5EF4-FFF2-40B4-BE49-F238E27FC236}">
                <a16:creationId xmlns:a16="http://schemas.microsoft.com/office/drawing/2014/main" id="{08C824E5-87A1-49B9-B531-24B86674AC42}"/>
              </a:ext>
            </a:extLst>
          </p:cNvPr>
          <p:cNvSpPr/>
          <p:nvPr/>
        </p:nvSpPr>
        <p:spPr>
          <a:xfrm>
            <a:off x="11572916" y="3251467"/>
            <a:ext cx="347132" cy="3471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alibri" panose="020F0502020204030204" pitchFamily="34" charset="0"/>
                <a:ea typeface="Verdana" panose="020B0604030504040204" pitchFamily="34" charset="0"/>
                <a:cs typeface="Calibri" panose="020F0502020204030204" pitchFamily="34" charset="0"/>
              </a:rPr>
              <a:t>6</a:t>
            </a:r>
          </a:p>
        </p:txBody>
      </p:sp>
      <p:sp>
        <p:nvSpPr>
          <p:cNvPr id="35" name="Oval 5">
            <a:extLst>
              <a:ext uri="{FF2B5EF4-FFF2-40B4-BE49-F238E27FC236}">
                <a16:creationId xmlns:a16="http://schemas.microsoft.com/office/drawing/2014/main" id="{4622140B-EC88-4950-8015-11510115BC8C}"/>
              </a:ext>
            </a:extLst>
          </p:cNvPr>
          <p:cNvSpPr/>
          <p:nvPr/>
        </p:nvSpPr>
        <p:spPr>
          <a:xfrm>
            <a:off x="10920980" y="4343667"/>
            <a:ext cx="347132" cy="3471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alibri" panose="020F0502020204030204" pitchFamily="34" charset="0"/>
                <a:ea typeface="Verdana" panose="020B0604030504040204" pitchFamily="34" charset="0"/>
                <a:cs typeface="Calibri" panose="020F0502020204030204" pitchFamily="34" charset="0"/>
              </a:rPr>
              <a:t>5</a:t>
            </a:r>
          </a:p>
        </p:txBody>
      </p:sp>
      <p:sp>
        <p:nvSpPr>
          <p:cNvPr id="29" name="Oval 4">
            <a:extLst>
              <a:ext uri="{FF2B5EF4-FFF2-40B4-BE49-F238E27FC236}">
                <a16:creationId xmlns:a16="http://schemas.microsoft.com/office/drawing/2014/main" id="{D5EC6DD8-A326-4D60-A86E-F5DDB597B17F}"/>
              </a:ext>
            </a:extLst>
          </p:cNvPr>
          <p:cNvSpPr/>
          <p:nvPr/>
        </p:nvSpPr>
        <p:spPr>
          <a:xfrm>
            <a:off x="9329244" y="5740667"/>
            <a:ext cx="347132" cy="3471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alibri" panose="020F0502020204030204" pitchFamily="34" charset="0"/>
                <a:ea typeface="Verdana" panose="020B0604030504040204" pitchFamily="34" charset="0"/>
                <a:cs typeface="Calibri" panose="020F0502020204030204" pitchFamily="34" charset="0"/>
              </a:rPr>
              <a:t>4</a:t>
            </a:r>
          </a:p>
        </p:txBody>
      </p:sp>
      <p:sp>
        <p:nvSpPr>
          <p:cNvPr id="23" name="Oval 3">
            <a:extLst>
              <a:ext uri="{FF2B5EF4-FFF2-40B4-BE49-F238E27FC236}">
                <a16:creationId xmlns:a16="http://schemas.microsoft.com/office/drawing/2014/main" id="{F4066DC3-6BCD-41A4-9FDA-8D6F9294C031}"/>
              </a:ext>
            </a:extLst>
          </p:cNvPr>
          <p:cNvSpPr/>
          <p:nvPr/>
        </p:nvSpPr>
        <p:spPr>
          <a:xfrm>
            <a:off x="8059244" y="5148001"/>
            <a:ext cx="347132" cy="3471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alibri" panose="020F0502020204030204" pitchFamily="34" charset="0"/>
                <a:ea typeface="Verdana" panose="020B0604030504040204" pitchFamily="34" charset="0"/>
                <a:cs typeface="Calibri" panose="020F0502020204030204" pitchFamily="34" charset="0"/>
              </a:rPr>
              <a:t>3</a:t>
            </a:r>
          </a:p>
        </p:txBody>
      </p:sp>
      <p:sp>
        <p:nvSpPr>
          <p:cNvPr id="21" name="Oval 2">
            <a:extLst>
              <a:ext uri="{FF2B5EF4-FFF2-40B4-BE49-F238E27FC236}">
                <a16:creationId xmlns:a16="http://schemas.microsoft.com/office/drawing/2014/main" id="{E3DA8488-D664-489C-AA46-2A8E2500B761}"/>
              </a:ext>
            </a:extLst>
          </p:cNvPr>
          <p:cNvSpPr/>
          <p:nvPr/>
        </p:nvSpPr>
        <p:spPr>
          <a:xfrm>
            <a:off x="6619911" y="3996534"/>
            <a:ext cx="347132" cy="3471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alibri" panose="020F0502020204030204" pitchFamily="34" charset="0"/>
                <a:ea typeface="Verdana" panose="020B0604030504040204" pitchFamily="34" charset="0"/>
                <a:cs typeface="Calibri" panose="020F0502020204030204" pitchFamily="34" charset="0"/>
              </a:rPr>
              <a:t>2</a:t>
            </a:r>
          </a:p>
        </p:txBody>
      </p:sp>
      <p:sp>
        <p:nvSpPr>
          <p:cNvPr id="3" name="Oval 1">
            <a:extLst>
              <a:ext uri="{FF2B5EF4-FFF2-40B4-BE49-F238E27FC236}">
                <a16:creationId xmlns:a16="http://schemas.microsoft.com/office/drawing/2014/main" id="{AD40E853-4F03-4F3B-BCF5-BD9FD772BC3B}"/>
              </a:ext>
            </a:extLst>
          </p:cNvPr>
          <p:cNvSpPr/>
          <p:nvPr/>
        </p:nvSpPr>
        <p:spPr>
          <a:xfrm>
            <a:off x="5959512" y="2743467"/>
            <a:ext cx="347132" cy="3471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alibri" panose="020F0502020204030204" pitchFamily="34" charset="0"/>
                <a:ea typeface="Verdana" panose="020B0604030504040204" pitchFamily="34" charset="0"/>
                <a:cs typeface="Calibri" panose="020F0502020204030204" pitchFamily="34" charset="0"/>
              </a:rPr>
              <a:t>1</a:t>
            </a:r>
          </a:p>
        </p:txBody>
      </p:sp>
      <p:sp>
        <p:nvSpPr>
          <p:cNvPr id="94" name="Nexus">
            <a:extLst>
              <a:ext uri="{FF2B5EF4-FFF2-40B4-BE49-F238E27FC236}">
                <a16:creationId xmlns:a16="http://schemas.microsoft.com/office/drawing/2014/main" id="{7A946E6B-251E-4092-82E4-08AFB8F9E09B}"/>
              </a:ext>
            </a:extLst>
          </p:cNvPr>
          <p:cNvSpPr txBox="1">
            <a:spLocks/>
          </p:cNvSpPr>
          <p:nvPr/>
        </p:nvSpPr>
        <p:spPr>
          <a:xfrm>
            <a:off x="879964" y="2442874"/>
            <a:ext cx="2066435"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buNone/>
            </a:pPr>
            <a:r>
              <a:rPr lang="en-US" sz="1800" dirty="0">
                <a:solidFill>
                  <a:schemeClr val="bg2">
                    <a:lumMod val="25000"/>
                  </a:schemeClr>
                </a:solidFill>
              </a:rPr>
              <a:t>Nexus</a:t>
            </a:r>
          </a:p>
        </p:txBody>
      </p:sp>
      <p:pic>
        <p:nvPicPr>
          <p:cNvPr id="95" name="Picture 94" descr="A close up of a logo&#10;&#10;Description generated with very high confidence">
            <a:extLst>
              <a:ext uri="{FF2B5EF4-FFF2-40B4-BE49-F238E27FC236}">
                <a16:creationId xmlns:a16="http://schemas.microsoft.com/office/drawing/2014/main" id="{3665FD20-81AE-460C-9322-6F1FC2B34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718213" y="2549833"/>
            <a:ext cx="101060" cy="168792"/>
          </a:xfrm>
          <a:prstGeom prst="rect">
            <a:avLst/>
          </a:prstGeom>
        </p:spPr>
      </p:pic>
      <p:sp>
        <p:nvSpPr>
          <p:cNvPr id="97" name="Product">
            <a:extLst>
              <a:ext uri="{FF2B5EF4-FFF2-40B4-BE49-F238E27FC236}">
                <a16:creationId xmlns:a16="http://schemas.microsoft.com/office/drawing/2014/main" id="{D3FE3D77-0521-4E40-94AE-AF45A7122761}"/>
              </a:ext>
            </a:extLst>
          </p:cNvPr>
          <p:cNvSpPr txBox="1">
            <a:spLocks/>
          </p:cNvSpPr>
          <p:nvPr/>
        </p:nvSpPr>
        <p:spPr>
          <a:xfrm>
            <a:off x="879964" y="2981889"/>
            <a:ext cx="2066435"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lvl="0">
              <a:buNone/>
            </a:pPr>
            <a:r>
              <a:rPr lang="en-US" sz="1800" dirty="0">
                <a:solidFill>
                  <a:schemeClr val="bg2">
                    <a:lumMod val="25000"/>
                  </a:schemeClr>
                </a:solidFill>
              </a:rPr>
              <a:t>Product taxability</a:t>
            </a:r>
          </a:p>
        </p:txBody>
      </p:sp>
      <p:pic>
        <p:nvPicPr>
          <p:cNvPr id="98" name="Picture 97" descr="A close up of a logo&#10;&#10;Description generated with very high confidence">
            <a:extLst>
              <a:ext uri="{FF2B5EF4-FFF2-40B4-BE49-F238E27FC236}">
                <a16:creationId xmlns:a16="http://schemas.microsoft.com/office/drawing/2014/main" id="{C143874E-BE2E-4FA5-9C47-2B2FB3DF3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718213" y="3088848"/>
            <a:ext cx="101060" cy="168792"/>
          </a:xfrm>
          <a:prstGeom prst="rect">
            <a:avLst/>
          </a:prstGeom>
        </p:spPr>
      </p:pic>
      <p:sp>
        <p:nvSpPr>
          <p:cNvPr id="100" name="Jurisdiction">
            <a:extLst>
              <a:ext uri="{FF2B5EF4-FFF2-40B4-BE49-F238E27FC236}">
                <a16:creationId xmlns:a16="http://schemas.microsoft.com/office/drawing/2014/main" id="{0BAD10B0-0746-4892-96B4-0C29A95018E2}"/>
              </a:ext>
            </a:extLst>
          </p:cNvPr>
          <p:cNvSpPr txBox="1">
            <a:spLocks/>
          </p:cNvSpPr>
          <p:nvPr/>
        </p:nvSpPr>
        <p:spPr>
          <a:xfrm>
            <a:off x="879965" y="3520903"/>
            <a:ext cx="2066434"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sz="1800" dirty="0">
                <a:solidFill>
                  <a:schemeClr val="bg2">
                    <a:lumMod val="25000"/>
                  </a:schemeClr>
                </a:solidFill>
              </a:rPr>
              <a:t>Jurisdiction assignment</a:t>
            </a:r>
          </a:p>
        </p:txBody>
      </p:sp>
      <p:pic>
        <p:nvPicPr>
          <p:cNvPr id="101" name="Picture 100" descr="A close up of a logo&#10;&#10;Description generated with very high confidence">
            <a:extLst>
              <a:ext uri="{FF2B5EF4-FFF2-40B4-BE49-F238E27FC236}">
                <a16:creationId xmlns:a16="http://schemas.microsoft.com/office/drawing/2014/main" id="{573A83D9-869C-423E-BD99-626DDF2EB0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718213" y="3491337"/>
            <a:ext cx="101060" cy="168792"/>
          </a:xfrm>
          <a:prstGeom prst="rect">
            <a:avLst/>
          </a:prstGeom>
        </p:spPr>
      </p:pic>
      <p:sp>
        <p:nvSpPr>
          <p:cNvPr id="103" name="Exemtions">
            <a:extLst>
              <a:ext uri="{FF2B5EF4-FFF2-40B4-BE49-F238E27FC236}">
                <a16:creationId xmlns:a16="http://schemas.microsoft.com/office/drawing/2014/main" id="{97FDBC15-00B3-4FAE-ADED-FE6B162B69EB}"/>
              </a:ext>
            </a:extLst>
          </p:cNvPr>
          <p:cNvSpPr txBox="1">
            <a:spLocks/>
          </p:cNvSpPr>
          <p:nvPr/>
        </p:nvSpPr>
        <p:spPr>
          <a:xfrm>
            <a:off x="879964" y="4240037"/>
            <a:ext cx="201563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lvl="0">
              <a:buNone/>
            </a:pPr>
            <a:r>
              <a:rPr lang="en-US" sz="1800" dirty="0">
                <a:solidFill>
                  <a:schemeClr val="bg2">
                    <a:lumMod val="25000"/>
                  </a:schemeClr>
                </a:solidFill>
              </a:rPr>
              <a:t>Exemption certificates</a:t>
            </a:r>
          </a:p>
        </p:txBody>
      </p:sp>
      <p:pic>
        <p:nvPicPr>
          <p:cNvPr id="104" name="Picture 103" descr="A close up of a logo&#10;&#10;Description generated with very high confidence">
            <a:extLst>
              <a:ext uri="{FF2B5EF4-FFF2-40B4-BE49-F238E27FC236}">
                <a16:creationId xmlns:a16="http://schemas.microsoft.com/office/drawing/2014/main" id="{D785AB52-A4B2-4706-BDF6-6060DD915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718213" y="4193121"/>
            <a:ext cx="101060" cy="168792"/>
          </a:xfrm>
          <a:prstGeom prst="rect">
            <a:avLst/>
          </a:prstGeom>
        </p:spPr>
      </p:pic>
      <p:sp>
        <p:nvSpPr>
          <p:cNvPr id="106" name="State">
            <a:extLst>
              <a:ext uri="{FF2B5EF4-FFF2-40B4-BE49-F238E27FC236}">
                <a16:creationId xmlns:a16="http://schemas.microsoft.com/office/drawing/2014/main" id="{BEE21DFF-87EE-4580-97D3-3195835D774F}"/>
              </a:ext>
            </a:extLst>
          </p:cNvPr>
          <p:cNvSpPr txBox="1">
            <a:spLocks/>
          </p:cNvSpPr>
          <p:nvPr/>
        </p:nvSpPr>
        <p:spPr>
          <a:xfrm>
            <a:off x="879964" y="4958968"/>
            <a:ext cx="2066436"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sz="1800" dirty="0">
                <a:solidFill>
                  <a:schemeClr val="bg2">
                    <a:lumMod val="25000"/>
                  </a:schemeClr>
                </a:solidFill>
              </a:rPr>
              <a:t>State and local tax prep and filing</a:t>
            </a:r>
          </a:p>
        </p:txBody>
      </p:sp>
      <p:pic>
        <p:nvPicPr>
          <p:cNvPr id="107" name="Picture 106" descr="A close up of a logo&#10;&#10;Description generated with very high confidence">
            <a:extLst>
              <a:ext uri="{FF2B5EF4-FFF2-40B4-BE49-F238E27FC236}">
                <a16:creationId xmlns:a16="http://schemas.microsoft.com/office/drawing/2014/main" id="{E166E8BB-6A96-4DC9-8A03-53D87FEF6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718213" y="4928270"/>
            <a:ext cx="101060" cy="168792"/>
          </a:xfrm>
          <a:prstGeom prst="rect">
            <a:avLst/>
          </a:prstGeom>
        </p:spPr>
      </p:pic>
      <p:sp>
        <p:nvSpPr>
          <p:cNvPr id="109" name="Audit">
            <a:extLst>
              <a:ext uri="{FF2B5EF4-FFF2-40B4-BE49-F238E27FC236}">
                <a16:creationId xmlns:a16="http://schemas.microsoft.com/office/drawing/2014/main" id="{DBDFC211-B6A8-4814-96BD-B5F5AEA851C1}"/>
              </a:ext>
            </a:extLst>
          </p:cNvPr>
          <p:cNvSpPr txBox="1">
            <a:spLocks/>
          </p:cNvSpPr>
          <p:nvPr/>
        </p:nvSpPr>
        <p:spPr>
          <a:xfrm>
            <a:off x="879964" y="5566250"/>
            <a:ext cx="2062202" cy="371810"/>
          </a:xfrm>
          <a:prstGeom prst="rect">
            <a:avLst/>
          </a:prstGeom>
          <a:noFill/>
          <a:ln>
            <a:noFill/>
          </a:ln>
        </p:spPr>
        <p:txBody>
          <a:bodyPr vert="horz" lIns="91440" tIns="91440" rIns="91440" bIns="91440" rtlCol="0" anchor="ctr">
            <a:noAutofit/>
          </a:bodyPr>
          <a:lstStyle>
            <a:lvl1pPr marL="0" indent="0" algn="l" defTabSz="914400" rtl="0" eaLnBrk="1" latinLnBrk="0" hangingPunct="1">
              <a:lnSpc>
                <a:spcPct val="100000"/>
              </a:lnSpc>
              <a:spcBef>
                <a:spcPts val="12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chemeClr val="accent1"/>
              </a:buClr>
              <a:buSzPct val="80000"/>
              <a:buFont typeface="Arial" panose="020B0604020202020204" pitchFamily="34" charset="0"/>
              <a:buChar char="•"/>
              <a:defRPr sz="22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chemeClr val="accent1"/>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sz="1800" dirty="0">
                <a:solidFill>
                  <a:schemeClr val="bg2">
                    <a:lumMod val="25000"/>
                  </a:schemeClr>
                </a:solidFill>
              </a:rPr>
              <a:t>Audit readiness</a:t>
            </a:r>
          </a:p>
        </p:txBody>
      </p:sp>
      <p:pic>
        <p:nvPicPr>
          <p:cNvPr id="110" name="Picture 109" descr="A close up of a logo&#10;&#10;Description generated with very high confidence">
            <a:extLst>
              <a:ext uri="{FF2B5EF4-FFF2-40B4-BE49-F238E27FC236}">
                <a16:creationId xmlns:a16="http://schemas.microsoft.com/office/drawing/2014/main" id="{73AB0205-CB02-4DB6-979F-0510A24A9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718213" y="5673209"/>
            <a:ext cx="101060" cy="168792"/>
          </a:xfrm>
          <a:prstGeom prst="rect">
            <a:avLst/>
          </a:prstGeom>
        </p:spPr>
      </p:pic>
      <p:cxnSp>
        <p:nvCxnSpPr>
          <p:cNvPr id="4" name="Straight Connector 3">
            <a:extLst>
              <a:ext uri="{FF2B5EF4-FFF2-40B4-BE49-F238E27FC236}">
                <a16:creationId xmlns:a16="http://schemas.microsoft.com/office/drawing/2014/main" id="{4E3789BC-2C4B-49EF-B959-0B7B1D8A52C6}"/>
              </a:ext>
            </a:extLst>
          </p:cNvPr>
          <p:cNvCxnSpPr>
            <a:cxnSpLocks/>
          </p:cNvCxnSpPr>
          <p:nvPr/>
        </p:nvCxnSpPr>
        <p:spPr>
          <a:xfrm>
            <a:off x="3132667" y="2480733"/>
            <a:ext cx="0" cy="33612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text 6">
            <a:extLst>
              <a:ext uri="{FF2B5EF4-FFF2-40B4-BE49-F238E27FC236}">
                <a16:creationId xmlns:a16="http://schemas.microsoft.com/office/drawing/2014/main" id="{CB943ECB-A7D9-4F2B-B751-07708ABD8E8E}"/>
              </a:ext>
            </a:extLst>
          </p:cNvPr>
          <p:cNvSpPr/>
          <p:nvPr/>
        </p:nvSpPr>
        <p:spPr>
          <a:xfrm>
            <a:off x="3522132" y="5075250"/>
            <a:ext cx="3666068" cy="861774"/>
          </a:xfrm>
          <a:prstGeom prst="rect">
            <a:avLst/>
          </a:prstGeom>
        </p:spPr>
        <p:txBody>
          <a:bodyPr wrap="square" lIns="0" tIns="0" rIns="0" bIns="0" anchor="b">
            <a:spAutoFit/>
          </a:bodyPr>
          <a:lstStyle/>
          <a:p>
            <a:r>
              <a:rPr lang="en-US" sz="2800" dirty="0">
                <a:solidFill>
                  <a:schemeClr val="accent6"/>
                </a:solidFill>
              </a:rPr>
              <a:t>Easily access tax data and documents</a:t>
            </a:r>
          </a:p>
        </p:txBody>
      </p:sp>
      <p:sp>
        <p:nvSpPr>
          <p:cNvPr id="115" name="text 5">
            <a:extLst>
              <a:ext uri="{FF2B5EF4-FFF2-40B4-BE49-F238E27FC236}">
                <a16:creationId xmlns:a16="http://schemas.microsoft.com/office/drawing/2014/main" id="{9EBC9FBB-F396-4CD6-9E30-49089BC5C465}"/>
              </a:ext>
            </a:extLst>
          </p:cNvPr>
          <p:cNvSpPr/>
          <p:nvPr/>
        </p:nvSpPr>
        <p:spPr>
          <a:xfrm>
            <a:off x="3522132" y="5075250"/>
            <a:ext cx="3043768" cy="861774"/>
          </a:xfrm>
          <a:prstGeom prst="rect">
            <a:avLst/>
          </a:prstGeom>
        </p:spPr>
        <p:txBody>
          <a:bodyPr wrap="square" lIns="0" tIns="0" rIns="0" bIns="0" anchor="b">
            <a:spAutoFit/>
          </a:bodyPr>
          <a:lstStyle/>
          <a:p>
            <a:r>
              <a:rPr lang="en-US" sz="2800" dirty="0">
                <a:solidFill>
                  <a:schemeClr val="accent6"/>
                </a:solidFill>
              </a:rPr>
              <a:t>Outsource filing and remittance</a:t>
            </a:r>
          </a:p>
        </p:txBody>
      </p:sp>
      <p:sp>
        <p:nvSpPr>
          <p:cNvPr id="111" name="text 3">
            <a:extLst>
              <a:ext uri="{FF2B5EF4-FFF2-40B4-BE49-F238E27FC236}">
                <a16:creationId xmlns:a16="http://schemas.microsoft.com/office/drawing/2014/main" id="{C188F2DC-2DA4-4BE9-852D-0E88D1A40677}"/>
              </a:ext>
            </a:extLst>
          </p:cNvPr>
          <p:cNvSpPr/>
          <p:nvPr/>
        </p:nvSpPr>
        <p:spPr>
          <a:xfrm>
            <a:off x="3522132" y="4644362"/>
            <a:ext cx="2789767" cy="1292662"/>
          </a:xfrm>
          <a:prstGeom prst="rect">
            <a:avLst/>
          </a:prstGeom>
        </p:spPr>
        <p:txBody>
          <a:bodyPr wrap="square" lIns="0" tIns="0" rIns="0" bIns="0" anchor="b">
            <a:spAutoFit/>
          </a:bodyPr>
          <a:lstStyle/>
          <a:p>
            <a:r>
              <a:rPr lang="en-US" sz="2800" dirty="0">
                <a:solidFill>
                  <a:schemeClr val="accent6"/>
                </a:solidFill>
              </a:rPr>
              <a:t>Find jurisdictions using full address, not ZIP codes</a:t>
            </a:r>
          </a:p>
        </p:txBody>
      </p:sp>
      <p:sp>
        <p:nvSpPr>
          <p:cNvPr id="113" name="Text 2">
            <a:extLst>
              <a:ext uri="{FF2B5EF4-FFF2-40B4-BE49-F238E27FC236}">
                <a16:creationId xmlns:a16="http://schemas.microsoft.com/office/drawing/2014/main" id="{F5F47029-1535-4996-9986-ADBC1E056503}"/>
              </a:ext>
            </a:extLst>
          </p:cNvPr>
          <p:cNvSpPr/>
          <p:nvPr/>
        </p:nvSpPr>
        <p:spPr>
          <a:xfrm>
            <a:off x="3522132" y="5075250"/>
            <a:ext cx="3183468" cy="861774"/>
          </a:xfrm>
          <a:prstGeom prst="rect">
            <a:avLst/>
          </a:prstGeom>
        </p:spPr>
        <p:txBody>
          <a:bodyPr wrap="square" lIns="0" tIns="0" rIns="0" bIns="0" anchor="b">
            <a:spAutoFit/>
          </a:bodyPr>
          <a:lstStyle/>
          <a:p>
            <a:r>
              <a:rPr lang="en-US" sz="2800" dirty="0">
                <a:solidFill>
                  <a:schemeClr val="accent6"/>
                </a:solidFill>
              </a:rPr>
              <a:t>Uses built-in rules, ongoing updates</a:t>
            </a:r>
          </a:p>
        </p:txBody>
      </p:sp>
    </p:spTree>
    <p:extLst>
      <p:ext uri="{BB962C8B-B14F-4D97-AF65-F5344CB8AC3E}">
        <p14:creationId xmlns:p14="http://schemas.microsoft.com/office/powerpoint/2010/main" val="33628256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gtEl>
                                        <p:attrNameLst>
                                          <p:attrName>style.color</p:attrName>
                                        </p:attrNameLst>
                                      </p:cBhvr>
                                      <p:to>
                                        <a:schemeClr val="bg1"/>
                                      </p:to>
                                    </p:animClr>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par>
                                <p:cTn id="13" presetID="10"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7" presetClass="emph" presetSubtype="2" fill="hold" nodeType="withEffect">
                                  <p:stCondLst>
                                    <p:cond delay="0"/>
                                  </p:stCondLst>
                                  <p:childTnLst>
                                    <p:animClr clrSpc="rgb" dir="cw">
                                      <p:cBhvr>
                                        <p:cTn id="17" dur="500" fill="hold"/>
                                        <p:tgtEl>
                                          <p:spTgt spid="3"/>
                                        </p:tgtEl>
                                        <p:attrNameLst>
                                          <p:attrName>stroke.color</p:attrName>
                                        </p:attrNameLst>
                                      </p:cBhvr>
                                      <p:to>
                                        <a:srgbClr val="FC661E"/>
                                      </p:to>
                                    </p:animClr>
                                    <p:set>
                                      <p:cBhvr>
                                        <p:cTn id="18" dur="500" fill="hold"/>
                                        <p:tgtEl>
                                          <p:spTgt spid="3"/>
                                        </p:tgtEl>
                                        <p:attrNameLst>
                                          <p:attrName>stroke.on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3"/>
                                        </p:tgtEl>
                                        <p:attrNameLst>
                                          <p:attrName>fillcolor</p:attrName>
                                        </p:attrNameLst>
                                      </p:cBhvr>
                                      <p:to>
                                        <a:srgbClr val="FC661E"/>
                                      </p:to>
                                    </p:animClr>
                                    <p:set>
                                      <p:cBhvr>
                                        <p:cTn id="21" dur="500" fill="hold"/>
                                        <p:tgtEl>
                                          <p:spTgt spid="3"/>
                                        </p:tgtEl>
                                        <p:attrNameLst>
                                          <p:attrName>fill.type</p:attrName>
                                        </p:attrNameLst>
                                      </p:cBhvr>
                                      <p:to>
                                        <p:strVal val="solid"/>
                                      </p:to>
                                    </p:set>
                                    <p:set>
                                      <p:cBhvr>
                                        <p:cTn id="22" dur="500" fill="hold"/>
                                        <p:tgtEl>
                                          <p:spTgt spid="3"/>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2"/>
                                        </p:tgtEl>
                                      </p:cBhvr>
                                    </p:animEffect>
                                    <p:set>
                                      <p:cBhvr>
                                        <p:cTn id="30" dur="1" fill="hold">
                                          <p:stCondLst>
                                            <p:cond delay="499"/>
                                          </p:stCondLst>
                                        </p:cTn>
                                        <p:tgtEl>
                                          <p:spTgt spid="112"/>
                                        </p:tgtEl>
                                        <p:attrNameLst>
                                          <p:attrName>style.visibility</p:attrName>
                                        </p:attrNameLst>
                                      </p:cBhvr>
                                      <p:to>
                                        <p:strVal val="hidden"/>
                                      </p:to>
                                    </p:set>
                                  </p:childTnLst>
                                </p:cTn>
                              </p:par>
                              <p:par>
                                <p:cTn id="31" presetID="9" presetClass="emph" presetSubtype="0" nodeType="withEffect">
                                  <p:stCondLst>
                                    <p:cond delay="0"/>
                                  </p:stCondLst>
                                  <p:childTnLst>
                                    <p:set>
                                      <p:cBhvr>
                                        <p:cTn id="32" dur="indefinite"/>
                                        <p:tgtEl>
                                          <p:spTgt spid="95"/>
                                        </p:tgtEl>
                                        <p:attrNameLst>
                                          <p:attrName>style.opacity</p:attrName>
                                        </p:attrNameLst>
                                      </p:cBhvr>
                                      <p:to>
                                        <p:strVal val="0.25"/>
                                      </p:to>
                                    </p:set>
                                    <p:animEffect filter="image" prLst="opacity: 0.25">
                                      <p:cBhvr rctx="IE">
                                        <p:cTn id="33" dur="indefinite"/>
                                        <p:tgtEl>
                                          <p:spTgt spid="95"/>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3" presetClass="emph" presetSubtype="2" fill="hold" grpId="0" nodeType="withEffect">
                                  <p:stCondLst>
                                    <p:cond delay="0"/>
                                  </p:stCondLst>
                                  <p:childTnLst>
                                    <p:animClr clrSpc="rgb" dir="cw">
                                      <p:cBhvr override="childStyle">
                                        <p:cTn id="38" dur="500" fill="hold"/>
                                        <p:tgtEl>
                                          <p:spTgt spid="94"/>
                                        </p:tgtEl>
                                        <p:attrNameLst>
                                          <p:attrName>style.color</p:attrName>
                                        </p:attrNameLst>
                                      </p:cBhvr>
                                      <p:to>
                                        <a:schemeClr val="tx2"/>
                                      </p:to>
                                    </p:animClr>
                                  </p:childTnLst>
                                </p:cTn>
                              </p:par>
                              <p:par>
                                <p:cTn id="39" presetID="3" presetClass="emph" presetSubtype="2" fill="hold" grpId="1" nodeType="withEffect">
                                  <p:stCondLst>
                                    <p:cond delay="0"/>
                                  </p:stCondLst>
                                  <p:childTnLst>
                                    <p:animClr clrSpc="rgb" dir="cw">
                                      <p:cBhvr override="childStyle">
                                        <p:cTn id="40" dur="500" fill="hold"/>
                                        <p:tgtEl>
                                          <p:spTgt spid="3"/>
                                        </p:tgtEl>
                                        <p:attrNameLst>
                                          <p:attrName>style.color</p:attrName>
                                        </p:attrNameLst>
                                      </p:cBhvr>
                                      <p:to>
                                        <a:schemeClr val="tx2"/>
                                      </p:to>
                                    </p:animClr>
                                  </p:childTnLst>
                                </p:cTn>
                              </p:par>
                              <p:par>
                                <p:cTn id="41" presetID="7" presetClass="emph" presetSubtype="2" fill="hold" nodeType="withEffect">
                                  <p:stCondLst>
                                    <p:cond delay="0"/>
                                  </p:stCondLst>
                                  <p:childTnLst>
                                    <p:animClr clrSpc="rgb" dir="cw">
                                      <p:cBhvr>
                                        <p:cTn id="42" dur="500" fill="hold"/>
                                        <p:tgtEl>
                                          <p:spTgt spid="3"/>
                                        </p:tgtEl>
                                        <p:attrNameLst>
                                          <p:attrName>stroke.color</p:attrName>
                                        </p:attrNameLst>
                                      </p:cBhvr>
                                      <p:to>
                                        <a:schemeClr val="tx2"/>
                                      </p:to>
                                    </p:animClr>
                                    <p:set>
                                      <p:cBhvr>
                                        <p:cTn id="43" dur="500" fill="hold"/>
                                        <p:tgtEl>
                                          <p:spTgt spid="3"/>
                                        </p:tgtEl>
                                        <p:attrNameLst>
                                          <p:attrName>stroke.on</p:attrName>
                                        </p:attrNameLst>
                                      </p:cBhvr>
                                      <p:to>
                                        <p:strVal val="true"/>
                                      </p:to>
                                    </p:set>
                                  </p:childTnLst>
                                </p:cTn>
                              </p:par>
                              <p:par>
                                <p:cTn id="44" presetID="1" presetClass="emph" presetSubtype="2" fill="hold" grpId="2" nodeType="withEffect">
                                  <p:stCondLst>
                                    <p:cond delay="0"/>
                                  </p:stCondLst>
                                  <p:childTnLst>
                                    <p:animClr clrSpc="rgb" dir="cw">
                                      <p:cBhvr>
                                        <p:cTn id="45" dur="500" fill="hold"/>
                                        <p:tgtEl>
                                          <p:spTgt spid="3"/>
                                        </p:tgtEl>
                                        <p:attrNameLst>
                                          <p:attrName>fillcolor</p:attrName>
                                        </p:attrNameLst>
                                      </p:cBhvr>
                                      <p:to>
                                        <a:srgbClr val="FFFFFF"/>
                                      </p:to>
                                    </p:animClr>
                                    <p:set>
                                      <p:cBhvr>
                                        <p:cTn id="46" dur="500" fill="hold"/>
                                        <p:tgtEl>
                                          <p:spTgt spid="3"/>
                                        </p:tgtEl>
                                        <p:attrNameLst>
                                          <p:attrName>fill.type</p:attrName>
                                        </p:attrNameLst>
                                      </p:cBhvr>
                                      <p:to>
                                        <p:strVal val="solid"/>
                                      </p:to>
                                    </p:set>
                                    <p:set>
                                      <p:cBhvr>
                                        <p:cTn id="47" dur="500" fill="hold"/>
                                        <p:tgtEl>
                                          <p:spTgt spid="3"/>
                                        </p:tgtEl>
                                        <p:attrNameLst>
                                          <p:attrName>fill.on</p:attrName>
                                        </p:attrNameLst>
                                      </p:cBhvr>
                                      <p:to>
                                        <p:strVal val="true"/>
                                      </p:to>
                                    </p:set>
                                  </p:childTnLst>
                                </p:cTn>
                              </p:par>
                              <p:par>
                                <p:cTn id="48" presetID="10" presetClass="entr" presetSubtype="0" fill="hold" grpId="1" nodeType="with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500"/>
                                        <p:tgtEl>
                                          <p:spTgt spid="97"/>
                                        </p:tgtEl>
                                      </p:cBhvr>
                                    </p:animEffect>
                                  </p:childTnLst>
                                </p:cTn>
                              </p:par>
                              <p:par>
                                <p:cTn id="51" presetID="3" presetClass="emph" presetSubtype="2" fill="hold" grpId="0" nodeType="withEffect">
                                  <p:stCondLst>
                                    <p:cond delay="0"/>
                                  </p:stCondLst>
                                  <p:childTnLst>
                                    <p:animClr clrSpc="rgb" dir="cw">
                                      <p:cBhvr override="childStyle">
                                        <p:cTn id="52" dur="500" fill="hold"/>
                                        <p:tgtEl>
                                          <p:spTgt spid="21"/>
                                        </p:tgtEl>
                                        <p:attrNameLst>
                                          <p:attrName>style.color</p:attrName>
                                        </p:attrNameLst>
                                      </p:cBhvr>
                                      <p:to>
                                        <a:srgbClr val="FFFFFF"/>
                                      </p:to>
                                    </p:animClr>
                                  </p:childTnLst>
                                </p:cTn>
                              </p:par>
                              <p:par>
                                <p:cTn id="53" presetID="1" presetClass="emph" presetSubtype="2" fill="hold" nodeType="withEffect">
                                  <p:stCondLst>
                                    <p:cond delay="0"/>
                                  </p:stCondLst>
                                  <p:childTnLst>
                                    <p:animClr clrSpc="rgb" dir="cw">
                                      <p:cBhvr>
                                        <p:cTn id="54" dur="500" fill="hold"/>
                                        <p:tgtEl>
                                          <p:spTgt spid="21"/>
                                        </p:tgtEl>
                                        <p:attrNameLst>
                                          <p:attrName>fillcolor</p:attrName>
                                        </p:attrNameLst>
                                      </p:cBhvr>
                                      <p:to>
                                        <a:srgbClr val="FC661E"/>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cTn>
                              </p:par>
                              <p:par>
                                <p:cTn id="57" presetID="7" presetClass="emph" presetSubtype="2" fill="hold" nodeType="withEffect">
                                  <p:stCondLst>
                                    <p:cond delay="0"/>
                                  </p:stCondLst>
                                  <p:childTnLst>
                                    <p:animClr clrSpc="rgb" dir="cw">
                                      <p:cBhvr>
                                        <p:cTn id="58" dur="500" fill="hold"/>
                                        <p:tgtEl>
                                          <p:spTgt spid="21"/>
                                        </p:tgtEl>
                                        <p:attrNameLst>
                                          <p:attrName>stroke.color</p:attrName>
                                        </p:attrNameLst>
                                      </p:cBhvr>
                                      <p:to>
                                        <a:srgbClr val="FC661E"/>
                                      </p:to>
                                    </p:animClr>
                                    <p:set>
                                      <p:cBhvr>
                                        <p:cTn id="59" dur="500" fill="hold"/>
                                        <p:tgtEl>
                                          <p:spTgt spid="21"/>
                                        </p:tgtEl>
                                        <p:attrNameLst>
                                          <p:attrName>stroke.on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500"/>
                                        <p:tgtEl>
                                          <p:spTgt spid="1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par>
                                <p:cTn id="68" presetID="9" presetClass="emph" presetSubtype="0" nodeType="withEffect">
                                  <p:stCondLst>
                                    <p:cond delay="0"/>
                                  </p:stCondLst>
                                  <p:childTnLst>
                                    <p:set>
                                      <p:cBhvr>
                                        <p:cTn id="69" dur="indefinite"/>
                                        <p:tgtEl>
                                          <p:spTgt spid="98"/>
                                        </p:tgtEl>
                                        <p:attrNameLst>
                                          <p:attrName>style.opacity</p:attrName>
                                        </p:attrNameLst>
                                      </p:cBhvr>
                                      <p:to>
                                        <p:strVal val="0.25"/>
                                      </p:to>
                                    </p:set>
                                    <p:animEffect filter="image" prLst="opacity: 0.25">
                                      <p:cBhvr rctx="IE">
                                        <p:cTn id="70" dur="indefinite"/>
                                        <p:tgtEl>
                                          <p:spTgt spid="98"/>
                                        </p:tgtEl>
                                      </p:cBhvr>
                                    </p:animEffect>
                                  </p:childTnLst>
                                </p:cTn>
                              </p:par>
                              <p:par>
                                <p:cTn id="71" presetID="3" presetClass="emph" presetSubtype="2" fill="hold" grpId="1" nodeType="withEffect">
                                  <p:stCondLst>
                                    <p:cond delay="0"/>
                                  </p:stCondLst>
                                  <p:childTnLst>
                                    <p:animClr clrSpc="rgb" dir="cw">
                                      <p:cBhvr override="childStyle">
                                        <p:cTn id="72" dur="500" fill="hold"/>
                                        <p:tgtEl>
                                          <p:spTgt spid="21"/>
                                        </p:tgtEl>
                                        <p:attrNameLst>
                                          <p:attrName>style.color</p:attrName>
                                        </p:attrNameLst>
                                      </p:cBhvr>
                                      <p:to>
                                        <a:srgbClr val="919195"/>
                                      </p:to>
                                    </p:animClr>
                                  </p:childTnLst>
                                </p:cTn>
                              </p:par>
                              <p:par>
                                <p:cTn id="73" presetID="10" presetClass="entr" presetSubtype="0" fill="hold"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500"/>
                                        <p:tgtEl>
                                          <p:spTgt spid="101"/>
                                        </p:tgtEl>
                                      </p:cBhvr>
                                    </p:animEffect>
                                  </p:childTnLst>
                                </p:cTn>
                              </p:par>
                              <p:par>
                                <p:cTn id="76" presetID="3" presetClass="emph" presetSubtype="2" fill="hold" grpId="0" nodeType="withEffect">
                                  <p:stCondLst>
                                    <p:cond delay="0"/>
                                  </p:stCondLst>
                                  <p:childTnLst>
                                    <p:animClr clrSpc="rgb" dir="cw">
                                      <p:cBhvr override="childStyle">
                                        <p:cTn id="77" dur="500" fill="hold"/>
                                        <p:tgtEl>
                                          <p:spTgt spid="97"/>
                                        </p:tgtEl>
                                        <p:attrNameLst>
                                          <p:attrName>style.color</p:attrName>
                                        </p:attrNameLst>
                                      </p:cBhvr>
                                      <p:to>
                                        <a:schemeClr val="tx2"/>
                                      </p:to>
                                    </p:animClr>
                                  </p:childTnLst>
                                </p:cTn>
                              </p:par>
                              <p:par>
                                <p:cTn id="78" presetID="7" presetClass="emph" presetSubtype="2" fill="hold" nodeType="withEffect">
                                  <p:stCondLst>
                                    <p:cond delay="0"/>
                                  </p:stCondLst>
                                  <p:childTnLst>
                                    <p:animClr clrSpc="rgb" dir="cw">
                                      <p:cBhvr>
                                        <p:cTn id="79" dur="500" fill="hold"/>
                                        <p:tgtEl>
                                          <p:spTgt spid="21"/>
                                        </p:tgtEl>
                                        <p:attrNameLst>
                                          <p:attrName>stroke.color</p:attrName>
                                        </p:attrNameLst>
                                      </p:cBhvr>
                                      <p:to>
                                        <a:schemeClr val="tx2"/>
                                      </p:to>
                                    </p:animClr>
                                    <p:set>
                                      <p:cBhvr>
                                        <p:cTn id="80" dur="500" fill="hold"/>
                                        <p:tgtEl>
                                          <p:spTgt spid="21"/>
                                        </p:tgtEl>
                                        <p:attrNameLst>
                                          <p:attrName>stroke.on</p:attrName>
                                        </p:attrNameLst>
                                      </p:cBhvr>
                                      <p:to>
                                        <p:strVal val="true"/>
                                      </p:to>
                                    </p:set>
                                  </p:childTnLst>
                                </p:cTn>
                              </p:par>
                              <p:par>
                                <p:cTn id="81" presetID="1" presetClass="emph" presetSubtype="2" fill="hold" grpId="2" nodeType="withEffect">
                                  <p:stCondLst>
                                    <p:cond delay="0"/>
                                  </p:stCondLst>
                                  <p:childTnLst>
                                    <p:animClr clrSpc="rgb" dir="cw">
                                      <p:cBhvr>
                                        <p:cTn id="82" dur="500" fill="hold"/>
                                        <p:tgtEl>
                                          <p:spTgt spid="21"/>
                                        </p:tgtEl>
                                        <p:attrNameLst>
                                          <p:attrName>fillcolor</p:attrName>
                                        </p:attrNameLst>
                                      </p:cBhvr>
                                      <p:to>
                                        <a:srgbClr val="FFFFFF"/>
                                      </p:to>
                                    </p:animClr>
                                    <p:set>
                                      <p:cBhvr>
                                        <p:cTn id="83" dur="500" fill="hold"/>
                                        <p:tgtEl>
                                          <p:spTgt spid="21"/>
                                        </p:tgtEl>
                                        <p:attrNameLst>
                                          <p:attrName>fill.type</p:attrName>
                                        </p:attrNameLst>
                                      </p:cBhvr>
                                      <p:to>
                                        <p:strVal val="solid"/>
                                      </p:to>
                                    </p:set>
                                    <p:set>
                                      <p:cBhvr>
                                        <p:cTn id="84" dur="500" fill="hold"/>
                                        <p:tgtEl>
                                          <p:spTgt spid="21"/>
                                        </p:tgtEl>
                                        <p:attrNameLst>
                                          <p:attrName>fill.on</p:attrName>
                                        </p:attrNameLst>
                                      </p:cBhvr>
                                      <p:to>
                                        <p:strVal val="true"/>
                                      </p:to>
                                    </p:set>
                                  </p:childTnLst>
                                </p:cTn>
                              </p:par>
                              <p:par>
                                <p:cTn id="85" presetID="3" presetClass="emph" presetSubtype="2" fill="hold" grpId="0" nodeType="withEffect">
                                  <p:stCondLst>
                                    <p:cond delay="0"/>
                                  </p:stCondLst>
                                  <p:childTnLst>
                                    <p:animClr clrSpc="rgb" dir="cw">
                                      <p:cBhvr override="childStyle">
                                        <p:cTn id="86" dur="500" fill="hold"/>
                                        <p:tgtEl>
                                          <p:spTgt spid="23"/>
                                        </p:tgtEl>
                                        <p:attrNameLst>
                                          <p:attrName>style.color</p:attrName>
                                        </p:attrNameLst>
                                      </p:cBhvr>
                                      <p:to>
                                        <a:srgbClr val="FFFFFF"/>
                                      </p:to>
                                    </p:animClr>
                                  </p:childTnLst>
                                </p:cTn>
                              </p:par>
                              <p:par>
                                <p:cTn id="87" presetID="7" presetClass="emph" presetSubtype="2" fill="hold" nodeType="withEffect">
                                  <p:stCondLst>
                                    <p:cond delay="0"/>
                                  </p:stCondLst>
                                  <p:childTnLst>
                                    <p:animClr clrSpc="rgb" dir="cw">
                                      <p:cBhvr>
                                        <p:cTn id="88" dur="500" fill="hold"/>
                                        <p:tgtEl>
                                          <p:spTgt spid="23"/>
                                        </p:tgtEl>
                                        <p:attrNameLst>
                                          <p:attrName>stroke.color</p:attrName>
                                        </p:attrNameLst>
                                      </p:cBhvr>
                                      <p:to>
                                        <a:srgbClr val="FC661E"/>
                                      </p:to>
                                    </p:animClr>
                                    <p:set>
                                      <p:cBhvr>
                                        <p:cTn id="89" dur="500" fill="hold"/>
                                        <p:tgtEl>
                                          <p:spTgt spid="23"/>
                                        </p:tgtEl>
                                        <p:attrNameLst>
                                          <p:attrName>stroke.on</p:attrName>
                                        </p:attrNameLst>
                                      </p:cBhvr>
                                      <p:to>
                                        <p:strVal val="true"/>
                                      </p:to>
                                    </p:set>
                                  </p:childTnLst>
                                </p:cTn>
                              </p:par>
                              <p:par>
                                <p:cTn id="90" presetID="1" presetClass="emph" presetSubtype="2" fill="hold" nodeType="withEffect">
                                  <p:stCondLst>
                                    <p:cond delay="0"/>
                                  </p:stCondLst>
                                  <p:childTnLst>
                                    <p:animClr clrSpc="rgb" dir="cw">
                                      <p:cBhvr>
                                        <p:cTn id="91" dur="500" fill="hold"/>
                                        <p:tgtEl>
                                          <p:spTgt spid="23"/>
                                        </p:tgtEl>
                                        <p:attrNameLst>
                                          <p:attrName>fillcolor</p:attrName>
                                        </p:attrNameLst>
                                      </p:cBhvr>
                                      <p:to>
                                        <a:srgbClr val="FC661E"/>
                                      </p:to>
                                    </p:animClr>
                                    <p:set>
                                      <p:cBhvr>
                                        <p:cTn id="92" dur="500" fill="hold"/>
                                        <p:tgtEl>
                                          <p:spTgt spid="23"/>
                                        </p:tgtEl>
                                        <p:attrNameLst>
                                          <p:attrName>fill.type</p:attrName>
                                        </p:attrNameLst>
                                      </p:cBhvr>
                                      <p:to>
                                        <p:strVal val="solid"/>
                                      </p:to>
                                    </p:set>
                                    <p:set>
                                      <p:cBhvr>
                                        <p:cTn id="93" dur="500" fill="hold"/>
                                        <p:tgtEl>
                                          <p:spTgt spid="23"/>
                                        </p:tgtEl>
                                        <p:attrNameLst>
                                          <p:attrName>fill.on</p:attrName>
                                        </p:attrNameLst>
                                      </p:cBhvr>
                                      <p:to>
                                        <p:strVal val="true"/>
                                      </p:to>
                                    </p:set>
                                  </p:childTnLst>
                                </p:cTn>
                              </p:par>
                              <p:par>
                                <p:cTn id="94" presetID="10" presetClass="entr" presetSubtype="0" fill="hold" grpId="0" nodeType="withEffect">
                                  <p:stCondLst>
                                    <p:cond delay="0"/>
                                  </p:stCondLst>
                                  <p:childTnLst>
                                    <p:set>
                                      <p:cBhvr>
                                        <p:cTn id="95" dur="1" fill="hold">
                                          <p:stCondLst>
                                            <p:cond delay="0"/>
                                          </p:stCondLst>
                                        </p:cTn>
                                        <p:tgtEl>
                                          <p:spTgt spid="100">
                                            <p:txEl>
                                              <p:pRg st="0" end="0"/>
                                            </p:txEl>
                                          </p:spTgt>
                                        </p:tgtEl>
                                        <p:attrNameLst>
                                          <p:attrName>style.visibility</p:attrName>
                                        </p:attrNameLst>
                                      </p:cBhvr>
                                      <p:to>
                                        <p:strVal val="visible"/>
                                      </p:to>
                                    </p:set>
                                    <p:animEffect transition="in" filter="fade">
                                      <p:cBhvr>
                                        <p:cTn id="96" dur="500"/>
                                        <p:tgtEl>
                                          <p:spTgt spid="100">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11"/>
                                        </p:tgtEl>
                                      </p:cBhvr>
                                    </p:animEffect>
                                    <p:set>
                                      <p:cBhvr>
                                        <p:cTn id="104" dur="1" fill="hold">
                                          <p:stCondLst>
                                            <p:cond delay="499"/>
                                          </p:stCondLst>
                                        </p:cTn>
                                        <p:tgtEl>
                                          <p:spTgt spid="111"/>
                                        </p:tgtEl>
                                        <p:attrNameLst>
                                          <p:attrName>style.visibility</p:attrName>
                                        </p:attrNameLst>
                                      </p:cBhvr>
                                      <p:to>
                                        <p:strVal val="hidden"/>
                                      </p:to>
                                    </p:set>
                                  </p:childTnLst>
                                </p:cTn>
                              </p:par>
                              <p:par>
                                <p:cTn id="105" presetID="9" presetClass="emph" presetSubtype="0" nodeType="withEffect">
                                  <p:stCondLst>
                                    <p:cond delay="0"/>
                                  </p:stCondLst>
                                  <p:childTnLst>
                                    <p:set>
                                      <p:cBhvr>
                                        <p:cTn id="106" dur="indefinite"/>
                                        <p:tgtEl>
                                          <p:spTgt spid="101"/>
                                        </p:tgtEl>
                                        <p:attrNameLst>
                                          <p:attrName>style.opacity</p:attrName>
                                        </p:attrNameLst>
                                      </p:cBhvr>
                                      <p:to>
                                        <p:strVal val="0.25"/>
                                      </p:to>
                                    </p:set>
                                    <p:animEffect filter="image" prLst="opacity: 0.25">
                                      <p:cBhvr rctx="IE">
                                        <p:cTn id="107" dur="indefinite"/>
                                        <p:tgtEl>
                                          <p:spTgt spid="10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4"/>
                                        </p:tgtEl>
                                        <p:attrNameLst>
                                          <p:attrName>style.visibility</p:attrName>
                                        </p:attrNameLst>
                                      </p:cBhvr>
                                      <p:to>
                                        <p:strVal val="visible"/>
                                      </p:to>
                                    </p:set>
                                    <p:animEffect transition="in" filter="fade">
                                      <p:cBhvr>
                                        <p:cTn id="110" dur="500"/>
                                        <p:tgtEl>
                                          <p:spTgt spid="11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3">
                                            <p:txEl>
                                              <p:pRg st="0" end="0"/>
                                            </p:txEl>
                                          </p:spTgt>
                                        </p:tgtEl>
                                        <p:attrNameLst>
                                          <p:attrName>style.visibility</p:attrName>
                                        </p:attrNameLst>
                                      </p:cBhvr>
                                      <p:to>
                                        <p:strVal val="visible"/>
                                      </p:to>
                                    </p:set>
                                    <p:animEffect transition="in" filter="fade">
                                      <p:cBhvr>
                                        <p:cTn id="113" dur="500"/>
                                        <p:tgtEl>
                                          <p:spTgt spid="103">
                                            <p:txEl>
                                              <p:pRg st="0" end="0"/>
                                            </p:txEl>
                                          </p:spTgt>
                                        </p:tgtEl>
                                      </p:cBhvr>
                                    </p:animEffect>
                                  </p:childTnLst>
                                </p:cTn>
                              </p:par>
                              <p:par>
                                <p:cTn id="114" presetID="3" presetClass="emph" presetSubtype="2" fill="hold" grpId="1" nodeType="withEffect">
                                  <p:stCondLst>
                                    <p:cond delay="0"/>
                                  </p:stCondLst>
                                  <p:childTnLst>
                                    <p:animClr clrSpc="rgb" dir="cw">
                                      <p:cBhvr override="childStyle">
                                        <p:cTn id="115" dur="500" fill="hold"/>
                                        <p:tgtEl>
                                          <p:spTgt spid="100">
                                            <p:txEl>
                                              <p:pRg st="0" end="0"/>
                                            </p:txEl>
                                          </p:spTgt>
                                        </p:tgtEl>
                                        <p:attrNameLst>
                                          <p:attrName>style.color</p:attrName>
                                        </p:attrNameLst>
                                      </p:cBhvr>
                                      <p:to>
                                        <a:srgbClr val="919195"/>
                                      </p:to>
                                    </p:animClr>
                                  </p:childTnLst>
                                </p:cTn>
                              </p:par>
                              <p:par>
                                <p:cTn id="116" presetID="3" presetClass="emph" presetSubtype="2" fill="hold" grpId="1" nodeType="withEffect">
                                  <p:stCondLst>
                                    <p:cond delay="0"/>
                                  </p:stCondLst>
                                  <p:childTnLst>
                                    <p:animClr clrSpc="rgb" dir="cw">
                                      <p:cBhvr override="childStyle">
                                        <p:cTn id="117" dur="500" fill="hold"/>
                                        <p:tgtEl>
                                          <p:spTgt spid="23"/>
                                        </p:tgtEl>
                                        <p:attrNameLst>
                                          <p:attrName>style.color</p:attrName>
                                        </p:attrNameLst>
                                      </p:cBhvr>
                                      <p:to>
                                        <a:srgbClr val="919195"/>
                                      </p:to>
                                    </p:animClr>
                                  </p:childTnLst>
                                </p:cTn>
                              </p:par>
                              <p:par>
                                <p:cTn id="118" presetID="10" presetClass="entr" presetSubtype="0" fill="hold" nodeType="withEffect">
                                  <p:stCondLst>
                                    <p:cond delay="0"/>
                                  </p:stCondLst>
                                  <p:childTnLst>
                                    <p:set>
                                      <p:cBhvr>
                                        <p:cTn id="119" dur="1" fill="hold">
                                          <p:stCondLst>
                                            <p:cond delay="0"/>
                                          </p:stCondLst>
                                        </p:cTn>
                                        <p:tgtEl>
                                          <p:spTgt spid="104"/>
                                        </p:tgtEl>
                                        <p:attrNameLst>
                                          <p:attrName>style.visibility</p:attrName>
                                        </p:attrNameLst>
                                      </p:cBhvr>
                                      <p:to>
                                        <p:strVal val="visible"/>
                                      </p:to>
                                    </p:set>
                                    <p:animEffect transition="in" filter="fade">
                                      <p:cBhvr>
                                        <p:cTn id="120" dur="500"/>
                                        <p:tgtEl>
                                          <p:spTgt spid="104"/>
                                        </p:tgtEl>
                                      </p:cBhvr>
                                    </p:animEffect>
                                  </p:childTnLst>
                                </p:cTn>
                              </p:par>
                              <p:par>
                                <p:cTn id="121" presetID="7" presetClass="emph" presetSubtype="2" fill="hold" nodeType="withEffect">
                                  <p:stCondLst>
                                    <p:cond delay="0"/>
                                  </p:stCondLst>
                                  <p:childTnLst>
                                    <p:animClr clrSpc="rgb" dir="cw">
                                      <p:cBhvr>
                                        <p:cTn id="122" dur="500" fill="hold"/>
                                        <p:tgtEl>
                                          <p:spTgt spid="23"/>
                                        </p:tgtEl>
                                        <p:attrNameLst>
                                          <p:attrName>stroke.color</p:attrName>
                                        </p:attrNameLst>
                                      </p:cBhvr>
                                      <p:to>
                                        <a:schemeClr val="tx2"/>
                                      </p:to>
                                    </p:animClr>
                                    <p:set>
                                      <p:cBhvr>
                                        <p:cTn id="123" dur="500" fill="hold"/>
                                        <p:tgtEl>
                                          <p:spTgt spid="23"/>
                                        </p:tgtEl>
                                        <p:attrNameLst>
                                          <p:attrName>stroke.on</p:attrName>
                                        </p:attrNameLst>
                                      </p:cBhvr>
                                      <p:to>
                                        <p:strVal val="true"/>
                                      </p:to>
                                    </p:set>
                                  </p:childTnLst>
                                </p:cTn>
                              </p:par>
                              <p:par>
                                <p:cTn id="124" presetID="1" presetClass="emph" presetSubtype="2" fill="hold" grpId="2" nodeType="withEffect">
                                  <p:stCondLst>
                                    <p:cond delay="0"/>
                                  </p:stCondLst>
                                  <p:childTnLst>
                                    <p:animClr clrSpc="rgb" dir="cw">
                                      <p:cBhvr>
                                        <p:cTn id="125" dur="500" fill="hold"/>
                                        <p:tgtEl>
                                          <p:spTgt spid="23"/>
                                        </p:tgtEl>
                                        <p:attrNameLst>
                                          <p:attrName>fillcolor</p:attrName>
                                        </p:attrNameLst>
                                      </p:cBhvr>
                                      <p:to>
                                        <a:srgbClr val="FFFFFF"/>
                                      </p:to>
                                    </p:animClr>
                                    <p:set>
                                      <p:cBhvr>
                                        <p:cTn id="126" dur="500" fill="hold"/>
                                        <p:tgtEl>
                                          <p:spTgt spid="23"/>
                                        </p:tgtEl>
                                        <p:attrNameLst>
                                          <p:attrName>fill.type</p:attrName>
                                        </p:attrNameLst>
                                      </p:cBhvr>
                                      <p:to>
                                        <p:strVal val="solid"/>
                                      </p:to>
                                    </p:set>
                                    <p:set>
                                      <p:cBhvr>
                                        <p:cTn id="127" dur="500" fill="hold"/>
                                        <p:tgtEl>
                                          <p:spTgt spid="23"/>
                                        </p:tgtEl>
                                        <p:attrNameLst>
                                          <p:attrName>fill.on</p:attrName>
                                        </p:attrNameLst>
                                      </p:cBhvr>
                                      <p:to>
                                        <p:strVal val="true"/>
                                      </p:to>
                                    </p:set>
                                  </p:childTnLst>
                                </p:cTn>
                              </p:par>
                              <p:par>
                                <p:cTn id="128" presetID="3" presetClass="emph" presetSubtype="2" fill="hold" grpId="0" nodeType="withEffect">
                                  <p:stCondLst>
                                    <p:cond delay="0"/>
                                  </p:stCondLst>
                                  <p:childTnLst>
                                    <p:animClr clrSpc="rgb" dir="cw">
                                      <p:cBhvr override="childStyle">
                                        <p:cTn id="129" dur="500" fill="hold"/>
                                        <p:tgtEl>
                                          <p:spTgt spid="29"/>
                                        </p:tgtEl>
                                        <p:attrNameLst>
                                          <p:attrName>style.color</p:attrName>
                                        </p:attrNameLst>
                                      </p:cBhvr>
                                      <p:to>
                                        <a:srgbClr val="FFFFFF"/>
                                      </p:to>
                                    </p:animClr>
                                  </p:childTnLst>
                                </p:cTn>
                              </p:par>
                              <p:par>
                                <p:cTn id="130" presetID="7" presetClass="emph" presetSubtype="2" fill="hold" nodeType="withEffect">
                                  <p:stCondLst>
                                    <p:cond delay="0"/>
                                  </p:stCondLst>
                                  <p:childTnLst>
                                    <p:animClr clrSpc="rgb" dir="cw">
                                      <p:cBhvr>
                                        <p:cTn id="131" dur="500" fill="hold"/>
                                        <p:tgtEl>
                                          <p:spTgt spid="29"/>
                                        </p:tgtEl>
                                        <p:attrNameLst>
                                          <p:attrName>stroke.color</p:attrName>
                                        </p:attrNameLst>
                                      </p:cBhvr>
                                      <p:to>
                                        <a:srgbClr val="FC661E"/>
                                      </p:to>
                                    </p:animClr>
                                    <p:set>
                                      <p:cBhvr>
                                        <p:cTn id="132" dur="500" fill="hold"/>
                                        <p:tgtEl>
                                          <p:spTgt spid="29"/>
                                        </p:tgtEl>
                                        <p:attrNameLst>
                                          <p:attrName>stroke.on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29"/>
                                        </p:tgtEl>
                                        <p:attrNameLst>
                                          <p:attrName>fillcolor</p:attrName>
                                        </p:attrNameLst>
                                      </p:cBhvr>
                                      <p:to>
                                        <a:srgbClr val="FC661E"/>
                                      </p:to>
                                    </p:animClr>
                                    <p:set>
                                      <p:cBhvr>
                                        <p:cTn id="135" dur="500" fill="hold"/>
                                        <p:tgtEl>
                                          <p:spTgt spid="29"/>
                                        </p:tgtEl>
                                        <p:attrNameLst>
                                          <p:attrName>fill.type</p:attrName>
                                        </p:attrNameLst>
                                      </p:cBhvr>
                                      <p:to>
                                        <p:strVal val="solid"/>
                                      </p:to>
                                    </p:set>
                                    <p:set>
                                      <p:cBhvr>
                                        <p:cTn id="136" dur="500" fill="hold"/>
                                        <p:tgtEl>
                                          <p:spTgt spid="29"/>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103">
                                            <p:txEl>
                                              <p:pRg st="0" end="0"/>
                                            </p:txEl>
                                          </p:spTgt>
                                        </p:tgtEl>
                                        <p:attrNameLst>
                                          <p:attrName>style.color</p:attrName>
                                        </p:attrNameLst>
                                      </p:cBhvr>
                                      <p:to>
                                        <a:schemeClr val="tx1"/>
                                      </p:to>
                                    </p:animClr>
                                  </p:childTnLst>
                                </p:cTn>
                              </p:par>
                            </p:childTnLst>
                          </p:cTn>
                        </p:par>
                      </p:childTnLst>
                    </p:cTn>
                  </p:par>
                  <p:par>
                    <p:cTn id="139" fill="hold">
                      <p:stCondLst>
                        <p:cond delay="indefinite"/>
                      </p:stCondLst>
                      <p:childTnLst>
                        <p:par>
                          <p:cTn id="140" fill="hold">
                            <p:stCondLst>
                              <p:cond delay="0"/>
                            </p:stCondLst>
                            <p:childTnLst>
                              <p:par>
                                <p:cTn id="141" presetID="3" presetClass="emph" presetSubtype="2" fill="hold" grpId="1" nodeType="clickEffect">
                                  <p:stCondLst>
                                    <p:cond delay="0"/>
                                  </p:stCondLst>
                                  <p:childTnLst>
                                    <p:animClr clrSpc="rgb" dir="cw">
                                      <p:cBhvr override="childStyle">
                                        <p:cTn id="142" dur="500" fill="hold"/>
                                        <p:tgtEl>
                                          <p:spTgt spid="29"/>
                                        </p:tgtEl>
                                        <p:attrNameLst>
                                          <p:attrName>style.color</p:attrName>
                                        </p:attrNameLst>
                                      </p:cBhvr>
                                      <p:to>
                                        <a:srgbClr val="919195"/>
                                      </p:to>
                                    </p:animClr>
                                  </p:childTnLst>
                                </p:cTn>
                              </p:par>
                              <p:par>
                                <p:cTn id="143" presetID="9" presetClass="emph" presetSubtype="0" nodeType="withEffect">
                                  <p:stCondLst>
                                    <p:cond delay="0"/>
                                  </p:stCondLst>
                                  <p:childTnLst>
                                    <p:set>
                                      <p:cBhvr>
                                        <p:cTn id="144" dur="indefinite"/>
                                        <p:tgtEl>
                                          <p:spTgt spid="104"/>
                                        </p:tgtEl>
                                        <p:attrNameLst>
                                          <p:attrName>style.opacity</p:attrName>
                                        </p:attrNameLst>
                                      </p:cBhvr>
                                      <p:to>
                                        <p:strVal val="0.25"/>
                                      </p:to>
                                    </p:set>
                                    <p:animEffect filter="image" prLst="opacity: 0.25">
                                      <p:cBhvr rctx="IE">
                                        <p:cTn id="145" dur="indefinite"/>
                                        <p:tgtEl>
                                          <p:spTgt spid="104"/>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106">
                                            <p:txEl>
                                              <p:pRg st="0" end="0"/>
                                            </p:txEl>
                                          </p:spTgt>
                                        </p:tgtEl>
                                        <p:attrNameLst>
                                          <p:attrName>style.visibility</p:attrName>
                                        </p:attrNameLst>
                                      </p:cBhvr>
                                      <p:to>
                                        <p:strVal val="visible"/>
                                      </p:to>
                                    </p:set>
                                    <p:animEffect transition="in" filter="fade">
                                      <p:cBhvr>
                                        <p:cTn id="148" dur="500"/>
                                        <p:tgtEl>
                                          <p:spTgt spid="106">
                                            <p:txEl>
                                              <p:pRg st="0" end="0"/>
                                            </p:txEl>
                                          </p:spTgt>
                                        </p:tgtEl>
                                      </p:cBhvr>
                                    </p:animEffect>
                                  </p:childTnLst>
                                </p:cTn>
                              </p:par>
                              <p:par>
                                <p:cTn id="149" presetID="10" presetClass="entr" presetSubtype="0" fill="hold" nodeType="withEffect">
                                  <p:stCondLst>
                                    <p:cond delay="0"/>
                                  </p:stCondLst>
                                  <p:childTnLst>
                                    <p:set>
                                      <p:cBhvr>
                                        <p:cTn id="150" dur="1" fill="hold">
                                          <p:stCondLst>
                                            <p:cond delay="0"/>
                                          </p:stCondLst>
                                        </p:cTn>
                                        <p:tgtEl>
                                          <p:spTgt spid="107"/>
                                        </p:tgtEl>
                                        <p:attrNameLst>
                                          <p:attrName>style.visibility</p:attrName>
                                        </p:attrNameLst>
                                      </p:cBhvr>
                                      <p:to>
                                        <p:strVal val="visible"/>
                                      </p:to>
                                    </p:set>
                                    <p:animEffect transition="in" filter="fade">
                                      <p:cBhvr>
                                        <p:cTn id="151" dur="500"/>
                                        <p:tgtEl>
                                          <p:spTgt spid="107"/>
                                        </p:tgtEl>
                                      </p:cBhvr>
                                    </p:animEffect>
                                  </p:childTnLst>
                                </p:cTn>
                              </p:par>
                              <p:par>
                                <p:cTn id="152" presetID="3" presetClass="emph" presetSubtype="2" fill="hold" nodeType="withEffect">
                                  <p:stCondLst>
                                    <p:cond delay="0"/>
                                  </p:stCondLst>
                                  <p:childTnLst>
                                    <p:animClr clrSpc="rgb" dir="cw">
                                      <p:cBhvr override="childStyle">
                                        <p:cTn id="153" dur="500" fill="hold"/>
                                        <p:tgtEl>
                                          <p:spTgt spid="103">
                                            <p:txEl>
                                              <p:pRg st="0" end="0"/>
                                            </p:txEl>
                                          </p:spTgt>
                                        </p:tgtEl>
                                        <p:attrNameLst>
                                          <p:attrName>style.color</p:attrName>
                                        </p:attrNameLst>
                                      </p:cBhvr>
                                      <p:to>
                                        <a:srgbClr val="919195"/>
                                      </p:to>
                                    </p:animClr>
                                  </p:childTnLst>
                                </p:cTn>
                              </p:par>
                              <p:par>
                                <p:cTn id="154" presetID="10" presetClass="exit" presetSubtype="0" fill="hold" grpId="1" nodeType="withEffect">
                                  <p:stCondLst>
                                    <p:cond delay="0"/>
                                  </p:stCondLst>
                                  <p:childTnLst>
                                    <p:animEffect transition="out" filter="fade">
                                      <p:cBhvr>
                                        <p:cTn id="155" dur="500"/>
                                        <p:tgtEl>
                                          <p:spTgt spid="114"/>
                                        </p:tgtEl>
                                      </p:cBhvr>
                                    </p:animEffect>
                                    <p:set>
                                      <p:cBhvr>
                                        <p:cTn id="156" dur="1" fill="hold">
                                          <p:stCondLst>
                                            <p:cond delay="499"/>
                                          </p:stCondLst>
                                        </p:cTn>
                                        <p:tgtEl>
                                          <p:spTgt spid="114"/>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500"/>
                                        <p:tgtEl>
                                          <p:spTgt spid="115"/>
                                        </p:tgtEl>
                                      </p:cBhvr>
                                    </p:animEffect>
                                  </p:childTnLst>
                                </p:cTn>
                              </p:par>
                              <p:par>
                                <p:cTn id="160" presetID="7" presetClass="emph" presetSubtype="2" fill="hold" nodeType="withEffect">
                                  <p:stCondLst>
                                    <p:cond delay="0"/>
                                  </p:stCondLst>
                                  <p:childTnLst>
                                    <p:animClr clrSpc="rgb" dir="cw">
                                      <p:cBhvr>
                                        <p:cTn id="161" dur="500" fill="hold"/>
                                        <p:tgtEl>
                                          <p:spTgt spid="29"/>
                                        </p:tgtEl>
                                        <p:attrNameLst>
                                          <p:attrName>stroke.color</p:attrName>
                                        </p:attrNameLst>
                                      </p:cBhvr>
                                      <p:to>
                                        <a:schemeClr val="tx2"/>
                                      </p:to>
                                    </p:animClr>
                                    <p:set>
                                      <p:cBhvr>
                                        <p:cTn id="162" dur="500" fill="hold"/>
                                        <p:tgtEl>
                                          <p:spTgt spid="29"/>
                                        </p:tgtEl>
                                        <p:attrNameLst>
                                          <p:attrName>stroke.on</p:attrName>
                                        </p:attrNameLst>
                                      </p:cBhvr>
                                      <p:to>
                                        <p:strVal val="true"/>
                                      </p:to>
                                    </p:set>
                                  </p:childTnLst>
                                </p:cTn>
                              </p:par>
                              <p:par>
                                <p:cTn id="163" presetID="1" presetClass="emph" presetSubtype="2" fill="hold" grpId="2" nodeType="withEffect">
                                  <p:stCondLst>
                                    <p:cond delay="0"/>
                                  </p:stCondLst>
                                  <p:childTnLst>
                                    <p:animClr clrSpc="rgb" dir="cw">
                                      <p:cBhvr>
                                        <p:cTn id="164" dur="500" fill="hold"/>
                                        <p:tgtEl>
                                          <p:spTgt spid="29"/>
                                        </p:tgtEl>
                                        <p:attrNameLst>
                                          <p:attrName>fillcolor</p:attrName>
                                        </p:attrNameLst>
                                      </p:cBhvr>
                                      <p:to>
                                        <a:srgbClr val="FFFFFF"/>
                                      </p:to>
                                    </p:animClr>
                                    <p:set>
                                      <p:cBhvr>
                                        <p:cTn id="165" dur="500" fill="hold"/>
                                        <p:tgtEl>
                                          <p:spTgt spid="29"/>
                                        </p:tgtEl>
                                        <p:attrNameLst>
                                          <p:attrName>fill.type</p:attrName>
                                        </p:attrNameLst>
                                      </p:cBhvr>
                                      <p:to>
                                        <p:strVal val="solid"/>
                                      </p:to>
                                    </p:set>
                                    <p:set>
                                      <p:cBhvr>
                                        <p:cTn id="166" dur="500" fill="hold"/>
                                        <p:tgtEl>
                                          <p:spTgt spid="29"/>
                                        </p:tgtEl>
                                        <p:attrNameLst>
                                          <p:attrName>fill.on</p:attrName>
                                        </p:attrNameLst>
                                      </p:cBhvr>
                                      <p:to>
                                        <p:strVal val="true"/>
                                      </p:to>
                                    </p:set>
                                  </p:childTnLst>
                                </p:cTn>
                              </p:par>
                              <p:par>
                                <p:cTn id="167" presetID="3" presetClass="emph" presetSubtype="2" fill="hold" grpId="0" nodeType="withEffect">
                                  <p:stCondLst>
                                    <p:cond delay="0"/>
                                  </p:stCondLst>
                                  <p:childTnLst>
                                    <p:animClr clrSpc="rgb" dir="cw">
                                      <p:cBhvr override="childStyle">
                                        <p:cTn id="168" dur="500" fill="hold"/>
                                        <p:tgtEl>
                                          <p:spTgt spid="35"/>
                                        </p:tgtEl>
                                        <p:attrNameLst>
                                          <p:attrName>style.color</p:attrName>
                                        </p:attrNameLst>
                                      </p:cBhvr>
                                      <p:to>
                                        <a:srgbClr val="FFFFFF"/>
                                      </p:to>
                                    </p:animClr>
                                  </p:childTnLst>
                                </p:cTn>
                              </p:par>
                              <p:par>
                                <p:cTn id="169" presetID="7" presetClass="emph" presetSubtype="2" fill="hold" nodeType="withEffect">
                                  <p:stCondLst>
                                    <p:cond delay="0"/>
                                  </p:stCondLst>
                                  <p:childTnLst>
                                    <p:animClr clrSpc="rgb" dir="cw">
                                      <p:cBhvr>
                                        <p:cTn id="170" dur="500" fill="hold"/>
                                        <p:tgtEl>
                                          <p:spTgt spid="35"/>
                                        </p:tgtEl>
                                        <p:attrNameLst>
                                          <p:attrName>stroke.color</p:attrName>
                                        </p:attrNameLst>
                                      </p:cBhvr>
                                      <p:to>
                                        <a:srgbClr val="FC661E"/>
                                      </p:to>
                                    </p:animClr>
                                    <p:set>
                                      <p:cBhvr>
                                        <p:cTn id="171" dur="500" fill="hold"/>
                                        <p:tgtEl>
                                          <p:spTgt spid="35"/>
                                        </p:tgtEl>
                                        <p:attrNameLst>
                                          <p:attrName>stroke.on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35"/>
                                        </p:tgtEl>
                                        <p:attrNameLst>
                                          <p:attrName>fillcolor</p:attrName>
                                        </p:attrNameLst>
                                      </p:cBhvr>
                                      <p:to>
                                        <a:srgbClr val="FC661E"/>
                                      </p:to>
                                    </p:animClr>
                                    <p:set>
                                      <p:cBhvr>
                                        <p:cTn id="174" dur="500" fill="hold"/>
                                        <p:tgtEl>
                                          <p:spTgt spid="35"/>
                                        </p:tgtEl>
                                        <p:attrNameLst>
                                          <p:attrName>fill.type</p:attrName>
                                        </p:attrNameLst>
                                      </p:cBhvr>
                                      <p:to>
                                        <p:strVal val="solid"/>
                                      </p:to>
                                    </p:set>
                                    <p:set>
                                      <p:cBhvr>
                                        <p:cTn id="175" dur="500" fill="hold"/>
                                        <p:tgtEl>
                                          <p:spTgt spid="35"/>
                                        </p:tgtEl>
                                        <p:attrNameLst>
                                          <p:attrName>fill.on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3" presetClass="emph" presetSubtype="2" fill="hold" grpId="1" nodeType="clickEffect">
                                  <p:stCondLst>
                                    <p:cond delay="0"/>
                                  </p:stCondLst>
                                  <p:childTnLst>
                                    <p:animClr clrSpc="rgb" dir="cw">
                                      <p:cBhvr override="childStyle">
                                        <p:cTn id="179" dur="500" fill="hold"/>
                                        <p:tgtEl>
                                          <p:spTgt spid="35"/>
                                        </p:tgtEl>
                                        <p:attrNameLst>
                                          <p:attrName>style.color</p:attrName>
                                        </p:attrNameLst>
                                      </p:cBhvr>
                                      <p:to>
                                        <a:srgbClr val="919195"/>
                                      </p:to>
                                    </p:animClr>
                                  </p:childTnLst>
                                </p:cTn>
                              </p:par>
                              <p:par>
                                <p:cTn id="180" presetID="10" presetClass="entr" presetSubtype="0" fill="hold" grpId="0" nodeType="withEffect">
                                  <p:stCondLst>
                                    <p:cond delay="0"/>
                                  </p:stCondLst>
                                  <p:childTnLst>
                                    <p:set>
                                      <p:cBhvr>
                                        <p:cTn id="181" dur="1" fill="hold">
                                          <p:stCondLst>
                                            <p:cond delay="0"/>
                                          </p:stCondLst>
                                        </p:cTn>
                                        <p:tgtEl>
                                          <p:spTgt spid="109">
                                            <p:txEl>
                                              <p:pRg st="0" end="0"/>
                                            </p:txEl>
                                          </p:spTgt>
                                        </p:tgtEl>
                                        <p:attrNameLst>
                                          <p:attrName>style.visibility</p:attrName>
                                        </p:attrNameLst>
                                      </p:cBhvr>
                                      <p:to>
                                        <p:strVal val="visible"/>
                                      </p:to>
                                    </p:set>
                                    <p:animEffect transition="in" filter="fade">
                                      <p:cBhvr>
                                        <p:cTn id="182" dur="500"/>
                                        <p:tgtEl>
                                          <p:spTgt spid="109">
                                            <p:txEl>
                                              <p:pRg st="0" end="0"/>
                                            </p:txEl>
                                          </p:spTgt>
                                        </p:tgtEl>
                                      </p:cBhvr>
                                    </p:animEffect>
                                  </p:childTnLst>
                                </p:cTn>
                              </p:par>
                              <p:par>
                                <p:cTn id="183" presetID="7" presetClass="emph" presetSubtype="2" fill="hold" nodeType="withEffect">
                                  <p:stCondLst>
                                    <p:cond delay="0"/>
                                  </p:stCondLst>
                                  <p:childTnLst>
                                    <p:animClr clrSpc="rgb" dir="cw">
                                      <p:cBhvr>
                                        <p:cTn id="184" dur="500" fill="hold"/>
                                        <p:tgtEl>
                                          <p:spTgt spid="35"/>
                                        </p:tgtEl>
                                        <p:attrNameLst>
                                          <p:attrName>stroke.color</p:attrName>
                                        </p:attrNameLst>
                                      </p:cBhvr>
                                      <p:to>
                                        <a:schemeClr val="tx2"/>
                                      </p:to>
                                    </p:animClr>
                                    <p:set>
                                      <p:cBhvr>
                                        <p:cTn id="185" dur="500" fill="hold"/>
                                        <p:tgtEl>
                                          <p:spTgt spid="35"/>
                                        </p:tgtEl>
                                        <p:attrNameLst>
                                          <p:attrName>stroke.on</p:attrName>
                                        </p:attrNameLst>
                                      </p:cBhvr>
                                      <p:to>
                                        <p:strVal val="true"/>
                                      </p:to>
                                    </p:set>
                                  </p:childTnLst>
                                </p:cTn>
                              </p:par>
                              <p:par>
                                <p:cTn id="186" presetID="3" presetClass="emph" presetSubtype="2" fill="hold" grpId="0" nodeType="withEffect">
                                  <p:stCondLst>
                                    <p:cond delay="0"/>
                                  </p:stCondLst>
                                  <p:childTnLst>
                                    <p:animClr clrSpc="rgb" dir="cw">
                                      <p:cBhvr override="childStyle">
                                        <p:cTn id="187" dur="500" fill="hold"/>
                                        <p:tgtEl>
                                          <p:spTgt spid="106">
                                            <p:txEl>
                                              <p:pRg st="0" end="0"/>
                                            </p:txEl>
                                          </p:spTgt>
                                        </p:tgtEl>
                                        <p:attrNameLst>
                                          <p:attrName>style.color</p:attrName>
                                        </p:attrNameLst>
                                      </p:cBhvr>
                                      <p:to>
                                        <a:srgbClr val="919195"/>
                                      </p:to>
                                    </p:animClr>
                                  </p:childTnLst>
                                </p:cTn>
                              </p:par>
                              <p:par>
                                <p:cTn id="188" presetID="10" presetClass="exit" presetSubtype="0" fill="hold" grpId="1" nodeType="withEffect">
                                  <p:stCondLst>
                                    <p:cond delay="0"/>
                                  </p:stCondLst>
                                  <p:childTnLst>
                                    <p:animEffect transition="out" filter="fade">
                                      <p:cBhvr>
                                        <p:cTn id="189" dur="500"/>
                                        <p:tgtEl>
                                          <p:spTgt spid="115"/>
                                        </p:tgtEl>
                                      </p:cBhvr>
                                    </p:animEffect>
                                    <p:set>
                                      <p:cBhvr>
                                        <p:cTn id="190" dur="1" fill="hold">
                                          <p:stCondLst>
                                            <p:cond delay="499"/>
                                          </p:stCondLst>
                                        </p:cTn>
                                        <p:tgtEl>
                                          <p:spTgt spid="115"/>
                                        </p:tgtEl>
                                        <p:attrNameLst>
                                          <p:attrName>style.visibility</p:attrName>
                                        </p:attrNameLst>
                                      </p:cBhvr>
                                      <p:to>
                                        <p:strVal val="hidden"/>
                                      </p:to>
                                    </p:set>
                                  </p:childTnLst>
                                </p:cTn>
                              </p:par>
                              <p:par>
                                <p:cTn id="191" presetID="3" presetClass="emph" presetSubtype="2" fill="hold" grpId="0" nodeType="withEffect">
                                  <p:stCondLst>
                                    <p:cond delay="0"/>
                                  </p:stCondLst>
                                  <p:childTnLst>
                                    <p:animClr clrSpc="rgb" dir="cw">
                                      <p:cBhvr override="childStyle">
                                        <p:cTn id="192" dur="500" fill="hold"/>
                                        <p:tgtEl>
                                          <p:spTgt spid="33"/>
                                        </p:tgtEl>
                                        <p:attrNameLst>
                                          <p:attrName>style.color</p:attrName>
                                        </p:attrNameLst>
                                      </p:cBhvr>
                                      <p:to>
                                        <a:srgbClr val="FFFFFF"/>
                                      </p:to>
                                    </p:animClr>
                                  </p:childTnLst>
                                </p:cTn>
                              </p:par>
                              <p:par>
                                <p:cTn id="193" presetID="7" presetClass="emph" presetSubtype="2" fill="hold" nodeType="withEffect">
                                  <p:stCondLst>
                                    <p:cond delay="0"/>
                                  </p:stCondLst>
                                  <p:childTnLst>
                                    <p:animClr clrSpc="rgb" dir="cw">
                                      <p:cBhvr>
                                        <p:cTn id="194" dur="500" fill="hold"/>
                                        <p:tgtEl>
                                          <p:spTgt spid="33"/>
                                        </p:tgtEl>
                                        <p:attrNameLst>
                                          <p:attrName>stroke.color</p:attrName>
                                        </p:attrNameLst>
                                      </p:cBhvr>
                                      <p:to>
                                        <a:srgbClr val="FC661E"/>
                                      </p:to>
                                    </p:animClr>
                                    <p:set>
                                      <p:cBhvr>
                                        <p:cTn id="195" dur="500" fill="hold"/>
                                        <p:tgtEl>
                                          <p:spTgt spid="33"/>
                                        </p:tgtEl>
                                        <p:attrNameLst>
                                          <p:attrName>stroke.on</p:attrName>
                                        </p:attrNameLst>
                                      </p:cBhvr>
                                      <p:to>
                                        <p:strVal val="true"/>
                                      </p:to>
                                    </p:set>
                                  </p:childTnLst>
                                </p:cTn>
                              </p:par>
                              <p:par>
                                <p:cTn id="196" presetID="1" presetClass="emph" presetSubtype="2" fill="hold" nodeType="withEffect">
                                  <p:stCondLst>
                                    <p:cond delay="0"/>
                                  </p:stCondLst>
                                  <p:childTnLst>
                                    <p:animClr clrSpc="rgb" dir="cw">
                                      <p:cBhvr>
                                        <p:cTn id="197" dur="500" fill="hold"/>
                                        <p:tgtEl>
                                          <p:spTgt spid="33"/>
                                        </p:tgtEl>
                                        <p:attrNameLst>
                                          <p:attrName>fillcolor</p:attrName>
                                        </p:attrNameLst>
                                      </p:cBhvr>
                                      <p:to>
                                        <a:srgbClr val="FC661E"/>
                                      </p:to>
                                    </p:animClr>
                                    <p:set>
                                      <p:cBhvr>
                                        <p:cTn id="198" dur="500" fill="hold"/>
                                        <p:tgtEl>
                                          <p:spTgt spid="33"/>
                                        </p:tgtEl>
                                        <p:attrNameLst>
                                          <p:attrName>fill.type</p:attrName>
                                        </p:attrNameLst>
                                      </p:cBhvr>
                                      <p:to>
                                        <p:strVal val="solid"/>
                                      </p:to>
                                    </p:set>
                                    <p:set>
                                      <p:cBhvr>
                                        <p:cTn id="199" dur="500" fill="hold"/>
                                        <p:tgtEl>
                                          <p:spTgt spid="33"/>
                                        </p:tgtEl>
                                        <p:attrNameLst>
                                          <p:attrName>fill.on</p:attrName>
                                        </p:attrNameLst>
                                      </p:cBhvr>
                                      <p:to>
                                        <p:strVal val="true"/>
                                      </p:to>
                                    </p:set>
                                  </p:childTnLst>
                                </p:cTn>
                              </p:par>
                              <p:par>
                                <p:cTn id="200" presetID="10" presetClass="entr" presetSubtype="0" fill="hold" grpId="0" nodeType="withEffect">
                                  <p:stCondLst>
                                    <p:cond delay="0"/>
                                  </p:stCondLst>
                                  <p:childTnLst>
                                    <p:set>
                                      <p:cBhvr>
                                        <p:cTn id="201" dur="1" fill="hold">
                                          <p:stCondLst>
                                            <p:cond delay="0"/>
                                          </p:stCondLst>
                                        </p:cTn>
                                        <p:tgtEl>
                                          <p:spTgt spid="116"/>
                                        </p:tgtEl>
                                        <p:attrNameLst>
                                          <p:attrName>style.visibility</p:attrName>
                                        </p:attrNameLst>
                                      </p:cBhvr>
                                      <p:to>
                                        <p:strVal val="visible"/>
                                      </p:to>
                                    </p:set>
                                    <p:animEffect transition="in" filter="fade">
                                      <p:cBhvr>
                                        <p:cTn id="202" dur="500"/>
                                        <p:tgtEl>
                                          <p:spTgt spid="116"/>
                                        </p:tgtEl>
                                      </p:cBhvr>
                                    </p:animEffect>
                                  </p:childTnLst>
                                </p:cTn>
                              </p:par>
                              <p:par>
                                <p:cTn id="203" presetID="10" presetClass="entr" presetSubtype="0" fill="hold" nodeType="withEffect">
                                  <p:stCondLst>
                                    <p:cond delay="0"/>
                                  </p:stCondLst>
                                  <p:childTnLst>
                                    <p:set>
                                      <p:cBhvr>
                                        <p:cTn id="204" dur="1" fill="hold">
                                          <p:stCondLst>
                                            <p:cond delay="0"/>
                                          </p:stCondLst>
                                        </p:cTn>
                                        <p:tgtEl>
                                          <p:spTgt spid="110"/>
                                        </p:tgtEl>
                                        <p:attrNameLst>
                                          <p:attrName>style.visibility</p:attrName>
                                        </p:attrNameLst>
                                      </p:cBhvr>
                                      <p:to>
                                        <p:strVal val="visible"/>
                                      </p:to>
                                    </p:set>
                                    <p:animEffect transition="in" filter="fade">
                                      <p:cBhvr>
                                        <p:cTn id="205" dur="500"/>
                                        <p:tgtEl>
                                          <p:spTgt spid="110"/>
                                        </p:tgtEl>
                                      </p:cBhvr>
                                    </p:animEffect>
                                  </p:childTnLst>
                                </p:cTn>
                              </p:par>
                              <p:par>
                                <p:cTn id="206" presetID="1" presetClass="emph" presetSubtype="2" fill="hold" grpId="2" nodeType="withEffect">
                                  <p:stCondLst>
                                    <p:cond delay="0"/>
                                  </p:stCondLst>
                                  <p:childTnLst>
                                    <p:animClr clrSpc="rgb" dir="cw">
                                      <p:cBhvr>
                                        <p:cTn id="207" dur="500" fill="hold"/>
                                        <p:tgtEl>
                                          <p:spTgt spid="35"/>
                                        </p:tgtEl>
                                        <p:attrNameLst>
                                          <p:attrName>fillcolor</p:attrName>
                                        </p:attrNameLst>
                                      </p:cBhvr>
                                      <p:to>
                                        <a:srgbClr val="FFFFFF"/>
                                      </p:to>
                                    </p:animClr>
                                    <p:set>
                                      <p:cBhvr>
                                        <p:cTn id="208" dur="500" fill="hold"/>
                                        <p:tgtEl>
                                          <p:spTgt spid="35"/>
                                        </p:tgtEl>
                                        <p:attrNameLst>
                                          <p:attrName>fill.type</p:attrName>
                                        </p:attrNameLst>
                                      </p:cBhvr>
                                      <p:to>
                                        <p:strVal val="solid"/>
                                      </p:to>
                                    </p:set>
                                    <p:set>
                                      <p:cBhvr>
                                        <p:cTn id="209" dur="500" fill="hold"/>
                                        <p:tgtEl>
                                          <p:spTgt spid="35"/>
                                        </p:tgtEl>
                                        <p:attrNameLst>
                                          <p:attrName>fill.on</p:attrName>
                                        </p:attrNameLst>
                                      </p:cBhvr>
                                      <p:to>
                                        <p:strVal val="true"/>
                                      </p:to>
                                    </p:set>
                                  </p:childTnLst>
                                </p:cTn>
                              </p:par>
                              <p:par>
                                <p:cTn id="210" presetID="9" presetClass="emph" presetSubtype="0" nodeType="withEffect">
                                  <p:stCondLst>
                                    <p:cond delay="0"/>
                                  </p:stCondLst>
                                  <p:childTnLst>
                                    <p:set>
                                      <p:cBhvr>
                                        <p:cTn id="211" dur="indefinite"/>
                                        <p:tgtEl>
                                          <p:spTgt spid="107"/>
                                        </p:tgtEl>
                                        <p:attrNameLst>
                                          <p:attrName>style.opacity</p:attrName>
                                        </p:attrNameLst>
                                      </p:cBhvr>
                                      <p:to>
                                        <p:strVal val="0.25"/>
                                      </p:to>
                                    </p:set>
                                    <p:animEffect filter="image" prLst="opacity: 0.25">
                                      <p:cBhvr rctx="IE">
                                        <p:cTn id="212" dur="indefinite"/>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2" grpId="1"/>
      <p:bldP spid="114" grpId="0"/>
      <p:bldP spid="114" grpId="1"/>
      <p:bldP spid="33" grpId="0" animBg="1"/>
      <p:bldP spid="35" grpId="0" animBg="1"/>
      <p:bldP spid="35" grpId="1" animBg="1"/>
      <p:bldP spid="35" grpId="2" animBg="1"/>
      <p:bldP spid="29" grpId="0" animBg="1"/>
      <p:bldP spid="29" grpId="1" animBg="1"/>
      <p:bldP spid="29" grpId="2" animBg="1"/>
      <p:bldP spid="23" grpId="0" animBg="1"/>
      <p:bldP spid="23" grpId="1" animBg="1"/>
      <p:bldP spid="23" grpId="2" animBg="1"/>
      <p:bldP spid="21" grpId="0" animBg="1"/>
      <p:bldP spid="21" grpId="1" animBg="1"/>
      <p:bldP spid="21" grpId="2" animBg="1"/>
      <p:bldP spid="3" grpId="0" animBg="1"/>
      <p:bldP spid="3" grpId="1" animBg="1"/>
      <p:bldP spid="3" grpId="2" animBg="1"/>
      <p:bldP spid="94" grpId="0"/>
      <p:bldP spid="94" grpId="1"/>
      <p:bldP spid="97" grpId="0"/>
      <p:bldP spid="97" grpId="1"/>
      <p:bldP spid="100" grpId="0" build="allAtOnce"/>
      <p:bldP spid="100" grpId="1" build="allAtOnce"/>
      <p:bldP spid="103" grpId="0" build="allAtOnce"/>
      <p:bldP spid="106" grpId="0" build="allAtOnce"/>
      <p:bldP spid="106" grpId="1" build="allAtOnce"/>
      <p:bldP spid="109" grpId="0" build="allAtOnce"/>
      <p:bldP spid="116" grpId="0"/>
      <p:bldP spid="115" grpId="0"/>
      <p:bldP spid="115" grpId="1"/>
      <p:bldP spid="111" grpId="0"/>
      <p:bldP spid="111" grpId="1"/>
      <p:bldP spid="113" grpId="0"/>
      <p:bldP spid="1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5928AB-D5BE-4B95-95B0-641B189E0BB3}"/>
              </a:ext>
            </a:extLst>
          </p:cNvPr>
          <p:cNvSpPr>
            <a:spLocks noGrp="1"/>
          </p:cNvSpPr>
          <p:nvPr>
            <p:ph type="title"/>
          </p:nvPr>
        </p:nvSpPr>
        <p:spPr/>
        <p:txBody>
          <a:bodyPr/>
          <a:lstStyle/>
          <a:p>
            <a:r>
              <a:rPr lang="en-US" dirty="0"/>
              <a:t>Avalara Sales Tax Suite</a:t>
            </a:r>
          </a:p>
        </p:txBody>
      </p:sp>
      <p:sp>
        <p:nvSpPr>
          <p:cNvPr id="2" name="Footer Placeholder 1">
            <a:extLst>
              <a:ext uri="{FF2B5EF4-FFF2-40B4-BE49-F238E27FC236}">
                <a16:creationId xmlns:a16="http://schemas.microsoft.com/office/drawing/2014/main" id="{1B0DDE55-7F18-4768-8522-D359FE11010A}"/>
              </a:ext>
            </a:extLst>
          </p:cNvPr>
          <p:cNvSpPr>
            <a:spLocks noGrp="1"/>
          </p:cNvSpPr>
          <p:nvPr>
            <p:ph type="ftr" sz="quarter" idx="11"/>
          </p:nvPr>
        </p:nvSpPr>
        <p:spPr/>
        <p:txBody>
          <a:bodyPr/>
          <a:lstStyle/>
          <a:p>
            <a:r>
              <a:rPr lang="en-US"/>
              <a:t>©Avalara. Confidential and proprietary.</a:t>
            </a:r>
          </a:p>
        </p:txBody>
      </p:sp>
      <p:sp>
        <p:nvSpPr>
          <p:cNvPr id="16" name="Text Placeholder 15"/>
          <p:cNvSpPr>
            <a:spLocks noGrp="1"/>
          </p:cNvSpPr>
          <p:nvPr>
            <p:ph type="subTitle" idx="14"/>
          </p:nvPr>
        </p:nvSpPr>
        <p:spPr/>
        <p:txBody>
          <a:bodyPr/>
          <a:lstStyle/>
          <a:p>
            <a:r>
              <a:rPr lang="en-US" dirty="0"/>
              <a:t>End-to-end sales tax automation</a:t>
            </a:r>
          </a:p>
        </p:txBody>
      </p:sp>
      <p:sp>
        <p:nvSpPr>
          <p:cNvPr id="107" name="Rounded Rectangle 113">
            <a:extLst>
              <a:ext uri="{FF2B5EF4-FFF2-40B4-BE49-F238E27FC236}">
                <a16:creationId xmlns:a16="http://schemas.microsoft.com/office/drawing/2014/main" id="{E984DEB9-417F-4075-BBA8-8FB48BB682C5}"/>
              </a:ext>
            </a:extLst>
          </p:cNvPr>
          <p:cNvSpPr/>
          <p:nvPr/>
        </p:nvSpPr>
        <p:spPr>
          <a:xfrm>
            <a:off x="711926" y="1993279"/>
            <a:ext cx="3630624" cy="825366"/>
          </a:xfrm>
          <a:prstGeom prst="rect">
            <a:avLst/>
          </a:prstGeom>
          <a:no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
              <a:cs typeface=""/>
            </a:endParaRPr>
          </a:p>
        </p:txBody>
      </p:sp>
      <p:grpSp>
        <p:nvGrpSpPr>
          <p:cNvPr id="30" name="Group 29">
            <a:extLst>
              <a:ext uri="{FF2B5EF4-FFF2-40B4-BE49-F238E27FC236}">
                <a16:creationId xmlns:a16="http://schemas.microsoft.com/office/drawing/2014/main" id="{7632176B-F29A-40BE-A650-764FE1085B33}"/>
              </a:ext>
            </a:extLst>
          </p:cNvPr>
          <p:cNvGrpSpPr/>
          <p:nvPr/>
        </p:nvGrpSpPr>
        <p:grpSpPr>
          <a:xfrm>
            <a:off x="685799" y="1999240"/>
            <a:ext cx="3873500" cy="816795"/>
            <a:chOff x="685799" y="1999240"/>
            <a:chExt cx="3873500" cy="816795"/>
          </a:xfrm>
        </p:grpSpPr>
        <p:sp>
          <p:nvSpPr>
            <p:cNvPr id="14" name="Rectangle 13">
              <a:extLst>
                <a:ext uri="{FF2B5EF4-FFF2-40B4-BE49-F238E27FC236}">
                  <a16:creationId xmlns:a16="http://schemas.microsoft.com/office/drawing/2014/main" id="{EF655F93-88D1-4865-8E98-1DFD2E4F0D0A}"/>
                </a:ext>
              </a:extLst>
            </p:cNvPr>
            <p:cNvSpPr/>
            <p:nvPr/>
          </p:nvSpPr>
          <p:spPr>
            <a:xfrm>
              <a:off x="685799" y="1999240"/>
              <a:ext cx="3873500" cy="816795"/>
            </a:xfrm>
            <a:prstGeom prst="rect">
              <a:avLst/>
            </a:prstGeom>
            <a:noFill/>
            <a:ln>
              <a:solidFill>
                <a:srgbClr val="D3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TextBox 107">
              <a:extLst>
                <a:ext uri="{FF2B5EF4-FFF2-40B4-BE49-F238E27FC236}">
                  <a16:creationId xmlns:a16="http://schemas.microsoft.com/office/drawing/2014/main" id="{A9BBB176-821D-4A38-98FA-4E34E495DF0F}"/>
                </a:ext>
              </a:extLst>
            </p:cNvPr>
            <p:cNvSpPr txBox="1"/>
            <p:nvPr/>
          </p:nvSpPr>
          <p:spPr>
            <a:xfrm>
              <a:off x="1029535" y="2124346"/>
              <a:ext cx="2626886" cy="5355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u="none" strike="noStrike" kern="0" cap="none" spc="0" normalizeH="0" baseline="0" noProof="0" dirty="0" err="1">
                  <a:ln>
                    <a:noFill/>
                  </a:ln>
                  <a:effectLst/>
                  <a:uLnTx/>
                  <a:uFillTx/>
                </a:rPr>
                <a:t>CertCapture</a:t>
              </a:r>
              <a:endParaRPr kumimoji="0" lang="en-US" b="1" u="none" strike="noStrike" kern="0" cap="none" spc="0" normalizeH="0" baseline="0" noProof="0" dirty="0">
                <a:ln>
                  <a:noFill/>
                </a:ln>
                <a:effectLst/>
                <a:uLnTx/>
                <a:uFillTx/>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2"/>
                  </a:solidFill>
                  <a:effectLst/>
                  <a:uLnTx/>
                  <a:uFillTx/>
                </a:rPr>
                <a:t>exemption management</a:t>
              </a:r>
            </a:p>
          </p:txBody>
        </p:sp>
      </p:grpSp>
      <p:grpSp>
        <p:nvGrpSpPr>
          <p:cNvPr id="20" name="Group 19">
            <a:extLst>
              <a:ext uri="{FF2B5EF4-FFF2-40B4-BE49-F238E27FC236}">
                <a16:creationId xmlns:a16="http://schemas.microsoft.com/office/drawing/2014/main" id="{2593CB20-85B7-46D7-951B-7593674F2934}"/>
              </a:ext>
            </a:extLst>
          </p:cNvPr>
          <p:cNvGrpSpPr/>
          <p:nvPr/>
        </p:nvGrpSpPr>
        <p:grpSpPr>
          <a:xfrm>
            <a:off x="3884753" y="2930860"/>
            <a:ext cx="1636675" cy="1025279"/>
            <a:chOff x="3884753" y="2930860"/>
            <a:chExt cx="1636675" cy="1025279"/>
          </a:xfrm>
        </p:grpSpPr>
        <p:cxnSp>
          <p:nvCxnSpPr>
            <p:cNvPr id="72" name="Straight Connector 71">
              <a:extLst>
                <a:ext uri="{FF2B5EF4-FFF2-40B4-BE49-F238E27FC236}">
                  <a16:creationId xmlns:a16="http://schemas.microsoft.com/office/drawing/2014/main" id="{39336115-BDA4-4E0F-AED0-88C3E8230434}"/>
                </a:ext>
              </a:extLst>
            </p:cNvPr>
            <p:cNvCxnSpPr>
              <a:cxnSpLocks/>
            </p:cNvCxnSpPr>
            <p:nvPr/>
          </p:nvCxnSpPr>
          <p:spPr>
            <a:xfrm flipH="1" flipV="1">
              <a:off x="3927467" y="2930860"/>
              <a:ext cx="1593961" cy="1025279"/>
            </a:xfrm>
            <a:prstGeom prst="line">
              <a:avLst/>
            </a:prstGeom>
            <a:ln w="381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3758D6A7-1813-400D-A2D8-485DC6283C96}"/>
                </a:ext>
              </a:extLst>
            </p:cNvPr>
            <p:cNvSpPr/>
            <p:nvPr>
              <p:custDataLst>
                <p:tags r:id="rId8"/>
              </p:custDataLst>
            </p:nvPr>
          </p:nvSpPr>
          <p:spPr bwMode="gray">
            <a:xfrm>
              <a:off x="3884753" y="3379228"/>
              <a:ext cx="902919" cy="461665"/>
            </a:xfrm>
            <a:prstGeom prst="rect">
              <a:avLst/>
            </a:prstGeom>
          </p:spPr>
          <p:txBody>
            <a:bodyPr wrap="square">
              <a:spAutoFit/>
            </a:bodyPr>
            <a:lstStyle/>
            <a:p>
              <a:pPr algn="ctr">
                <a:spcBef>
                  <a:spcPts val="1000"/>
                </a:spcBef>
              </a:pPr>
              <a:r>
                <a:rPr lang="en-US" sz="1200" dirty="0">
                  <a:solidFill>
                    <a:schemeClr val="tx2"/>
                  </a:solidFill>
                  <a:cs typeface="Calibri" panose="020F0502020204030204" pitchFamily="34" charset="0"/>
                </a:rPr>
                <a:t>Customer info</a:t>
              </a:r>
            </a:p>
          </p:txBody>
        </p:sp>
      </p:grpSp>
      <p:sp>
        <p:nvSpPr>
          <p:cNvPr id="147" name="Rounded Rectangle 146"/>
          <p:cNvSpPr/>
          <p:nvPr/>
        </p:nvSpPr>
        <p:spPr>
          <a:xfrm>
            <a:off x="4342549" y="1994168"/>
            <a:ext cx="3742047" cy="819910"/>
          </a:xfrm>
          <a:prstGeom prst="rect">
            <a:avLst/>
          </a:prstGeom>
          <a:no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
              <a:cs typeface=""/>
            </a:endParaRPr>
          </a:p>
        </p:txBody>
      </p:sp>
      <p:sp>
        <p:nvSpPr>
          <p:cNvPr id="52" name="Rounded Rectangle 145">
            <a:extLst>
              <a:ext uri="{FF2B5EF4-FFF2-40B4-BE49-F238E27FC236}">
                <a16:creationId xmlns:a16="http://schemas.microsoft.com/office/drawing/2014/main" id="{8381F554-02B5-45E8-867A-FBD105E7A34F}"/>
              </a:ext>
            </a:extLst>
          </p:cNvPr>
          <p:cNvSpPr/>
          <p:nvPr/>
        </p:nvSpPr>
        <p:spPr>
          <a:xfrm>
            <a:off x="8084595" y="1993279"/>
            <a:ext cx="3420037" cy="825366"/>
          </a:xfrm>
          <a:prstGeom prst="rect">
            <a:avLst/>
          </a:prstGeom>
          <a:no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
              <a:cs typeface=""/>
            </a:endParaRPr>
          </a:p>
        </p:txBody>
      </p:sp>
      <p:grpSp>
        <p:nvGrpSpPr>
          <p:cNvPr id="29" name="Group 28">
            <a:extLst>
              <a:ext uri="{FF2B5EF4-FFF2-40B4-BE49-F238E27FC236}">
                <a16:creationId xmlns:a16="http://schemas.microsoft.com/office/drawing/2014/main" id="{491C8B6E-ECCD-49E8-A4A0-A022A98FC341}"/>
              </a:ext>
            </a:extLst>
          </p:cNvPr>
          <p:cNvGrpSpPr/>
          <p:nvPr/>
        </p:nvGrpSpPr>
        <p:grpSpPr>
          <a:xfrm>
            <a:off x="8010276" y="1992070"/>
            <a:ext cx="3483381" cy="823965"/>
            <a:chOff x="8010276" y="1992070"/>
            <a:chExt cx="3483381" cy="823965"/>
          </a:xfrm>
        </p:grpSpPr>
        <p:sp>
          <p:nvSpPr>
            <p:cNvPr id="77" name="Rectangle 76">
              <a:extLst>
                <a:ext uri="{FF2B5EF4-FFF2-40B4-BE49-F238E27FC236}">
                  <a16:creationId xmlns:a16="http://schemas.microsoft.com/office/drawing/2014/main" id="{F3AFD5DC-91FB-4768-8320-14E99587332E}"/>
                </a:ext>
              </a:extLst>
            </p:cNvPr>
            <p:cNvSpPr/>
            <p:nvPr/>
          </p:nvSpPr>
          <p:spPr>
            <a:xfrm>
              <a:off x="8010276" y="1992070"/>
              <a:ext cx="3483381" cy="823965"/>
            </a:xfrm>
            <a:prstGeom prst="rect">
              <a:avLst/>
            </a:prstGeom>
            <a:noFill/>
            <a:ln>
              <a:solidFill>
                <a:srgbClr val="D3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FF7F1B2B-EDA2-42C7-8F0D-4D4F57084E76}"/>
                </a:ext>
              </a:extLst>
            </p:cNvPr>
            <p:cNvSpPr txBox="1"/>
            <p:nvPr/>
          </p:nvSpPr>
          <p:spPr>
            <a:xfrm>
              <a:off x="8481170" y="2114226"/>
              <a:ext cx="2626886" cy="5355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u="none" strike="noStrike" kern="0" cap="none" spc="0" normalizeH="0" baseline="0" noProof="0" dirty="0">
                  <a:ln>
                    <a:noFill/>
                  </a:ln>
                  <a:effectLst/>
                  <a:uLnTx/>
                  <a:uFillTx/>
                </a:rPr>
                <a:t>Returns </a:t>
              </a:r>
              <a:br>
                <a:rPr kumimoji="0" lang="en-US" sz="2000" b="1" u="none" strike="noStrike" kern="0" cap="none" spc="0" normalizeH="0" baseline="0" noProof="0" dirty="0">
                  <a:ln>
                    <a:noFill/>
                  </a:ln>
                  <a:solidFill>
                    <a:schemeClr val="tx2"/>
                  </a:solidFill>
                  <a:effectLst/>
                  <a:uLnTx/>
                  <a:uFillTx/>
                </a:rPr>
              </a:br>
              <a:r>
                <a:rPr kumimoji="0" lang="en-US" sz="1400" b="0" u="none" strike="noStrike" kern="0" cap="none" spc="0" normalizeH="0" baseline="0" noProof="0" dirty="0">
                  <a:ln>
                    <a:noFill/>
                  </a:ln>
                  <a:solidFill>
                    <a:schemeClr val="tx2"/>
                  </a:solidFill>
                  <a:effectLst/>
                  <a:uLnTx/>
                  <a:uFillTx/>
                </a:rPr>
                <a:t>managed filing</a:t>
              </a:r>
              <a:endParaRPr kumimoji="0" lang="en-US" sz="1600" b="0" u="none" strike="noStrike" kern="0" cap="none" spc="0" normalizeH="0" baseline="0" noProof="0" dirty="0">
                <a:ln>
                  <a:noFill/>
                </a:ln>
                <a:solidFill>
                  <a:schemeClr val="tx2"/>
                </a:solidFill>
                <a:effectLst/>
                <a:uLnTx/>
                <a:uFillTx/>
              </a:endParaRPr>
            </a:p>
          </p:txBody>
        </p:sp>
      </p:grpSp>
      <p:cxnSp>
        <p:nvCxnSpPr>
          <p:cNvPr id="74" name="Straight Connector 73">
            <a:extLst>
              <a:ext uri="{FF2B5EF4-FFF2-40B4-BE49-F238E27FC236}">
                <a16:creationId xmlns:a16="http://schemas.microsoft.com/office/drawing/2014/main" id="{8206FF50-8041-49FB-A2B6-9AE47155D75F}"/>
              </a:ext>
            </a:extLst>
          </p:cNvPr>
          <p:cNvCxnSpPr>
            <a:cxnSpLocks/>
          </p:cNvCxnSpPr>
          <p:nvPr/>
        </p:nvCxnSpPr>
        <p:spPr>
          <a:xfrm flipH="1" flipV="1">
            <a:off x="7249038" y="2811338"/>
            <a:ext cx="1732405" cy="1141348"/>
          </a:xfrm>
          <a:prstGeom prst="line">
            <a:avLst/>
          </a:prstGeom>
          <a:ln w="38100">
            <a:solidFill>
              <a:schemeClr val="tx2">
                <a:lumMod val="20000"/>
                <a:lumOff val="8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5" name="Rectangle 124"/>
          <p:cNvSpPr/>
          <p:nvPr>
            <p:custDataLst>
              <p:tags r:id="rId1"/>
            </p:custDataLst>
          </p:nvPr>
        </p:nvSpPr>
        <p:spPr bwMode="gray">
          <a:xfrm>
            <a:off x="7488864" y="3173110"/>
            <a:ext cx="1358064" cy="539250"/>
          </a:xfrm>
          <a:prstGeom prst="rect">
            <a:avLst/>
          </a:prstGeom>
          <a:solidFill>
            <a:schemeClr val="bg1"/>
          </a:solidFill>
        </p:spPr>
        <p:txBody>
          <a:bodyPr wrap="none">
            <a:spAutoFit/>
          </a:bodyPr>
          <a:lstStyle/>
          <a:p>
            <a:pPr algn="ctr">
              <a:lnSpc>
                <a:spcPct val="80000"/>
              </a:lnSpc>
            </a:pPr>
            <a:r>
              <a:rPr lang="en-US" sz="1200" dirty="0">
                <a:solidFill>
                  <a:schemeClr val="tx2"/>
                </a:solidFill>
                <a:cs typeface="Calibri" panose="020F0502020204030204" pitchFamily="34" charset="0"/>
              </a:rPr>
              <a:t>Research tax rates,</a:t>
            </a:r>
          </a:p>
          <a:p>
            <a:pPr algn="ctr">
              <a:lnSpc>
                <a:spcPct val="80000"/>
              </a:lnSpc>
            </a:pPr>
            <a:r>
              <a:rPr lang="en-US" sz="1200" dirty="0">
                <a:solidFill>
                  <a:schemeClr val="tx2"/>
                </a:solidFill>
                <a:cs typeface="Calibri" panose="020F0502020204030204" pitchFamily="34" charset="0"/>
              </a:rPr>
              <a:t>boundaries,</a:t>
            </a:r>
          </a:p>
          <a:p>
            <a:pPr algn="ctr">
              <a:lnSpc>
                <a:spcPct val="80000"/>
              </a:lnSpc>
            </a:pPr>
            <a:r>
              <a:rPr lang="en-US" sz="1200" dirty="0">
                <a:solidFill>
                  <a:schemeClr val="tx2"/>
                </a:solidFill>
                <a:cs typeface="Calibri" panose="020F0502020204030204" pitchFamily="34" charset="0"/>
              </a:rPr>
              <a:t>and rules</a:t>
            </a:r>
          </a:p>
        </p:txBody>
      </p:sp>
      <p:sp>
        <p:nvSpPr>
          <p:cNvPr id="5" name="Slide Number Placeholder 4">
            <a:extLst>
              <a:ext uri="{FF2B5EF4-FFF2-40B4-BE49-F238E27FC236}">
                <a16:creationId xmlns:a16="http://schemas.microsoft.com/office/drawing/2014/main" id="{BD490D80-23E0-44D1-93F1-77C25D373910}"/>
              </a:ext>
            </a:extLst>
          </p:cNvPr>
          <p:cNvSpPr>
            <a:spLocks noGrp="1"/>
          </p:cNvSpPr>
          <p:nvPr>
            <p:ph type="sldNum" sz="quarter" idx="12"/>
          </p:nvPr>
        </p:nvSpPr>
        <p:spPr/>
        <p:txBody>
          <a:bodyPr/>
          <a:lstStyle/>
          <a:p>
            <a:r>
              <a:rPr lang="en-US" dirty="0"/>
              <a:t>27</a:t>
            </a:r>
          </a:p>
        </p:txBody>
      </p:sp>
      <p:grpSp>
        <p:nvGrpSpPr>
          <p:cNvPr id="31" name="Group 30">
            <a:extLst>
              <a:ext uri="{FF2B5EF4-FFF2-40B4-BE49-F238E27FC236}">
                <a16:creationId xmlns:a16="http://schemas.microsoft.com/office/drawing/2014/main" id="{A53AB261-C1CD-4F35-A377-CDADED6473CC}"/>
              </a:ext>
            </a:extLst>
          </p:cNvPr>
          <p:cNvGrpSpPr/>
          <p:nvPr/>
        </p:nvGrpSpPr>
        <p:grpSpPr>
          <a:xfrm>
            <a:off x="3742248" y="1629785"/>
            <a:ext cx="4268027" cy="1180128"/>
            <a:chOff x="3742248" y="1629785"/>
            <a:chExt cx="4268027" cy="1180128"/>
          </a:xfrm>
        </p:grpSpPr>
        <p:grpSp>
          <p:nvGrpSpPr>
            <p:cNvPr id="28" name="Group 27">
              <a:extLst>
                <a:ext uri="{FF2B5EF4-FFF2-40B4-BE49-F238E27FC236}">
                  <a16:creationId xmlns:a16="http://schemas.microsoft.com/office/drawing/2014/main" id="{C582AAAF-53CA-40A5-BEFB-1A10BBB188B3}"/>
                </a:ext>
              </a:extLst>
            </p:cNvPr>
            <p:cNvGrpSpPr/>
            <p:nvPr/>
          </p:nvGrpSpPr>
          <p:grpSpPr>
            <a:xfrm>
              <a:off x="4559299" y="1993118"/>
              <a:ext cx="3450976" cy="816795"/>
              <a:chOff x="4559299" y="1993118"/>
              <a:chExt cx="3450976" cy="816795"/>
            </a:xfrm>
          </p:grpSpPr>
          <p:sp>
            <p:nvSpPr>
              <p:cNvPr id="76" name="Rectangle 75">
                <a:extLst>
                  <a:ext uri="{FF2B5EF4-FFF2-40B4-BE49-F238E27FC236}">
                    <a16:creationId xmlns:a16="http://schemas.microsoft.com/office/drawing/2014/main" id="{54C3C39C-AF49-4C81-9948-FB17B26A02DA}"/>
                  </a:ext>
                </a:extLst>
              </p:cNvPr>
              <p:cNvSpPr/>
              <p:nvPr/>
            </p:nvSpPr>
            <p:spPr>
              <a:xfrm>
                <a:off x="4559299" y="1993118"/>
                <a:ext cx="3450976" cy="816795"/>
              </a:xfrm>
              <a:prstGeom prst="rect">
                <a:avLst/>
              </a:prstGeom>
              <a:noFill/>
              <a:ln>
                <a:solidFill>
                  <a:srgbClr val="D3D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TextBox 147">
                <a:extLst>
                  <a:ext uri="{FF2B5EF4-FFF2-40B4-BE49-F238E27FC236}">
                    <a16:creationId xmlns:a16="http://schemas.microsoft.com/office/drawing/2014/main" id="{13B34462-18FD-45EA-8F4F-00B8EDB5D4BB}"/>
                  </a:ext>
                </a:extLst>
              </p:cNvPr>
              <p:cNvSpPr txBox="1"/>
              <p:nvPr/>
            </p:nvSpPr>
            <p:spPr>
              <a:xfrm>
                <a:off x="5276944" y="2129019"/>
                <a:ext cx="2358557" cy="5355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u="none" strike="noStrike" kern="0" cap="none" spc="0" normalizeH="0" baseline="0" noProof="0" dirty="0">
                    <a:ln>
                      <a:noFill/>
                    </a:ln>
                    <a:effectLst/>
                    <a:uLnTx/>
                    <a:uFillTx/>
                  </a:rPr>
                  <a:t>AvaTax</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2"/>
                    </a:solidFill>
                    <a:effectLst/>
                    <a:uLnTx/>
                    <a:uFillTx/>
                  </a:rPr>
                  <a:t>tax calculation</a:t>
                </a:r>
              </a:p>
            </p:txBody>
          </p:sp>
        </p:grpSp>
        <p:sp>
          <p:nvSpPr>
            <p:cNvPr id="150" name="Freeform 9"/>
            <p:cNvSpPr>
              <a:spLocks/>
            </p:cNvSpPr>
            <p:nvPr/>
          </p:nvSpPr>
          <p:spPr bwMode="auto">
            <a:xfrm>
              <a:off x="3742248" y="1629785"/>
              <a:ext cx="1844622" cy="963627"/>
            </a:xfrm>
            <a:custGeom>
              <a:avLst/>
              <a:gdLst>
                <a:gd name="T0" fmla="*/ 149 w 679"/>
                <a:gd name="T1" fmla="*/ 342 h 409"/>
                <a:gd name="T2" fmla="*/ 156 w 679"/>
                <a:gd name="T3" fmla="*/ 350 h 409"/>
                <a:gd name="T4" fmla="*/ 278 w 679"/>
                <a:gd name="T5" fmla="*/ 409 h 409"/>
                <a:gd name="T6" fmla="*/ 375 w 679"/>
                <a:gd name="T7" fmla="*/ 376 h 409"/>
                <a:gd name="T8" fmla="*/ 386 w 679"/>
                <a:gd name="T9" fmla="*/ 367 h 409"/>
                <a:gd name="T10" fmla="*/ 396 w 679"/>
                <a:gd name="T11" fmla="*/ 376 h 409"/>
                <a:gd name="T12" fmla="*/ 468 w 679"/>
                <a:gd name="T13" fmla="*/ 401 h 409"/>
                <a:gd name="T14" fmla="*/ 557 w 679"/>
                <a:gd name="T15" fmla="*/ 358 h 409"/>
                <a:gd name="T16" fmla="*/ 563 w 679"/>
                <a:gd name="T17" fmla="*/ 351 h 409"/>
                <a:gd name="T18" fmla="*/ 572 w 679"/>
                <a:gd name="T19" fmla="*/ 352 h 409"/>
                <a:gd name="T20" fmla="*/ 585 w 679"/>
                <a:gd name="T21" fmla="*/ 353 h 409"/>
                <a:gd name="T22" fmla="*/ 679 w 679"/>
                <a:gd name="T23" fmla="*/ 258 h 409"/>
                <a:gd name="T24" fmla="*/ 596 w 679"/>
                <a:gd name="T25" fmla="*/ 164 h 409"/>
                <a:gd name="T26" fmla="*/ 584 w 679"/>
                <a:gd name="T27" fmla="*/ 163 h 409"/>
                <a:gd name="T28" fmla="*/ 581 w 679"/>
                <a:gd name="T29" fmla="*/ 152 h 409"/>
                <a:gd name="T30" fmla="*/ 457 w 679"/>
                <a:gd name="T31" fmla="*/ 58 h 409"/>
                <a:gd name="T32" fmla="*/ 422 w 679"/>
                <a:gd name="T33" fmla="*/ 63 h 409"/>
                <a:gd name="T34" fmla="*/ 409 w 679"/>
                <a:gd name="T35" fmla="*/ 67 h 409"/>
                <a:gd name="T36" fmla="*/ 402 w 679"/>
                <a:gd name="T37" fmla="*/ 55 h 409"/>
                <a:gd name="T38" fmla="*/ 311 w 679"/>
                <a:gd name="T39" fmla="*/ 0 h 409"/>
                <a:gd name="T40" fmla="*/ 215 w 679"/>
                <a:gd name="T41" fmla="*/ 65 h 409"/>
                <a:gd name="T42" fmla="*/ 210 w 679"/>
                <a:gd name="T43" fmla="*/ 76 h 409"/>
                <a:gd name="T44" fmla="*/ 198 w 679"/>
                <a:gd name="T45" fmla="*/ 75 h 409"/>
                <a:gd name="T46" fmla="*/ 127 w 679"/>
                <a:gd name="T47" fmla="*/ 123 h 409"/>
                <a:gd name="T48" fmla="*/ 123 w 679"/>
                <a:gd name="T49" fmla="*/ 136 h 409"/>
                <a:gd name="T50" fmla="*/ 109 w 679"/>
                <a:gd name="T51" fmla="*/ 136 h 409"/>
                <a:gd name="T52" fmla="*/ 107 w 679"/>
                <a:gd name="T53" fmla="*/ 136 h 409"/>
                <a:gd name="T54" fmla="*/ 0 w 679"/>
                <a:gd name="T55" fmla="*/ 243 h 409"/>
                <a:gd name="T56" fmla="*/ 107 w 679"/>
                <a:gd name="T57" fmla="*/ 350 h 409"/>
                <a:gd name="T58" fmla="*/ 138 w 679"/>
                <a:gd name="T59" fmla="*/ 345 h 409"/>
                <a:gd name="T60" fmla="*/ 149 w 679"/>
                <a:gd name="T61" fmla="*/ 34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9" h="409">
                  <a:moveTo>
                    <a:pt x="149" y="342"/>
                  </a:moveTo>
                  <a:cubicBezTo>
                    <a:pt x="156" y="350"/>
                    <a:pt x="156" y="350"/>
                    <a:pt x="156" y="350"/>
                  </a:cubicBezTo>
                  <a:cubicBezTo>
                    <a:pt x="186" y="388"/>
                    <a:pt x="231" y="409"/>
                    <a:pt x="278" y="409"/>
                  </a:cubicBezTo>
                  <a:cubicBezTo>
                    <a:pt x="314" y="409"/>
                    <a:pt x="347" y="397"/>
                    <a:pt x="375" y="376"/>
                  </a:cubicBezTo>
                  <a:cubicBezTo>
                    <a:pt x="386" y="367"/>
                    <a:pt x="386" y="367"/>
                    <a:pt x="386" y="367"/>
                  </a:cubicBezTo>
                  <a:cubicBezTo>
                    <a:pt x="396" y="376"/>
                    <a:pt x="396" y="376"/>
                    <a:pt x="396" y="376"/>
                  </a:cubicBezTo>
                  <a:cubicBezTo>
                    <a:pt x="417" y="392"/>
                    <a:pt x="441" y="401"/>
                    <a:pt x="468" y="401"/>
                  </a:cubicBezTo>
                  <a:cubicBezTo>
                    <a:pt x="503" y="401"/>
                    <a:pt x="535" y="385"/>
                    <a:pt x="557" y="358"/>
                  </a:cubicBezTo>
                  <a:cubicBezTo>
                    <a:pt x="563" y="351"/>
                    <a:pt x="563" y="351"/>
                    <a:pt x="563" y="351"/>
                  </a:cubicBezTo>
                  <a:cubicBezTo>
                    <a:pt x="572" y="352"/>
                    <a:pt x="572" y="352"/>
                    <a:pt x="572" y="352"/>
                  </a:cubicBezTo>
                  <a:cubicBezTo>
                    <a:pt x="577" y="353"/>
                    <a:pt x="581" y="353"/>
                    <a:pt x="585" y="353"/>
                  </a:cubicBezTo>
                  <a:cubicBezTo>
                    <a:pt x="637" y="353"/>
                    <a:pt x="679" y="310"/>
                    <a:pt x="679" y="258"/>
                  </a:cubicBezTo>
                  <a:cubicBezTo>
                    <a:pt x="679" y="210"/>
                    <a:pt x="643" y="170"/>
                    <a:pt x="596" y="164"/>
                  </a:cubicBezTo>
                  <a:cubicBezTo>
                    <a:pt x="584" y="163"/>
                    <a:pt x="584" y="163"/>
                    <a:pt x="584" y="163"/>
                  </a:cubicBezTo>
                  <a:cubicBezTo>
                    <a:pt x="581" y="152"/>
                    <a:pt x="581" y="152"/>
                    <a:pt x="581" y="152"/>
                  </a:cubicBezTo>
                  <a:cubicBezTo>
                    <a:pt x="565" y="97"/>
                    <a:pt x="514" y="58"/>
                    <a:pt x="457" y="58"/>
                  </a:cubicBezTo>
                  <a:cubicBezTo>
                    <a:pt x="445" y="58"/>
                    <a:pt x="433" y="60"/>
                    <a:pt x="422" y="63"/>
                  </a:cubicBezTo>
                  <a:cubicBezTo>
                    <a:pt x="409" y="67"/>
                    <a:pt x="409" y="67"/>
                    <a:pt x="409" y="67"/>
                  </a:cubicBezTo>
                  <a:cubicBezTo>
                    <a:pt x="402" y="55"/>
                    <a:pt x="402" y="55"/>
                    <a:pt x="402" y="55"/>
                  </a:cubicBezTo>
                  <a:cubicBezTo>
                    <a:pt x="384" y="21"/>
                    <a:pt x="349" y="0"/>
                    <a:pt x="311" y="0"/>
                  </a:cubicBezTo>
                  <a:cubicBezTo>
                    <a:pt x="269" y="0"/>
                    <a:pt x="231" y="25"/>
                    <a:pt x="215" y="65"/>
                  </a:cubicBezTo>
                  <a:cubicBezTo>
                    <a:pt x="210" y="76"/>
                    <a:pt x="210" y="76"/>
                    <a:pt x="210" y="76"/>
                  </a:cubicBezTo>
                  <a:cubicBezTo>
                    <a:pt x="198" y="75"/>
                    <a:pt x="198" y="75"/>
                    <a:pt x="198" y="75"/>
                  </a:cubicBezTo>
                  <a:cubicBezTo>
                    <a:pt x="165" y="72"/>
                    <a:pt x="135" y="92"/>
                    <a:pt x="127" y="123"/>
                  </a:cubicBezTo>
                  <a:cubicBezTo>
                    <a:pt x="123" y="136"/>
                    <a:pt x="123" y="136"/>
                    <a:pt x="123" y="136"/>
                  </a:cubicBezTo>
                  <a:cubicBezTo>
                    <a:pt x="109" y="136"/>
                    <a:pt x="109" y="136"/>
                    <a:pt x="109" y="136"/>
                  </a:cubicBezTo>
                  <a:cubicBezTo>
                    <a:pt x="108" y="136"/>
                    <a:pt x="108" y="136"/>
                    <a:pt x="107" y="136"/>
                  </a:cubicBezTo>
                  <a:cubicBezTo>
                    <a:pt x="48" y="136"/>
                    <a:pt x="0" y="184"/>
                    <a:pt x="0" y="243"/>
                  </a:cubicBezTo>
                  <a:cubicBezTo>
                    <a:pt x="0" y="302"/>
                    <a:pt x="48" y="350"/>
                    <a:pt x="107" y="350"/>
                  </a:cubicBezTo>
                  <a:cubicBezTo>
                    <a:pt x="117" y="350"/>
                    <a:pt x="128" y="348"/>
                    <a:pt x="138" y="345"/>
                  </a:cubicBezTo>
                  <a:lnTo>
                    <a:pt x="149" y="342"/>
                  </a:lnTo>
                  <a:close/>
                </a:path>
              </a:pathLst>
            </a:custGeom>
            <a:solidFill>
              <a:schemeClr val="accent6"/>
            </a:solidFill>
            <a:ln w="12700">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61" name="Picture 60">
              <a:extLst>
                <a:ext uri="{FF2B5EF4-FFF2-40B4-BE49-F238E27FC236}">
                  <a16:creationId xmlns:a16="http://schemas.microsoft.com/office/drawing/2014/main" id="{710F78CC-9A38-46CF-85E6-1955BC512BB8}"/>
                </a:ext>
              </a:extLst>
            </p:cNvPr>
            <p:cNvPicPr>
              <a:picLocks noChangeAspect="1"/>
            </p:cNvPicPr>
            <p:nvPr/>
          </p:nvPicPr>
          <p:blipFill rotWithShape="1">
            <a:blip r:embed="rId11" cstate="print"/>
            <a:srcRect b="26444"/>
            <a:stretch/>
          </p:blipFill>
          <p:spPr bwMode="black">
            <a:xfrm>
              <a:off x="4158078" y="2037279"/>
              <a:ext cx="998609" cy="253394"/>
            </a:xfrm>
            <a:prstGeom prst="rect">
              <a:avLst/>
            </a:prstGeom>
          </p:spPr>
        </p:pic>
      </p:grpSp>
      <p:sp>
        <p:nvSpPr>
          <p:cNvPr id="127" name="TextBox 126"/>
          <p:cNvSpPr txBox="1"/>
          <p:nvPr/>
        </p:nvSpPr>
        <p:spPr>
          <a:xfrm>
            <a:off x="5103251" y="5290352"/>
            <a:ext cx="231305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chemeClr val="tx2"/>
                </a:solidFill>
                <a:effectLst/>
                <a:uLnTx/>
                <a:uFillTx/>
              </a:rPr>
              <a:t>ERP, ecommerce, POS, billing</a:t>
            </a:r>
          </a:p>
        </p:txBody>
      </p:sp>
      <p:sp>
        <p:nvSpPr>
          <p:cNvPr id="128" name="TextBox 127"/>
          <p:cNvSpPr txBox="1"/>
          <p:nvPr/>
        </p:nvSpPr>
        <p:spPr>
          <a:xfrm>
            <a:off x="5277735" y="5095865"/>
            <a:ext cx="1938964" cy="286232"/>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j-lt"/>
                <a:cs typeface="Calibri" panose="020F0502020204030204" pitchFamily="34" charset="0"/>
              </a:rPr>
              <a:t>Your systems</a:t>
            </a:r>
          </a:p>
        </p:txBody>
      </p:sp>
      <p:grpSp>
        <p:nvGrpSpPr>
          <p:cNvPr id="25" name="Group 24">
            <a:extLst>
              <a:ext uri="{FF2B5EF4-FFF2-40B4-BE49-F238E27FC236}">
                <a16:creationId xmlns:a16="http://schemas.microsoft.com/office/drawing/2014/main" id="{EE234463-7FEE-4E3B-A4ED-7E4380253BAB}"/>
              </a:ext>
            </a:extLst>
          </p:cNvPr>
          <p:cNvGrpSpPr/>
          <p:nvPr/>
        </p:nvGrpSpPr>
        <p:grpSpPr>
          <a:xfrm>
            <a:off x="1490069" y="2958460"/>
            <a:ext cx="2222611" cy="896429"/>
            <a:chOff x="1490069" y="2958460"/>
            <a:chExt cx="2222611" cy="896429"/>
          </a:xfrm>
        </p:grpSpPr>
        <p:sp>
          <p:nvSpPr>
            <p:cNvPr id="112" name="Rectangle 111">
              <a:extLst>
                <a:ext uri="{FF2B5EF4-FFF2-40B4-BE49-F238E27FC236}">
                  <a16:creationId xmlns:a16="http://schemas.microsoft.com/office/drawing/2014/main" id="{66809E90-EF01-4086-B3FF-C3DC07634F57}"/>
                </a:ext>
              </a:extLst>
            </p:cNvPr>
            <p:cNvSpPr/>
            <p:nvPr>
              <p:custDataLst>
                <p:tags r:id="rId6"/>
              </p:custDataLst>
            </p:nvPr>
          </p:nvSpPr>
          <p:spPr bwMode="gray">
            <a:xfrm>
              <a:off x="2630289" y="3273958"/>
              <a:ext cx="1082391" cy="276999"/>
            </a:xfrm>
            <a:prstGeom prst="rect">
              <a:avLst/>
            </a:prstGeom>
          </p:spPr>
          <p:txBody>
            <a:bodyPr wrap="square">
              <a:spAutoFit/>
            </a:bodyPr>
            <a:lstStyle/>
            <a:p>
              <a:pPr>
                <a:spcBef>
                  <a:spcPts val="1000"/>
                </a:spcBef>
              </a:pPr>
              <a:r>
                <a:rPr lang="en-US" sz="1200" dirty="0">
                  <a:solidFill>
                    <a:schemeClr val="tx2"/>
                  </a:solidFill>
                  <a:cs typeface="Calibri" panose="020F0502020204030204" pitchFamily="34" charset="0"/>
                </a:rPr>
                <a:t>Certificates</a:t>
              </a:r>
            </a:p>
          </p:txBody>
        </p:sp>
        <p:sp>
          <p:nvSpPr>
            <p:cNvPr id="113" name="Rectangle 112">
              <a:extLst>
                <a:ext uri="{FF2B5EF4-FFF2-40B4-BE49-F238E27FC236}">
                  <a16:creationId xmlns:a16="http://schemas.microsoft.com/office/drawing/2014/main" id="{7FC84C18-1F80-45B7-BE13-185D9D8068CE}"/>
                </a:ext>
              </a:extLst>
            </p:cNvPr>
            <p:cNvSpPr/>
            <p:nvPr>
              <p:custDataLst>
                <p:tags r:id="rId7"/>
              </p:custDataLst>
            </p:nvPr>
          </p:nvSpPr>
          <p:spPr bwMode="gray">
            <a:xfrm>
              <a:off x="1490069" y="3251103"/>
              <a:ext cx="865351" cy="276999"/>
            </a:xfrm>
            <a:prstGeom prst="rect">
              <a:avLst/>
            </a:prstGeom>
          </p:spPr>
          <p:txBody>
            <a:bodyPr wrap="square">
              <a:spAutoFit/>
            </a:bodyPr>
            <a:lstStyle/>
            <a:p>
              <a:pPr>
                <a:spcBef>
                  <a:spcPts val="1000"/>
                </a:spcBef>
              </a:pPr>
              <a:r>
                <a:rPr lang="en-US" sz="1200" dirty="0">
                  <a:solidFill>
                    <a:schemeClr val="tx2"/>
                  </a:solidFill>
                  <a:cs typeface="Calibri" panose="020F0502020204030204" pitchFamily="34" charset="0"/>
                </a:rPr>
                <a:t>Request</a:t>
              </a:r>
            </a:p>
          </p:txBody>
        </p:sp>
        <p:cxnSp>
          <p:nvCxnSpPr>
            <p:cNvPr id="63" name="Straight Connector 62">
              <a:extLst>
                <a:ext uri="{FF2B5EF4-FFF2-40B4-BE49-F238E27FC236}">
                  <a16:creationId xmlns:a16="http://schemas.microsoft.com/office/drawing/2014/main" id="{8010DD3D-2CFB-44B8-910E-1B33A9A49C75}"/>
                </a:ext>
              </a:extLst>
            </p:cNvPr>
            <p:cNvCxnSpPr>
              <a:cxnSpLocks/>
            </p:cNvCxnSpPr>
            <p:nvPr/>
          </p:nvCxnSpPr>
          <p:spPr>
            <a:xfrm flipV="1">
              <a:off x="2583553" y="2958460"/>
              <a:ext cx="0" cy="893732"/>
            </a:xfrm>
            <a:prstGeom prst="line">
              <a:avLst/>
            </a:prstGeom>
            <a:ln w="381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84713D-2EC3-40F9-8814-8C4BB43A9A58}"/>
                </a:ext>
              </a:extLst>
            </p:cNvPr>
            <p:cNvCxnSpPr>
              <a:cxnSpLocks/>
            </p:cNvCxnSpPr>
            <p:nvPr/>
          </p:nvCxnSpPr>
          <p:spPr>
            <a:xfrm>
              <a:off x="2287585" y="2961157"/>
              <a:ext cx="0" cy="893732"/>
            </a:xfrm>
            <a:prstGeom prst="line">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92E49876-7333-45B2-9CD6-1CB693CE31D2}"/>
              </a:ext>
            </a:extLst>
          </p:cNvPr>
          <p:cNvCxnSpPr>
            <a:cxnSpLocks/>
          </p:cNvCxnSpPr>
          <p:nvPr/>
        </p:nvCxnSpPr>
        <p:spPr>
          <a:xfrm>
            <a:off x="4537608" y="3965729"/>
            <a:ext cx="6945333" cy="0"/>
          </a:xfrm>
          <a:prstGeom prst="line">
            <a:avLst/>
          </a:prstGeom>
          <a:ln w="38100">
            <a:solidFill>
              <a:srgbClr val="D3D3D5"/>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79C0A278-2909-498D-8660-DDD23E35A706}"/>
              </a:ext>
            </a:extLst>
          </p:cNvPr>
          <p:cNvSpPr/>
          <p:nvPr>
            <p:custDataLst>
              <p:tags r:id="rId2"/>
            </p:custDataLst>
          </p:nvPr>
        </p:nvSpPr>
        <p:spPr bwMode="gray">
          <a:xfrm>
            <a:off x="5118189" y="3176609"/>
            <a:ext cx="1096146" cy="366575"/>
          </a:xfrm>
          <a:prstGeom prst="rect">
            <a:avLst/>
          </a:prstGeom>
        </p:spPr>
        <p:txBody>
          <a:bodyPr wrap="square">
            <a:spAutoFit/>
          </a:bodyPr>
          <a:lstStyle/>
          <a:p>
            <a:pPr algn="ctr">
              <a:lnSpc>
                <a:spcPct val="80000"/>
              </a:lnSpc>
              <a:spcBef>
                <a:spcPts val="1000"/>
              </a:spcBef>
            </a:pPr>
            <a:r>
              <a:rPr lang="en-US" sz="1100" dirty="0">
                <a:solidFill>
                  <a:schemeClr val="tx2"/>
                </a:solidFill>
                <a:cs typeface="Calibri" panose="020F0502020204030204" pitchFamily="34" charset="0"/>
              </a:rPr>
              <a:t>Transaction </a:t>
            </a:r>
            <a:br>
              <a:rPr lang="en-US" sz="1100" dirty="0">
                <a:solidFill>
                  <a:schemeClr val="tx2"/>
                </a:solidFill>
                <a:cs typeface="Calibri" panose="020F0502020204030204" pitchFamily="34" charset="0"/>
              </a:rPr>
            </a:br>
            <a:r>
              <a:rPr lang="en-US" sz="1100" dirty="0">
                <a:solidFill>
                  <a:schemeClr val="tx2"/>
                </a:solidFill>
                <a:cs typeface="Calibri" panose="020F0502020204030204" pitchFamily="34" charset="0"/>
              </a:rPr>
              <a:t>info</a:t>
            </a:r>
          </a:p>
        </p:txBody>
      </p:sp>
      <p:sp>
        <p:nvSpPr>
          <p:cNvPr id="133" name="Rectangle 132">
            <a:extLst>
              <a:ext uri="{FF2B5EF4-FFF2-40B4-BE49-F238E27FC236}">
                <a16:creationId xmlns:a16="http://schemas.microsoft.com/office/drawing/2014/main" id="{6C861527-B89B-4098-AFD8-8529D8F5D372}"/>
              </a:ext>
            </a:extLst>
          </p:cNvPr>
          <p:cNvSpPr/>
          <p:nvPr>
            <p:custDataLst>
              <p:tags r:id="rId3"/>
            </p:custDataLst>
          </p:nvPr>
        </p:nvSpPr>
        <p:spPr bwMode="gray">
          <a:xfrm>
            <a:off x="6566267" y="3185329"/>
            <a:ext cx="682771" cy="276999"/>
          </a:xfrm>
          <a:prstGeom prst="rect">
            <a:avLst/>
          </a:prstGeom>
        </p:spPr>
        <p:txBody>
          <a:bodyPr wrap="square">
            <a:spAutoFit/>
          </a:bodyPr>
          <a:lstStyle/>
          <a:p>
            <a:pPr>
              <a:spcBef>
                <a:spcPts val="1000"/>
              </a:spcBef>
            </a:pPr>
            <a:r>
              <a:rPr lang="en-US" sz="1200" dirty="0">
                <a:solidFill>
                  <a:schemeClr val="tx2"/>
                </a:solidFill>
                <a:cs typeface="Calibri" panose="020F0502020204030204" pitchFamily="34" charset="0"/>
              </a:rPr>
              <a:t>Taxes</a:t>
            </a:r>
          </a:p>
        </p:txBody>
      </p:sp>
      <p:cxnSp>
        <p:nvCxnSpPr>
          <p:cNvPr id="68" name="Straight Connector 67">
            <a:extLst>
              <a:ext uri="{FF2B5EF4-FFF2-40B4-BE49-F238E27FC236}">
                <a16:creationId xmlns:a16="http://schemas.microsoft.com/office/drawing/2014/main" id="{7AA5486A-ABED-4E95-B45E-9546B4844C1F}"/>
              </a:ext>
            </a:extLst>
          </p:cNvPr>
          <p:cNvCxnSpPr>
            <a:cxnSpLocks/>
          </p:cNvCxnSpPr>
          <p:nvPr/>
        </p:nvCxnSpPr>
        <p:spPr>
          <a:xfrm flipV="1">
            <a:off x="6144961" y="2932362"/>
            <a:ext cx="0" cy="893732"/>
          </a:xfrm>
          <a:prstGeom prst="line">
            <a:avLst/>
          </a:prstGeom>
          <a:ln w="381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352985-06BC-44B8-85C7-A55D603106EB}"/>
              </a:ext>
            </a:extLst>
          </p:cNvPr>
          <p:cNvCxnSpPr>
            <a:cxnSpLocks/>
          </p:cNvCxnSpPr>
          <p:nvPr/>
        </p:nvCxnSpPr>
        <p:spPr>
          <a:xfrm>
            <a:off x="6486102" y="2944109"/>
            <a:ext cx="0" cy="893732"/>
          </a:xfrm>
          <a:prstGeom prst="line">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DB203EA-3ABB-493B-8A1D-B6BC205542F5}"/>
              </a:ext>
            </a:extLst>
          </p:cNvPr>
          <p:cNvCxnSpPr>
            <a:cxnSpLocks/>
          </p:cNvCxnSpPr>
          <p:nvPr/>
        </p:nvCxnSpPr>
        <p:spPr>
          <a:xfrm flipV="1">
            <a:off x="9416993" y="2819618"/>
            <a:ext cx="0" cy="1105291"/>
          </a:xfrm>
          <a:prstGeom prst="line">
            <a:avLst/>
          </a:prstGeom>
          <a:ln w="38100">
            <a:solidFill>
              <a:schemeClr val="tx2">
                <a:lumMod val="20000"/>
                <a:lumOff val="8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B7D8006-B78B-49B8-9452-A2F59E3B9322}"/>
              </a:ext>
            </a:extLst>
          </p:cNvPr>
          <p:cNvSpPr/>
          <p:nvPr>
            <p:custDataLst>
              <p:tags r:id="rId4"/>
            </p:custDataLst>
          </p:nvPr>
        </p:nvSpPr>
        <p:spPr bwMode="gray">
          <a:xfrm>
            <a:off x="9911044" y="3200801"/>
            <a:ext cx="1157644" cy="387798"/>
          </a:xfrm>
          <a:prstGeom prst="rect">
            <a:avLst/>
          </a:prstGeom>
        </p:spPr>
        <p:txBody>
          <a:bodyPr wrap="square">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2"/>
                </a:solidFill>
                <a:effectLst/>
                <a:uLnTx/>
                <a:uFillTx/>
              </a:rPr>
              <a:t>Returns, remittances</a:t>
            </a:r>
          </a:p>
        </p:txBody>
      </p:sp>
      <p:sp>
        <p:nvSpPr>
          <p:cNvPr id="55" name="Rectangle 54">
            <a:extLst>
              <a:ext uri="{FF2B5EF4-FFF2-40B4-BE49-F238E27FC236}">
                <a16:creationId xmlns:a16="http://schemas.microsoft.com/office/drawing/2014/main" id="{99AC9BF3-683F-40C6-B476-D7B3FB5627DA}"/>
              </a:ext>
            </a:extLst>
          </p:cNvPr>
          <p:cNvSpPr/>
          <p:nvPr>
            <p:custDataLst>
              <p:tags r:id="rId5"/>
            </p:custDataLst>
          </p:nvPr>
        </p:nvSpPr>
        <p:spPr bwMode="gray">
          <a:xfrm>
            <a:off x="8882183" y="3170499"/>
            <a:ext cx="1112648" cy="391517"/>
          </a:xfrm>
          <a:prstGeom prst="rect">
            <a:avLst/>
          </a:prstGeom>
          <a:solidFill>
            <a:schemeClr val="bg1"/>
          </a:solidFill>
        </p:spPr>
        <p:txBody>
          <a:bodyPr wrap="square">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2"/>
                </a:solidFill>
                <a:effectLst/>
                <a:uLnTx/>
                <a:uFillTx/>
              </a:rPr>
              <a:t>Research filing rules, forms</a:t>
            </a:r>
          </a:p>
        </p:txBody>
      </p:sp>
      <p:cxnSp>
        <p:nvCxnSpPr>
          <p:cNvPr id="73" name="Straight Connector 72">
            <a:extLst>
              <a:ext uri="{FF2B5EF4-FFF2-40B4-BE49-F238E27FC236}">
                <a16:creationId xmlns:a16="http://schemas.microsoft.com/office/drawing/2014/main" id="{C428E599-2194-4099-8F8B-B2DDFC92D6AF}"/>
              </a:ext>
            </a:extLst>
          </p:cNvPr>
          <p:cNvCxnSpPr>
            <a:cxnSpLocks/>
          </p:cNvCxnSpPr>
          <p:nvPr/>
        </p:nvCxnSpPr>
        <p:spPr>
          <a:xfrm>
            <a:off x="9995969" y="2958460"/>
            <a:ext cx="0" cy="893732"/>
          </a:xfrm>
          <a:prstGeom prst="line">
            <a:avLst/>
          </a:prstGeom>
          <a:ln w="381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F25B24-028A-4CFD-869C-5DB32606B6A0}"/>
              </a:ext>
            </a:extLst>
          </p:cNvPr>
          <p:cNvCxnSpPr>
            <a:cxnSpLocks/>
          </p:cNvCxnSpPr>
          <p:nvPr/>
        </p:nvCxnSpPr>
        <p:spPr>
          <a:xfrm>
            <a:off x="4559299" y="2818645"/>
            <a:ext cx="3450976" cy="0"/>
          </a:xfrm>
          <a:prstGeom prst="line">
            <a:avLst/>
          </a:prstGeom>
          <a:ln w="38100">
            <a:solidFill>
              <a:srgbClr val="D3D3D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093901B-6D1F-4A0C-95F3-8C05D0AA0CCC}"/>
              </a:ext>
            </a:extLst>
          </p:cNvPr>
          <p:cNvCxnSpPr>
            <a:cxnSpLocks/>
          </p:cNvCxnSpPr>
          <p:nvPr/>
        </p:nvCxnSpPr>
        <p:spPr>
          <a:xfrm>
            <a:off x="685799" y="3964496"/>
            <a:ext cx="3873500" cy="0"/>
          </a:xfrm>
          <a:prstGeom prst="line">
            <a:avLst/>
          </a:prstGeom>
          <a:ln w="38100">
            <a:solidFill>
              <a:srgbClr val="D3D3D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9099836-2138-4FB7-85E6-0E1DA15742CF}"/>
              </a:ext>
            </a:extLst>
          </p:cNvPr>
          <p:cNvCxnSpPr>
            <a:cxnSpLocks/>
          </p:cNvCxnSpPr>
          <p:nvPr/>
        </p:nvCxnSpPr>
        <p:spPr>
          <a:xfrm>
            <a:off x="674824" y="2818645"/>
            <a:ext cx="3884475" cy="0"/>
          </a:xfrm>
          <a:prstGeom prst="line">
            <a:avLst/>
          </a:prstGeom>
          <a:ln w="38100">
            <a:solidFill>
              <a:srgbClr val="D3D3D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1611C71-8E7C-43F1-8B60-542A589C50D4}"/>
              </a:ext>
            </a:extLst>
          </p:cNvPr>
          <p:cNvCxnSpPr>
            <a:cxnSpLocks/>
          </p:cNvCxnSpPr>
          <p:nvPr/>
        </p:nvCxnSpPr>
        <p:spPr>
          <a:xfrm>
            <a:off x="8010275" y="2818645"/>
            <a:ext cx="3494357" cy="0"/>
          </a:xfrm>
          <a:prstGeom prst="line">
            <a:avLst/>
          </a:prstGeom>
          <a:ln w="38100">
            <a:solidFill>
              <a:srgbClr val="D3D3D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9F359D8-EF73-40BF-9D96-D5F985371BC1}"/>
              </a:ext>
            </a:extLst>
          </p:cNvPr>
          <p:cNvGrpSpPr/>
          <p:nvPr/>
        </p:nvGrpSpPr>
        <p:grpSpPr>
          <a:xfrm>
            <a:off x="1401793" y="4112329"/>
            <a:ext cx="2099566" cy="1269768"/>
            <a:chOff x="1401793" y="4112329"/>
            <a:chExt cx="2099566" cy="1269768"/>
          </a:xfrm>
        </p:grpSpPr>
        <p:sp>
          <p:nvSpPr>
            <p:cNvPr id="115" name="TextBox 114">
              <a:extLst>
                <a:ext uri="{FF2B5EF4-FFF2-40B4-BE49-F238E27FC236}">
                  <a16:creationId xmlns:a16="http://schemas.microsoft.com/office/drawing/2014/main" id="{E3BA783B-3F80-4B21-AB76-B771A8FB2B2A}"/>
                </a:ext>
              </a:extLst>
            </p:cNvPr>
            <p:cNvSpPr txBox="1"/>
            <p:nvPr/>
          </p:nvSpPr>
          <p:spPr>
            <a:xfrm>
              <a:off x="1401793" y="5095865"/>
              <a:ext cx="2099566" cy="286232"/>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rPr>
                <a:t>Your customers</a:t>
              </a:r>
            </a:p>
          </p:txBody>
        </p:sp>
        <p:pic>
          <p:nvPicPr>
            <p:cNvPr id="7" name="Picture 6">
              <a:extLst>
                <a:ext uri="{FF2B5EF4-FFF2-40B4-BE49-F238E27FC236}">
                  <a16:creationId xmlns:a16="http://schemas.microsoft.com/office/drawing/2014/main" id="{88F6D90D-04C6-412A-B526-A251FE1122C0}"/>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020346" y="4112329"/>
              <a:ext cx="864000" cy="864000"/>
            </a:xfrm>
            <a:prstGeom prst="rect">
              <a:avLst/>
            </a:prstGeom>
          </p:spPr>
        </p:pic>
      </p:grpSp>
      <p:grpSp>
        <p:nvGrpSpPr>
          <p:cNvPr id="13" name="Group 12">
            <a:extLst>
              <a:ext uri="{FF2B5EF4-FFF2-40B4-BE49-F238E27FC236}">
                <a16:creationId xmlns:a16="http://schemas.microsoft.com/office/drawing/2014/main" id="{DB17319F-94A7-41CE-BC58-F3C956804B6C}"/>
              </a:ext>
            </a:extLst>
          </p:cNvPr>
          <p:cNvGrpSpPr/>
          <p:nvPr/>
        </p:nvGrpSpPr>
        <p:grpSpPr>
          <a:xfrm>
            <a:off x="8809206" y="4112329"/>
            <a:ext cx="1820972" cy="1284142"/>
            <a:chOff x="8809206" y="4112329"/>
            <a:chExt cx="1820972" cy="1284142"/>
          </a:xfrm>
        </p:grpSpPr>
        <p:sp>
          <p:nvSpPr>
            <p:cNvPr id="116" name="TextBox 115">
              <a:extLst>
                <a:ext uri="{FF2B5EF4-FFF2-40B4-BE49-F238E27FC236}">
                  <a16:creationId xmlns:a16="http://schemas.microsoft.com/office/drawing/2014/main" id="{1598190E-A087-4045-AC27-AA4BD365A5D6}"/>
                </a:ext>
              </a:extLst>
            </p:cNvPr>
            <p:cNvSpPr txBox="1"/>
            <p:nvPr/>
          </p:nvSpPr>
          <p:spPr>
            <a:xfrm>
              <a:off x="8809206" y="5110239"/>
              <a:ext cx="1820972" cy="286232"/>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rPr>
                <a:t>Government</a:t>
              </a:r>
            </a:p>
          </p:txBody>
        </p:sp>
        <p:pic>
          <p:nvPicPr>
            <p:cNvPr id="9" name="Picture 8" descr="A close up of a sign&#10;&#10;Description generated with very high confidence">
              <a:extLst>
                <a:ext uri="{FF2B5EF4-FFF2-40B4-BE49-F238E27FC236}">
                  <a16:creationId xmlns:a16="http://schemas.microsoft.com/office/drawing/2014/main" id="{FE749FB4-3BA5-414A-854C-321C0CA8C9B7}"/>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307654" y="4112329"/>
              <a:ext cx="864000" cy="864000"/>
            </a:xfrm>
            <a:prstGeom prst="rect">
              <a:avLst/>
            </a:prstGeom>
          </p:spPr>
        </p:pic>
      </p:grpSp>
      <p:pic>
        <p:nvPicPr>
          <p:cNvPr id="11" name="Picture 10">
            <a:extLst>
              <a:ext uri="{FF2B5EF4-FFF2-40B4-BE49-F238E27FC236}">
                <a16:creationId xmlns:a16="http://schemas.microsoft.com/office/drawing/2014/main" id="{25ACAEB0-596B-4B9E-83F1-DA45ACD28141}"/>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797321" y="4112329"/>
            <a:ext cx="871185" cy="864000"/>
          </a:xfrm>
          <a:prstGeom prst="rect">
            <a:avLst/>
          </a:prstGeom>
        </p:spPr>
      </p:pic>
    </p:spTree>
    <p:extLst>
      <p:ext uri="{BB962C8B-B14F-4D97-AF65-F5344CB8AC3E}">
        <p14:creationId xmlns:p14="http://schemas.microsoft.com/office/powerpoint/2010/main" val="21378016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75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750"/>
                                        <p:tgtEl>
                                          <p:spTgt spid="132"/>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50"/>
                                        <p:tgtEl>
                                          <p:spTgt spid="68"/>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75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750"/>
                                        <p:tgtEl>
                                          <p:spTgt spid="133"/>
                                        </p:tgtEl>
                                      </p:cBhvr>
                                    </p:animEffect>
                                  </p:childTnLst>
                                </p:cTn>
                              </p:par>
                              <p:par>
                                <p:cTn id="23" presetID="10"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750"/>
                                        <p:tgtEl>
                                          <p:spTgt spid="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750"/>
                                        <p:tgtEl>
                                          <p:spTgt spid="12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fade">
                                      <p:cBhvr>
                                        <p:cTn id="40" dur="750"/>
                                        <p:tgtEl>
                                          <p:spTgt spid="1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750"/>
                                        <p:tgtEl>
                                          <p:spTgt spid="1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par>
                                <p:cTn id="52" presetID="10" presetClass="entr" presetSubtype="0" fill="hold"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500"/>
                                        <p:tgtEl>
                                          <p:spTgt spid="90"/>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xit" presetSubtype="0" fill="hold" grpId="1" nodeType="withEffect">
                                  <p:stCondLst>
                                    <p:cond delay="0"/>
                                  </p:stCondLst>
                                  <p:childTnLst>
                                    <p:animEffect transition="out" filter="fade">
                                      <p:cBhvr>
                                        <p:cTn id="65" dur="500"/>
                                        <p:tgtEl>
                                          <p:spTgt spid="132"/>
                                        </p:tgtEl>
                                      </p:cBhvr>
                                    </p:animEffect>
                                    <p:set>
                                      <p:cBhvr>
                                        <p:cTn id="66" dur="1" fill="hold">
                                          <p:stCondLst>
                                            <p:cond delay="499"/>
                                          </p:stCondLst>
                                        </p:cTn>
                                        <p:tgtEl>
                                          <p:spTgt spid="13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33"/>
                                        </p:tgtEl>
                                      </p:cBhvr>
                                    </p:animEffect>
                                    <p:set>
                                      <p:cBhvr>
                                        <p:cTn id="69" dur="1" fill="hold">
                                          <p:stCondLst>
                                            <p:cond delay="499"/>
                                          </p:stCondLst>
                                        </p:cTn>
                                        <p:tgtEl>
                                          <p:spTgt spid="13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25"/>
                                        </p:tgtEl>
                                      </p:cBhvr>
                                    </p:animEffect>
                                    <p:set>
                                      <p:cBhvr>
                                        <p:cTn id="72" dur="1" fill="hold">
                                          <p:stCondLst>
                                            <p:cond delay="499"/>
                                          </p:stCondLst>
                                        </p:cTn>
                                        <p:tgtEl>
                                          <p:spTgt spid="1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par>
                                <p:cTn id="84" presetID="10" presetClass="entr" presetSubtype="0" fill="hold" nodeType="with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fade">
                                      <p:cBhvr>
                                        <p:cTn id="86" dur="500"/>
                                        <p:tgtEl>
                                          <p:spTgt spid="79"/>
                                        </p:tgtEl>
                                      </p:cBhvr>
                                    </p:animEffect>
                                  </p:childTnLst>
                                </p:cTn>
                              </p:par>
                              <p:par>
                                <p:cTn id="87" presetID="10" presetClass="entr" presetSubtype="0" fill="hold" nodeType="with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500"/>
                                        <p:tgtEl>
                                          <p:spTgt spid="7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500"/>
                                        <p:tgtEl>
                                          <p:spTgt spid="54"/>
                                        </p:tgtEl>
                                      </p:cBhvr>
                                    </p:animEffect>
                                  </p:childTnLst>
                                </p:cTn>
                              </p:par>
                              <p:par>
                                <p:cTn id="93" presetID="10" presetClass="exit" presetSubtype="0" fill="hold" grpId="1" nodeType="withEffect">
                                  <p:stCondLst>
                                    <p:cond delay="0"/>
                                  </p:stCondLst>
                                  <p:childTnLst>
                                    <p:animEffect transition="out" filter="fade">
                                      <p:cBhvr>
                                        <p:cTn id="94" dur="500"/>
                                        <p:tgtEl>
                                          <p:spTgt spid="127"/>
                                        </p:tgtEl>
                                      </p:cBhvr>
                                    </p:animEffect>
                                    <p:set>
                                      <p:cBhvr>
                                        <p:cTn id="95" dur="1" fill="hold">
                                          <p:stCondLst>
                                            <p:cond delay="499"/>
                                          </p:stCondLst>
                                        </p:cTn>
                                        <p:tgtEl>
                                          <p:spTgt spid="12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55"/>
                                        </p:tgtEl>
                                      </p:cBhvr>
                                    </p:animEffect>
                                    <p:set>
                                      <p:cBhvr>
                                        <p:cTn id="100" dur="1" fill="hold">
                                          <p:stCondLst>
                                            <p:cond delay="499"/>
                                          </p:stCondLst>
                                        </p:cTn>
                                        <p:tgtEl>
                                          <p:spTgt spid="55"/>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54"/>
                                        </p:tgtEl>
                                      </p:cBhvr>
                                    </p:animEffect>
                                    <p:set>
                                      <p:cBhvr>
                                        <p:cTn id="103"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27" grpId="0"/>
      <p:bldP spid="127" grpId="1"/>
      <p:bldP spid="128" grpId="0"/>
      <p:bldP spid="132" grpId="0"/>
      <p:bldP spid="132" grpId="1"/>
      <p:bldP spid="133" grpId="0"/>
      <p:bldP spid="133" grpId="1"/>
      <p:bldP spid="54" grpId="0"/>
      <p:bldP spid="54" grpId="1"/>
      <p:bldP spid="55" grpId="0" animBg="1"/>
      <p:bldP spid="5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60A1-6456-4575-AD74-47AAC2704A46}"/>
              </a:ext>
            </a:extLst>
          </p:cNvPr>
          <p:cNvSpPr>
            <a:spLocks noGrp="1"/>
          </p:cNvSpPr>
          <p:nvPr>
            <p:ph type="title"/>
          </p:nvPr>
        </p:nvSpPr>
        <p:spPr>
          <a:xfrm>
            <a:off x="1616074" y="3116922"/>
            <a:ext cx="9890125" cy="1329595"/>
          </a:xfrm>
        </p:spPr>
        <p:txBody>
          <a:bodyPr/>
          <a:lstStyle/>
          <a:p>
            <a:r>
              <a:rPr lang="en-US" dirty="0" err="1"/>
              <a:t>Ebook</a:t>
            </a:r>
            <a:r>
              <a:rPr lang="en-US" dirty="0"/>
              <a:t>: Sales &amp; Use Tax Compliance for Dummies</a:t>
            </a:r>
          </a:p>
        </p:txBody>
      </p:sp>
    </p:spTree>
    <p:extLst>
      <p:ext uri="{BB962C8B-B14F-4D97-AF65-F5344CB8AC3E}">
        <p14:creationId xmlns:p14="http://schemas.microsoft.com/office/powerpoint/2010/main" val="39447371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848133-B924-4FE7-ABE8-2C0D58982AF4}"/>
              </a:ext>
            </a:extLst>
          </p:cNvPr>
          <p:cNvSpPr>
            <a:spLocks noGrp="1"/>
          </p:cNvSpPr>
          <p:nvPr>
            <p:ph idx="14"/>
          </p:nvPr>
        </p:nvSpPr>
        <p:spPr/>
        <p:txBody>
          <a:bodyPr/>
          <a:lstStyle/>
          <a:p>
            <a:r>
              <a:rPr lang="en-US" dirty="0"/>
              <a:t>Candy bars in Indiana</a:t>
            </a:r>
          </a:p>
          <a:p>
            <a:pPr marL="342900" indent="-342900">
              <a:buFont typeface="Arial" panose="020B0604020202020204" pitchFamily="34" charset="0"/>
              <a:buChar char="•"/>
            </a:pPr>
            <a:r>
              <a:rPr lang="en-US" dirty="0"/>
              <a:t>Twix:</a:t>
            </a:r>
          </a:p>
          <a:p>
            <a:pPr marL="342900" indent="-342900">
              <a:buFont typeface="Arial" panose="020B0604020202020204" pitchFamily="34" charset="0"/>
              <a:buChar char="•"/>
            </a:pPr>
            <a:r>
              <a:rPr lang="en-US" dirty="0"/>
              <a:t>Butterfinger:</a:t>
            </a:r>
          </a:p>
          <a:p>
            <a:pPr marL="342900" indent="-342900">
              <a:buFont typeface="Arial" panose="020B0604020202020204" pitchFamily="34" charset="0"/>
              <a:buChar char="•"/>
            </a:pPr>
            <a:r>
              <a:rPr lang="en-US" dirty="0"/>
              <a:t>Kit Kat:</a:t>
            </a:r>
          </a:p>
        </p:txBody>
      </p:sp>
      <p:sp>
        <p:nvSpPr>
          <p:cNvPr id="9" name="Content Placeholder 3">
            <a:extLst>
              <a:ext uri="{FF2B5EF4-FFF2-40B4-BE49-F238E27FC236}">
                <a16:creationId xmlns:a16="http://schemas.microsoft.com/office/drawing/2014/main" id="{C73D123F-8629-435D-8C15-BA3AC5086116}"/>
              </a:ext>
            </a:extLst>
          </p:cNvPr>
          <p:cNvSpPr txBox="1">
            <a:spLocks/>
          </p:cNvSpPr>
          <p:nvPr/>
        </p:nvSpPr>
        <p:spPr>
          <a:xfrm>
            <a:off x="6267447" y="1930400"/>
            <a:ext cx="5238750" cy="3962400"/>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20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buNone/>
            </a:pPr>
            <a:endParaRPr lang="en-US" dirty="0">
              <a:solidFill>
                <a:schemeClr val="accent5"/>
              </a:solidFill>
            </a:endParaRPr>
          </a:p>
          <a:p>
            <a:pPr>
              <a:buNone/>
            </a:pPr>
            <a:r>
              <a:rPr lang="en-US" dirty="0">
                <a:solidFill>
                  <a:schemeClr val="accent5"/>
                </a:solidFill>
              </a:rPr>
              <a:t>	  Exempt</a:t>
            </a:r>
          </a:p>
          <a:p>
            <a:pPr>
              <a:buNone/>
            </a:pPr>
            <a:r>
              <a:rPr lang="en-US" dirty="0">
                <a:solidFill>
                  <a:schemeClr val="accent5"/>
                </a:solidFill>
              </a:rPr>
              <a:t>		   Taxable</a:t>
            </a:r>
          </a:p>
          <a:p>
            <a:pPr>
              <a:buNone/>
            </a:pPr>
            <a:r>
              <a:rPr lang="en-US" dirty="0">
                <a:solidFill>
                  <a:schemeClr val="accent5"/>
                </a:solidFill>
              </a:rPr>
              <a:t>	       Exempt</a:t>
            </a:r>
          </a:p>
        </p:txBody>
      </p:sp>
      <p:sp>
        <p:nvSpPr>
          <p:cNvPr id="2" name="Content Placeholder 1">
            <a:extLst>
              <a:ext uri="{FF2B5EF4-FFF2-40B4-BE49-F238E27FC236}">
                <a16:creationId xmlns:a16="http://schemas.microsoft.com/office/drawing/2014/main" id="{AD25B7EF-D140-4526-9098-862A40291469}"/>
              </a:ext>
            </a:extLst>
          </p:cNvPr>
          <p:cNvSpPr>
            <a:spLocks noGrp="1"/>
          </p:cNvSpPr>
          <p:nvPr>
            <p:ph idx="1"/>
          </p:nvPr>
        </p:nvSpPr>
        <p:spPr/>
        <p:txBody>
          <a:bodyPr/>
          <a:lstStyle/>
          <a:p>
            <a:r>
              <a:rPr lang="en-US" dirty="0"/>
              <a:t>Bagels in New York</a:t>
            </a:r>
          </a:p>
          <a:p>
            <a:pPr marL="342900" indent="-342900">
              <a:buFont typeface="Arial" panose="020B0604020202020204" pitchFamily="34" charset="0"/>
              <a:buChar char="•"/>
            </a:pPr>
            <a:r>
              <a:rPr lang="en-US" dirty="0"/>
              <a:t>Sliced: </a:t>
            </a:r>
          </a:p>
          <a:p>
            <a:pPr marL="342900" indent="-342900">
              <a:buFont typeface="Arial" panose="020B0604020202020204" pitchFamily="34" charset="0"/>
              <a:buChar char="•"/>
            </a:pPr>
            <a:r>
              <a:rPr lang="en-US" dirty="0"/>
              <a:t>Whole:</a:t>
            </a:r>
          </a:p>
          <a:p>
            <a:pPr>
              <a:buNone/>
            </a:pPr>
            <a:endParaRPr lang="en-US" dirty="0"/>
          </a:p>
          <a:p>
            <a:pPr>
              <a:buNone/>
            </a:pPr>
            <a:r>
              <a:rPr lang="en-US" dirty="0"/>
              <a:t>Takeout beverages in Colorado</a:t>
            </a:r>
          </a:p>
          <a:p>
            <a:pPr marL="342900" indent="-342900">
              <a:buFont typeface="Arial" panose="020B0604020202020204" pitchFamily="34" charset="0"/>
              <a:buChar char="•"/>
            </a:pPr>
            <a:r>
              <a:rPr lang="en-US" dirty="0"/>
              <a:t>Straws:</a:t>
            </a:r>
          </a:p>
          <a:p>
            <a:pPr marL="342900" indent="-342900">
              <a:buFont typeface="Arial" panose="020B0604020202020204" pitchFamily="34" charset="0"/>
              <a:buChar char="•"/>
            </a:pPr>
            <a:r>
              <a:rPr lang="en-US" dirty="0"/>
              <a:t>Cups and lids:</a:t>
            </a:r>
          </a:p>
        </p:txBody>
      </p:sp>
      <p:sp>
        <p:nvSpPr>
          <p:cNvPr id="3" name="Slide Number Placeholder 2">
            <a:extLst>
              <a:ext uri="{FF2B5EF4-FFF2-40B4-BE49-F238E27FC236}">
                <a16:creationId xmlns:a16="http://schemas.microsoft.com/office/drawing/2014/main" id="{0BED5F60-142A-401D-A20D-624D13613BB9}"/>
              </a:ext>
            </a:extLst>
          </p:cNvPr>
          <p:cNvSpPr>
            <a:spLocks noGrp="1"/>
          </p:cNvSpPr>
          <p:nvPr>
            <p:ph type="sldNum" sz="quarter" idx="12"/>
          </p:nvPr>
        </p:nvSpPr>
        <p:spPr/>
        <p:txBody>
          <a:bodyPr/>
          <a:lstStyle/>
          <a:p>
            <a:fld id="{C7927A04-FFAB-4E77-8A60-75CB67674673}" type="slidenum">
              <a:rPr lang="en-US" smtClean="0"/>
              <a:pPr/>
              <a:t>3</a:t>
            </a:fld>
            <a:endParaRPr lang="en-US" dirty="0"/>
          </a:p>
        </p:txBody>
      </p:sp>
      <p:sp>
        <p:nvSpPr>
          <p:cNvPr id="5" name="Subtitle 4">
            <a:extLst>
              <a:ext uri="{FF2B5EF4-FFF2-40B4-BE49-F238E27FC236}">
                <a16:creationId xmlns:a16="http://schemas.microsoft.com/office/drawing/2014/main" id="{42CCE522-ABB6-4F99-B596-21498C1FC1AD}"/>
              </a:ext>
            </a:extLst>
          </p:cNvPr>
          <p:cNvSpPr>
            <a:spLocks noGrp="1"/>
          </p:cNvSpPr>
          <p:nvPr>
            <p:ph type="subTitle" idx="15"/>
          </p:nvPr>
        </p:nvSpPr>
        <p:spPr/>
        <p:txBody>
          <a:bodyPr/>
          <a:lstStyle/>
          <a:p>
            <a:r>
              <a:rPr lang="en-US" dirty="0"/>
              <a:t>Which of the following items are taxable and which are exempt?</a:t>
            </a:r>
          </a:p>
        </p:txBody>
      </p:sp>
      <p:sp>
        <p:nvSpPr>
          <p:cNvPr id="6" name="Title 5">
            <a:extLst>
              <a:ext uri="{FF2B5EF4-FFF2-40B4-BE49-F238E27FC236}">
                <a16:creationId xmlns:a16="http://schemas.microsoft.com/office/drawing/2014/main" id="{A7E33E91-ECEC-4020-9B91-4E3FFA9DEA35}"/>
              </a:ext>
            </a:extLst>
          </p:cNvPr>
          <p:cNvSpPr>
            <a:spLocks noGrp="1"/>
          </p:cNvSpPr>
          <p:nvPr>
            <p:ph type="title"/>
          </p:nvPr>
        </p:nvSpPr>
        <p:spPr/>
        <p:txBody>
          <a:bodyPr/>
          <a:lstStyle/>
          <a:p>
            <a:r>
              <a:rPr lang="en-US" dirty="0"/>
              <a:t>Taxable or Exempt?</a:t>
            </a:r>
          </a:p>
        </p:txBody>
      </p:sp>
      <p:pic>
        <p:nvPicPr>
          <p:cNvPr id="7" name="Picture 6">
            <a:extLst>
              <a:ext uri="{FF2B5EF4-FFF2-40B4-BE49-F238E27FC236}">
                <a16:creationId xmlns:a16="http://schemas.microsoft.com/office/drawing/2014/main" id="{9E05CD55-CF2A-4516-8B6C-3D2A9E59FDC7}"/>
              </a:ext>
            </a:extLst>
          </p:cNvPr>
          <p:cNvPicPr>
            <a:picLocks noChangeAspect="1"/>
          </p:cNvPicPr>
          <p:nvPr/>
        </p:nvPicPr>
        <p:blipFill>
          <a:blip r:embed="rId3"/>
          <a:stretch>
            <a:fillRect/>
          </a:stretch>
        </p:blipFill>
        <p:spPr>
          <a:xfrm>
            <a:off x="10575924" y="303348"/>
            <a:ext cx="927008" cy="1033316"/>
          </a:xfrm>
          <a:prstGeom prst="rect">
            <a:avLst/>
          </a:prstGeom>
        </p:spPr>
      </p:pic>
      <p:sp>
        <p:nvSpPr>
          <p:cNvPr id="8" name="Content Placeholder 1">
            <a:extLst>
              <a:ext uri="{FF2B5EF4-FFF2-40B4-BE49-F238E27FC236}">
                <a16:creationId xmlns:a16="http://schemas.microsoft.com/office/drawing/2014/main" id="{60413526-B97F-4698-8115-09A1DA1D14D0}"/>
              </a:ext>
            </a:extLst>
          </p:cNvPr>
          <p:cNvSpPr txBox="1">
            <a:spLocks/>
          </p:cNvSpPr>
          <p:nvPr/>
        </p:nvSpPr>
        <p:spPr>
          <a:xfrm>
            <a:off x="685800" y="1930400"/>
            <a:ext cx="5238750" cy="3962400"/>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20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buNone/>
            </a:pPr>
            <a:endParaRPr lang="en-US" dirty="0">
              <a:solidFill>
                <a:schemeClr val="accent5"/>
              </a:solidFill>
            </a:endParaRPr>
          </a:p>
          <a:p>
            <a:pPr>
              <a:buNone/>
            </a:pPr>
            <a:r>
              <a:rPr lang="en-US" dirty="0">
                <a:solidFill>
                  <a:schemeClr val="accent5"/>
                </a:solidFill>
              </a:rPr>
              <a:t>	      Taxable</a:t>
            </a:r>
          </a:p>
          <a:p>
            <a:pPr>
              <a:buNone/>
            </a:pPr>
            <a:r>
              <a:rPr lang="en-US" dirty="0">
                <a:solidFill>
                  <a:schemeClr val="accent5"/>
                </a:solidFill>
              </a:rPr>
              <a:t>	      Exempt</a:t>
            </a:r>
          </a:p>
          <a:p>
            <a:pPr>
              <a:buNone/>
            </a:pPr>
            <a:endParaRPr lang="en-US" dirty="0">
              <a:solidFill>
                <a:schemeClr val="accent5"/>
              </a:solidFill>
            </a:endParaRPr>
          </a:p>
          <a:p>
            <a:pPr>
              <a:buNone/>
            </a:pPr>
            <a:endParaRPr lang="en-US" dirty="0">
              <a:solidFill>
                <a:schemeClr val="accent5"/>
              </a:solidFill>
            </a:endParaRPr>
          </a:p>
          <a:p>
            <a:pPr>
              <a:buNone/>
            </a:pPr>
            <a:r>
              <a:rPr lang="en-US" dirty="0">
                <a:solidFill>
                  <a:schemeClr val="accent5"/>
                </a:solidFill>
              </a:rPr>
              <a:t>	       Taxable</a:t>
            </a:r>
          </a:p>
          <a:p>
            <a:pPr>
              <a:buNone/>
            </a:pPr>
            <a:r>
              <a:rPr lang="en-US" dirty="0">
                <a:solidFill>
                  <a:schemeClr val="accent5"/>
                </a:solidFill>
              </a:rPr>
              <a:t>		     Exempt</a:t>
            </a:r>
          </a:p>
        </p:txBody>
      </p:sp>
    </p:spTree>
    <p:extLst>
      <p:ext uri="{BB962C8B-B14F-4D97-AF65-F5344CB8AC3E}">
        <p14:creationId xmlns:p14="http://schemas.microsoft.com/office/powerpoint/2010/main" val="9512050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6D14F3-C7A3-4EBD-A1D8-3BDD09C81736}"/>
              </a:ext>
            </a:extLst>
          </p:cNvPr>
          <p:cNvGrpSpPr/>
          <p:nvPr/>
        </p:nvGrpSpPr>
        <p:grpSpPr>
          <a:xfrm>
            <a:off x="-1" y="0"/>
            <a:ext cx="3475101" cy="6858000"/>
            <a:chOff x="-1" y="0"/>
            <a:chExt cx="3475101" cy="6858000"/>
          </a:xfrm>
        </p:grpSpPr>
        <p:pic>
          <p:nvPicPr>
            <p:cNvPr id="8" name="Picture 7">
              <a:extLst>
                <a:ext uri="{FF2B5EF4-FFF2-40B4-BE49-F238E27FC236}">
                  <a16:creationId xmlns:a16="http://schemas.microsoft.com/office/drawing/2014/main" id="{B3B16A09-0055-454B-BAFC-E2C9EB228176}"/>
                </a:ext>
              </a:extLst>
            </p:cNvPr>
            <p:cNvPicPr>
              <a:picLocks noChangeAspect="1"/>
            </p:cNvPicPr>
            <p:nvPr/>
          </p:nvPicPr>
          <p:blipFill rotWithShape="1">
            <a:blip r:embed="rId3">
              <a:extLst>
                <a:ext uri="{28A0092B-C50C-407E-A947-70E740481C1C}">
                  <a14:useLocalDpi xmlns:a14="http://schemas.microsoft.com/office/drawing/2010/main" val="0"/>
                </a:ext>
              </a:extLst>
            </a:blip>
            <a:srcRect l="2702" t="26342" r="56157" b="12088"/>
            <a:stretch/>
          </p:blipFill>
          <p:spPr>
            <a:xfrm>
              <a:off x="-1" y="1657350"/>
              <a:ext cx="3475101" cy="5200650"/>
            </a:xfrm>
            <a:prstGeom prst="rect">
              <a:avLst/>
            </a:prstGeom>
          </p:spPr>
        </p:pic>
        <p:sp>
          <p:nvSpPr>
            <p:cNvPr id="9" name="Rectangle 8">
              <a:extLst>
                <a:ext uri="{FF2B5EF4-FFF2-40B4-BE49-F238E27FC236}">
                  <a16:creationId xmlns:a16="http://schemas.microsoft.com/office/drawing/2014/main" id="{04C37A5E-004E-49D7-BC02-0E615856B0AE}"/>
                </a:ext>
              </a:extLst>
            </p:cNvPr>
            <p:cNvSpPr/>
            <p:nvPr/>
          </p:nvSpPr>
          <p:spPr>
            <a:xfrm>
              <a:off x="-1" y="0"/>
              <a:ext cx="3475101" cy="165735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7F0E6320-DC36-4824-8BFB-A68F8491A340}"/>
              </a:ext>
            </a:extLst>
          </p:cNvPr>
          <p:cNvSpPr>
            <a:spLocks noGrp="1"/>
          </p:cNvSpPr>
          <p:nvPr>
            <p:ph type="ctrTitle"/>
          </p:nvPr>
        </p:nvSpPr>
        <p:spPr>
          <a:xfrm>
            <a:off x="4406899" y="3055051"/>
            <a:ext cx="6511925" cy="747897"/>
          </a:xfrm>
        </p:spPr>
        <p:txBody>
          <a:bodyPr/>
          <a:lstStyle/>
          <a:p>
            <a:r>
              <a:rPr lang="en-US" dirty="0"/>
              <a:t>Questions?</a:t>
            </a:r>
          </a:p>
        </p:txBody>
      </p:sp>
      <p:sp>
        <p:nvSpPr>
          <p:cNvPr id="3" name="Slide Number Placeholder 2">
            <a:extLst>
              <a:ext uri="{FF2B5EF4-FFF2-40B4-BE49-F238E27FC236}">
                <a16:creationId xmlns:a16="http://schemas.microsoft.com/office/drawing/2014/main" id="{B21ED255-051E-4A76-BB98-2083FA2DD076}"/>
              </a:ext>
            </a:extLst>
          </p:cNvPr>
          <p:cNvSpPr>
            <a:spLocks noGrp="1"/>
          </p:cNvSpPr>
          <p:nvPr>
            <p:ph type="sldNum" sz="quarter" idx="12"/>
          </p:nvPr>
        </p:nvSpPr>
        <p:spPr/>
        <p:txBody>
          <a:bodyPr/>
          <a:lstStyle/>
          <a:p>
            <a:fld id="{0D76ED6D-61E4-47B1-B71F-B65993433194}" type="slidenum">
              <a:rPr lang="en-US" smtClean="0"/>
              <a:t>30</a:t>
            </a:fld>
            <a:endParaRPr lang="en-US"/>
          </a:p>
        </p:txBody>
      </p:sp>
      <p:sp>
        <p:nvSpPr>
          <p:cNvPr id="4" name="Text Placeholder 3">
            <a:extLst>
              <a:ext uri="{FF2B5EF4-FFF2-40B4-BE49-F238E27FC236}">
                <a16:creationId xmlns:a16="http://schemas.microsoft.com/office/drawing/2014/main" id="{8689787E-B931-4E6D-B8B4-6B5F0A753399}"/>
              </a:ext>
            </a:extLst>
          </p:cNvPr>
          <p:cNvSpPr>
            <a:spLocks noGrp="1"/>
          </p:cNvSpPr>
          <p:nvPr>
            <p:ph type="body" sz="quarter" idx="14"/>
          </p:nvPr>
        </p:nvSpPr>
        <p:spPr>
          <a:xfrm>
            <a:off x="4406899" y="4685799"/>
            <a:ext cx="6511925" cy="369332"/>
          </a:xfrm>
        </p:spPr>
        <p:txBody>
          <a:bodyPr/>
          <a:lstStyle/>
          <a:p>
            <a:r>
              <a:rPr lang="en-US" dirty="0"/>
              <a:t>Contact us for more information</a:t>
            </a:r>
          </a:p>
        </p:txBody>
      </p:sp>
      <p:sp>
        <p:nvSpPr>
          <p:cNvPr id="10" name="Text Placeholder 9"/>
          <p:cNvSpPr>
            <a:spLocks noGrp="1"/>
          </p:cNvSpPr>
          <p:nvPr>
            <p:ph type="body" sz="quarter" idx="15"/>
          </p:nvPr>
        </p:nvSpPr>
        <p:spPr/>
        <p:txBody>
          <a:bodyPr/>
          <a:lstStyle/>
          <a:p>
            <a:r>
              <a:rPr lang="en-US" dirty="0"/>
              <a:t>Stacy Dose</a:t>
            </a:r>
          </a:p>
        </p:txBody>
      </p:sp>
      <p:sp>
        <p:nvSpPr>
          <p:cNvPr id="11" name="Text Placeholder 10"/>
          <p:cNvSpPr>
            <a:spLocks noGrp="1"/>
          </p:cNvSpPr>
          <p:nvPr>
            <p:ph type="body" sz="quarter" idx="16"/>
          </p:nvPr>
        </p:nvSpPr>
        <p:spPr>
          <a:xfrm>
            <a:off x="4406899" y="5434721"/>
            <a:ext cx="6511925" cy="276999"/>
          </a:xfrm>
        </p:spPr>
        <p:txBody>
          <a:bodyPr/>
          <a:lstStyle/>
          <a:p>
            <a:r>
              <a:rPr lang="en-US" dirty="0"/>
              <a:t> </a:t>
            </a:r>
            <a:r>
              <a:rPr lang="en-US" dirty="0"/>
              <a:t>(612) 741-2427</a:t>
            </a:r>
            <a:r>
              <a:rPr lang="en-US" dirty="0"/>
              <a:t>   Stacy.Dose@Avalara.com</a:t>
            </a:r>
          </a:p>
        </p:txBody>
      </p:sp>
    </p:spTree>
    <p:extLst>
      <p:ext uri="{BB962C8B-B14F-4D97-AF65-F5344CB8AC3E}">
        <p14:creationId xmlns:p14="http://schemas.microsoft.com/office/powerpoint/2010/main" val="40403938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4135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B068AF1-5272-49D9-9E5C-727AEBE3DEB9}"/>
              </a:ext>
            </a:extLst>
          </p:cNvPr>
          <p:cNvSpPr>
            <a:spLocks noGrp="1"/>
          </p:cNvSpPr>
          <p:nvPr>
            <p:ph type="sldNum" sz="quarter" idx="12"/>
          </p:nvPr>
        </p:nvSpPr>
        <p:spPr/>
        <p:txBody>
          <a:bodyPr/>
          <a:lstStyle/>
          <a:p>
            <a:fld id="{C7927A04-FFAB-4E77-8A60-75CB67674673}" type="slidenum">
              <a:rPr lang="en-US" smtClean="0"/>
              <a:pPr/>
              <a:t>4</a:t>
            </a:fld>
            <a:endParaRPr lang="en-US" dirty="0"/>
          </a:p>
        </p:txBody>
      </p:sp>
      <p:sp>
        <p:nvSpPr>
          <p:cNvPr id="10" name="Text Placeholder 9"/>
          <p:cNvSpPr>
            <a:spLocks noGrp="1"/>
          </p:cNvSpPr>
          <p:nvPr>
            <p:ph type="body" sz="quarter" idx="13"/>
          </p:nvPr>
        </p:nvSpPr>
        <p:spPr/>
        <p:txBody>
          <a:bodyPr>
            <a:normAutofit/>
          </a:bodyPr>
          <a:lstStyle/>
          <a:p>
            <a:r>
              <a:rPr lang="en-US" dirty="0"/>
              <a:t>Challenges of Compliance</a:t>
            </a:r>
          </a:p>
          <a:p>
            <a:r>
              <a:rPr lang="en-US" dirty="0"/>
              <a:t>How Automation Helps</a:t>
            </a:r>
          </a:p>
          <a:p>
            <a:r>
              <a:rPr lang="en-US" dirty="0" err="1"/>
              <a:t>Ebook</a:t>
            </a:r>
            <a:r>
              <a:rPr lang="en-US" dirty="0"/>
              <a:t>: Sales &amp; Use Tax Compliance for Dummies</a:t>
            </a:r>
          </a:p>
        </p:txBody>
      </p:sp>
    </p:spTree>
    <p:extLst>
      <p:ext uri="{BB962C8B-B14F-4D97-AF65-F5344CB8AC3E}">
        <p14:creationId xmlns:p14="http://schemas.microsoft.com/office/powerpoint/2010/main" val="42678973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E0BF-9413-47BB-B217-6A36BE3DE2E1}"/>
              </a:ext>
            </a:extLst>
          </p:cNvPr>
          <p:cNvSpPr>
            <a:spLocks noGrp="1"/>
          </p:cNvSpPr>
          <p:nvPr>
            <p:ph type="title"/>
          </p:nvPr>
        </p:nvSpPr>
        <p:spPr/>
        <p:txBody>
          <a:bodyPr/>
          <a:lstStyle/>
          <a:p>
            <a:r>
              <a:rPr lang="en-US" dirty="0"/>
              <a:t>Challenges of Compliance</a:t>
            </a:r>
          </a:p>
        </p:txBody>
      </p:sp>
    </p:spTree>
    <p:extLst>
      <p:ext uri="{BB962C8B-B14F-4D97-AF65-F5344CB8AC3E}">
        <p14:creationId xmlns:p14="http://schemas.microsoft.com/office/powerpoint/2010/main" val="6630863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225">
            <a:extLst>
              <a:ext uri="{FF2B5EF4-FFF2-40B4-BE49-F238E27FC236}">
                <a16:creationId xmlns:a16="http://schemas.microsoft.com/office/drawing/2014/main" id="{AB7B2E52-D50D-46B9-AFD0-FFB2323ECD36}"/>
              </a:ext>
            </a:extLst>
          </p:cNvPr>
          <p:cNvGrpSpPr/>
          <p:nvPr/>
        </p:nvGrpSpPr>
        <p:grpSpPr>
          <a:xfrm>
            <a:off x="4207153" y="1838667"/>
            <a:ext cx="3867323" cy="3867322"/>
            <a:chOff x="4207153" y="1838667"/>
            <a:chExt cx="3867323" cy="3867322"/>
          </a:xfrm>
        </p:grpSpPr>
        <p:sp>
          <p:nvSpPr>
            <p:cNvPr id="85" name="Arc 84"/>
            <p:cNvSpPr/>
            <p:nvPr/>
          </p:nvSpPr>
          <p:spPr>
            <a:xfrm rot="18000000">
              <a:off x="4207154" y="1838666"/>
              <a:ext cx="3867322" cy="3867323"/>
            </a:xfrm>
            <a:prstGeom prst="arc">
              <a:avLst>
                <a:gd name="adj1" fmla="val 731906"/>
                <a:gd name="adj2" fmla="val 10604895"/>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4" name="Picture 83" descr="A close up of a logo&#10;&#10;Description generated with very high confidence">
              <a:extLst>
                <a:ext uri="{FF2B5EF4-FFF2-40B4-BE49-F238E27FC236}">
                  <a16:creationId xmlns:a16="http://schemas.microsoft.com/office/drawing/2014/main" id="{465C31A2-227A-40C6-A56A-33A8EAE30E0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white">
            <a:xfrm rot="12600000">
              <a:off x="4785576" y="4953166"/>
              <a:ext cx="356900" cy="596094"/>
            </a:xfrm>
            <a:prstGeom prst="rect">
              <a:avLst/>
            </a:prstGeom>
          </p:spPr>
        </p:pic>
      </p:grpSp>
      <p:grpSp>
        <p:nvGrpSpPr>
          <p:cNvPr id="7" name="Group 6"/>
          <p:cNvGrpSpPr/>
          <p:nvPr/>
        </p:nvGrpSpPr>
        <p:grpSpPr>
          <a:xfrm rot="18000000">
            <a:off x="4129582" y="1702800"/>
            <a:ext cx="4174606" cy="3867323"/>
            <a:chOff x="1797089" y="1983278"/>
            <a:chExt cx="3475256" cy="3219450"/>
          </a:xfrm>
        </p:grpSpPr>
        <p:sp>
          <p:nvSpPr>
            <p:cNvPr id="5" name="Arc 4"/>
            <p:cNvSpPr/>
            <p:nvPr/>
          </p:nvSpPr>
          <p:spPr>
            <a:xfrm>
              <a:off x="1797089" y="1983278"/>
              <a:ext cx="3219450" cy="3219450"/>
            </a:xfrm>
            <a:prstGeom prst="arc">
              <a:avLst>
                <a:gd name="adj1" fmla="val 12025221"/>
                <a:gd name="adj2" fmla="val 21032899"/>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5" name="Picture 74" descr="A close up of a logo&#10;&#10;Description generated with very high confidence">
              <a:extLst>
                <a:ext uri="{FF2B5EF4-FFF2-40B4-BE49-F238E27FC236}">
                  <a16:creationId xmlns:a16="http://schemas.microsoft.com/office/drawing/2014/main" id="{465C31A2-227A-40C6-A56A-33A8EAE30E0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white">
            <a:xfrm rot="5400000">
              <a:off x="4875674" y="3343481"/>
              <a:ext cx="297110" cy="496233"/>
            </a:xfrm>
            <a:prstGeom prst="rect">
              <a:avLst/>
            </a:prstGeom>
          </p:spPr>
        </p:pic>
      </p:grpSp>
      <p:grpSp>
        <p:nvGrpSpPr>
          <p:cNvPr id="30" name="Group 4">
            <a:extLst>
              <a:ext uri="{FF2B5EF4-FFF2-40B4-BE49-F238E27FC236}">
                <a16:creationId xmlns:a16="http://schemas.microsoft.com/office/drawing/2014/main" id="{9F7BE0CC-FF5F-4D2F-8BA0-EC042202CB66}"/>
              </a:ext>
            </a:extLst>
          </p:cNvPr>
          <p:cNvGrpSpPr>
            <a:grpSpLocks noChangeAspect="1"/>
          </p:cNvGrpSpPr>
          <p:nvPr/>
        </p:nvGrpSpPr>
        <p:grpSpPr bwMode="auto">
          <a:xfrm>
            <a:off x="3613445" y="2021106"/>
            <a:ext cx="5461610" cy="3389438"/>
            <a:chOff x="517" y="1358"/>
            <a:chExt cx="1787" cy="1109"/>
          </a:xfrm>
        </p:grpSpPr>
        <p:sp>
          <p:nvSpPr>
            <p:cNvPr id="31" name="Freeform 5">
              <a:extLst>
                <a:ext uri="{FF2B5EF4-FFF2-40B4-BE49-F238E27FC236}">
                  <a16:creationId xmlns:a16="http://schemas.microsoft.com/office/drawing/2014/main" id="{2F3DF377-EA5F-449C-8896-165B1CAFFF8F}"/>
                </a:ext>
              </a:extLst>
            </p:cNvPr>
            <p:cNvSpPr>
              <a:spLocks/>
            </p:cNvSpPr>
            <p:nvPr/>
          </p:nvSpPr>
          <p:spPr bwMode="auto">
            <a:xfrm>
              <a:off x="991" y="2305"/>
              <a:ext cx="39" cy="30"/>
            </a:xfrm>
            <a:custGeom>
              <a:avLst/>
              <a:gdLst>
                <a:gd name="T0" fmla="*/ 31 w 33"/>
                <a:gd name="T1" fmla="*/ 18 h 25"/>
                <a:gd name="T2" fmla="*/ 31 w 33"/>
                <a:gd name="T3" fmla="*/ 18 h 25"/>
                <a:gd name="T4" fmla="*/ 31 w 33"/>
                <a:gd name="T5" fmla="*/ 14 h 25"/>
                <a:gd name="T6" fmla="*/ 30 w 33"/>
                <a:gd name="T7" fmla="*/ 12 h 25"/>
                <a:gd name="T8" fmla="*/ 25 w 33"/>
                <a:gd name="T9" fmla="*/ 10 h 25"/>
                <a:gd name="T10" fmla="*/ 24 w 33"/>
                <a:gd name="T11" fmla="*/ 11 h 25"/>
                <a:gd name="T12" fmla="*/ 22 w 33"/>
                <a:gd name="T13" fmla="*/ 10 h 25"/>
                <a:gd name="T14" fmla="*/ 22 w 33"/>
                <a:gd name="T15" fmla="*/ 10 h 25"/>
                <a:gd name="T16" fmla="*/ 22 w 33"/>
                <a:gd name="T17" fmla="*/ 9 h 25"/>
                <a:gd name="T18" fmla="*/ 21 w 33"/>
                <a:gd name="T19" fmla="*/ 8 h 25"/>
                <a:gd name="T20" fmla="*/ 20 w 33"/>
                <a:gd name="T21" fmla="*/ 7 h 25"/>
                <a:gd name="T22" fmla="*/ 20 w 33"/>
                <a:gd name="T23" fmla="*/ 6 h 25"/>
                <a:gd name="T24" fmla="*/ 20 w 33"/>
                <a:gd name="T25" fmla="*/ 6 h 25"/>
                <a:gd name="T26" fmla="*/ 15 w 33"/>
                <a:gd name="T27" fmla="*/ 1 h 25"/>
                <a:gd name="T28" fmla="*/ 10 w 33"/>
                <a:gd name="T29" fmla="*/ 0 h 25"/>
                <a:gd name="T30" fmla="*/ 10 w 33"/>
                <a:gd name="T31" fmla="*/ 0 h 25"/>
                <a:gd name="T32" fmla="*/ 7 w 33"/>
                <a:gd name="T33" fmla="*/ 2 h 25"/>
                <a:gd name="T34" fmla="*/ 6 w 33"/>
                <a:gd name="T35" fmla="*/ 2 h 25"/>
                <a:gd name="T36" fmla="*/ 5 w 33"/>
                <a:gd name="T37" fmla="*/ 3 h 25"/>
                <a:gd name="T38" fmla="*/ 3 w 33"/>
                <a:gd name="T39" fmla="*/ 5 h 25"/>
                <a:gd name="T40" fmla="*/ 0 w 33"/>
                <a:gd name="T41" fmla="*/ 8 h 25"/>
                <a:gd name="T42" fmla="*/ 1 w 33"/>
                <a:gd name="T43" fmla="*/ 12 h 25"/>
                <a:gd name="T44" fmla="*/ 2 w 33"/>
                <a:gd name="T45" fmla="*/ 12 h 25"/>
                <a:gd name="T46" fmla="*/ 3 w 33"/>
                <a:gd name="T47" fmla="*/ 13 h 25"/>
                <a:gd name="T48" fmla="*/ 3 w 33"/>
                <a:gd name="T49" fmla="*/ 13 h 25"/>
                <a:gd name="T50" fmla="*/ 7 w 33"/>
                <a:gd name="T51" fmla="*/ 15 h 25"/>
                <a:gd name="T52" fmla="*/ 7 w 33"/>
                <a:gd name="T53" fmla="*/ 15 h 25"/>
                <a:gd name="T54" fmla="*/ 7 w 33"/>
                <a:gd name="T55" fmla="*/ 18 h 25"/>
                <a:gd name="T56" fmla="*/ 7 w 33"/>
                <a:gd name="T57" fmla="*/ 18 h 25"/>
                <a:gd name="T58" fmla="*/ 8 w 33"/>
                <a:gd name="T59" fmla="*/ 23 h 25"/>
                <a:gd name="T60" fmla="*/ 8 w 33"/>
                <a:gd name="T61" fmla="*/ 23 h 25"/>
                <a:gd name="T62" fmla="*/ 11 w 33"/>
                <a:gd name="T63" fmla="*/ 24 h 25"/>
                <a:gd name="T64" fmla="*/ 15 w 33"/>
                <a:gd name="T65" fmla="*/ 18 h 25"/>
                <a:gd name="T66" fmla="*/ 15 w 33"/>
                <a:gd name="T67" fmla="*/ 19 h 25"/>
                <a:gd name="T68" fmla="*/ 16 w 33"/>
                <a:gd name="T69" fmla="*/ 19 h 25"/>
                <a:gd name="T70" fmla="*/ 17 w 33"/>
                <a:gd name="T71" fmla="*/ 20 h 25"/>
                <a:gd name="T72" fmla="*/ 17 w 33"/>
                <a:gd name="T73" fmla="*/ 20 h 25"/>
                <a:gd name="T74" fmla="*/ 19 w 33"/>
                <a:gd name="T75" fmla="*/ 20 h 25"/>
                <a:gd name="T76" fmla="*/ 20 w 33"/>
                <a:gd name="T77" fmla="*/ 20 h 25"/>
                <a:gd name="T78" fmla="*/ 21 w 33"/>
                <a:gd name="T79" fmla="*/ 20 h 25"/>
                <a:gd name="T80" fmla="*/ 21 w 33"/>
                <a:gd name="T81" fmla="*/ 20 h 25"/>
                <a:gd name="T82" fmla="*/ 22 w 33"/>
                <a:gd name="T83" fmla="*/ 21 h 25"/>
                <a:gd name="T84" fmla="*/ 23 w 33"/>
                <a:gd name="T85" fmla="*/ 21 h 25"/>
                <a:gd name="T86" fmla="*/ 25 w 33"/>
                <a:gd name="T87" fmla="*/ 24 h 25"/>
                <a:gd name="T88" fmla="*/ 28 w 33"/>
                <a:gd name="T89" fmla="*/ 25 h 25"/>
                <a:gd name="T90" fmla="*/ 33 w 33"/>
                <a:gd name="T91" fmla="*/ 22 h 25"/>
                <a:gd name="T92" fmla="*/ 33 w 33"/>
                <a:gd name="T93" fmla="*/ 21 h 25"/>
                <a:gd name="T94" fmla="*/ 32 w 33"/>
                <a:gd name="T95" fmla="*/ 19 h 25"/>
                <a:gd name="T96" fmla="*/ 31 w 33"/>
                <a:gd name="T9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25">
                  <a:moveTo>
                    <a:pt x="31" y="18"/>
                  </a:moveTo>
                  <a:cubicBezTo>
                    <a:pt x="31" y="18"/>
                    <a:pt x="31" y="18"/>
                    <a:pt x="31" y="18"/>
                  </a:cubicBezTo>
                  <a:cubicBezTo>
                    <a:pt x="31" y="14"/>
                    <a:pt x="31" y="14"/>
                    <a:pt x="31" y="14"/>
                  </a:cubicBezTo>
                  <a:cubicBezTo>
                    <a:pt x="31" y="14"/>
                    <a:pt x="31" y="13"/>
                    <a:pt x="30" y="12"/>
                  </a:cubicBezTo>
                  <a:cubicBezTo>
                    <a:pt x="29" y="11"/>
                    <a:pt x="26" y="10"/>
                    <a:pt x="25" y="10"/>
                  </a:cubicBezTo>
                  <a:cubicBezTo>
                    <a:pt x="25" y="10"/>
                    <a:pt x="25" y="10"/>
                    <a:pt x="24" y="11"/>
                  </a:cubicBezTo>
                  <a:cubicBezTo>
                    <a:pt x="24" y="11"/>
                    <a:pt x="24" y="11"/>
                    <a:pt x="22" y="10"/>
                  </a:cubicBezTo>
                  <a:cubicBezTo>
                    <a:pt x="22" y="10"/>
                    <a:pt x="22" y="10"/>
                    <a:pt x="22" y="10"/>
                  </a:cubicBezTo>
                  <a:cubicBezTo>
                    <a:pt x="22" y="10"/>
                    <a:pt x="22" y="9"/>
                    <a:pt x="22" y="9"/>
                  </a:cubicBezTo>
                  <a:cubicBezTo>
                    <a:pt x="21" y="9"/>
                    <a:pt x="21" y="9"/>
                    <a:pt x="21" y="8"/>
                  </a:cubicBezTo>
                  <a:cubicBezTo>
                    <a:pt x="20" y="7"/>
                    <a:pt x="20" y="7"/>
                    <a:pt x="20" y="7"/>
                  </a:cubicBezTo>
                  <a:cubicBezTo>
                    <a:pt x="20" y="7"/>
                    <a:pt x="20" y="7"/>
                    <a:pt x="20" y="6"/>
                  </a:cubicBezTo>
                  <a:cubicBezTo>
                    <a:pt x="20" y="6"/>
                    <a:pt x="20" y="6"/>
                    <a:pt x="20" y="6"/>
                  </a:cubicBezTo>
                  <a:cubicBezTo>
                    <a:pt x="19" y="4"/>
                    <a:pt x="16" y="1"/>
                    <a:pt x="15" y="1"/>
                  </a:cubicBezTo>
                  <a:cubicBezTo>
                    <a:pt x="14" y="0"/>
                    <a:pt x="11" y="0"/>
                    <a:pt x="10" y="0"/>
                  </a:cubicBezTo>
                  <a:cubicBezTo>
                    <a:pt x="10" y="0"/>
                    <a:pt x="10" y="0"/>
                    <a:pt x="10" y="0"/>
                  </a:cubicBezTo>
                  <a:cubicBezTo>
                    <a:pt x="9" y="0"/>
                    <a:pt x="8" y="0"/>
                    <a:pt x="7" y="2"/>
                  </a:cubicBezTo>
                  <a:cubicBezTo>
                    <a:pt x="6" y="2"/>
                    <a:pt x="6" y="2"/>
                    <a:pt x="6" y="2"/>
                  </a:cubicBezTo>
                  <a:cubicBezTo>
                    <a:pt x="6" y="2"/>
                    <a:pt x="5" y="3"/>
                    <a:pt x="5" y="3"/>
                  </a:cubicBezTo>
                  <a:cubicBezTo>
                    <a:pt x="4" y="4"/>
                    <a:pt x="4" y="5"/>
                    <a:pt x="3" y="5"/>
                  </a:cubicBezTo>
                  <a:cubicBezTo>
                    <a:pt x="2" y="5"/>
                    <a:pt x="0" y="6"/>
                    <a:pt x="0" y="8"/>
                  </a:cubicBezTo>
                  <a:cubicBezTo>
                    <a:pt x="0" y="8"/>
                    <a:pt x="0" y="11"/>
                    <a:pt x="1" y="12"/>
                  </a:cubicBezTo>
                  <a:cubicBezTo>
                    <a:pt x="1" y="12"/>
                    <a:pt x="2" y="12"/>
                    <a:pt x="2" y="12"/>
                  </a:cubicBezTo>
                  <a:cubicBezTo>
                    <a:pt x="2" y="12"/>
                    <a:pt x="3" y="13"/>
                    <a:pt x="3" y="13"/>
                  </a:cubicBezTo>
                  <a:cubicBezTo>
                    <a:pt x="3" y="13"/>
                    <a:pt x="3" y="13"/>
                    <a:pt x="3" y="13"/>
                  </a:cubicBezTo>
                  <a:cubicBezTo>
                    <a:pt x="4" y="14"/>
                    <a:pt x="5" y="14"/>
                    <a:pt x="7" y="15"/>
                  </a:cubicBezTo>
                  <a:cubicBezTo>
                    <a:pt x="7" y="15"/>
                    <a:pt x="7" y="15"/>
                    <a:pt x="7" y="15"/>
                  </a:cubicBezTo>
                  <a:cubicBezTo>
                    <a:pt x="7" y="15"/>
                    <a:pt x="7" y="16"/>
                    <a:pt x="7" y="18"/>
                  </a:cubicBezTo>
                  <a:cubicBezTo>
                    <a:pt x="7" y="18"/>
                    <a:pt x="7" y="18"/>
                    <a:pt x="7" y="18"/>
                  </a:cubicBezTo>
                  <a:cubicBezTo>
                    <a:pt x="7" y="21"/>
                    <a:pt x="7" y="22"/>
                    <a:pt x="8" y="23"/>
                  </a:cubicBezTo>
                  <a:cubicBezTo>
                    <a:pt x="8" y="23"/>
                    <a:pt x="8" y="23"/>
                    <a:pt x="8" y="23"/>
                  </a:cubicBezTo>
                  <a:cubicBezTo>
                    <a:pt x="10" y="24"/>
                    <a:pt x="10" y="24"/>
                    <a:pt x="11" y="24"/>
                  </a:cubicBezTo>
                  <a:cubicBezTo>
                    <a:pt x="14" y="24"/>
                    <a:pt x="15" y="20"/>
                    <a:pt x="15" y="18"/>
                  </a:cubicBezTo>
                  <a:cubicBezTo>
                    <a:pt x="15" y="18"/>
                    <a:pt x="15" y="18"/>
                    <a:pt x="15" y="19"/>
                  </a:cubicBezTo>
                  <a:cubicBezTo>
                    <a:pt x="16" y="19"/>
                    <a:pt x="16" y="19"/>
                    <a:pt x="16" y="19"/>
                  </a:cubicBezTo>
                  <a:cubicBezTo>
                    <a:pt x="16" y="20"/>
                    <a:pt x="16" y="20"/>
                    <a:pt x="17" y="20"/>
                  </a:cubicBezTo>
                  <a:cubicBezTo>
                    <a:pt x="17" y="20"/>
                    <a:pt x="17" y="20"/>
                    <a:pt x="17" y="20"/>
                  </a:cubicBezTo>
                  <a:cubicBezTo>
                    <a:pt x="18" y="20"/>
                    <a:pt x="19" y="20"/>
                    <a:pt x="19" y="20"/>
                  </a:cubicBezTo>
                  <a:cubicBezTo>
                    <a:pt x="20" y="20"/>
                    <a:pt x="20" y="20"/>
                    <a:pt x="20" y="20"/>
                  </a:cubicBezTo>
                  <a:cubicBezTo>
                    <a:pt x="20" y="20"/>
                    <a:pt x="21" y="20"/>
                    <a:pt x="21" y="20"/>
                  </a:cubicBezTo>
                  <a:cubicBezTo>
                    <a:pt x="21" y="20"/>
                    <a:pt x="21" y="20"/>
                    <a:pt x="21" y="20"/>
                  </a:cubicBezTo>
                  <a:cubicBezTo>
                    <a:pt x="21" y="20"/>
                    <a:pt x="22" y="20"/>
                    <a:pt x="22" y="21"/>
                  </a:cubicBezTo>
                  <a:cubicBezTo>
                    <a:pt x="22" y="21"/>
                    <a:pt x="22" y="21"/>
                    <a:pt x="23" y="21"/>
                  </a:cubicBezTo>
                  <a:cubicBezTo>
                    <a:pt x="23" y="22"/>
                    <a:pt x="24" y="23"/>
                    <a:pt x="25" y="24"/>
                  </a:cubicBezTo>
                  <a:cubicBezTo>
                    <a:pt x="26" y="25"/>
                    <a:pt x="27" y="25"/>
                    <a:pt x="28" y="25"/>
                  </a:cubicBezTo>
                  <a:cubicBezTo>
                    <a:pt x="30" y="25"/>
                    <a:pt x="33" y="23"/>
                    <a:pt x="33" y="22"/>
                  </a:cubicBezTo>
                  <a:cubicBezTo>
                    <a:pt x="33" y="22"/>
                    <a:pt x="33" y="21"/>
                    <a:pt x="33" y="21"/>
                  </a:cubicBezTo>
                  <a:cubicBezTo>
                    <a:pt x="33" y="21"/>
                    <a:pt x="33" y="20"/>
                    <a:pt x="32" y="19"/>
                  </a:cubicBezTo>
                  <a:cubicBezTo>
                    <a:pt x="32" y="18"/>
                    <a:pt x="31" y="18"/>
                    <a:pt x="31"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E4BE807B-76DD-4927-8AA5-9F1F5DFD1E72}"/>
                </a:ext>
              </a:extLst>
            </p:cNvPr>
            <p:cNvSpPr>
              <a:spLocks/>
            </p:cNvSpPr>
            <p:nvPr/>
          </p:nvSpPr>
          <p:spPr bwMode="auto">
            <a:xfrm>
              <a:off x="1061" y="2334"/>
              <a:ext cx="19" cy="11"/>
            </a:xfrm>
            <a:custGeom>
              <a:avLst/>
              <a:gdLst>
                <a:gd name="T0" fmla="*/ 1 w 16"/>
                <a:gd name="T1" fmla="*/ 5 h 10"/>
                <a:gd name="T2" fmla="*/ 0 w 16"/>
                <a:gd name="T3" fmla="*/ 6 h 10"/>
                <a:gd name="T4" fmla="*/ 1 w 16"/>
                <a:gd name="T5" fmla="*/ 8 h 10"/>
                <a:gd name="T6" fmla="*/ 4 w 16"/>
                <a:gd name="T7" fmla="*/ 9 h 10"/>
                <a:gd name="T8" fmla="*/ 7 w 16"/>
                <a:gd name="T9" fmla="*/ 9 h 10"/>
                <a:gd name="T10" fmla="*/ 8 w 16"/>
                <a:gd name="T11" fmla="*/ 10 h 10"/>
                <a:gd name="T12" fmla="*/ 11 w 16"/>
                <a:gd name="T13" fmla="*/ 8 h 10"/>
                <a:gd name="T14" fmla="*/ 11 w 16"/>
                <a:gd name="T15" fmla="*/ 7 h 10"/>
                <a:gd name="T16" fmla="*/ 14 w 16"/>
                <a:gd name="T17" fmla="*/ 6 h 10"/>
                <a:gd name="T18" fmla="*/ 15 w 16"/>
                <a:gd name="T19" fmla="*/ 6 h 10"/>
                <a:gd name="T20" fmla="*/ 16 w 16"/>
                <a:gd name="T21" fmla="*/ 5 h 10"/>
                <a:gd name="T22" fmla="*/ 16 w 16"/>
                <a:gd name="T23" fmla="*/ 3 h 10"/>
                <a:gd name="T24" fmla="*/ 15 w 16"/>
                <a:gd name="T25" fmla="*/ 2 h 10"/>
                <a:gd name="T26" fmla="*/ 14 w 16"/>
                <a:gd name="T27" fmla="*/ 2 h 10"/>
                <a:gd name="T28" fmla="*/ 12 w 16"/>
                <a:gd name="T29" fmla="*/ 1 h 10"/>
                <a:gd name="T30" fmla="*/ 12 w 16"/>
                <a:gd name="T31" fmla="*/ 1 h 10"/>
                <a:gd name="T32" fmla="*/ 11 w 16"/>
                <a:gd name="T33" fmla="*/ 1 h 10"/>
                <a:gd name="T34" fmla="*/ 10 w 16"/>
                <a:gd name="T35" fmla="*/ 1 h 10"/>
                <a:gd name="T36" fmla="*/ 8 w 16"/>
                <a:gd name="T37" fmla="*/ 1 h 10"/>
                <a:gd name="T38" fmla="*/ 6 w 16"/>
                <a:gd name="T39" fmla="*/ 1 h 10"/>
                <a:gd name="T40" fmla="*/ 2 w 16"/>
                <a:gd name="T41" fmla="*/ 3 h 10"/>
                <a:gd name="T42" fmla="*/ 2 w 16"/>
                <a:gd name="T43" fmla="*/ 4 h 10"/>
                <a:gd name="T44" fmla="*/ 1 w 16"/>
                <a:gd name="T45" fmla="*/ 5 h 10"/>
                <a:gd name="T46" fmla="*/ 1 w 16"/>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0">
                  <a:moveTo>
                    <a:pt x="1" y="5"/>
                  </a:moveTo>
                  <a:cubicBezTo>
                    <a:pt x="0" y="6"/>
                    <a:pt x="0" y="6"/>
                    <a:pt x="0" y="6"/>
                  </a:cubicBezTo>
                  <a:cubicBezTo>
                    <a:pt x="0" y="7"/>
                    <a:pt x="0" y="8"/>
                    <a:pt x="1" y="8"/>
                  </a:cubicBezTo>
                  <a:cubicBezTo>
                    <a:pt x="2" y="9"/>
                    <a:pt x="3" y="9"/>
                    <a:pt x="4" y="9"/>
                  </a:cubicBezTo>
                  <a:cubicBezTo>
                    <a:pt x="5" y="9"/>
                    <a:pt x="6" y="9"/>
                    <a:pt x="7" y="9"/>
                  </a:cubicBezTo>
                  <a:cubicBezTo>
                    <a:pt x="7" y="10"/>
                    <a:pt x="8" y="10"/>
                    <a:pt x="8" y="10"/>
                  </a:cubicBezTo>
                  <a:cubicBezTo>
                    <a:pt x="10" y="10"/>
                    <a:pt x="11" y="9"/>
                    <a:pt x="11" y="8"/>
                  </a:cubicBezTo>
                  <a:cubicBezTo>
                    <a:pt x="11" y="7"/>
                    <a:pt x="11" y="7"/>
                    <a:pt x="11" y="7"/>
                  </a:cubicBezTo>
                  <a:cubicBezTo>
                    <a:pt x="12" y="7"/>
                    <a:pt x="13" y="7"/>
                    <a:pt x="14" y="6"/>
                  </a:cubicBezTo>
                  <a:cubicBezTo>
                    <a:pt x="15" y="6"/>
                    <a:pt x="15" y="6"/>
                    <a:pt x="15" y="6"/>
                  </a:cubicBezTo>
                  <a:cubicBezTo>
                    <a:pt x="16" y="6"/>
                    <a:pt x="16" y="5"/>
                    <a:pt x="16" y="5"/>
                  </a:cubicBezTo>
                  <a:cubicBezTo>
                    <a:pt x="16" y="4"/>
                    <a:pt x="16" y="4"/>
                    <a:pt x="16" y="3"/>
                  </a:cubicBezTo>
                  <a:cubicBezTo>
                    <a:pt x="15" y="2"/>
                    <a:pt x="15" y="2"/>
                    <a:pt x="15" y="2"/>
                  </a:cubicBezTo>
                  <a:cubicBezTo>
                    <a:pt x="14" y="2"/>
                    <a:pt x="14" y="2"/>
                    <a:pt x="14" y="2"/>
                  </a:cubicBezTo>
                  <a:cubicBezTo>
                    <a:pt x="13" y="1"/>
                    <a:pt x="13" y="1"/>
                    <a:pt x="12" y="1"/>
                  </a:cubicBezTo>
                  <a:cubicBezTo>
                    <a:pt x="12" y="1"/>
                    <a:pt x="12" y="1"/>
                    <a:pt x="12" y="1"/>
                  </a:cubicBezTo>
                  <a:cubicBezTo>
                    <a:pt x="11" y="1"/>
                    <a:pt x="11" y="1"/>
                    <a:pt x="11" y="1"/>
                  </a:cubicBezTo>
                  <a:cubicBezTo>
                    <a:pt x="10" y="1"/>
                    <a:pt x="10" y="1"/>
                    <a:pt x="10" y="1"/>
                  </a:cubicBezTo>
                  <a:cubicBezTo>
                    <a:pt x="9" y="0"/>
                    <a:pt x="9" y="0"/>
                    <a:pt x="8" y="1"/>
                  </a:cubicBezTo>
                  <a:cubicBezTo>
                    <a:pt x="8" y="1"/>
                    <a:pt x="7" y="1"/>
                    <a:pt x="6" y="1"/>
                  </a:cubicBezTo>
                  <a:cubicBezTo>
                    <a:pt x="5" y="1"/>
                    <a:pt x="3" y="3"/>
                    <a:pt x="2" y="3"/>
                  </a:cubicBezTo>
                  <a:cubicBezTo>
                    <a:pt x="2" y="3"/>
                    <a:pt x="2" y="3"/>
                    <a:pt x="2" y="4"/>
                  </a:cubicBezTo>
                  <a:cubicBezTo>
                    <a:pt x="2" y="4"/>
                    <a:pt x="1" y="5"/>
                    <a:pt x="1" y="5"/>
                  </a:cubicBezTo>
                  <a:cubicBezTo>
                    <a:pt x="1" y="5"/>
                    <a:pt x="1" y="5"/>
                    <a:pt x="1"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AEEEB6AB-F420-4DBD-B596-D08DF9B05697}"/>
                </a:ext>
              </a:extLst>
            </p:cNvPr>
            <p:cNvSpPr>
              <a:spLocks/>
            </p:cNvSpPr>
            <p:nvPr/>
          </p:nvSpPr>
          <p:spPr bwMode="auto">
            <a:xfrm>
              <a:off x="517" y="2108"/>
              <a:ext cx="359" cy="311"/>
            </a:xfrm>
            <a:custGeom>
              <a:avLst/>
              <a:gdLst>
                <a:gd name="T0" fmla="*/ 284 w 305"/>
                <a:gd name="T1" fmla="*/ 203 h 263"/>
                <a:gd name="T2" fmla="*/ 278 w 305"/>
                <a:gd name="T3" fmla="*/ 199 h 263"/>
                <a:gd name="T4" fmla="*/ 276 w 305"/>
                <a:gd name="T5" fmla="*/ 185 h 263"/>
                <a:gd name="T6" fmla="*/ 252 w 305"/>
                <a:gd name="T7" fmla="*/ 177 h 263"/>
                <a:gd name="T8" fmla="*/ 242 w 305"/>
                <a:gd name="T9" fmla="*/ 164 h 263"/>
                <a:gd name="T10" fmla="*/ 227 w 305"/>
                <a:gd name="T11" fmla="*/ 166 h 263"/>
                <a:gd name="T12" fmla="*/ 209 w 305"/>
                <a:gd name="T13" fmla="*/ 156 h 263"/>
                <a:gd name="T14" fmla="*/ 197 w 305"/>
                <a:gd name="T15" fmla="*/ 146 h 263"/>
                <a:gd name="T16" fmla="*/ 142 w 305"/>
                <a:gd name="T17" fmla="*/ 10 h 263"/>
                <a:gd name="T18" fmla="*/ 109 w 305"/>
                <a:gd name="T19" fmla="*/ 10 h 263"/>
                <a:gd name="T20" fmla="*/ 75 w 305"/>
                <a:gd name="T21" fmla="*/ 0 h 263"/>
                <a:gd name="T22" fmla="*/ 34 w 305"/>
                <a:gd name="T23" fmla="*/ 35 h 263"/>
                <a:gd name="T24" fmla="*/ 26 w 305"/>
                <a:gd name="T25" fmla="*/ 39 h 263"/>
                <a:gd name="T26" fmla="*/ 25 w 305"/>
                <a:gd name="T27" fmla="*/ 55 h 263"/>
                <a:gd name="T28" fmla="*/ 32 w 305"/>
                <a:gd name="T29" fmla="*/ 63 h 263"/>
                <a:gd name="T30" fmla="*/ 41 w 305"/>
                <a:gd name="T31" fmla="*/ 63 h 263"/>
                <a:gd name="T32" fmla="*/ 41 w 305"/>
                <a:gd name="T33" fmla="*/ 74 h 263"/>
                <a:gd name="T34" fmla="*/ 30 w 305"/>
                <a:gd name="T35" fmla="*/ 75 h 263"/>
                <a:gd name="T36" fmla="*/ 8 w 305"/>
                <a:gd name="T37" fmla="*/ 77 h 263"/>
                <a:gd name="T38" fmla="*/ 5 w 305"/>
                <a:gd name="T39" fmla="*/ 105 h 263"/>
                <a:gd name="T40" fmla="*/ 20 w 305"/>
                <a:gd name="T41" fmla="*/ 107 h 263"/>
                <a:gd name="T42" fmla="*/ 40 w 305"/>
                <a:gd name="T43" fmla="*/ 102 h 263"/>
                <a:gd name="T44" fmla="*/ 40 w 305"/>
                <a:gd name="T45" fmla="*/ 116 h 263"/>
                <a:gd name="T46" fmla="*/ 22 w 305"/>
                <a:gd name="T47" fmla="*/ 124 h 263"/>
                <a:gd name="T48" fmla="*/ 8 w 305"/>
                <a:gd name="T49" fmla="*/ 141 h 263"/>
                <a:gd name="T50" fmla="*/ 8 w 305"/>
                <a:gd name="T51" fmla="*/ 155 h 263"/>
                <a:gd name="T52" fmla="*/ 19 w 305"/>
                <a:gd name="T53" fmla="*/ 177 h 263"/>
                <a:gd name="T54" fmla="*/ 26 w 305"/>
                <a:gd name="T55" fmla="*/ 177 h 263"/>
                <a:gd name="T56" fmla="*/ 35 w 305"/>
                <a:gd name="T57" fmla="*/ 195 h 263"/>
                <a:gd name="T58" fmla="*/ 52 w 305"/>
                <a:gd name="T59" fmla="*/ 196 h 263"/>
                <a:gd name="T60" fmla="*/ 52 w 305"/>
                <a:gd name="T61" fmla="*/ 202 h 263"/>
                <a:gd name="T62" fmla="*/ 67 w 305"/>
                <a:gd name="T63" fmla="*/ 195 h 263"/>
                <a:gd name="T64" fmla="*/ 58 w 305"/>
                <a:gd name="T65" fmla="*/ 212 h 263"/>
                <a:gd name="T66" fmla="*/ 40 w 305"/>
                <a:gd name="T67" fmla="*/ 230 h 263"/>
                <a:gd name="T68" fmla="*/ 25 w 305"/>
                <a:gd name="T69" fmla="*/ 238 h 263"/>
                <a:gd name="T70" fmla="*/ 12 w 305"/>
                <a:gd name="T71" fmla="*/ 251 h 263"/>
                <a:gd name="T72" fmla="*/ 6 w 305"/>
                <a:gd name="T73" fmla="*/ 263 h 263"/>
                <a:gd name="T74" fmla="*/ 33 w 305"/>
                <a:gd name="T75" fmla="*/ 254 h 263"/>
                <a:gd name="T76" fmla="*/ 54 w 305"/>
                <a:gd name="T77" fmla="*/ 238 h 263"/>
                <a:gd name="T78" fmla="*/ 77 w 305"/>
                <a:gd name="T79" fmla="*/ 222 h 263"/>
                <a:gd name="T80" fmla="*/ 91 w 305"/>
                <a:gd name="T81" fmla="*/ 212 h 263"/>
                <a:gd name="T82" fmla="*/ 99 w 305"/>
                <a:gd name="T83" fmla="*/ 184 h 263"/>
                <a:gd name="T84" fmla="*/ 123 w 305"/>
                <a:gd name="T85" fmla="*/ 157 h 263"/>
                <a:gd name="T86" fmla="*/ 124 w 305"/>
                <a:gd name="T87" fmla="*/ 174 h 263"/>
                <a:gd name="T88" fmla="*/ 122 w 305"/>
                <a:gd name="T89" fmla="*/ 179 h 263"/>
                <a:gd name="T90" fmla="*/ 118 w 305"/>
                <a:gd name="T91" fmla="*/ 185 h 263"/>
                <a:gd name="T92" fmla="*/ 139 w 305"/>
                <a:gd name="T93" fmla="*/ 177 h 263"/>
                <a:gd name="T94" fmla="*/ 152 w 305"/>
                <a:gd name="T95" fmla="*/ 158 h 263"/>
                <a:gd name="T96" fmla="*/ 189 w 305"/>
                <a:gd name="T97" fmla="*/ 165 h 263"/>
                <a:gd name="T98" fmla="*/ 212 w 305"/>
                <a:gd name="T99" fmla="*/ 174 h 263"/>
                <a:gd name="T100" fmla="*/ 231 w 305"/>
                <a:gd name="T101" fmla="*/ 175 h 263"/>
                <a:gd name="T102" fmla="*/ 259 w 305"/>
                <a:gd name="T103" fmla="*/ 199 h 263"/>
                <a:gd name="T104" fmla="*/ 287 w 305"/>
                <a:gd name="T105" fmla="*/ 22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263">
                  <a:moveTo>
                    <a:pt x="296" y="197"/>
                  </a:moveTo>
                  <a:cubicBezTo>
                    <a:pt x="293" y="197"/>
                    <a:pt x="290" y="199"/>
                    <a:pt x="288" y="201"/>
                  </a:cubicBezTo>
                  <a:cubicBezTo>
                    <a:pt x="287" y="202"/>
                    <a:pt x="286" y="203"/>
                    <a:pt x="285" y="203"/>
                  </a:cubicBezTo>
                  <a:cubicBezTo>
                    <a:pt x="285" y="203"/>
                    <a:pt x="284" y="203"/>
                    <a:pt x="284" y="203"/>
                  </a:cubicBezTo>
                  <a:cubicBezTo>
                    <a:pt x="284" y="203"/>
                    <a:pt x="284" y="203"/>
                    <a:pt x="284" y="203"/>
                  </a:cubicBezTo>
                  <a:cubicBezTo>
                    <a:pt x="283" y="203"/>
                    <a:pt x="281" y="202"/>
                    <a:pt x="280" y="201"/>
                  </a:cubicBezTo>
                  <a:cubicBezTo>
                    <a:pt x="278" y="199"/>
                    <a:pt x="278" y="199"/>
                    <a:pt x="278" y="199"/>
                  </a:cubicBezTo>
                  <a:cubicBezTo>
                    <a:pt x="278" y="199"/>
                    <a:pt x="278" y="199"/>
                    <a:pt x="278" y="199"/>
                  </a:cubicBezTo>
                  <a:cubicBezTo>
                    <a:pt x="278" y="199"/>
                    <a:pt x="277" y="197"/>
                    <a:pt x="277" y="194"/>
                  </a:cubicBezTo>
                  <a:cubicBezTo>
                    <a:pt x="277" y="193"/>
                    <a:pt x="277" y="193"/>
                    <a:pt x="277" y="193"/>
                  </a:cubicBezTo>
                  <a:cubicBezTo>
                    <a:pt x="277" y="192"/>
                    <a:pt x="277" y="192"/>
                    <a:pt x="277" y="191"/>
                  </a:cubicBezTo>
                  <a:cubicBezTo>
                    <a:pt x="277" y="188"/>
                    <a:pt x="277" y="186"/>
                    <a:pt x="276" y="185"/>
                  </a:cubicBezTo>
                  <a:cubicBezTo>
                    <a:pt x="275" y="184"/>
                    <a:pt x="275" y="184"/>
                    <a:pt x="275" y="184"/>
                  </a:cubicBezTo>
                  <a:cubicBezTo>
                    <a:pt x="274" y="183"/>
                    <a:pt x="270" y="183"/>
                    <a:pt x="265" y="183"/>
                  </a:cubicBezTo>
                  <a:cubicBezTo>
                    <a:pt x="259" y="183"/>
                    <a:pt x="259" y="183"/>
                    <a:pt x="259" y="183"/>
                  </a:cubicBezTo>
                  <a:cubicBezTo>
                    <a:pt x="257" y="183"/>
                    <a:pt x="254" y="179"/>
                    <a:pt x="252" y="177"/>
                  </a:cubicBezTo>
                  <a:cubicBezTo>
                    <a:pt x="251" y="176"/>
                    <a:pt x="251" y="176"/>
                    <a:pt x="251" y="176"/>
                  </a:cubicBezTo>
                  <a:cubicBezTo>
                    <a:pt x="250" y="175"/>
                    <a:pt x="250" y="175"/>
                    <a:pt x="249" y="174"/>
                  </a:cubicBezTo>
                  <a:cubicBezTo>
                    <a:pt x="249" y="173"/>
                    <a:pt x="248" y="173"/>
                    <a:pt x="248" y="173"/>
                  </a:cubicBezTo>
                  <a:cubicBezTo>
                    <a:pt x="245" y="171"/>
                    <a:pt x="243" y="168"/>
                    <a:pt x="242" y="164"/>
                  </a:cubicBezTo>
                  <a:cubicBezTo>
                    <a:pt x="241" y="159"/>
                    <a:pt x="237" y="155"/>
                    <a:pt x="233" y="155"/>
                  </a:cubicBezTo>
                  <a:cubicBezTo>
                    <a:pt x="230" y="155"/>
                    <a:pt x="230" y="159"/>
                    <a:pt x="229" y="163"/>
                  </a:cubicBezTo>
                  <a:cubicBezTo>
                    <a:pt x="229" y="164"/>
                    <a:pt x="229" y="164"/>
                    <a:pt x="229" y="164"/>
                  </a:cubicBezTo>
                  <a:cubicBezTo>
                    <a:pt x="229" y="165"/>
                    <a:pt x="229" y="166"/>
                    <a:pt x="227" y="166"/>
                  </a:cubicBezTo>
                  <a:cubicBezTo>
                    <a:pt x="224" y="166"/>
                    <a:pt x="224" y="166"/>
                    <a:pt x="224" y="166"/>
                  </a:cubicBezTo>
                  <a:cubicBezTo>
                    <a:pt x="223" y="166"/>
                    <a:pt x="218" y="160"/>
                    <a:pt x="217" y="158"/>
                  </a:cubicBezTo>
                  <a:cubicBezTo>
                    <a:pt x="216" y="156"/>
                    <a:pt x="214" y="156"/>
                    <a:pt x="211" y="156"/>
                  </a:cubicBezTo>
                  <a:cubicBezTo>
                    <a:pt x="209" y="156"/>
                    <a:pt x="209" y="156"/>
                    <a:pt x="209" y="156"/>
                  </a:cubicBezTo>
                  <a:cubicBezTo>
                    <a:pt x="209" y="156"/>
                    <a:pt x="207" y="156"/>
                    <a:pt x="207" y="155"/>
                  </a:cubicBezTo>
                  <a:cubicBezTo>
                    <a:pt x="207" y="154"/>
                    <a:pt x="206" y="154"/>
                    <a:pt x="206" y="154"/>
                  </a:cubicBezTo>
                  <a:cubicBezTo>
                    <a:pt x="206" y="154"/>
                    <a:pt x="205" y="153"/>
                    <a:pt x="204" y="152"/>
                  </a:cubicBezTo>
                  <a:cubicBezTo>
                    <a:pt x="202" y="151"/>
                    <a:pt x="199" y="149"/>
                    <a:pt x="197" y="146"/>
                  </a:cubicBezTo>
                  <a:cubicBezTo>
                    <a:pt x="195" y="142"/>
                    <a:pt x="179" y="85"/>
                    <a:pt x="165" y="29"/>
                  </a:cubicBezTo>
                  <a:cubicBezTo>
                    <a:pt x="160" y="13"/>
                    <a:pt x="151" y="10"/>
                    <a:pt x="145" y="10"/>
                  </a:cubicBezTo>
                  <a:cubicBezTo>
                    <a:pt x="145" y="10"/>
                    <a:pt x="144" y="10"/>
                    <a:pt x="143" y="10"/>
                  </a:cubicBezTo>
                  <a:cubicBezTo>
                    <a:pt x="143" y="10"/>
                    <a:pt x="143" y="10"/>
                    <a:pt x="142" y="10"/>
                  </a:cubicBezTo>
                  <a:cubicBezTo>
                    <a:pt x="140" y="11"/>
                    <a:pt x="137" y="11"/>
                    <a:pt x="134" y="11"/>
                  </a:cubicBezTo>
                  <a:cubicBezTo>
                    <a:pt x="133" y="11"/>
                    <a:pt x="132" y="11"/>
                    <a:pt x="130" y="11"/>
                  </a:cubicBezTo>
                  <a:cubicBezTo>
                    <a:pt x="129" y="11"/>
                    <a:pt x="128" y="11"/>
                    <a:pt x="127" y="11"/>
                  </a:cubicBezTo>
                  <a:cubicBezTo>
                    <a:pt x="121" y="10"/>
                    <a:pt x="117" y="10"/>
                    <a:pt x="109" y="10"/>
                  </a:cubicBezTo>
                  <a:cubicBezTo>
                    <a:pt x="103" y="11"/>
                    <a:pt x="92" y="6"/>
                    <a:pt x="85" y="3"/>
                  </a:cubicBezTo>
                  <a:cubicBezTo>
                    <a:pt x="84" y="3"/>
                    <a:pt x="84" y="3"/>
                    <a:pt x="84" y="3"/>
                  </a:cubicBezTo>
                  <a:cubicBezTo>
                    <a:pt x="82" y="2"/>
                    <a:pt x="80" y="1"/>
                    <a:pt x="79" y="1"/>
                  </a:cubicBezTo>
                  <a:cubicBezTo>
                    <a:pt x="78" y="0"/>
                    <a:pt x="76" y="0"/>
                    <a:pt x="75" y="0"/>
                  </a:cubicBezTo>
                  <a:cubicBezTo>
                    <a:pt x="69" y="0"/>
                    <a:pt x="61" y="4"/>
                    <a:pt x="59" y="7"/>
                  </a:cubicBezTo>
                  <a:cubicBezTo>
                    <a:pt x="58" y="9"/>
                    <a:pt x="42" y="20"/>
                    <a:pt x="39" y="21"/>
                  </a:cubicBezTo>
                  <a:cubicBezTo>
                    <a:pt x="39" y="21"/>
                    <a:pt x="39" y="21"/>
                    <a:pt x="39" y="21"/>
                  </a:cubicBezTo>
                  <a:cubicBezTo>
                    <a:pt x="33" y="25"/>
                    <a:pt x="34" y="33"/>
                    <a:pt x="34" y="35"/>
                  </a:cubicBezTo>
                  <a:cubicBezTo>
                    <a:pt x="34" y="36"/>
                    <a:pt x="34" y="37"/>
                    <a:pt x="33" y="38"/>
                  </a:cubicBezTo>
                  <a:cubicBezTo>
                    <a:pt x="33" y="39"/>
                    <a:pt x="31" y="39"/>
                    <a:pt x="29" y="39"/>
                  </a:cubicBezTo>
                  <a:cubicBezTo>
                    <a:pt x="28" y="39"/>
                    <a:pt x="28" y="39"/>
                    <a:pt x="27" y="39"/>
                  </a:cubicBezTo>
                  <a:cubicBezTo>
                    <a:pt x="27" y="39"/>
                    <a:pt x="27" y="39"/>
                    <a:pt x="26" y="39"/>
                  </a:cubicBezTo>
                  <a:cubicBezTo>
                    <a:pt x="21" y="39"/>
                    <a:pt x="17" y="43"/>
                    <a:pt x="16" y="44"/>
                  </a:cubicBezTo>
                  <a:cubicBezTo>
                    <a:pt x="15" y="45"/>
                    <a:pt x="15" y="47"/>
                    <a:pt x="16" y="48"/>
                  </a:cubicBezTo>
                  <a:cubicBezTo>
                    <a:pt x="17" y="50"/>
                    <a:pt x="18" y="51"/>
                    <a:pt x="19" y="51"/>
                  </a:cubicBezTo>
                  <a:cubicBezTo>
                    <a:pt x="21" y="51"/>
                    <a:pt x="21" y="52"/>
                    <a:pt x="25" y="55"/>
                  </a:cubicBezTo>
                  <a:cubicBezTo>
                    <a:pt x="25" y="56"/>
                    <a:pt x="25" y="56"/>
                    <a:pt x="25" y="56"/>
                  </a:cubicBezTo>
                  <a:cubicBezTo>
                    <a:pt x="27" y="57"/>
                    <a:pt x="28" y="59"/>
                    <a:pt x="28" y="60"/>
                  </a:cubicBezTo>
                  <a:cubicBezTo>
                    <a:pt x="28" y="62"/>
                    <a:pt x="29" y="63"/>
                    <a:pt x="30" y="63"/>
                  </a:cubicBezTo>
                  <a:cubicBezTo>
                    <a:pt x="31" y="63"/>
                    <a:pt x="31" y="63"/>
                    <a:pt x="32" y="63"/>
                  </a:cubicBezTo>
                  <a:cubicBezTo>
                    <a:pt x="32" y="63"/>
                    <a:pt x="33" y="63"/>
                    <a:pt x="34" y="63"/>
                  </a:cubicBezTo>
                  <a:cubicBezTo>
                    <a:pt x="34" y="63"/>
                    <a:pt x="34" y="63"/>
                    <a:pt x="35" y="63"/>
                  </a:cubicBezTo>
                  <a:cubicBezTo>
                    <a:pt x="36" y="62"/>
                    <a:pt x="38" y="62"/>
                    <a:pt x="41" y="63"/>
                  </a:cubicBezTo>
                  <a:cubicBezTo>
                    <a:pt x="41" y="63"/>
                    <a:pt x="41" y="63"/>
                    <a:pt x="41" y="63"/>
                  </a:cubicBezTo>
                  <a:cubicBezTo>
                    <a:pt x="48" y="64"/>
                    <a:pt x="50" y="67"/>
                    <a:pt x="49" y="71"/>
                  </a:cubicBezTo>
                  <a:cubicBezTo>
                    <a:pt x="49" y="73"/>
                    <a:pt x="48" y="74"/>
                    <a:pt x="45" y="74"/>
                  </a:cubicBezTo>
                  <a:cubicBezTo>
                    <a:pt x="43" y="74"/>
                    <a:pt x="43" y="74"/>
                    <a:pt x="43" y="74"/>
                  </a:cubicBezTo>
                  <a:cubicBezTo>
                    <a:pt x="43" y="74"/>
                    <a:pt x="42" y="74"/>
                    <a:pt x="41" y="74"/>
                  </a:cubicBezTo>
                  <a:cubicBezTo>
                    <a:pt x="39" y="75"/>
                    <a:pt x="38" y="76"/>
                    <a:pt x="36" y="78"/>
                  </a:cubicBezTo>
                  <a:cubicBezTo>
                    <a:pt x="36" y="79"/>
                    <a:pt x="34" y="81"/>
                    <a:pt x="33" y="81"/>
                  </a:cubicBezTo>
                  <a:cubicBezTo>
                    <a:pt x="32" y="81"/>
                    <a:pt x="31" y="78"/>
                    <a:pt x="30" y="77"/>
                  </a:cubicBezTo>
                  <a:cubicBezTo>
                    <a:pt x="30" y="76"/>
                    <a:pt x="30" y="76"/>
                    <a:pt x="30" y="75"/>
                  </a:cubicBezTo>
                  <a:cubicBezTo>
                    <a:pt x="29" y="74"/>
                    <a:pt x="29" y="73"/>
                    <a:pt x="29" y="73"/>
                  </a:cubicBezTo>
                  <a:cubicBezTo>
                    <a:pt x="27" y="70"/>
                    <a:pt x="23" y="70"/>
                    <a:pt x="22" y="70"/>
                  </a:cubicBezTo>
                  <a:cubicBezTo>
                    <a:pt x="20" y="70"/>
                    <a:pt x="18" y="70"/>
                    <a:pt x="17" y="71"/>
                  </a:cubicBezTo>
                  <a:cubicBezTo>
                    <a:pt x="14" y="72"/>
                    <a:pt x="12" y="73"/>
                    <a:pt x="8" y="77"/>
                  </a:cubicBezTo>
                  <a:cubicBezTo>
                    <a:pt x="5" y="81"/>
                    <a:pt x="3" y="83"/>
                    <a:pt x="1" y="88"/>
                  </a:cubicBezTo>
                  <a:cubicBezTo>
                    <a:pt x="0" y="93"/>
                    <a:pt x="3" y="100"/>
                    <a:pt x="4" y="104"/>
                  </a:cubicBezTo>
                  <a:cubicBezTo>
                    <a:pt x="5" y="104"/>
                    <a:pt x="5" y="104"/>
                    <a:pt x="5" y="104"/>
                  </a:cubicBezTo>
                  <a:cubicBezTo>
                    <a:pt x="5" y="104"/>
                    <a:pt x="5" y="105"/>
                    <a:pt x="5" y="105"/>
                  </a:cubicBezTo>
                  <a:cubicBezTo>
                    <a:pt x="5" y="105"/>
                    <a:pt x="5" y="105"/>
                    <a:pt x="5" y="105"/>
                  </a:cubicBezTo>
                  <a:cubicBezTo>
                    <a:pt x="6" y="107"/>
                    <a:pt x="9" y="109"/>
                    <a:pt x="12" y="109"/>
                  </a:cubicBezTo>
                  <a:cubicBezTo>
                    <a:pt x="13" y="109"/>
                    <a:pt x="14" y="109"/>
                    <a:pt x="15" y="108"/>
                  </a:cubicBezTo>
                  <a:cubicBezTo>
                    <a:pt x="15" y="108"/>
                    <a:pt x="16" y="107"/>
                    <a:pt x="20" y="107"/>
                  </a:cubicBezTo>
                  <a:cubicBezTo>
                    <a:pt x="22" y="107"/>
                    <a:pt x="25" y="107"/>
                    <a:pt x="27" y="108"/>
                  </a:cubicBezTo>
                  <a:cubicBezTo>
                    <a:pt x="31" y="108"/>
                    <a:pt x="31" y="108"/>
                    <a:pt x="31" y="108"/>
                  </a:cubicBezTo>
                  <a:cubicBezTo>
                    <a:pt x="33" y="108"/>
                    <a:pt x="35" y="106"/>
                    <a:pt x="36" y="105"/>
                  </a:cubicBezTo>
                  <a:cubicBezTo>
                    <a:pt x="37" y="104"/>
                    <a:pt x="38" y="102"/>
                    <a:pt x="40" y="102"/>
                  </a:cubicBezTo>
                  <a:cubicBezTo>
                    <a:pt x="44" y="102"/>
                    <a:pt x="47" y="106"/>
                    <a:pt x="48" y="111"/>
                  </a:cubicBezTo>
                  <a:cubicBezTo>
                    <a:pt x="48" y="114"/>
                    <a:pt x="48" y="115"/>
                    <a:pt x="47" y="115"/>
                  </a:cubicBezTo>
                  <a:cubicBezTo>
                    <a:pt x="45" y="117"/>
                    <a:pt x="43" y="117"/>
                    <a:pt x="42" y="117"/>
                  </a:cubicBezTo>
                  <a:cubicBezTo>
                    <a:pt x="41" y="116"/>
                    <a:pt x="41" y="116"/>
                    <a:pt x="40" y="116"/>
                  </a:cubicBezTo>
                  <a:cubicBezTo>
                    <a:pt x="37" y="116"/>
                    <a:pt x="36" y="117"/>
                    <a:pt x="36" y="119"/>
                  </a:cubicBezTo>
                  <a:cubicBezTo>
                    <a:pt x="35" y="120"/>
                    <a:pt x="34" y="122"/>
                    <a:pt x="30" y="124"/>
                  </a:cubicBezTo>
                  <a:cubicBezTo>
                    <a:pt x="29" y="124"/>
                    <a:pt x="27" y="124"/>
                    <a:pt x="25" y="124"/>
                  </a:cubicBezTo>
                  <a:cubicBezTo>
                    <a:pt x="24" y="123"/>
                    <a:pt x="23" y="123"/>
                    <a:pt x="22" y="124"/>
                  </a:cubicBezTo>
                  <a:cubicBezTo>
                    <a:pt x="21" y="124"/>
                    <a:pt x="21" y="124"/>
                    <a:pt x="21" y="124"/>
                  </a:cubicBezTo>
                  <a:cubicBezTo>
                    <a:pt x="20" y="125"/>
                    <a:pt x="19" y="127"/>
                    <a:pt x="18" y="130"/>
                  </a:cubicBezTo>
                  <a:cubicBezTo>
                    <a:pt x="16" y="132"/>
                    <a:pt x="15" y="134"/>
                    <a:pt x="13" y="136"/>
                  </a:cubicBezTo>
                  <a:cubicBezTo>
                    <a:pt x="12" y="138"/>
                    <a:pt x="10" y="140"/>
                    <a:pt x="8" y="141"/>
                  </a:cubicBezTo>
                  <a:cubicBezTo>
                    <a:pt x="6" y="143"/>
                    <a:pt x="5" y="145"/>
                    <a:pt x="4" y="147"/>
                  </a:cubicBezTo>
                  <a:cubicBezTo>
                    <a:pt x="3" y="147"/>
                    <a:pt x="3" y="147"/>
                    <a:pt x="3" y="148"/>
                  </a:cubicBezTo>
                  <a:cubicBezTo>
                    <a:pt x="3" y="149"/>
                    <a:pt x="3" y="151"/>
                    <a:pt x="3" y="152"/>
                  </a:cubicBezTo>
                  <a:cubicBezTo>
                    <a:pt x="4" y="154"/>
                    <a:pt x="6" y="155"/>
                    <a:pt x="8" y="155"/>
                  </a:cubicBezTo>
                  <a:cubicBezTo>
                    <a:pt x="10" y="156"/>
                    <a:pt x="11" y="157"/>
                    <a:pt x="11" y="158"/>
                  </a:cubicBezTo>
                  <a:cubicBezTo>
                    <a:pt x="12" y="159"/>
                    <a:pt x="11" y="159"/>
                    <a:pt x="11" y="160"/>
                  </a:cubicBezTo>
                  <a:cubicBezTo>
                    <a:pt x="8" y="164"/>
                    <a:pt x="10" y="172"/>
                    <a:pt x="12" y="175"/>
                  </a:cubicBezTo>
                  <a:cubicBezTo>
                    <a:pt x="13" y="177"/>
                    <a:pt x="16" y="177"/>
                    <a:pt x="19" y="177"/>
                  </a:cubicBezTo>
                  <a:cubicBezTo>
                    <a:pt x="22" y="177"/>
                    <a:pt x="22" y="177"/>
                    <a:pt x="22" y="177"/>
                  </a:cubicBezTo>
                  <a:cubicBezTo>
                    <a:pt x="23" y="177"/>
                    <a:pt x="23" y="177"/>
                    <a:pt x="23" y="177"/>
                  </a:cubicBezTo>
                  <a:cubicBezTo>
                    <a:pt x="24" y="177"/>
                    <a:pt x="24" y="177"/>
                    <a:pt x="25" y="177"/>
                  </a:cubicBezTo>
                  <a:cubicBezTo>
                    <a:pt x="26" y="177"/>
                    <a:pt x="26" y="177"/>
                    <a:pt x="26" y="177"/>
                  </a:cubicBezTo>
                  <a:cubicBezTo>
                    <a:pt x="32" y="177"/>
                    <a:pt x="35" y="178"/>
                    <a:pt x="36" y="181"/>
                  </a:cubicBezTo>
                  <a:cubicBezTo>
                    <a:pt x="38" y="182"/>
                    <a:pt x="38" y="184"/>
                    <a:pt x="35" y="187"/>
                  </a:cubicBezTo>
                  <a:cubicBezTo>
                    <a:pt x="35" y="187"/>
                    <a:pt x="34" y="187"/>
                    <a:pt x="34" y="188"/>
                  </a:cubicBezTo>
                  <a:cubicBezTo>
                    <a:pt x="33" y="190"/>
                    <a:pt x="34" y="193"/>
                    <a:pt x="35" y="195"/>
                  </a:cubicBezTo>
                  <a:cubicBezTo>
                    <a:pt x="36" y="196"/>
                    <a:pt x="37" y="197"/>
                    <a:pt x="41" y="197"/>
                  </a:cubicBezTo>
                  <a:cubicBezTo>
                    <a:pt x="44" y="197"/>
                    <a:pt x="47" y="196"/>
                    <a:pt x="49" y="196"/>
                  </a:cubicBezTo>
                  <a:cubicBezTo>
                    <a:pt x="49" y="196"/>
                    <a:pt x="50" y="196"/>
                    <a:pt x="50" y="195"/>
                  </a:cubicBezTo>
                  <a:cubicBezTo>
                    <a:pt x="51" y="195"/>
                    <a:pt x="52" y="196"/>
                    <a:pt x="52" y="196"/>
                  </a:cubicBezTo>
                  <a:cubicBezTo>
                    <a:pt x="52" y="196"/>
                    <a:pt x="52" y="197"/>
                    <a:pt x="52" y="198"/>
                  </a:cubicBezTo>
                  <a:cubicBezTo>
                    <a:pt x="52" y="198"/>
                    <a:pt x="52" y="198"/>
                    <a:pt x="52" y="198"/>
                  </a:cubicBezTo>
                  <a:cubicBezTo>
                    <a:pt x="52" y="199"/>
                    <a:pt x="52" y="200"/>
                    <a:pt x="52" y="201"/>
                  </a:cubicBezTo>
                  <a:cubicBezTo>
                    <a:pt x="52" y="202"/>
                    <a:pt x="52" y="202"/>
                    <a:pt x="52" y="202"/>
                  </a:cubicBezTo>
                  <a:cubicBezTo>
                    <a:pt x="52" y="203"/>
                    <a:pt x="53" y="203"/>
                    <a:pt x="54" y="203"/>
                  </a:cubicBezTo>
                  <a:cubicBezTo>
                    <a:pt x="56" y="203"/>
                    <a:pt x="60" y="201"/>
                    <a:pt x="61" y="199"/>
                  </a:cubicBezTo>
                  <a:cubicBezTo>
                    <a:pt x="62" y="197"/>
                    <a:pt x="63" y="196"/>
                    <a:pt x="66" y="195"/>
                  </a:cubicBezTo>
                  <a:cubicBezTo>
                    <a:pt x="66" y="195"/>
                    <a:pt x="67" y="195"/>
                    <a:pt x="67" y="195"/>
                  </a:cubicBezTo>
                  <a:cubicBezTo>
                    <a:pt x="69" y="197"/>
                    <a:pt x="67" y="203"/>
                    <a:pt x="66" y="204"/>
                  </a:cubicBezTo>
                  <a:cubicBezTo>
                    <a:pt x="66" y="205"/>
                    <a:pt x="66" y="205"/>
                    <a:pt x="66" y="205"/>
                  </a:cubicBezTo>
                  <a:cubicBezTo>
                    <a:pt x="65" y="209"/>
                    <a:pt x="63" y="210"/>
                    <a:pt x="60" y="211"/>
                  </a:cubicBezTo>
                  <a:cubicBezTo>
                    <a:pt x="59" y="211"/>
                    <a:pt x="59" y="212"/>
                    <a:pt x="58" y="212"/>
                  </a:cubicBezTo>
                  <a:cubicBezTo>
                    <a:pt x="58" y="212"/>
                    <a:pt x="57" y="213"/>
                    <a:pt x="57" y="213"/>
                  </a:cubicBezTo>
                  <a:cubicBezTo>
                    <a:pt x="55" y="214"/>
                    <a:pt x="53" y="217"/>
                    <a:pt x="51" y="222"/>
                  </a:cubicBezTo>
                  <a:cubicBezTo>
                    <a:pt x="50" y="224"/>
                    <a:pt x="48" y="227"/>
                    <a:pt x="47" y="228"/>
                  </a:cubicBezTo>
                  <a:cubicBezTo>
                    <a:pt x="46" y="230"/>
                    <a:pt x="43" y="230"/>
                    <a:pt x="40" y="230"/>
                  </a:cubicBezTo>
                  <a:cubicBezTo>
                    <a:pt x="34" y="230"/>
                    <a:pt x="34" y="230"/>
                    <a:pt x="34" y="230"/>
                  </a:cubicBezTo>
                  <a:cubicBezTo>
                    <a:pt x="32" y="230"/>
                    <a:pt x="31" y="231"/>
                    <a:pt x="31" y="231"/>
                  </a:cubicBezTo>
                  <a:cubicBezTo>
                    <a:pt x="30" y="231"/>
                    <a:pt x="30" y="231"/>
                    <a:pt x="29" y="231"/>
                  </a:cubicBezTo>
                  <a:cubicBezTo>
                    <a:pt x="28" y="232"/>
                    <a:pt x="26" y="236"/>
                    <a:pt x="25" y="238"/>
                  </a:cubicBezTo>
                  <a:cubicBezTo>
                    <a:pt x="24" y="239"/>
                    <a:pt x="24" y="239"/>
                    <a:pt x="24" y="239"/>
                  </a:cubicBezTo>
                  <a:cubicBezTo>
                    <a:pt x="23" y="242"/>
                    <a:pt x="21" y="245"/>
                    <a:pt x="20" y="247"/>
                  </a:cubicBezTo>
                  <a:cubicBezTo>
                    <a:pt x="17" y="250"/>
                    <a:pt x="15" y="251"/>
                    <a:pt x="13" y="251"/>
                  </a:cubicBezTo>
                  <a:cubicBezTo>
                    <a:pt x="12" y="251"/>
                    <a:pt x="12" y="251"/>
                    <a:pt x="12" y="251"/>
                  </a:cubicBezTo>
                  <a:cubicBezTo>
                    <a:pt x="11" y="251"/>
                    <a:pt x="10" y="251"/>
                    <a:pt x="9" y="252"/>
                  </a:cubicBezTo>
                  <a:cubicBezTo>
                    <a:pt x="5" y="253"/>
                    <a:pt x="0" y="258"/>
                    <a:pt x="0" y="261"/>
                  </a:cubicBezTo>
                  <a:cubicBezTo>
                    <a:pt x="0" y="262"/>
                    <a:pt x="1" y="262"/>
                    <a:pt x="1" y="262"/>
                  </a:cubicBezTo>
                  <a:cubicBezTo>
                    <a:pt x="1" y="262"/>
                    <a:pt x="3" y="263"/>
                    <a:pt x="6" y="263"/>
                  </a:cubicBezTo>
                  <a:cubicBezTo>
                    <a:pt x="7" y="263"/>
                    <a:pt x="11" y="263"/>
                    <a:pt x="12" y="261"/>
                  </a:cubicBezTo>
                  <a:cubicBezTo>
                    <a:pt x="13" y="260"/>
                    <a:pt x="23" y="257"/>
                    <a:pt x="26" y="255"/>
                  </a:cubicBezTo>
                  <a:cubicBezTo>
                    <a:pt x="29" y="255"/>
                    <a:pt x="31" y="254"/>
                    <a:pt x="32" y="254"/>
                  </a:cubicBezTo>
                  <a:cubicBezTo>
                    <a:pt x="33" y="254"/>
                    <a:pt x="33" y="254"/>
                    <a:pt x="33" y="254"/>
                  </a:cubicBezTo>
                  <a:cubicBezTo>
                    <a:pt x="35" y="253"/>
                    <a:pt x="36" y="250"/>
                    <a:pt x="38" y="247"/>
                  </a:cubicBezTo>
                  <a:cubicBezTo>
                    <a:pt x="39" y="246"/>
                    <a:pt x="39" y="246"/>
                    <a:pt x="39" y="246"/>
                  </a:cubicBezTo>
                  <a:cubicBezTo>
                    <a:pt x="40" y="244"/>
                    <a:pt x="42" y="241"/>
                    <a:pt x="43" y="240"/>
                  </a:cubicBezTo>
                  <a:cubicBezTo>
                    <a:pt x="46" y="238"/>
                    <a:pt x="50" y="238"/>
                    <a:pt x="54" y="238"/>
                  </a:cubicBezTo>
                  <a:cubicBezTo>
                    <a:pt x="55" y="238"/>
                    <a:pt x="56" y="238"/>
                    <a:pt x="57" y="237"/>
                  </a:cubicBezTo>
                  <a:cubicBezTo>
                    <a:pt x="58" y="237"/>
                    <a:pt x="60" y="237"/>
                    <a:pt x="61" y="237"/>
                  </a:cubicBezTo>
                  <a:cubicBezTo>
                    <a:pt x="66" y="236"/>
                    <a:pt x="72" y="228"/>
                    <a:pt x="76" y="223"/>
                  </a:cubicBezTo>
                  <a:cubicBezTo>
                    <a:pt x="77" y="222"/>
                    <a:pt x="77" y="222"/>
                    <a:pt x="77" y="222"/>
                  </a:cubicBezTo>
                  <a:cubicBezTo>
                    <a:pt x="79" y="219"/>
                    <a:pt x="82" y="217"/>
                    <a:pt x="85" y="216"/>
                  </a:cubicBezTo>
                  <a:cubicBezTo>
                    <a:pt x="87" y="215"/>
                    <a:pt x="87" y="215"/>
                    <a:pt x="87" y="215"/>
                  </a:cubicBezTo>
                  <a:cubicBezTo>
                    <a:pt x="87" y="214"/>
                    <a:pt x="88" y="214"/>
                    <a:pt x="88" y="213"/>
                  </a:cubicBezTo>
                  <a:cubicBezTo>
                    <a:pt x="89" y="213"/>
                    <a:pt x="90" y="212"/>
                    <a:pt x="91" y="212"/>
                  </a:cubicBezTo>
                  <a:cubicBezTo>
                    <a:pt x="94" y="209"/>
                    <a:pt x="94" y="202"/>
                    <a:pt x="94" y="199"/>
                  </a:cubicBezTo>
                  <a:cubicBezTo>
                    <a:pt x="94" y="197"/>
                    <a:pt x="94" y="197"/>
                    <a:pt x="94" y="197"/>
                  </a:cubicBezTo>
                  <a:cubicBezTo>
                    <a:pt x="94" y="195"/>
                    <a:pt x="94" y="194"/>
                    <a:pt x="96" y="192"/>
                  </a:cubicBezTo>
                  <a:cubicBezTo>
                    <a:pt x="99" y="190"/>
                    <a:pt x="99" y="187"/>
                    <a:pt x="99" y="184"/>
                  </a:cubicBezTo>
                  <a:cubicBezTo>
                    <a:pt x="99" y="182"/>
                    <a:pt x="99" y="181"/>
                    <a:pt x="99" y="179"/>
                  </a:cubicBezTo>
                  <a:cubicBezTo>
                    <a:pt x="100" y="174"/>
                    <a:pt x="116" y="160"/>
                    <a:pt x="120" y="157"/>
                  </a:cubicBezTo>
                  <a:cubicBezTo>
                    <a:pt x="121" y="157"/>
                    <a:pt x="122" y="157"/>
                    <a:pt x="122" y="157"/>
                  </a:cubicBezTo>
                  <a:cubicBezTo>
                    <a:pt x="123" y="157"/>
                    <a:pt x="123" y="157"/>
                    <a:pt x="123" y="157"/>
                  </a:cubicBezTo>
                  <a:cubicBezTo>
                    <a:pt x="123" y="159"/>
                    <a:pt x="123" y="162"/>
                    <a:pt x="121" y="164"/>
                  </a:cubicBezTo>
                  <a:cubicBezTo>
                    <a:pt x="120" y="166"/>
                    <a:pt x="116" y="171"/>
                    <a:pt x="118" y="175"/>
                  </a:cubicBezTo>
                  <a:cubicBezTo>
                    <a:pt x="118" y="176"/>
                    <a:pt x="119" y="177"/>
                    <a:pt x="120" y="177"/>
                  </a:cubicBezTo>
                  <a:cubicBezTo>
                    <a:pt x="120" y="177"/>
                    <a:pt x="121" y="177"/>
                    <a:pt x="124" y="174"/>
                  </a:cubicBezTo>
                  <a:cubicBezTo>
                    <a:pt x="125" y="173"/>
                    <a:pt x="127" y="172"/>
                    <a:pt x="128" y="172"/>
                  </a:cubicBezTo>
                  <a:cubicBezTo>
                    <a:pt x="128" y="172"/>
                    <a:pt x="129" y="172"/>
                    <a:pt x="129" y="172"/>
                  </a:cubicBezTo>
                  <a:cubicBezTo>
                    <a:pt x="129" y="172"/>
                    <a:pt x="128" y="173"/>
                    <a:pt x="125" y="177"/>
                  </a:cubicBezTo>
                  <a:cubicBezTo>
                    <a:pt x="122" y="179"/>
                    <a:pt x="122" y="179"/>
                    <a:pt x="122" y="179"/>
                  </a:cubicBezTo>
                  <a:cubicBezTo>
                    <a:pt x="122" y="179"/>
                    <a:pt x="122" y="179"/>
                    <a:pt x="122" y="179"/>
                  </a:cubicBezTo>
                  <a:cubicBezTo>
                    <a:pt x="121" y="179"/>
                    <a:pt x="119" y="180"/>
                    <a:pt x="118" y="181"/>
                  </a:cubicBezTo>
                  <a:cubicBezTo>
                    <a:pt x="118" y="181"/>
                    <a:pt x="118" y="182"/>
                    <a:pt x="118" y="182"/>
                  </a:cubicBezTo>
                  <a:cubicBezTo>
                    <a:pt x="118" y="183"/>
                    <a:pt x="117" y="184"/>
                    <a:pt x="118" y="185"/>
                  </a:cubicBezTo>
                  <a:cubicBezTo>
                    <a:pt x="118" y="187"/>
                    <a:pt x="120" y="188"/>
                    <a:pt x="121" y="189"/>
                  </a:cubicBezTo>
                  <a:cubicBezTo>
                    <a:pt x="122" y="190"/>
                    <a:pt x="123" y="190"/>
                    <a:pt x="123" y="190"/>
                  </a:cubicBezTo>
                  <a:cubicBezTo>
                    <a:pt x="126" y="190"/>
                    <a:pt x="131" y="187"/>
                    <a:pt x="132" y="184"/>
                  </a:cubicBezTo>
                  <a:cubicBezTo>
                    <a:pt x="133" y="181"/>
                    <a:pt x="137" y="177"/>
                    <a:pt x="139" y="177"/>
                  </a:cubicBezTo>
                  <a:cubicBezTo>
                    <a:pt x="141" y="177"/>
                    <a:pt x="143" y="175"/>
                    <a:pt x="144" y="174"/>
                  </a:cubicBezTo>
                  <a:cubicBezTo>
                    <a:pt x="145" y="173"/>
                    <a:pt x="146" y="171"/>
                    <a:pt x="145" y="170"/>
                  </a:cubicBezTo>
                  <a:cubicBezTo>
                    <a:pt x="145" y="167"/>
                    <a:pt x="147" y="162"/>
                    <a:pt x="151" y="158"/>
                  </a:cubicBezTo>
                  <a:cubicBezTo>
                    <a:pt x="151" y="158"/>
                    <a:pt x="151" y="158"/>
                    <a:pt x="152" y="158"/>
                  </a:cubicBezTo>
                  <a:cubicBezTo>
                    <a:pt x="156" y="158"/>
                    <a:pt x="163" y="166"/>
                    <a:pt x="166" y="170"/>
                  </a:cubicBezTo>
                  <a:cubicBezTo>
                    <a:pt x="167" y="171"/>
                    <a:pt x="169" y="172"/>
                    <a:pt x="172" y="172"/>
                  </a:cubicBezTo>
                  <a:cubicBezTo>
                    <a:pt x="176" y="172"/>
                    <a:pt x="183" y="170"/>
                    <a:pt x="185" y="167"/>
                  </a:cubicBezTo>
                  <a:cubicBezTo>
                    <a:pt x="186" y="166"/>
                    <a:pt x="187" y="165"/>
                    <a:pt x="189" y="165"/>
                  </a:cubicBezTo>
                  <a:cubicBezTo>
                    <a:pt x="191" y="165"/>
                    <a:pt x="194" y="167"/>
                    <a:pt x="197" y="168"/>
                  </a:cubicBezTo>
                  <a:cubicBezTo>
                    <a:pt x="197" y="169"/>
                    <a:pt x="197" y="169"/>
                    <a:pt x="197" y="169"/>
                  </a:cubicBezTo>
                  <a:cubicBezTo>
                    <a:pt x="197" y="169"/>
                    <a:pt x="197" y="169"/>
                    <a:pt x="198" y="169"/>
                  </a:cubicBezTo>
                  <a:cubicBezTo>
                    <a:pt x="202" y="172"/>
                    <a:pt x="207" y="174"/>
                    <a:pt x="212" y="174"/>
                  </a:cubicBezTo>
                  <a:cubicBezTo>
                    <a:pt x="213" y="174"/>
                    <a:pt x="214" y="174"/>
                    <a:pt x="216" y="174"/>
                  </a:cubicBezTo>
                  <a:cubicBezTo>
                    <a:pt x="217" y="173"/>
                    <a:pt x="219" y="173"/>
                    <a:pt x="220" y="173"/>
                  </a:cubicBezTo>
                  <a:cubicBezTo>
                    <a:pt x="222" y="173"/>
                    <a:pt x="224" y="173"/>
                    <a:pt x="226" y="174"/>
                  </a:cubicBezTo>
                  <a:cubicBezTo>
                    <a:pt x="227" y="174"/>
                    <a:pt x="229" y="175"/>
                    <a:pt x="231" y="175"/>
                  </a:cubicBezTo>
                  <a:cubicBezTo>
                    <a:pt x="233" y="175"/>
                    <a:pt x="238" y="177"/>
                    <a:pt x="249" y="195"/>
                  </a:cubicBezTo>
                  <a:cubicBezTo>
                    <a:pt x="251" y="199"/>
                    <a:pt x="254" y="200"/>
                    <a:pt x="256" y="200"/>
                  </a:cubicBezTo>
                  <a:cubicBezTo>
                    <a:pt x="257" y="200"/>
                    <a:pt x="258" y="200"/>
                    <a:pt x="259" y="199"/>
                  </a:cubicBezTo>
                  <a:cubicBezTo>
                    <a:pt x="259" y="199"/>
                    <a:pt x="259" y="199"/>
                    <a:pt x="259" y="199"/>
                  </a:cubicBezTo>
                  <a:cubicBezTo>
                    <a:pt x="262" y="199"/>
                    <a:pt x="265" y="202"/>
                    <a:pt x="268" y="206"/>
                  </a:cubicBezTo>
                  <a:cubicBezTo>
                    <a:pt x="273" y="211"/>
                    <a:pt x="273" y="211"/>
                    <a:pt x="273" y="211"/>
                  </a:cubicBezTo>
                  <a:cubicBezTo>
                    <a:pt x="277" y="214"/>
                    <a:pt x="282" y="219"/>
                    <a:pt x="286" y="220"/>
                  </a:cubicBezTo>
                  <a:cubicBezTo>
                    <a:pt x="286" y="220"/>
                    <a:pt x="287" y="220"/>
                    <a:pt x="287" y="220"/>
                  </a:cubicBezTo>
                  <a:cubicBezTo>
                    <a:pt x="291" y="220"/>
                    <a:pt x="296" y="215"/>
                    <a:pt x="304" y="204"/>
                  </a:cubicBezTo>
                  <a:cubicBezTo>
                    <a:pt x="304" y="203"/>
                    <a:pt x="305" y="201"/>
                    <a:pt x="304" y="199"/>
                  </a:cubicBezTo>
                  <a:cubicBezTo>
                    <a:pt x="303" y="197"/>
                    <a:pt x="299" y="196"/>
                    <a:pt x="296" y="19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D84E5980-188A-433C-9203-842D665A0446}"/>
                </a:ext>
              </a:extLst>
            </p:cNvPr>
            <p:cNvSpPr>
              <a:spLocks/>
            </p:cNvSpPr>
            <p:nvPr/>
          </p:nvSpPr>
          <p:spPr bwMode="auto">
            <a:xfrm>
              <a:off x="939" y="2284"/>
              <a:ext cx="29" cy="21"/>
            </a:xfrm>
            <a:custGeom>
              <a:avLst/>
              <a:gdLst>
                <a:gd name="T0" fmla="*/ 23 w 25"/>
                <a:gd name="T1" fmla="*/ 4 h 18"/>
                <a:gd name="T2" fmla="*/ 22 w 25"/>
                <a:gd name="T3" fmla="*/ 4 h 18"/>
                <a:gd name="T4" fmla="*/ 22 w 25"/>
                <a:gd name="T5" fmla="*/ 3 h 18"/>
                <a:gd name="T6" fmla="*/ 20 w 25"/>
                <a:gd name="T7" fmla="*/ 1 h 18"/>
                <a:gd name="T8" fmla="*/ 10 w 25"/>
                <a:gd name="T9" fmla="*/ 0 h 18"/>
                <a:gd name="T10" fmla="*/ 9 w 25"/>
                <a:gd name="T11" fmla="*/ 0 h 18"/>
                <a:gd name="T12" fmla="*/ 6 w 25"/>
                <a:gd name="T13" fmla="*/ 0 h 18"/>
                <a:gd name="T14" fmla="*/ 5 w 25"/>
                <a:gd name="T15" fmla="*/ 2 h 18"/>
                <a:gd name="T16" fmla="*/ 4 w 25"/>
                <a:gd name="T17" fmla="*/ 3 h 18"/>
                <a:gd name="T18" fmla="*/ 3 w 25"/>
                <a:gd name="T19" fmla="*/ 3 h 18"/>
                <a:gd name="T20" fmla="*/ 0 w 25"/>
                <a:gd name="T21" fmla="*/ 6 h 18"/>
                <a:gd name="T22" fmla="*/ 0 w 25"/>
                <a:gd name="T23" fmla="*/ 9 h 18"/>
                <a:gd name="T24" fmla="*/ 3 w 25"/>
                <a:gd name="T25" fmla="*/ 12 h 18"/>
                <a:gd name="T26" fmla="*/ 6 w 25"/>
                <a:gd name="T27" fmla="*/ 15 h 18"/>
                <a:gd name="T28" fmla="*/ 6 w 25"/>
                <a:gd name="T29" fmla="*/ 16 h 18"/>
                <a:gd name="T30" fmla="*/ 15 w 25"/>
                <a:gd name="T31" fmla="*/ 18 h 18"/>
                <a:gd name="T32" fmla="*/ 15 w 25"/>
                <a:gd name="T33" fmla="*/ 18 h 18"/>
                <a:gd name="T34" fmla="*/ 19 w 25"/>
                <a:gd name="T35" fmla="*/ 16 h 18"/>
                <a:gd name="T36" fmla="*/ 19 w 25"/>
                <a:gd name="T37" fmla="*/ 16 h 18"/>
                <a:gd name="T38" fmla="*/ 19 w 25"/>
                <a:gd name="T39" fmla="*/ 15 h 18"/>
                <a:gd name="T40" fmla="*/ 21 w 25"/>
                <a:gd name="T41" fmla="*/ 14 h 18"/>
                <a:gd name="T42" fmla="*/ 23 w 25"/>
                <a:gd name="T43" fmla="*/ 13 h 18"/>
                <a:gd name="T44" fmla="*/ 25 w 25"/>
                <a:gd name="T45" fmla="*/ 8 h 18"/>
                <a:gd name="T46" fmla="*/ 23 w 25"/>
                <a:gd name="T4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8">
                  <a:moveTo>
                    <a:pt x="23" y="4"/>
                  </a:moveTo>
                  <a:cubicBezTo>
                    <a:pt x="23" y="4"/>
                    <a:pt x="22" y="4"/>
                    <a:pt x="22" y="4"/>
                  </a:cubicBezTo>
                  <a:cubicBezTo>
                    <a:pt x="22" y="3"/>
                    <a:pt x="22" y="3"/>
                    <a:pt x="22" y="3"/>
                  </a:cubicBezTo>
                  <a:cubicBezTo>
                    <a:pt x="21" y="2"/>
                    <a:pt x="21" y="1"/>
                    <a:pt x="20" y="1"/>
                  </a:cubicBezTo>
                  <a:cubicBezTo>
                    <a:pt x="18" y="0"/>
                    <a:pt x="11" y="0"/>
                    <a:pt x="10" y="0"/>
                  </a:cubicBezTo>
                  <a:cubicBezTo>
                    <a:pt x="9" y="0"/>
                    <a:pt x="9" y="0"/>
                    <a:pt x="9" y="0"/>
                  </a:cubicBezTo>
                  <a:cubicBezTo>
                    <a:pt x="9" y="0"/>
                    <a:pt x="7" y="0"/>
                    <a:pt x="6" y="0"/>
                  </a:cubicBezTo>
                  <a:cubicBezTo>
                    <a:pt x="6" y="1"/>
                    <a:pt x="5" y="1"/>
                    <a:pt x="5" y="2"/>
                  </a:cubicBezTo>
                  <a:cubicBezTo>
                    <a:pt x="5" y="2"/>
                    <a:pt x="5" y="2"/>
                    <a:pt x="4" y="3"/>
                  </a:cubicBezTo>
                  <a:cubicBezTo>
                    <a:pt x="4" y="3"/>
                    <a:pt x="3" y="3"/>
                    <a:pt x="3" y="3"/>
                  </a:cubicBezTo>
                  <a:cubicBezTo>
                    <a:pt x="2" y="3"/>
                    <a:pt x="1" y="4"/>
                    <a:pt x="0" y="6"/>
                  </a:cubicBezTo>
                  <a:cubicBezTo>
                    <a:pt x="0" y="6"/>
                    <a:pt x="0" y="7"/>
                    <a:pt x="0" y="9"/>
                  </a:cubicBezTo>
                  <a:cubicBezTo>
                    <a:pt x="1" y="10"/>
                    <a:pt x="2" y="11"/>
                    <a:pt x="3" y="12"/>
                  </a:cubicBezTo>
                  <a:cubicBezTo>
                    <a:pt x="4" y="12"/>
                    <a:pt x="5" y="14"/>
                    <a:pt x="6" y="15"/>
                  </a:cubicBezTo>
                  <a:cubicBezTo>
                    <a:pt x="6" y="15"/>
                    <a:pt x="6" y="16"/>
                    <a:pt x="6" y="16"/>
                  </a:cubicBezTo>
                  <a:cubicBezTo>
                    <a:pt x="8" y="17"/>
                    <a:pt x="12" y="18"/>
                    <a:pt x="15" y="18"/>
                  </a:cubicBezTo>
                  <a:cubicBezTo>
                    <a:pt x="15" y="18"/>
                    <a:pt x="15" y="18"/>
                    <a:pt x="15" y="18"/>
                  </a:cubicBezTo>
                  <a:cubicBezTo>
                    <a:pt x="18" y="18"/>
                    <a:pt x="18" y="17"/>
                    <a:pt x="19" y="16"/>
                  </a:cubicBezTo>
                  <a:cubicBezTo>
                    <a:pt x="19" y="16"/>
                    <a:pt x="19" y="16"/>
                    <a:pt x="19" y="16"/>
                  </a:cubicBezTo>
                  <a:cubicBezTo>
                    <a:pt x="19" y="16"/>
                    <a:pt x="19" y="15"/>
                    <a:pt x="19" y="15"/>
                  </a:cubicBezTo>
                  <a:cubicBezTo>
                    <a:pt x="20" y="15"/>
                    <a:pt x="20" y="15"/>
                    <a:pt x="21" y="14"/>
                  </a:cubicBezTo>
                  <a:cubicBezTo>
                    <a:pt x="22" y="14"/>
                    <a:pt x="22" y="14"/>
                    <a:pt x="23" y="13"/>
                  </a:cubicBezTo>
                  <a:cubicBezTo>
                    <a:pt x="23" y="13"/>
                    <a:pt x="25" y="9"/>
                    <a:pt x="25" y="8"/>
                  </a:cubicBezTo>
                  <a:cubicBezTo>
                    <a:pt x="25" y="6"/>
                    <a:pt x="24" y="5"/>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9CD8628A-04DA-4343-B9AB-EF736B84DEBD}"/>
                </a:ext>
              </a:extLst>
            </p:cNvPr>
            <p:cNvSpPr>
              <a:spLocks/>
            </p:cNvSpPr>
            <p:nvPr/>
          </p:nvSpPr>
          <p:spPr bwMode="auto">
            <a:xfrm>
              <a:off x="1041" y="2332"/>
              <a:ext cx="23" cy="12"/>
            </a:xfrm>
            <a:custGeom>
              <a:avLst/>
              <a:gdLst>
                <a:gd name="T0" fmla="*/ 13 w 19"/>
                <a:gd name="T1" fmla="*/ 7 h 10"/>
                <a:gd name="T2" fmla="*/ 18 w 19"/>
                <a:gd name="T3" fmla="*/ 5 h 10"/>
                <a:gd name="T4" fmla="*/ 19 w 19"/>
                <a:gd name="T5" fmla="*/ 4 h 10"/>
                <a:gd name="T6" fmla="*/ 18 w 19"/>
                <a:gd name="T7" fmla="*/ 1 h 10"/>
                <a:gd name="T8" fmla="*/ 16 w 19"/>
                <a:gd name="T9" fmla="*/ 0 h 10"/>
                <a:gd name="T10" fmla="*/ 15 w 19"/>
                <a:gd name="T11" fmla="*/ 0 h 10"/>
                <a:gd name="T12" fmla="*/ 14 w 19"/>
                <a:gd name="T13" fmla="*/ 0 h 10"/>
                <a:gd name="T14" fmla="*/ 11 w 19"/>
                <a:gd name="T15" fmla="*/ 0 h 10"/>
                <a:gd name="T16" fmla="*/ 8 w 19"/>
                <a:gd name="T17" fmla="*/ 0 h 10"/>
                <a:gd name="T18" fmla="*/ 3 w 19"/>
                <a:gd name="T19" fmla="*/ 3 h 10"/>
                <a:gd name="T20" fmla="*/ 1 w 19"/>
                <a:gd name="T21" fmla="*/ 5 h 10"/>
                <a:gd name="T22" fmla="*/ 0 w 19"/>
                <a:gd name="T23" fmla="*/ 7 h 10"/>
                <a:gd name="T24" fmla="*/ 1 w 19"/>
                <a:gd name="T25" fmla="*/ 8 h 10"/>
                <a:gd name="T26" fmla="*/ 1 w 19"/>
                <a:gd name="T27" fmla="*/ 8 h 10"/>
                <a:gd name="T28" fmla="*/ 4 w 19"/>
                <a:gd name="T29" fmla="*/ 10 h 10"/>
                <a:gd name="T30" fmla="*/ 7 w 19"/>
                <a:gd name="T31" fmla="*/ 10 h 10"/>
                <a:gd name="T32" fmla="*/ 10 w 19"/>
                <a:gd name="T33" fmla="*/ 8 h 10"/>
                <a:gd name="T34" fmla="*/ 13 w 19"/>
                <a:gd name="T3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3" y="7"/>
                  </a:moveTo>
                  <a:cubicBezTo>
                    <a:pt x="14" y="7"/>
                    <a:pt x="17" y="6"/>
                    <a:pt x="18" y="5"/>
                  </a:cubicBezTo>
                  <a:cubicBezTo>
                    <a:pt x="18" y="5"/>
                    <a:pt x="19" y="4"/>
                    <a:pt x="19" y="4"/>
                  </a:cubicBezTo>
                  <a:cubicBezTo>
                    <a:pt x="19" y="3"/>
                    <a:pt x="19" y="3"/>
                    <a:pt x="18" y="1"/>
                  </a:cubicBezTo>
                  <a:cubicBezTo>
                    <a:pt x="18" y="0"/>
                    <a:pt x="17" y="0"/>
                    <a:pt x="16" y="0"/>
                  </a:cubicBezTo>
                  <a:cubicBezTo>
                    <a:pt x="15" y="0"/>
                    <a:pt x="15" y="0"/>
                    <a:pt x="15" y="0"/>
                  </a:cubicBezTo>
                  <a:cubicBezTo>
                    <a:pt x="15" y="0"/>
                    <a:pt x="14" y="0"/>
                    <a:pt x="14" y="0"/>
                  </a:cubicBezTo>
                  <a:cubicBezTo>
                    <a:pt x="13" y="0"/>
                    <a:pt x="12" y="0"/>
                    <a:pt x="11" y="0"/>
                  </a:cubicBezTo>
                  <a:cubicBezTo>
                    <a:pt x="10" y="0"/>
                    <a:pt x="9" y="0"/>
                    <a:pt x="8" y="0"/>
                  </a:cubicBezTo>
                  <a:cubicBezTo>
                    <a:pt x="6" y="0"/>
                    <a:pt x="4" y="2"/>
                    <a:pt x="3" y="3"/>
                  </a:cubicBezTo>
                  <a:cubicBezTo>
                    <a:pt x="3" y="4"/>
                    <a:pt x="2" y="4"/>
                    <a:pt x="1" y="5"/>
                  </a:cubicBezTo>
                  <a:cubicBezTo>
                    <a:pt x="0" y="5"/>
                    <a:pt x="0" y="6"/>
                    <a:pt x="0" y="7"/>
                  </a:cubicBezTo>
                  <a:cubicBezTo>
                    <a:pt x="0" y="7"/>
                    <a:pt x="0" y="8"/>
                    <a:pt x="1" y="8"/>
                  </a:cubicBezTo>
                  <a:cubicBezTo>
                    <a:pt x="1" y="8"/>
                    <a:pt x="1" y="8"/>
                    <a:pt x="1" y="8"/>
                  </a:cubicBezTo>
                  <a:cubicBezTo>
                    <a:pt x="2" y="9"/>
                    <a:pt x="3" y="9"/>
                    <a:pt x="4" y="10"/>
                  </a:cubicBezTo>
                  <a:cubicBezTo>
                    <a:pt x="5" y="10"/>
                    <a:pt x="6" y="10"/>
                    <a:pt x="7" y="10"/>
                  </a:cubicBezTo>
                  <a:cubicBezTo>
                    <a:pt x="9" y="10"/>
                    <a:pt x="10" y="9"/>
                    <a:pt x="10" y="8"/>
                  </a:cubicBezTo>
                  <a:cubicBezTo>
                    <a:pt x="11" y="8"/>
                    <a:pt x="12" y="7"/>
                    <a:pt x="13"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C32A41E2-F071-4BD9-A3E1-3562B4FB8332}"/>
                </a:ext>
              </a:extLst>
            </p:cNvPr>
            <p:cNvSpPr>
              <a:spLocks/>
            </p:cNvSpPr>
            <p:nvPr/>
          </p:nvSpPr>
          <p:spPr bwMode="auto">
            <a:xfrm>
              <a:off x="1075" y="2342"/>
              <a:ext cx="46" cy="31"/>
            </a:xfrm>
            <a:custGeom>
              <a:avLst/>
              <a:gdLst>
                <a:gd name="T0" fmla="*/ 31 w 39"/>
                <a:gd name="T1" fmla="*/ 19 h 26"/>
                <a:gd name="T2" fmla="*/ 34 w 39"/>
                <a:gd name="T3" fmla="*/ 19 h 26"/>
                <a:gd name="T4" fmla="*/ 36 w 39"/>
                <a:gd name="T5" fmla="*/ 19 h 26"/>
                <a:gd name="T6" fmla="*/ 36 w 39"/>
                <a:gd name="T7" fmla="*/ 19 h 26"/>
                <a:gd name="T8" fmla="*/ 38 w 39"/>
                <a:gd name="T9" fmla="*/ 18 h 26"/>
                <a:gd name="T10" fmla="*/ 37 w 39"/>
                <a:gd name="T11" fmla="*/ 13 h 26"/>
                <a:gd name="T12" fmla="*/ 30 w 39"/>
                <a:gd name="T13" fmla="*/ 11 h 26"/>
                <a:gd name="T14" fmla="*/ 29 w 39"/>
                <a:gd name="T15" fmla="*/ 11 h 26"/>
                <a:gd name="T16" fmla="*/ 26 w 39"/>
                <a:gd name="T17" fmla="*/ 8 h 26"/>
                <a:gd name="T18" fmla="*/ 25 w 39"/>
                <a:gd name="T19" fmla="*/ 7 h 26"/>
                <a:gd name="T20" fmla="*/ 20 w 39"/>
                <a:gd name="T21" fmla="*/ 4 h 26"/>
                <a:gd name="T22" fmla="*/ 20 w 39"/>
                <a:gd name="T23" fmla="*/ 4 h 26"/>
                <a:gd name="T24" fmla="*/ 16 w 39"/>
                <a:gd name="T25" fmla="*/ 6 h 26"/>
                <a:gd name="T26" fmla="*/ 16 w 39"/>
                <a:gd name="T27" fmla="*/ 6 h 26"/>
                <a:gd name="T28" fmla="*/ 15 w 39"/>
                <a:gd name="T29" fmla="*/ 7 h 26"/>
                <a:gd name="T30" fmla="*/ 11 w 39"/>
                <a:gd name="T31" fmla="*/ 7 h 26"/>
                <a:gd name="T32" fmla="*/ 10 w 39"/>
                <a:gd name="T33" fmla="*/ 6 h 26"/>
                <a:gd name="T34" fmla="*/ 10 w 39"/>
                <a:gd name="T35" fmla="*/ 6 h 26"/>
                <a:gd name="T36" fmla="*/ 8 w 39"/>
                <a:gd name="T37" fmla="*/ 3 h 26"/>
                <a:gd name="T38" fmla="*/ 7 w 39"/>
                <a:gd name="T39" fmla="*/ 2 h 26"/>
                <a:gd name="T40" fmla="*/ 5 w 39"/>
                <a:gd name="T41" fmla="*/ 0 h 26"/>
                <a:gd name="T42" fmla="*/ 3 w 39"/>
                <a:gd name="T43" fmla="*/ 0 h 26"/>
                <a:gd name="T44" fmla="*/ 3 w 39"/>
                <a:gd name="T45" fmla="*/ 1 h 26"/>
                <a:gd name="T46" fmla="*/ 2 w 39"/>
                <a:gd name="T47" fmla="*/ 1 h 26"/>
                <a:gd name="T48" fmla="*/ 0 w 39"/>
                <a:gd name="T49" fmla="*/ 7 h 26"/>
                <a:gd name="T50" fmla="*/ 3 w 39"/>
                <a:gd name="T51" fmla="*/ 12 h 26"/>
                <a:gd name="T52" fmla="*/ 8 w 39"/>
                <a:gd name="T53" fmla="*/ 12 h 26"/>
                <a:gd name="T54" fmla="*/ 10 w 39"/>
                <a:gd name="T55" fmla="*/ 12 h 26"/>
                <a:gd name="T56" fmla="*/ 11 w 39"/>
                <a:gd name="T57" fmla="*/ 15 h 26"/>
                <a:gd name="T58" fmla="*/ 11 w 39"/>
                <a:gd name="T59" fmla="*/ 18 h 26"/>
                <a:gd name="T60" fmla="*/ 11 w 39"/>
                <a:gd name="T61" fmla="*/ 19 h 26"/>
                <a:gd name="T62" fmla="*/ 11 w 39"/>
                <a:gd name="T63" fmla="*/ 20 h 26"/>
                <a:gd name="T64" fmla="*/ 15 w 39"/>
                <a:gd name="T65" fmla="*/ 25 h 26"/>
                <a:gd name="T66" fmla="*/ 20 w 39"/>
                <a:gd name="T67" fmla="*/ 26 h 26"/>
                <a:gd name="T68" fmla="*/ 23 w 39"/>
                <a:gd name="T69" fmla="*/ 25 h 26"/>
                <a:gd name="T70" fmla="*/ 24 w 39"/>
                <a:gd name="T71" fmla="*/ 21 h 26"/>
                <a:gd name="T72" fmla="*/ 24 w 39"/>
                <a:gd name="T73" fmla="*/ 19 h 26"/>
                <a:gd name="T74" fmla="*/ 28 w 39"/>
                <a:gd name="T75" fmla="*/ 19 h 26"/>
                <a:gd name="T76" fmla="*/ 30 w 39"/>
                <a:gd name="T77" fmla="*/ 19 h 26"/>
                <a:gd name="T78" fmla="*/ 31 w 39"/>
                <a:gd name="T7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26">
                  <a:moveTo>
                    <a:pt x="31" y="19"/>
                  </a:moveTo>
                  <a:cubicBezTo>
                    <a:pt x="34" y="19"/>
                    <a:pt x="34" y="19"/>
                    <a:pt x="34" y="19"/>
                  </a:cubicBezTo>
                  <a:cubicBezTo>
                    <a:pt x="35" y="19"/>
                    <a:pt x="35" y="19"/>
                    <a:pt x="36" y="19"/>
                  </a:cubicBezTo>
                  <a:cubicBezTo>
                    <a:pt x="36" y="19"/>
                    <a:pt x="36" y="19"/>
                    <a:pt x="36" y="19"/>
                  </a:cubicBezTo>
                  <a:cubicBezTo>
                    <a:pt x="37" y="19"/>
                    <a:pt x="38" y="18"/>
                    <a:pt x="38" y="18"/>
                  </a:cubicBezTo>
                  <a:cubicBezTo>
                    <a:pt x="39" y="16"/>
                    <a:pt x="37" y="13"/>
                    <a:pt x="37" y="13"/>
                  </a:cubicBezTo>
                  <a:cubicBezTo>
                    <a:pt x="36" y="12"/>
                    <a:pt x="34" y="11"/>
                    <a:pt x="30" y="11"/>
                  </a:cubicBezTo>
                  <a:cubicBezTo>
                    <a:pt x="29" y="11"/>
                    <a:pt x="29" y="11"/>
                    <a:pt x="29" y="11"/>
                  </a:cubicBezTo>
                  <a:cubicBezTo>
                    <a:pt x="28" y="11"/>
                    <a:pt x="27" y="9"/>
                    <a:pt x="26" y="8"/>
                  </a:cubicBezTo>
                  <a:cubicBezTo>
                    <a:pt x="26" y="8"/>
                    <a:pt x="25" y="7"/>
                    <a:pt x="25" y="7"/>
                  </a:cubicBezTo>
                  <a:cubicBezTo>
                    <a:pt x="25" y="6"/>
                    <a:pt x="23" y="5"/>
                    <a:pt x="20" y="4"/>
                  </a:cubicBezTo>
                  <a:cubicBezTo>
                    <a:pt x="20" y="4"/>
                    <a:pt x="20" y="4"/>
                    <a:pt x="20" y="4"/>
                  </a:cubicBezTo>
                  <a:cubicBezTo>
                    <a:pt x="18" y="4"/>
                    <a:pt x="17" y="5"/>
                    <a:pt x="16" y="6"/>
                  </a:cubicBezTo>
                  <a:cubicBezTo>
                    <a:pt x="16" y="6"/>
                    <a:pt x="16" y="6"/>
                    <a:pt x="16" y="6"/>
                  </a:cubicBezTo>
                  <a:cubicBezTo>
                    <a:pt x="16" y="6"/>
                    <a:pt x="15" y="6"/>
                    <a:pt x="15" y="7"/>
                  </a:cubicBezTo>
                  <a:cubicBezTo>
                    <a:pt x="14" y="7"/>
                    <a:pt x="13" y="7"/>
                    <a:pt x="11" y="7"/>
                  </a:cubicBezTo>
                  <a:cubicBezTo>
                    <a:pt x="10" y="6"/>
                    <a:pt x="10" y="6"/>
                    <a:pt x="10" y="6"/>
                  </a:cubicBezTo>
                  <a:cubicBezTo>
                    <a:pt x="10" y="6"/>
                    <a:pt x="10" y="6"/>
                    <a:pt x="10" y="6"/>
                  </a:cubicBezTo>
                  <a:cubicBezTo>
                    <a:pt x="9" y="6"/>
                    <a:pt x="8" y="5"/>
                    <a:pt x="8" y="3"/>
                  </a:cubicBezTo>
                  <a:cubicBezTo>
                    <a:pt x="8" y="3"/>
                    <a:pt x="8" y="2"/>
                    <a:pt x="7" y="2"/>
                  </a:cubicBezTo>
                  <a:cubicBezTo>
                    <a:pt x="7" y="1"/>
                    <a:pt x="6" y="0"/>
                    <a:pt x="5" y="0"/>
                  </a:cubicBezTo>
                  <a:cubicBezTo>
                    <a:pt x="4" y="0"/>
                    <a:pt x="4" y="0"/>
                    <a:pt x="3" y="0"/>
                  </a:cubicBezTo>
                  <a:cubicBezTo>
                    <a:pt x="3" y="1"/>
                    <a:pt x="3" y="1"/>
                    <a:pt x="3" y="1"/>
                  </a:cubicBezTo>
                  <a:cubicBezTo>
                    <a:pt x="3" y="1"/>
                    <a:pt x="3" y="1"/>
                    <a:pt x="2" y="1"/>
                  </a:cubicBezTo>
                  <a:cubicBezTo>
                    <a:pt x="1" y="2"/>
                    <a:pt x="0" y="7"/>
                    <a:pt x="0" y="7"/>
                  </a:cubicBezTo>
                  <a:cubicBezTo>
                    <a:pt x="0" y="9"/>
                    <a:pt x="1" y="10"/>
                    <a:pt x="3" y="12"/>
                  </a:cubicBezTo>
                  <a:cubicBezTo>
                    <a:pt x="4" y="12"/>
                    <a:pt x="6" y="12"/>
                    <a:pt x="8" y="12"/>
                  </a:cubicBezTo>
                  <a:cubicBezTo>
                    <a:pt x="10" y="12"/>
                    <a:pt x="10" y="12"/>
                    <a:pt x="10" y="12"/>
                  </a:cubicBezTo>
                  <a:cubicBezTo>
                    <a:pt x="11" y="12"/>
                    <a:pt x="11" y="13"/>
                    <a:pt x="11" y="15"/>
                  </a:cubicBezTo>
                  <a:cubicBezTo>
                    <a:pt x="11" y="18"/>
                    <a:pt x="11" y="18"/>
                    <a:pt x="11" y="18"/>
                  </a:cubicBezTo>
                  <a:cubicBezTo>
                    <a:pt x="11" y="18"/>
                    <a:pt x="11" y="18"/>
                    <a:pt x="11" y="19"/>
                  </a:cubicBezTo>
                  <a:cubicBezTo>
                    <a:pt x="11" y="19"/>
                    <a:pt x="11" y="19"/>
                    <a:pt x="11" y="20"/>
                  </a:cubicBezTo>
                  <a:cubicBezTo>
                    <a:pt x="11" y="23"/>
                    <a:pt x="13" y="24"/>
                    <a:pt x="15" y="25"/>
                  </a:cubicBezTo>
                  <a:cubicBezTo>
                    <a:pt x="16" y="26"/>
                    <a:pt x="18" y="26"/>
                    <a:pt x="20" y="26"/>
                  </a:cubicBezTo>
                  <a:cubicBezTo>
                    <a:pt x="21" y="26"/>
                    <a:pt x="22" y="26"/>
                    <a:pt x="23" y="25"/>
                  </a:cubicBezTo>
                  <a:cubicBezTo>
                    <a:pt x="24" y="25"/>
                    <a:pt x="24" y="23"/>
                    <a:pt x="24" y="21"/>
                  </a:cubicBezTo>
                  <a:cubicBezTo>
                    <a:pt x="24" y="20"/>
                    <a:pt x="24" y="20"/>
                    <a:pt x="24" y="19"/>
                  </a:cubicBezTo>
                  <a:cubicBezTo>
                    <a:pt x="24" y="19"/>
                    <a:pt x="25" y="19"/>
                    <a:pt x="28" y="19"/>
                  </a:cubicBezTo>
                  <a:cubicBezTo>
                    <a:pt x="29" y="19"/>
                    <a:pt x="30" y="19"/>
                    <a:pt x="30" y="19"/>
                  </a:cubicBezTo>
                  <a:cubicBezTo>
                    <a:pt x="30" y="19"/>
                    <a:pt x="31" y="19"/>
                    <a:pt x="31"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F37BA4B0-5653-4FDC-B60E-5083DA1CA59D}"/>
                </a:ext>
              </a:extLst>
            </p:cNvPr>
            <p:cNvSpPr>
              <a:spLocks/>
            </p:cNvSpPr>
            <p:nvPr/>
          </p:nvSpPr>
          <p:spPr bwMode="auto">
            <a:xfrm>
              <a:off x="1053" y="2347"/>
              <a:ext cx="21" cy="16"/>
            </a:xfrm>
            <a:custGeom>
              <a:avLst/>
              <a:gdLst>
                <a:gd name="T0" fmla="*/ 16 w 18"/>
                <a:gd name="T1" fmla="*/ 12 h 14"/>
                <a:gd name="T2" fmla="*/ 18 w 18"/>
                <a:gd name="T3" fmla="*/ 9 h 14"/>
                <a:gd name="T4" fmla="*/ 17 w 18"/>
                <a:gd name="T5" fmla="*/ 8 h 14"/>
                <a:gd name="T6" fmla="*/ 16 w 18"/>
                <a:gd name="T7" fmla="*/ 5 h 14"/>
                <a:gd name="T8" fmla="*/ 14 w 18"/>
                <a:gd name="T9" fmla="*/ 3 h 14"/>
                <a:gd name="T10" fmla="*/ 13 w 18"/>
                <a:gd name="T11" fmla="*/ 3 h 14"/>
                <a:gd name="T12" fmla="*/ 11 w 18"/>
                <a:gd name="T13" fmla="*/ 2 h 14"/>
                <a:gd name="T14" fmla="*/ 10 w 18"/>
                <a:gd name="T15" fmla="*/ 0 h 14"/>
                <a:gd name="T16" fmla="*/ 9 w 18"/>
                <a:gd name="T17" fmla="*/ 0 h 14"/>
                <a:gd name="T18" fmla="*/ 8 w 18"/>
                <a:gd name="T19" fmla="*/ 0 h 14"/>
                <a:gd name="T20" fmla="*/ 6 w 18"/>
                <a:gd name="T21" fmla="*/ 0 h 14"/>
                <a:gd name="T22" fmla="*/ 3 w 18"/>
                <a:gd name="T23" fmla="*/ 0 h 14"/>
                <a:gd name="T24" fmla="*/ 1 w 18"/>
                <a:gd name="T25" fmla="*/ 0 h 14"/>
                <a:gd name="T26" fmla="*/ 0 w 18"/>
                <a:gd name="T27" fmla="*/ 2 h 14"/>
                <a:gd name="T28" fmla="*/ 0 w 18"/>
                <a:gd name="T29" fmla="*/ 4 h 14"/>
                <a:gd name="T30" fmla="*/ 0 w 18"/>
                <a:gd name="T31" fmla="*/ 5 h 14"/>
                <a:gd name="T32" fmla="*/ 1 w 18"/>
                <a:gd name="T33" fmla="*/ 6 h 14"/>
                <a:gd name="T34" fmla="*/ 4 w 18"/>
                <a:gd name="T35" fmla="*/ 8 h 14"/>
                <a:gd name="T36" fmla="*/ 5 w 18"/>
                <a:gd name="T37" fmla="*/ 8 h 14"/>
                <a:gd name="T38" fmla="*/ 5 w 18"/>
                <a:gd name="T39" fmla="*/ 9 h 14"/>
                <a:gd name="T40" fmla="*/ 5 w 18"/>
                <a:gd name="T41" fmla="*/ 11 h 14"/>
                <a:gd name="T42" fmla="*/ 5 w 18"/>
                <a:gd name="T43" fmla="*/ 11 h 14"/>
                <a:gd name="T44" fmla="*/ 5 w 18"/>
                <a:gd name="T45" fmla="*/ 12 h 14"/>
                <a:gd name="T46" fmla="*/ 9 w 18"/>
                <a:gd name="T47" fmla="*/ 14 h 14"/>
                <a:gd name="T48" fmla="*/ 9 w 18"/>
                <a:gd name="T49" fmla="*/ 14 h 14"/>
                <a:gd name="T50" fmla="*/ 11 w 18"/>
                <a:gd name="T51" fmla="*/ 13 h 14"/>
                <a:gd name="T52" fmla="*/ 11 w 18"/>
                <a:gd name="T53" fmla="*/ 11 h 14"/>
                <a:gd name="T54" fmla="*/ 14 w 18"/>
                <a:gd name="T55" fmla="*/ 12 h 14"/>
                <a:gd name="T56" fmla="*/ 14 w 18"/>
                <a:gd name="T57" fmla="*/ 12 h 14"/>
                <a:gd name="T58" fmla="*/ 16 w 18"/>
                <a:gd name="T5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4">
                  <a:moveTo>
                    <a:pt x="16" y="12"/>
                  </a:moveTo>
                  <a:cubicBezTo>
                    <a:pt x="16" y="12"/>
                    <a:pt x="18" y="12"/>
                    <a:pt x="18" y="9"/>
                  </a:cubicBezTo>
                  <a:cubicBezTo>
                    <a:pt x="18" y="9"/>
                    <a:pt x="18" y="8"/>
                    <a:pt x="17" y="8"/>
                  </a:cubicBezTo>
                  <a:cubicBezTo>
                    <a:pt x="17" y="7"/>
                    <a:pt x="16" y="6"/>
                    <a:pt x="16" y="5"/>
                  </a:cubicBezTo>
                  <a:cubicBezTo>
                    <a:pt x="15" y="5"/>
                    <a:pt x="15" y="4"/>
                    <a:pt x="14" y="3"/>
                  </a:cubicBezTo>
                  <a:cubicBezTo>
                    <a:pt x="14" y="3"/>
                    <a:pt x="14" y="3"/>
                    <a:pt x="13" y="3"/>
                  </a:cubicBezTo>
                  <a:cubicBezTo>
                    <a:pt x="11" y="3"/>
                    <a:pt x="11" y="2"/>
                    <a:pt x="11" y="2"/>
                  </a:cubicBezTo>
                  <a:cubicBezTo>
                    <a:pt x="11" y="1"/>
                    <a:pt x="10" y="0"/>
                    <a:pt x="10" y="0"/>
                  </a:cubicBezTo>
                  <a:cubicBezTo>
                    <a:pt x="9" y="0"/>
                    <a:pt x="9" y="0"/>
                    <a:pt x="9" y="0"/>
                  </a:cubicBezTo>
                  <a:cubicBezTo>
                    <a:pt x="9" y="0"/>
                    <a:pt x="8" y="0"/>
                    <a:pt x="8" y="0"/>
                  </a:cubicBezTo>
                  <a:cubicBezTo>
                    <a:pt x="7" y="0"/>
                    <a:pt x="6" y="0"/>
                    <a:pt x="6" y="0"/>
                  </a:cubicBezTo>
                  <a:cubicBezTo>
                    <a:pt x="5" y="0"/>
                    <a:pt x="4" y="0"/>
                    <a:pt x="3" y="0"/>
                  </a:cubicBezTo>
                  <a:cubicBezTo>
                    <a:pt x="2" y="0"/>
                    <a:pt x="1" y="0"/>
                    <a:pt x="1" y="0"/>
                  </a:cubicBezTo>
                  <a:cubicBezTo>
                    <a:pt x="1" y="0"/>
                    <a:pt x="0" y="1"/>
                    <a:pt x="0" y="2"/>
                  </a:cubicBezTo>
                  <a:cubicBezTo>
                    <a:pt x="0" y="4"/>
                    <a:pt x="0" y="4"/>
                    <a:pt x="0" y="4"/>
                  </a:cubicBezTo>
                  <a:cubicBezTo>
                    <a:pt x="0" y="4"/>
                    <a:pt x="0" y="5"/>
                    <a:pt x="0" y="5"/>
                  </a:cubicBezTo>
                  <a:cubicBezTo>
                    <a:pt x="0" y="5"/>
                    <a:pt x="1" y="6"/>
                    <a:pt x="1" y="6"/>
                  </a:cubicBezTo>
                  <a:cubicBezTo>
                    <a:pt x="1" y="8"/>
                    <a:pt x="3" y="8"/>
                    <a:pt x="4" y="8"/>
                  </a:cubicBezTo>
                  <a:cubicBezTo>
                    <a:pt x="4" y="8"/>
                    <a:pt x="5" y="8"/>
                    <a:pt x="5" y="8"/>
                  </a:cubicBezTo>
                  <a:cubicBezTo>
                    <a:pt x="5" y="8"/>
                    <a:pt x="5" y="8"/>
                    <a:pt x="5" y="9"/>
                  </a:cubicBezTo>
                  <a:cubicBezTo>
                    <a:pt x="5" y="9"/>
                    <a:pt x="5" y="10"/>
                    <a:pt x="5" y="11"/>
                  </a:cubicBezTo>
                  <a:cubicBezTo>
                    <a:pt x="5" y="11"/>
                    <a:pt x="5" y="11"/>
                    <a:pt x="5" y="11"/>
                  </a:cubicBezTo>
                  <a:cubicBezTo>
                    <a:pt x="5" y="12"/>
                    <a:pt x="5" y="12"/>
                    <a:pt x="5" y="12"/>
                  </a:cubicBezTo>
                  <a:cubicBezTo>
                    <a:pt x="5" y="13"/>
                    <a:pt x="6" y="14"/>
                    <a:pt x="9" y="14"/>
                  </a:cubicBezTo>
                  <a:cubicBezTo>
                    <a:pt x="9" y="14"/>
                    <a:pt x="9" y="14"/>
                    <a:pt x="9" y="14"/>
                  </a:cubicBezTo>
                  <a:cubicBezTo>
                    <a:pt x="10" y="14"/>
                    <a:pt x="11" y="14"/>
                    <a:pt x="11" y="13"/>
                  </a:cubicBezTo>
                  <a:cubicBezTo>
                    <a:pt x="11" y="12"/>
                    <a:pt x="11" y="12"/>
                    <a:pt x="11" y="11"/>
                  </a:cubicBezTo>
                  <a:cubicBezTo>
                    <a:pt x="12" y="11"/>
                    <a:pt x="13" y="11"/>
                    <a:pt x="14" y="12"/>
                  </a:cubicBezTo>
                  <a:cubicBezTo>
                    <a:pt x="14" y="12"/>
                    <a:pt x="14" y="12"/>
                    <a:pt x="14" y="12"/>
                  </a:cubicBezTo>
                  <a:lnTo>
                    <a:pt x="16"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3F8BCEBB-FD0F-4532-8760-8C4D4C5142E9}"/>
                </a:ext>
              </a:extLst>
            </p:cNvPr>
            <p:cNvSpPr>
              <a:spLocks/>
            </p:cNvSpPr>
            <p:nvPr/>
          </p:nvSpPr>
          <p:spPr bwMode="auto">
            <a:xfrm>
              <a:off x="1111" y="2383"/>
              <a:ext cx="70" cy="77"/>
            </a:xfrm>
            <a:custGeom>
              <a:avLst/>
              <a:gdLst>
                <a:gd name="T0" fmla="*/ 55 w 60"/>
                <a:gd name="T1" fmla="*/ 35 h 65"/>
                <a:gd name="T2" fmla="*/ 53 w 60"/>
                <a:gd name="T3" fmla="*/ 33 h 65"/>
                <a:gd name="T4" fmla="*/ 49 w 60"/>
                <a:gd name="T5" fmla="*/ 26 h 65"/>
                <a:gd name="T6" fmla="*/ 48 w 60"/>
                <a:gd name="T7" fmla="*/ 25 h 65"/>
                <a:gd name="T8" fmla="*/ 47 w 60"/>
                <a:gd name="T9" fmla="*/ 22 h 65"/>
                <a:gd name="T10" fmla="*/ 46 w 60"/>
                <a:gd name="T11" fmla="*/ 20 h 65"/>
                <a:gd name="T12" fmla="*/ 33 w 60"/>
                <a:gd name="T13" fmla="*/ 12 h 65"/>
                <a:gd name="T14" fmla="*/ 28 w 60"/>
                <a:gd name="T15" fmla="*/ 10 h 65"/>
                <a:gd name="T16" fmla="*/ 19 w 60"/>
                <a:gd name="T17" fmla="*/ 5 h 65"/>
                <a:gd name="T18" fmla="*/ 18 w 60"/>
                <a:gd name="T19" fmla="*/ 4 h 65"/>
                <a:gd name="T20" fmla="*/ 15 w 60"/>
                <a:gd name="T21" fmla="*/ 1 h 65"/>
                <a:gd name="T22" fmla="*/ 12 w 60"/>
                <a:gd name="T23" fmla="*/ 0 h 65"/>
                <a:gd name="T24" fmla="*/ 9 w 60"/>
                <a:gd name="T25" fmla="*/ 3 h 65"/>
                <a:gd name="T26" fmla="*/ 8 w 60"/>
                <a:gd name="T27" fmla="*/ 9 h 65"/>
                <a:gd name="T28" fmla="*/ 10 w 60"/>
                <a:gd name="T29" fmla="*/ 10 h 65"/>
                <a:gd name="T30" fmla="*/ 13 w 60"/>
                <a:gd name="T31" fmla="*/ 14 h 65"/>
                <a:gd name="T32" fmla="*/ 12 w 60"/>
                <a:gd name="T33" fmla="*/ 15 h 65"/>
                <a:gd name="T34" fmla="*/ 9 w 60"/>
                <a:gd name="T35" fmla="*/ 16 h 65"/>
                <a:gd name="T36" fmla="*/ 7 w 60"/>
                <a:gd name="T37" fmla="*/ 19 h 65"/>
                <a:gd name="T38" fmla="*/ 4 w 60"/>
                <a:gd name="T39" fmla="*/ 21 h 65"/>
                <a:gd name="T40" fmla="*/ 5 w 60"/>
                <a:gd name="T41" fmla="*/ 35 h 65"/>
                <a:gd name="T42" fmla="*/ 11 w 60"/>
                <a:gd name="T43" fmla="*/ 40 h 65"/>
                <a:gd name="T44" fmla="*/ 11 w 60"/>
                <a:gd name="T45" fmla="*/ 43 h 65"/>
                <a:gd name="T46" fmla="*/ 11 w 60"/>
                <a:gd name="T47" fmla="*/ 44 h 65"/>
                <a:gd name="T48" fmla="*/ 10 w 60"/>
                <a:gd name="T49" fmla="*/ 48 h 65"/>
                <a:gd name="T50" fmla="*/ 7 w 60"/>
                <a:gd name="T51" fmla="*/ 52 h 65"/>
                <a:gd name="T52" fmla="*/ 7 w 60"/>
                <a:gd name="T53" fmla="*/ 55 h 65"/>
                <a:gd name="T54" fmla="*/ 7 w 60"/>
                <a:gd name="T55" fmla="*/ 57 h 65"/>
                <a:gd name="T56" fmla="*/ 10 w 60"/>
                <a:gd name="T57" fmla="*/ 58 h 65"/>
                <a:gd name="T58" fmla="*/ 12 w 60"/>
                <a:gd name="T59" fmla="*/ 59 h 65"/>
                <a:gd name="T60" fmla="*/ 15 w 60"/>
                <a:gd name="T61" fmla="*/ 62 h 65"/>
                <a:gd name="T62" fmla="*/ 22 w 60"/>
                <a:gd name="T63" fmla="*/ 65 h 65"/>
                <a:gd name="T64" fmla="*/ 26 w 60"/>
                <a:gd name="T65" fmla="*/ 64 h 65"/>
                <a:gd name="T66" fmla="*/ 22 w 60"/>
                <a:gd name="T67" fmla="*/ 58 h 65"/>
                <a:gd name="T68" fmla="*/ 23 w 60"/>
                <a:gd name="T69" fmla="*/ 53 h 65"/>
                <a:gd name="T70" fmla="*/ 25 w 60"/>
                <a:gd name="T71" fmla="*/ 51 h 65"/>
                <a:gd name="T72" fmla="*/ 28 w 60"/>
                <a:gd name="T73" fmla="*/ 52 h 65"/>
                <a:gd name="T74" fmla="*/ 34 w 60"/>
                <a:gd name="T75" fmla="*/ 53 h 65"/>
                <a:gd name="T76" fmla="*/ 35 w 60"/>
                <a:gd name="T77" fmla="*/ 53 h 65"/>
                <a:gd name="T78" fmla="*/ 42 w 60"/>
                <a:gd name="T79" fmla="*/ 47 h 65"/>
                <a:gd name="T80" fmla="*/ 52 w 60"/>
                <a:gd name="T81" fmla="*/ 46 h 65"/>
                <a:gd name="T82" fmla="*/ 57 w 60"/>
                <a:gd name="T83"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5">
                  <a:moveTo>
                    <a:pt x="57" y="36"/>
                  </a:moveTo>
                  <a:cubicBezTo>
                    <a:pt x="56" y="36"/>
                    <a:pt x="56" y="35"/>
                    <a:pt x="55" y="35"/>
                  </a:cubicBezTo>
                  <a:cubicBezTo>
                    <a:pt x="55" y="34"/>
                    <a:pt x="55" y="34"/>
                    <a:pt x="55" y="34"/>
                  </a:cubicBezTo>
                  <a:cubicBezTo>
                    <a:pt x="54" y="34"/>
                    <a:pt x="54" y="33"/>
                    <a:pt x="53" y="33"/>
                  </a:cubicBezTo>
                  <a:cubicBezTo>
                    <a:pt x="53" y="33"/>
                    <a:pt x="52" y="31"/>
                    <a:pt x="52" y="29"/>
                  </a:cubicBezTo>
                  <a:cubicBezTo>
                    <a:pt x="52" y="27"/>
                    <a:pt x="50" y="26"/>
                    <a:pt x="49" y="26"/>
                  </a:cubicBezTo>
                  <a:cubicBezTo>
                    <a:pt x="49" y="26"/>
                    <a:pt x="49" y="26"/>
                    <a:pt x="49" y="26"/>
                  </a:cubicBezTo>
                  <a:cubicBezTo>
                    <a:pt x="49" y="25"/>
                    <a:pt x="49" y="25"/>
                    <a:pt x="48" y="25"/>
                  </a:cubicBezTo>
                  <a:cubicBezTo>
                    <a:pt x="48" y="25"/>
                    <a:pt x="48" y="24"/>
                    <a:pt x="48" y="23"/>
                  </a:cubicBezTo>
                  <a:cubicBezTo>
                    <a:pt x="48" y="23"/>
                    <a:pt x="47" y="22"/>
                    <a:pt x="47" y="22"/>
                  </a:cubicBezTo>
                  <a:cubicBezTo>
                    <a:pt x="47" y="22"/>
                    <a:pt x="47" y="22"/>
                    <a:pt x="47" y="22"/>
                  </a:cubicBezTo>
                  <a:cubicBezTo>
                    <a:pt x="47" y="21"/>
                    <a:pt x="47" y="20"/>
                    <a:pt x="46" y="20"/>
                  </a:cubicBezTo>
                  <a:cubicBezTo>
                    <a:pt x="45" y="18"/>
                    <a:pt x="43" y="16"/>
                    <a:pt x="40" y="14"/>
                  </a:cubicBezTo>
                  <a:cubicBezTo>
                    <a:pt x="38" y="13"/>
                    <a:pt x="35" y="12"/>
                    <a:pt x="33" y="12"/>
                  </a:cubicBezTo>
                  <a:cubicBezTo>
                    <a:pt x="32" y="12"/>
                    <a:pt x="32" y="12"/>
                    <a:pt x="32" y="12"/>
                  </a:cubicBezTo>
                  <a:cubicBezTo>
                    <a:pt x="28" y="12"/>
                    <a:pt x="28" y="11"/>
                    <a:pt x="28" y="10"/>
                  </a:cubicBezTo>
                  <a:cubicBezTo>
                    <a:pt x="28" y="8"/>
                    <a:pt x="25" y="7"/>
                    <a:pt x="20" y="5"/>
                  </a:cubicBezTo>
                  <a:cubicBezTo>
                    <a:pt x="20" y="5"/>
                    <a:pt x="20" y="5"/>
                    <a:pt x="19" y="5"/>
                  </a:cubicBezTo>
                  <a:cubicBezTo>
                    <a:pt x="19" y="5"/>
                    <a:pt x="19" y="5"/>
                    <a:pt x="19" y="5"/>
                  </a:cubicBezTo>
                  <a:cubicBezTo>
                    <a:pt x="19" y="5"/>
                    <a:pt x="18" y="5"/>
                    <a:pt x="18" y="4"/>
                  </a:cubicBezTo>
                  <a:cubicBezTo>
                    <a:pt x="17" y="3"/>
                    <a:pt x="17" y="3"/>
                    <a:pt x="17" y="3"/>
                  </a:cubicBezTo>
                  <a:cubicBezTo>
                    <a:pt x="16" y="3"/>
                    <a:pt x="16" y="2"/>
                    <a:pt x="15" y="1"/>
                  </a:cubicBezTo>
                  <a:cubicBezTo>
                    <a:pt x="15" y="1"/>
                    <a:pt x="15" y="1"/>
                    <a:pt x="15" y="1"/>
                  </a:cubicBezTo>
                  <a:cubicBezTo>
                    <a:pt x="14" y="1"/>
                    <a:pt x="13" y="0"/>
                    <a:pt x="12" y="0"/>
                  </a:cubicBezTo>
                  <a:cubicBezTo>
                    <a:pt x="11" y="0"/>
                    <a:pt x="11" y="1"/>
                    <a:pt x="11" y="2"/>
                  </a:cubicBezTo>
                  <a:cubicBezTo>
                    <a:pt x="10" y="2"/>
                    <a:pt x="10" y="2"/>
                    <a:pt x="9" y="3"/>
                  </a:cubicBezTo>
                  <a:cubicBezTo>
                    <a:pt x="8" y="3"/>
                    <a:pt x="7" y="4"/>
                    <a:pt x="7" y="4"/>
                  </a:cubicBezTo>
                  <a:cubicBezTo>
                    <a:pt x="7" y="7"/>
                    <a:pt x="7" y="8"/>
                    <a:pt x="8" y="9"/>
                  </a:cubicBezTo>
                  <a:cubicBezTo>
                    <a:pt x="8" y="9"/>
                    <a:pt x="8" y="10"/>
                    <a:pt x="9" y="10"/>
                  </a:cubicBezTo>
                  <a:cubicBezTo>
                    <a:pt x="9" y="10"/>
                    <a:pt x="9" y="10"/>
                    <a:pt x="10" y="10"/>
                  </a:cubicBezTo>
                  <a:cubicBezTo>
                    <a:pt x="10" y="11"/>
                    <a:pt x="10" y="11"/>
                    <a:pt x="11" y="11"/>
                  </a:cubicBezTo>
                  <a:cubicBezTo>
                    <a:pt x="11" y="12"/>
                    <a:pt x="12" y="13"/>
                    <a:pt x="13" y="14"/>
                  </a:cubicBezTo>
                  <a:cubicBezTo>
                    <a:pt x="13" y="15"/>
                    <a:pt x="13" y="15"/>
                    <a:pt x="13" y="15"/>
                  </a:cubicBezTo>
                  <a:cubicBezTo>
                    <a:pt x="13" y="15"/>
                    <a:pt x="12" y="15"/>
                    <a:pt x="12" y="15"/>
                  </a:cubicBezTo>
                  <a:cubicBezTo>
                    <a:pt x="12" y="16"/>
                    <a:pt x="12" y="16"/>
                    <a:pt x="12" y="16"/>
                  </a:cubicBezTo>
                  <a:cubicBezTo>
                    <a:pt x="11" y="16"/>
                    <a:pt x="10" y="16"/>
                    <a:pt x="9" y="16"/>
                  </a:cubicBezTo>
                  <a:cubicBezTo>
                    <a:pt x="9" y="17"/>
                    <a:pt x="8" y="17"/>
                    <a:pt x="7" y="18"/>
                  </a:cubicBezTo>
                  <a:cubicBezTo>
                    <a:pt x="7" y="19"/>
                    <a:pt x="7" y="19"/>
                    <a:pt x="7" y="19"/>
                  </a:cubicBezTo>
                  <a:cubicBezTo>
                    <a:pt x="6" y="19"/>
                    <a:pt x="5" y="20"/>
                    <a:pt x="4" y="20"/>
                  </a:cubicBezTo>
                  <a:cubicBezTo>
                    <a:pt x="4" y="20"/>
                    <a:pt x="4" y="21"/>
                    <a:pt x="4" y="21"/>
                  </a:cubicBezTo>
                  <a:cubicBezTo>
                    <a:pt x="2" y="22"/>
                    <a:pt x="0" y="25"/>
                    <a:pt x="0" y="27"/>
                  </a:cubicBezTo>
                  <a:cubicBezTo>
                    <a:pt x="0" y="30"/>
                    <a:pt x="3" y="34"/>
                    <a:pt x="5" y="35"/>
                  </a:cubicBezTo>
                  <a:cubicBezTo>
                    <a:pt x="5" y="36"/>
                    <a:pt x="6" y="37"/>
                    <a:pt x="7" y="37"/>
                  </a:cubicBezTo>
                  <a:cubicBezTo>
                    <a:pt x="9" y="38"/>
                    <a:pt x="10" y="39"/>
                    <a:pt x="11" y="40"/>
                  </a:cubicBezTo>
                  <a:cubicBezTo>
                    <a:pt x="12" y="41"/>
                    <a:pt x="12" y="41"/>
                    <a:pt x="12" y="42"/>
                  </a:cubicBezTo>
                  <a:cubicBezTo>
                    <a:pt x="12" y="43"/>
                    <a:pt x="12" y="43"/>
                    <a:pt x="11" y="43"/>
                  </a:cubicBezTo>
                  <a:cubicBezTo>
                    <a:pt x="11" y="43"/>
                    <a:pt x="11" y="44"/>
                    <a:pt x="11" y="44"/>
                  </a:cubicBezTo>
                  <a:cubicBezTo>
                    <a:pt x="11" y="44"/>
                    <a:pt x="11" y="44"/>
                    <a:pt x="11" y="44"/>
                  </a:cubicBezTo>
                  <a:cubicBezTo>
                    <a:pt x="10" y="45"/>
                    <a:pt x="10" y="47"/>
                    <a:pt x="10" y="48"/>
                  </a:cubicBezTo>
                  <a:cubicBezTo>
                    <a:pt x="10" y="48"/>
                    <a:pt x="10" y="48"/>
                    <a:pt x="10" y="48"/>
                  </a:cubicBezTo>
                  <a:cubicBezTo>
                    <a:pt x="9" y="49"/>
                    <a:pt x="9" y="50"/>
                    <a:pt x="9" y="50"/>
                  </a:cubicBezTo>
                  <a:cubicBezTo>
                    <a:pt x="8" y="51"/>
                    <a:pt x="8" y="52"/>
                    <a:pt x="7" y="52"/>
                  </a:cubicBezTo>
                  <a:cubicBezTo>
                    <a:pt x="7" y="53"/>
                    <a:pt x="7" y="53"/>
                    <a:pt x="7" y="53"/>
                  </a:cubicBezTo>
                  <a:cubicBezTo>
                    <a:pt x="6" y="54"/>
                    <a:pt x="6" y="55"/>
                    <a:pt x="7" y="55"/>
                  </a:cubicBezTo>
                  <a:cubicBezTo>
                    <a:pt x="7" y="56"/>
                    <a:pt x="7" y="56"/>
                    <a:pt x="7" y="57"/>
                  </a:cubicBezTo>
                  <a:cubicBezTo>
                    <a:pt x="7" y="57"/>
                    <a:pt x="7" y="57"/>
                    <a:pt x="7" y="57"/>
                  </a:cubicBezTo>
                  <a:cubicBezTo>
                    <a:pt x="8" y="57"/>
                    <a:pt x="8" y="57"/>
                    <a:pt x="9" y="57"/>
                  </a:cubicBezTo>
                  <a:cubicBezTo>
                    <a:pt x="9" y="57"/>
                    <a:pt x="10" y="58"/>
                    <a:pt x="10" y="58"/>
                  </a:cubicBezTo>
                  <a:cubicBezTo>
                    <a:pt x="11" y="59"/>
                    <a:pt x="11" y="59"/>
                    <a:pt x="11" y="59"/>
                  </a:cubicBezTo>
                  <a:cubicBezTo>
                    <a:pt x="11" y="59"/>
                    <a:pt x="11" y="59"/>
                    <a:pt x="12" y="59"/>
                  </a:cubicBezTo>
                  <a:cubicBezTo>
                    <a:pt x="12" y="60"/>
                    <a:pt x="13" y="60"/>
                    <a:pt x="13" y="60"/>
                  </a:cubicBezTo>
                  <a:cubicBezTo>
                    <a:pt x="15" y="61"/>
                    <a:pt x="15" y="61"/>
                    <a:pt x="15" y="62"/>
                  </a:cubicBezTo>
                  <a:cubicBezTo>
                    <a:pt x="15" y="62"/>
                    <a:pt x="15" y="63"/>
                    <a:pt x="16" y="63"/>
                  </a:cubicBezTo>
                  <a:cubicBezTo>
                    <a:pt x="16" y="65"/>
                    <a:pt x="18" y="65"/>
                    <a:pt x="22" y="65"/>
                  </a:cubicBezTo>
                  <a:cubicBezTo>
                    <a:pt x="23" y="65"/>
                    <a:pt x="23" y="65"/>
                    <a:pt x="23" y="65"/>
                  </a:cubicBezTo>
                  <a:cubicBezTo>
                    <a:pt x="24" y="65"/>
                    <a:pt x="25" y="65"/>
                    <a:pt x="26" y="64"/>
                  </a:cubicBezTo>
                  <a:cubicBezTo>
                    <a:pt x="26" y="64"/>
                    <a:pt x="26" y="64"/>
                    <a:pt x="26" y="63"/>
                  </a:cubicBezTo>
                  <a:cubicBezTo>
                    <a:pt x="26" y="61"/>
                    <a:pt x="23" y="58"/>
                    <a:pt x="22" y="58"/>
                  </a:cubicBezTo>
                  <a:cubicBezTo>
                    <a:pt x="22" y="58"/>
                    <a:pt x="21" y="57"/>
                    <a:pt x="23" y="53"/>
                  </a:cubicBezTo>
                  <a:cubicBezTo>
                    <a:pt x="23" y="53"/>
                    <a:pt x="23" y="53"/>
                    <a:pt x="23" y="53"/>
                  </a:cubicBezTo>
                  <a:cubicBezTo>
                    <a:pt x="23" y="52"/>
                    <a:pt x="23" y="52"/>
                    <a:pt x="23" y="52"/>
                  </a:cubicBezTo>
                  <a:cubicBezTo>
                    <a:pt x="24" y="51"/>
                    <a:pt x="24" y="51"/>
                    <a:pt x="25" y="51"/>
                  </a:cubicBezTo>
                  <a:cubicBezTo>
                    <a:pt x="25" y="51"/>
                    <a:pt x="26" y="51"/>
                    <a:pt x="26" y="51"/>
                  </a:cubicBezTo>
                  <a:cubicBezTo>
                    <a:pt x="28" y="52"/>
                    <a:pt x="28" y="52"/>
                    <a:pt x="28" y="52"/>
                  </a:cubicBezTo>
                  <a:cubicBezTo>
                    <a:pt x="29" y="52"/>
                    <a:pt x="30" y="52"/>
                    <a:pt x="30" y="52"/>
                  </a:cubicBezTo>
                  <a:cubicBezTo>
                    <a:pt x="32" y="52"/>
                    <a:pt x="33" y="53"/>
                    <a:pt x="34" y="53"/>
                  </a:cubicBezTo>
                  <a:cubicBezTo>
                    <a:pt x="35" y="53"/>
                    <a:pt x="35" y="53"/>
                    <a:pt x="35" y="53"/>
                  </a:cubicBezTo>
                  <a:cubicBezTo>
                    <a:pt x="35" y="53"/>
                    <a:pt x="35" y="53"/>
                    <a:pt x="35" y="53"/>
                  </a:cubicBezTo>
                  <a:cubicBezTo>
                    <a:pt x="38" y="53"/>
                    <a:pt x="40" y="50"/>
                    <a:pt x="41" y="48"/>
                  </a:cubicBezTo>
                  <a:cubicBezTo>
                    <a:pt x="42" y="48"/>
                    <a:pt x="42" y="47"/>
                    <a:pt x="42" y="47"/>
                  </a:cubicBezTo>
                  <a:cubicBezTo>
                    <a:pt x="43" y="46"/>
                    <a:pt x="46" y="45"/>
                    <a:pt x="50" y="46"/>
                  </a:cubicBezTo>
                  <a:cubicBezTo>
                    <a:pt x="52" y="46"/>
                    <a:pt x="52" y="46"/>
                    <a:pt x="52" y="46"/>
                  </a:cubicBezTo>
                  <a:cubicBezTo>
                    <a:pt x="58" y="46"/>
                    <a:pt x="60" y="43"/>
                    <a:pt x="60" y="41"/>
                  </a:cubicBezTo>
                  <a:cubicBezTo>
                    <a:pt x="60" y="40"/>
                    <a:pt x="59" y="37"/>
                    <a:pt x="57"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A1715F6F-E50E-477C-94D8-3E304762D223}"/>
                </a:ext>
              </a:extLst>
            </p:cNvPr>
            <p:cNvSpPr>
              <a:spLocks/>
            </p:cNvSpPr>
            <p:nvPr/>
          </p:nvSpPr>
          <p:spPr bwMode="auto">
            <a:xfrm>
              <a:off x="1070" y="2360"/>
              <a:ext cx="9" cy="7"/>
            </a:xfrm>
            <a:custGeom>
              <a:avLst/>
              <a:gdLst>
                <a:gd name="T0" fmla="*/ 7 w 8"/>
                <a:gd name="T1" fmla="*/ 2 h 6"/>
                <a:gd name="T2" fmla="*/ 7 w 8"/>
                <a:gd name="T3" fmla="*/ 1 h 6"/>
                <a:gd name="T4" fmla="*/ 6 w 8"/>
                <a:gd name="T5" fmla="*/ 0 h 6"/>
                <a:gd name="T6" fmla="*/ 4 w 8"/>
                <a:gd name="T7" fmla="*/ 0 h 6"/>
                <a:gd name="T8" fmla="*/ 1 w 8"/>
                <a:gd name="T9" fmla="*/ 1 h 6"/>
                <a:gd name="T10" fmla="*/ 0 w 8"/>
                <a:gd name="T11" fmla="*/ 3 h 6"/>
                <a:gd name="T12" fmla="*/ 1 w 8"/>
                <a:gd name="T13" fmla="*/ 5 h 6"/>
                <a:gd name="T14" fmla="*/ 2 w 8"/>
                <a:gd name="T15" fmla="*/ 5 h 6"/>
                <a:gd name="T16" fmla="*/ 3 w 8"/>
                <a:gd name="T17" fmla="*/ 6 h 6"/>
                <a:gd name="T18" fmla="*/ 7 w 8"/>
                <a:gd name="T19" fmla="*/ 6 h 6"/>
                <a:gd name="T20" fmla="*/ 8 w 8"/>
                <a:gd name="T21" fmla="*/ 5 h 6"/>
                <a:gd name="T22" fmla="*/ 7 w 8"/>
                <a:gd name="T23" fmla="*/ 2 h 6"/>
                <a:gd name="T24" fmla="*/ 7 w 8"/>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7" y="2"/>
                  </a:moveTo>
                  <a:cubicBezTo>
                    <a:pt x="7" y="2"/>
                    <a:pt x="7" y="1"/>
                    <a:pt x="7" y="1"/>
                  </a:cubicBezTo>
                  <a:cubicBezTo>
                    <a:pt x="7" y="1"/>
                    <a:pt x="6" y="1"/>
                    <a:pt x="6" y="0"/>
                  </a:cubicBezTo>
                  <a:cubicBezTo>
                    <a:pt x="5" y="0"/>
                    <a:pt x="4" y="0"/>
                    <a:pt x="4" y="0"/>
                  </a:cubicBezTo>
                  <a:cubicBezTo>
                    <a:pt x="3" y="1"/>
                    <a:pt x="2" y="1"/>
                    <a:pt x="1" y="1"/>
                  </a:cubicBezTo>
                  <a:cubicBezTo>
                    <a:pt x="0" y="2"/>
                    <a:pt x="0" y="2"/>
                    <a:pt x="0" y="3"/>
                  </a:cubicBezTo>
                  <a:cubicBezTo>
                    <a:pt x="0" y="4"/>
                    <a:pt x="0" y="4"/>
                    <a:pt x="1" y="5"/>
                  </a:cubicBezTo>
                  <a:cubicBezTo>
                    <a:pt x="1" y="5"/>
                    <a:pt x="2" y="5"/>
                    <a:pt x="2" y="5"/>
                  </a:cubicBezTo>
                  <a:cubicBezTo>
                    <a:pt x="2" y="6"/>
                    <a:pt x="3" y="6"/>
                    <a:pt x="3" y="6"/>
                  </a:cubicBezTo>
                  <a:cubicBezTo>
                    <a:pt x="7" y="6"/>
                    <a:pt x="7" y="6"/>
                    <a:pt x="7" y="6"/>
                  </a:cubicBezTo>
                  <a:cubicBezTo>
                    <a:pt x="8" y="6"/>
                    <a:pt x="8" y="6"/>
                    <a:pt x="8" y="5"/>
                  </a:cubicBezTo>
                  <a:cubicBezTo>
                    <a:pt x="8" y="4"/>
                    <a:pt x="8" y="4"/>
                    <a:pt x="7" y="2"/>
                  </a:cubicBezTo>
                  <a:cubicBezTo>
                    <a:pt x="7" y="2"/>
                    <a:pt x="7" y="2"/>
                    <a:pt x="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7CDE7DFF-04DB-417D-A2D9-694DC4BE45DC}"/>
                </a:ext>
              </a:extLst>
            </p:cNvPr>
            <p:cNvSpPr>
              <a:spLocks noEditPoints="1"/>
            </p:cNvSpPr>
            <p:nvPr/>
          </p:nvSpPr>
          <p:spPr bwMode="auto">
            <a:xfrm>
              <a:off x="585" y="1358"/>
              <a:ext cx="1719" cy="1109"/>
            </a:xfrm>
            <a:custGeom>
              <a:avLst/>
              <a:gdLst>
                <a:gd name="T0" fmla="*/ 1372 w 1460"/>
                <a:gd name="T1" fmla="*/ 34 h 940"/>
                <a:gd name="T2" fmla="*/ 1339 w 1460"/>
                <a:gd name="T3" fmla="*/ 111 h 940"/>
                <a:gd name="T4" fmla="*/ 1229 w 1460"/>
                <a:gd name="T5" fmla="*/ 186 h 940"/>
                <a:gd name="T6" fmla="*/ 1173 w 1460"/>
                <a:gd name="T7" fmla="*/ 276 h 940"/>
                <a:gd name="T8" fmla="*/ 1092 w 1460"/>
                <a:gd name="T9" fmla="*/ 300 h 940"/>
                <a:gd name="T10" fmla="*/ 1052 w 1460"/>
                <a:gd name="T11" fmla="*/ 245 h 940"/>
                <a:gd name="T12" fmla="*/ 1048 w 1460"/>
                <a:gd name="T13" fmla="*/ 190 h 940"/>
                <a:gd name="T14" fmla="*/ 1029 w 1460"/>
                <a:gd name="T15" fmla="*/ 157 h 940"/>
                <a:gd name="T16" fmla="*/ 940 w 1460"/>
                <a:gd name="T17" fmla="*/ 149 h 940"/>
                <a:gd name="T18" fmla="*/ 877 w 1460"/>
                <a:gd name="T19" fmla="*/ 171 h 940"/>
                <a:gd name="T20" fmla="*/ 854 w 1460"/>
                <a:gd name="T21" fmla="*/ 152 h 940"/>
                <a:gd name="T22" fmla="*/ 803 w 1460"/>
                <a:gd name="T23" fmla="*/ 101 h 940"/>
                <a:gd name="T24" fmla="*/ 741 w 1460"/>
                <a:gd name="T25" fmla="*/ 84 h 940"/>
                <a:gd name="T26" fmla="*/ 290 w 1460"/>
                <a:gd name="T27" fmla="*/ 76 h 940"/>
                <a:gd name="T28" fmla="*/ 131 w 1460"/>
                <a:gd name="T29" fmla="*/ 73 h 940"/>
                <a:gd name="T30" fmla="*/ 113 w 1460"/>
                <a:gd name="T31" fmla="*/ 68 h 940"/>
                <a:gd name="T32" fmla="*/ 78 w 1460"/>
                <a:gd name="T33" fmla="*/ 30 h 940"/>
                <a:gd name="T34" fmla="*/ 68 w 1460"/>
                <a:gd name="T35" fmla="*/ 125 h 940"/>
                <a:gd name="T36" fmla="*/ 4 w 1460"/>
                <a:gd name="T37" fmla="*/ 339 h 940"/>
                <a:gd name="T38" fmla="*/ 44 w 1460"/>
                <a:gd name="T39" fmla="*/ 433 h 940"/>
                <a:gd name="T40" fmla="*/ 55 w 1460"/>
                <a:gd name="T41" fmla="*/ 563 h 940"/>
                <a:gd name="T42" fmla="*/ 157 w 1460"/>
                <a:gd name="T43" fmla="*/ 659 h 940"/>
                <a:gd name="T44" fmla="*/ 458 w 1460"/>
                <a:gd name="T45" fmla="*/ 725 h 940"/>
                <a:gd name="T46" fmla="*/ 556 w 1460"/>
                <a:gd name="T47" fmla="*/ 818 h 940"/>
                <a:gd name="T48" fmla="*/ 722 w 1460"/>
                <a:gd name="T49" fmla="*/ 932 h 940"/>
                <a:gd name="T50" fmla="*/ 735 w 1460"/>
                <a:gd name="T51" fmla="*/ 889 h 940"/>
                <a:gd name="T52" fmla="*/ 815 w 1460"/>
                <a:gd name="T53" fmla="*/ 803 h 940"/>
                <a:gd name="T54" fmla="*/ 911 w 1460"/>
                <a:gd name="T55" fmla="*/ 805 h 940"/>
                <a:gd name="T56" fmla="*/ 942 w 1460"/>
                <a:gd name="T57" fmla="*/ 819 h 940"/>
                <a:gd name="T58" fmla="*/ 984 w 1460"/>
                <a:gd name="T59" fmla="*/ 827 h 940"/>
                <a:gd name="T60" fmla="*/ 972 w 1460"/>
                <a:gd name="T61" fmla="*/ 805 h 940"/>
                <a:gd name="T62" fmla="*/ 952 w 1460"/>
                <a:gd name="T63" fmla="*/ 774 h 940"/>
                <a:gd name="T64" fmla="*/ 1023 w 1460"/>
                <a:gd name="T65" fmla="*/ 752 h 940"/>
                <a:gd name="T66" fmla="*/ 1085 w 1460"/>
                <a:gd name="T67" fmla="*/ 756 h 940"/>
                <a:gd name="T68" fmla="*/ 1185 w 1460"/>
                <a:gd name="T69" fmla="*/ 822 h 940"/>
                <a:gd name="T70" fmla="*/ 1263 w 1460"/>
                <a:gd name="T71" fmla="*/ 912 h 940"/>
                <a:gd name="T72" fmla="*/ 1227 w 1460"/>
                <a:gd name="T73" fmla="*/ 751 h 940"/>
                <a:gd name="T74" fmla="*/ 1211 w 1460"/>
                <a:gd name="T75" fmla="*/ 674 h 940"/>
                <a:gd name="T76" fmla="*/ 1219 w 1460"/>
                <a:gd name="T77" fmla="*/ 641 h 940"/>
                <a:gd name="T78" fmla="*/ 1238 w 1460"/>
                <a:gd name="T79" fmla="*/ 623 h 940"/>
                <a:gd name="T80" fmla="*/ 1293 w 1460"/>
                <a:gd name="T81" fmla="*/ 570 h 940"/>
                <a:gd name="T82" fmla="*/ 1330 w 1460"/>
                <a:gd name="T83" fmla="*/ 517 h 940"/>
                <a:gd name="T84" fmla="*/ 1315 w 1460"/>
                <a:gd name="T85" fmla="*/ 501 h 940"/>
                <a:gd name="T86" fmla="*/ 1336 w 1460"/>
                <a:gd name="T87" fmla="*/ 486 h 940"/>
                <a:gd name="T88" fmla="*/ 1320 w 1460"/>
                <a:gd name="T89" fmla="*/ 468 h 940"/>
                <a:gd name="T90" fmla="*/ 1326 w 1460"/>
                <a:gd name="T91" fmla="*/ 443 h 940"/>
                <a:gd name="T92" fmla="*/ 1314 w 1460"/>
                <a:gd name="T93" fmla="*/ 433 h 940"/>
                <a:gd name="T94" fmla="*/ 1294 w 1460"/>
                <a:gd name="T95" fmla="*/ 403 h 940"/>
                <a:gd name="T96" fmla="*/ 1300 w 1460"/>
                <a:gd name="T97" fmla="*/ 360 h 940"/>
                <a:gd name="T98" fmla="*/ 1331 w 1460"/>
                <a:gd name="T99" fmla="*/ 434 h 940"/>
                <a:gd name="T100" fmla="*/ 1323 w 1460"/>
                <a:gd name="T101" fmla="*/ 345 h 940"/>
                <a:gd name="T102" fmla="*/ 1347 w 1460"/>
                <a:gd name="T103" fmla="*/ 294 h 940"/>
                <a:gd name="T104" fmla="*/ 1344 w 1460"/>
                <a:gd name="T105" fmla="*/ 278 h 940"/>
                <a:gd name="T106" fmla="*/ 1385 w 1460"/>
                <a:gd name="T107" fmla="*/ 232 h 940"/>
                <a:gd name="T108" fmla="*/ 1404 w 1460"/>
                <a:gd name="T109" fmla="*/ 228 h 940"/>
                <a:gd name="T110" fmla="*/ 1395 w 1460"/>
                <a:gd name="T111" fmla="*/ 206 h 940"/>
                <a:gd name="T112" fmla="*/ 1406 w 1460"/>
                <a:gd name="T113" fmla="*/ 128 h 940"/>
                <a:gd name="T114" fmla="*/ 1449 w 1460"/>
                <a:gd name="T115" fmla="*/ 88 h 940"/>
                <a:gd name="T116" fmla="*/ 931 w 1460"/>
                <a:gd name="T117" fmla="*/ 557 h 940"/>
                <a:gd name="T118" fmla="*/ 1004 w 1460"/>
                <a:gd name="T119" fmla="*/ 211 h 940"/>
                <a:gd name="T120" fmla="*/ 978 w 1460"/>
                <a:gd name="T121" fmla="*/ 340 h 940"/>
                <a:gd name="T122" fmla="*/ 950 w 1460"/>
                <a:gd name="T123" fmla="*/ 238 h 940"/>
                <a:gd name="T124" fmla="*/ 993 w 1460"/>
                <a:gd name="T125" fmla="*/ 18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0" h="940">
                  <a:moveTo>
                    <a:pt x="1460" y="76"/>
                  </a:moveTo>
                  <a:cubicBezTo>
                    <a:pt x="1459" y="74"/>
                    <a:pt x="1455" y="73"/>
                    <a:pt x="1451" y="72"/>
                  </a:cubicBezTo>
                  <a:cubicBezTo>
                    <a:pt x="1450" y="72"/>
                    <a:pt x="1448" y="72"/>
                    <a:pt x="1447" y="70"/>
                  </a:cubicBezTo>
                  <a:cubicBezTo>
                    <a:pt x="1447" y="69"/>
                    <a:pt x="1446" y="68"/>
                    <a:pt x="1447" y="66"/>
                  </a:cubicBezTo>
                  <a:cubicBezTo>
                    <a:pt x="1447" y="65"/>
                    <a:pt x="1447" y="65"/>
                    <a:pt x="1447" y="65"/>
                  </a:cubicBezTo>
                  <a:cubicBezTo>
                    <a:pt x="1447" y="64"/>
                    <a:pt x="1448" y="63"/>
                    <a:pt x="1448" y="61"/>
                  </a:cubicBezTo>
                  <a:cubicBezTo>
                    <a:pt x="1449" y="59"/>
                    <a:pt x="1449" y="59"/>
                    <a:pt x="1449" y="59"/>
                  </a:cubicBezTo>
                  <a:cubicBezTo>
                    <a:pt x="1450" y="57"/>
                    <a:pt x="1446" y="55"/>
                    <a:pt x="1442" y="54"/>
                  </a:cubicBezTo>
                  <a:cubicBezTo>
                    <a:pt x="1442" y="54"/>
                    <a:pt x="1442" y="54"/>
                    <a:pt x="1442" y="54"/>
                  </a:cubicBezTo>
                  <a:cubicBezTo>
                    <a:pt x="1441" y="53"/>
                    <a:pt x="1440" y="53"/>
                    <a:pt x="1440" y="53"/>
                  </a:cubicBezTo>
                  <a:cubicBezTo>
                    <a:pt x="1437" y="51"/>
                    <a:pt x="1437" y="49"/>
                    <a:pt x="1437" y="45"/>
                  </a:cubicBezTo>
                  <a:cubicBezTo>
                    <a:pt x="1437" y="42"/>
                    <a:pt x="1437" y="39"/>
                    <a:pt x="1436" y="36"/>
                  </a:cubicBezTo>
                  <a:cubicBezTo>
                    <a:pt x="1434" y="26"/>
                    <a:pt x="1429" y="17"/>
                    <a:pt x="1424" y="11"/>
                  </a:cubicBezTo>
                  <a:cubicBezTo>
                    <a:pt x="1422" y="8"/>
                    <a:pt x="1419" y="7"/>
                    <a:pt x="1416" y="7"/>
                  </a:cubicBezTo>
                  <a:cubicBezTo>
                    <a:pt x="1413" y="7"/>
                    <a:pt x="1410" y="8"/>
                    <a:pt x="1409" y="8"/>
                  </a:cubicBezTo>
                  <a:cubicBezTo>
                    <a:pt x="1408" y="9"/>
                    <a:pt x="1406" y="9"/>
                    <a:pt x="1404" y="9"/>
                  </a:cubicBezTo>
                  <a:cubicBezTo>
                    <a:pt x="1403" y="9"/>
                    <a:pt x="1401" y="9"/>
                    <a:pt x="1400" y="8"/>
                  </a:cubicBezTo>
                  <a:cubicBezTo>
                    <a:pt x="1400" y="8"/>
                    <a:pt x="1399" y="7"/>
                    <a:pt x="1399" y="6"/>
                  </a:cubicBezTo>
                  <a:cubicBezTo>
                    <a:pt x="1398" y="5"/>
                    <a:pt x="1398" y="5"/>
                    <a:pt x="1398" y="5"/>
                  </a:cubicBezTo>
                  <a:cubicBezTo>
                    <a:pt x="1397" y="2"/>
                    <a:pt x="1396" y="0"/>
                    <a:pt x="1393" y="0"/>
                  </a:cubicBezTo>
                  <a:cubicBezTo>
                    <a:pt x="1388" y="0"/>
                    <a:pt x="1382" y="17"/>
                    <a:pt x="1382" y="17"/>
                  </a:cubicBezTo>
                  <a:cubicBezTo>
                    <a:pt x="1381" y="20"/>
                    <a:pt x="1378" y="24"/>
                    <a:pt x="1376" y="27"/>
                  </a:cubicBezTo>
                  <a:cubicBezTo>
                    <a:pt x="1375" y="29"/>
                    <a:pt x="1375" y="29"/>
                    <a:pt x="1375" y="29"/>
                  </a:cubicBezTo>
                  <a:cubicBezTo>
                    <a:pt x="1374" y="31"/>
                    <a:pt x="1372" y="33"/>
                    <a:pt x="1372" y="34"/>
                  </a:cubicBezTo>
                  <a:cubicBezTo>
                    <a:pt x="1372" y="36"/>
                    <a:pt x="1371" y="39"/>
                    <a:pt x="1371" y="41"/>
                  </a:cubicBezTo>
                  <a:cubicBezTo>
                    <a:pt x="1371" y="43"/>
                    <a:pt x="1371" y="44"/>
                    <a:pt x="1370" y="45"/>
                  </a:cubicBezTo>
                  <a:cubicBezTo>
                    <a:pt x="1370" y="46"/>
                    <a:pt x="1370" y="46"/>
                    <a:pt x="1370" y="46"/>
                  </a:cubicBezTo>
                  <a:cubicBezTo>
                    <a:pt x="1370" y="49"/>
                    <a:pt x="1369" y="51"/>
                    <a:pt x="1368" y="54"/>
                  </a:cubicBezTo>
                  <a:cubicBezTo>
                    <a:pt x="1367" y="56"/>
                    <a:pt x="1366" y="57"/>
                    <a:pt x="1366" y="59"/>
                  </a:cubicBezTo>
                  <a:cubicBezTo>
                    <a:pt x="1364" y="63"/>
                    <a:pt x="1364" y="64"/>
                    <a:pt x="1367" y="66"/>
                  </a:cubicBezTo>
                  <a:cubicBezTo>
                    <a:pt x="1368" y="67"/>
                    <a:pt x="1368" y="67"/>
                    <a:pt x="1368" y="67"/>
                  </a:cubicBezTo>
                  <a:cubicBezTo>
                    <a:pt x="1369" y="67"/>
                    <a:pt x="1369" y="69"/>
                    <a:pt x="1369" y="72"/>
                  </a:cubicBezTo>
                  <a:cubicBezTo>
                    <a:pt x="1368" y="73"/>
                    <a:pt x="1368" y="75"/>
                    <a:pt x="1368" y="76"/>
                  </a:cubicBezTo>
                  <a:cubicBezTo>
                    <a:pt x="1368" y="79"/>
                    <a:pt x="1367" y="81"/>
                    <a:pt x="1365" y="83"/>
                  </a:cubicBezTo>
                  <a:cubicBezTo>
                    <a:pt x="1365" y="84"/>
                    <a:pt x="1364" y="85"/>
                    <a:pt x="1363" y="86"/>
                  </a:cubicBezTo>
                  <a:cubicBezTo>
                    <a:pt x="1361" y="90"/>
                    <a:pt x="1361" y="91"/>
                    <a:pt x="1362" y="94"/>
                  </a:cubicBezTo>
                  <a:cubicBezTo>
                    <a:pt x="1362" y="96"/>
                    <a:pt x="1362" y="96"/>
                    <a:pt x="1361" y="96"/>
                  </a:cubicBezTo>
                  <a:cubicBezTo>
                    <a:pt x="1361" y="96"/>
                    <a:pt x="1361" y="97"/>
                    <a:pt x="1359" y="97"/>
                  </a:cubicBezTo>
                  <a:cubicBezTo>
                    <a:pt x="1357" y="97"/>
                    <a:pt x="1355" y="97"/>
                    <a:pt x="1354" y="99"/>
                  </a:cubicBezTo>
                  <a:cubicBezTo>
                    <a:pt x="1354" y="100"/>
                    <a:pt x="1354" y="100"/>
                    <a:pt x="1354" y="100"/>
                  </a:cubicBezTo>
                  <a:cubicBezTo>
                    <a:pt x="1353" y="101"/>
                    <a:pt x="1353" y="101"/>
                    <a:pt x="1353" y="101"/>
                  </a:cubicBezTo>
                  <a:cubicBezTo>
                    <a:pt x="1353" y="102"/>
                    <a:pt x="1353" y="102"/>
                    <a:pt x="1353" y="102"/>
                  </a:cubicBezTo>
                  <a:cubicBezTo>
                    <a:pt x="1353" y="102"/>
                    <a:pt x="1353" y="102"/>
                    <a:pt x="1353" y="102"/>
                  </a:cubicBezTo>
                  <a:cubicBezTo>
                    <a:pt x="1353" y="102"/>
                    <a:pt x="1352" y="102"/>
                    <a:pt x="1352" y="103"/>
                  </a:cubicBezTo>
                  <a:cubicBezTo>
                    <a:pt x="1352" y="103"/>
                    <a:pt x="1351" y="102"/>
                    <a:pt x="1351" y="102"/>
                  </a:cubicBezTo>
                  <a:cubicBezTo>
                    <a:pt x="1350" y="102"/>
                    <a:pt x="1350" y="102"/>
                    <a:pt x="1350" y="102"/>
                  </a:cubicBezTo>
                  <a:cubicBezTo>
                    <a:pt x="1347" y="102"/>
                    <a:pt x="1342" y="104"/>
                    <a:pt x="1340" y="108"/>
                  </a:cubicBezTo>
                  <a:cubicBezTo>
                    <a:pt x="1340" y="109"/>
                    <a:pt x="1339" y="110"/>
                    <a:pt x="1339" y="111"/>
                  </a:cubicBezTo>
                  <a:cubicBezTo>
                    <a:pt x="1338" y="112"/>
                    <a:pt x="1338" y="112"/>
                    <a:pt x="1338" y="112"/>
                  </a:cubicBezTo>
                  <a:cubicBezTo>
                    <a:pt x="1338" y="112"/>
                    <a:pt x="1338" y="112"/>
                    <a:pt x="1338" y="113"/>
                  </a:cubicBezTo>
                  <a:cubicBezTo>
                    <a:pt x="1338" y="113"/>
                    <a:pt x="1338" y="113"/>
                    <a:pt x="1338" y="113"/>
                  </a:cubicBezTo>
                  <a:cubicBezTo>
                    <a:pt x="1337" y="113"/>
                    <a:pt x="1337" y="113"/>
                    <a:pt x="1337" y="113"/>
                  </a:cubicBezTo>
                  <a:cubicBezTo>
                    <a:pt x="1337" y="113"/>
                    <a:pt x="1336" y="113"/>
                    <a:pt x="1336" y="113"/>
                  </a:cubicBezTo>
                  <a:cubicBezTo>
                    <a:pt x="1335" y="113"/>
                    <a:pt x="1335" y="114"/>
                    <a:pt x="1334" y="114"/>
                  </a:cubicBezTo>
                  <a:cubicBezTo>
                    <a:pt x="1334" y="114"/>
                    <a:pt x="1334" y="114"/>
                    <a:pt x="1334" y="114"/>
                  </a:cubicBezTo>
                  <a:cubicBezTo>
                    <a:pt x="1334" y="113"/>
                    <a:pt x="1333" y="112"/>
                    <a:pt x="1332" y="113"/>
                  </a:cubicBezTo>
                  <a:cubicBezTo>
                    <a:pt x="1319" y="118"/>
                    <a:pt x="1319" y="118"/>
                    <a:pt x="1319" y="118"/>
                  </a:cubicBezTo>
                  <a:cubicBezTo>
                    <a:pt x="1318" y="119"/>
                    <a:pt x="1318" y="120"/>
                    <a:pt x="1318" y="120"/>
                  </a:cubicBezTo>
                  <a:cubicBezTo>
                    <a:pt x="1318" y="121"/>
                    <a:pt x="1318" y="121"/>
                    <a:pt x="1318" y="121"/>
                  </a:cubicBezTo>
                  <a:cubicBezTo>
                    <a:pt x="1316" y="122"/>
                    <a:pt x="1313" y="123"/>
                    <a:pt x="1311" y="124"/>
                  </a:cubicBezTo>
                  <a:cubicBezTo>
                    <a:pt x="1308" y="125"/>
                    <a:pt x="1305" y="126"/>
                    <a:pt x="1303" y="127"/>
                  </a:cubicBezTo>
                  <a:cubicBezTo>
                    <a:pt x="1302" y="127"/>
                    <a:pt x="1302" y="127"/>
                    <a:pt x="1302" y="127"/>
                  </a:cubicBezTo>
                  <a:cubicBezTo>
                    <a:pt x="1301" y="127"/>
                    <a:pt x="1301" y="127"/>
                    <a:pt x="1300" y="127"/>
                  </a:cubicBezTo>
                  <a:cubicBezTo>
                    <a:pt x="1296" y="129"/>
                    <a:pt x="1291" y="130"/>
                    <a:pt x="1288" y="131"/>
                  </a:cubicBezTo>
                  <a:cubicBezTo>
                    <a:pt x="1280" y="134"/>
                    <a:pt x="1259" y="142"/>
                    <a:pt x="1256" y="145"/>
                  </a:cubicBezTo>
                  <a:cubicBezTo>
                    <a:pt x="1254" y="147"/>
                    <a:pt x="1251" y="153"/>
                    <a:pt x="1247" y="162"/>
                  </a:cubicBezTo>
                  <a:cubicBezTo>
                    <a:pt x="1244" y="166"/>
                    <a:pt x="1244" y="166"/>
                    <a:pt x="1244" y="166"/>
                  </a:cubicBezTo>
                  <a:cubicBezTo>
                    <a:pt x="1243" y="170"/>
                    <a:pt x="1242" y="172"/>
                    <a:pt x="1241" y="174"/>
                  </a:cubicBezTo>
                  <a:cubicBezTo>
                    <a:pt x="1240" y="176"/>
                    <a:pt x="1237" y="178"/>
                    <a:pt x="1234" y="180"/>
                  </a:cubicBezTo>
                  <a:cubicBezTo>
                    <a:pt x="1233" y="181"/>
                    <a:pt x="1233" y="181"/>
                    <a:pt x="1233" y="181"/>
                  </a:cubicBezTo>
                  <a:cubicBezTo>
                    <a:pt x="1231" y="182"/>
                    <a:pt x="1230" y="183"/>
                    <a:pt x="1229" y="184"/>
                  </a:cubicBezTo>
                  <a:cubicBezTo>
                    <a:pt x="1229" y="185"/>
                    <a:pt x="1229" y="186"/>
                    <a:pt x="1229" y="186"/>
                  </a:cubicBezTo>
                  <a:cubicBezTo>
                    <a:pt x="1229" y="187"/>
                    <a:pt x="1229" y="187"/>
                    <a:pt x="1229" y="188"/>
                  </a:cubicBezTo>
                  <a:cubicBezTo>
                    <a:pt x="1230" y="189"/>
                    <a:pt x="1232" y="189"/>
                    <a:pt x="1235" y="189"/>
                  </a:cubicBezTo>
                  <a:cubicBezTo>
                    <a:pt x="1235" y="189"/>
                    <a:pt x="1235" y="189"/>
                    <a:pt x="1235" y="189"/>
                  </a:cubicBezTo>
                  <a:cubicBezTo>
                    <a:pt x="1236" y="190"/>
                    <a:pt x="1235" y="192"/>
                    <a:pt x="1235" y="192"/>
                  </a:cubicBezTo>
                  <a:cubicBezTo>
                    <a:pt x="1234" y="193"/>
                    <a:pt x="1234" y="194"/>
                    <a:pt x="1234" y="194"/>
                  </a:cubicBezTo>
                  <a:cubicBezTo>
                    <a:pt x="1235" y="195"/>
                    <a:pt x="1236" y="197"/>
                    <a:pt x="1239" y="199"/>
                  </a:cubicBezTo>
                  <a:cubicBezTo>
                    <a:pt x="1241" y="200"/>
                    <a:pt x="1241" y="206"/>
                    <a:pt x="1241" y="208"/>
                  </a:cubicBezTo>
                  <a:cubicBezTo>
                    <a:pt x="1240" y="210"/>
                    <a:pt x="1240" y="210"/>
                    <a:pt x="1239" y="211"/>
                  </a:cubicBezTo>
                  <a:cubicBezTo>
                    <a:pt x="1238" y="211"/>
                    <a:pt x="1238" y="212"/>
                    <a:pt x="1237" y="213"/>
                  </a:cubicBezTo>
                  <a:cubicBezTo>
                    <a:pt x="1237" y="214"/>
                    <a:pt x="1237" y="214"/>
                    <a:pt x="1237" y="214"/>
                  </a:cubicBezTo>
                  <a:cubicBezTo>
                    <a:pt x="1233" y="222"/>
                    <a:pt x="1224" y="227"/>
                    <a:pt x="1213" y="226"/>
                  </a:cubicBezTo>
                  <a:cubicBezTo>
                    <a:pt x="1211" y="225"/>
                    <a:pt x="1210" y="225"/>
                    <a:pt x="1208" y="225"/>
                  </a:cubicBezTo>
                  <a:cubicBezTo>
                    <a:pt x="1198" y="225"/>
                    <a:pt x="1189" y="229"/>
                    <a:pt x="1181" y="232"/>
                  </a:cubicBezTo>
                  <a:cubicBezTo>
                    <a:pt x="1179" y="233"/>
                    <a:pt x="1179" y="233"/>
                    <a:pt x="1179" y="233"/>
                  </a:cubicBezTo>
                  <a:cubicBezTo>
                    <a:pt x="1175" y="235"/>
                    <a:pt x="1174" y="236"/>
                    <a:pt x="1173" y="238"/>
                  </a:cubicBezTo>
                  <a:cubicBezTo>
                    <a:pt x="1172" y="240"/>
                    <a:pt x="1173" y="242"/>
                    <a:pt x="1173" y="244"/>
                  </a:cubicBezTo>
                  <a:cubicBezTo>
                    <a:pt x="1173" y="245"/>
                    <a:pt x="1173" y="245"/>
                    <a:pt x="1173" y="245"/>
                  </a:cubicBezTo>
                  <a:cubicBezTo>
                    <a:pt x="1174" y="245"/>
                    <a:pt x="1174" y="245"/>
                    <a:pt x="1174" y="245"/>
                  </a:cubicBezTo>
                  <a:cubicBezTo>
                    <a:pt x="1174" y="246"/>
                    <a:pt x="1174" y="246"/>
                    <a:pt x="1174" y="246"/>
                  </a:cubicBezTo>
                  <a:cubicBezTo>
                    <a:pt x="1175" y="248"/>
                    <a:pt x="1176" y="248"/>
                    <a:pt x="1178" y="249"/>
                  </a:cubicBezTo>
                  <a:cubicBezTo>
                    <a:pt x="1180" y="250"/>
                    <a:pt x="1183" y="250"/>
                    <a:pt x="1184" y="253"/>
                  </a:cubicBezTo>
                  <a:cubicBezTo>
                    <a:pt x="1187" y="257"/>
                    <a:pt x="1183" y="265"/>
                    <a:pt x="1173" y="274"/>
                  </a:cubicBezTo>
                  <a:cubicBezTo>
                    <a:pt x="1173" y="275"/>
                    <a:pt x="1173" y="275"/>
                    <a:pt x="1173" y="275"/>
                  </a:cubicBezTo>
                  <a:cubicBezTo>
                    <a:pt x="1173" y="276"/>
                    <a:pt x="1173" y="276"/>
                    <a:pt x="1173" y="276"/>
                  </a:cubicBezTo>
                  <a:cubicBezTo>
                    <a:pt x="1172" y="276"/>
                    <a:pt x="1172" y="276"/>
                    <a:pt x="1171" y="277"/>
                  </a:cubicBezTo>
                  <a:cubicBezTo>
                    <a:pt x="1169" y="278"/>
                    <a:pt x="1168" y="280"/>
                    <a:pt x="1166" y="281"/>
                  </a:cubicBezTo>
                  <a:cubicBezTo>
                    <a:pt x="1165" y="282"/>
                    <a:pt x="1163" y="284"/>
                    <a:pt x="1160" y="286"/>
                  </a:cubicBezTo>
                  <a:cubicBezTo>
                    <a:pt x="1158" y="287"/>
                    <a:pt x="1158" y="287"/>
                    <a:pt x="1158" y="287"/>
                  </a:cubicBezTo>
                  <a:cubicBezTo>
                    <a:pt x="1158" y="288"/>
                    <a:pt x="1158" y="288"/>
                    <a:pt x="1158" y="289"/>
                  </a:cubicBezTo>
                  <a:cubicBezTo>
                    <a:pt x="1158" y="289"/>
                    <a:pt x="1158" y="289"/>
                    <a:pt x="1158" y="289"/>
                  </a:cubicBezTo>
                  <a:cubicBezTo>
                    <a:pt x="1157" y="289"/>
                    <a:pt x="1156" y="289"/>
                    <a:pt x="1156" y="289"/>
                  </a:cubicBezTo>
                  <a:cubicBezTo>
                    <a:pt x="1150" y="294"/>
                    <a:pt x="1135" y="307"/>
                    <a:pt x="1130" y="314"/>
                  </a:cubicBezTo>
                  <a:cubicBezTo>
                    <a:pt x="1126" y="321"/>
                    <a:pt x="1121" y="321"/>
                    <a:pt x="1118" y="321"/>
                  </a:cubicBezTo>
                  <a:cubicBezTo>
                    <a:pt x="1118" y="321"/>
                    <a:pt x="1118" y="321"/>
                    <a:pt x="1117" y="321"/>
                  </a:cubicBezTo>
                  <a:cubicBezTo>
                    <a:pt x="1117" y="322"/>
                    <a:pt x="1117" y="322"/>
                    <a:pt x="1116" y="322"/>
                  </a:cubicBezTo>
                  <a:cubicBezTo>
                    <a:pt x="1116" y="322"/>
                    <a:pt x="1115" y="322"/>
                    <a:pt x="1115" y="322"/>
                  </a:cubicBezTo>
                  <a:cubicBezTo>
                    <a:pt x="1114" y="322"/>
                    <a:pt x="1111" y="323"/>
                    <a:pt x="1106" y="323"/>
                  </a:cubicBezTo>
                  <a:cubicBezTo>
                    <a:pt x="1098" y="323"/>
                    <a:pt x="1098" y="323"/>
                    <a:pt x="1098" y="323"/>
                  </a:cubicBezTo>
                  <a:cubicBezTo>
                    <a:pt x="1097" y="323"/>
                    <a:pt x="1095" y="322"/>
                    <a:pt x="1094" y="322"/>
                  </a:cubicBezTo>
                  <a:cubicBezTo>
                    <a:pt x="1091" y="322"/>
                    <a:pt x="1088" y="322"/>
                    <a:pt x="1087" y="323"/>
                  </a:cubicBezTo>
                  <a:cubicBezTo>
                    <a:pt x="1086" y="323"/>
                    <a:pt x="1085" y="322"/>
                    <a:pt x="1085" y="322"/>
                  </a:cubicBezTo>
                  <a:cubicBezTo>
                    <a:pt x="1085" y="322"/>
                    <a:pt x="1084" y="322"/>
                    <a:pt x="1084" y="322"/>
                  </a:cubicBezTo>
                  <a:cubicBezTo>
                    <a:pt x="1084" y="321"/>
                    <a:pt x="1084" y="321"/>
                    <a:pt x="1084" y="321"/>
                  </a:cubicBezTo>
                  <a:cubicBezTo>
                    <a:pt x="1084" y="320"/>
                    <a:pt x="1084" y="318"/>
                    <a:pt x="1085" y="317"/>
                  </a:cubicBezTo>
                  <a:cubicBezTo>
                    <a:pt x="1085" y="316"/>
                    <a:pt x="1085" y="316"/>
                    <a:pt x="1085" y="315"/>
                  </a:cubicBezTo>
                  <a:cubicBezTo>
                    <a:pt x="1085" y="313"/>
                    <a:pt x="1085" y="312"/>
                    <a:pt x="1085" y="311"/>
                  </a:cubicBezTo>
                  <a:cubicBezTo>
                    <a:pt x="1085" y="308"/>
                    <a:pt x="1086" y="305"/>
                    <a:pt x="1088" y="304"/>
                  </a:cubicBezTo>
                  <a:cubicBezTo>
                    <a:pt x="1090" y="302"/>
                    <a:pt x="1091" y="301"/>
                    <a:pt x="1092" y="300"/>
                  </a:cubicBezTo>
                  <a:cubicBezTo>
                    <a:pt x="1093" y="299"/>
                    <a:pt x="1093" y="296"/>
                    <a:pt x="1093" y="296"/>
                  </a:cubicBezTo>
                  <a:cubicBezTo>
                    <a:pt x="1093" y="294"/>
                    <a:pt x="1093" y="294"/>
                    <a:pt x="1093" y="294"/>
                  </a:cubicBezTo>
                  <a:cubicBezTo>
                    <a:pt x="1093" y="293"/>
                    <a:pt x="1094" y="292"/>
                    <a:pt x="1098" y="292"/>
                  </a:cubicBezTo>
                  <a:cubicBezTo>
                    <a:pt x="1099" y="292"/>
                    <a:pt x="1100" y="292"/>
                    <a:pt x="1100" y="291"/>
                  </a:cubicBezTo>
                  <a:cubicBezTo>
                    <a:pt x="1100" y="290"/>
                    <a:pt x="1100" y="289"/>
                    <a:pt x="1100" y="287"/>
                  </a:cubicBezTo>
                  <a:cubicBezTo>
                    <a:pt x="1100" y="287"/>
                    <a:pt x="1100" y="287"/>
                    <a:pt x="1100" y="286"/>
                  </a:cubicBezTo>
                  <a:cubicBezTo>
                    <a:pt x="1100" y="286"/>
                    <a:pt x="1100" y="286"/>
                    <a:pt x="1100" y="285"/>
                  </a:cubicBezTo>
                  <a:cubicBezTo>
                    <a:pt x="1100" y="285"/>
                    <a:pt x="1101" y="284"/>
                    <a:pt x="1101" y="282"/>
                  </a:cubicBezTo>
                  <a:cubicBezTo>
                    <a:pt x="1101" y="282"/>
                    <a:pt x="1102" y="281"/>
                    <a:pt x="1102" y="281"/>
                  </a:cubicBezTo>
                  <a:cubicBezTo>
                    <a:pt x="1102" y="280"/>
                    <a:pt x="1102" y="279"/>
                    <a:pt x="1103" y="278"/>
                  </a:cubicBezTo>
                  <a:cubicBezTo>
                    <a:pt x="1104" y="274"/>
                    <a:pt x="1097" y="255"/>
                    <a:pt x="1092" y="248"/>
                  </a:cubicBezTo>
                  <a:cubicBezTo>
                    <a:pt x="1088" y="240"/>
                    <a:pt x="1084" y="235"/>
                    <a:pt x="1078" y="236"/>
                  </a:cubicBezTo>
                  <a:cubicBezTo>
                    <a:pt x="1071" y="236"/>
                    <a:pt x="1070" y="242"/>
                    <a:pt x="1069" y="246"/>
                  </a:cubicBezTo>
                  <a:cubicBezTo>
                    <a:pt x="1068" y="249"/>
                    <a:pt x="1065" y="251"/>
                    <a:pt x="1064" y="253"/>
                  </a:cubicBezTo>
                  <a:cubicBezTo>
                    <a:pt x="1063" y="253"/>
                    <a:pt x="1063" y="253"/>
                    <a:pt x="1063" y="253"/>
                  </a:cubicBezTo>
                  <a:cubicBezTo>
                    <a:pt x="1063" y="254"/>
                    <a:pt x="1062" y="254"/>
                    <a:pt x="1060" y="254"/>
                  </a:cubicBezTo>
                  <a:cubicBezTo>
                    <a:pt x="1058" y="254"/>
                    <a:pt x="1056" y="254"/>
                    <a:pt x="1055" y="253"/>
                  </a:cubicBezTo>
                  <a:cubicBezTo>
                    <a:pt x="1054" y="253"/>
                    <a:pt x="1054" y="253"/>
                    <a:pt x="1054" y="253"/>
                  </a:cubicBezTo>
                  <a:cubicBezTo>
                    <a:pt x="1053" y="253"/>
                    <a:pt x="1053" y="253"/>
                    <a:pt x="1053" y="253"/>
                  </a:cubicBezTo>
                  <a:cubicBezTo>
                    <a:pt x="1051" y="253"/>
                    <a:pt x="1051" y="252"/>
                    <a:pt x="1052" y="252"/>
                  </a:cubicBezTo>
                  <a:cubicBezTo>
                    <a:pt x="1052" y="251"/>
                    <a:pt x="1051" y="251"/>
                    <a:pt x="1051" y="250"/>
                  </a:cubicBezTo>
                  <a:cubicBezTo>
                    <a:pt x="1051" y="250"/>
                    <a:pt x="1051" y="250"/>
                    <a:pt x="1052" y="249"/>
                  </a:cubicBezTo>
                  <a:cubicBezTo>
                    <a:pt x="1052" y="249"/>
                    <a:pt x="1053" y="248"/>
                    <a:pt x="1053" y="247"/>
                  </a:cubicBezTo>
                  <a:cubicBezTo>
                    <a:pt x="1053" y="246"/>
                    <a:pt x="1053" y="246"/>
                    <a:pt x="1052" y="245"/>
                  </a:cubicBezTo>
                  <a:cubicBezTo>
                    <a:pt x="1052" y="244"/>
                    <a:pt x="1052" y="244"/>
                    <a:pt x="1052" y="244"/>
                  </a:cubicBezTo>
                  <a:cubicBezTo>
                    <a:pt x="1052" y="244"/>
                    <a:pt x="1052" y="243"/>
                    <a:pt x="1052" y="243"/>
                  </a:cubicBezTo>
                  <a:cubicBezTo>
                    <a:pt x="1052" y="243"/>
                    <a:pt x="1052" y="243"/>
                    <a:pt x="1052" y="243"/>
                  </a:cubicBezTo>
                  <a:cubicBezTo>
                    <a:pt x="1053" y="243"/>
                    <a:pt x="1054" y="242"/>
                    <a:pt x="1056" y="241"/>
                  </a:cubicBezTo>
                  <a:cubicBezTo>
                    <a:pt x="1057" y="241"/>
                    <a:pt x="1057" y="241"/>
                    <a:pt x="1058" y="240"/>
                  </a:cubicBezTo>
                  <a:cubicBezTo>
                    <a:pt x="1060" y="240"/>
                    <a:pt x="1060" y="238"/>
                    <a:pt x="1060" y="235"/>
                  </a:cubicBezTo>
                  <a:cubicBezTo>
                    <a:pt x="1060" y="233"/>
                    <a:pt x="1060" y="233"/>
                    <a:pt x="1060" y="233"/>
                  </a:cubicBezTo>
                  <a:cubicBezTo>
                    <a:pt x="1060" y="232"/>
                    <a:pt x="1062" y="231"/>
                    <a:pt x="1063" y="230"/>
                  </a:cubicBezTo>
                  <a:cubicBezTo>
                    <a:pt x="1064" y="230"/>
                    <a:pt x="1066" y="229"/>
                    <a:pt x="1066" y="228"/>
                  </a:cubicBezTo>
                  <a:cubicBezTo>
                    <a:pt x="1068" y="227"/>
                    <a:pt x="1067" y="225"/>
                    <a:pt x="1065" y="223"/>
                  </a:cubicBezTo>
                  <a:cubicBezTo>
                    <a:pt x="1065" y="222"/>
                    <a:pt x="1065" y="222"/>
                    <a:pt x="1065" y="222"/>
                  </a:cubicBezTo>
                  <a:cubicBezTo>
                    <a:pt x="1064" y="221"/>
                    <a:pt x="1064" y="220"/>
                    <a:pt x="1065" y="218"/>
                  </a:cubicBezTo>
                  <a:cubicBezTo>
                    <a:pt x="1065" y="217"/>
                    <a:pt x="1065" y="217"/>
                    <a:pt x="1065" y="217"/>
                  </a:cubicBezTo>
                  <a:cubicBezTo>
                    <a:pt x="1065" y="216"/>
                    <a:pt x="1065" y="215"/>
                    <a:pt x="1065" y="214"/>
                  </a:cubicBezTo>
                  <a:cubicBezTo>
                    <a:pt x="1065" y="211"/>
                    <a:pt x="1063" y="208"/>
                    <a:pt x="1061" y="206"/>
                  </a:cubicBezTo>
                  <a:cubicBezTo>
                    <a:pt x="1061" y="205"/>
                    <a:pt x="1061" y="205"/>
                    <a:pt x="1061" y="205"/>
                  </a:cubicBezTo>
                  <a:cubicBezTo>
                    <a:pt x="1061" y="205"/>
                    <a:pt x="1061" y="205"/>
                    <a:pt x="1061" y="205"/>
                  </a:cubicBezTo>
                  <a:cubicBezTo>
                    <a:pt x="1061" y="204"/>
                    <a:pt x="1062" y="203"/>
                    <a:pt x="1064" y="203"/>
                  </a:cubicBezTo>
                  <a:cubicBezTo>
                    <a:pt x="1064" y="203"/>
                    <a:pt x="1065" y="202"/>
                    <a:pt x="1065" y="202"/>
                  </a:cubicBezTo>
                  <a:cubicBezTo>
                    <a:pt x="1065" y="201"/>
                    <a:pt x="1065" y="201"/>
                    <a:pt x="1065" y="200"/>
                  </a:cubicBezTo>
                  <a:cubicBezTo>
                    <a:pt x="1064" y="199"/>
                    <a:pt x="1063" y="198"/>
                    <a:pt x="1062" y="197"/>
                  </a:cubicBezTo>
                  <a:cubicBezTo>
                    <a:pt x="1061" y="197"/>
                    <a:pt x="1061" y="196"/>
                    <a:pt x="1060" y="196"/>
                  </a:cubicBezTo>
                  <a:cubicBezTo>
                    <a:pt x="1060" y="195"/>
                    <a:pt x="1059" y="195"/>
                    <a:pt x="1059" y="195"/>
                  </a:cubicBezTo>
                  <a:cubicBezTo>
                    <a:pt x="1057" y="193"/>
                    <a:pt x="1050" y="190"/>
                    <a:pt x="1048" y="190"/>
                  </a:cubicBezTo>
                  <a:cubicBezTo>
                    <a:pt x="1043" y="190"/>
                    <a:pt x="1043" y="190"/>
                    <a:pt x="1043" y="190"/>
                  </a:cubicBezTo>
                  <a:cubicBezTo>
                    <a:pt x="1040" y="190"/>
                    <a:pt x="1038" y="190"/>
                    <a:pt x="1036" y="189"/>
                  </a:cubicBezTo>
                  <a:cubicBezTo>
                    <a:pt x="1034" y="189"/>
                    <a:pt x="1033" y="188"/>
                    <a:pt x="1032" y="188"/>
                  </a:cubicBezTo>
                  <a:cubicBezTo>
                    <a:pt x="1031" y="187"/>
                    <a:pt x="1031" y="187"/>
                    <a:pt x="1031" y="187"/>
                  </a:cubicBezTo>
                  <a:cubicBezTo>
                    <a:pt x="1029" y="187"/>
                    <a:pt x="1027" y="186"/>
                    <a:pt x="1023" y="186"/>
                  </a:cubicBezTo>
                  <a:cubicBezTo>
                    <a:pt x="1022" y="186"/>
                    <a:pt x="1022" y="187"/>
                    <a:pt x="1021" y="187"/>
                  </a:cubicBezTo>
                  <a:cubicBezTo>
                    <a:pt x="1020" y="187"/>
                    <a:pt x="1020" y="187"/>
                    <a:pt x="1019" y="187"/>
                  </a:cubicBezTo>
                  <a:cubicBezTo>
                    <a:pt x="1020" y="186"/>
                    <a:pt x="1020" y="186"/>
                    <a:pt x="1020" y="185"/>
                  </a:cubicBezTo>
                  <a:cubicBezTo>
                    <a:pt x="1020" y="184"/>
                    <a:pt x="1020" y="183"/>
                    <a:pt x="1019" y="183"/>
                  </a:cubicBezTo>
                  <a:cubicBezTo>
                    <a:pt x="1019" y="182"/>
                    <a:pt x="1019" y="182"/>
                    <a:pt x="1019" y="182"/>
                  </a:cubicBezTo>
                  <a:cubicBezTo>
                    <a:pt x="1019" y="182"/>
                    <a:pt x="1018" y="181"/>
                    <a:pt x="1018" y="181"/>
                  </a:cubicBezTo>
                  <a:cubicBezTo>
                    <a:pt x="1018" y="180"/>
                    <a:pt x="1021" y="180"/>
                    <a:pt x="1022" y="180"/>
                  </a:cubicBezTo>
                  <a:cubicBezTo>
                    <a:pt x="1022" y="180"/>
                    <a:pt x="1022" y="180"/>
                    <a:pt x="1022" y="180"/>
                  </a:cubicBezTo>
                  <a:cubicBezTo>
                    <a:pt x="1022" y="179"/>
                    <a:pt x="1023" y="179"/>
                    <a:pt x="1023" y="179"/>
                  </a:cubicBezTo>
                  <a:cubicBezTo>
                    <a:pt x="1023" y="179"/>
                    <a:pt x="1024" y="179"/>
                    <a:pt x="1024" y="179"/>
                  </a:cubicBezTo>
                  <a:cubicBezTo>
                    <a:pt x="1024" y="178"/>
                    <a:pt x="1024" y="178"/>
                    <a:pt x="1024" y="178"/>
                  </a:cubicBezTo>
                  <a:cubicBezTo>
                    <a:pt x="1025" y="177"/>
                    <a:pt x="1026" y="177"/>
                    <a:pt x="1028" y="177"/>
                  </a:cubicBezTo>
                  <a:cubicBezTo>
                    <a:pt x="1029" y="177"/>
                    <a:pt x="1029" y="177"/>
                    <a:pt x="1030" y="177"/>
                  </a:cubicBezTo>
                  <a:cubicBezTo>
                    <a:pt x="1030" y="177"/>
                    <a:pt x="1030" y="177"/>
                    <a:pt x="1030" y="177"/>
                  </a:cubicBezTo>
                  <a:cubicBezTo>
                    <a:pt x="1031" y="178"/>
                    <a:pt x="1032" y="178"/>
                    <a:pt x="1033" y="178"/>
                  </a:cubicBezTo>
                  <a:cubicBezTo>
                    <a:pt x="1034" y="178"/>
                    <a:pt x="1036" y="178"/>
                    <a:pt x="1038" y="178"/>
                  </a:cubicBezTo>
                  <a:cubicBezTo>
                    <a:pt x="1039" y="177"/>
                    <a:pt x="1041" y="177"/>
                    <a:pt x="1041" y="175"/>
                  </a:cubicBezTo>
                  <a:cubicBezTo>
                    <a:pt x="1042" y="172"/>
                    <a:pt x="1038" y="168"/>
                    <a:pt x="1037" y="167"/>
                  </a:cubicBezTo>
                  <a:cubicBezTo>
                    <a:pt x="1035" y="166"/>
                    <a:pt x="1030" y="159"/>
                    <a:pt x="1029" y="157"/>
                  </a:cubicBezTo>
                  <a:cubicBezTo>
                    <a:pt x="1027" y="154"/>
                    <a:pt x="1021" y="154"/>
                    <a:pt x="1021" y="154"/>
                  </a:cubicBezTo>
                  <a:cubicBezTo>
                    <a:pt x="1017" y="154"/>
                    <a:pt x="1017" y="152"/>
                    <a:pt x="1017" y="149"/>
                  </a:cubicBezTo>
                  <a:cubicBezTo>
                    <a:pt x="1017" y="149"/>
                    <a:pt x="1017" y="149"/>
                    <a:pt x="1016" y="149"/>
                  </a:cubicBezTo>
                  <a:cubicBezTo>
                    <a:pt x="1016" y="149"/>
                    <a:pt x="1016" y="149"/>
                    <a:pt x="1016" y="148"/>
                  </a:cubicBezTo>
                  <a:cubicBezTo>
                    <a:pt x="1016" y="148"/>
                    <a:pt x="1016" y="148"/>
                    <a:pt x="1016" y="147"/>
                  </a:cubicBezTo>
                  <a:cubicBezTo>
                    <a:pt x="1014" y="143"/>
                    <a:pt x="1011" y="144"/>
                    <a:pt x="1005" y="149"/>
                  </a:cubicBezTo>
                  <a:cubicBezTo>
                    <a:pt x="1004" y="150"/>
                    <a:pt x="1004" y="150"/>
                    <a:pt x="1004" y="150"/>
                  </a:cubicBezTo>
                  <a:cubicBezTo>
                    <a:pt x="1003" y="151"/>
                    <a:pt x="1002" y="152"/>
                    <a:pt x="1001" y="152"/>
                  </a:cubicBezTo>
                  <a:cubicBezTo>
                    <a:pt x="1000" y="152"/>
                    <a:pt x="1000" y="153"/>
                    <a:pt x="999" y="153"/>
                  </a:cubicBezTo>
                  <a:cubicBezTo>
                    <a:pt x="998" y="153"/>
                    <a:pt x="997" y="153"/>
                    <a:pt x="996" y="154"/>
                  </a:cubicBezTo>
                  <a:cubicBezTo>
                    <a:pt x="995" y="155"/>
                    <a:pt x="986" y="155"/>
                    <a:pt x="982" y="155"/>
                  </a:cubicBezTo>
                  <a:cubicBezTo>
                    <a:pt x="980" y="155"/>
                    <a:pt x="977" y="155"/>
                    <a:pt x="976" y="155"/>
                  </a:cubicBezTo>
                  <a:cubicBezTo>
                    <a:pt x="972" y="156"/>
                    <a:pt x="969" y="157"/>
                    <a:pt x="967" y="159"/>
                  </a:cubicBezTo>
                  <a:cubicBezTo>
                    <a:pt x="966" y="161"/>
                    <a:pt x="965" y="161"/>
                    <a:pt x="964" y="161"/>
                  </a:cubicBezTo>
                  <a:cubicBezTo>
                    <a:pt x="964" y="161"/>
                    <a:pt x="964" y="161"/>
                    <a:pt x="964" y="161"/>
                  </a:cubicBezTo>
                  <a:cubicBezTo>
                    <a:pt x="964" y="161"/>
                    <a:pt x="964" y="161"/>
                    <a:pt x="963" y="161"/>
                  </a:cubicBezTo>
                  <a:cubicBezTo>
                    <a:pt x="963" y="161"/>
                    <a:pt x="963" y="160"/>
                    <a:pt x="962" y="160"/>
                  </a:cubicBezTo>
                  <a:cubicBezTo>
                    <a:pt x="961" y="160"/>
                    <a:pt x="960" y="159"/>
                    <a:pt x="959" y="160"/>
                  </a:cubicBezTo>
                  <a:cubicBezTo>
                    <a:pt x="959" y="160"/>
                    <a:pt x="959" y="160"/>
                    <a:pt x="958" y="160"/>
                  </a:cubicBezTo>
                  <a:cubicBezTo>
                    <a:pt x="958" y="160"/>
                    <a:pt x="958" y="160"/>
                    <a:pt x="957" y="161"/>
                  </a:cubicBezTo>
                  <a:cubicBezTo>
                    <a:pt x="957" y="161"/>
                    <a:pt x="957" y="161"/>
                    <a:pt x="956" y="161"/>
                  </a:cubicBezTo>
                  <a:cubicBezTo>
                    <a:pt x="954" y="161"/>
                    <a:pt x="952" y="159"/>
                    <a:pt x="948" y="154"/>
                  </a:cubicBezTo>
                  <a:cubicBezTo>
                    <a:pt x="948" y="153"/>
                    <a:pt x="948" y="153"/>
                    <a:pt x="948" y="153"/>
                  </a:cubicBezTo>
                  <a:cubicBezTo>
                    <a:pt x="946" y="150"/>
                    <a:pt x="943" y="149"/>
                    <a:pt x="940" y="149"/>
                  </a:cubicBezTo>
                  <a:cubicBezTo>
                    <a:pt x="937" y="149"/>
                    <a:pt x="934" y="150"/>
                    <a:pt x="933" y="151"/>
                  </a:cubicBezTo>
                  <a:cubicBezTo>
                    <a:pt x="931" y="153"/>
                    <a:pt x="930" y="154"/>
                    <a:pt x="927" y="153"/>
                  </a:cubicBezTo>
                  <a:cubicBezTo>
                    <a:pt x="927" y="153"/>
                    <a:pt x="927" y="153"/>
                    <a:pt x="927" y="153"/>
                  </a:cubicBezTo>
                  <a:cubicBezTo>
                    <a:pt x="927" y="153"/>
                    <a:pt x="927" y="152"/>
                    <a:pt x="927" y="152"/>
                  </a:cubicBezTo>
                  <a:cubicBezTo>
                    <a:pt x="926" y="152"/>
                    <a:pt x="926" y="150"/>
                    <a:pt x="929" y="146"/>
                  </a:cubicBezTo>
                  <a:cubicBezTo>
                    <a:pt x="930" y="144"/>
                    <a:pt x="931" y="144"/>
                    <a:pt x="934" y="143"/>
                  </a:cubicBezTo>
                  <a:cubicBezTo>
                    <a:pt x="934" y="143"/>
                    <a:pt x="934" y="143"/>
                    <a:pt x="934" y="143"/>
                  </a:cubicBezTo>
                  <a:cubicBezTo>
                    <a:pt x="935" y="143"/>
                    <a:pt x="935" y="143"/>
                    <a:pt x="935" y="143"/>
                  </a:cubicBezTo>
                  <a:cubicBezTo>
                    <a:pt x="936" y="143"/>
                    <a:pt x="937" y="143"/>
                    <a:pt x="938" y="142"/>
                  </a:cubicBezTo>
                  <a:cubicBezTo>
                    <a:pt x="940" y="142"/>
                    <a:pt x="940" y="141"/>
                    <a:pt x="940" y="140"/>
                  </a:cubicBezTo>
                  <a:cubicBezTo>
                    <a:pt x="940" y="138"/>
                    <a:pt x="936" y="136"/>
                    <a:pt x="934" y="136"/>
                  </a:cubicBezTo>
                  <a:cubicBezTo>
                    <a:pt x="933" y="136"/>
                    <a:pt x="933" y="136"/>
                    <a:pt x="933" y="136"/>
                  </a:cubicBezTo>
                  <a:cubicBezTo>
                    <a:pt x="928" y="136"/>
                    <a:pt x="923" y="140"/>
                    <a:pt x="919" y="148"/>
                  </a:cubicBezTo>
                  <a:cubicBezTo>
                    <a:pt x="918" y="151"/>
                    <a:pt x="915" y="156"/>
                    <a:pt x="910" y="158"/>
                  </a:cubicBezTo>
                  <a:cubicBezTo>
                    <a:pt x="905" y="160"/>
                    <a:pt x="893" y="168"/>
                    <a:pt x="890" y="171"/>
                  </a:cubicBezTo>
                  <a:cubicBezTo>
                    <a:pt x="889" y="173"/>
                    <a:pt x="888" y="173"/>
                    <a:pt x="887" y="174"/>
                  </a:cubicBezTo>
                  <a:cubicBezTo>
                    <a:pt x="886" y="174"/>
                    <a:pt x="886" y="175"/>
                    <a:pt x="886" y="175"/>
                  </a:cubicBezTo>
                  <a:cubicBezTo>
                    <a:pt x="886" y="175"/>
                    <a:pt x="885" y="175"/>
                    <a:pt x="885" y="175"/>
                  </a:cubicBezTo>
                  <a:cubicBezTo>
                    <a:pt x="885" y="174"/>
                    <a:pt x="884" y="174"/>
                    <a:pt x="884" y="174"/>
                  </a:cubicBezTo>
                  <a:cubicBezTo>
                    <a:pt x="882" y="174"/>
                    <a:pt x="882" y="174"/>
                    <a:pt x="882" y="174"/>
                  </a:cubicBezTo>
                  <a:cubicBezTo>
                    <a:pt x="881" y="174"/>
                    <a:pt x="881" y="174"/>
                    <a:pt x="880" y="172"/>
                  </a:cubicBezTo>
                  <a:cubicBezTo>
                    <a:pt x="880" y="172"/>
                    <a:pt x="880" y="172"/>
                    <a:pt x="880" y="172"/>
                  </a:cubicBezTo>
                  <a:cubicBezTo>
                    <a:pt x="879" y="171"/>
                    <a:pt x="879" y="171"/>
                    <a:pt x="878" y="171"/>
                  </a:cubicBezTo>
                  <a:cubicBezTo>
                    <a:pt x="877" y="171"/>
                    <a:pt x="877" y="171"/>
                    <a:pt x="877" y="171"/>
                  </a:cubicBezTo>
                  <a:cubicBezTo>
                    <a:pt x="876" y="171"/>
                    <a:pt x="875" y="171"/>
                    <a:pt x="874" y="172"/>
                  </a:cubicBezTo>
                  <a:cubicBezTo>
                    <a:pt x="871" y="172"/>
                    <a:pt x="871" y="172"/>
                    <a:pt x="871" y="172"/>
                  </a:cubicBezTo>
                  <a:cubicBezTo>
                    <a:pt x="871" y="172"/>
                    <a:pt x="871" y="171"/>
                    <a:pt x="871" y="171"/>
                  </a:cubicBezTo>
                  <a:cubicBezTo>
                    <a:pt x="870" y="170"/>
                    <a:pt x="872" y="167"/>
                    <a:pt x="873" y="167"/>
                  </a:cubicBezTo>
                  <a:cubicBezTo>
                    <a:pt x="873" y="166"/>
                    <a:pt x="873" y="166"/>
                    <a:pt x="873" y="165"/>
                  </a:cubicBezTo>
                  <a:cubicBezTo>
                    <a:pt x="873" y="165"/>
                    <a:pt x="873" y="164"/>
                    <a:pt x="873" y="163"/>
                  </a:cubicBezTo>
                  <a:cubicBezTo>
                    <a:pt x="872" y="163"/>
                    <a:pt x="872" y="163"/>
                    <a:pt x="872" y="162"/>
                  </a:cubicBezTo>
                  <a:cubicBezTo>
                    <a:pt x="872" y="162"/>
                    <a:pt x="872" y="162"/>
                    <a:pt x="872" y="162"/>
                  </a:cubicBezTo>
                  <a:cubicBezTo>
                    <a:pt x="871" y="161"/>
                    <a:pt x="871" y="160"/>
                    <a:pt x="869" y="160"/>
                  </a:cubicBezTo>
                  <a:cubicBezTo>
                    <a:pt x="868" y="160"/>
                    <a:pt x="866" y="162"/>
                    <a:pt x="866" y="163"/>
                  </a:cubicBezTo>
                  <a:cubicBezTo>
                    <a:pt x="865" y="163"/>
                    <a:pt x="864" y="163"/>
                    <a:pt x="862" y="163"/>
                  </a:cubicBezTo>
                  <a:cubicBezTo>
                    <a:pt x="861" y="163"/>
                    <a:pt x="861" y="163"/>
                    <a:pt x="861" y="163"/>
                  </a:cubicBezTo>
                  <a:cubicBezTo>
                    <a:pt x="860" y="163"/>
                    <a:pt x="860" y="163"/>
                    <a:pt x="859" y="164"/>
                  </a:cubicBezTo>
                  <a:cubicBezTo>
                    <a:pt x="859" y="164"/>
                    <a:pt x="859" y="165"/>
                    <a:pt x="859" y="165"/>
                  </a:cubicBezTo>
                  <a:cubicBezTo>
                    <a:pt x="859" y="165"/>
                    <a:pt x="859" y="165"/>
                    <a:pt x="858" y="165"/>
                  </a:cubicBezTo>
                  <a:cubicBezTo>
                    <a:pt x="858" y="165"/>
                    <a:pt x="858" y="165"/>
                    <a:pt x="858" y="166"/>
                  </a:cubicBezTo>
                  <a:cubicBezTo>
                    <a:pt x="858" y="166"/>
                    <a:pt x="856" y="166"/>
                    <a:pt x="855" y="166"/>
                  </a:cubicBezTo>
                  <a:cubicBezTo>
                    <a:pt x="851" y="166"/>
                    <a:pt x="851" y="166"/>
                    <a:pt x="851" y="166"/>
                  </a:cubicBezTo>
                  <a:cubicBezTo>
                    <a:pt x="851" y="166"/>
                    <a:pt x="851" y="166"/>
                    <a:pt x="850" y="166"/>
                  </a:cubicBezTo>
                  <a:cubicBezTo>
                    <a:pt x="850" y="166"/>
                    <a:pt x="849" y="166"/>
                    <a:pt x="848" y="166"/>
                  </a:cubicBezTo>
                  <a:cubicBezTo>
                    <a:pt x="848" y="166"/>
                    <a:pt x="848" y="165"/>
                    <a:pt x="847" y="166"/>
                  </a:cubicBezTo>
                  <a:cubicBezTo>
                    <a:pt x="847" y="165"/>
                    <a:pt x="847" y="165"/>
                    <a:pt x="847" y="165"/>
                  </a:cubicBezTo>
                  <a:cubicBezTo>
                    <a:pt x="847" y="165"/>
                    <a:pt x="848" y="164"/>
                    <a:pt x="850" y="162"/>
                  </a:cubicBezTo>
                  <a:cubicBezTo>
                    <a:pt x="852" y="160"/>
                    <a:pt x="853" y="156"/>
                    <a:pt x="854" y="152"/>
                  </a:cubicBezTo>
                  <a:cubicBezTo>
                    <a:pt x="854" y="149"/>
                    <a:pt x="857" y="146"/>
                    <a:pt x="860" y="143"/>
                  </a:cubicBezTo>
                  <a:cubicBezTo>
                    <a:pt x="860" y="142"/>
                    <a:pt x="860" y="142"/>
                    <a:pt x="860" y="142"/>
                  </a:cubicBezTo>
                  <a:cubicBezTo>
                    <a:pt x="861" y="142"/>
                    <a:pt x="861" y="141"/>
                    <a:pt x="862" y="141"/>
                  </a:cubicBezTo>
                  <a:cubicBezTo>
                    <a:pt x="864" y="138"/>
                    <a:pt x="870" y="136"/>
                    <a:pt x="874" y="135"/>
                  </a:cubicBezTo>
                  <a:cubicBezTo>
                    <a:pt x="877" y="134"/>
                    <a:pt x="881" y="133"/>
                    <a:pt x="883" y="132"/>
                  </a:cubicBezTo>
                  <a:cubicBezTo>
                    <a:pt x="889" y="129"/>
                    <a:pt x="896" y="121"/>
                    <a:pt x="900" y="116"/>
                  </a:cubicBezTo>
                  <a:cubicBezTo>
                    <a:pt x="901" y="115"/>
                    <a:pt x="901" y="115"/>
                    <a:pt x="901" y="114"/>
                  </a:cubicBezTo>
                  <a:cubicBezTo>
                    <a:pt x="902" y="114"/>
                    <a:pt x="902" y="113"/>
                    <a:pt x="902" y="113"/>
                  </a:cubicBezTo>
                  <a:cubicBezTo>
                    <a:pt x="902" y="112"/>
                    <a:pt x="901" y="111"/>
                    <a:pt x="900" y="111"/>
                  </a:cubicBezTo>
                  <a:cubicBezTo>
                    <a:pt x="899" y="111"/>
                    <a:pt x="896" y="110"/>
                    <a:pt x="893" y="111"/>
                  </a:cubicBezTo>
                  <a:cubicBezTo>
                    <a:pt x="891" y="111"/>
                    <a:pt x="891" y="111"/>
                    <a:pt x="891" y="111"/>
                  </a:cubicBezTo>
                  <a:cubicBezTo>
                    <a:pt x="888" y="111"/>
                    <a:pt x="887" y="111"/>
                    <a:pt x="886" y="111"/>
                  </a:cubicBezTo>
                  <a:cubicBezTo>
                    <a:pt x="886" y="111"/>
                    <a:pt x="886" y="111"/>
                    <a:pt x="886" y="111"/>
                  </a:cubicBezTo>
                  <a:cubicBezTo>
                    <a:pt x="886" y="111"/>
                    <a:pt x="885" y="112"/>
                    <a:pt x="885" y="112"/>
                  </a:cubicBezTo>
                  <a:cubicBezTo>
                    <a:pt x="885" y="112"/>
                    <a:pt x="885" y="112"/>
                    <a:pt x="885" y="112"/>
                  </a:cubicBezTo>
                  <a:cubicBezTo>
                    <a:pt x="883" y="113"/>
                    <a:pt x="882" y="114"/>
                    <a:pt x="876" y="114"/>
                  </a:cubicBezTo>
                  <a:cubicBezTo>
                    <a:pt x="876" y="114"/>
                    <a:pt x="876" y="114"/>
                    <a:pt x="876" y="114"/>
                  </a:cubicBezTo>
                  <a:cubicBezTo>
                    <a:pt x="868" y="114"/>
                    <a:pt x="857" y="112"/>
                    <a:pt x="850" y="111"/>
                  </a:cubicBezTo>
                  <a:cubicBezTo>
                    <a:pt x="842" y="109"/>
                    <a:pt x="820" y="95"/>
                    <a:pt x="818" y="94"/>
                  </a:cubicBezTo>
                  <a:cubicBezTo>
                    <a:pt x="818" y="93"/>
                    <a:pt x="817" y="93"/>
                    <a:pt x="816" y="93"/>
                  </a:cubicBezTo>
                  <a:cubicBezTo>
                    <a:pt x="815" y="93"/>
                    <a:pt x="813" y="94"/>
                    <a:pt x="811" y="95"/>
                  </a:cubicBezTo>
                  <a:cubicBezTo>
                    <a:pt x="811" y="96"/>
                    <a:pt x="810" y="96"/>
                    <a:pt x="809" y="97"/>
                  </a:cubicBezTo>
                  <a:cubicBezTo>
                    <a:pt x="808" y="97"/>
                    <a:pt x="807" y="98"/>
                    <a:pt x="806" y="99"/>
                  </a:cubicBezTo>
                  <a:cubicBezTo>
                    <a:pt x="805" y="99"/>
                    <a:pt x="804" y="100"/>
                    <a:pt x="803" y="101"/>
                  </a:cubicBezTo>
                  <a:cubicBezTo>
                    <a:pt x="800" y="102"/>
                    <a:pt x="799" y="102"/>
                    <a:pt x="795" y="102"/>
                  </a:cubicBezTo>
                  <a:cubicBezTo>
                    <a:pt x="794" y="101"/>
                    <a:pt x="794" y="101"/>
                    <a:pt x="794" y="101"/>
                  </a:cubicBezTo>
                  <a:cubicBezTo>
                    <a:pt x="790" y="101"/>
                    <a:pt x="785" y="93"/>
                    <a:pt x="785" y="92"/>
                  </a:cubicBezTo>
                  <a:cubicBezTo>
                    <a:pt x="785" y="91"/>
                    <a:pt x="785" y="91"/>
                    <a:pt x="785" y="91"/>
                  </a:cubicBezTo>
                  <a:cubicBezTo>
                    <a:pt x="784" y="90"/>
                    <a:pt x="785" y="88"/>
                    <a:pt x="787" y="86"/>
                  </a:cubicBezTo>
                  <a:cubicBezTo>
                    <a:pt x="787" y="86"/>
                    <a:pt x="787" y="85"/>
                    <a:pt x="787" y="85"/>
                  </a:cubicBezTo>
                  <a:cubicBezTo>
                    <a:pt x="787" y="83"/>
                    <a:pt x="784" y="80"/>
                    <a:pt x="782" y="79"/>
                  </a:cubicBezTo>
                  <a:cubicBezTo>
                    <a:pt x="782" y="79"/>
                    <a:pt x="782" y="79"/>
                    <a:pt x="782" y="79"/>
                  </a:cubicBezTo>
                  <a:cubicBezTo>
                    <a:pt x="782" y="79"/>
                    <a:pt x="782" y="79"/>
                    <a:pt x="781" y="79"/>
                  </a:cubicBezTo>
                  <a:cubicBezTo>
                    <a:pt x="780" y="78"/>
                    <a:pt x="780" y="78"/>
                    <a:pt x="780" y="77"/>
                  </a:cubicBezTo>
                  <a:cubicBezTo>
                    <a:pt x="780" y="77"/>
                    <a:pt x="781" y="77"/>
                    <a:pt x="781" y="76"/>
                  </a:cubicBezTo>
                  <a:cubicBezTo>
                    <a:pt x="781" y="76"/>
                    <a:pt x="781" y="76"/>
                    <a:pt x="781" y="76"/>
                  </a:cubicBezTo>
                  <a:cubicBezTo>
                    <a:pt x="784" y="75"/>
                    <a:pt x="785" y="72"/>
                    <a:pt x="785" y="70"/>
                  </a:cubicBezTo>
                  <a:cubicBezTo>
                    <a:pt x="785" y="70"/>
                    <a:pt x="785" y="70"/>
                    <a:pt x="785" y="70"/>
                  </a:cubicBezTo>
                  <a:cubicBezTo>
                    <a:pt x="782" y="65"/>
                    <a:pt x="780" y="65"/>
                    <a:pt x="775" y="64"/>
                  </a:cubicBezTo>
                  <a:cubicBezTo>
                    <a:pt x="775" y="64"/>
                    <a:pt x="775" y="64"/>
                    <a:pt x="775" y="64"/>
                  </a:cubicBezTo>
                  <a:cubicBezTo>
                    <a:pt x="771" y="64"/>
                    <a:pt x="768" y="69"/>
                    <a:pt x="763" y="77"/>
                  </a:cubicBezTo>
                  <a:cubicBezTo>
                    <a:pt x="763" y="77"/>
                    <a:pt x="763" y="77"/>
                    <a:pt x="763" y="77"/>
                  </a:cubicBezTo>
                  <a:cubicBezTo>
                    <a:pt x="762" y="78"/>
                    <a:pt x="762" y="79"/>
                    <a:pt x="762" y="79"/>
                  </a:cubicBezTo>
                  <a:cubicBezTo>
                    <a:pt x="762" y="79"/>
                    <a:pt x="761" y="80"/>
                    <a:pt x="761" y="80"/>
                  </a:cubicBezTo>
                  <a:cubicBezTo>
                    <a:pt x="761" y="80"/>
                    <a:pt x="761" y="80"/>
                    <a:pt x="761" y="80"/>
                  </a:cubicBezTo>
                  <a:cubicBezTo>
                    <a:pt x="760" y="82"/>
                    <a:pt x="757" y="83"/>
                    <a:pt x="752" y="83"/>
                  </a:cubicBezTo>
                  <a:cubicBezTo>
                    <a:pt x="748" y="83"/>
                    <a:pt x="746" y="83"/>
                    <a:pt x="742" y="84"/>
                  </a:cubicBezTo>
                  <a:cubicBezTo>
                    <a:pt x="741" y="84"/>
                    <a:pt x="741" y="84"/>
                    <a:pt x="741" y="84"/>
                  </a:cubicBezTo>
                  <a:cubicBezTo>
                    <a:pt x="740" y="84"/>
                    <a:pt x="740" y="85"/>
                    <a:pt x="739" y="85"/>
                  </a:cubicBezTo>
                  <a:cubicBezTo>
                    <a:pt x="739" y="85"/>
                    <a:pt x="738" y="85"/>
                    <a:pt x="738" y="85"/>
                  </a:cubicBezTo>
                  <a:cubicBezTo>
                    <a:pt x="737" y="85"/>
                    <a:pt x="736" y="85"/>
                    <a:pt x="735" y="86"/>
                  </a:cubicBezTo>
                  <a:cubicBezTo>
                    <a:pt x="734" y="86"/>
                    <a:pt x="733" y="86"/>
                    <a:pt x="732" y="86"/>
                  </a:cubicBezTo>
                  <a:cubicBezTo>
                    <a:pt x="728" y="87"/>
                    <a:pt x="724" y="88"/>
                    <a:pt x="718" y="88"/>
                  </a:cubicBezTo>
                  <a:cubicBezTo>
                    <a:pt x="717" y="88"/>
                    <a:pt x="717" y="88"/>
                    <a:pt x="717" y="88"/>
                  </a:cubicBezTo>
                  <a:cubicBezTo>
                    <a:pt x="717" y="88"/>
                    <a:pt x="716" y="88"/>
                    <a:pt x="716" y="88"/>
                  </a:cubicBezTo>
                  <a:cubicBezTo>
                    <a:pt x="716" y="88"/>
                    <a:pt x="716" y="88"/>
                    <a:pt x="716" y="88"/>
                  </a:cubicBezTo>
                  <a:cubicBezTo>
                    <a:pt x="716" y="88"/>
                    <a:pt x="715" y="88"/>
                    <a:pt x="715" y="88"/>
                  </a:cubicBezTo>
                  <a:cubicBezTo>
                    <a:pt x="708" y="88"/>
                    <a:pt x="693" y="88"/>
                    <a:pt x="668" y="88"/>
                  </a:cubicBezTo>
                  <a:cubicBezTo>
                    <a:pt x="547" y="88"/>
                    <a:pt x="547" y="88"/>
                    <a:pt x="547" y="88"/>
                  </a:cubicBezTo>
                  <a:cubicBezTo>
                    <a:pt x="547" y="88"/>
                    <a:pt x="546" y="88"/>
                    <a:pt x="546" y="89"/>
                  </a:cubicBezTo>
                  <a:cubicBezTo>
                    <a:pt x="546" y="89"/>
                    <a:pt x="546" y="89"/>
                    <a:pt x="546" y="89"/>
                  </a:cubicBezTo>
                  <a:cubicBezTo>
                    <a:pt x="545" y="88"/>
                    <a:pt x="545" y="88"/>
                    <a:pt x="544" y="88"/>
                  </a:cubicBezTo>
                  <a:cubicBezTo>
                    <a:pt x="528" y="88"/>
                    <a:pt x="503" y="88"/>
                    <a:pt x="479" y="87"/>
                  </a:cubicBezTo>
                  <a:cubicBezTo>
                    <a:pt x="463" y="87"/>
                    <a:pt x="463" y="87"/>
                    <a:pt x="463" y="87"/>
                  </a:cubicBezTo>
                  <a:cubicBezTo>
                    <a:pt x="457" y="87"/>
                    <a:pt x="451" y="87"/>
                    <a:pt x="446" y="86"/>
                  </a:cubicBezTo>
                  <a:cubicBezTo>
                    <a:pt x="438" y="86"/>
                    <a:pt x="430" y="86"/>
                    <a:pt x="424" y="86"/>
                  </a:cubicBezTo>
                  <a:cubicBezTo>
                    <a:pt x="405" y="86"/>
                    <a:pt x="360" y="82"/>
                    <a:pt x="327" y="79"/>
                  </a:cubicBezTo>
                  <a:cubicBezTo>
                    <a:pt x="314" y="78"/>
                    <a:pt x="314" y="78"/>
                    <a:pt x="314" y="78"/>
                  </a:cubicBezTo>
                  <a:cubicBezTo>
                    <a:pt x="303" y="77"/>
                    <a:pt x="295" y="77"/>
                    <a:pt x="293" y="76"/>
                  </a:cubicBezTo>
                  <a:cubicBezTo>
                    <a:pt x="292" y="76"/>
                    <a:pt x="292" y="77"/>
                    <a:pt x="291" y="77"/>
                  </a:cubicBezTo>
                  <a:cubicBezTo>
                    <a:pt x="291" y="77"/>
                    <a:pt x="291" y="77"/>
                    <a:pt x="291" y="77"/>
                  </a:cubicBezTo>
                  <a:cubicBezTo>
                    <a:pt x="291" y="76"/>
                    <a:pt x="290" y="76"/>
                    <a:pt x="290" y="76"/>
                  </a:cubicBezTo>
                  <a:cubicBezTo>
                    <a:pt x="288" y="76"/>
                    <a:pt x="288" y="76"/>
                    <a:pt x="288" y="76"/>
                  </a:cubicBezTo>
                  <a:cubicBezTo>
                    <a:pt x="286" y="76"/>
                    <a:pt x="277" y="74"/>
                    <a:pt x="263" y="71"/>
                  </a:cubicBezTo>
                  <a:cubicBezTo>
                    <a:pt x="263" y="71"/>
                    <a:pt x="263" y="71"/>
                    <a:pt x="262" y="71"/>
                  </a:cubicBezTo>
                  <a:cubicBezTo>
                    <a:pt x="262" y="71"/>
                    <a:pt x="262" y="70"/>
                    <a:pt x="261" y="70"/>
                  </a:cubicBezTo>
                  <a:cubicBezTo>
                    <a:pt x="222" y="61"/>
                    <a:pt x="155" y="42"/>
                    <a:pt x="146" y="39"/>
                  </a:cubicBezTo>
                  <a:cubicBezTo>
                    <a:pt x="141" y="37"/>
                    <a:pt x="138" y="36"/>
                    <a:pt x="137" y="36"/>
                  </a:cubicBezTo>
                  <a:cubicBezTo>
                    <a:pt x="136" y="36"/>
                    <a:pt x="135" y="36"/>
                    <a:pt x="135" y="37"/>
                  </a:cubicBezTo>
                  <a:cubicBezTo>
                    <a:pt x="134" y="37"/>
                    <a:pt x="134" y="38"/>
                    <a:pt x="134" y="39"/>
                  </a:cubicBezTo>
                  <a:cubicBezTo>
                    <a:pt x="134" y="41"/>
                    <a:pt x="136" y="47"/>
                    <a:pt x="138" y="48"/>
                  </a:cubicBezTo>
                  <a:cubicBezTo>
                    <a:pt x="139" y="49"/>
                    <a:pt x="140" y="51"/>
                    <a:pt x="140" y="55"/>
                  </a:cubicBezTo>
                  <a:cubicBezTo>
                    <a:pt x="140" y="58"/>
                    <a:pt x="139" y="60"/>
                    <a:pt x="138" y="61"/>
                  </a:cubicBezTo>
                  <a:cubicBezTo>
                    <a:pt x="135" y="63"/>
                    <a:pt x="134" y="67"/>
                    <a:pt x="134" y="69"/>
                  </a:cubicBezTo>
                  <a:cubicBezTo>
                    <a:pt x="134" y="69"/>
                    <a:pt x="134" y="69"/>
                    <a:pt x="134" y="70"/>
                  </a:cubicBezTo>
                  <a:cubicBezTo>
                    <a:pt x="134" y="70"/>
                    <a:pt x="134" y="70"/>
                    <a:pt x="134" y="70"/>
                  </a:cubicBezTo>
                  <a:cubicBezTo>
                    <a:pt x="134" y="70"/>
                    <a:pt x="134" y="71"/>
                    <a:pt x="135" y="71"/>
                  </a:cubicBezTo>
                  <a:cubicBezTo>
                    <a:pt x="135" y="71"/>
                    <a:pt x="135" y="72"/>
                    <a:pt x="136" y="72"/>
                  </a:cubicBezTo>
                  <a:cubicBezTo>
                    <a:pt x="137" y="72"/>
                    <a:pt x="137" y="71"/>
                    <a:pt x="138" y="71"/>
                  </a:cubicBezTo>
                  <a:cubicBezTo>
                    <a:pt x="139" y="70"/>
                    <a:pt x="139" y="71"/>
                    <a:pt x="140" y="71"/>
                  </a:cubicBezTo>
                  <a:cubicBezTo>
                    <a:pt x="140" y="71"/>
                    <a:pt x="141" y="72"/>
                    <a:pt x="141" y="75"/>
                  </a:cubicBezTo>
                  <a:cubicBezTo>
                    <a:pt x="141" y="78"/>
                    <a:pt x="139" y="79"/>
                    <a:pt x="137" y="79"/>
                  </a:cubicBezTo>
                  <a:cubicBezTo>
                    <a:pt x="136" y="79"/>
                    <a:pt x="136" y="79"/>
                    <a:pt x="135" y="79"/>
                  </a:cubicBezTo>
                  <a:cubicBezTo>
                    <a:pt x="135" y="78"/>
                    <a:pt x="135" y="75"/>
                    <a:pt x="135" y="74"/>
                  </a:cubicBezTo>
                  <a:cubicBezTo>
                    <a:pt x="135" y="73"/>
                    <a:pt x="134" y="72"/>
                    <a:pt x="133" y="72"/>
                  </a:cubicBezTo>
                  <a:cubicBezTo>
                    <a:pt x="133" y="72"/>
                    <a:pt x="132" y="72"/>
                    <a:pt x="131" y="73"/>
                  </a:cubicBezTo>
                  <a:cubicBezTo>
                    <a:pt x="131" y="74"/>
                    <a:pt x="129" y="77"/>
                    <a:pt x="128" y="79"/>
                  </a:cubicBezTo>
                  <a:cubicBezTo>
                    <a:pt x="127" y="81"/>
                    <a:pt x="126" y="82"/>
                    <a:pt x="124" y="82"/>
                  </a:cubicBezTo>
                  <a:cubicBezTo>
                    <a:pt x="124" y="82"/>
                    <a:pt x="124" y="82"/>
                    <a:pt x="124" y="82"/>
                  </a:cubicBezTo>
                  <a:cubicBezTo>
                    <a:pt x="123" y="82"/>
                    <a:pt x="123" y="82"/>
                    <a:pt x="122" y="83"/>
                  </a:cubicBezTo>
                  <a:cubicBezTo>
                    <a:pt x="121" y="83"/>
                    <a:pt x="120" y="84"/>
                    <a:pt x="120" y="86"/>
                  </a:cubicBezTo>
                  <a:cubicBezTo>
                    <a:pt x="120" y="86"/>
                    <a:pt x="120" y="86"/>
                    <a:pt x="120" y="86"/>
                  </a:cubicBezTo>
                  <a:cubicBezTo>
                    <a:pt x="120" y="87"/>
                    <a:pt x="120" y="87"/>
                    <a:pt x="120" y="87"/>
                  </a:cubicBezTo>
                  <a:cubicBezTo>
                    <a:pt x="118" y="88"/>
                    <a:pt x="115" y="89"/>
                    <a:pt x="114" y="89"/>
                  </a:cubicBezTo>
                  <a:cubicBezTo>
                    <a:pt x="113" y="89"/>
                    <a:pt x="113" y="89"/>
                    <a:pt x="113" y="89"/>
                  </a:cubicBezTo>
                  <a:cubicBezTo>
                    <a:pt x="112" y="89"/>
                    <a:pt x="112" y="90"/>
                    <a:pt x="112" y="91"/>
                  </a:cubicBezTo>
                  <a:cubicBezTo>
                    <a:pt x="112" y="92"/>
                    <a:pt x="112" y="92"/>
                    <a:pt x="112" y="92"/>
                  </a:cubicBezTo>
                  <a:cubicBezTo>
                    <a:pt x="112" y="92"/>
                    <a:pt x="112" y="92"/>
                    <a:pt x="112" y="93"/>
                  </a:cubicBezTo>
                  <a:cubicBezTo>
                    <a:pt x="112" y="93"/>
                    <a:pt x="112" y="93"/>
                    <a:pt x="112" y="94"/>
                  </a:cubicBezTo>
                  <a:cubicBezTo>
                    <a:pt x="112" y="95"/>
                    <a:pt x="111" y="96"/>
                    <a:pt x="109" y="96"/>
                  </a:cubicBezTo>
                  <a:cubicBezTo>
                    <a:pt x="109" y="96"/>
                    <a:pt x="109" y="96"/>
                    <a:pt x="109" y="96"/>
                  </a:cubicBezTo>
                  <a:cubicBezTo>
                    <a:pt x="105" y="96"/>
                    <a:pt x="103" y="94"/>
                    <a:pt x="103" y="93"/>
                  </a:cubicBezTo>
                  <a:cubicBezTo>
                    <a:pt x="103" y="91"/>
                    <a:pt x="106" y="88"/>
                    <a:pt x="107" y="88"/>
                  </a:cubicBezTo>
                  <a:cubicBezTo>
                    <a:pt x="114" y="85"/>
                    <a:pt x="119" y="80"/>
                    <a:pt x="123" y="72"/>
                  </a:cubicBezTo>
                  <a:cubicBezTo>
                    <a:pt x="123" y="72"/>
                    <a:pt x="123" y="71"/>
                    <a:pt x="123" y="71"/>
                  </a:cubicBezTo>
                  <a:cubicBezTo>
                    <a:pt x="123" y="71"/>
                    <a:pt x="123" y="70"/>
                    <a:pt x="122" y="70"/>
                  </a:cubicBezTo>
                  <a:cubicBezTo>
                    <a:pt x="122" y="69"/>
                    <a:pt x="121" y="69"/>
                    <a:pt x="119" y="69"/>
                  </a:cubicBezTo>
                  <a:cubicBezTo>
                    <a:pt x="119" y="69"/>
                    <a:pt x="118" y="69"/>
                    <a:pt x="118" y="69"/>
                  </a:cubicBezTo>
                  <a:cubicBezTo>
                    <a:pt x="116" y="70"/>
                    <a:pt x="114" y="70"/>
                    <a:pt x="114" y="69"/>
                  </a:cubicBezTo>
                  <a:cubicBezTo>
                    <a:pt x="113" y="69"/>
                    <a:pt x="113" y="69"/>
                    <a:pt x="113" y="68"/>
                  </a:cubicBezTo>
                  <a:cubicBezTo>
                    <a:pt x="113" y="68"/>
                    <a:pt x="114" y="67"/>
                    <a:pt x="116" y="65"/>
                  </a:cubicBezTo>
                  <a:cubicBezTo>
                    <a:pt x="116" y="65"/>
                    <a:pt x="117" y="65"/>
                    <a:pt x="117" y="65"/>
                  </a:cubicBezTo>
                  <a:cubicBezTo>
                    <a:pt x="117" y="65"/>
                    <a:pt x="118" y="64"/>
                    <a:pt x="118" y="64"/>
                  </a:cubicBezTo>
                  <a:cubicBezTo>
                    <a:pt x="118" y="63"/>
                    <a:pt x="118" y="63"/>
                    <a:pt x="117" y="62"/>
                  </a:cubicBezTo>
                  <a:cubicBezTo>
                    <a:pt x="117" y="61"/>
                    <a:pt x="116" y="61"/>
                    <a:pt x="115" y="61"/>
                  </a:cubicBezTo>
                  <a:cubicBezTo>
                    <a:pt x="114" y="61"/>
                    <a:pt x="114" y="61"/>
                    <a:pt x="114" y="61"/>
                  </a:cubicBezTo>
                  <a:cubicBezTo>
                    <a:pt x="114" y="60"/>
                    <a:pt x="115" y="59"/>
                    <a:pt x="116" y="59"/>
                  </a:cubicBezTo>
                  <a:cubicBezTo>
                    <a:pt x="117" y="58"/>
                    <a:pt x="118" y="58"/>
                    <a:pt x="119" y="58"/>
                  </a:cubicBezTo>
                  <a:cubicBezTo>
                    <a:pt x="122" y="58"/>
                    <a:pt x="122" y="58"/>
                    <a:pt x="122" y="58"/>
                  </a:cubicBezTo>
                  <a:cubicBezTo>
                    <a:pt x="123" y="58"/>
                    <a:pt x="124" y="57"/>
                    <a:pt x="124" y="56"/>
                  </a:cubicBezTo>
                  <a:cubicBezTo>
                    <a:pt x="126" y="55"/>
                    <a:pt x="126" y="51"/>
                    <a:pt x="125" y="50"/>
                  </a:cubicBezTo>
                  <a:cubicBezTo>
                    <a:pt x="125" y="47"/>
                    <a:pt x="122" y="47"/>
                    <a:pt x="118" y="47"/>
                  </a:cubicBezTo>
                  <a:cubicBezTo>
                    <a:pt x="116" y="47"/>
                    <a:pt x="116" y="47"/>
                    <a:pt x="116" y="47"/>
                  </a:cubicBezTo>
                  <a:cubicBezTo>
                    <a:pt x="115" y="47"/>
                    <a:pt x="114" y="47"/>
                    <a:pt x="114" y="47"/>
                  </a:cubicBezTo>
                  <a:cubicBezTo>
                    <a:pt x="113" y="47"/>
                    <a:pt x="112" y="47"/>
                    <a:pt x="111" y="46"/>
                  </a:cubicBezTo>
                  <a:cubicBezTo>
                    <a:pt x="111" y="46"/>
                    <a:pt x="110" y="46"/>
                    <a:pt x="110" y="46"/>
                  </a:cubicBezTo>
                  <a:cubicBezTo>
                    <a:pt x="109" y="46"/>
                    <a:pt x="108" y="46"/>
                    <a:pt x="107" y="45"/>
                  </a:cubicBezTo>
                  <a:cubicBezTo>
                    <a:pt x="106" y="45"/>
                    <a:pt x="104" y="44"/>
                    <a:pt x="102" y="44"/>
                  </a:cubicBezTo>
                  <a:cubicBezTo>
                    <a:pt x="100" y="44"/>
                    <a:pt x="94" y="37"/>
                    <a:pt x="89" y="32"/>
                  </a:cubicBezTo>
                  <a:cubicBezTo>
                    <a:pt x="86" y="30"/>
                    <a:pt x="86" y="30"/>
                    <a:pt x="86" y="30"/>
                  </a:cubicBezTo>
                  <a:cubicBezTo>
                    <a:pt x="85" y="28"/>
                    <a:pt x="84" y="28"/>
                    <a:pt x="82" y="28"/>
                  </a:cubicBezTo>
                  <a:cubicBezTo>
                    <a:pt x="80" y="28"/>
                    <a:pt x="80" y="28"/>
                    <a:pt x="79" y="28"/>
                  </a:cubicBezTo>
                  <a:cubicBezTo>
                    <a:pt x="79" y="28"/>
                    <a:pt x="79" y="29"/>
                    <a:pt x="79" y="29"/>
                  </a:cubicBezTo>
                  <a:cubicBezTo>
                    <a:pt x="79" y="29"/>
                    <a:pt x="78" y="29"/>
                    <a:pt x="78" y="30"/>
                  </a:cubicBezTo>
                  <a:cubicBezTo>
                    <a:pt x="78" y="30"/>
                    <a:pt x="78" y="30"/>
                    <a:pt x="78" y="30"/>
                  </a:cubicBezTo>
                  <a:cubicBezTo>
                    <a:pt x="76" y="31"/>
                    <a:pt x="76" y="32"/>
                    <a:pt x="75" y="33"/>
                  </a:cubicBezTo>
                  <a:cubicBezTo>
                    <a:pt x="74" y="35"/>
                    <a:pt x="75" y="40"/>
                    <a:pt x="75" y="41"/>
                  </a:cubicBezTo>
                  <a:cubicBezTo>
                    <a:pt x="75" y="44"/>
                    <a:pt x="75" y="47"/>
                    <a:pt x="75" y="49"/>
                  </a:cubicBezTo>
                  <a:cubicBezTo>
                    <a:pt x="75" y="53"/>
                    <a:pt x="74" y="54"/>
                    <a:pt x="74" y="55"/>
                  </a:cubicBezTo>
                  <a:cubicBezTo>
                    <a:pt x="73" y="56"/>
                    <a:pt x="73" y="56"/>
                    <a:pt x="73" y="56"/>
                  </a:cubicBezTo>
                  <a:cubicBezTo>
                    <a:pt x="73" y="56"/>
                    <a:pt x="72" y="62"/>
                    <a:pt x="74" y="63"/>
                  </a:cubicBezTo>
                  <a:cubicBezTo>
                    <a:pt x="75" y="64"/>
                    <a:pt x="75" y="67"/>
                    <a:pt x="75" y="69"/>
                  </a:cubicBezTo>
                  <a:cubicBezTo>
                    <a:pt x="75" y="70"/>
                    <a:pt x="75" y="71"/>
                    <a:pt x="76" y="72"/>
                  </a:cubicBezTo>
                  <a:cubicBezTo>
                    <a:pt x="76" y="77"/>
                    <a:pt x="82" y="78"/>
                    <a:pt x="87" y="79"/>
                  </a:cubicBezTo>
                  <a:cubicBezTo>
                    <a:pt x="87" y="79"/>
                    <a:pt x="87" y="79"/>
                    <a:pt x="87" y="79"/>
                  </a:cubicBezTo>
                  <a:cubicBezTo>
                    <a:pt x="88" y="80"/>
                    <a:pt x="89" y="80"/>
                    <a:pt x="89" y="80"/>
                  </a:cubicBezTo>
                  <a:cubicBezTo>
                    <a:pt x="88" y="81"/>
                    <a:pt x="83" y="82"/>
                    <a:pt x="81" y="82"/>
                  </a:cubicBezTo>
                  <a:cubicBezTo>
                    <a:pt x="77" y="83"/>
                    <a:pt x="74" y="90"/>
                    <a:pt x="72" y="99"/>
                  </a:cubicBezTo>
                  <a:cubicBezTo>
                    <a:pt x="71" y="100"/>
                    <a:pt x="71" y="100"/>
                    <a:pt x="71" y="100"/>
                  </a:cubicBezTo>
                  <a:cubicBezTo>
                    <a:pt x="71" y="100"/>
                    <a:pt x="71" y="100"/>
                    <a:pt x="71" y="100"/>
                  </a:cubicBezTo>
                  <a:cubicBezTo>
                    <a:pt x="71" y="101"/>
                    <a:pt x="71" y="101"/>
                    <a:pt x="71" y="101"/>
                  </a:cubicBezTo>
                  <a:cubicBezTo>
                    <a:pt x="70" y="105"/>
                    <a:pt x="72" y="110"/>
                    <a:pt x="74" y="114"/>
                  </a:cubicBezTo>
                  <a:cubicBezTo>
                    <a:pt x="75" y="115"/>
                    <a:pt x="76" y="116"/>
                    <a:pt x="76" y="117"/>
                  </a:cubicBezTo>
                  <a:cubicBezTo>
                    <a:pt x="76" y="119"/>
                    <a:pt x="75" y="120"/>
                    <a:pt x="72" y="121"/>
                  </a:cubicBezTo>
                  <a:cubicBezTo>
                    <a:pt x="71" y="121"/>
                    <a:pt x="71" y="121"/>
                    <a:pt x="71" y="121"/>
                  </a:cubicBezTo>
                  <a:cubicBezTo>
                    <a:pt x="70" y="121"/>
                    <a:pt x="69" y="121"/>
                    <a:pt x="68" y="121"/>
                  </a:cubicBezTo>
                  <a:cubicBezTo>
                    <a:pt x="68" y="122"/>
                    <a:pt x="68" y="122"/>
                    <a:pt x="68" y="123"/>
                  </a:cubicBezTo>
                  <a:cubicBezTo>
                    <a:pt x="68" y="125"/>
                    <a:pt x="68" y="125"/>
                    <a:pt x="68" y="125"/>
                  </a:cubicBezTo>
                  <a:cubicBezTo>
                    <a:pt x="68" y="126"/>
                    <a:pt x="68" y="126"/>
                    <a:pt x="68" y="127"/>
                  </a:cubicBezTo>
                  <a:cubicBezTo>
                    <a:pt x="68" y="127"/>
                    <a:pt x="68" y="127"/>
                    <a:pt x="68" y="128"/>
                  </a:cubicBezTo>
                  <a:cubicBezTo>
                    <a:pt x="68" y="129"/>
                    <a:pt x="68" y="131"/>
                    <a:pt x="67" y="133"/>
                  </a:cubicBezTo>
                  <a:cubicBezTo>
                    <a:pt x="66" y="139"/>
                    <a:pt x="48" y="188"/>
                    <a:pt x="46" y="192"/>
                  </a:cubicBezTo>
                  <a:cubicBezTo>
                    <a:pt x="45" y="194"/>
                    <a:pt x="43" y="197"/>
                    <a:pt x="41" y="200"/>
                  </a:cubicBezTo>
                  <a:cubicBezTo>
                    <a:pt x="39" y="203"/>
                    <a:pt x="39" y="203"/>
                    <a:pt x="39" y="203"/>
                  </a:cubicBezTo>
                  <a:cubicBezTo>
                    <a:pt x="36" y="206"/>
                    <a:pt x="31" y="213"/>
                    <a:pt x="30" y="216"/>
                  </a:cubicBezTo>
                  <a:cubicBezTo>
                    <a:pt x="27" y="221"/>
                    <a:pt x="26" y="241"/>
                    <a:pt x="27" y="246"/>
                  </a:cubicBezTo>
                  <a:cubicBezTo>
                    <a:pt x="29" y="259"/>
                    <a:pt x="26" y="267"/>
                    <a:pt x="24" y="271"/>
                  </a:cubicBezTo>
                  <a:cubicBezTo>
                    <a:pt x="24" y="271"/>
                    <a:pt x="24" y="272"/>
                    <a:pt x="24" y="272"/>
                  </a:cubicBezTo>
                  <a:cubicBezTo>
                    <a:pt x="24" y="272"/>
                    <a:pt x="24" y="273"/>
                    <a:pt x="23" y="273"/>
                  </a:cubicBezTo>
                  <a:cubicBezTo>
                    <a:pt x="21" y="277"/>
                    <a:pt x="19" y="282"/>
                    <a:pt x="16" y="284"/>
                  </a:cubicBezTo>
                  <a:cubicBezTo>
                    <a:pt x="13" y="286"/>
                    <a:pt x="14" y="290"/>
                    <a:pt x="14" y="291"/>
                  </a:cubicBezTo>
                  <a:cubicBezTo>
                    <a:pt x="14" y="293"/>
                    <a:pt x="14" y="293"/>
                    <a:pt x="14" y="293"/>
                  </a:cubicBezTo>
                  <a:cubicBezTo>
                    <a:pt x="14" y="295"/>
                    <a:pt x="13" y="297"/>
                    <a:pt x="11" y="299"/>
                  </a:cubicBezTo>
                  <a:cubicBezTo>
                    <a:pt x="10" y="300"/>
                    <a:pt x="10" y="300"/>
                    <a:pt x="10" y="300"/>
                  </a:cubicBezTo>
                  <a:cubicBezTo>
                    <a:pt x="9" y="301"/>
                    <a:pt x="4" y="308"/>
                    <a:pt x="4" y="311"/>
                  </a:cubicBezTo>
                  <a:cubicBezTo>
                    <a:pt x="4" y="313"/>
                    <a:pt x="5" y="314"/>
                    <a:pt x="6" y="314"/>
                  </a:cubicBezTo>
                  <a:cubicBezTo>
                    <a:pt x="8" y="315"/>
                    <a:pt x="8" y="316"/>
                    <a:pt x="8" y="317"/>
                  </a:cubicBezTo>
                  <a:cubicBezTo>
                    <a:pt x="8" y="318"/>
                    <a:pt x="7" y="320"/>
                    <a:pt x="5" y="322"/>
                  </a:cubicBezTo>
                  <a:cubicBezTo>
                    <a:pt x="5" y="323"/>
                    <a:pt x="5" y="323"/>
                    <a:pt x="5" y="323"/>
                  </a:cubicBezTo>
                  <a:cubicBezTo>
                    <a:pt x="2" y="326"/>
                    <a:pt x="1" y="329"/>
                    <a:pt x="1" y="330"/>
                  </a:cubicBezTo>
                  <a:cubicBezTo>
                    <a:pt x="0" y="332"/>
                    <a:pt x="2" y="335"/>
                    <a:pt x="4" y="339"/>
                  </a:cubicBezTo>
                  <a:cubicBezTo>
                    <a:pt x="4" y="339"/>
                    <a:pt x="4" y="339"/>
                    <a:pt x="4" y="339"/>
                  </a:cubicBezTo>
                  <a:cubicBezTo>
                    <a:pt x="5" y="340"/>
                    <a:pt x="5" y="341"/>
                    <a:pt x="6" y="342"/>
                  </a:cubicBezTo>
                  <a:cubicBezTo>
                    <a:pt x="6" y="343"/>
                    <a:pt x="6" y="343"/>
                    <a:pt x="6" y="343"/>
                  </a:cubicBezTo>
                  <a:cubicBezTo>
                    <a:pt x="7" y="347"/>
                    <a:pt x="8" y="355"/>
                    <a:pt x="8" y="361"/>
                  </a:cubicBezTo>
                  <a:cubicBezTo>
                    <a:pt x="7" y="369"/>
                    <a:pt x="7" y="378"/>
                    <a:pt x="8" y="381"/>
                  </a:cubicBezTo>
                  <a:cubicBezTo>
                    <a:pt x="8" y="382"/>
                    <a:pt x="8" y="383"/>
                    <a:pt x="9" y="384"/>
                  </a:cubicBezTo>
                  <a:cubicBezTo>
                    <a:pt x="9" y="386"/>
                    <a:pt x="10" y="387"/>
                    <a:pt x="10" y="389"/>
                  </a:cubicBezTo>
                  <a:cubicBezTo>
                    <a:pt x="10" y="392"/>
                    <a:pt x="10" y="395"/>
                    <a:pt x="11" y="397"/>
                  </a:cubicBezTo>
                  <a:cubicBezTo>
                    <a:pt x="12" y="398"/>
                    <a:pt x="13" y="405"/>
                    <a:pt x="13" y="411"/>
                  </a:cubicBezTo>
                  <a:cubicBezTo>
                    <a:pt x="14" y="416"/>
                    <a:pt x="17" y="420"/>
                    <a:pt x="21" y="423"/>
                  </a:cubicBezTo>
                  <a:cubicBezTo>
                    <a:pt x="23" y="425"/>
                    <a:pt x="23" y="425"/>
                    <a:pt x="23" y="425"/>
                  </a:cubicBezTo>
                  <a:cubicBezTo>
                    <a:pt x="25" y="428"/>
                    <a:pt x="27" y="428"/>
                    <a:pt x="28" y="427"/>
                  </a:cubicBezTo>
                  <a:cubicBezTo>
                    <a:pt x="28" y="427"/>
                    <a:pt x="29" y="426"/>
                    <a:pt x="29" y="425"/>
                  </a:cubicBezTo>
                  <a:cubicBezTo>
                    <a:pt x="29" y="425"/>
                    <a:pt x="29" y="425"/>
                    <a:pt x="29" y="425"/>
                  </a:cubicBezTo>
                  <a:cubicBezTo>
                    <a:pt x="29" y="425"/>
                    <a:pt x="29" y="424"/>
                    <a:pt x="30" y="424"/>
                  </a:cubicBezTo>
                  <a:cubicBezTo>
                    <a:pt x="31" y="421"/>
                    <a:pt x="38" y="421"/>
                    <a:pt x="40" y="421"/>
                  </a:cubicBezTo>
                  <a:cubicBezTo>
                    <a:pt x="40" y="421"/>
                    <a:pt x="40" y="421"/>
                    <a:pt x="40" y="421"/>
                  </a:cubicBezTo>
                  <a:cubicBezTo>
                    <a:pt x="40" y="421"/>
                    <a:pt x="40" y="422"/>
                    <a:pt x="40" y="422"/>
                  </a:cubicBezTo>
                  <a:cubicBezTo>
                    <a:pt x="40" y="423"/>
                    <a:pt x="40" y="425"/>
                    <a:pt x="40" y="425"/>
                  </a:cubicBezTo>
                  <a:cubicBezTo>
                    <a:pt x="40" y="428"/>
                    <a:pt x="41" y="428"/>
                    <a:pt x="44" y="429"/>
                  </a:cubicBezTo>
                  <a:cubicBezTo>
                    <a:pt x="44" y="429"/>
                    <a:pt x="44" y="429"/>
                    <a:pt x="44" y="429"/>
                  </a:cubicBezTo>
                  <a:cubicBezTo>
                    <a:pt x="45" y="429"/>
                    <a:pt x="45" y="429"/>
                    <a:pt x="45" y="429"/>
                  </a:cubicBezTo>
                  <a:cubicBezTo>
                    <a:pt x="46" y="429"/>
                    <a:pt x="46" y="429"/>
                    <a:pt x="46" y="430"/>
                  </a:cubicBezTo>
                  <a:cubicBezTo>
                    <a:pt x="46" y="430"/>
                    <a:pt x="46" y="431"/>
                    <a:pt x="45" y="432"/>
                  </a:cubicBezTo>
                  <a:cubicBezTo>
                    <a:pt x="44" y="433"/>
                    <a:pt x="44" y="433"/>
                    <a:pt x="44" y="433"/>
                  </a:cubicBezTo>
                  <a:cubicBezTo>
                    <a:pt x="44" y="433"/>
                    <a:pt x="44" y="433"/>
                    <a:pt x="43" y="433"/>
                  </a:cubicBezTo>
                  <a:cubicBezTo>
                    <a:pt x="42" y="433"/>
                    <a:pt x="41" y="432"/>
                    <a:pt x="39" y="430"/>
                  </a:cubicBezTo>
                  <a:cubicBezTo>
                    <a:pt x="39" y="430"/>
                    <a:pt x="39" y="430"/>
                    <a:pt x="39" y="430"/>
                  </a:cubicBezTo>
                  <a:cubicBezTo>
                    <a:pt x="38" y="430"/>
                    <a:pt x="38" y="430"/>
                    <a:pt x="37" y="430"/>
                  </a:cubicBezTo>
                  <a:cubicBezTo>
                    <a:pt x="36" y="430"/>
                    <a:pt x="35" y="430"/>
                    <a:pt x="35" y="430"/>
                  </a:cubicBezTo>
                  <a:cubicBezTo>
                    <a:pt x="34" y="430"/>
                    <a:pt x="34" y="430"/>
                    <a:pt x="34" y="430"/>
                  </a:cubicBezTo>
                  <a:cubicBezTo>
                    <a:pt x="33" y="431"/>
                    <a:pt x="33" y="431"/>
                    <a:pt x="32" y="431"/>
                  </a:cubicBezTo>
                  <a:cubicBezTo>
                    <a:pt x="29" y="432"/>
                    <a:pt x="26" y="436"/>
                    <a:pt x="26" y="440"/>
                  </a:cubicBezTo>
                  <a:cubicBezTo>
                    <a:pt x="25" y="446"/>
                    <a:pt x="30" y="458"/>
                    <a:pt x="31" y="461"/>
                  </a:cubicBezTo>
                  <a:cubicBezTo>
                    <a:pt x="33" y="465"/>
                    <a:pt x="39" y="468"/>
                    <a:pt x="42" y="469"/>
                  </a:cubicBezTo>
                  <a:cubicBezTo>
                    <a:pt x="43" y="470"/>
                    <a:pt x="44" y="470"/>
                    <a:pt x="44" y="471"/>
                  </a:cubicBezTo>
                  <a:cubicBezTo>
                    <a:pt x="45" y="471"/>
                    <a:pt x="45" y="472"/>
                    <a:pt x="45" y="472"/>
                  </a:cubicBezTo>
                  <a:cubicBezTo>
                    <a:pt x="45" y="474"/>
                    <a:pt x="43" y="475"/>
                    <a:pt x="42" y="476"/>
                  </a:cubicBezTo>
                  <a:cubicBezTo>
                    <a:pt x="39" y="477"/>
                    <a:pt x="37" y="481"/>
                    <a:pt x="37" y="484"/>
                  </a:cubicBezTo>
                  <a:cubicBezTo>
                    <a:pt x="37" y="486"/>
                    <a:pt x="38" y="489"/>
                    <a:pt x="42" y="498"/>
                  </a:cubicBezTo>
                  <a:cubicBezTo>
                    <a:pt x="44" y="503"/>
                    <a:pt x="47" y="510"/>
                    <a:pt x="48" y="515"/>
                  </a:cubicBezTo>
                  <a:cubicBezTo>
                    <a:pt x="50" y="524"/>
                    <a:pt x="57" y="536"/>
                    <a:pt x="61" y="540"/>
                  </a:cubicBezTo>
                  <a:cubicBezTo>
                    <a:pt x="63" y="541"/>
                    <a:pt x="64" y="543"/>
                    <a:pt x="64" y="544"/>
                  </a:cubicBezTo>
                  <a:cubicBezTo>
                    <a:pt x="64" y="544"/>
                    <a:pt x="64" y="545"/>
                    <a:pt x="63" y="546"/>
                  </a:cubicBezTo>
                  <a:cubicBezTo>
                    <a:pt x="61" y="546"/>
                    <a:pt x="60" y="549"/>
                    <a:pt x="59" y="552"/>
                  </a:cubicBezTo>
                  <a:cubicBezTo>
                    <a:pt x="59" y="552"/>
                    <a:pt x="58" y="553"/>
                    <a:pt x="58" y="555"/>
                  </a:cubicBezTo>
                  <a:cubicBezTo>
                    <a:pt x="57" y="555"/>
                    <a:pt x="57" y="555"/>
                    <a:pt x="57" y="556"/>
                  </a:cubicBezTo>
                  <a:cubicBezTo>
                    <a:pt x="56" y="558"/>
                    <a:pt x="54" y="560"/>
                    <a:pt x="54" y="562"/>
                  </a:cubicBezTo>
                  <a:cubicBezTo>
                    <a:pt x="54" y="562"/>
                    <a:pt x="54" y="563"/>
                    <a:pt x="55" y="563"/>
                  </a:cubicBezTo>
                  <a:cubicBezTo>
                    <a:pt x="55" y="564"/>
                    <a:pt x="56" y="565"/>
                    <a:pt x="60" y="566"/>
                  </a:cubicBezTo>
                  <a:cubicBezTo>
                    <a:pt x="60" y="566"/>
                    <a:pt x="61" y="566"/>
                    <a:pt x="61" y="566"/>
                  </a:cubicBezTo>
                  <a:cubicBezTo>
                    <a:pt x="61" y="566"/>
                    <a:pt x="61" y="566"/>
                    <a:pt x="61" y="566"/>
                  </a:cubicBezTo>
                  <a:cubicBezTo>
                    <a:pt x="62" y="567"/>
                    <a:pt x="64" y="569"/>
                    <a:pt x="66" y="571"/>
                  </a:cubicBezTo>
                  <a:cubicBezTo>
                    <a:pt x="68" y="574"/>
                    <a:pt x="69" y="576"/>
                    <a:pt x="71" y="578"/>
                  </a:cubicBezTo>
                  <a:cubicBezTo>
                    <a:pt x="74" y="581"/>
                    <a:pt x="77" y="582"/>
                    <a:pt x="80" y="582"/>
                  </a:cubicBezTo>
                  <a:cubicBezTo>
                    <a:pt x="82" y="583"/>
                    <a:pt x="83" y="583"/>
                    <a:pt x="85" y="585"/>
                  </a:cubicBezTo>
                  <a:cubicBezTo>
                    <a:pt x="86" y="586"/>
                    <a:pt x="87" y="588"/>
                    <a:pt x="87" y="589"/>
                  </a:cubicBezTo>
                  <a:cubicBezTo>
                    <a:pt x="87" y="591"/>
                    <a:pt x="88" y="592"/>
                    <a:pt x="89" y="594"/>
                  </a:cubicBezTo>
                  <a:cubicBezTo>
                    <a:pt x="91" y="596"/>
                    <a:pt x="97" y="601"/>
                    <a:pt x="99" y="602"/>
                  </a:cubicBezTo>
                  <a:cubicBezTo>
                    <a:pt x="102" y="604"/>
                    <a:pt x="110" y="610"/>
                    <a:pt x="111" y="612"/>
                  </a:cubicBezTo>
                  <a:cubicBezTo>
                    <a:pt x="111" y="613"/>
                    <a:pt x="113" y="613"/>
                    <a:pt x="116" y="613"/>
                  </a:cubicBezTo>
                  <a:cubicBezTo>
                    <a:pt x="120" y="613"/>
                    <a:pt x="120" y="613"/>
                    <a:pt x="120" y="613"/>
                  </a:cubicBezTo>
                  <a:cubicBezTo>
                    <a:pt x="122" y="613"/>
                    <a:pt x="124" y="613"/>
                    <a:pt x="125" y="613"/>
                  </a:cubicBezTo>
                  <a:cubicBezTo>
                    <a:pt x="126" y="613"/>
                    <a:pt x="128" y="613"/>
                    <a:pt x="128" y="614"/>
                  </a:cubicBezTo>
                  <a:cubicBezTo>
                    <a:pt x="128" y="614"/>
                    <a:pt x="128" y="615"/>
                    <a:pt x="128" y="615"/>
                  </a:cubicBezTo>
                  <a:cubicBezTo>
                    <a:pt x="128" y="616"/>
                    <a:pt x="128" y="616"/>
                    <a:pt x="128" y="617"/>
                  </a:cubicBezTo>
                  <a:cubicBezTo>
                    <a:pt x="128" y="618"/>
                    <a:pt x="129" y="621"/>
                    <a:pt x="132" y="624"/>
                  </a:cubicBezTo>
                  <a:cubicBezTo>
                    <a:pt x="133" y="625"/>
                    <a:pt x="134" y="626"/>
                    <a:pt x="135" y="628"/>
                  </a:cubicBezTo>
                  <a:cubicBezTo>
                    <a:pt x="137" y="630"/>
                    <a:pt x="138" y="632"/>
                    <a:pt x="140" y="633"/>
                  </a:cubicBezTo>
                  <a:cubicBezTo>
                    <a:pt x="142" y="635"/>
                    <a:pt x="141" y="637"/>
                    <a:pt x="140" y="640"/>
                  </a:cubicBezTo>
                  <a:cubicBezTo>
                    <a:pt x="139" y="642"/>
                    <a:pt x="138" y="644"/>
                    <a:pt x="138" y="646"/>
                  </a:cubicBezTo>
                  <a:cubicBezTo>
                    <a:pt x="138" y="653"/>
                    <a:pt x="140" y="657"/>
                    <a:pt x="144" y="657"/>
                  </a:cubicBezTo>
                  <a:cubicBezTo>
                    <a:pt x="146" y="657"/>
                    <a:pt x="150" y="658"/>
                    <a:pt x="157" y="659"/>
                  </a:cubicBezTo>
                  <a:cubicBezTo>
                    <a:pt x="172" y="661"/>
                    <a:pt x="172" y="661"/>
                    <a:pt x="172" y="661"/>
                  </a:cubicBezTo>
                  <a:cubicBezTo>
                    <a:pt x="190" y="663"/>
                    <a:pt x="209" y="665"/>
                    <a:pt x="212" y="666"/>
                  </a:cubicBezTo>
                  <a:cubicBezTo>
                    <a:pt x="213" y="666"/>
                    <a:pt x="213" y="666"/>
                    <a:pt x="213" y="666"/>
                  </a:cubicBezTo>
                  <a:cubicBezTo>
                    <a:pt x="213" y="666"/>
                    <a:pt x="213" y="666"/>
                    <a:pt x="213" y="666"/>
                  </a:cubicBezTo>
                  <a:cubicBezTo>
                    <a:pt x="213" y="667"/>
                    <a:pt x="212" y="667"/>
                    <a:pt x="211" y="668"/>
                  </a:cubicBezTo>
                  <a:cubicBezTo>
                    <a:pt x="210" y="671"/>
                    <a:pt x="208" y="673"/>
                    <a:pt x="211" y="675"/>
                  </a:cubicBezTo>
                  <a:cubicBezTo>
                    <a:pt x="215" y="679"/>
                    <a:pt x="304" y="734"/>
                    <a:pt x="317" y="737"/>
                  </a:cubicBezTo>
                  <a:cubicBezTo>
                    <a:pt x="322" y="738"/>
                    <a:pt x="330" y="738"/>
                    <a:pt x="348" y="738"/>
                  </a:cubicBezTo>
                  <a:cubicBezTo>
                    <a:pt x="358" y="738"/>
                    <a:pt x="369" y="738"/>
                    <a:pt x="377" y="738"/>
                  </a:cubicBezTo>
                  <a:cubicBezTo>
                    <a:pt x="378" y="738"/>
                    <a:pt x="378" y="737"/>
                    <a:pt x="379" y="737"/>
                  </a:cubicBezTo>
                  <a:cubicBezTo>
                    <a:pt x="379" y="737"/>
                    <a:pt x="379" y="737"/>
                    <a:pt x="380" y="737"/>
                  </a:cubicBezTo>
                  <a:cubicBezTo>
                    <a:pt x="383" y="737"/>
                    <a:pt x="385" y="737"/>
                    <a:pt x="387" y="737"/>
                  </a:cubicBezTo>
                  <a:cubicBezTo>
                    <a:pt x="389" y="737"/>
                    <a:pt x="390" y="737"/>
                    <a:pt x="391" y="737"/>
                  </a:cubicBezTo>
                  <a:cubicBezTo>
                    <a:pt x="392" y="737"/>
                    <a:pt x="393" y="737"/>
                    <a:pt x="393" y="737"/>
                  </a:cubicBezTo>
                  <a:cubicBezTo>
                    <a:pt x="394" y="737"/>
                    <a:pt x="394" y="737"/>
                    <a:pt x="394" y="737"/>
                  </a:cubicBezTo>
                  <a:cubicBezTo>
                    <a:pt x="396" y="737"/>
                    <a:pt x="396" y="737"/>
                    <a:pt x="396" y="737"/>
                  </a:cubicBezTo>
                  <a:cubicBezTo>
                    <a:pt x="400" y="737"/>
                    <a:pt x="403" y="736"/>
                    <a:pt x="405" y="734"/>
                  </a:cubicBezTo>
                  <a:cubicBezTo>
                    <a:pt x="405" y="733"/>
                    <a:pt x="405" y="733"/>
                    <a:pt x="405" y="733"/>
                  </a:cubicBezTo>
                  <a:cubicBezTo>
                    <a:pt x="405" y="733"/>
                    <a:pt x="405" y="733"/>
                    <a:pt x="405" y="733"/>
                  </a:cubicBezTo>
                  <a:cubicBezTo>
                    <a:pt x="405" y="733"/>
                    <a:pt x="406" y="732"/>
                    <a:pt x="406" y="732"/>
                  </a:cubicBezTo>
                  <a:cubicBezTo>
                    <a:pt x="407" y="730"/>
                    <a:pt x="410" y="725"/>
                    <a:pt x="412" y="725"/>
                  </a:cubicBezTo>
                  <a:cubicBezTo>
                    <a:pt x="419" y="725"/>
                    <a:pt x="419" y="725"/>
                    <a:pt x="419" y="725"/>
                  </a:cubicBezTo>
                  <a:cubicBezTo>
                    <a:pt x="431" y="725"/>
                    <a:pt x="452" y="725"/>
                    <a:pt x="455" y="725"/>
                  </a:cubicBezTo>
                  <a:cubicBezTo>
                    <a:pt x="456" y="725"/>
                    <a:pt x="457" y="725"/>
                    <a:pt x="458" y="725"/>
                  </a:cubicBezTo>
                  <a:cubicBezTo>
                    <a:pt x="459" y="725"/>
                    <a:pt x="461" y="725"/>
                    <a:pt x="463" y="725"/>
                  </a:cubicBezTo>
                  <a:cubicBezTo>
                    <a:pt x="466" y="725"/>
                    <a:pt x="468" y="725"/>
                    <a:pt x="470" y="727"/>
                  </a:cubicBezTo>
                  <a:cubicBezTo>
                    <a:pt x="471" y="727"/>
                    <a:pt x="471" y="727"/>
                    <a:pt x="472" y="727"/>
                  </a:cubicBezTo>
                  <a:cubicBezTo>
                    <a:pt x="472" y="727"/>
                    <a:pt x="472" y="727"/>
                    <a:pt x="472" y="727"/>
                  </a:cubicBezTo>
                  <a:cubicBezTo>
                    <a:pt x="472" y="728"/>
                    <a:pt x="472" y="728"/>
                    <a:pt x="472" y="728"/>
                  </a:cubicBezTo>
                  <a:cubicBezTo>
                    <a:pt x="472" y="728"/>
                    <a:pt x="472" y="728"/>
                    <a:pt x="473" y="729"/>
                  </a:cubicBezTo>
                  <a:cubicBezTo>
                    <a:pt x="476" y="733"/>
                    <a:pt x="475" y="735"/>
                    <a:pt x="474" y="738"/>
                  </a:cubicBezTo>
                  <a:cubicBezTo>
                    <a:pt x="474" y="738"/>
                    <a:pt x="474" y="738"/>
                    <a:pt x="474" y="738"/>
                  </a:cubicBezTo>
                  <a:cubicBezTo>
                    <a:pt x="473" y="741"/>
                    <a:pt x="473" y="741"/>
                    <a:pt x="473" y="741"/>
                  </a:cubicBezTo>
                  <a:cubicBezTo>
                    <a:pt x="472" y="744"/>
                    <a:pt x="472" y="745"/>
                    <a:pt x="474" y="746"/>
                  </a:cubicBezTo>
                  <a:cubicBezTo>
                    <a:pt x="474" y="746"/>
                    <a:pt x="474" y="747"/>
                    <a:pt x="474" y="747"/>
                  </a:cubicBezTo>
                  <a:cubicBezTo>
                    <a:pt x="475" y="748"/>
                    <a:pt x="475" y="748"/>
                    <a:pt x="476" y="750"/>
                  </a:cubicBezTo>
                  <a:cubicBezTo>
                    <a:pt x="477" y="755"/>
                    <a:pt x="483" y="769"/>
                    <a:pt x="490" y="772"/>
                  </a:cubicBezTo>
                  <a:cubicBezTo>
                    <a:pt x="497" y="776"/>
                    <a:pt x="503" y="779"/>
                    <a:pt x="504" y="782"/>
                  </a:cubicBezTo>
                  <a:cubicBezTo>
                    <a:pt x="505" y="783"/>
                    <a:pt x="505" y="784"/>
                    <a:pt x="506" y="786"/>
                  </a:cubicBezTo>
                  <a:cubicBezTo>
                    <a:pt x="507" y="787"/>
                    <a:pt x="507" y="787"/>
                    <a:pt x="507" y="787"/>
                  </a:cubicBezTo>
                  <a:cubicBezTo>
                    <a:pt x="511" y="795"/>
                    <a:pt x="516" y="803"/>
                    <a:pt x="519" y="805"/>
                  </a:cubicBezTo>
                  <a:cubicBezTo>
                    <a:pt x="523" y="808"/>
                    <a:pt x="538" y="820"/>
                    <a:pt x="541" y="822"/>
                  </a:cubicBezTo>
                  <a:cubicBezTo>
                    <a:pt x="542" y="823"/>
                    <a:pt x="543" y="824"/>
                    <a:pt x="544" y="825"/>
                  </a:cubicBezTo>
                  <a:cubicBezTo>
                    <a:pt x="546" y="827"/>
                    <a:pt x="548" y="829"/>
                    <a:pt x="549" y="829"/>
                  </a:cubicBezTo>
                  <a:cubicBezTo>
                    <a:pt x="550" y="829"/>
                    <a:pt x="550" y="828"/>
                    <a:pt x="551" y="828"/>
                  </a:cubicBezTo>
                  <a:cubicBezTo>
                    <a:pt x="551" y="827"/>
                    <a:pt x="553" y="824"/>
                    <a:pt x="553" y="822"/>
                  </a:cubicBezTo>
                  <a:cubicBezTo>
                    <a:pt x="554" y="821"/>
                    <a:pt x="554" y="821"/>
                    <a:pt x="554" y="821"/>
                  </a:cubicBezTo>
                  <a:cubicBezTo>
                    <a:pt x="555" y="819"/>
                    <a:pt x="555" y="818"/>
                    <a:pt x="556" y="818"/>
                  </a:cubicBezTo>
                  <a:cubicBezTo>
                    <a:pt x="556" y="818"/>
                    <a:pt x="556" y="818"/>
                    <a:pt x="556" y="818"/>
                  </a:cubicBezTo>
                  <a:cubicBezTo>
                    <a:pt x="556" y="817"/>
                    <a:pt x="559" y="817"/>
                    <a:pt x="561" y="817"/>
                  </a:cubicBezTo>
                  <a:cubicBezTo>
                    <a:pt x="564" y="817"/>
                    <a:pt x="566" y="817"/>
                    <a:pt x="567" y="816"/>
                  </a:cubicBezTo>
                  <a:cubicBezTo>
                    <a:pt x="569" y="815"/>
                    <a:pt x="570" y="812"/>
                    <a:pt x="572" y="807"/>
                  </a:cubicBezTo>
                  <a:cubicBezTo>
                    <a:pt x="572" y="806"/>
                    <a:pt x="572" y="806"/>
                    <a:pt x="572" y="806"/>
                  </a:cubicBezTo>
                  <a:cubicBezTo>
                    <a:pt x="572" y="806"/>
                    <a:pt x="572" y="806"/>
                    <a:pt x="572" y="806"/>
                  </a:cubicBezTo>
                  <a:cubicBezTo>
                    <a:pt x="573" y="804"/>
                    <a:pt x="574" y="804"/>
                    <a:pt x="576" y="804"/>
                  </a:cubicBezTo>
                  <a:cubicBezTo>
                    <a:pt x="577" y="804"/>
                    <a:pt x="577" y="804"/>
                    <a:pt x="577" y="804"/>
                  </a:cubicBezTo>
                  <a:cubicBezTo>
                    <a:pt x="580" y="804"/>
                    <a:pt x="585" y="802"/>
                    <a:pt x="588" y="800"/>
                  </a:cubicBezTo>
                  <a:cubicBezTo>
                    <a:pt x="590" y="799"/>
                    <a:pt x="593" y="799"/>
                    <a:pt x="594" y="799"/>
                  </a:cubicBezTo>
                  <a:cubicBezTo>
                    <a:pt x="595" y="799"/>
                    <a:pt x="597" y="799"/>
                    <a:pt x="598" y="800"/>
                  </a:cubicBezTo>
                  <a:cubicBezTo>
                    <a:pt x="598" y="800"/>
                    <a:pt x="598" y="800"/>
                    <a:pt x="599" y="800"/>
                  </a:cubicBezTo>
                  <a:cubicBezTo>
                    <a:pt x="599" y="800"/>
                    <a:pt x="599" y="800"/>
                    <a:pt x="600" y="800"/>
                  </a:cubicBezTo>
                  <a:cubicBezTo>
                    <a:pt x="602" y="802"/>
                    <a:pt x="605" y="803"/>
                    <a:pt x="610" y="803"/>
                  </a:cubicBezTo>
                  <a:cubicBezTo>
                    <a:pt x="613" y="803"/>
                    <a:pt x="618" y="808"/>
                    <a:pt x="626" y="831"/>
                  </a:cubicBezTo>
                  <a:cubicBezTo>
                    <a:pt x="631" y="843"/>
                    <a:pt x="641" y="860"/>
                    <a:pt x="650" y="865"/>
                  </a:cubicBezTo>
                  <a:cubicBezTo>
                    <a:pt x="658" y="869"/>
                    <a:pt x="667" y="885"/>
                    <a:pt x="673" y="895"/>
                  </a:cubicBezTo>
                  <a:cubicBezTo>
                    <a:pt x="673" y="896"/>
                    <a:pt x="673" y="896"/>
                    <a:pt x="673" y="896"/>
                  </a:cubicBezTo>
                  <a:cubicBezTo>
                    <a:pt x="674" y="898"/>
                    <a:pt x="675" y="899"/>
                    <a:pt x="675" y="900"/>
                  </a:cubicBezTo>
                  <a:cubicBezTo>
                    <a:pt x="679" y="906"/>
                    <a:pt x="683" y="912"/>
                    <a:pt x="688" y="913"/>
                  </a:cubicBezTo>
                  <a:cubicBezTo>
                    <a:pt x="692" y="913"/>
                    <a:pt x="707" y="925"/>
                    <a:pt x="710" y="929"/>
                  </a:cubicBezTo>
                  <a:cubicBezTo>
                    <a:pt x="712" y="931"/>
                    <a:pt x="715" y="932"/>
                    <a:pt x="719" y="932"/>
                  </a:cubicBezTo>
                  <a:cubicBezTo>
                    <a:pt x="720" y="932"/>
                    <a:pt x="720" y="932"/>
                    <a:pt x="721" y="932"/>
                  </a:cubicBezTo>
                  <a:cubicBezTo>
                    <a:pt x="721" y="932"/>
                    <a:pt x="722" y="932"/>
                    <a:pt x="722" y="932"/>
                  </a:cubicBezTo>
                  <a:cubicBezTo>
                    <a:pt x="725" y="932"/>
                    <a:pt x="725" y="932"/>
                    <a:pt x="725" y="932"/>
                  </a:cubicBezTo>
                  <a:cubicBezTo>
                    <a:pt x="728" y="932"/>
                    <a:pt x="732" y="934"/>
                    <a:pt x="733" y="937"/>
                  </a:cubicBezTo>
                  <a:cubicBezTo>
                    <a:pt x="734" y="939"/>
                    <a:pt x="737" y="940"/>
                    <a:pt x="741" y="940"/>
                  </a:cubicBezTo>
                  <a:cubicBezTo>
                    <a:pt x="742" y="940"/>
                    <a:pt x="744" y="940"/>
                    <a:pt x="745" y="940"/>
                  </a:cubicBezTo>
                  <a:cubicBezTo>
                    <a:pt x="746" y="940"/>
                    <a:pt x="747" y="940"/>
                    <a:pt x="747" y="939"/>
                  </a:cubicBezTo>
                  <a:cubicBezTo>
                    <a:pt x="748" y="939"/>
                    <a:pt x="748" y="939"/>
                    <a:pt x="748" y="939"/>
                  </a:cubicBezTo>
                  <a:cubicBezTo>
                    <a:pt x="748" y="938"/>
                    <a:pt x="748" y="937"/>
                    <a:pt x="748" y="935"/>
                  </a:cubicBezTo>
                  <a:cubicBezTo>
                    <a:pt x="748" y="935"/>
                    <a:pt x="748" y="935"/>
                    <a:pt x="748" y="935"/>
                  </a:cubicBezTo>
                  <a:cubicBezTo>
                    <a:pt x="748" y="934"/>
                    <a:pt x="748" y="934"/>
                    <a:pt x="748" y="934"/>
                  </a:cubicBezTo>
                  <a:cubicBezTo>
                    <a:pt x="748" y="933"/>
                    <a:pt x="748" y="933"/>
                    <a:pt x="748" y="933"/>
                  </a:cubicBezTo>
                  <a:cubicBezTo>
                    <a:pt x="748" y="931"/>
                    <a:pt x="748" y="931"/>
                    <a:pt x="747" y="930"/>
                  </a:cubicBezTo>
                  <a:cubicBezTo>
                    <a:pt x="746" y="929"/>
                    <a:pt x="746" y="929"/>
                    <a:pt x="746" y="929"/>
                  </a:cubicBezTo>
                  <a:cubicBezTo>
                    <a:pt x="745" y="929"/>
                    <a:pt x="745" y="927"/>
                    <a:pt x="745" y="925"/>
                  </a:cubicBezTo>
                  <a:cubicBezTo>
                    <a:pt x="745" y="923"/>
                    <a:pt x="744" y="920"/>
                    <a:pt x="741" y="918"/>
                  </a:cubicBezTo>
                  <a:cubicBezTo>
                    <a:pt x="739" y="916"/>
                    <a:pt x="739" y="916"/>
                    <a:pt x="740" y="914"/>
                  </a:cubicBezTo>
                  <a:cubicBezTo>
                    <a:pt x="740" y="914"/>
                    <a:pt x="740" y="914"/>
                    <a:pt x="740" y="914"/>
                  </a:cubicBezTo>
                  <a:cubicBezTo>
                    <a:pt x="740" y="914"/>
                    <a:pt x="740" y="913"/>
                    <a:pt x="740" y="913"/>
                  </a:cubicBezTo>
                  <a:cubicBezTo>
                    <a:pt x="740" y="913"/>
                    <a:pt x="740" y="912"/>
                    <a:pt x="740" y="912"/>
                  </a:cubicBezTo>
                  <a:cubicBezTo>
                    <a:pt x="741" y="909"/>
                    <a:pt x="739" y="905"/>
                    <a:pt x="738" y="903"/>
                  </a:cubicBezTo>
                  <a:cubicBezTo>
                    <a:pt x="738" y="902"/>
                    <a:pt x="738" y="901"/>
                    <a:pt x="737" y="900"/>
                  </a:cubicBezTo>
                  <a:cubicBezTo>
                    <a:pt x="737" y="900"/>
                    <a:pt x="737" y="900"/>
                    <a:pt x="737" y="899"/>
                  </a:cubicBezTo>
                  <a:cubicBezTo>
                    <a:pt x="736" y="898"/>
                    <a:pt x="736" y="895"/>
                    <a:pt x="736" y="894"/>
                  </a:cubicBezTo>
                  <a:cubicBezTo>
                    <a:pt x="736" y="892"/>
                    <a:pt x="736" y="891"/>
                    <a:pt x="736" y="890"/>
                  </a:cubicBezTo>
                  <a:cubicBezTo>
                    <a:pt x="735" y="889"/>
                    <a:pt x="735" y="889"/>
                    <a:pt x="735" y="889"/>
                  </a:cubicBezTo>
                  <a:cubicBezTo>
                    <a:pt x="734" y="889"/>
                    <a:pt x="734" y="888"/>
                    <a:pt x="733" y="888"/>
                  </a:cubicBezTo>
                  <a:cubicBezTo>
                    <a:pt x="734" y="887"/>
                    <a:pt x="734" y="887"/>
                    <a:pt x="735" y="886"/>
                  </a:cubicBezTo>
                  <a:cubicBezTo>
                    <a:pt x="737" y="885"/>
                    <a:pt x="738" y="880"/>
                    <a:pt x="738" y="877"/>
                  </a:cubicBezTo>
                  <a:cubicBezTo>
                    <a:pt x="738" y="875"/>
                    <a:pt x="739" y="873"/>
                    <a:pt x="740" y="869"/>
                  </a:cubicBezTo>
                  <a:cubicBezTo>
                    <a:pt x="741" y="868"/>
                    <a:pt x="741" y="867"/>
                    <a:pt x="742" y="865"/>
                  </a:cubicBezTo>
                  <a:cubicBezTo>
                    <a:pt x="744" y="860"/>
                    <a:pt x="751" y="848"/>
                    <a:pt x="755" y="844"/>
                  </a:cubicBezTo>
                  <a:cubicBezTo>
                    <a:pt x="758" y="841"/>
                    <a:pt x="765" y="840"/>
                    <a:pt x="778" y="839"/>
                  </a:cubicBezTo>
                  <a:cubicBezTo>
                    <a:pt x="784" y="838"/>
                    <a:pt x="786" y="837"/>
                    <a:pt x="788" y="835"/>
                  </a:cubicBezTo>
                  <a:cubicBezTo>
                    <a:pt x="788" y="835"/>
                    <a:pt x="788" y="835"/>
                    <a:pt x="788" y="835"/>
                  </a:cubicBezTo>
                  <a:cubicBezTo>
                    <a:pt x="788" y="835"/>
                    <a:pt x="789" y="835"/>
                    <a:pt x="789" y="835"/>
                  </a:cubicBezTo>
                  <a:cubicBezTo>
                    <a:pt x="789" y="834"/>
                    <a:pt x="789" y="834"/>
                    <a:pt x="789" y="834"/>
                  </a:cubicBezTo>
                  <a:cubicBezTo>
                    <a:pt x="793" y="832"/>
                    <a:pt x="798" y="827"/>
                    <a:pt x="802" y="822"/>
                  </a:cubicBezTo>
                  <a:cubicBezTo>
                    <a:pt x="803" y="821"/>
                    <a:pt x="803" y="821"/>
                    <a:pt x="803" y="821"/>
                  </a:cubicBezTo>
                  <a:cubicBezTo>
                    <a:pt x="805" y="819"/>
                    <a:pt x="807" y="817"/>
                    <a:pt x="808" y="816"/>
                  </a:cubicBezTo>
                  <a:cubicBezTo>
                    <a:pt x="810" y="815"/>
                    <a:pt x="811" y="813"/>
                    <a:pt x="811" y="812"/>
                  </a:cubicBezTo>
                  <a:cubicBezTo>
                    <a:pt x="811" y="811"/>
                    <a:pt x="811" y="811"/>
                    <a:pt x="810" y="810"/>
                  </a:cubicBezTo>
                  <a:cubicBezTo>
                    <a:pt x="808" y="810"/>
                    <a:pt x="804" y="806"/>
                    <a:pt x="804" y="805"/>
                  </a:cubicBezTo>
                  <a:cubicBezTo>
                    <a:pt x="804" y="805"/>
                    <a:pt x="805" y="803"/>
                    <a:pt x="808" y="800"/>
                  </a:cubicBezTo>
                  <a:cubicBezTo>
                    <a:pt x="809" y="799"/>
                    <a:pt x="809" y="799"/>
                    <a:pt x="809" y="799"/>
                  </a:cubicBezTo>
                  <a:cubicBezTo>
                    <a:pt x="810" y="798"/>
                    <a:pt x="812" y="798"/>
                    <a:pt x="814" y="799"/>
                  </a:cubicBezTo>
                  <a:cubicBezTo>
                    <a:pt x="814" y="799"/>
                    <a:pt x="815" y="799"/>
                    <a:pt x="815" y="799"/>
                  </a:cubicBezTo>
                  <a:cubicBezTo>
                    <a:pt x="815" y="799"/>
                    <a:pt x="815" y="800"/>
                    <a:pt x="815" y="801"/>
                  </a:cubicBezTo>
                  <a:cubicBezTo>
                    <a:pt x="815" y="802"/>
                    <a:pt x="815" y="802"/>
                    <a:pt x="815" y="802"/>
                  </a:cubicBezTo>
                  <a:cubicBezTo>
                    <a:pt x="815" y="802"/>
                    <a:pt x="815" y="802"/>
                    <a:pt x="815" y="803"/>
                  </a:cubicBezTo>
                  <a:cubicBezTo>
                    <a:pt x="815" y="803"/>
                    <a:pt x="815" y="803"/>
                    <a:pt x="815" y="804"/>
                  </a:cubicBezTo>
                  <a:cubicBezTo>
                    <a:pt x="815" y="805"/>
                    <a:pt x="816" y="805"/>
                    <a:pt x="817" y="805"/>
                  </a:cubicBezTo>
                  <a:cubicBezTo>
                    <a:pt x="818" y="805"/>
                    <a:pt x="818" y="805"/>
                    <a:pt x="818" y="805"/>
                  </a:cubicBezTo>
                  <a:cubicBezTo>
                    <a:pt x="818" y="805"/>
                    <a:pt x="819" y="805"/>
                    <a:pt x="821" y="805"/>
                  </a:cubicBezTo>
                  <a:cubicBezTo>
                    <a:pt x="823" y="805"/>
                    <a:pt x="823" y="805"/>
                    <a:pt x="823" y="805"/>
                  </a:cubicBezTo>
                  <a:cubicBezTo>
                    <a:pt x="825" y="804"/>
                    <a:pt x="828" y="802"/>
                    <a:pt x="831" y="799"/>
                  </a:cubicBezTo>
                  <a:cubicBezTo>
                    <a:pt x="833" y="798"/>
                    <a:pt x="833" y="798"/>
                    <a:pt x="833" y="798"/>
                  </a:cubicBezTo>
                  <a:cubicBezTo>
                    <a:pt x="835" y="797"/>
                    <a:pt x="838" y="795"/>
                    <a:pt x="839" y="794"/>
                  </a:cubicBezTo>
                  <a:cubicBezTo>
                    <a:pt x="839" y="794"/>
                    <a:pt x="839" y="794"/>
                    <a:pt x="840" y="794"/>
                  </a:cubicBezTo>
                  <a:cubicBezTo>
                    <a:pt x="840" y="794"/>
                    <a:pt x="840" y="794"/>
                    <a:pt x="841" y="794"/>
                  </a:cubicBezTo>
                  <a:cubicBezTo>
                    <a:pt x="843" y="794"/>
                    <a:pt x="846" y="793"/>
                    <a:pt x="850" y="793"/>
                  </a:cubicBezTo>
                  <a:cubicBezTo>
                    <a:pt x="854" y="793"/>
                    <a:pt x="858" y="794"/>
                    <a:pt x="862" y="794"/>
                  </a:cubicBezTo>
                  <a:cubicBezTo>
                    <a:pt x="871" y="794"/>
                    <a:pt x="877" y="798"/>
                    <a:pt x="880" y="801"/>
                  </a:cubicBezTo>
                  <a:cubicBezTo>
                    <a:pt x="883" y="803"/>
                    <a:pt x="889" y="805"/>
                    <a:pt x="894" y="807"/>
                  </a:cubicBezTo>
                  <a:cubicBezTo>
                    <a:pt x="897" y="808"/>
                    <a:pt x="897" y="808"/>
                    <a:pt x="897" y="808"/>
                  </a:cubicBezTo>
                  <a:cubicBezTo>
                    <a:pt x="899" y="808"/>
                    <a:pt x="901" y="809"/>
                    <a:pt x="902" y="809"/>
                  </a:cubicBezTo>
                  <a:cubicBezTo>
                    <a:pt x="904" y="810"/>
                    <a:pt x="904" y="811"/>
                    <a:pt x="905" y="812"/>
                  </a:cubicBezTo>
                  <a:cubicBezTo>
                    <a:pt x="906" y="812"/>
                    <a:pt x="906" y="813"/>
                    <a:pt x="906" y="813"/>
                  </a:cubicBezTo>
                  <a:cubicBezTo>
                    <a:pt x="907" y="814"/>
                    <a:pt x="908" y="815"/>
                    <a:pt x="910" y="816"/>
                  </a:cubicBezTo>
                  <a:cubicBezTo>
                    <a:pt x="911" y="817"/>
                    <a:pt x="912" y="817"/>
                    <a:pt x="913" y="817"/>
                  </a:cubicBezTo>
                  <a:cubicBezTo>
                    <a:pt x="915" y="817"/>
                    <a:pt x="915" y="815"/>
                    <a:pt x="916" y="813"/>
                  </a:cubicBezTo>
                  <a:cubicBezTo>
                    <a:pt x="916" y="813"/>
                    <a:pt x="916" y="812"/>
                    <a:pt x="916" y="812"/>
                  </a:cubicBezTo>
                  <a:cubicBezTo>
                    <a:pt x="917" y="811"/>
                    <a:pt x="917" y="809"/>
                    <a:pt x="916" y="808"/>
                  </a:cubicBezTo>
                  <a:cubicBezTo>
                    <a:pt x="915" y="806"/>
                    <a:pt x="913" y="805"/>
                    <a:pt x="911" y="805"/>
                  </a:cubicBezTo>
                  <a:cubicBezTo>
                    <a:pt x="909" y="804"/>
                    <a:pt x="909" y="803"/>
                    <a:pt x="909" y="801"/>
                  </a:cubicBezTo>
                  <a:cubicBezTo>
                    <a:pt x="909" y="800"/>
                    <a:pt x="910" y="799"/>
                    <a:pt x="913" y="798"/>
                  </a:cubicBezTo>
                  <a:cubicBezTo>
                    <a:pt x="914" y="798"/>
                    <a:pt x="914" y="798"/>
                    <a:pt x="914" y="798"/>
                  </a:cubicBezTo>
                  <a:cubicBezTo>
                    <a:pt x="915" y="798"/>
                    <a:pt x="916" y="797"/>
                    <a:pt x="916" y="797"/>
                  </a:cubicBezTo>
                  <a:cubicBezTo>
                    <a:pt x="917" y="796"/>
                    <a:pt x="917" y="796"/>
                    <a:pt x="918" y="796"/>
                  </a:cubicBezTo>
                  <a:cubicBezTo>
                    <a:pt x="919" y="796"/>
                    <a:pt x="921" y="797"/>
                    <a:pt x="922" y="798"/>
                  </a:cubicBezTo>
                  <a:cubicBezTo>
                    <a:pt x="924" y="801"/>
                    <a:pt x="924" y="804"/>
                    <a:pt x="923" y="807"/>
                  </a:cubicBezTo>
                  <a:cubicBezTo>
                    <a:pt x="923" y="808"/>
                    <a:pt x="923" y="809"/>
                    <a:pt x="923" y="809"/>
                  </a:cubicBezTo>
                  <a:cubicBezTo>
                    <a:pt x="922" y="811"/>
                    <a:pt x="924" y="813"/>
                    <a:pt x="925" y="814"/>
                  </a:cubicBezTo>
                  <a:cubicBezTo>
                    <a:pt x="926" y="815"/>
                    <a:pt x="927" y="816"/>
                    <a:pt x="927" y="816"/>
                  </a:cubicBezTo>
                  <a:cubicBezTo>
                    <a:pt x="928" y="817"/>
                    <a:pt x="928" y="818"/>
                    <a:pt x="924" y="820"/>
                  </a:cubicBezTo>
                  <a:cubicBezTo>
                    <a:pt x="924" y="820"/>
                    <a:pt x="924" y="820"/>
                    <a:pt x="924" y="820"/>
                  </a:cubicBezTo>
                  <a:cubicBezTo>
                    <a:pt x="924" y="821"/>
                    <a:pt x="923" y="821"/>
                    <a:pt x="923" y="821"/>
                  </a:cubicBezTo>
                  <a:cubicBezTo>
                    <a:pt x="920" y="823"/>
                    <a:pt x="920" y="828"/>
                    <a:pt x="921" y="831"/>
                  </a:cubicBezTo>
                  <a:cubicBezTo>
                    <a:pt x="921" y="832"/>
                    <a:pt x="921" y="832"/>
                    <a:pt x="922" y="832"/>
                  </a:cubicBezTo>
                  <a:cubicBezTo>
                    <a:pt x="922" y="832"/>
                    <a:pt x="922" y="833"/>
                    <a:pt x="923" y="833"/>
                  </a:cubicBezTo>
                  <a:cubicBezTo>
                    <a:pt x="926" y="833"/>
                    <a:pt x="932" y="828"/>
                    <a:pt x="932" y="827"/>
                  </a:cubicBezTo>
                  <a:cubicBezTo>
                    <a:pt x="933" y="827"/>
                    <a:pt x="934" y="826"/>
                    <a:pt x="934" y="825"/>
                  </a:cubicBezTo>
                  <a:cubicBezTo>
                    <a:pt x="935" y="825"/>
                    <a:pt x="935" y="825"/>
                    <a:pt x="935" y="825"/>
                  </a:cubicBezTo>
                  <a:cubicBezTo>
                    <a:pt x="936" y="824"/>
                    <a:pt x="936" y="824"/>
                    <a:pt x="936" y="824"/>
                  </a:cubicBezTo>
                  <a:cubicBezTo>
                    <a:pt x="937" y="823"/>
                    <a:pt x="937" y="823"/>
                    <a:pt x="938" y="823"/>
                  </a:cubicBezTo>
                  <a:cubicBezTo>
                    <a:pt x="938" y="822"/>
                    <a:pt x="939" y="822"/>
                    <a:pt x="939" y="821"/>
                  </a:cubicBezTo>
                  <a:cubicBezTo>
                    <a:pt x="940" y="821"/>
                    <a:pt x="941" y="820"/>
                    <a:pt x="941" y="820"/>
                  </a:cubicBezTo>
                  <a:cubicBezTo>
                    <a:pt x="941" y="820"/>
                    <a:pt x="942" y="820"/>
                    <a:pt x="942" y="819"/>
                  </a:cubicBezTo>
                  <a:cubicBezTo>
                    <a:pt x="943" y="819"/>
                    <a:pt x="943" y="819"/>
                    <a:pt x="944" y="818"/>
                  </a:cubicBezTo>
                  <a:cubicBezTo>
                    <a:pt x="944" y="818"/>
                    <a:pt x="945" y="818"/>
                    <a:pt x="946" y="818"/>
                  </a:cubicBezTo>
                  <a:cubicBezTo>
                    <a:pt x="946" y="818"/>
                    <a:pt x="947" y="818"/>
                    <a:pt x="947" y="818"/>
                  </a:cubicBezTo>
                  <a:cubicBezTo>
                    <a:pt x="948" y="819"/>
                    <a:pt x="949" y="820"/>
                    <a:pt x="950" y="821"/>
                  </a:cubicBezTo>
                  <a:cubicBezTo>
                    <a:pt x="951" y="822"/>
                    <a:pt x="952" y="823"/>
                    <a:pt x="953" y="823"/>
                  </a:cubicBezTo>
                  <a:cubicBezTo>
                    <a:pt x="953" y="824"/>
                    <a:pt x="953" y="824"/>
                    <a:pt x="954" y="824"/>
                  </a:cubicBezTo>
                  <a:cubicBezTo>
                    <a:pt x="955" y="825"/>
                    <a:pt x="956" y="826"/>
                    <a:pt x="956" y="828"/>
                  </a:cubicBezTo>
                  <a:cubicBezTo>
                    <a:pt x="956" y="832"/>
                    <a:pt x="957" y="835"/>
                    <a:pt x="961" y="836"/>
                  </a:cubicBezTo>
                  <a:cubicBezTo>
                    <a:pt x="965" y="837"/>
                    <a:pt x="966" y="833"/>
                    <a:pt x="966" y="831"/>
                  </a:cubicBezTo>
                  <a:cubicBezTo>
                    <a:pt x="966" y="831"/>
                    <a:pt x="966" y="831"/>
                    <a:pt x="966" y="831"/>
                  </a:cubicBezTo>
                  <a:cubicBezTo>
                    <a:pt x="966" y="831"/>
                    <a:pt x="966" y="830"/>
                    <a:pt x="966" y="830"/>
                  </a:cubicBezTo>
                  <a:cubicBezTo>
                    <a:pt x="966" y="829"/>
                    <a:pt x="966" y="827"/>
                    <a:pt x="965" y="825"/>
                  </a:cubicBezTo>
                  <a:cubicBezTo>
                    <a:pt x="965" y="824"/>
                    <a:pt x="963" y="823"/>
                    <a:pt x="962" y="823"/>
                  </a:cubicBezTo>
                  <a:cubicBezTo>
                    <a:pt x="961" y="823"/>
                    <a:pt x="960" y="822"/>
                    <a:pt x="960" y="821"/>
                  </a:cubicBezTo>
                  <a:cubicBezTo>
                    <a:pt x="959" y="820"/>
                    <a:pt x="958" y="818"/>
                    <a:pt x="957" y="818"/>
                  </a:cubicBezTo>
                  <a:cubicBezTo>
                    <a:pt x="955" y="817"/>
                    <a:pt x="955" y="814"/>
                    <a:pt x="955" y="812"/>
                  </a:cubicBezTo>
                  <a:cubicBezTo>
                    <a:pt x="955" y="810"/>
                    <a:pt x="955" y="810"/>
                    <a:pt x="955" y="810"/>
                  </a:cubicBezTo>
                  <a:cubicBezTo>
                    <a:pt x="955" y="810"/>
                    <a:pt x="955" y="810"/>
                    <a:pt x="955" y="810"/>
                  </a:cubicBezTo>
                  <a:cubicBezTo>
                    <a:pt x="955" y="810"/>
                    <a:pt x="955" y="809"/>
                    <a:pt x="956" y="809"/>
                  </a:cubicBezTo>
                  <a:cubicBezTo>
                    <a:pt x="956" y="809"/>
                    <a:pt x="957" y="809"/>
                    <a:pt x="958" y="809"/>
                  </a:cubicBezTo>
                  <a:cubicBezTo>
                    <a:pt x="961" y="809"/>
                    <a:pt x="961" y="810"/>
                    <a:pt x="962" y="813"/>
                  </a:cubicBezTo>
                  <a:cubicBezTo>
                    <a:pt x="963" y="815"/>
                    <a:pt x="965" y="817"/>
                    <a:pt x="968" y="818"/>
                  </a:cubicBezTo>
                  <a:cubicBezTo>
                    <a:pt x="969" y="818"/>
                    <a:pt x="972" y="820"/>
                    <a:pt x="973" y="822"/>
                  </a:cubicBezTo>
                  <a:cubicBezTo>
                    <a:pt x="973" y="825"/>
                    <a:pt x="981" y="827"/>
                    <a:pt x="984" y="827"/>
                  </a:cubicBezTo>
                  <a:cubicBezTo>
                    <a:pt x="985" y="827"/>
                    <a:pt x="985" y="827"/>
                    <a:pt x="985" y="827"/>
                  </a:cubicBezTo>
                  <a:cubicBezTo>
                    <a:pt x="985" y="827"/>
                    <a:pt x="986" y="827"/>
                    <a:pt x="986" y="826"/>
                  </a:cubicBezTo>
                  <a:cubicBezTo>
                    <a:pt x="986" y="826"/>
                    <a:pt x="986" y="826"/>
                    <a:pt x="986" y="826"/>
                  </a:cubicBezTo>
                  <a:cubicBezTo>
                    <a:pt x="987" y="826"/>
                    <a:pt x="987" y="826"/>
                    <a:pt x="988" y="826"/>
                  </a:cubicBezTo>
                  <a:cubicBezTo>
                    <a:pt x="988" y="825"/>
                    <a:pt x="989" y="825"/>
                    <a:pt x="989" y="825"/>
                  </a:cubicBezTo>
                  <a:cubicBezTo>
                    <a:pt x="990" y="825"/>
                    <a:pt x="992" y="826"/>
                    <a:pt x="992" y="826"/>
                  </a:cubicBezTo>
                  <a:cubicBezTo>
                    <a:pt x="995" y="827"/>
                    <a:pt x="996" y="828"/>
                    <a:pt x="996" y="829"/>
                  </a:cubicBezTo>
                  <a:cubicBezTo>
                    <a:pt x="997" y="830"/>
                    <a:pt x="998" y="831"/>
                    <a:pt x="1000" y="830"/>
                  </a:cubicBezTo>
                  <a:cubicBezTo>
                    <a:pt x="1001" y="830"/>
                    <a:pt x="1002" y="830"/>
                    <a:pt x="1002" y="830"/>
                  </a:cubicBezTo>
                  <a:cubicBezTo>
                    <a:pt x="1002" y="829"/>
                    <a:pt x="1002" y="829"/>
                    <a:pt x="1002" y="828"/>
                  </a:cubicBezTo>
                  <a:cubicBezTo>
                    <a:pt x="1002" y="827"/>
                    <a:pt x="1001" y="826"/>
                    <a:pt x="1000" y="824"/>
                  </a:cubicBezTo>
                  <a:cubicBezTo>
                    <a:pt x="999" y="823"/>
                    <a:pt x="998" y="822"/>
                    <a:pt x="998" y="822"/>
                  </a:cubicBezTo>
                  <a:cubicBezTo>
                    <a:pt x="998" y="821"/>
                    <a:pt x="997" y="821"/>
                    <a:pt x="997" y="821"/>
                  </a:cubicBezTo>
                  <a:cubicBezTo>
                    <a:pt x="997" y="820"/>
                    <a:pt x="997" y="820"/>
                    <a:pt x="997" y="820"/>
                  </a:cubicBezTo>
                  <a:cubicBezTo>
                    <a:pt x="997" y="820"/>
                    <a:pt x="996" y="819"/>
                    <a:pt x="996" y="819"/>
                  </a:cubicBezTo>
                  <a:cubicBezTo>
                    <a:pt x="995" y="818"/>
                    <a:pt x="994" y="818"/>
                    <a:pt x="991" y="818"/>
                  </a:cubicBezTo>
                  <a:cubicBezTo>
                    <a:pt x="986" y="818"/>
                    <a:pt x="986" y="818"/>
                    <a:pt x="986" y="818"/>
                  </a:cubicBezTo>
                  <a:cubicBezTo>
                    <a:pt x="985" y="818"/>
                    <a:pt x="984" y="817"/>
                    <a:pt x="983" y="817"/>
                  </a:cubicBezTo>
                  <a:cubicBezTo>
                    <a:pt x="982" y="816"/>
                    <a:pt x="981" y="815"/>
                    <a:pt x="980" y="815"/>
                  </a:cubicBezTo>
                  <a:cubicBezTo>
                    <a:pt x="980" y="815"/>
                    <a:pt x="980" y="815"/>
                    <a:pt x="980" y="815"/>
                  </a:cubicBezTo>
                  <a:cubicBezTo>
                    <a:pt x="979" y="815"/>
                    <a:pt x="978" y="814"/>
                    <a:pt x="976" y="813"/>
                  </a:cubicBezTo>
                  <a:cubicBezTo>
                    <a:pt x="975" y="812"/>
                    <a:pt x="974" y="811"/>
                    <a:pt x="972" y="811"/>
                  </a:cubicBezTo>
                  <a:cubicBezTo>
                    <a:pt x="969" y="811"/>
                    <a:pt x="969" y="807"/>
                    <a:pt x="969" y="806"/>
                  </a:cubicBezTo>
                  <a:cubicBezTo>
                    <a:pt x="969" y="806"/>
                    <a:pt x="969" y="805"/>
                    <a:pt x="972" y="805"/>
                  </a:cubicBezTo>
                  <a:cubicBezTo>
                    <a:pt x="972" y="805"/>
                    <a:pt x="972" y="804"/>
                    <a:pt x="972" y="804"/>
                  </a:cubicBezTo>
                  <a:cubicBezTo>
                    <a:pt x="974" y="804"/>
                    <a:pt x="974" y="802"/>
                    <a:pt x="974" y="800"/>
                  </a:cubicBezTo>
                  <a:cubicBezTo>
                    <a:pt x="974" y="799"/>
                    <a:pt x="974" y="799"/>
                    <a:pt x="974" y="799"/>
                  </a:cubicBezTo>
                  <a:cubicBezTo>
                    <a:pt x="974" y="798"/>
                    <a:pt x="975" y="798"/>
                    <a:pt x="975" y="798"/>
                  </a:cubicBezTo>
                  <a:cubicBezTo>
                    <a:pt x="976" y="798"/>
                    <a:pt x="977" y="797"/>
                    <a:pt x="977" y="796"/>
                  </a:cubicBezTo>
                  <a:cubicBezTo>
                    <a:pt x="977" y="795"/>
                    <a:pt x="977" y="795"/>
                    <a:pt x="977" y="795"/>
                  </a:cubicBezTo>
                  <a:cubicBezTo>
                    <a:pt x="977" y="794"/>
                    <a:pt x="978" y="793"/>
                    <a:pt x="978" y="794"/>
                  </a:cubicBezTo>
                  <a:cubicBezTo>
                    <a:pt x="978" y="794"/>
                    <a:pt x="978" y="794"/>
                    <a:pt x="979" y="794"/>
                  </a:cubicBezTo>
                  <a:cubicBezTo>
                    <a:pt x="979" y="794"/>
                    <a:pt x="979" y="794"/>
                    <a:pt x="980" y="794"/>
                  </a:cubicBezTo>
                  <a:cubicBezTo>
                    <a:pt x="982" y="794"/>
                    <a:pt x="985" y="793"/>
                    <a:pt x="985" y="791"/>
                  </a:cubicBezTo>
                  <a:cubicBezTo>
                    <a:pt x="986" y="789"/>
                    <a:pt x="985" y="787"/>
                    <a:pt x="984" y="786"/>
                  </a:cubicBezTo>
                  <a:cubicBezTo>
                    <a:pt x="984" y="786"/>
                    <a:pt x="984" y="786"/>
                    <a:pt x="984" y="786"/>
                  </a:cubicBezTo>
                  <a:cubicBezTo>
                    <a:pt x="983" y="785"/>
                    <a:pt x="983" y="785"/>
                    <a:pt x="983" y="785"/>
                  </a:cubicBezTo>
                  <a:cubicBezTo>
                    <a:pt x="982" y="783"/>
                    <a:pt x="976" y="782"/>
                    <a:pt x="973" y="782"/>
                  </a:cubicBezTo>
                  <a:cubicBezTo>
                    <a:pt x="970" y="782"/>
                    <a:pt x="969" y="786"/>
                    <a:pt x="968" y="790"/>
                  </a:cubicBezTo>
                  <a:cubicBezTo>
                    <a:pt x="968" y="794"/>
                    <a:pt x="968" y="795"/>
                    <a:pt x="963" y="796"/>
                  </a:cubicBezTo>
                  <a:cubicBezTo>
                    <a:pt x="963" y="796"/>
                    <a:pt x="963" y="796"/>
                    <a:pt x="962" y="796"/>
                  </a:cubicBezTo>
                  <a:cubicBezTo>
                    <a:pt x="959" y="796"/>
                    <a:pt x="958" y="792"/>
                    <a:pt x="958" y="791"/>
                  </a:cubicBezTo>
                  <a:cubicBezTo>
                    <a:pt x="958" y="789"/>
                    <a:pt x="954" y="786"/>
                    <a:pt x="952" y="785"/>
                  </a:cubicBezTo>
                  <a:cubicBezTo>
                    <a:pt x="949" y="784"/>
                    <a:pt x="945" y="783"/>
                    <a:pt x="944" y="780"/>
                  </a:cubicBezTo>
                  <a:cubicBezTo>
                    <a:pt x="944" y="778"/>
                    <a:pt x="944" y="777"/>
                    <a:pt x="944" y="776"/>
                  </a:cubicBezTo>
                  <a:cubicBezTo>
                    <a:pt x="945" y="775"/>
                    <a:pt x="947" y="774"/>
                    <a:pt x="949" y="774"/>
                  </a:cubicBezTo>
                  <a:cubicBezTo>
                    <a:pt x="949" y="774"/>
                    <a:pt x="950" y="774"/>
                    <a:pt x="951" y="774"/>
                  </a:cubicBezTo>
                  <a:cubicBezTo>
                    <a:pt x="951" y="774"/>
                    <a:pt x="952" y="774"/>
                    <a:pt x="952" y="774"/>
                  </a:cubicBezTo>
                  <a:cubicBezTo>
                    <a:pt x="957" y="774"/>
                    <a:pt x="962" y="775"/>
                    <a:pt x="967" y="776"/>
                  </a:cubicBezTo>
                  <a:cubicBezTo>
                    <a:pt x="968" y="776"/>
                    <a:pt x="969" y="776"/>
                    <a:pt x="969" y="776"/>
                  </a:cubicBezTo>
                  <a:cubicBezTo>
                    <a:pt x="970" y="777"/>
                    <a:pt x="971" y="777"/>
                    <a:pt x="971" y="777"/>
                  </a:cubicBezTo>
                  <a:cubicBezTo>
                    <a:pt x="972" y="777"/>
                    <a:pt x="973" y="777"/>
                    <a:pt x="973" y="776"/>
                  </a:cubicBezTo>
                  <a:cubicBezTo>
                    <a:pt x="973" y="776"/>
                    <a:pt x="973" y="776"/>
                    <a:pt x="973" y="776"/>
                  </a:cubicBezTo>
                  <a:cubicBezTo>
                    <a:pt x="973" y="777"/>
                    <a:pt x="974" y="777"/>
                    <a:pt x="975" y="777"/>
                  </a:cubicBezTo>
                  <a:cubicBezTo>
                    <a:pt x="979" y="777"/>
                    <a:pt x="980" y="774"/>
                    <a:pt x="981" y="772"/>
                  </a:cubicBezTo>
                  <a:cubicBezTo>
                    <a:pt x="982" y="770"/>
                    <a:pt x="982" y="770"/>
                    <a:pt x="982" y="770"/>
                  </a:cubicBezTo>
                  <a:cubicBezTo>
                    <a:pt x="983" y="768"/>
                    <a:pt x="985" y="766"/>
                    <a:pt x="988" y="766"/>
                  </a:cubicBezTo>
                  <a:cubicBezTo>
                    <a:pt x="989" y="766"/>
                    <a:pt x="989" y="766"/>
                    <a:pt x="989" y="766"/>
                  </a:cubicBezTo>
                  <a:cubicBezTo>
                    <a:pt x="989" y="765"/>
                    <a:pt x="990" y="765"/>
                    <a:pt x="991" y="765"/>
                  </a:cubicBezTo>
                  <a:cubicBezTo>
                    <a:pt x="992" y="764"/>
                    <a:pt x="994" y="763"/>
                    <a:pt x="1000" y="762"/>
                  </a:cubicBezTo>
                  <a:cubicBezTo>
                    <a:pt x="1002" y="762"/>
                    <a:pt x="1004" y="763"/>
                    <a:pt x="1004" y="762"/>
                  </a:cubicBezTo>
                  <a:cubicBezTo>
                    <a:pt x="1004" y="762"/>
                    <a:pt x="1005" y="761"/>
                    <a:pt x="1005" y="761"/>
                  </a:cubicBezTo>
                  <a:cubicBezTo>
                    <a:pt x="1005" y="762"/>
                    <a:pt x="1005" y="762"/>
                    <a:pt x="1006" y="762"/>
                  </a:cubicBezTo>
                  <a:cubicBezTo>
                    <a:pt x="1008" y="762"/>
                    <a:pt x="1008" y="762"/>
                    <a:pt x="1009" y="762"/>
                  </a:cubicBezTo>
                  <a:cubicBezTo>
                    <a:pt x="1009" y="762"/>
                    <a:pt x="1009" y="762"/>
                    <a:pt x="1009" y="762"/>
                  </a:cubicBezTo>
                  <a:cubicBezTo>
                    <a:pt x="1010" y="762"/>
                    <a:pt x="1010" y="762"/>
                    <a:pt x="1011" y="762"/>
                  </a:cubicBezTo>
                  <a:cubicBezTo>
                    <a:pt x="1014" y="762"/>
                    <a:pt x="1014" y="758"/>
                    <a:pt x="1014" y="755"/>
                  </a:cubicBezTo>
                  <a:cubicBezTo>
                    <a:pt x="1014" y="754"/>
                    <a:pt x="1014" y="754"/>
                    <a:pt x="1014" y="754"/>
                  </a:cubicBezTo>
                  <a:cubicBezTo>
                    <a:pt x="1014" y="753"/>
                    <a:pt x="1014" y="753"/>
                    <a:pt x="1014" y="753"/>
                  </a:cubicBezTo>
                  <a:cubicBezTo>
                    <a:pt x="1015" y="753"/>
                    <a:pt x="1015" y="753"/>
                    <a:pt x="1015" y="753"/>
                  </a:cubicBezTo>
                  <a:cubicBezTo>
                    <a:pt x="1015" y="748"/>
                    <a:pt x="1016" y="747"/>
                    <a:pt x="1018" y="747"/>
                  </a:cubicBezTo>
                  <a:cubicBezTo>
                    <a:pt x="1019" y="747"/>
                    <a:pt x="1021" y="749"/>
                    <a:pt x="1023" y="752"/>
                  </a:cubicBezTo>
                  <a:cubicBezTo>
                    <a:pt x="1023" y="753"/>
                    <a:pt x="1023" y="753"/>
                    <a:pt x="1023" y="753"/>
                  </a:cubicBezTo>
                  <a:cubicBezTo>
                    <a:pt x="1026" y="757"/>
                    <a:pt x="1029" y="762"/>
                    <a:pt x="1034" y="762"/>
                  </a:cubicBezTo>
                  <a:cubicBezTo>
                    <a:pt x="1038" y="763"/>
                    <a:pt x="1040" y="762"/>
                    <a:pt x="1040" y="761"/>
                  </a:cubicBezTo>
                  <a:cubicBezTo>
                    <a:pt x="1042" y="759"/>
                    <a:pt x="1042" y="757"/>
                    <a:pt x="1042" y="753"/>
                  </a:cubicBezTo>
                  <a:cubicBezTo>
                    <a:pt x="1042" y="752"/>
                    <a:pt x="1041" y="752"/>
                    <a:pt x="1041" y="752"/>
                  </a:cubicBezTo>
                  <a:cubicBezTo>
                    <a:pt x="1041" y="751"/>
                    <a:pt x="1041" y="751"/>
                    <a:pt x="1041" y="750"/>
                  </a:cubicBezTo>
                  <a:cubicBezTo>
                    <a:pt x="1041" y="750"/>
                    <a:pt x="1041" y="749"/>
                    <a:pt x="1041" y="749"/>
                  </a:cubicBezTo>
                  <a:cubicBezTo>
                    <a:pt x="1042" y="749"/>
                    <a:pt x="1043" y="749"/>
                    <a:pt x="1043" y="749"/>
                  </a:cubicBezTo>
                  <a:cubicBezTo>
                    <a:pt x="1044" y="749"/>
                    <a:pt x="1045" y="749"/>
                    <a:pt x="1046" y="749"/>
                  </a:cubicBezTo>
                  <a:cubicBezTo>
                    <a:pt x="1047" y="749"/>
                    <a:pt x="1047" y="749"/>
                    <a:pt x="1047" y="749"/>
                  </a:cubicBezTo>
                  <a:cubicBezTo>
                    <a:pt x="1048" y="749"/>
                    <a:pt x="1049" y="749"/>
                    <a:pt x="1050" y="749"/>
                  </a:cubicBezTo>
                  <a:cubicBezTo>
                    <a:pt x="1051" y="749"/>
                    <a:pt x="1052" y="749"/>
                    <a:pt x="1053" y="749"/>
                  </a:cubicBezTo>
                  <a:cubicBezTo>
                    <a:pt x="1058" y="749"/>
                    <a:pt x="1059" y="749"/>
                    <a:pt x="1061" y="747"/>
                  </a:cubicBezTo>
                  <a:cubicBezTo>
                    <a:pt x="1062" y="746"/>
                    <a:pt x="1062" y="746"/>
                    <a:pt x="1062" y="746"/>
                  </a:cubicBezTo>
                  <a:cubicBezTo>
                    <a:pt x="1063" y="745"/>
                    <a:pt x="1063" y="745"/>
                    <a:pt x="1064" y="745"/>
                  </a:cubicBezTo>
                  <a:cubicBezTo>
                    <a:pt x="1065" y="745"/>
                    <a:pt x="1065" y="745"/>
                    <a:pt x="1066" y="745"/>
                  </a:cubicBezTo>
                  <a:cubicBezTo>
                    <a:pt x="1068" y="746"/>
                    <a:pt x="1069" y="746"/>
                    <a:pt x="1070" y="747"/>
                  </a:cubicBezTo>
                  <a:cubicBezTo>
                    <a:pt x="1070" y="747"/>
                    <a:pt x="1070" y="747"/>
                    <a:pt x="1071" y="747"/>
                  </a:cubicBezTo>
                  <a:cubicBezTo>
                    <a:pt x="1071" y="747"/>
                    <a:pt x="1072" y="747"/>
                    <a:pt x="1072" y="748"/>
                  </a:cubicBezTo>
                  <a:cubicBezTo>
                    <a:pt x="1072" y="748"/>
                    <a:pt x="1071" y="748"/>
                    <a:pt x="1071" y="749"/>
                  </a:cubicBezTo>
                  <a:cubicBezTo>
                    <a:pt x="1071" y="749"/>
                    <a:pt x="1070" y="749"/>
                    <a:pt x="1070" y="750"/>
                  </a:cubicBezTo>
                  <a:cubicBezTo>
                    <a:pt x="1070" y="751"/>
                    <a:pt x="1070" y="752"/>
                    <a:pt x="1071" y="752"/>
                  </a:cubicBezTo>
                  <a:cubicBezTo>
                    <a:pt x="1073" y="753"/>
                    <a:pt x="1078" y="754"/>
                    <a:pt x="1082" y="755"/>
                  </a:cubicBezTo>
                  <a:cubicBezTo>
                    <a:pt x="1085" y="756"/>
                    <a:pt x="1085" y="756"/>
                    <a:pt x="1085" y="756"/>
                  </a:cubicBezTo>
                  <a:cubicBezTo>
                    <a:pt x="1090" y="758"/>
                    <a:pt x="1090" y="758"/>
                    <a:pt x="1092" y="762"/>
                  </a:cubicBezTo>
                  <a:cubicBezTo>
                    <a:pt x="1095" y="766"/>
                    <a:pt x="1097" y="768"/>
                    <a:pt x="1101" y="769"/>
                  </a:cubicBezTo>
                  <a:cubicBezTo>
                    <a:pt x="1102" y="769"/>
                    <a:pt x="1102" y="769"/>
                    <a:pt x="1102" y="769"/>
                  </a:cubicBezTo>
                  <a:cubicBezTo>
                    <a:pt x="1103" y="769"/>
                    <a:pt x="1103" y="769"/>
                    <a:pt x="1103" y="769"/>
                  </a:cubicBezTo>
                  <a:cubicBezTo>
                    <a:pt x="1108" y="769"/>
                    <a:pt x="1115" y="764"/>
                    <a:pt x="1119" y="760"/>
                  </a:cubicBezTo>
                  <a:cubicBezTo>
                    <a:pt x="1122" y="757"/>
                    <a:pt x="1123" y="756"/>
                    <a:pt x="1123" y="753"/>
                  </a:cubicBezTo>
                  <a:cubicBezTo>
                    <a:pt x="1123" y="752"/>
                    <a:pt x="1125" y="752"/>
                    <a:pt x="1126" y="752"/>
                  </a:cubicBezTo>
                  <a:cubicBezTo>
                    <a:pt x="1128" y="752"/>
                    <a:pt x="1128" y="752"/>
                    <a:pt x="1128" y="752"/>
                  </a:cubicBezTo>
                  <a:cubicBezTo>
                    <a:pt x="1129" y="752"/>
                    <a:pt x="1129" y="752"/>
                    <a:pt x="1130" y="752"/>
                  </a:cubicBezTo>
                  <a:cubicBezTo>
                    <a:pt x="1133" y="752"/>
                    <a:pt x="1135" y="751"/>
                    <a:pt x="1136" y="749"/>
                  </a:cubicBezTo>
                  <a:cubicBezTo>
                    <a:pt x="1136" y="749"/>
                    <a:pt x="1136" y="749"/>
                    <a:pt x="1137" y="749"/>
                  </a:cubicBezTo>
                  <a:cubicBezTo>
                    <a:pt x="1138" y="749"/>
                    <a:pt x="1140" y="749"/>
                    <a:pt x="1142" y="750"/>
                  </a:cubicBezTo>
                  <a:cubicBezTo>
                    <a:pt x="1144" y="750"/>
                    <a:pt x="1144" y="750"/>
                    <a:pt x="1144" y="750"/>
                  </a:cubicBezTo>
                  <a:cubicBezTo>
                    <a:pt x="1147" y="751"/>
                    <a:pt x="1148" y="753"/>
                    <a:pt x="1150" y="756"/>
                  </a:cubicBezTo>
                  <a:cubicBezTo>
                    <a:pt x="1151" y="759"/>
                    <a:pt x="1153" y="762"/>
                    <a:pt x="1157" y="764"/>
                  </a:cubicBezTo>
                  <a:cubicBezTo>
                    <a:pt x="1160" y="765"/>
                    <a:pt x="1163" y="765"/>
                    <a:pt x="1166" y="766"/>
                  </a:cubicBezTo>
                  <a:cubicBezTo>
                    <a:pt x="1168" y="766"/>
                    <a:pt x="1171" y="766"/>
                    <a:pt x="1175" y="769"/>
                  </a:cubicBezTo>
                  <a:cubicBezTo>
                    <a:pt x="1180" y="772"/>
                    <a:pt x="1180" y="780"/>
                    <a:pt x="1178" y="788"/>
                  </a:cubicBezTo>
                  <a:cubicBezTo>
                    <a:pt x="1178" y="789"/>
                    <a:pt x="1178" y="789"/>
                    <a:pt x="1178" y="789"/>
                  </a:cubicBezTo>
                  <a:cubicBezTo>
                    <a:pt x="1178" y="792"/>
                    <a:pt x="1178" y="795"/>
                    <a:pt x="1178" y="797"/>
                  </a:cubicBezTo>
                  <a:cubicBezTo>
                    <a:pt x="1178" y="803"/>
                    <a:pt x="1179" y="807"/>
                    <a:pt x="1180" y="810"/>
                  </a:cubicBezTo>
                  <a:cubicBezTo>
                    <a:pt x="1180" y="810"/>
                    <a:pt x="1180" y="810"/>
                    <a:pt x="1180" y="810"/>
                  </a:cubicBezTo>
                  <a:cubicBezTo>
                    <a:pt x="1180" y="812"/>
                    <a:pt x="1181" y="814"/>
                    <a:pt x="1181" y="815"/>
                  </a:cubicBezTo>
                  <a:cubicBezTo>
                    <a:pt x="1181" y="817"/>
                    <a:pt x="1182" y="819"/>
                    <a:pt x="1185" y="822"/>
                  </a:cubicBezTo>
                  <a:cubicBezTo>
                    <a:pt x="1187" y="824"/>
                    <a:pt x="1190" y="826"/>
                    <a:pt x="1192" y="825"/>
                  </a:cubicBezTo>
                  <a:cubicBezTo>
                    <a:pt x="1193" y="825"/>
                    <a:pt x="1194" y="825"/>
                    <a:pt x="1194" y="825"/>
                  </a:cubicBezTo>
                  <a:cubicBezTo>
                    <a:pt x="1195" y="827"/>
                    <a:pt x="1195" y="831"/>
                    <a:pt x="1195" y="835"/>
                  </a:cubicBezTo>
                  <a:cubicBezTo>
                    <a:pt x="1195" y="836"/>
                    <a:pt x="1194" y="836"/>
                    <a:pt x="1194" y="837"/>
                  </a:cubicBezTo>
                  <a:cubicBezTo>
                    <a:pt x="1194" y="839"/>
                    <a:pt x="1194" y="841"/>
                    <a:pt x="1195" y="842"/>
                  </a:cubicBezTo>
                  <a:cubicBezTo>
                    <a:pt x="1196" y="847"/>
                    <a:pt x="1207" y="857"/>
                    <a:pt x="1213" y="860"/>
                  </a:cubicBezTo>
                  <a:cubicBezTo>
                    <a:pt x="1218" y="863"/>
                    <a:pt x="1218" y="867"/>
                    <a:pt x="1216" y="873"/>
                  </a:cubicBezTo>
                  <a:cubicBezTo>
                    <a:pt x="1216" y="874"/>
                    <a:pt x="1216" y="874"/>
                    <a:pt x="1216" y="874"/>
                  </a:cubicBezTo>
                  <a:cubicBezTo>
                    <a:pt x="1216" y="874"/>
                    <a:pt x="1215" y="875"/>
                    <a:pt x="1216" y="875"/>
                  </a:cubicBezTo>
                  <a:cubicBezTo>
                    <a:pt x="1215" y="879"/>
                    <a:pt x="1220" y="883"/>
                    <a:pt x="1227" y="888"/>
                  </a:cubicBezTo>
                  <a:cubicBezTo>
                    <a:pt x="1228" y="888"/>
                    <a:pt x="1229" y="889"/>
                    <a:pt x="1229" y="889"/>
                  </a:cubicBezTo>
                  <a:cubicBezTo>
                    <a:pt x="1230" y="889"/>
                    <a:pt x="1230" y="890"/>
                    <a:pt x="1231" y="890"/>
                  </a:cubicBezTo>
                  <a:cubicBezTo>
                    <a:pt x="1234" y="892"/>
                    <a:pt x="1235" y="892"/>
                    <a:pt x="1237" y="893"/>
                  </a:cubicBezTo>
                  <a:cubicBezTo>
                    <a:pt x="1239" y="893"/>
                    <a:pt x="1241" y="893"/>
                    <a:pt x="1244" y="896"/>
                  </a:cubicBezTo>
                  <a:cubicBezTo>
                    <a:pt x="1249" y="900"/>
                    <a:pt x="1249" y="901"/>
                    <a:pt x="1248" y="905"/>
                  </a:cubicBezTo>
                  <a:cubicBezTo>
                    <a:pt x="1248" y="906"/>
                    <a:pt x="1248" y="906"/>
                    <a:pt x="1248" y="906"/>
                  </a:cubicBezTo>
                  <a:cubicBezTo>
                    <a:pt x="1248" y="906"/>
                    <a:pt x="1248" y="907"/>
                    <a:pt x="1248" y="907"/>
                  </a:cubicBezTo>
                  <a:cubicBezTo>
                    <a:pt x="1248" y="910"/>
                    <a:pt x="1249" y="911"/>
                    <a:pt x="1251" y="912"/>
                  </a:cubicBezTo>
                  <a:cubicBezTo>
                    <a:pt x="1251" y="912"/>
                    <a:pt x="1251" y="912"/>
                    <a:pt x="1252" y="913"/>
                  </a:cubicBezTo>
                  <a:cubicBezTo>
                    <a:pt x="1252" y="913"/>
                    <a:pt x="1253" y="913"/>
                    <a:pt x="1253" y="914"/>
                  </a:cubicBezTo>
                  <a:cubicBezTo>
                    <a:pt x="1254" y="915"/>
                    <a:pt x="1255" y="915"/>
                    <a:pt x="1256" y="915"/>
                  </a:cubicBezTo>
                  <a:cubicBezTo>
                    <a:pt x="1257" y="915"/>
                    <a:pt x="1259" y="915"/>
                    <a:pt x="1260" y="914"/>
                  </a:cubicBezTo>
                  <a:cubicBezTo>
                    <a:pt x="1261" y="913"/>
                    <a:pt x="1261" y="913"/>
                    <a:pt x="1261" y="913"/>
                  </a:cubicBezTo>
                  <a:cubicBezTo>
                    <a:pt x="1261" y="913"/>
                    <a:pt x="1262" y="913"/>
                    <a:pt x="1263" y="912"/>
                  </a:cubicBezTo>
                  <a:cubicBezTo>
                    <a:pt x="1264" y="911"/>
                    <a:pt x="1266" y="911"/>
                    <a:pt x="1268" y="911"/>
                  </a:cubicBezTo>
                  <a:cubicBezTo>
                    <a:pt x="1268" y="910"/>
                    <a:pt x="1268" y="910"/>
                    <a:pt x="1268" y="910"/>
                  </a:cubicBezTo>
                  <a:cubicBezTo>
                    <a:pt x="1270" y="910"/>
                    <a:pt x="1271" y="910"/>
                    <a:pt x="1273" y="909"/>
                  </a:cubicBezTo>
                  <a:cubicBezTo>
                    <a:pt x="1275" y="909"/>
                    <a:pt x="1277" y="908"/>
                    <a:pt x="1277" y="907"/>
                  </a:cubicBezTo>
                  <a:cubicBezTo>
                    <a:pt x="1278" y="905"/>
                    <a:pt x="1277" y="904"/>
                    <a:pt x="1277" y="903"/>
                  </a:cubicBezTo>
                  <a:cubicBezTo>
                    <a:pt x="1277" y="902"/>
                    <a:pt x="1277" y="902"/>
                    <a:pt x="1277" y="901"/>
                  </a:cubicBezTo>
                  <a:cubicBezTo>
                    <a:pt x="1277" y="901"/>
                    <a:pt x="1277" y="901"/>
                    <a:pt x="1277" y="900"/>
                  </a:cubicBezTo>
                  <a:cubicBezTo>
                    <a:pt x="1277" y="900"/>
                    <a:pt x="1277" y="900"/>
                    <a:pt x="1277" y="899"/>
                  </a:cubicBezTo>
                  <a:cubicBezTo>
                    <a:pt x="1277" y="899"/>
                    <a:pt x="1277" y="899"/>
                    <a:pt x="1277" y="899"/>
                  </a:cubicBezTo>
                  <a:cubicBezTo>
                    <a:pt x="1277" y="897"/>
                    <a:pt x="1278" y="892"/>
                    <a:pt x="1280" y="886"/>
                  </a:cubicBezTo>
                  <a:cubicBezTo>
                    <a:pt x="1282" y="880"/>
                    <a:pt x="1282" y="874"/>
                    <a:pt x="1281" y="869"/>
                  </a:cubicBezTo>
                  <a:cubicBezTo>
                    <a:pt x="1281" y="868"/>
                    <a:pt x="1281" y="867"/>
                    <a:pt x="1281" y="866"/>
                  </a:cubicBezTo>
                  <a:cubicBezTo>
                    <a:pt x="1281" y="865"/>
                    <a:pt x="1281" y="864"/>
                    <a:pt x="1281" y="863"/>
                  </a:cubicBezTo>
                  <a:cubicBezTo>
                    <a:pt x="1281" y="858"/>
                    <a:pt x="1279" y="852"/>
                    <a:pt x="1276" y="845"/>
                  </a:cubicBezTo>
                  <a:cubicBezTo>
                    <a:pt x="1274" y="842"/>
                    <a:pt x="1273" y="838"/>
                    <a:pt x="1272" y="834"/>
                  </a:cubicBezTo>
                  <a:cubicBezTo>
                    <a:pt x="1272" y="831"/>
                    <a:pt x="1271" y="829"/>
                    <a:pt x="1270" y="826"/>
                  </a:cubicBezTo>
                  <a:cubicBezTo>
                    <a:pt x="1268" y="819"/>
                    <a:pt x="1261" y="807"/>
                    <a:pt x="1257" y="801"/>
                  </a:cubicBezTo>
                  <a:cubicBezTo>
                    <a:pt x="1253" y="795"/>
                    <a:pt x="1251" y="790"/>
                    <a:pt x="1252" y="786"/>
                  </a:cubicBezTo>
                  <a:cubicBezTo>
                    <a:pt x="1253" y="781"/>
                    <a:pt x="1251" y="779"/>
                    <a:pt x="1247" y="776"/>
                  </a:cubicBezTo>
                  <a:cubicBezTo>
                    <a:pt x="1245" y="776"/>
                    <a:pt x="1244" y="776"/>
                    <a:pt x="1243" y="776"/>
                  </a:cubicBezTo>
                  <a:cubicBezTo>
                    <a:pt x="1242" y="775"/>
                    <a:pt x="1242" y="775"/>
                    <a:pt x="1241" y="773"/>
                  </a:cubicBezTo>
                  <a:cubicBezTo>
                    <a:pt x="1241" y="773"/>
                    <a:pt x="1241" y="773"/>
                    <a:pt x="1241" y="772"/>
                  </a:cubicBezTo>
                  <a:cubicBezTo>
                    <a:pt x="1240" y="769"/>
                    <a:pt x="1239" y="766"/>
                    <a:pt x="1234" y="763"/>
                  </a:cubicBezTo>
                  <a:cubicBezTo>
                    <a:pt x="1230" y="760"/>
                    <a:pt x="1229" y="756"/>
                    <a:pt x="1227" y="751"/>
                  </a:cubicBezTo>
                  <a:cubicBezTo>
                    <a:pt x="1226" y="749"/>
                    <a:pt x="1226" y="749"/>
                    <a:pt x="1226" y="749"/>
                  </a:cubicBezTo>
                  <a:cubicBezTo>
                    <a:pt x="1224" y="745"/>
                    <a:pt x="1221" y="741"/>
                    <a:pt x="1219" y="738"/>
                  </a:cubicBezTo>
                  <a:cubicBezTo>
                    <a:pt x="1217" y="736"/>
                    <a:pt x="1216" y="734"/>
                    <a:pt x="1215" y="732"/>
                  </a:cubicBezTo>
                  <a:cubicBezTo>
                    <a:pt x="1213" y="729"/>
                    <a:pt x="1212" y="726"/>
                    <a:pt x="1212" y="722"/>
                  </a:cubicBezTo>
                  <a:cubicBezTo>
                    <a:pt x="1212" y="719"/>
                    <a:pt x="1212" y="719"/>
                    <a:pt x="1212" y="719"/>
                  </a:cubicBezTo>
                  <a:cubicBezTo>
                    <a:pt x="1212" y="718"/>
                    <a:pt x="1212" y="718"/>
                    <a:pt x="1212" y="717"/>
                  </a:cubicBezTo>
                  <a:cubicBezTo>
                    <a:pt x="1212" y="716"/>
                    <a:pt x="1212" y="715"/>
                    <a:pt x="1211" y="715"/>
                  </a:cubicBezTo>
                  <a:cubicBezTo>
                    <a:pt x="1211" y="714"/>
                    <a:pt x="1211" y="714"/>
                    <a:pt x="1211" y="714"/>
                  </a:cubicBezTo>
                  <a:cubicBezTo>
                    <a:pt x="1211" y="714"/>
                    <a:pt x="1211" y="713"/>
                    <a:pt x="1211" y="713"/>
                  </a:cubicBezTo>
                  <a:cubicBezTo>
                    <a:pt x="1211" y="708"/>
                    <a:pt x="1211" y="708"/>
                    <a:pt x="1211" y="708"/>
                  </a:cubicBezTo>
                  <a:cubicBezTo>
                    <a:pt x="1212" y="704"/>
                    <a:pt x="1211" y="702"/>
                    <a:pt x="1210" y="700"/>
                  </a:cubicBezTo>
                  <a:cubicBezTo>
                    <a:pt x="1210" y="700"/>
                    <a:pt x="1210" y="699"/>
                    <a:pt x="1209" y="699"/>
                  </a:cubicBezTo>
                  <a:cubicBezTo>
                    <a:pt x="1209" y="698"/>
                    <a:pt x="1209" y="697"/>
                    <a:pt x="1208" y="697"/>
                  </a:cubicBezTo>
                  <a:cubicBezTo>
                    <a:pt x="1208" y="697"/>
                    <a:pt x="1208" y="697"/>
                    <a:pt x="1208" y="696"/>
                  </a:cubicBezTo>
                  <a:cubicBezTo>
                    <a:pt x="1207" y="695"/>
                    <a:pt x="1207" y="695"/>
                    <a:pt x="1208" y="694"/>
                  </a:cubicBezTo>
                  <a:cubicBezTo>
                    <a:pt x="1210" y="692"/>
                    <a:pt x="1210" y="690"/>
                    <a:pt x="1210" y="688"/>
                  </a:cubicBezTo>
                  <a:cubicBezTo>
                    <a:pt x="1210" y="687"/>
                    <a:pt x="1210" y="686"/>
                    <a:pt x="1210" y="686"/>
                  </a:cubicBezTo>
                  <a:cubicBezTo>
                    <a:pt x="1211" y="683"/>
                    <a:pt x="1212" y="683"/>
                    <a:pt x="1213" y="682"/>
                  </a:cubicBezTo>
                  <a:cubicBezTo>
                    <a:pt x="1213" y="682"/>
                    <a:pt x="1213" y="682"/>
                    <a:pt x="1213" y="682"/>
                  </a:cubicBezTo>
                  <a:cubicBezTo>
                    <a:pt x="1214" y="680"/>
                    <a:pt x="1214" y="680"/>
                    <a:pt x="1214" y="680"/>
                  </a:cubicBezTo>
                  <a:cubicBezTo>
                    <a:pt x="1215" y="680"/>
                    <a:pt x="1215" y="679"/>
                    <a:pt x="1215" y="679"/>
                  </a:cubicBezTo>
                  <a:cubicBezTo>
                    <a:pt x="1215" y="678"/>
                    <a:pt x="1215" y="678"/>
                    <a:pt x="1215" y="678"/>
                  </a:cubicBezTo>
                  <a:cubicBezTo>
                    <a:pt x="1215" y="677"/>
                    <a:pt x="1213" y="676"/>
                    <a:pt x="1212" y="675"/>
                  </a:cubicBezTo>
                  <a:cubicBezTo>
                    <a:pt x="1211" y="675"/>
                    <a:pt x="1211" y="674"/>
                    <a:pt x="1211" y="674"/>
                  </a:cubicBezTo>
                  <a:cubicBezTo>
                    <a:pt x="1211" y="673"/>
                    <a:pt x="1212" y="671"/>
                    <a:pt x="1214" y="669"/>
                  </a:cubicBezTo>
                  <a:cubicBezTo>
                    <a:pt x="1219" y="666"/>
                    <a:pt x="1218" y="660"/>
                    <a:pt x="1217" y="656"/>
                  </a:cubicBezTo>
                  <a:cubicBezTo>
                    <a:pt x="1217" y="656"/>
                    <a:pt x="1217" y="656"/>
                    <a:pt x="1217" y="656"/>
                  </a:cubicBezTo>
                  <a:cubicBezTo>
                    <a:pt x="1216" y="656"/>
                    <a:pt x="1216" y="655"/>
                    <a:pt x="1216" y="655"/>
                  </a:cubicBezTo>
                  <a:cubicBezTo>
                    <a:pt x="1216" y="654"/>
                    <a:pt x="1216" y="654"/>
                    <a:pt x="1216" y="654"/>
                  </a:cubicBezTo>
                  <a:cubicBezTo>
                    <a:pt x="1216" y="654"/>
                    <a:pt x="1216" y="654"/>
                    <a:pt x="1216" y="654"/>
                  </a:cubicBezTo>
                  <a:cubicBezTo>
                    <a:pt x="1216" y="654"/>
                    <a:pt x="1216" y="654"/>
                    <a:pt x="1216" y="654"/>
                  </a:cubicBezTo>
                  <a:cubicBezTo>
                    <a:pt x="1217" y="654"/>
                    <a:pt x="1217" y="654"/>
                    <a:pt x="1217" y="654"/>
                  </a:cubicBezTo>
                  <a:cubicBezTo>
                    <a:pt x="1218" y="655"/>
                    <a:pt x="1220" y="655"/>
                    <a:pt x="1221" y="655"/>
                  </a:cubicBezTo>
                  <a:cubicBezTo>
                    <a:pt x="1222" y="655"/>
                    <a:pt x="1222" y="655"/>
                    <a:pt x="1222" y="655"/>
                  </a:cubicBezTo>
                  <a:cubicBezTo>
                    <a:pt x="1223" y="655"/>
                    <a:pt x="1223" y="655"/>
                    <a:pt x="1223" y="655"/>
                  </a:cubicBezTo>
                  <a:cubicBezTo>
                    <a:pt x="1223" y="655"/>
                    <a:pt x="1223" y="655"/>
                    <a:pt x="1224" y="655"/>
                  </a:cubicBezTo>
                  <a:cubicBezTo>
                    <a:pt x="1224" y="655"/>
                    <a:pt x="1224" y="655"/>
                    <a:pt x="1224" y="655"/>
                  </a:cubicBezTo>
                  <a:cubicBezTo>
                    <a:pt x="1225" y="655"/>
                    <a:pt x="1225" y="655"/>
                    <a:pt x="1225" y="655"/>
                  </a:cubicBezTo>
                  <a:cubicBezTo>
                    <a:pt x="1226" y="655"/>
                    <a:pt x="1227" y="654"/>
                    <a:pt x="1227" y="653"/>
                  </a:cubicBezTo>
                  <a:cubicBezTo>
                    <a:pt x="1227" y="652"/>
                    <a:pt x="1227" y="652"/>
                    <a:pt x="1227" y="652"/>
                  </a:cubicBezTo>
                  <a:cubicBezTo>
                    <a:pt x="1227" y="652"/>
                    <a:pt x="1226" y="651"/>
                    <a:pt x="1226" y="651"/>
                  </a:cubicBezTo>
                  <a:cubicBezTo>
                    <a:pt x="1226" y="651"/>
                    <a:pt x="1226" y="651"/>
                    <a:pt x="1226" y="650"/>
                  </a:cubicBezTo>
                  <a:cubicBezTo>
                    <a:pt x="1226" y="650"/>
                    <a:pt x="1226" y="650"/>
                    <a:pt x="1226" y="650"/>
                  </a:cubicBezTo>
                  <a:cubicBezTo>
                    <a:pt x="1225" y="647"/>
                    <a:pt x="1223" y="646"/>
                    <a:pt x="1221" y="645"/>
                  </a:cubicBezTo>
                  <a:cubicBezTo>
                    <a:pt x="1217" y="643"/>
                    <a:pt x="1217" y="643"/>
                    <a:pt x="1217" y="643"/>
                  </a:cubicBezTo>
                  <a:cubicBezTo>
                    <a:pt x="1216" y="642"/>
                    <a:pt x="1216" y="642"/>
                    <a:pt x="1216" y="641"/>
                  </a:cubicBezTo>
                  <a:cubicBezTo>
                    <a:pt x="1216" y="641"/>
                    <a:pt x="1217" y="641"/>
                    <a:pt x="1218" y="641"/>
                  </a:cubicBezTo>
                  <a:cubicBezTo>
                    <a:pt x="1219" y="641"/>
                    <a:pt x="1219" y="641"/>
                    <a:pt x="1219" y="641"/>
                  </a:cubicBezTo>
                  <a:cubicBezTo>
                    <a:pt x="1219" y="642"/>
                    <a:pt x="1220" y="642"/>
                    <a:pt x="1220" y="642"/>
                  </a:cubicBezTo>
                  <a:cubicBezTo>
                    <a:pt x="1220" y="642"/>
                    <a:pt x="1220" y="642"/>
                    <a:pt x="1221" y="643"/>
                  </a:cubicBezTo>
                  <a:cubicBezTo>
                    <a:pt x="1222" y="643"/>
                    <a:pt x="1222" y="643"/>
                    <a:pt x="1223" y="645"/>
                  </a:cubicBezTo>
                  <a:cubicBezTo>
                    <a:pt x="1223" y="646"/>
                    <a:pt x="1224" y="647"/>
                    <a:pt x="1227" y="647"/>
                  </a:cubicBezTo>
                  <a:cubicBezTo>
                    <a:pt x="1227" y="647"/>
                    <a:pt x="1228" y="647"/>
                    <a:pt x="1229" y="647"/>
                  </a:cubicBezTo>
                  <a:cubicBezTo>
                    <a:pt x="1230" y="646"/>
                    <a:pt x="1230" y="646"/>
                    <a:pt x="1230" y="646"/>
                  </a:cubicBezTo>
                  <a:cubicBezTo>
                    <a:pt x="1230" y="646"/>
                    <a:pt x="1232" y="645"/>
                    <a:pt x="1232" y="644"/>
                  </a:cubicBezTo>
                  <a:cubicBezTo>
                    <a:pt x="1232" y="643"/>
                    <a:pt x="1232" y="642"/>
                    <a:pt x="1232" y="642"/>
                  </a:cubicBezTo>
                  <a:cubicBezTo>
                    <a:pt x="1231" y="641"/>
                    <a:pt x="1231" y="641"/>
                    <a:pt x="1231" y="641"/>
                  </a:cubicBezTo>
                  <a:cubicBezTo>
                    <a:pt x="1228" y="641"/>
                    <a:pt x="1228" y="640"/>
                    <a:pt x="1228" y="640"/>
                  </a:cubicBezTo>
                  <a:cubicBezTo>
                    <a:pt x="1227" y="638"/>
                    <a:pt x="1228" y="636"/>
                    <a:pt x="1228" y="636"/>
                  </a:cubicBezTo>
                  <a:cubicBezTo>
                    <a:pt x="1228" y="635"/>
                    <a:pt x="1228" y="635"/>
                    <a:pt x="1229" y="635"/>
                  </a:cubicBezTo>
                  <a:cubicBezTo>
                    <a:pt x="1229" y="635"/>
                    <a:pt x="1229" y="635"/>
                    <a:pt x="1229" y="635"/>
                  </a:cubicBezTo>
                  <a:cubicBezTo>
                    <a:pt x="1230" y="635"/>
                    <a:pt x="1231" y="635"/>
                    <a:pt x="1231" y="635"/>
                  </a:cubicBezTo>
                  <a:cubicBezTo>
                    <a:pt x="1232" y="635"/>
                    <a:pt x="1232" y="635"/>
                    <a:pt x="1233" y="635"/>
                  </a:cubicBezTo>
                  <a:cubicBezTo>
                    <a:pt x="1234" y="636"/>
                    <a:pt x="1235" y="636"/>
                    <a:pt x="1236" y="636"/>
                  </a:cubicBezTo>
                  <a:cubicBezTo>
                    <a:pt x="1238" y="635"/>
                    <a:pt x="1239" y="635"/>
                    <a:pt x="1240" y="634"/>
                  </a:cubicBezTo>
                  <a:cubicBezTo>
                    <a:pt x="1241" y="633"/>
                    <a:pt x="1241" y="633"/>
                    <a:pt x="1243" y="632"/>
                  </a:cubicBezTo>
                  <a:cubicBezTo>
                    <a:pt x="1244" y="632"/>
                    <a:pt x="1244" y="631"/>
                    <a:pt x="1244" y="630"/>
                  </a:cubicBezTo>
                  <a:cubicBezTo>
                    <a:pt x="1245" y="630"/>
                    <a:pt x="1244" y="629"/>
                    <a:pt x="1243" y="629"/>
                  </a:cubicBezTo>
                  <a:cubicBezTo>
                    <a:pt x="1243" y="628"/>
                    <a:pt x="1242" y="628"/>
                    <a:pt x="1242" y="628"/>
                  </a:cubicBezTo>
                  <a:cubicBezTo>
                    <a:pt x="1241" y="628"/>
                    <a:pt x="1240" y="628"/>
                    <a:pt x="1240" y="628"/>
                  </a:cubicBezTo>
                  <a:cubicBezTo>
                    <a:pt x="1239" y="627"/>
                    <a:pt x="1238" y="627"/>
                    <a:pt x="1238" y="626"/>
                  </a:cubicBezTo>
                  <a:cubicBezTo>
                    <a:pt x="1237" y="625"/>
                    <a:pt x="1238" y="624"/>
                    <a:pt x="1238" y="623"/>
                  </a:cubicBezTo>
                  <a:cubicBezTo>
                    <a:pt x="1239" y="623"/>
                    <a:pt x="1239" y="622"/>
                    <a:pt x="1239" y="622"/>
                  </a:cubicBezTo>
                  <a:cubicBezTo>
                    <a:pt x="1240" y="622"/>
                    <a:pt x="1242" y="624"/>
                    <a:pt x="1243" y="625"/>
                  </a:cubicBezTo>
                  <a:cubicBezTo>
                    <a:pt x="1243" y="626"/>
                    <a:pt x="1244" y="626"/>
                    <a:pt x="1245" y="626"/>
                  </a:cubicBezTo>
                  <a:cubicBezTo>
                    <a:pt x="1246" y="625"/>
                    <a:pt x="1248" y="624"/>
                    <a:pt x="1252" y="619"/>
                  </a:cubicBezTo>
                  <a:cubicBezTo>
                    <a:pt x="1253" y="618"/>
                    <a:pt x="1254" y="617"/>
                    <a:pt x="1254" y="617"/>
                  </a:cubicBezTo>
                  <a:cubicBezTo>
                    <a:pt x="1255" y="617"/>
                    <a:pt x="1255" y="617"/>
                    <a:pt x="1255" y="617"/>
                  </a:cubicBezTo>
                  <a:cubicBezTo>
                    <a:pt x="1256" y="617"/>
                    <a:pt x="1256" y="618"/>
                    <a:pt x="1257" y="618"/>
                  </a:cubicBezTo>
                  <a:cubicBezTo>
                    <a:pt x="1260" y="618"/>
                    <a:pt x="1260" y="616"/>
                    <a:pt x="1260" y="616"/>
                  </a:cubicBezTo>
                  <a:cubicBezTo>
                    <a:pt x="1260" y="616"/>
                    <a:pt x="1260" y="615"/>
                    <a:pt x="1260" y="615"/>
                  </a:cubicBezTo>
                  <a:cubicBezTo>
                    <a:pt x="1260" y="614"/>
                    <a:pt x="1260" y="614"/>
                    <a:pt x="1261" y="613"/>
                  </a:cubicBezTo>
                  <a:cubicBezTo>
                    <a:pt x="1261" y="610"/>
                    <a:pt x="1260" y="607"/>
                    <a:pt x="1258" y="607"/>
                  </a:cubicBezTo>
                  <a:cubicBezTo>
                    <a:pt x="1258" y="607"/>
                    <a:pt x="1258" y="606"/>
                    <a:pt x="1258" y="606"/>
                  </a:cubicBezTo>
                  <a:cubicBezTo>
                    <a:pt x="1258" y="606"/>
                    <a:pt x="1261" y="605"/>
                    <a:pt x="1263" y="605"/>
                  </a:cubicBezTo>
                  <a:cubicBezTo>
                    <a:pt x="1266" y="605"/>
                    <a:pt x="1266" y="602"/>
                    <a:pt x="1266" y="599"/>
                  </a:cubicBezTo>
                  <a:cubicBezTo>
                    <a:pt x="1266" y="592"/>
                    <a:pt x="1274" y="580"/>
                    <a:pt x="1278" y="574"/>
                  </a:cubicBezTo>
                  <a:cubicBezTo>
                    <a:pt x="1279" y="573"/>
                    <a:pt x="1279" y="573"/>
                    <a:pt x="1279" y="573"/>
                  </a:cubicBezTo>
                  <a:cubicBezTo>
                    <a:pt x="1280" y="572"/>
                    <a:pt x="1280" y="571"/>
                    <a:pt x="1281" y="570"/>
                  </a:cubicBezTo>
                  <a:cubicBezTo>
                    <a:pt x="1281" y="570"/>
                    <a:pt x="1281" y="569"/>
                    <a:pt x="1281" y="569"/>
                  </a:cubicBezTo>
                  <a:cubicBezTo>
                    <a:pt x="1281" y="569"/>
                    <a:pt x="1282" y="569"/>
                    <a:pt x="1282" y="569"/>
                  </a:cubicBezTo>
                  <a:cubicBezTo>
                    <a:pt x="1282" y="568"/>
                    <a:pt x="1284" y="568"/>
                    <a:pt x="1287" y="569"/>
                  </a:cubicBezTo>
                  <a:cubicBezTo>
                    <a:pt x="1288" y="569"/>
                    <a:pt x="1289" y="569"/>
                    <a:pt x="1289" y="569"/>
                  </a:cubicBezTo>
                  <a:cubicBezTo>
                    <a:pt x="1290" y="569"/>
                    <a:pt x="1291" y="570"/>
                    <a:pt x="1292" y="570"/>
                  </a:cubicBezTo>
                  <a:cubicBezTo>
                    <a:pt x="1293" y="570"/>
                    <a:pt x="1293" y="570"/>
                    <a:pt x="1293" y="570"/>
                  </a:cubicBezTo>
                  <a:cubicBezTo>
                    <a:pt x="1293" y="570"/>
                    <a:pt x="1293" y="570"/>
                    <a:pt x="1293" y="570"/>
                  </a:cubicBezTo>
                  <a:cubicBezTo>
                    <a:pt x="1294" y="570"/>
                    <a:pt x="1295" y="570"/>
                    <a:pt x="1295" y="570"/>
                  </a:cubicBezTo>
                  <a:cubicBezTo>
                    <a:pt x="1295" y="570"/>
                    <a:pt x="1296" y="570"/>
                    <a:pt x="1296" y="569"/>
                  </a:cubicBezTo>
                  <a:cubicBezTo>
                    <a:pt x="1298" y="566"/>
                    <a:pt x="1296" y="560"/>
                    <a:pt x="1296" y="558"/>
                  </a:cubicBezTo>
                  <a:cubicBezTo>
                    <a:pt x="1295" y="558"/>
                    <a:pt x="1295" y="558"/>
                    <a:pt x="1295" y="558"/>
                  </a:cubicBezTo>
                  <a:cubicBezTo>
                    <a:pt x="1295" y="557"/>
                    <a:pt x="1295" y="556"/>
                    <a:pt x="1295" y="555"/>
                  </a:cubicBezTo>
                  <a:cubicBezTo>
                    <a:pt x="1294" y="551"/>
                    <a:pt x="1297" y="549"/>
                    <a:pt x="1301" y="546"/>
                  </a:cubicBezTo>
                  <a:cubicBezTo>
                    <a:pt x="1301" y="545"/>
                    <a:pt x="1302" y="545"/>
                    <a:pt x="1303" y="544"/>
                  </a:cubicBezTo>
                  <a:cubicBezTo>
                    <a:pt x="1304" y="542"/>
                    <a:pt x="1306" y="541"/>
                    <a:pt x="1308" y="539"/>
                  </a:cubicBezTo>
                  <a:cubicBezTo>
                    <a:pt x="1310" y="538"/>
                    <a:pt x="1316" y="534"/>
                    <a:pt x="1317" y="531"/>
                  </a:cubicBezTo>
                  <a:cubicBezTo>
                    <a:pt x="1318" y="530"/>
                    <a:pt x="1321" y="530"/>
                    <a:pt x="1324" y="531"/>
                  </a:cubicBezTo>
                  <a:cubicBezTo>
                    <a:pt x="1329" y="532"/>
                    <a:pt x="1331" y="532"/>
                    <a:pt x="1332" y="531"/>
                  </a:cubicBezTo>
                  <a:cubicBezTo>
                    <a:pt x="1333" y="530"/>
                    <a:pt x="1333" y="529"/>
                    <a:pt x="1333" y="528"/>
                  </a:cubicBezTo>
                  <a:cubicBezTo>
                    <a:pt x="1333" y="527"/>
                    <a:pt x="1333" y="527"/>
                    <a:pt x="1333" y="527"/>
                  </a:cubicBezTo>
                  <a:cubicBezTo>
                    <a:pt x="1333" y="526"/>
                    <a:pt x="1333" y="525"/>
                    <a:pt x="1335" y="525"/>
                  </a:cubicBezTo>
                  <a:cubicBezTo>
                    <a:pt x="1335" y="526"/>
                    <a:pt x="1336" y="526"/>
                    <a:pt x="1336" y="526"/>
                  </a:cubicBezTo>
                  <a:cubicBezTo>
                    <a:pt x="1339" y="526"/>
                    <a:pt x="1339" y="526"/>
                    <a:pt x="1339" y="526"/>
                  </a:cubicBezTo>
                  <a:cubicBezTo>
                    <a:pt x="1341" y="526"/>
                    <a:pt x="1341" y="524"/>
                    <a:pt x="1341" y="522"/>
                  </a:cubicBezTo>
                  <a:cubicBezTo>
                    <a:pt x="1341" y="520"/>
                    <a:pt x="1341" y="519"/>
                    <a:pt x="1341" y="518"/>
                  </a:cubicBezTo>
                  <a:cubicBezTo>
                    <a:pt x="1340" y="517"/>
                    <a:pt x="1338" y="517"/>
                    <a:pt x="1338" y="518"/>
                  </a:cubicBezTo>
                  <a:cubicBezTo>
                    <a:pt x="1337" y="518"/>
                    <a:pt x="1337" y="518"/>
                    <a:pt x="1337" y="518"/>
                  </a:cubicBezTo>
                  <a:cubicBezTo>
                    <a:pt x="1337" y="519"/>
                    <a:pt x="1336" y="519"/>
                    <a:pt x="1336" y="519"/>
                  </a:cubicBezTo>
                  <a:cubicBezTo>
                    <a:pt x="1335" y="519"/>
                    <a:pt x="1334" y="519"/>
                    <a:pt x="1334" y="519"/>
                  </a:cubicBezTo>
                  <a:cubicBezTo>
                    <a:pt x="1333" y="519"/>
                    <a:pt x="1333" y="519"/>
                    <a:pt x="1333" y="519"/>
                  </a:cubicBezTo>
                  <a:cubicBezTo>
                    <a:pt x="1333" y="518"/>
                    <a:pt x="1332" y="517"/>
                    <a:pt x="1330" y="517"/>
                  </a:cubicBezTo>
                  <a:cubicBezTo>
                    <a:pt x="1328" y="517"/>
                    <a:pt x="1327" y="519"/>
                    <a:pt x="1325" y="522"/>
                  </a:cubicBezTo>
                  <a:cubicBezTo>
                    <a:pt x="1325" y="524"/>
                    <a:pt x="1324" y="525"/>
                    <a:pt x="1323" y="526"/>
                  </a:cubicBezTo>
                  <a:cubicBezTo>
                    <a:pt x="1323" y="526"/>
                    <a:pt x="1323" y="526"/>
                    <a:pt x="1323" y="526"/>
                  </a:cubicBezTo>
                  <a:cubicBezTo>
                    <a:pt x="1323" y="526"/>
                    <a:pt x="1322" y="526"/>
                    <a:pt x="1322" y="526"/>
                  </a:cubicBezTo>
                  <a:cubicBezTo>
                    <a:pt x="1319" y="526"/>
                    <a:pt x="1313" y="523"/>
                    <a:pt x="1311" y="520"/>
                  </a:cubicBezTo>
                  <a:cubicBezTo>
                    <a:pt x="1310" y="520"/>
                    <a:pt x="1310" y="519"/>
                    <a:pt x="1310" y="519"/>
                  </a:cubicBezTo>
                  <a:cubicBezTo>
                    <a:pt x="1310" y="519"/>
                    <a:pt x="1310" y="519"/>
                    <a:pt x="1310" y="519"/>
                  </a:cubicBezTo>
                  <a:cubicBezTo>
                    <a:pt x="1311" y="519"/>
                    <a:pt x="1311" y="519"/>
                    <a:pt x="1312" y="519"/>
                  </a:cubicBezTo>
                  <a:cubicBezTo>
                    <a:pt x="1312" y="520"/>
                    <a:pt x="1313" y="520"/>
                    <a:pt x="1314" y="520"/>
                  </a:cubicBezTo>
                  <a:cubicBezTo>
                    <a:pt x="1315" y="520"/>
                    <a:pt x="1315" y="520"/>
                    <a:pt x="1316" y="520"/>
                  </a:cubicBezTo>
                  <a:cubicBezTo>
                    <a:pt x="1317" y="521"/>
                    <a:pt x="1318" y="521"/>
                    <a:pt x="1320" y="521"/>
                  </a:cubicBezTo>
                  <a:cubicBezTo>
                    <a:pt x="1322" y="521"/>
                    <a:pt x="1322" y="521"/>
                    <a:pt x="1322" y="521"/>
                  </a:cubicBezTo>
                  <a:cubicBezTo>
                    <a:pt x="1323" y="521"/>
                    <a:pt x="1323" y="521"/>
                    <a:pt x="1324" y="520"/>
                  </a:cubicBezTo>
                  <a:cubicBezTo>
                    <a:pt x="1324" y="520"/>
                    <a:pt x="1324" y="519"/>
                    <a:pt x="1324" y="519"/>
                  </a:cubicBezTo>
                  <a:cubicBezTo>
                    <a:pt x="1324" y="518"/>
                    <a:pt x="1324" y="518"/>
                    <a:pt x="1324" y="518"/>
                  </a:cubicBezTo>
                  <a:cubicBezTo>
                    <a:pt x="1324" y="518"/>
                    <a:pt x="1324" y="518"/>
                    <a:pt x="1324" y="518"/>
                  </a:cubicBezTo>
                  <a:cubicBezTo>
                    <a:pt x="1325" y="515"/>
                    <a:pt x="1326" y="513"/>
                    <a:pt x="1327" y="512"/>
                  </a:cubicBezTo>
                  <a:cubicBezTo>
                    <a:pt x="1328" y="512"/>
                    <a:pt x="1329" y="511"/>
                    <a:pt x="1329" y="510"/>
                  </a:cubicBezTo>
                  <a:cubicBezTo>
                    <a:pt x="1329" y="509"/>
                    <a:pt x="1328" y="509"/>
                    <a:pt x="1328" y="508"/>
                  </a:cubicBezTo>
                  <a:cubicBezTo>
                    <a:pt x="1327" y="507"/>
                    <a:pt x="1326" y="507"/>
                    <a:pt x="1324" y="507"/>
                  </a:cubicBezTo>
                  <a:cubicBezTo>
                    <a:pt x="1323" y="507"/>
                    <a:pt x="1323" y="507"/>
                    <a:pt x="1323" y="507"/>
                  </a:cubicBezTo>
                  <a:cubicBezTo>
                    <a:pt x="1320" y="507"/>
                    <a:pt x="1317" y="507"/>
                    <a:pt x="1315" y="505"/>
                  </a:cubicBezTo>
                  <a:cubicBezTo>
                    <a:pt x="1314" y="504"/>
                    <a:pt x="1314" y="503"/>
                    <a:pt x="1314" y="502"/>
                  </a:cubicBezTo>
                  <a:cubicBezTo>
                    <a:pt x="1314" y="502"/>
                    <a:pt x="1315" y="501"/>
                    <a:pt x="1315" y="501"/>
                  </a:cubicBezTo>
                  <a:cubicBezTo>
                    <a:pt x="1316" y="501"/>
                    <a:pt x="1319" y="502"/>
                    <a:pt x="1320" y="504"/>
                  </a:cubicBezTo>
                  <a:cubicBezTo>
                    <a:pt x="1320" y="504"/>
                    <a:pt x="1321" y="506"/>
                    <a:pt x="1323" y="506"/>
                  </a:cubicBezTo>
                  <a:cubicBezTo>
                    <a:pt x="1324" y="506"/>
                    <a:pt x="1325" y="505"/>
                    <a:pt x="1326" y="505"/>
                  </a:cubicBezTo>
                  <a:cubicBezTo>
                    <a:pt x="1327" y="505"/>
                    <a:pt x="1327" y="505"/>
                    <a:pt x="1327" y="505"/>
                  </a:cubicBezTo>
                  <a:cubicBezTo>
                    <a:pt x="1327" y="505"/>
                    <a:pt x="1328" y="505"/>
                    <a:pt x="1328" y="505"/>
                  </a:cubicBezTo>
                  <a:cubicBezTo>
                    <a:pt x="1329" y="504"/>
                    <a:pt x="1330" y="504"/>
                    <a:pt x="1331" y="504"/>
                  </a:cubicBezTo>
                  <a:cubicBezTo>
                    <a:pt x="1335" y="504"/>
                    <a:pt x="1336" y="501"/>
                    <a:pt x="1337" y="498"/>
                  </a:cubicBezTo>
                  <a:cubicBezTo>
                    <a:pt x="1337" y="497"/>
                    <a:pt x="1338" y="496"/>
                    <a:pt x="1338" y="496"/>
                  </a:cubicBezTo>
                  <a:cubicBezTo>
                    <a:pt x="1338" y="495"/>
                    <a:pt x="1338" y="495"/>
                    <a:pt x="1338" y="495"/>
                  </a:cubicBezTo>
                  <a:cubicBezTo>
                    <a:pt x="1339" y="495"/>
                    <a:pt x="1340" y="495"/>
                    <a:pt x="1340" y="495"/>
                  </a:cubicBezTo>
                  <a:cubicBezTo>
                    <a:pt x="1341" y="495"/>
                    <a:pt x="1342" y="496"/>
                    <a:pt x="1344" y="496"/>
                  </a:cubicBezTo>
                  <a:cubicBezTo>
                    <a:pt x="1346" y="496"/>
                    <a:pt x="1347" y="495"/>
                    <a:pt x="1347" y="493"/>
                  </a:cubicBezTo>
                  <a:cubicBezTo>
                    <a:pt x="1347" y="492"/>
                    <a:pt x="1347" y="491"/>
                    <a:pt x="1347" y="490"/>
                  </a:cubicBezTo>
                  <a:cubicBezTo>
                    <a:pt x="1348" y="488"/>
                    <a:pt x="1347" y="485"/>
                    <a:pt x="1347" y="483"/>
                  </a:cubicBezTo>
                  <a:cubicBezTo>
                    <a:pt x="1347" y="482"/>
                    <a:pt x="1347" y="482"/>
                    <a:pt x="1347" y="482"/>
                  </a:cubicBezTo>
                  <a:cubicBezTo>
                    <a:pt x="1347" y="481"/>
                    <a:pt x="1347" y="481"/>
                    <a:pt x="1347" y="480"/>
                  </a:cubicBezTo>
                  <a:cubicBezTo>
                    <a:pt x="1346" y="478"/>
                    <a:pt x="1343" y="477"/>
                    <a:pt x="1339" y="477"/>
                  </a:cubicBezTo>
                  <a:cubicBezTo>
                    <a:pt x="1338" y="477"/>
                    <a:pt x="1338" y="477"/>
                    <a:pt x="1337" y="478"/>
                  </a:cubicBezTo>
                  <a:cubicBezTo>
                    <a:pt x="1336" y="479"/>
                    <a:pt x="1337" y="484"/>
                    <a:pt x="1337" y="486"/>
                  </a:cubicBezTo>
                  <a:cubicBezTo>
                    <a:pt x="1337" y="487"/>
                    <a:pt x="1337" y="487"/>
                    <a:pt x="1337" y="487"/>
                  </a:cubicBezTo>
                  <a:cubicBezTo>
                    <a:pt x="1337" y="488"/>
                    <a:pt x="1337" y="489"/>
                    <a:pt x="1338" y="489"/>
                  </a:cubicBezTo>
                  <a:cubicBezTo>
                    <a:pt x="1337" y="489"/>
                    <a:pt x="1337" y="489"/>
                    <a:pt x="1337" y="489"/>
                  </a:cubicBezTo>
                  <a:cubicBezTo>
                    <a:pt x="1337" y="489"/>
                    <a:pt x="1337" y="488"/>
                    <a:pt x="1336" y="487"/>
                  </a:cubicBezTo>
                  <a:cubicBezTo>
                    <a:pt x="1336" y="487"/>
                    <a:pt x="1336" y="487"/>
                    <a:pt x="1336" y="486"/>
                  </a:cubicBezTo>
                  <a:cubicBezTo>
                    <a:pt x="1336" y="485"/>
                    <a:pt x="1335" y="482"/>
                    <a:pt x="1335" y="479"/>
                  </a:cubicBezTo>
                  <a:cubicBezTo>
                    <a:pt x="1335" y="478"/>
                    <a:pt x="1334" y="477"/>
                    <a:pt x="1332" y="477"/>
                  </a:cubicBezTo>
                  <a:cubicBezTo>
                    <a:pt x="1331" y="477"/>
                    <a:pt x="1328" y="477"/>
                    <a:pt x="1328" y="479"/>
                  </a:cubicBezTo>
                  <a:cubicBezTo>
                    <a:pt x="1327" y="480"/>
                    <a:pt x="1324" y="482"/>
                    <a:pt x="1322" y="482"/>
                  </a:cubicBezTo>
                  <a:cubicBezTo>
                    <a:pt x="1319" y="482"/>
                    <a:pt x="1319" y="483"/>
                    <a:pt x="1317" y="485"/>
                  </a:cubicBezTo>
                  <a:cubicBezTo>
                    <a:pt x="1317" y="485"/>
                    <a:pt x="1317" y="486"/>
                    <a:pt x="1317" y="486"/>
                  </a:cubicBezTo>
                  <a:cubicBezTo>
                    <a:pt x="1316" y="486"/>
                    <a:pt x="1316" y="486"/>
                    <a:pt x="1316" y="487"/>
                  </a:cubicBezTo>
                  <a:cubicBezTo>
                    <a:pt x="1314" y="489"/>
                    <a:pt x="1308" y="489"/>
                    <a:pt x="1305" y="489"/>
                  </a:cubicBezTo>
                  <a:cubicBezTo>
                    <a:pt x="1303" y="489"/>
                    <a:pt x="1301" y="480"/>
                    <a:pt x="1301" y="476"/>
                  </a:cubicBezTo>
                  <a:cubicBezTo>
                    <a:pt x="1301" y="476"/>
                    <a:pt x="1301" y="475"/>
                    <a:pt x="1301" y="475"/>
                  </a:cubicBezTo>
                  <a:cubicBezTo>
                    <a:pt x="1301" y="475"/>
                    <a:pt x="1301" y="475"/>
                    <a:pt x="1301" y="475"/>
                  </a:cubicBezTo>
                  <a:cubicBezTo>
                    <a:pt x="1302" y="475"/>
                    <a:pt x="1304" y="478"/>
                    <a:pt x="1304" y="480"/>
                  </a:cubicBezTo>
                  <a:cubicBezTo>
                    <a:pt x="1304" y="481"/>
                    <a:pt x="1304" y="482"/>
                    <a:pt x="1306" y="483"/>
                  </a:cubicBezTo>
                  <a:cubicBezTo>
                    <a:pt x="1306" y="483"/>
                    <a:pt x="1306" y="483"/>
                    <a:pt x="1306" y="483"/>
                  </a:cubicBezTo>
                  <a:cubicBezTo>
                    <a:pt x="1308" y="483"/>
                    <a:pt x="1309" y="484"/>
                    <a:pt x="1310" y="484"/>
                  </a:cubicBezTo>
                  <a:cubicBezTo>
                    <a:pt x="1311" y="484"/>
                    <a:pt x="1311" y="484"/>
                    <a:pt x="1311" y="484"/>
                  </a:cubicBezTo>
                  <a:cubicBezTo>
                    <a:pt x="1313" y="484"/>
                    <a:pt x="1313" y="482"/>
                    <a:pt x="1314" y="482"/>
                  </a:cubicBezTo>
                  <a:cubicBezTo>
                    <a:pt x="1314" y="481"/>
                    <a:pt x="1314" y="481"/>
                    <a:pt x="1314" y="481"/>
                  </a:cubicBezTo>
                  <a:cubicBezTo>
                    <a:pt x="1314" y="481"/>
                    <a:pt x="1314" y="480"/>
                    <a:pt x="1315" y="480"/>
                  </a:cubicBezTo>
                  <a:cubicBezTo>
                    <a:pt x="1317" y="479"/>
                    <a:pt x="1318" y="478"/>
                    <a:pt x="1319" y="475"/>
                  </a:cubicBezTo>
                  <a:cubicBezTo>
                    <a:pt x="1320" y="475"/>
                    <a:pt x="1320" y="474"/>
                    <a:pt x="1320" y="474"/>
                  </a:cubicBezTo>
                  <a:cubicBezTo>
                    <a:pt x="1320" y="473"/>
                    <a:pt x="1320" y="472"/>
                    <a:pt x="1320" y="471"/>
                  </a:cubicBezTo>
                  <a:cubicBezTo>
                    <a:pt x="1319" y="469"/>
                    <a:pt x="1319" y="469"/>
                    <a:pt x="1319" y="468"/>
                  </a:cubicBezTo>
                  <a:cubicBezTo>
                    <a:pt x="1319" y="468"/>
                    <a:pt x="1320" y="468"/>
                    <a:pt x="1320" y="468"/>
                  </a:cubicBezTo>
                  <a:cubicBezTo>
                    <a:pt x="1320" y="468"/>
                    <a:pt x="1322" y="468"/>
                    <a:pt x="1322" y="469"/>
                  </a:cubicBezTo>
                  <a:cubicBezTo>
                    <a:pt x="1322" y="470"/>
                    <a:pt x="1322" y="470"/>
                    <a:pt x="1323" y="470"/>
                  </a:cubicBezTo>
                  <a:cubicBezTo>
                    <a:pt x="1324" y="471"/>
                    <a:pt x="1325" y="471"/>
                    <a:pt x="1329" y="471"/>
                  </a:cubicBezTo>
                  <a:cubicBezTo>
                    <a:pt x="1329" y="472"/>
                    <a:pt x="1330" y="472"/>
                    <a:pt x="1331" y="472"/>
                  </a:cubicBezTo>
                  <a:cubicBezTo>
                    <a:pt x="1332" y="472"/>
                    <a:pt x="1333" y="472"/>
                    <a:pt x="1334" y="472"/>
                  </a:cubicBezTo>
                  <a:cubicBezTo>
                    <a:pt x="1335" y="472"/>
                    <a:pt x="1335" y="472"/>
                    <a:pt x="1335" y="472"/>
                  </a:cubicBezTo>
                  <a:cubicBezTo>
                    <a:pt x="1335" y="472"/>
                    <a:pt x="1336" y="472"/>
                    <a:pt x="1336" y="471"/>
                  </a:cubicBezTo>
                  <a:cubicBezTo>
                    <a:pt x="1337" y="470"/>
                    <a:pt x="1336" y="469"/>
                    <a:pt x="1336" y="469"/>
                  </a:cubicBezTo>
                  <a:cubicBezTo>
                    <a:pt x="1335" y="468"/>
                    <a:pt x="1335" y="468"/>
                    <a:pt x="1334" y="468"/>
                  </a:cubicBezTo>
                  <a:cubicBezTo>
                    <a:pt x="1334" y="468"/>
                    <a:pt x="1334" y="468"/>
                    <a:pt x="1334" y="467"/>
                  </a:cubicBezTo>
                  <a:cubicBezTo>
                    <a:pt x="1333" y="467"/>
                    <a:pt x="1333" y="467"/>
                    <a:pt x="1333" y="467"/>
                  </a:cubicBezTo>
                  <a:cubicBezTo>
                    <a:pt x="1333" y="467"/>
                    <a:pt x="1332" y="467"/>
                    <a:pt x="1332" y="467"/>
                  </a:cubicBezTo>
                  <a:cubicBezTo>
                    <a:pt x="1331" y="466"/>
                    <a:pt x="1330" y="464"/>
                    <a:pt x="1329" y="462"/>
                  </a:cubicBezTo>
                  <a:cubicBezTo>
                    <a:pt x="1328" y="462"/>
                    <a:pt x="1328" y="462"/>
                    <a:pt x="1328" y="462"/>
                  </a:cubicBezTo>
                  <a:cubicBezTo>
                    <a:pt x="1328" y="462"/>
                    <a:pt x="1328" y="461"/>
                    <a:pt x="1328" y="461"/>
                  </a:cubicBezTo>
                  <a:cubicBezTo>
                    <a:pt x="1327" y="461"/>
                    <a:pt x="1327" y="460"/>
                    <a:pt x="1327" y="460"/>
                  </a:cubicBezTo>
                  <a:cubicBezTo>
                    <a:pt x="1327" y="460"/>
                    <a:pt x="1327" y="460"/>
                    <a:pt x="1327" y="460"/>
                  </a:cubicBezTo>
                  <a:cubicBezTo>
                    <a:pt x="1326" y="459"/>
                    <a:pt x="1326" y="458"/>
                    <a:pt x="1326" y="458"/>
                  </a:cubicBezTo>
                  <a:cubicBezTo>
                    <a:pt x="1326" y="457"/>
                    <a:pt x="1326" y="457"/>
                    <a:pt x="1325" y="457"/>
                  </a:cubicBezTo>
                  <a:cubicBezTo>
                    <a:pt x="1326" y="456"/>
                    <a:pt x="1326" y="456"/>
                    <a:pt x="1326" y="456"/>
                  </a:cubicBezTo>
                  <a:cubicBezTo>
                    <a:pt x="1327" y="456"/>
                    <a:pt x="1327" y="455"/>
                    <a:pt x="1327" y="455"/>
                  </a:cubicBezTo>
                  <a:cubicBezTo>
                    <a:pt x="1328" y="454"/>
                    <a:pt x="1328" y="449"/>
                    <a:pt x="1327" y="446"/>
                  </a:cubicBezTo>
                  <a:cubicBezTo>
                    <a:pt x="1328" y="445"/>
                    <a:pt x="1328" y="445"/>
                    <a:pt x="1328" y="445"/>
                  </a:cubicBezTo>
                  <a:cubicBezTo>
                    <a:pt x="1327" y="444"/>
                    <a:pt x="1327" y="443"/>
                    <a:pt x="1326" y="443"/>
                  </a:cubicBezTo>
                  <a:cubicBezTo>
                    <a:pt x="1326" y="443"/>
                    <a:pt x="1326" y="443"/>
                    <a:pt x="1326" y="443"/>
                  </a:cubicBezTo>
                  <a:cubicBezTo>
                    <a:pt x="1325" y="443"/>
                    <a:pt x="1325" y="443"/>
                    <a:pt x="1325" y="443"/>
                  </a:cubicBezTo>
                  <a:cubicBezTo>
                    <a:pt x="1317" y="445"/>
                    <a:pt x="1317" y="445"/>
                    <a:pt x="1317" y="445"/>
                  </a:cubicBezTo>
                  <a:cubicBezTo>
                    <a:pt x="1311" y="445"/>
                    <a:pt x="1308" y="443"/>
                    <a:pt x="1307" y="441"/>
                  </a:cubicBezTo>
                  <a:cubicBezTo>
                    <a:pt x="1307" y="441"/>
                    <a:pt x="1307" y="441"/>
                    <a:pt x="1307" y="441"/>
                  </a:cubicBezTo>
                  <a:cubicBezTo>
                    <a:pt x="1306" y="440"/>
                    <a:pt x="1306" y="440"/>
                    <a:pt x="1305" y="440"/>
                  </a:cubicBezTo>
                  <a:cubicBezTo>
                    <a:pt x="1304" y="439"/>
                    <a:pt x="1304" y="438"/>
                    <a:pt x="1304" y="438"/>
                  </a:cubicBezTo>
                  <a:cubicBezTo>
                    <a:pt x="1304" y="437"/>
                    <a:pt x="1306" y="436"/>
                    <a:pt x="1306" y="436"/>
                  </a:cubicBezTo>
                  <a:cubicBezTo>
                    <a:pt x="1307" y="437"/>
                    <a:pt x="1308" y="438"/>
                    <a:pt x="1308" y="439"/>
                  </a:cubicBezTo>
                  <a:cubicBezTo>
                    <a:pt x="1309" y="439"/>
                    <a:pt x="1309" y="439"/>
                    <a:pt x="1309" y="439"/>
                  </a:cubicBezTo>
                  <a:cubicBezTo>
                    <a:pt x="1309" y="440"/>
                    <a:pt x="1310" y="442"/>
                    <a:pt x="1311" y="442"/>
                  </a:cubicBezTo>
                  <a:cubicBezTo>
                    <a:pt x="1312" y="443"/>
                    <a:pt x="1313" y="444"/>
                    <a:pt x="1314" y="444"/>
                  </a:cubicBezTo>
                  <a:cubicBezTo>
                    <a:pt x="1315" y="444"/>
                    <a:pt x="1316" y="443"/>
                    <a:pt x="1317" y="443"/>
                  </a:cubicBezTo>
                  <a:cubicBezTo>
                    <a:pt x="1317" y="443"/>
                    <a:pt x="1317" y="443"/>
                    <a:pt x="1317" y="443"/>
                  </a:cubicBezTo>
                  <a:cubicBezTo>
                    <a:pt x="1318" y="443"/>
                    <a:pt x="1318" y="443"/>
                    <a:pt x="1318" y="443"/>
                  </a:cubicBezTo>
                  <a:cubicBezTo>
                    <a:pt x="1319" y="443"/>
                    <a:pt x="1320" y="443"/>
                    <a:pt x="1321" y="442"/>
                  </a:cubicBezTo>
                  <a:cubicBezTo>
                    <a:pt x="1321" y="441"/>
                    <a:pt x="1321" y="440"/>
                    <a:pt x="1320" y="440"/>
                  </a:cubicBezTo>
                  <a:cubicBezTo>
                    <a:pt x="1320" y="439"/>
                    <a:pt x="1320" y="439"/>
                    <a:pt x="1320" y="439"/>
                  </a:cubicBezTo>
                  <a:cubicBezTo>
                    <a:pt x="1319" y="438"/>
                    <a:pt x="1318" y="438"/>
                    <a:pt x="1317" y="438"/>
                  </a:cubicBezTo>
                  <a:cubicBezTo>
                    <a:pt x="1314" y="438"/>
                    <a:pt x="1312" y="436"/>
                    <a:pt x="1311" y="435"/>
                  </a:cubicBezTo>
                  <a:cubicBezTo>
                    <a:pt x="1311" y="435"/>
                    <a:pt x="1311" y="434"/>
                    <a:pt x="1311" y="434"/>
                  </a:cubicBezTo>
                  <a:cubicBezTo>
                    <a:pt x="1311" y="434"/>
                    <a:pt x="1312" y="433"/>
                    <a:pt x="1312" y="433"/>
                  </a:cubicBezTo>
                  <a:cubicBezTo>
                    <a:pt x="1313" y="433"/>
                    <a:pt x="1313" y="433"/>
                    <a:pt x="1313" y="433"/>
                  </a:cubicBezTo>
                  <a:cubicBezTo>
                    <a:pt x="1313" y="433"/>
                    <a:pt x="1314" y="433"/>
                    <a:pt x="1314" y="433"/>
                  </a:cubicBezTo>
                  <a:cubicBezTo>
                    <a:pt x="1315" y="432"/>
                    <a:pt x="1315" y="432"/>
                    <a:pt x="1316" y="432"/>
                  </a:cubicBezTo>
                  <a:cubicBezTo>
                    <a:pt x="1317" y="431"/>
                    <a:pt x="1317" y="430"/>
                    <a:pt x="1316" y="430"/>
                  </a:cubicBezTo>
                  <a:cubicBezTo>
                    <a:pt x="1316" y="429"/>
                    <a:pt x="1315" y="428"/>
                    <a:pt x="1311" y="425"/>
                  </a:cubicBezTo>
                  <a:cubicBezTo>
                    <a:pt x="1310" y="424"/>
                    <a:pt x="1308" y="423"/>
                    <a:pt x="1302" y="422"/>
                  </a:cubicBezTo>
                  <a:cubicBezTo>
                    <a:pt x="1301" y="422"/>
                    <a:pt x="1299" y="420"/>
                    <a:pt x="1299" y="419"/>
                  </a:cubicBezTo>
                  <a:cubicBezTo>
                    <a:pt x="1300" y="419"/>
                    <a:pt x="1300" y="419"/>
                    <a:pt x="1300" y="419"/>
                  </a:cubicBezTo>
                  <a:cubicBezTo>
                    <a:pt x="1301" y="419"/>
                    <a:pt x="1303" y="419"/>
                    <a:pt x="1304" y="418"/>
                  </a:cubicBezTo>
                  <a:cubicBezTo>
                    <a:pt x="1305" y="418"/>
                    <a:pt x="1305" y="417"/>
                    <a:pt x="1305" y="417"/>
                  </a:cubicBezTo>
                  <a:cubicBezTo>
                    <a:pt x="1307" y="417"/>
                    <a:pt x="1310" y="420"/>
                    <a:pt x="1312" y="420"/>
                  </a:cubicBezTo>
                  <a:cubicBezTo>
                    <a:pt x="1313" y="421"/>
                    <a:pt x="1314" y="420"/>
                    <a:pt x="1314" y="420"/>
                  </a:cubicBezTo>
                  <a:cubicBezTo>
                    <a:pt x="1315" y="419"/>
                    <a:pt x="1315" y="418"/>
                    <a:pt x="1314" y="417"/>
                  </a:cubicBezTo>
                  <a:cubicBezTo>
                    <a:pt x="1314" y="417"/>
                    <a:pt x="1314" y="417"/>
                    <a:pt x="1313" y="417"/>
                  </a:cubicBezTo>
                  <a:cubicBezTo>
                    <a:pt x="1313" y="416"/>
                    <a:pt x="1312" y="415"/>
                    <a:pt x="1311" y="414"/>
                  </a:cubicBezTo>
                  <a:cubicBezTo>
                    <a:pt x="1310" y="411"/>
                    <a:pt x="1307" y="411"/>
                    <a:pt x="1305" y="411"/>
                  </a:cubicBezTo>
                  <a:cubicBezTo>
                    <a:pt x="1304" y="411"/>
                    <a:pt x="1304" y="411"/>
                    <a:pt x="1303" y="411"/>
                  </a:cubicBezTo>
                  <a:cubicBezTo>
                    <a:pt x="1302" y="411"/>
                    <a:pt x="1302" y="411"/>
                    <a:pt x="1301" y="410"/>
                  </a:cubicBezTo>
                  <a:cubicBezTo>
                    <a:pt x="1300" y="410"/>
                    <a:pt x="1300" y="410"/>
                    <a:pt x="1299" y="409"/>
                  </a:cubicBezTo>
                  <a:cubicBezTo>
                    <a:pt x="1297" y="408"/>
                    <a:pt x="1295" y="407"/>
                    <a:pt x="1293" y="407"/>
                  </a:cubicBezTo>
                  <a:cubicBezTo>
                    <a:pt x="1292" y="407"/>
                    <a:pt x="1292" y="406"/>
                    <a:pt x="1292" y="405"/>
                  </a:cubicBezTo>
                  <a:cubicBezTo>
                    <a:pt x="1292" y="405"/>
                    <a:pt x="1292" y="405"/>
                    <a:pt x="1292" y="405"/>
                  </a:cubicBezTo>
                  <a:cubicBezTo>
                    <a:pt x="1292" y="404"/>
                    <a:pt x="1292" y="404"/>
                    <a:pt x="1292" y="404"/>
                  </a:cubicBezTo>
                  <a:cubicBezTo>
                    <a:pt x="1292" y="404"/>
                    <a:pt x="1292" y="404"/>
                    <a:pt x="1292" y="404"/>
                  </a:cubicBezTo>
                  <a:cubicBezTo>
                    <a:pt x="1292" y="404"/>
                    <a:pt x="1293" y="404"/>
                    <a:pt x="1293" y="403"/>
                  </a:cubicBezTo>
                  <a:cubicBezTo>
                    <a:pt x="1294" y="403"/>
                    <a:pt x="1294" y="403"/>
                    <a:pt x="1294" y="403"/>
                  </a:cubicBezTo>
                  <a:cubicBezTo>
                    <a:pt x="1295" y="403"/>
                    <a:pt x="1295" y="403"/>
                    <a:pt x="1295" y="403"/>
                  </a:cubicBezTo>
                  <a:cubicBezTo>
                    <a:pt x="1298" y="405"/>
                    <a:pt x="1302" y="406"/>
                    <a:pt x="1306" y="406"/>
                  </a:cubicBezTo>
                  <a:cubicBezTo>
                    <a:pt x="1307" y="406"/>
                    <a:pt x="1307" y="405"/>
                    <a:pt x="1307" y="404"/>
                  </a:cubicBezTo>
                  <a:cubicBezTo>
                    <a:pt x="1308" y="404"/>
                    <a:pt x="1307" y="403"/>
                    <a:pt x="1306" y="403"/>
                  </a:cubicBezTo>
                  <a:cubicBezTo>
                    <a:pt x="1306" y="403"/>
                    <a:pt x="1306" y="402"/>
                    <a:pt x="1305" y="402"/>
                  </a:cubicBezTo>
                  <a:cubicBezTo>
                    <a:pt x="1305" y="402"/>
                    <a:pt x="1304" y="402"/>
                    <a:pt x="1303" y="402"/>
                  </a:cubicBezTo>
                  <a:cubicBezTo>
                    <a:pt x="1303" y="402"/>
                    <a:pt x="1303" y="402"/>
                    <a:pt x="1303" y="401"/>
                  </a:cubicBezTo>
                  <a:cubicBezTo>
                    <a:pt x="1303" y="401"/>
                    <a:pt x="1303" y="400"/>
                    <a:pt x="1305" y="399"/>
                  </a:cubicBezTo>
                  <a:cubicBezTo>
                    <a:pt x="1305" y="398"/>
                    <a:pt x="1305" y="398"/>
                    <a:pt x="1305" y="398"/>
                  </a:cubicBezTo>
                  <a:cubicBezTo>
                    <a:pt x="1305" y="398"/>
                    <a:pt x="1305" y="398"/>
                    <a:pt x="1305" y="397"/>
                  </a:cubicBezTo>
                  <a:cubicBezTo>
                    <a:pt x="1305" y="395"/>
                    <a:pt x="1302" y="390"/>
                    <a:pt x="1299" y="387"/>
                  </a:cubicBezTo>
                  <a:cubicBezTo>
                    <a:pt x="1299" y="387"/>
                    <a:pt x="1299" y="387"/>
                    <a:pt x="1299" y="387"/>
                  </a:cubicBezTo>
                  <a:cubicBezTo>
                    <a:pt x="1297" y="384"/>
                    <a:pt x="1294" y="381"/>
                    <a:pt x="1295" y="377"/>
                  </a:cubicBezTo>
                  <a:cubicBezTo>
                    <a:pt x="1295" y="374"/>
                    <a:pt x="1293" y="370"/>
                    <a:pt x="1292" y="368"/>
                  </a:cubicBezTo>
                  <a:cubicBezTo>
                    <a:pt x="1292" y="367"/>
                    <a:pt x="1291" y="367"/>
                    <a:pt x="1291" y="366"/>
                  </a:cubicBezTo>
                  <a:cubicBezTo>
                    <a:pt x="1291" y="366"/>
                    <a:pt x="1291" y="365"/>
                    <a:pt x="1291" y="365"/>
                  </a:cubicBezTo>
                  <a:cubicBezTo>
                    <a:pt x="1287" y="354"/>
                    <a:pt x="1290" y="351"/>
                    <a:pt x="1292" y="348"/>
                  </a:cubicBezTo>
                  <a:cubicBezTo>
                    <a:pt x="1294" y="346"/>
                    <a:pt x="1295" y="345"/>
                    <a:pt x="1295" y="343"/>
                  </a:cubicBezTo>
                  <a:cubicBezTo>
                    <a:pt x="1295" y="343"/>
                    <a:pt x="1296" y="342"/>
                    <a:pt x="1296" y="342"/>
                  </a:cubicBezTo>
                  <a:cubicBezTo>
                    <a:pt x="1296" y="342"/>
                    <a:pt x="1296" y="342"/>
                    <a:pt x="1297" y="342"/>
                  </a:cubicBezTo>
                  <a:cubicBezTo>
                    <a:pt x="1298" y="344"/>
                    <a:pt x="1299" y="347"/>
                    <a:pt x="1299" y="348"/>
                  </a:cubicBezTo>
                  <a:cubicBezTo>
                    <a:pt x="1299" y="349"/>
                    <a:pt x="1298" y="353"/>
                    <a:pt x="1298" y="355"/>
                  </a:cubicBezTo>
                  <a:cubicBezTo>
                    <a:pt x="1298" y="356"/>
                    <a:pt x="1298" y="356"/>
                    <a:pt x="1299" y="356"/>
                  </a:cubicBezTo>
                  <a:cubicBezTo>
                    <a:pt x="1300" y="357"/>
                    <a:pt x="1301" y="359"/>
                    <a:pt x="1300" y="360"/>
                  </a:cubicBezTo>
                  <a:cubicBezTo>
                    <a:pt x="1299" y="362"/>
                    <a:pt x="1302" y="367"/>
                    <a:pt x="1305" y="371"/>
                  </a:cubicBezTo>
                  <a:cubicBezTo>
                    <a:pt x="1306" y="373"/>
                    <a:pt x="1308" y="375"/>
                    <a:pt x="1309" y="377"/>
                  </a:cubicBezTo>
                  <a:cubicBezTo>
                    <a:pt x="1309" y="377"/>
                    <a:pt x="1309" y="378"/>
                    <a:pt x="1310" y="378"/>
                  </a:cubicBezTo>
                  <a:cubicBezTo>
                    <a:pt x="1310" y="379"/>
                    <a:pt x="1311" y="380"/>
                    <a:pt x="1311" y="381"/>
                  </a:cubicBezTo>
                  <a:cubicBezTo>
                    <a:pt x="1313" y="383"/>
                    <a:pt x="1312" y="384"/>
                    <a:pt x="1310" y="386"/>
                  </a:cubicBezTo>
                  <a:cubicBezTo>
                    <a:pt x="1309" y="387"/>
                    <a:pt x="1308" y="387"/>
                    <a:pt x="1308" y="388"/>
                  </a:cubicBezTo>
                  <a:cubicBezTo>
                    <a:pt x="1308" y="389"/>
                    <a:pt x="1308" y="389"/>
                    <a:pt x="1309" y="389"/>
                  </a:cubicBezTo>
                  <a:cubicBezTo>
                    <a:pt x="1309" y="390"/>
                    <a:pt x="1310" y="391"/>
                    <a:pt x="1314" y="393"/>
                  </a:cubicBezTo>
                  <a:cubicBezTo>
                    <a:pt x="1315" y="395"/>
                    <a:pt x="1318" y="395"/>
                    <a:pt x="1320" y="395"/>
                  </a:cubicBezTo>
                  <a:cubicBezTo>
                    <a:pt x="1321" y="395"/>
                    <a:pt x="1323" y="395"/>
                    <a:pt x="1324" y="396"/>
                  </a:cubicBezTo>
                  <a:cubicBezTo>
                    <a:pt x="1326" y="397"/>
                    <a:pt x="1326" y="400"/>
                    <a:pt x="1326" y="405"/>
                  </a:cubicBezTo>
                  <a:cubicBezTo>
                    <a:pt x="1326" y="406"/>
                    <a:pt x="1326" y="406"/>
                    <a:pt x="1326" y="406"/>
                  </a:cubicBezTo>
                  <a:cubicBezTo>
                    <a:pt x="1326" y="406"/>
                    <a:pt x="1326" y="407"/>
                    <a:pt x="1326" y="407"/>
                  </a:cubicBezTo>
                  <a:cubicBezTo>
                    <a:pt x="1327" y="408"/>
                    <a:pt x="1327" y="408"/>
                    <a:pt x="1328" y="408"/>
                  </a:cubicBezTo>
                  <a:cubicBezTo>
                    <a:pt x="1333" y="408"/>
                    <a:pt x="1333" y="408"/>
                    <a:pt x="1333" y="408"/>
                  </a:cubicBezTo>
                  <a:cubicBezTo>
                    <a:pt x="1335" y="408"/>
                    <a:pt x="1335" y="412"/>
                    <a:pt x="1336" y="415"/>
                  </a:cubicBezTo>
                  <a:cubicBezTo>
                    <a:pt x="1336" y="416"/>
                    <a:pt x="1336" y="416"/>
                    <a:pt x="1336" y="417"/>
                  </a:cubicBezTo>
                  <a:cubicBezTo>
                    <a:pt x="1336" y="418"/>
                    <a:pt x="1336" y="418"/>
                    <a:pt x="1336" y="419"/>
                  </a:cubicBezTo>
                  <a:cubicBezTo>
                    <a:pt x="1336" y="420"/>
                    <a:pt x="1336" y="421"/>
                    <a:pt x="1336" y="422"/>
                  </a:cubicBezTo>
                  <a:cubicBezTo>
                    <a:pt x="1335" y="423"/>
                    <a:pt x="1335" y="424"/>
                    <a:pt x="1335" y="425"/>
                  </a:cubicBezTo>
                  <a:cubicBezTo>
                    <a:pt x="1335" y="426"/>
                    <a:pt x="1335" y="427"/>
                    <a:pt x="1334" y="427"/>
                  </a:cubicBezTo>
                  <a:cubicBezTo>
                    <a:pt x="1334" y="428"/>
                    <a:pt x="1334" y="428"/>
                    <a:pt x="1334" y="428"/>
                  </a:cubicBezTo>
                  <a:cubicBezTo>
                    <a:pt x="1333" y="429"/>
                    <a:pt x="1332" y="430"/>
                    <a:pt x="1332" y="431"/>
                  </a:cubicBezTo>
                  <a:cubicBezTo>
                    <a:pt x="1332" y="433"/>
                    <a:pt x="1331" y="433"/>
                    <a:pt x="1331" y="434"/>
                  </a:cubicBezTo>
                  <a:cubicBezTo>
                    <a:pt x="1330" y="434"/>
                    <a:pt x="1330" y="435"/>
                    <a:pt x="1330" y="436"/>
                  </a:cubicBezTo>
                  <a:cubicBezTo>
                    <a:pt x="1331" y="437"/>
                    <a:pt x="1332" y="437"/>
                    <a:pt x="1333" y="436"/>
                  </a:cubicBezTo>
                  <a:cubicBezTo>
                    <a:pt x="1334" y="436"/>
                    <a:pt x="1335" y="436"/>
                    <a:pt x="1335" y="436"/>
                  </a:cubicBezTo>
                  <a:cubicBezTo>
                    <a:pt x="1335" y="436"/>
                    <a:pt x="1336" y="436"/>
                    <a:pt x="1336" y="436"/>
                  </a:cubicBezTo>
                  <a:cubicBezTo>
                    <a:pt x="1337" y="435"/>
                    <a:pt x="1338" y="434"/>
                    <a:pt x="1339" y="432"/>
                  </a:cubicBezTo>
                  <a:cubicBezTo>
                    <a:pt x="1339" y="431"/>
                    <a:pt x="1340" y="430"/>
                    <a:pt x="1340" y="429"/>
                  </a:cubicBezTo>
                  <a:cubicBezTo>
                    <a:pt x="1341" y="428"/>
                    <a:pt x="1341" y="427"/>
                    <a:pt x="1341" y="427"/>
                  </a:cubicBezTo>
                  <a:cubicBezTo>
                    <a:pt x="1341" y="426"/>
                    <a:pt x="1342" y="426"/>
                    <a:pt x="1342" y="425"/>
                  </a:cubicBezTo>
                  <a:cubicBezTo>
                    <a:pt x="1343" y="423"/>
                    <a:pt x="1344" y="414"/>
                    <a:pt x="1344" y="409"/>
                  </a:cubicBezTo>
                  <a:cubicBezTo>
                    <a:pt x="1344" y="406"/>
                    <a:pt x="1345" y="405"/>
                    <a:pt x="1345" y="404"/>
                  </a:cubicBezTo>
                  <a:cubicBezTo>
                    <a:pt x="1345" y="404"/>
                    <a:pt x="1345" y="404"/>
                    <a:pt x="1345" y="404"/>
                  </a:cubicBezTo>
                  <a:cubicBezTo>
                    <a:pt x="1345" y="404"/>
                    <a:pt x="1345" y="403"/>
                    <a:pt x="1345" y="403"/>
                  </a:cubicBezTo>
                  <a:cubicBezTo>
                    <a:pt x="1345" y="402"/>
                    <a:pt x="1345" y="402"/>
                    <a:pt x="1345" y="402"/>
                  </a:cubicBezTo>
                  <a:cubicBezTo>
                    <a:pt x="1346" y="399"/>
                    <a:pt x="1346" y="396"/>
                    <a:pt x="1345" y="395"/>
                  </a:cubicBezTo>
                  <a:cubicBezTo>
                    <a:pt x="1345" y="393"/>
                    <a:pt x="1345" y="392"/>
                    <a:pt x="1345" y="390"/>
                  </a:cubicBezTo>
                  <a:cubicBezTo>
                    <a:pt x="1345" y="389"/>
                    <a:pt x="1345" y="388"/>
                    <a:pt x="1345" y="388"/>
                  </a:cubicBezTo>
                  <a:cubicBezTo>
                    <a:pt x="1345" y="386"/>
                    <a:pt x="1345" y="384"/>
                    <a:pt x="1345" y="382"/>
                  </a:cubicBezTo>
                  <a:cubicBezTo>
                    <a:pt x="1345" y="375"/>
                    <a:pt x="1337" y="367"/>
                    <a:pt x="1330" y="365"/>
                  </a:cubicBezTo>
                  <a:cubicBezTo>
                    <a:pt x="1325" y="362"/>
                    <a:pt x="1325" y="360"/>
                    <a:pt x="1325" y="358"/>
                  </a:cubicBezTo>
                  <a:cubicBezTo>
                    <a:pt x="1325" y="355"/>
                    <a:pt x="1318" y="349"/>
                    <a:pt x="1314" y="346"/>
                  </a:cubicBezTo>
                  <a:cubicBezTo>
                    <a:pt x="1312" y="345"/>
                    <a:pt x="1311" y="343"/>
                    <a:pt x="1311" y="342"/>
                  </a:cubicBezTo>
                  <a:cubicBezTo>
                    <a:pt x="1311" y="342"/>
                    <a:pt x="1311" y="342"/>
                    <a:pt x="1311" y="342"/>
                  </a:cubicBezTo>
                  <a:cubicBezTo>
                    <a:pt x="1311" y="342"/>
                    <a:pt x="1312" y="342"/>
                    <a:pt x="1312" y="342"/>
                  </a:cubicBezTo>
                  <a:cubicBezTo>
                    <a:pt x="1314" y="343"/>
                    <a:pt x="1320" y="345"/>
                    <a:pt x="1323" y="345"/>
                  </a:cubicBezTo>
                  <a:cubicBezTo>
                    <a:pt x="1326" y="345"/>
                    <a:pt x="1327" y="347"/>
                    <a:pt x="1328" y="351"/>
                  </a:cubicBezTo>
                  <a:cubicBezTo>
                    <a:pt x="1328" y="352"/>
                    <a:pt x="1328" y="352"/>
                    <a:pt x="1328" y="352"/>
                  </a:cubicBezTo>
                  <a:cubicBezTo>
                    <a:pt x="1328" y="355"/>
                    <a:pt x="1328" y="358"/>
                    <a:pt x="1331" y="358"/>
                  </a:cubicBezTo>
                  <a:cubicBezTo>
                    <a:pt x="1331" y="358"/>
                    <a:pt x="1332" y="358"/>
                    <a:pt x="1332" y="358"/>
                  </a:cubicBezTo>
                  <a:cubicBezTo>
                    <a:pt x="1333" y="357"/>
                    <a:pt x="1335" y="354"/>
                    <a:pt x="1338" y="333"/>
                  </a:cubicBezTo>
                  <a:cubicBezTo>
                    <a:pt x="1339" y="328"/>
                    <a:pt x="1339" y="319"/>
                    <a:pt x="1339" y="313"/>
                  </a:cubicBezTo>
                  <a:cubicBezTo>
                    <a:pt x="1339" y="310"/>
                    <a:pt x="1339" y="307"/>
                    <a:pt x="1339" y="305"/>
                  </a:cubicBezTo>
                  <a:cubicBezTo>
                    <a:pt x="1339" y="305"/>
                    <a:pt x="1339" y="304"/>
                    <a:pt x="1338" y="303"/>
                  </a:cubicBezTo>
                  <a:cubicBezTo>
                    <a:pt x="1338" y="303"/>
                    <a:pt x="1338" y="302"/>
                    <a:pt x="1337" y="302"/>
                  </a:cubicBezTo>
                  <a:cubicBezTo>
                    <a:pt x="1337" y="302"/>
                    <a:pt x="1336" y="302"/>
                    <a:pt x="1335" y="302"/>
                  </a:cubicBezTo>
                  <a:cubicBezTo>
                    <a:pt x="1335" y="302"/>
                    <a:pt x="1334" y="302"/>
                    <a:pt x="1333" y="302"/>
                  </a:cubicBezTo>
                  <a:cubicBezTo>
                    <a:pt x="1332" y="302"/>
                    <a:pt x="1331" y="302"/>
                    <a:pt x="1330" y="302"/>
                  </a:cubicBezTo>
                  <a:cubicBezTo>
                    <a:pt x="1330" y="302"/>
                    <a:pt x="1330" y="302"/>
                    <a:pt x="1330" y="302"/>
                  </a:cubicBezTo>
                  <a:cubicBezTo>
                    <a:pt x="1330" y="302"/>
                    <a:pt x="1330" y="302"/>
                    <a:pt x="1330" y="302"/>
                  </a:cubicBezTo>
                  <a:cubicBezTo>
                    <a:pt x="1330" y="302"/>
                    <a:pt x="1330" y="302"/>
                    <a:pt x="1330" y="302"/>
                  </a:cubicBezTo>
                  <a:cubicBezTo>
                    <a:pt x="1331" y="301"/>
                    <a:pt x="1332" y="300"/>
                    <a:pt x="1333" y="298"/>
                  </a:cubicBezTo>
                  <a:cubicBezTo>
                    <a:pt x="1334" y="297"/>
                    <a:pt x="1334" y="297"/>
                    <a:pt x="1334" y="297"/>
                  </a:cubicBezTo>
                  <a:cubicBezTo>
                    <a:pt x="1335" y="296"/>
                    <a:pt x="1336" y="295"/>
                    <a:pt x="1336" y="294"/>
                  </a:cubicBezTo>
                  <a:cubicBezTo>
                    <a:pt x="1337" y="294"/>
                    <a:pt x="1337" y="293"/>
                    <a:pt x="1337" y="293"/>
                  </a:cubicBezTo>
                  <a:cubicBezTo>
                    <a:pt x="1337" y="293"/>
                    <a:pt x="1338" y="292"/>
                    <a:pt x="1338" y="291"/>
                  </a:cubicBezTo>
                  <a:cubicBezTo>
                    <a:pt x="1338" y="291"/>
                    <a:pt x="1338" y="291"/>
                    <a:pt x="1339" y="291"/>
                  </a:cubicBezTo>
                  <a:cubicBezTo>
                    <a:pt x="1340" y="291"/>
                    <a:pt x="1341" y="291"/>
                    <a:pt x="1342" y="292"/>
                  </a:cubicBezTo>
                  <a:cubicBezTo>
                    <a:pt x="1342" y="293"/>
                    <a:pt x="1342" y="293"/>
                    <a:pt x="1342" y="293"/>
                  </a:cubicBezTo>
                  <a:cubicBezTo>
                    <a:pt x="1344" y="293"/>
                    <a:pt x="1345" y="294"/>
                    <a:pt x="1347" y="294"/>
                  </a:cubicBezTo>
                  <a:cubicBezTo>
                    <a:pt x="1347" y="294"/>
                    <a:pt x="1349" y="294"/>
                    <a:pt x="1350" y="292"/>
                  </a:cubicBezTo>
                  <a:cubicBezTo>
                    <a:pt x="1351" y="291"/>
                    <a:pt x="1350" y="290"/>
                    <a:pt x="1350" y="289"/>
                  </a:cubicBezTo>
                  <a:cubicBezTo>
                    <a:pt x="1350" y="289"/>
                    <a:pt x="1350" y="289"/>
                    <a:pt x="1350" y="288"/>
                  </a:cubicBezTo>
                  <a:cubicBezTo>
                    <a:pt x="1350" y="288"/>
                    <a:pt x="1350" y="288"/>
                    <a:pt x="1351" y="288"/>
                  </a:cubicBezTo>
                  <a:cubicBezTo>
                    <a:pt x="1352" y="288"/>
                    <a:pt x="1352" y="288"/>
                    <a:pt x="1353" y="288"/>
                  </a:cubicBezTo>
                  <a:cubicBezTo>
                    <a:pt x="1356" y="289"/>
                    <a:pt x="1359" y="286"/>
                    <a:pt x="1361" y="284"/>
                  </a:cubicBezTo>
                  <a:cubicBezTo>
                    <a:pt x="1362" y="282"/>
                    <a:pt x="1368" y="278"/>
                    <a:pt x="1373" y="276"/>
                  </a:cubicBezTo>
                  <a:cubicBezTo>
                    <a:pt x="1374" y="275"/>
                    <a:pt x="1375" y="274"/>
                    <a:pt x="1375" y="274"/>
                  </a:cubicBezTo>
                  <a:cubicBezTo>
                    <a:pt x="1377" y="273"/>
                    <a:pt x="1377" y="272"/>
                    <a:pt x="1377" y="271"/>
                  </a:cubicBezTo>
                  <a:cubicBezTo>
                    <a:pt x="1377" y="271"/>
                    <a:pt x="1377" y="270"/>
                    <a:pt x="1377" y="270"/>
                  </a:cubicBezTo>
                  <a:cubicBezTo>
                    <a:pt x="1376" y="269"/>
                    <a:pt x="1375" y="268"/>
                    <a:pt x="1374" y="268"/>
                  </a:cubicBezTo>
                  <a:cubicBezTo>
                    <a:pt x="1372" y="268"/>
                    <a:pt x="1372" y="269"/>
                    <a:pt x="1371" y="270"/>
                  </a:cubicBezTo>
                  <a:cubicBezTo>
                    <a:pt x="1371" y="270"/>
                    <a:pt x="1371" y="271"/>
                    <a:pt x="1370" y="272"/>
                  </a:cubicBezTo>
                  <a:cubicBezTo>
                    <a:pt x="1370" y="272"/>
                    <a:pt x="1369" y="270"/>
                    <a:pt x="1369" y="269"/>
                  </a:cubicBezTo>
                  <a:cubicBezTo>
                    <a:pt x="1369" y="268"/>
                    <a:pt x="1368" y="268"/>
                    <a:pt x="1367" y="268"/>
                  </a:cubicBezTo>
                  <a:cubicBezTo>
                    <a:pt x="1366" y="268"/>
                    <a:pt x="1363" y="269"/>
                    <a:pt x="1363" y="271"/>
                  </a:cubicBezTo>
                  <a:cubicBezTo>
                    <a:pt x="1362" y="273"/>
                    <a:pt x="1362" y="273"/>
                    <a:pt x="1361" y="273"/>
                  </a:cubicBezTo>
                  <a:cubicBezTo>
                    <a:pt x="1361" y="274"/>
                    <a:pt x="1360" y="274"/>
                    <a:pt x="1359" y="274"/>
                  </a:cubicBezTo>
                  <a:cubicBezTo>
                    <a:pt x="1357" y="275"/>
                    <a:pt x="1354" y="276"/>
                    <a:pt x="1353" y="279"/>
                  </a:cubicBezTo>
                  <a:cubicBezTo>
                    <a:pt x="1352" y="280"/>
                    <a:pt x="1351" y="281"/>
                    <a:pt x="1349" y="281"/>
                  </a:cubicBezTo>
                  <a:cubicBezTo>
                    <a:pt x="1348" y="281"/>
                    <a:pt x="1347" y="281"/>
                    <a:pt x="1346" y="281"/>
                  </a:cubicBezTo>
                  <a:cubicBezTo>
                    <a:pt x="1346" y="280"/>
                    <a:pt x="1345" y="280"/>
                    <a:pt x="1345" y="279"/>
                  </a:cubicBezTo>
                  <a:cubicBezTo>
                    <a:pt x="1344" y="279"/>
                    <a:pt x="1344" y="278"/>
                    <a:pt x="1344" y="278"/>
                  </a:cubicBezTo>
                  <a:cubicBezTo>
                    <a:pt x="1344" y="278"/>
                    <a:pt x="1344" y="278"/>
                    <a:pt x="1344" y="278"/>
                  </a:cubicBezTo>
                  <a:cubicBezTo>
                    <a:pt x="1344" y="277"/>
                    <a:pt x="1344" y="277"/>
                    <a:pt x="1343" y="276"/>
                  </a:cubicBezTo>
                  <a:cubicBezTo>
                    <a:pt x="1344" y="276"/>
                    <a:pt x="1344" y="275"/>
                    <a:pt x="1344" y="275"/>
                  </a:cubicBezTo>
                  <a:cubicBezTo>
                    <a:pt x="1344" y="274"/>
                    <a:pt x="1344" y="274"/>
                    <a:pt x="1344" y="273"/>
                  </a:cubicBezTo>
                  <a:cubicBezTo>
                    <a:pt x="1344" y="273"/>
                    <a:pt x="1344" y="272"/>
                    <a:pt x="1344" y="272"/>
                  </a:cubicBezTo>
                  <a:cubicBezTo>
                    <a:pt x="1345" y="269"/>
                    <a:pt x="1350" y="264"/>
                    <a:pt x="1354" y="264"/>
                  </a:cubicBezTo>
                  <a:cubicBezTo>
                    <a:pt x="1356" y="263"/>
                    <a:pt x="1358" y="262"/>
                    <a:pt x="1359" y="261"/>
                  </a:cubicBezTo>
                  <a:cubicBezTo>
                    <a:pt x="1360" y="261"/>
                    <a:pt x="1360" y="261"/>
                    <a:pt x="1360" y="261"/>
                  </a:cubicBezTo>
                  <a:cubicBezTo>
                    <a:pt x="1362" y="260"/>
                    <a:pt x="1363" y="260"/>
                    <a:pt x="1364" y="259"/>
                  </a:cubicBezTo>
                  <a:cubicBezTo>
                    <a:pt x="1367" y="258"/>
                    <a:pt x="1370" y="256"/>
                    <a:pt x="1371" y="254"/>
                  </a:cubicBezTo>
                  <a:cubicBezTo>
                    <a:pt x="1371" y="254"/>
                    <a:pt x="1372" y="253"/>
                    <a:pt x="1373" y="252"/>
                  </a:cubicBezTo>
                  <a:cubicBezTo>
                    <a:pt x="1373" y="252"/>
                    <a:pt x="1373" y="252"/>
                    <a:pt x="1373" y="252"/>
                  </a:cubicBezTo>
                  <a:cubicBezTo>
                    <a:pt x="1373" y="252"/>
                    <a:pt x="1374" y="251"/>
                    <a:pt x="1374" y="251"/>
                  </a:cubicBezTo>
                  <a:cubicBezTo>
                    <a:pt x="1374" y="251"/>
                    <a:pt x="1375" y="251"/>
                    <a:pt x="1375" y="250"/>
                  </a:cubicBezTo>
                  <a:cubicBezTo>
                    <a:pt x="1375" y="250"/>
                    <a:pt x="1375" y="250"/>
                    <a:pt x="1375" y="250"/>
                  </a:cubicBezTo>
                  <a:cubicBezTo>
                    <a:pt x="1375" y="250"/>
                    <a:pt x="1377" y="249"/>
                    <a:pt x="1378" y="249"/>
                  </a:cubicBezTo>
                  <a:cubicBezTo>
                    <a:pt x="1378" y="249"/>
                    <a:pt x="1378" y="249"/>
                    <a:pt x="1378" y="249"/>
                  </a:cubicBezTo>
                  <a:cubicBezTo>
                    <a:pt x="1380" y="249"/>
                    <a:pt x="1381" y="249"/>
                    <a:pt x="1382" y="249"/>
                  </a:cubicBezTo>
                  <a:cubicBezTo>
                    <a:pt x="1386" y="248"/>
                    <a:pt x="1386" y="246"/>
                    <a:pt x="1386" y="244"/>
                  </a:cubicBezTo>
                  <a:cubicBezTo>
                    <a:pt x="1386" y="242"/>
                    <a:pt x="1385" y="240"/>
                    <a:pt x="1384" y="239"/>
                  </a:cubicBezTo>
                  <a:cubicBezTo>
                    <a:pt x="1384" y="239"/>
                    <a:pt x="1383" y="238"/>
                    <a:pt x="1383" y="238"/>
                  </a:cubicBezTo>
                  <a:cubicBezTo>
                    <a:pt x="1382" y="238"/>
                    <a:pt x="1382" y="238"/>
                    <a:pt x="1382" y="234"/>
                  </a:cubicBezTo>
                  <a:cubicBezTo>
                    <a:pt x="1382" y="232"/>
                    <a:pt x="1382" y="232"/>
                    <a:pt x="1383" y="232"/>
                  </a:cubicBezTo>
                  <a:cubicBezTo>
                    <a:pt x="1384" y="232"/>
                    <a:pt x="1384" y="232"/>
                    <a:pt x="1384" y="232"/>
                  </a:cubicBezTo>
                  <a:cubicBezTo>
                    <a:pt x="1384" y="232"/>
                    <a:pt x="1385" y="232"/>
                    <a:pt x="1385" y="232"/>
                  </a:cubicBezTo>
                  <a:cubicBezTo>
                    <a:pt x="1386" y="233"/>
                    <a:pt x="1388" y="233"/>
                    <a:pt x="1388" y="233"/>
                  </a:cubicBezTo>
                  <a:cubicBezTo>
                    <a:pt x="1388" y="233"/>
                    <a:pt x="1388" y="233"/>
                    <a:pt x="1388" y="233"/>
                  </a:cubicBezTo>
                  <a:cubicBezTo>
                    <a:pt x="1388" y="233"/>
                    <a:pt x="1388" y="234"/>
                    <a:pt x="1388" y="235"/>
                  </a:cubicBezTo>
                  <a:cubicBezTo>
                    <a:pt x="1388" y="235"/>
                    <a:pt x="1388" y="235"/>
                    <a:pt x="1388" y="235"/>
                  </a:cubicBezTo>
                  <a:cubicBezTo>
                    <a:pt x="1388" y="237"/>
                    <a:pt x="1388" y="237"/>
                    <a:pt x="1388" y="237"/>
                  </a:cubicBezTo>
                  <a:cubicBezTo>
                    <a:pt x="1388" y="239"/>
                    <a:pt x="1389" y="240"/>
                    <a:pt x="1390" y="242"/>
                  </a:cubicBezTo>
                  <a:cubicBezTo>
                    <a:pt x="1390" y="242"/>
                    <a:pt x="1390" y="242"/>
                    <a:pt x="1390" y="242"/>
                  </a:cubicBezTo>
                  <a:cubicBezTo>
                    <a:pt x="1390" y="242"/>
                    <a:pt x="1391" y="243"/>
                    <a:pt x="1391" y="243"/>
                  </a:cubicBezTo>
                  <a:cubicBezTo>
                    <a:pt x="1391" y="244"/>
                    <a:pt x="1392" y="244"/>
                    <a:pt x="1393" y="244"/>
                  </a:cubicBezTo>
                  <a:cubicBezTo>
                    <a:pt x="1393" y="244"/>
                    <a:pt x="1394" y="243"/>
                    <a:pt x="1394" y="243"/>
                  </a:cubicBezTo>
                  <a:cubicBezTo>
                    <a:pt x="1394" y="242"/>
                    <a:pt x="1394" y="242"/>
                    <a:pt x="1394" y="242"/>
                  </a:cubicBezTo>
                  <a:cubicBezTo>
                    <a:pt x="1395" y="241"/>
                    <a:pt x="1395" y="241"/>
                    <a:pt x="1396" y="241"/>
                  </a:cubicBezTo>
                  <a:cubicBezTo>
                    <a:pt x="1398" y="240"/>
                    <a:pt x="1398" y="239"/>
                    <a:pt x="1399" y="238"/>
                  </a:cubicBezTo>
                  <a:cubicBezTo>
                    <a:pt x="1399" y="238"/>
                    <a:pt x="1399" y="237"/>
                    <a:pt x="1399" y="237"/>
                  </a:cubicBezTo>
                  <a:cubicBezTo>
                    <a:pt x="1400" y="236"/>
                    <a:pt x="1400" y="236"/>
                    <a:pt x="1400" y="236"/>
                  </a:cubicBezTo>
                  <a:cubicBezTo>
                    <a:pt x="1400" y="236"/>
                    <a:pt x="1400" y="235"/>
                    <a:pt x="1400" y="235"/>
                  </a:cubicBezTo>
                  <a:cubicBezTo>
                    <a:pt x="1400" y="232"/>
                    <a:pt x="1398" y="228"/>
                    <a:pt x="1398" y="228"/>
                  </a:cubicBezTo>
                  <a:cubicBezTo>
                    <a:pt x="1397" y="227"/>
                    <a:pt x="1397" y="227"/>
                    <a:pt x="1397" y="227"/>
                  </a:cubicBezTo>
                  <a:cubicBezTo>
                    <a:pt x="1398" y="226"/>
                    <a:pt x="1398" y="226"/>
                    <a:pt x="1399" y="226"/>
                  </a:cubicBezTo>
                  <a:cubicBezTo>
                    <a:pt x="1400" y="226"/>
                    <a:pt x="1402" y="225"/>
                    <a:pt x="1402" y="224"/>
                  </a:cubicBezTo>
                  <a:cubicBezTo>
                    <a:pt x="1402" y="225"/>
                    <a:pt x="1403" y="225"/>
                    <a:pt x="1403" y="225"/>
                  </a:cubicBezTo>
                  <a:cubicBezTo>
                    <a:pt x="1403" y="226"/>
                    <a:pt x="1403" y="226"/>
                    <a:pt x="1403" y="226"/>
                  </a:cubicBezTo>
                  <a:cubicBezTo>
                    <a:pt x="1403" y="226"/>
                    <a:pt x="1403" y="226"/>
                    <a:pt x="1403" y="226"/>
                  </a:cubicBezTo>
                  <a:cubicBezTo>
                    <a:pt x="1403" y="227"/>
                    <a:pt x="1404" y="228"/>
                    <a:pt x="1404" y="228"/>
                  </a:cubicBezTo>
                  <a:cubicBezTo>
                    <a:pt x="1404" y="229"/>
                    <a:pt x="1405" y="229"/>
                    <a:pt x="1405" y="229"/>
                  </a:cubicBezTo>
                  <a:cubicBezTo>
                    <a:pt x="1406" y="229"/>
                    <a:pt x="1407" y="229"/>
                    <a:pt x="1408" y="228"/>
                  </a:cubicBezTo>
                  <a:cubicBezTo>
                    <a:pt x="1408" y="228"/>
                    <a:pt x="1409" y="228"/>
                    <a:pt x="1410" y="228"/>
                  </a:cubicBezTo>
                  <a:cubicBezTo>
                    <a:pt x="1411" y="228"/>
                    <a:pt x="1413" y="226"/>
                    <a:pt x="1413" y="225"/>
                  </a:cubicBezTo>
                  <a:cubicBezTo>
                    <a:pt x="1414" y="225"/>
                    <a:pt x="1414" y="225"/>
                    <a:pt x="1415" y="224"/>
                  </a:cubicBezTo>
                  <a:cubicBezTo>
                    <a:pt x="1415" y="224"/>
                    <a:pt x="1416" y="223"/>
                    <a:pt x="1417" y="223"/>
                  </a:cubicBezTo>
                  <a:cubicBezTo>
                    <a:pt x="1418" y="222"/>
                    <a:pt x="1420" y="220"/>
                    <a:pt x="1420" y="218"/>
                  </a:cubicBezTo>
                  <a:cubicBezTo>
                    <a:pt x="1420" y="216"/>
                    <a:pt x="1420" y="214"/>
                    <a:pt x="1417" y="211"/>
                  </a:cubicBezTo>
                  <a:cubicBezTo>
                    <a:pt x="1414" y="208"/>
                    <a:pt x="1412" y="207"/>
                    <a:pt x="1411" y="207"/>
                  </a:cubicBezTo>
                  <a:cubicBezTo>
                    <a:pt x="1409" y="207"/>
                    <a:pt x="1409" y="209"/>
                    <a:pt x="1409" y="209"/>
                  </a:cubicBezTo>
                  <a:cubicBezTo>
                    <a:pt x="1409" y="211"/>
                    <a:pt x="1410" y="211"/>
                    <a:pt x="1411" y="212"/>
                  </a:cubicBezTo>
                  <a:cubicBezTo>
                    <a:pt x="1411" y="212"/>
                    <a:pt x="1411" y="212"/>
                    <a:pt x="1411" y="212"/>
                  </a:cubicBezTo>
                  <a:cubicBezTo>
                    <a:pt x="1412" y="213"/>
                    <a:pt x="1413" y="214"/>
                    <a:pt x="1414" y="215"/>
                  </a:cubicBezTo>
                  <a:cubicBezTo>
                    <a:pt x="1414" y="216"/>
                    <a:pt x="1414" y="217"/>
                    <a:pt x="1411" y="219"/>
                  </a:cubicBezTo>
                  <a:cubicBezTo>
                    <a:pt x="1411" y="219"/>
                    <a:pt x="1411" y="219"/>
                    <a:pt x="1411" y="219"/>
                  </a:cubicBezTo>
                  <a:cubicBezTo>
                    <a:pt x="1410" y="220"/>
                    <a:pt x="1409" y="220"/>
                    <a:pt x="1409" y="221"/>
                  </a:cubicBezTo>
                  <a:cubicBezTo>
                    <a:pt x="1408" y="221"/>
                    <a:pt x="1408" y="221"/>
                    <a:pt x="1408" y="221"/>
                  </a:cubicBezTo>
                  <a:cubicBezTo>
                    <a:pt x="1408" y="222"/>
                    <a:pt x="1408" y="222"/>
                    <a:pt x="1407" y="222"/>
                  </a:cubicBezTo>
                  <a:cubicBezTo>
                    <a:pt x="1406" y="222"/>
                    <a:pt x="1404" y="221"/>
                    <a:pt x="1404" y="220"/>
                  </a:cubicBezTo>
                  <a:cubicBezTo>
                    <a:pt x="1404" y="220"/>
                    <a:pt x="1404" y="220"/>
                    <a:pt x="1404" y="220"/>
                  </a:cubicBezTo>
                  <a:cubicBezTo>
                    <a:pt x="1403" y="217"/>
                    <a:pt x="1402" y="216"/>
                    <a:pt x="1401" y="215"/>
                  </a:cubicBezTo>
                  <a:cubicBezTo>
                    <a:pt x="1399" y="215"/>
                    <a:pt x="1398" y="213"/>
                    <a:pt x="1398" y="211"/>
                  </a:cubicBezTo>
                  <a:cubicBezTo>
                    <a:pt x="1399" y="209"/>
                    <a:pt x="1397" y="208"/>
                    <a:pt x="1396" y="206"/>
                  </a:cubicBezTo>
                  <a:cubicBezTo>
                    <a:pt x="1395" y="206"/>
                    <a:pt x="1395" y="206"/>
                    <a:pt x="1395" y="206"/>
                  </a:cubicBezTo>
                  <a:cubicBezTo>
                    <a:pt x="1393" y="205"/>
                    <a:pt x="1392" y="202"/>
                    <a:pt x="1392" y="201"/>
                  </a:cubicBezTo>
                  <a:cubicBezTo>
                    <a:pt x="1392" y="198"/>
                    <a:pt x="1391" y="196"/>
                    <a:pt x="1391" y="195"/>
                  </a:cubicBezTo>
                  <a:cubicBezTo>
                    <a:pt x="1391" y="195"/>
                    <a:pt x="1390" y="194"/>
                    <a:pt x="1390" y="194"/>
                  </a:cubicBezTo>
                  <a:cubicBezTo>
                    <a:pt x="1390" y="194"/>
                    <a:pt x="1389" y="194"/>
                    <a:pt x="1389" y="194"/>
                  </a:cubicBezTo>
                  <a:cubicBezTo>
                    <a:pt x="1387" y="193"/>
                    <a:pt x="1386" y="193"/>
                    <a:pt x="1386" y="191"/>
                  </a:cubicBezTo>
                  <a:cubicBezTo>
                    <a:pt x="1386" y="191"/>
                    <a:pt x="1386" y="191"/>
                    <a:pt x="1386" y="190"/>
                  </a:cubicBezTo>
                  <a:cubicBezTo>
                    <a:pt x="1387" y="190"/>
                    <a:pt x="1387" y="189"/>
                    <a:pt x="1387" y="189"/>
                  </a:cubicBezTo>
                  <a:cubicBezTo>
                    <a:pt x="1387" y="189"/>
                    <a:pt x="1387" y="189"/>
                    <a:pt x="1387" y="189"/>
                  </a:cubicBezTo>
                  <a:cubicBezTo>
                    <a:pt x="1387" y="188"/>
                    <a:pt x="1387" y="188"/>
                    <a:pt x="1387" y="188"/>
                  </a:cubicBezTo>
                  <a:cubicBezTo>
                    <a:pt x="1387" y="188"/>
                    <a:pt x="1387" y="187"/>
                    <a:pt x="1387" y="187"/>
                  </a:cubicBezTo>
                  <a:cubicBezTo>
                    <a:pt x="1387" y="186"/>
                    <a:pt x="1387" y="184"/>
                    <a:pt x="1387" y="184"/>
                  </a:cubicBezTo>
                  <a:cubicBezTo>
                    <a:pt x="1387" y="184"/>
                    <a:pt x="1387" y="183"/>
                    <a:pt x="1388" y="183"/>
                  </a:cubicBezTo>
                  <a:cubicBezTo>
                    <a:pt x="1388" y="183"/>
                    <a:pt x="1388" y="183"/>
                    <a:pt x="1388" y="182"/>
                  </a:cubicBezTo>
                  <a:cubicBezTo>
                    <a:pt x="1388" y="182"/>
                    <a:pt x="1388" y="182"/>
                    <a:pt x="1388" y="181"/>
                  </a:cubicBezTo>
                  <a:cubicBezTo>
                    <a:pt x="1388" y="181"/>
                    <a:pt x="1389" y="181"/>
                    <a:pt x="1389" y="181"/>
                  </a:cubicBezTo>
                  <a:cubicBezTo>
                    <a:pt x="1389" y="180"/>
                    <a:pt x="1390" y="180"/>
                    <a:pt x="1390" y="180"/>
                  </a:cubicBezTo>
                  <a:cubicBezTo>
                    <a:pt x="1390" y="179"/>
                    <a:pt x="1390" y="179"/>
                    <a:pt x="1390" y="179"/>
                  </a:cubicBezTo>
                  <a:cubicBezTo>
                    <a:pt x="1391" y="177"/>
                    <a:pt x="1391" y="171"/>
                    <a:pt x="1391" y="162"/>
                  </a:cubicBezTo>
                  <a:cubicBezTo>
                    <a:pt x="1391" y="159"/>
                    <a:pt x="1391" y="159"/>
                    <a:pt x="1391" y="159"/>
                  </a:cubicBezTo>
                  <a:cubicBezTo>
                    <a:pt x="1391" y="154"/>
                    <a:pt x="1391" y="153"/>
                    <a:pt x="1392" y="152"/>
                  </a:cubicBezTo>
                  <a:cubicBezTo>
                    <a:pt x="1393" y="152"/>
                    <a:pt x="1394" y="149"/>
                    <a:pt x="1394" y="148"/>
                  </a:cubicBezTo>
                  <a:cubicBezTo>
                    <a:pt x="1394" y="147"/>
                    <a:pt x="1394" y="147"/>
                    <a:pt x="1394" y="147"/>
                  </a:cubicBezTo>
                  <a:cubicBezTo>
                    <a:pt x="1394" y="146"/>
                    <a:pt x="1394" y="144"/>
                    <a:pt x="1395" y="143"/>
                  </a:cubicBezTo>
                  <a:cubicBezTo>
                    <a:pt x="1397" y="141"/>
                    <a:pt x="1404" y="132"/>
                    <a:pt x="1406" y="128"/>
                  </a:cubicBezTo>
                  <a:cubicBezTo>
                    <a:pt x="1407" y="126"/>
                    <a:pt x="1408" y="125"/>
                    <a:pt x="1410" y="125"/>
                  </a:cubicBezTo>
                  <a:cubicBezTo>
                    <a:pt x="1414" y="125"/>
                    <a:pt x="1414" y="125"/>
                    <a:pt x="1414" y="125"/>
                  </a:cubicBezTo>
                  <a:cubicBezTo>
                    <a:pt x="1415" y="125"/>
                    <a:pt x="1415" y="125"/>
                    <a:pt x="1416" y="124"/>
                  </a:cubicBezTo>
                  <a:cubicBezTo>
                    <a:pt x="1417" y="123"/>
                    <a:pt x="1417" y="120"/>
                    <a:pt x="1416" y="116"/>
                  </a:cubicBezTo>
                  <a:cubicBezTo>
                    <a:pt x="1416" y="114"/>
                    <a:pt x="1416" y="114"/>
                    <a:pt x="1416" y="114"/>
                  </a:cubicBezTo>
                  <a:cubicBezTo>
                    <a:pt x="1415" y="112"/>
                    <a:pt x="1415" y="111"/>
                    <a:pt x="1415" y="110"/>
                  </a:cubicBezTo>
                  <a:cubicBezTo>
                    <a:pt x="1415" y="110"/>
                    <a:pt x="1415" y="109"/>
                    <a:pt x="1415" y="109"/>
                  </a:cubicBezTo>
                  <a:cubicBezTo>
                    <a:pt x="1416" y="108"/>
                    <a:pt x="1416" y="108"/>
                    <a:pt x="1416" y="107"/>
                  </a:cubicBezTo>
                  <a:cubicBezTo>
                    <a:pt x="1416" y="106"/>
                    <a:pt x="1417" y="104"/>
                    <a:pt x="1418" y="103"/>
                  </a:cubicBezTo>
                  <a:cubicBezTo>
                    <a:pt x="1418" y="103"/>
                    <a:pt x="1419" y="103"/>
                    <a:pt x="1419" y="103"/>
                  </a:cubicBezTo>
                  <a:cubicBezTo>
                    <a:pt x="1420" y="103"/>
                    <a:pt x="1420" y="103"/>
                    <a:pt x="1421" y="104"/>
                  </a:cubicBezTo>
                  <a:cubicBezTo>
                    <a:pt x="1421" y="105"/>
                    <a:pt x="1423" y="106"/>
                    <a:pt x="1429" y="107"/>
                  </a:cubicBezTo>
                  <a:cubicBezTo>
                    <a:pt x="1429" y="107"/>
                    <a:pt x="1429" y="107"/>
                    <a:pt x="1429" y="107"/>
                  </a:cubicBezTo>
                  <a:cubicBezTo>
                    <a:pt x="1429" y="107"/>
                    <a:pt x="1430" y="107"/>
                    <a:pt x="1430" y="107"/>
                  </a:cubicBezTo>
                  <a:cubicBezTo>
                    <a:pt x="1430" y="107"/>
                    <a:pt x="1431" y="107"/>
                    <a:pt x="1431" y="106"/>
                  </a:cubicBezTo>
                  <a:cubicBezTo>
                    <a:pt x="1433" y="104"/>
                    <a:pt x="1432" y="98"/>
                    <a:pt x="1432" y="98"/>
                  </a:cubicBezTo>
                  <a:cubicBezTo>
                    <a:pt x="1432" y="96"/>
                    <a:pt x="1432" y="95"/>
                    <a:pt x="1433" y="95"/>
                  </a:cubicBezTo>
                  <a:cubicBezTo>
                    <a:pt x="1433" y="94"/>
                    <a:pt x="1434" y="94"/>
                    <a:pt x="1436" y="94"/>
                  </a:cubicBezTo>
                  <a:cubicBezTo>
                    <a:pt x="1438" y="94"/>
                    <a:pt x="1438" y="94"/>
                    <a:pt x="1438" y="94"/>
                  </a:cubicBezTo>
                  <a:cubicBezTo>
                    <a:pt x="1439" y="94"/>
                    <a:pt x="1440" y="94"/>
                    <a:pt x="1440" y="94"/>
                  </a:cubicBezTo>
                  <a:cubicBezTo>
                    <a:pt x="1443" y="93"/>
                    <a:pt x="1444" y="91"/>
                    <a:pt x="1444" y="91"/>
                  </a:cubicBezTo>
                  <a:cubicBezTo>
                    <a:pt x="1446" y="88"/>
                    <a:pt x="1446" y="88"/>
                    <a:pt x="1446" y="88"/>
                  </a:cubicBezTo>
                  <a:cubicBezTo>
                    <a:pt x="1446" y="88"/>
                    <a:pt x="1447" y="88"/>
                    <a:pt x="1447" y="88"/>
                  </a:cubicBezTo>
                  <a:cubicBezTo>
                    <a:pt x="1449" y="88"/>
                    <a:pt x="1449" y="88"/>
                    <a:pt x="1449" y="88"/>
                  </a:cubicBezTo>
                  <a:cubicBezTo>
                    <a:pt x="1449" y="88"/>
                    <a:pt x="1450" y="88"/>
                    <a:pt x="1451" y="88"/>
                  </a:cubicBezTo>
                  <a:cubicBezTo>
                    <a:pt x="1452" y="87"/>
                    <a:pt x="1453" y="86"/>
                    <a:pt x="1455" y="83"/>
                  </a:cubicBezTo>
                  <a:cubicBezTo>
                    <a:pt x="1456" y="82"/>
                    <a:pt x="1457" y="81"/>
                    <a:pt x="1458" y="80"/>
                  </a:cubicBezTo>
                  <a:cubicBezTo>
                    <a:pt x="1460" y="78"/>
                    <a:pt x="1460" y="77"/>
                    <a:pt x="1460" y="77"/>
                  </a:cubicBezTo>
                  <a:cubicBezTo>
                    <a:pt x="1460" y="77"/>
                    <a:pt x="1460" y="76"/>
                    <a:pt x="1460" y="76"/>
                  </a:cubicBezTo>
                  <a:close/>
                  <a:moveTo>
                    <a:pt x="203" y="309"/>
                  </a:moveTo>
                  <a:cubicBezTo>
                    <a:pt x="203" y="309"/>
                    <a:pt x="203" y="309"/>
                    <a:pt x="204" y="309"/>
                  </a:cubicBezTo>
                  <a:cubicBezTo>
                    <a:pt x="203" y="309"/>
                    <a:pt x="203" y="309"/>
                    <a:pt x="203" y="309"/>
                  </a:cubicBezTo>
                  <a:cubicBezTo>
                    <a:pt x="203" y="309"/>
                    <a:pt x="203" y="309"/>
                    <a:pt x="203" y="309"/>
                  </a:cubicBezTo>
                  <a:close/>
                  <a:moveTo>
                    <a:pt x="1302" y="329"/>
                  </a:moveTo>
                  <a:cubicBezTo>
                    <a:pt x="1302" y="329"/>
                    <a:pt x="1302" y="329"/>
                    <a:pt x="1302" y="329"/>
                  </a:cubicBezTo>
                  <a:cubicBezTo>
                    <a:pt x="1302" y="329"/>
                    <a:pt x="1302" y="329"/>
                    <a:pt x="1302" y="329"/>
                  </a:cubicBezTo>
                  <a:cubicBezTo>
                    <a:pt x="1302" y="329"/>
                    <a:pt x="1302" y="329"/>
                    <a:pt x="1302" y="329"/>
                  </a:cubicBezTo>
                  <a:close/>
                  <a:moveTo>
                    <a:pt x="1122" y="503"/>
                  </a:moveTo>
                  <a:cubicBezTo>
                    <a:pt x="1122" y="503"/>
                    <a:pt x="1122" y="503"/>
                    <a:pt x="1122" y="503"/>
                  </a:cubicBezTo>
                  <a:cubicBezTo>
                    <a:pt x="1122" y="503"/>
                    <a:pt x="1122" y="502"/>
                    <a:pt x="1122" y="502"/>
                  </a:cubicBezTo>
                  <a:cubicBezTo>
                    <a:pt x="1122" y="502"/>
                    <a:pt x="1122" y="502"/>
                    <a:pt x="1122" y="503"/>
                  </a:cubicBezTo>
                  <a:close/>
                  <a:moveTo>
                    <a:pt x="946" y="536"/>
                  </a:moveTo>
                  <a:cubicBezTo>
                    <a:pt x="946" y="536"/>
                    <a:pt x="946" y="536"/>
                    <a:pt x="946" y="536"/>
                  </a:cubicBezTo>
                  <a:cubicBezTo>
                    <a:pt x="946" y="536"/>
                    <a:pt x="946" y="536"/>
                    <a:pt x="946" y="536"/>
                  </a:cubicBezTo>
                  <a:cubicBezTo>
                    <a:pt x="946" y="536"/>
                    <a:pt x="946" y="536"/>
                    <a:pt x="946" y="536"/>
                  </a:cubicBezTo>
                  <a:close/>
                  <a:moveTo>
                    <a:pt x="932" y="557"/>
                  </a:moveTo>
                  <a:cubicBezTo>
                    <a:pt x="932" y="557"/>
                    <a:pt x="931" y="557"/>
                    <a:pt x="931" y="557"/>
                  </a:cubicBezTo>
                  <a:cubicBezTo>
                    <a:pt x="931" y="557"/>
                    <a:pt x="931" y="557"/>
                    <a:pt x="931" y="557"/>
                  </a:cubicBezTo>
                  <a:cubicBezTo>
                    <a:pt x="931" y="557"/>
                    <a:pt x="932" y="557"/>
                    <a:pt x="932" y="557"/>
                  </a:cubicBezTo>
                  <a:close/>
                  <a:moveTo>
                    <a:pt x="1165" y="343"/>
                  </a:moveTo>
                  <a:cubicBezTo>
                    <a:pt x="1165" y="342"/>
                    <a:pt x="1165" y="341"/>
                    <a:pt x="1165" y="341"/>
                  </a:cubicBezTo>
                  <a:cubicBezTo>
                    <a:pt x="1165" y="341"/>
                    <a:pt x="1165" y="342"/>
                    <a:pt x="1165" y="342"/>
                  </a:cubicBezTo>
                  <a:cubicBezTo>
                    <a:pt x="1165" y="342"/>
                    <a:pt x="1165" y="342"/>
                    <a:pt x="1165" y="343"/>
                  </a:cubicBezTo>
                  <a:close/>
                  <a:moveTo>
                    <a:pt x="1130" y="568"/>
                  </a:moveTo>
                  <a:cubicBezTo>
                    <a:pt x="1130" y="568"/>
                    <a:pt x="1130" y="568"/>
                    <a:pt x="1130" y="568"/>
                  </a:cubicBezTo>
                  <a:cubicBezTo>
                    <a:pt x="1130" y="568"/>
                    <a:pt x="1130" y="568"/>
                    <a:pt x="1130" y="568"/>
                  </a:cubicBezTo>
                  <a:cubicBezTo>
                    <a:pt x="1130" y="568"/>
                    <a:pt x="1130" y="568"/>
                    <a:pt x="1130" y="568"/>
                  </a:cubicBezTo>
                  <a:close/>
                  <a:moveTo>
                    <a:pt x="1011" y="195"/>
                  </a:moveTo>
                  <a:cubicBezTo>
                    <a:pt x="1011" y="197"/>
                    <a:pt x="1013" y="198"/>
                    <a:pt x="1015" y="199"/>
                  </a:cubicBezTo>
                  <a:cubicBezTo>
                    <a:pt x="1016" y="200"/>
                    <a:pt x="1017" y="201"/>
                    <a:pt x="1018" y="202"/>
                  </a:cubicBezTo>
                  <a:cubicBezTo>
                    <a:pt x="1018" y="202"/>
                    <a:pt x="1019" y="202"/>
                    <a:pt x="1019" y="203"/>
                  </a:cubicBezTo>
                  <a:cubicBezTo>
                    <a:pt x="1018" y="203"/>
                    <a:pt x="1018" y="203"/>
                    <a:pt x="1018" y="203"/>
                  </a:cubicBezTo>
                  <a:cubicBezTo>
                    <a:pt x="1015" y="203"/>
                    <a:pt x="1015" y="203"/>
                    <a:pt x="1015" y="203"/>
                  </a:cubicBezTo>
                  <a:cubicBezTo>
                    <a:pt x="1014" y="203"/>
                    <a:pt x="1013" y="203"/>
                    <a:pt x="1009" y="206"/>
                  </a:cubicBezTo>
                  <a:cubicBezTo>
                    <a:pt x="1008" y="206"/>
                    <a:pt x="1008" y="206"/>
                    <a:pt x="1008" y="206"/>
                  </a:cubicBezTo>
                  <a:cubicBezTo>
                    <a:pt x="1007" y="208"/>
                    <a:pt x="1008" y="213"/>
                    <a:pt x="1008" y="215"/>
                  </a:cubicBezTo>
                  <a:cubicBezTo>
                    <a:pt x="1008" y="216"/>
                    <a:pt x="1008" y="217"/>
                    <a:pt x="1008" y="218"/>
                  </a:cubicBezTo>
                  <a:cubicBezTo>
                    <a:pt x="1008" y="218"/>
                    <a:pt x="1008" y="219"/>
                    <a:pt x="1008" y="219"/>
                  </a:cubicBezTo>
                  <a:cubicBezTo>
                    <a:pt x="1008" y="219"/>
                    <a:pt x="1008" y="220"/>
                    <a:pt x="1008" y="220"/>
                  </a:cubicBezTo>
                  <a:cubicBezTo>
                    <a:pt x="1007" y="221"/>
                    <a:pt x="1006" y="221"/>
                    <a:pt x="1005" y="221"/>
                  </a:cubicBezTo>
                  <a:cubicBezTo>
                    <a:pt x="1004" y="221"/>
                    <a:pt x="1004" y="221"/>
                    <a:pt x="1004" y="221"/>
                  </a:cubicBezTo>
                  <a:cubicBezTo>
                    <a:pt x="1003" y="220"/>
                    <a:pt x="1004" y="214"/>
                    <a:pt x="1004" y="211"/>
                  </a:cubicBezTo>
                  <a:cubicBezTo>
                    <a:pt x="1004" y="210"/>
                    <a:pt x="1004" y="209"/>
                    <a:pt x="1004" y="208"/>
                  </a:cubicBezTo>
                  <a:cubicBezTo>
                    <a:pt x="1004" y="208"/>
                    <a:pt x="1004" y="207"/>
                    <a:pt x="1004" y="207"/>
                  </a:cubicBezTo>
                  <a:cubicBezTo>
                    <a:pt x="1004" y="204"/>
                    <a:pt x="1002" y="204"/>
                    <a:pt x="1002" y="204"/>
                  </a:cubicBezTo>
                  <a:cubicBezTo>
                    <a:pt x="1002" y="204"/>
                    <a:pt x="1001" y="204"/>
                    <a:pt x="1001" y="205"/>
                  </a:cubicBezTo>
                  <a:cubicBezTo>
                    <a:pt x="1001" y="205"/>
                    <a:pt x="999" y="206"/>
                    <a:pt x="999" y="208"/>
                  </a:cubicBezTo>
                  <a:cubicBezTo>
                    <a:pt x="998" y="210"/>
                    <a:pt x="996" y="212"/>
                    <a:pt x="995" y="214"/>
                  </a:cubicBezTo>
                  <a:cubicBezTo>
                    <a:pt x="994" y="215"/>
                    <a:pt x="994" y="216"/>
                    <a:pt x="993" y="216"/>
                  </a:cubicBezTo>
                  <a:cubicBezTo>
                    <a:pt x="992" y="217"/>
                    <a:pt x="992" y="217"/>
                    <a:pt x="992" y="217"/>
                  </a:cubicBezTo>
                  <a:cubicBezTo>
                    <a:pt x="990" y="221"/>
                    <a:pt x="989" y="225"/>
                    <a:pt x="990" y="232"/>
                  </a:cubicBezTo>
                  <a:cubicBezTo>
                    <a:pt x="990" y="235"/>
                    <a:pt x="989" y="239"/>
                    <a:pt x="988" y="244"/>
                  </a:cubicBezTo>
                  <a:cubicBezTo>
                    <a:pt x="987" y="248"/>
                    <a:pt x="985" y="254"/>
                    <a:pt x="985" y="261"/>
                  </a:cubicBezTo>
                  <a:cubicBezTo>
                    <a:pt x="984" y="272"/>
                    <a:pt x="990" y="280"/>
                    <a:pt x="995" y="288"/>
                  </a:cubicBezTo>
                  <a:cubicBezTo>
                    <a:pt x="995" y="289"/>
                    <a:pt x="995" y="289"/>
                    <a:pt x="995" y="289"/>
                  </a:cubicBezTo>
                  <a:cubicBezTo>
                    <a:pt x="996" y="290"/>
                    <a:pt x="996" y="291"/>
                    <a:pt x="997" y="291"/>
                  </a:cubicBezTo>
                  <a:cubicBezTo>
                    <a:pt x="998" y="293"/>
                    <a:pt x="999" y="294"/>
                    <a:pt x="999" y="295"/>
                  </a:cubicBezTo>
                  <a:cubicBezTo>
                    <a:pt x="1005" y="306"/>
                    <a:pt x="1002" y="320"/>
                    <a:pt x="1000" y="327"/>
                  </a:cubicBezTo>
                  <a:cubicBezTo>
                    <a:pt x="999" y="330"/>
                    <a:pt x="997" y="333"/>
                    <a:pt x="996" y="334"/>
                  </a:cubicBezTo>
                  <a:cubicBezTo>
                    <a:pt x="996" y="335"/>
                    <a:pt x="995" y="335"/>
                    <a:pt x="996" y="336"/>
                  </a:cubicBezTo>
                  <a:cubicBezTo>
                    <a:pt x="995" y="336"/>
                    <a:pt x="995" y="336"/>
                    <a:pt x="995" y="336"/>
                  </a:cubicBezTo>
                  <a:cubicBezTo>
                    <a:pt x="994" y="336"/>
                    <a:pt x="994" y="336"/>
                    <a:pt x="994" y="336"/>
                  </a:cubicBezTo>
                  <a:cubicBezTo>
                    <a:pt x="991" y="338"/>
                    <a:pt x="989" y="340"/>
                    <a:pt x="986" y="340"/>
                  </a:cubicBezTo>
                  <a:cubicBezTo>
                    <a:pt x="985" y="341"/>
                    <a:pt x="984" y="341"/>
                    <a:pt x="983" y="341"/>
                  </a:cubicBezTo>
                  <a:cubicBezTo>
                    <a:pt x="981" y="341"/>
                    <a:pt x="980" y="340"/>
                    <a:pt x="979" y="340"/>
                  </a:cubicBezTo>
                  <a:cubicBezTo>
                    <a:pt x="979" y="340"/>
                    <a:pt x="978" y="340"/>
                    <a:pt x="978" y="340"/>
                  </a:cubicBezTo>
                  <a:cubicBezTo>
                    <a:pt x="978" y="340"/>
                    <a:pt x="977" y="340"/>
                    <a:pt x="977" y="340"/>
                  </a:cubicBezTo>
                  <a:cubicBezTo>
                    <a:pt x="977" y="340"/>
                    <a:pt x="977" y="340"/>
                    <a:pt x="977" y="340"/>
                  </a:cubicBezTo>
                  <a:cubicBezTo>
                    <a:pt x="976" y="339"/>
                    <a:pt x="976" y="338"/>
                    <a:pt x="976" y="338"/>
                  </a:cubicBezTo>
                  <a:cubicBezTo>
                    <a:pt x="976" y="338"/>
                    <a:pt x="976" y="337"/>
                    <a:pt x="976" y="337"/>
                  </a:cubicBezTo>
                  <a:cubicBezTo>
                    <a:pt x="975" y="336"/>
                    <a:pt x="974" y="334"/>
                    <a:pt x="974" y="333"/>
                  </a:cubicBezTo>
                  <a:cubicBezTo>
                    <a:pt x="973" y="330"/>
                    <a:pt x="973" y="330"/>
                    <a:pt x="973" y="330"/>
                  </a:cubicBezTo>
                  <a:cubicBezTo>
                    <a:pt x="972" y="327"/>
                    <a:pt x="971" y="324"/>
                    <a:pt x="970" y="321"/>
                  </a:cubicBezTo>
                  <a:cubicBezTo>
                    <a:pt x="970" y="321"/>
                    <a:pt x="969" y="321"/>
                    <a:pt x="969" y="320"/>
                  </a:cubicBezTo>
                  <a:cubicBezTo>
                    <a:pt x="969" y="320"/>
                    <a:pt x="969" y="320"/>
                    <a:pt x="969" y="320"/>
                  </a:cubicBezTo>
                  <a:cubicBezTo>
                    <a:pt x="970" y="320"/>
                    <a:pt x="970" y="319"/>
                    <a:pt x="969" y="318"/>
                  </a:cubicBezTo>
                  <a:cubicBezTo>
                    <a:pt x="969" y="318"/>
                    <a:pt x="969" y="318"/>
                    <a:pt x="969" y="317"/>
                  </a:cubicBezTo>
                  <a:cubicBezTo>
                    <a:pt x="969" y="313"/>
                    <a:pt x="969" y="313"/>
                    <a:pt x="969" y="313"/>
                  </a:cubicBezTo>
                  <a:cubicBezTo>
                    <a:pt x="969" y="308"/>
                    <a:pt x="969" y="303"/>
                    <a:pt x="966" y="299"/>
                  </a:cubicBezTo>
                  <a:cubicBezTo>
                    <a:pt x="964" y="296"/>
                    <a:pt x="963" y="288"/>
                    <a:pt x="962" y="281"/>
                  </a:cubicBezTo>
                  <a:cubicBezTo>
                    <a:pt x="962" y="280"/>
                    <a:pt x="962" y="280"/>
                    <a:pt x="962" y="280"/>
                  </a:cubicBezTo>
                  <a:cubicBezTo>
                    <a:pt x="962" y="276"/>
                    <a:pt x="962" y="272"/>
                    <a:pt x="961" y="269"/>
                  </a:cubicBezTo>
                  <a:cubicBezTo>
                    <a:pt x="960" y="260"/>
                    <a:pt x="961" y="246"/>
                    <a:pt x="963" y="241"/>
                  </a:cubicBezTo>
                  <a:cubicBezTo>
                    <a:pt x="965" y="236"/>
                    <a:pt x="968" y="223"/>
                    <a:pt x="969" y="214"/>
                  </a:cubicBezTo>
                  <a:cubicBezTo>
                    <a:pt x="969" y="212"/>
                    <a:pt x="969" y="211"/>
                    <a:pt x="968" y="210"/>
                  </a:cubicBezTo>
                  <a:cubicBezTo>
                    <a:pt x="968" y="210"/>
                    <a:pt x="967" y="210"/>
                    <a:pt x="967" y="210"/>
                  </a:cubicBezTo>
                  <a:cubicBezTo>
                    <a:pt x="966" y="210"/>
                    <a:pt x="966" y="210"/>
                    <a:pt x="966" y="210"/>
                  </a:cubicBezTo>
                  <a:cubicBezTo>
                    <a:pt x="965" y="211"/>
                    <a:pt x="963" y="214"/>
                    <a:pt x="962" y="217"/>
                  </a:cubicBezTo>
                  <a:cubicBezTo>
                    <a:pt x="962" y="217"/>
                    <a:pt x="962" y="217"/>
                    <a:pt x="962" y="218"/>
                  </a:cubicBezTo>
                  <a:cubicBezTo>
                    <a:pt x="957" y="234"/>
                    <a:pt x="952" y="237"/>
                    <a:pt x="950" y="238"/>
                  </a:cubicBezTo>
                  <a:cubicBezTo>
                    <a:pt x="949" y="238"/>
                    <a:pt x="949" y="238"/>
                    <a:pt x="949" y="238"/>
                  </a:cubicBezTo>
                  <a:cubicBezTo>
                    <a:pt x="948" y="236"/>
                    <a:pt x="953" y="226"/>
                    <a:pt x="956" y="219"/>
                  </a:cubicBezTo>
                  <a:cubicBezTo>
                    <a:pt x="956" y="219"/>
                    <a:pt x="956" y="218"/>
                    <a:pt x="956" y="218"/>
                  </a:cubicBezTo>
                  <a:cubicBezTo>
                    <a:pt x="956" y="218"/>
                    <a:pt x="957" y="218"/>
                    <a:pt x="957" y="217"/>
                  </a:cubicBezTo>
                  <a:cubicBezTo>
                    <a:pt x="957" y="217"/>
                    <a:pt x="957" y="217"/>
                    <a:pt x="957" y="217"/>
                  </a:cubicBezTo>
                  <a:cubicBezTo>
                    <a:pt x="962" y="209"/>
                    <a:pt x="966" y="202"/>
                    <a:pt x="966" y="201"/>
                  </a:cubicBezTo>
                  <a:cubicBezTo>
                    <a:pt x="966" y="201"/>
                    <a:pt x="967" y="201"/>
                    <a:pt x="967" y="201"/>
                  </a:cubicBezTo>
                  <a:cubicBezTo>
                    <a:pt x="967" y="200"/>
                    <a:pt x="967" y="200"/>
                    <a:pt x="967" y="200"/>
                  </a:cubicBezTo>
                  <a:cubicBezTo>
                    <a:pt x="968" y="199"/>
                    <a:pt x="971" y="196"/>
                    <a:pt x="973" y="196"/>
                  </a:cubicBezTo>
                  <a:cubicBezTo>
                    <a:pt x="975" y="195"/>
                    <a:pt x="976" y="194"/>
                    <a:pt x="977" y="193"/>
                  </a:cubicBezTo>
                  <a:cubicBezTo>
                    <a:pt x="977" y="192"/>
                    <a:pt x="977" y="192"/>
                    <a:pt x="977" y="192"/>
                  </a:cubicBezTo>
                  <a:cubicBezTo>
                    <a:pt x="978" y="192"/>
                    <a:pt x="978" y="192"/>
                    <a:pt x="978" y="192"/>
                  </a:cubicBezTo>
                  <a:cubicBezTo>
                    <a:pt x="978" y="192"/>
                    <a:pt x="978" y="191"/>
                    <a:pt x="978" y="191"/>
                  </a:cubicBezTo>
                  <a:cubicBezTo>
                    <a:pt x="980" y="190"/>
                    <a:pt x="980" y="189"/>
                    <a:pt x="980" y="188"/>
                  </a:cubicBezTo>
                  <a:cubicBezTo>
                    <a:pt x="981" y="188"/>
                    <a:pt x="981" y="188"/>
                    <a:pt x="981" y="188"/>
                  </a:cubicBezTo>
                  <a:cubicBezTo>
                    <a:pt x="981" y="188"/>
                    <a:pt x="981" y="187"/>
                    <a:pt x="981" y="187"/>
                  </a:cubicBezTo>
                  <a:cubicBezTo>
                    <a:pt x="982" y="187"/>
                    <a:pt x="982" y="187"/>
                    <a:pt x="983" y="188"/>
                  </a:cubicBezTo>
                  <a:cubicBezTo>
                    <a:pt x="983" y="189"/>
                    <a:pt x="985" y="190"/>
                    <a:pt x="987" y="190"/>
                  </a:cubicBezTo>
                  <a:cubicBezTo>
                    <a:pt x="988" y="190"/>
                    <a:pt x="988" y="190"/>
                    <a:pt x="988" y="190"/>
                  </a:cubicBezTo>
                  <a:cubicBezTo>
                    <a:pt x="988" y="190"/>
                    <a:pt x="989" y="190"/>
                    <a:pt x="989" y="190"/>
                  </a:cubicBezTo>
                  <a:cubicBezTo>
                    <a:pt x="991" y="190"/>
                    <a:pt x="991" y="188"/>
                    <a:pt x="991" y="186"/>
                  </a:cubicBezTo>
                  <a:cubicBezTo>
                    <a:pt x="991" y="186"/>
                    <a:pt x="991" y="186"/>
                    <a:pt x="991" y="186"/>
                  </a:cubicBezTo>
                  <a:cubicBezTo>
                    <a:pt x="991" y="185"/>
                    <a:pt x="992" y="185"/>
                    <a:pt x="992" y="184"/>
                  </a:cubicBezTo>
                  <a:cubicBezTo>
                    <a:pt x="993" y="183"/>
                    <a:pt x="993" y="183"/>
                    <a:pt x="993" y="183"/>
                  </a:cubicBezTo>
                  <a:cubicBezTo>
                    <a:pt x="994" y="182"/>
                    <a:pt x="994" y="182"/>
                    <a:pt x="994" y="182"/>
                  </a:cubicBezTo>
                  <a:cubicBezTo>
                    <a:pt x="994" y="182"/>
                    <a:pt x="994" y="182"/>
                    <a:pt x="995" y="182"/>
                  </a:cubicBezTo>
                  <a:cubicBezTo>
                    <a:pt x="995" y="183"/>
                    <a:pt x="995" y="183"/>
                    <a:pt x="995" y="183"/>
                  </a:cubicBezTo>
                  <a:cubicBezTo>
                    <a:pt x="997" y="183"/>
                    <a:pt x="999" y="183"/>
                    <a:pt x="1001" y="182"/>
                  </a:cubicBezTo>
                  <a:cubicBezTo>
                    <a:pt x="1001" y="181"/>
                    <a:pt x="1001" y="181"/>
                    <a:pt x="1001" y="181"/>
                  </a:cubicBezTo>
                  <a:cubicBezTo>
                    <a:pt x="1001" y="181"/>
                    <a:pt x="1002" y="180"/>
                    <a:pt x="1003" y="180"/>
                  </a:cubicBezTo>
                  <a:cubicBezTo>
                    <a:pt x="1004" y="180"/>
                    <a:pt x="1005" y="180"/>
                    <a:pt x="1006" y="181"/>
                  </a:cubicBezTo>
                  <a:cubicBezTo>
                    <a:pt x="1006" y="181"/>
                    <a:pt x="1007" y="182"/>
                    <a:pt x="1007" y="182"/>
                  </a:cubicBezTo>
                  <a:cubicBezTo>
                    <a:pt x="1007" y="182"/>
                    <a:pt x="1008" y="182"/>
                    <a:pt x="1008" y="183"/>
                  </a:cubicBezTo>
                  <a:cubicBezTo>
                    <a:pt x="1009" y="183"/>
                    <a:pt x="1010" y="183"/>
                    <a:pt x="1010" y="184"/>
                  </a:cubicBezTo>
                  <a:cubicBezTo>
                    <a:pt x="1012" y="185"/>
                    <a:pt x="1014" y="186"/>
                    <a:pt x="1018" y="187"/>
                  </a:cubicBezTo>
                  <a:cubicBezTo>
                    <a:pt x="1018" y="187"/>
                    <a:pt x="1018" y="187"/>
                    <a:pt x="1018" y="187"/>
                  </a:cubicBezTo>
                  <a:cubicBezTo>
                    <a:pt x="1013" y="188"/>
                    <a:pt x="1011" y="191"/>
                    <a:pt x="1011" y="19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4">
            <a:extLst>
              <a:ext uri="{FF2B5EF4-FFF2-40B4-BE49-F238E27FC236}">
                <a16:creationId xmlns:a16="http://schemas.microsoft.com/office/drawing/2014/main" id="{E2D4F8C0-7665-4A33-8BB8-782F1479EA87}"/>
              </a:ext>
            </a:extLst>
          </p:cNvPr>
          <p:cNvGrpSpPr>
            <a:grpSpLocks noChangeAspect="1"/>
          </p:cNvGrpSpPr>
          <p:nvPr/>
        </p:nvGrpSpPr>
        <p:grpSpPr bwMode="auto">
          <a:xfrm>
            <a:off x="3613445" y="2021106"/>
            <a:ext cx="5446328" cy="3389438"/>
            <a:chOff x="517" y="1359"/>
            <a:chExt cx="1782" cy="1109"/>
          </a:xfrm>
        </p:grpSpPr>
        <p:sp>
          <p:nvSpPr>
            <p:cNvPr id="10" name="Freeform 5">
              <a:extLst>
                <a:ext uri="{FF2B5EF4-FFF2-40B4-BE49-F238E27FC236}">
                  <a16:creationId xmlns:a16="http://schemas.microsoft.com/office/drawing/2014/main" id="{B6328DED-578B-448F-8A81-92062F177B31}"/>
                </a:ext>
              </a:extLst>
            </p:cNvPr>
            <p:cNvSpPr>
              <a:spLocks/>
            </p:cNvSpPr>
            <p:nvPr/>
          </p:nvSpPr>
          <p:spPr bwMode="auto">
            <a:xfrm>
              <a:off x="991" y="2305"/>
              <a:ext cx="39" cy="30"/>
            </a:xfrm>
            <a:custGeom>
              <a:avLst/>
              <a:gdLst>
                <a:gd name="T0" fmla="*/ 31 w 33"/>
                <a:gd name="T1" fmla="*/ 18 h 25"/>
                <a:gd name="T2" fmla="*/ 31 w 33"/>
                <a:gd name="T3" fmla="*/ 18 h 25"/>
                <a:gd name="T4" fmla="*/ 31 w 33"/>
                <a:gd name="T5" fmla="*/ 14 h 25"/>
                <a:gd name="T6" fmla="*/ 30 w 33"/>
                <a:gd name="T7" fmla="*/ 12 h 25"/>
                <a:gd name="T8" fmla="*/ 25 w 33"/>
                <a:gd name="T9" fmla="*/ 10 h 25"/>
                <a:gd name="T10" fmla="*/ 24 w 33"/>
                <a:gd name="T11" fmla="*/ 11 h 25"/>
                <a:gd name="T12" fmla="*/ 22 w 33"/>
                <a:gd name="T13" fmla="*/ 10 h 25"/>
                <a:gd name="T14" fmla="*/ 22 w 33"/>
                <a:gd name="T15" fmla="*/ 10 h 25"/>
                <a:gd name="T16" fmla="*/ 22 w 33"/>
                <a:gd name="T17" fmla="*/ 9 h 25"/>
                <a:gd name="T18" fmla="*/ 21 w 33"/>
                <a:gd name="T19" fmla="*/ 8 h 25"/>
                <a:gd name="T20" fmla="*/ 20 w 33"/>
                <a:gd name="T21" fmla="*/ 7 h 25"/>
                <a:gd name="T22" fmla="*/ 20 w 33"/>
                <a:gd name="T23" fmla="*/ 6 h 25"/>
                <a:gd name="T24" fmla="*/ 20 w 33"/>
                <a:gd name="T25" fmla="*/ 6 h 25"/>
                <a:gd name="T26" fmla="*/ 15 w 33"/>
                <a:gd name="T27" fmla="*/ 1 h 25"/>
                <a:gd name="T28" fmla="*/ 10 w 33"/>
                <a:gd name="T29" fmla="*/ 0 h 25"/>
                <a:gd name="T30" fmla="*/ 10 w 33"/>
                <a:gd name="T31" fmla="*/ 0 h 25"/>
                <a:gd name="T32" fmla="*/ 7 w 33"/>
                <a:gd name="T33" fmla="*/ 2 h 25"/>
                <a:gd name="T34" fmla="*/ 6 w 33"/>
                <a:gd name="T35" fmla="*/ 2 h 25"/>
                <a:gd name="T36" fmla="*/ 5 w 33"/>
                <a:gd name="T37" fmla="*/ 3 h 25"/>
                <a:gd name="T38" fmla="*/ 3 w 33"/>
                <a:gd name="T39" fmla="*/ 5 h 25"/>
                <a:gd name="T40" fmla="*/ 0 w 33"/>
                <a:gd name="T41" fmla="*/ 8 h 25"/>
                <a:gd name="T42" fmla="*/ 1 w 33"/>
                <a:gd name="T43" fmla="*/ 12 h 25"/>
                <a:gd name="T44" fmla="*/ 2 w 33"/>
                <a:gd name="T45" fmla="*/ 12 h 25"/>
                <a:gd name="T46" fmla="*/ 3 w 33"/>
                <a:gd name="T47" fmla="*/ 13 h 25"/>
                <a:gd name="T48" fmla="*/ 3 w 33"/>
                <a:gd name="T49" fmla="*/ 13 h 25"/>
                <a:gd name="T50" fmla="*/ 7 w 33"/>
                <a:gd name="T51" fmla="*/ 15 h 25"/>
                <a:gd name="T52" fmla="*/ 7 w 33"/>
                <a:gd name="T53" fmla="*/ 15 h 25"/>
                <a:gd name="T54" fmla="*/ 7 w 33"/>
                <a:gd name="T55" fmla="*/ 18 h 25"/>
                <a:gd name="T56" fmla="*/ 7 w 33"/>
                <a:gd name="T57" fmla="*/ 18 h 25"/>
                <a:gd name="T58" fmla="*/ 8 w 33"/>
                <a:gd name="T59" fmla="*/ 23 h 25"/>
                <a:gd name="T60" fmla="*/ 8 w 33"/>
                <a:gd name="T61" fmla="*/ 23 h 25"/>
                <a:gd name="T62" fmla="*/ 11 w 33"/>
                <a:gd name="T63" fmla="*/ 24 h 25"/>
                <a:gd name="T64" fmla="*/ 15 w 33"/>
                <a:gd name="T65" fmla="*/ 18 h 25"/>
                <a:gd name="T66" fmla="*/ 15 w 33"/>
                <a:gd name="T67" fmla="*/ 19 h 25"/>
                <a:gd name="T68" fmla="*/ 16 w 33"/>
                <a:gd name="T69" fmla="*/ 19 h 25"/>
                <a:gd name="T70" fmla="*/ 17 w 33"/>
                <a:gd name="T71" fmla="*/ 20 h 25"/>
                <a:gd name="T72" fmla="*/ 17 w 33"/>
                <a:gd name="T73" fmla="*/ 20 h 25"/>
                <a:gd name="T74" fmla="*/ 19 w 33"/>
                <a:gd name="T75" fmla="*/ 20 h 25"/>
                <a:gd name="T76" fmla="*/ 20 w 33"/>
                <a:gd name="T77" fmla="*/ 20 h 25"/>
                <a:gd name="T78" fmla="*/ 21 w 33"/>
                <a:gd name="T79" fmla="*/ 20 h 25"/>
                <a:gd name="T80" fmla="*/ 21 w 33"/>
                <a:gd name="T81" fmla="*/ 20 h 25"/>
                <a:gd name="T82" fmla="*/ 22 w 33"/>
                <a:gd name="T83" fmla="*/ 21 h 25"/>
                <a:gd name="T84" fmla="*/ 23 w 33"/>
                <a:gd name="T85" fmla="*/ 21 h 25"/>
                <a:gd name="T86" fmla="*/ 25 w 33"/>
                <a:gd name="T87" fmla="*/ 24 h 25"/>
                <a:gd name="T88" fmla="*/ 28 w 33"/>
                <a:gd name="T89" fmla="*/ 25 h 25"/>
                <a:gd name="T90" fmla="*/ 33 w 33"/>
                <a:gd name="T91" fmla="*/ 22 h 25"/>
                <a:gd name="T92" fmla="*/ 33 w 33"/>
                <a:gd name="T93" fmla="*/ 21 h 25"/>
                <a:gd name="T94" fmla="*/ 32 w 33"/>
                <a:gd name="T95" fmla="*/ 19 h 25"/>
                <a:gd name="T96" fmla="*/ 31 w 33"/>
                <a:gd name="T9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25">
                  <a:moveTo>
                    <a:pt x="31" y="18"/>
                  </a:moveTo>
                  <a:cubicBezTo>
                    <a:pt x="31" y="18"/>
                    <a:pt x="31" y="18"/>
                    <a:pt x="31" y="18"/>
                  </a:cubicBezTo>
                  <a:cubicBezTo>
                    <a:pt x="31" y="14"/>
                    <a:pt x="31" y="14"/>
                    <a:pt x="31" y="14"/>
                  </a:cubicBezTo>
                  <a:cubicBezTo>
                    <a:pt x="31" y="14"/>
                    <a:pt x="31" y="13"/>
                    <a:pt x="30" y="12"/>
                  </a:cubicBezTo>
                  <a:cubicBezTo>
                    <a:pt x="29" y="11"/>
                    <a:pt x="26" y="10"/>
                    <a:pt x="25" y="10"/>
                  </a:cubicBezTo>
                  <a:cubicBezTo>
                    <a:pt x="25" y="10"/>
                    <a:pt x="25" y="10"/>
                    <a:pt x="24" y="11"/>
                  </a:cubicBezTo>
                  <a:cubicBezTo>
                    <a:pt x="24" y="11"/>
                    <a:pt x="24" y="11"/>
                    <a:pt x="22" y="10"/>
                  </a:cubicBezTo>
                  <a:cubicBezTo>
                    <a:pt x="22" y="10"/>
                    <a:pt x="22" y="10"/>
                    <a:pt x="22" y="10"/>
                  </a:cubicBezTo>
                  <a:cubicBezTo>
                    <a:pt x="22" y="10"/>
                    <a:pt x="22" y="9"/>
                    <a:pt x="22" y="9"/>
                  </a:cubicBezTo>
                  <a:cubicBezTo>
                    <a:pt x="21" y="9"/>
                    <a:pt x="21" y="9"/>
                    <a:pt x="21" y="8"/>
                  </a:cubicBezTo>
                  <a:cubicBezTo>
                    <a:pt x="20" y="7"/>
                    <a:pt x="20" y="7"/>
                    <a:pt x="20" y="7"/>
                  </a:cubicBezTo>
                  <a:cubicBezTo>
                    <a:pt x="20" y="7"/>
                    <a:pt x="20" y="7"/>
                    <a:pt x="20" y="6"/>
                  </a:cubicBezTo>
                  <a:cubicBezTo>
                    <a:pt x="20" y="6"/>
                    <a:pt x="20" y="6"/>
                    <a:pt x="20" y="6"/>
                  </a:cubicBezTo>
                  <a:cubicBezTo>
                    <a:pt x="19" y="4"/>
                    <a:pt x="16" y="1"/>
                    <a:pt x="15" y="1"/>
                  </a:cubicBezTo>
                  <a:cubicBezTo>
                    <a:pt x="14" y="0"/>
                    <a:pt x="11" y="0"/>
                    <a:pt x="10" y="0"/>
                  </a:cubicBezTo>
                  <a:cubicBezTo>
                    <a:pt x="10" y="0"/>
                    <a:pt x="10" y="0"/>
                    <a:pt x="10" y="0"/>
                  </a:cubicBezTo>
                  <a:cubicBezTo>
                    <a:pt x="9" y="0"/>
                    <a:pt x="8" y="0"/>
                    <a:pt x="7" y="2"/>
                  </a:cubicBezTo>
                  <a:cubicBezTo>
                    <a:pt x="6" y="2"/>
                    <a:pt x="6" y="2"/>
                    <a:pt x="6" y="2"/>
                  </a:cubicBezTo>
                  <a:cubicBezTo>
                    <a:pt x="6" y="2"/>
                    <a:pt x="5" y="3"/>
                    <a:pt x="5" y="3"/>
                  </a:cubicBezTo>
                  <a:cubicBezTo>
                    <a:pt x="4" y="4"/>
                    <a:pt x="4" y="5"/>
                    <a:pt x="3" y="5"/>
                  </a:cubicBezTo>
                  <a:cubicBezTo>
                    <a:pt x="2" y="5"/>
                    <a:pt x="0" y="6"/>
                    <a:pt x="0" y="8"/>
                  </a:cubicBezTo>
                  <a:cubicBezTo>
                    <a:pt x="0" y="8"/>
                    <a:pt x="0" y="11"/>
                    <a:pt x="1" y="12"/>
                  </a:cubicBezTo>
                  <a:cubicBezTo>
                    <a:pt x="1" y="12"/>
                    <a:pt x="2" y="12"/>
                    <a:pt x="2" y="12"/>
                  </a:cubicBezTo>
                  <a:cubicBezTo>
                    <a:pt x="2" y="12"/>
                    <a:pt x="3" y="13"/>
                    <a:pt x="3" y="13"/>
                  </a:cubicBezTo>
                  <a:cubicBezTo>
                    <a:pt x="3" y="13"/>
                    <a:pt x="3" y="13"/>
                    <a:pt x="3" y="13"/>
                  </a:cubicBezTo>
                  <a:cubicBezTo>
                    <a:pt x="4" y="14"/>
                    <a:pt x="5" y="14"/>
                    <a:pt x="7" y="15"/>
                  </a:cubicBezTo>
                  <a:cubicBezTo>
                    <a:pt x="7" y="15"/>
                    <a:pt x="7" y="15"/>
                    <a:pt x="7" y="15"/>
                  </a:cubicBezTo>
                  <a:cubicBezTo>
                    <a:pt x="7" y="15"/>
                    <a:pt x="7" y="16"/>
                    <a:pt x="7" y="18"/>
                  </a:cubicBezTo>
                  <a:cubicBezTo>
                    <a:pt x="7" y="18"/>
                    <a:pt x="7" y="18"/>
                    <a:pt x="7" y="18"/>
                  </a:cubicBezTo>
                  <a:cubicBezTo>
                    <a:pt x="7" y="21"/>
                    <a:pt x="7" y="22"/>
                    <a:pt x="8" y="23"/>
                  </a:cubicBezTo>
                  <a:cubicBezTo>
                    <a:pt x="8" y="23"/>
                    <a:pt x="8" y="23"/>
                    <a:pt x="8" y="23"/>
                  </a:cubicBezTo>
                  <a:cubicBezTo>
                    <a:pt x="10" y="24"/>
                    <a:pt x="10" y="24"/>
                    <a:pt x="11" y="24"/>
                  </a:cubicBezTo>
                  <a:cubicBezTo>
                    <a:pt x="14" y="24"/>
                    <a:pt x="15" y="20"/>
                    <a:pt x="15" y="18"/>
                  </a:cubicBezTo>
                  <a:cubicBezTo>
                    <a:pt x="15" y="18"/>
                    <a:pt x="15" y="18"/>
                    <a:pt x="15" y="19"/>
                  </a:cubicBezTo>
                  <a:cubicBezTo>
                    <a:pt x="16" y="19"/>
                    <a:pt x="16" y="19"/>
                    <a:pt x="16" y="19"/>
                  </a:cubicBezTo>
                  <a:cubicBezTo>
                    <a:pt x="16" y="20"/>
                    <a:pt x="16" y="20"/>
                    <a:pt x="17" y="20"/>
                  </a:cubicBezTo>
                  <a:cubicBezTo>
                    <a:pt x="17" y="20"/>
                    <a:pt x="17" y="20"/>
                    <a:pt x="17" y="20"/>
                  </a:cubicBezTo>
                  <a:cubicBezTo>
                    <a:pt x="18" y="20"/>
                    <a:pt x="19" y="20"/>
                    <a:pt x="19" y="20"/>
                  </a:cubicBezTo>
                  <a:cubicBezTo>
                    <a:pt x="20" y="20"/>
                    <a:pt x="20" y="20"/>
                    <a:pt x="20" y="20"/>
                  </a:cubicBezTo>
                  <a:cubicBezTo>
                    <a:pt x="20" y="20"/>
                    <a:pt x="21" y="20"/>
                    <a:pt x="21" y="20"/>
                  </a:cubicBezTo>
                  <a:cubicBezTo>
                    <a:pt x="21" y="20"/>
                    <a:pt x="21" y="20"/>
                    <a:pt x="21" y="20"/>
                  </a:cubicBezTo>
                  <a:cubicBezTo>
                    <a:pt x="21" y="20"/>
                    <a:pt x="22" y="20"/>
                    <a:pt x="22" y="21"/>
                  </a:cubicBezTo>
                  <a:cubicBezTo>
                    <a:pt x="22" y="21"/>
                    <a:pt x="22" y="21"/>
                    <a:pt x="23" y="21"/>
                  </a:cubicBezTo>
                  <a:cubicBezTo>
                    <a:pt x="23" y="22"/>
                    <a:pt x="24" y="23"/>
                    <a:pt x="25" y="24"/>
                  </a:cubicBezTo>
                  <a:cubicBezTo>
                    <a:pt x="26" y="25"/>
                    <a:pt x="27" y="25"/>
                    <a:pt x="28" y="25"/>
                  </a:cubicBezTo>
                  <a:cubicBezTo>
                    <a:pt x="30" y="25"/>
                    <a:pt x="33" y="23"/>
                    <a:pt x="33" y="22"/>
                  </a:cubicBezTo>
                  <a:cubicBezTo>
                    <a:pt x="33" y="22"/>
                    <a:pt x="33" y="21"/>
                    <a:pt x="33" y="21"/>
                  </a:cubicBezTo>
                  <a:cubicBezTo>
                    <a:pt x="33" y="21"/>
                    <a:pt x="33" y="20"/>
                    <a:pt x="32" y="19"/>
                  </a:cubicBezTo>
                  <a:cubicBezTo>
                    <a:pt x="32" y="18"/>
                    <a:pt x="31" y="18"/>
                    <a:pt x="31" y="18"/>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499B4571-5D74-4495-8293-FC2E98D83413}"/>
                </a:ext>
              </a:extLst>
            </p:cNvPr>
            <p:cNvSpPr>
              <a:spLocks/>
            </p:cNvSpPr>
            <p:nvPr/>
          </p:nvSpPr>
          <p:spPr bwMode="auto">
            <a:xfrm>
              <a:off x="1061" y="2334"/>
              <a:ext cx="19" cy="11"/>
            </a:xfrm>
            <a:custGeom>
              <a:avLst/>
              <a:gdLst>
                <a:gd name="T0" fmla="*/ 1 w 16"/>
                <a:gd name="T1" fmla="*/ 5 h 10"/>
                <a:gd name="T2" fmla="*/ 0 w 16"/>
                <a:gd name="T3" fmla="*/ 6 h 10"/>
                <a:gd name="T4" fmla="*/ 1 w 16"/>
                <a:gd name="T5" fmla="*/ 8 h 10"/>
                <a:gd name="T6" fmla="*/ 4 w 16"/>
                <a:gd name="T7" fmla="*/ 9 h 10"/>
                <a:gd name="T8" fmla="*/ 7 w 16"/>
                <a:gd name="T9" fmla="*/ 9 h 10"/>
                <a:gd name="T10" fmla="*/ 8 w 16"/>
                <a:gd name="T11" fmla="*/ 10 h 10"/>
                <a:gd name="T12" fmla="*/ 11 w 16"/>
                <a:gd name="T13" fmla="*/ 8 h 10"/>
                <a:gd name="T14" fmla="*/ 11 w 16"/>
                <a:gd name="T15" fmla="*/ 7 h 10"/>
                <a:gd name="T16" fmla="*/ 14 w 16"/>
                <a:gd name="T17" fmla="*/ 6 h 10"/>
                <a:gd name="T18" fmla="*/ 15 w 16"/>
                <a:gd name="T19" fmla="*/ 6 h 10"/>
                <a:gd name="T20" fmla="*/ 16 w 16"/>
                <a:gd name="T21" fmla="*/ 5 h 10"/>
                <a:gd name="T22" fmla="*/ 16 w 16"/>
                <a:gd name="T23" fmla="*/ 3 h 10"/>
                <a:gd name="T24" fmla="*/ 15 w 16"/>
                <a:gd name="T25" fmla="*/ 2 h 10"/>
                <a:gd name="T26" fmla="*/ 14 w 16"/>
                <a:gd name="T27" fmla="*/ 2 h 10"/>
                <a:gd name="T28" fmla="*/ 12 w 16"/>
                <a:gd name="T29" fmla="*/ 1 h 10"/>
                <a:gd name="T30" fmla="*/ 12 w 16"/>
                <a:gd name="T31" fmla="*/ 1 h 10"/>
                <a:gd name="T32" fmla="*/ 11 w 16"/>
                <a:gd name="T33" fmla="*/ 1 h 10"/>
                <a:gd name="T34" fmla="*/ 10 w 16"/>
                <a:gd name="T35" fmla="*/ 1 h 10"/>
                <a:gd name="T36" fmla="*/ 8 w 16"/>
                <a:gd name="T37" fmla="*/ 1 h 10"/>
                <a:gd name="T38" fmla="*/ 6 w 16"/>
                <a:gd name="T39" fmla="*/ 1 h 10"/>
                <a:gd name="T40" fmla="*/ 2 w 16"/>
                <a:gd name="T41" fmla="*/ 3 h 10"/>
                <a:gd name="T42" fmla="*/ 2 w 16"/>
                <a:gd name="T43" fmla="*/ 4 h 10"/>
                <a:gd name="T44" fmla="*/ 1 w 16"/>
                <a:gd name="T45" fmla="*/ 5 h 10"/>
                <a:gd name="T46" fmla="*/ 1 w 16"/>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0">
                  <a:moveTo>
                    <a:pt x="1" y="5"/>
                  </a:moveTo>
                  <a:cubicBezTo>
                    <a:pt x="0" y="6"/>
                    <a:pt x="0" y="6"/>
                    <a:pt x="0" y="6"/>
                  </a:cubicBezTo>
                  <a:cubicBezTo>
                    <a:pt x="0" y="7"/>
                    <a:pt x="0" y="8"/>
                    <a:pt x="1" y="8"/>
                  </a:cubicBezTo>
                  <a:cubicBezTo>
                    <a:pt x="2" y="9"/>
                    <a:pt x="3" y="9"/>
                    <a:pt x="4" y="9"/>
                  </a:cubicBezTo>
                  <a:cubicBezTo>
                    <a:pt x="5" y="9"/>
                    <a:pt x="6" y="9"/>
                    <a:pt x="7" y="9"/>
                  </a:cubicBezTo>
                  <a:cubicBezTo>
                    <a:pt x="7" y="10"/>
                    <a:pt x="8" y="10"/>
                    <a:pt x="8" y="10"/>
                  </a:cubicBezTo>
                  <a:cubicBezTo>
                    <a:pt x="10" y="10"/>
                    <a:pt x="11" y="9"/>
                    <a:pt x="11" y="8"/>
                  </a:cubicBezTo>
                  <a:cubicBezTo>
                    <a:pt x="11" y="7"/>
                    <a:pt x="11" y="7"/>
                    <a:pt x="11" y="7"/>
                  </a:cubicBezTo>
                  <a:cubicBezTo>
                    <a:pt x="12" y="7"/>
                    <a:pt x="13" y="7"/>
                    <a:pt x="14" y="6"/>
                  </a:cubicBezTo>
                  <a:cubicBezTo>
                    <a:pt x="15" y="6"/>
                    <a:pt x="15" y="6"/>
                    <a:pt x="15" y="6"/>
                  </a:cubicBezTo>
                  <a:cubicBezTo>
                    <a:pt x="16" y="6"/>
                    <a:pt x="16" y="5"/>
                    <a:pt x="16" y="5"/>
                  </a:cubicBezTo>
                  <a:cubicBezTo>
                    <a:pt x="16" y="4"/>
                    <a:pt x="16" y="4"/>
                    <a:pt x="16" y="3"/>
                  </a:cubicBezTo>
                  <a:cubicBezTo>
                    <a:pt x="15" y="2"/>
                    <a:pt x="15" y="2"/>
                    <a:pt x="15" y="2"/>
                  </a:cubicBezTo>
                  <a:cubicBezTo>
                    <a:pt x="14" y="2"/>
                    <a:pt x="14" y="2"/>
                    <a:pt x="14" y="2"/>
                  </a:cubicBezTo>
                  <a:cubicBezTo>
                    <a:pt x="13" y="1"/>
                    <a:pt x="13" y="1"/>
                    <a:pt x="12" y="1"/>
                  </a:cubicBezTo>
                  <a:cubicBezTo>
                    <a:pt x="12" y="1"/>
                    <a:pt x="12" y="1"/>
                    <a:pt x="12" y="1"/>
                  </a:cubicBezTo>
                  <a:cubicBezTo>
                    <a:pt x="11" y="1"/>
                    <a:pt x="11" y="1"/>
                    <a:pt x="11" y="1"/>
                  </a:cubicBezTo>
                  <a:cubicBezTo>
                    <a:pt x="10" y="1"/>
                    <a:pt x="10" y="1"/>
                    <a:pt x="10" y="1"/>
                  </a:cubicBezTo>
                  <a:cubicBezTo>
                    <a:pt x="9" y="0"/>
                    <a:pt x="9" y="0"/>
                    <a:pt x="8" y="1"/>
                  </a:cubicBezTo>
                  <a:cubicBezTo>
                    <a:pt x="8" y="1"/>
                    <a:pt x="7" y="1"/>
                    <a:pt x="6" y="1"/>
                  </a:cubicBezTo>
                  <a:cubicBezTo>
                    <a:pt x="5" y="1"/>
                    <a:pt x="3" y="3"/>
                    <a:pt x="2" y="3"/>
                  </a:cubicBezTo>
                  <a:cubicBezTo>
                    <a:pt x="2" y="3"/>
                    <a:pt x="2" y="3"/>
                    <a:pt x="2" y="4"/>
                  </a:cubicBezTo>
                  <a:cubicBezTo>
                    <a:pt x="2" y="4"/>
                    <a:pt x="1" y="5"/>
                    <a:pt x="1" y="5"/>
                  </a:cubicBezTo>
                  <a:cubicBezTo>
                    <a:pt x="1" y="5"/>
                    <a:pt x="1" y="5"/>
                    <a:pt x="1" y="5"/>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6F51255-E6AD-4C97-8E3A-55576B2133B0}"/>
                </a:ext>
              </a:extLst>
            </p:cNvPr>
            <p:cNvSpPr>
              <a:spLocks/>
            </p:cNvSpPr>
            <p:nvPr/>
          </p:nvSpPr>
          <p:spPr bwMode="auto">
            <a:xfrm>
              <a:off x="517" y="2108"/>
              <a:ext cx="359" cy="311"/>
            </a:xfrm>
            <a:custGeom>
              <a:avLst/>
              <a:gdLst>
                <a:gd name="T0" fmla="*/ 284 w 305"/>
                <a:gd name="T1" fmla="*/ 203 h 263"/>
                <a:gd name="T2" fmla="*/ 278 w 305"/>
                <a:gd name="T3" fmla="*/ 199 h 263"/>
                <a:gd name="T4" fmla="*/ 276 w 305"/>
                <a:gd name="T5" fmla="*/ 185 h 263"/>
                <a:gd name="T6" fmla="*/ 252 w 305"/>
                <a:gd name="T7" fmla="*/ 177 h 263"/>
                <a:gd name="T8" fmla="*/ 242 w 305"/>
                <a:gd name="T9" fmla="*/ 164 h 263"/>
                <a:gd name="T10" fmla="*/ 227 w 305"/>
                <a:gd name="T11" fmla="*/ 166 h 263"/>
                <a:gd name="T12" fmla="*/ 209 w 305"/>
                <a:gd name="T13" fmla="*/ 156 h 263"/>
                <a:gd name="T14" fmla="*/ 197 w 305"/>
                <a:gd name="T15" fmla="*/ 146 h 263"/>
                <a:gd name="T16" fmla="*/ 142 w 305"/>
                <a:gd name="T17" fmla="*/ 10 h 263"/>
                <a:gd name="T18" fmla="*/ 109 w 305"/>
                <a:gd name="T19" fmla="*/ 10 h 263"/>
                <a:gd name="T20" fmla="*/ 75 w 305"/>
                <a:gd name="T21" fmla="*/ 0 h 263"/>
                <a:gd name="T22" fmla="*/ 34 w 305"/>
                <a:gd name="T23" fmla="*/ 35 h 263"/>
                <a:gd name="T24" fmla="*/ 26 w 305"/>
                <a:gd name="T25" fmla="*/ 39 h 263"/>
                <a:gd name="T26" fmla="*/ 25 w 305"/>
                <a:gd name="T27" fmla="*/ 55 h 263"/>
                <a:gd name="T28" fmla="*/ 32 w 305"/>
                <a:gd name="T29" fmla="*/ 63 h 263"/>
                <a:gd name="T30" fmla="*/ 41 w 305"/>
                <a:gd name="T31" fmla="*/ 63 h 263"/>
                <a:gd name="T32" fmla="*/ 41 w 305"/>
                <a:gd name="T33" fmla="*/ 74 h 263"/>
                <a:gd name="T34" fmla="*/ 30 w 305"/>
                <a:gd name="T35" fmla="*/ 75 h 263"/>
                <a:gd name="T36" fmla="*/ 8 w 305"/>
                <a:gd name="T37" fmla="*/ 77 h 263"/>
                <a:gd name="T38" fmla="*/ 5 w 305"/>
                <a:gd name="T39" fmla="*/ 105 h 263"/>
                <a:gd name="T40" fmla="*/ 20 w 305"/>
                <a:gd name="T41" fmla="*/ 107 h 263"/>
                <a:gd name="T42" fmla="*/ 40 w 305"/>
                <a:gd name="T43" fmla="*/ 102 h 263"/>
                <a:gd name="T44" fmla="*/ 40 w 305"/>
                <a:gd name="T45" fmla="*/ 116 h 263"/>
                <a:gd name="T46" fmla="*/ 22 w 305"/>
                <a:gd name="T47" fmla="*/ 124 h 263"/>
                <a:gd name="T48" fmla="*/ 8 w 305"/>
                <a:gd name="T49" fmla="*/ 141 h 263"/>
                <a:gd name="T50" fmla="*/ 8 w 305"/>
                <a:gd name="T51" fmla="*/ 155 h 263"/>
                <a:gd name="T52" fmla="*/ 19 w 305"/>
                <a:gd name="T53" fmla="*/ 177 h 263"/>
                <a:gd name="T54" fmla="*/ 26 w 305"/>
                <a:gd name="T55" fmla="*/ 177 h 263"/>
                <a:gd name="T56" fmla="*/ 35 w 305"/>
                <a:gd name="T57" fmla="*/ 195 h 263"/>
                <a:gd name="T58" fmla="*/ 52 w 305"/>
                <a:gd name="T59" fmla="*/ 196 h 263"/>
                <a:gd name="T60" fmla="*/ 52 w 305"/>
                <a:gd name="T61" fmla="*/ 202 h 263"/>
                <a:gd name="T62" fmla="*/ 67 w 305"/>
                <a:gd name="T63" fmla="*/ 195 h 263"/>
                <a:gd name="T64" fmla="*/ 58 w 305"/>
                <a:gd name="T65" fmla="*/ 212 h 263"/>
                <a:gd name="T66" fmla="*/ 40 w 305"/>
                <a:gd name="T67" fmla="*/ 230 h 263"/>
                <a:gd name="T68" fmla="*/ 25 w 305"/>
                <a:gd name="T69" fmla="*/ 238 h 263"/>
                <a:gd name="T70" fmla="*/ 12 w 305"/>
                <a:gd name="T71" fmla="*/ 251 h 263"/>
                <a:gd name="T72" fmla="*/ 6 w 305"/>
                <a:gd name="T73" fmla="*/ 263 h 263"/>
                <a:gd name="T74" fmla="*/ 33 w 305"/>
                <a:gd name="T75" fmla="*/ 254 h 263"/>
                <a:gd name="T76" fmla="*/ 54 w 305"/>
                <a:gd name="T77" fmla="*/ 238 h 263"/>
                <a:gd name="T78" fmla="*/ 77 w 305"/>
                <a:gd name="T79" fmla="*/ 222 h 263"/>
                <a:gd name="T80" fmla="*/ 91 w 305"/>
                <a:gd name="T81" fmla="*/ 212 h 263"/>
                <a:gd name="T82" fmla="*/ 99 w 305"/>
                <a:gd name="T83" fmla="*/ 184 h 263"/>
                <a:gd name="T84" fmla="*/ 123 w 305"/>
                <a:gd name="T85" fmla="*/ 157 h 263"/>
                <a:gd name="T86" fmla="*/ 124 w 305"/>
                <a:gd name="T87" fmla="*/ 174 h 263"/>
                <a:gd name="T88" fmla="*/ 122 w 305"/>
                <a:gd name="T89" fmla="*/ 179 h 263"/>
                <a:gd name="T90" fmla="*/ 118 w 305"/>
                <a:gd name="T91" fmla="*/ 185 h 263"/>
                <a:gd name="T92" fmla="*/ 139 w 305"/>
                <a:gd name="T93" fmla="*/ 177 h 263"/>
                <a:gd name="T94" fmla="*/ 152 w 305"/>
                <a:gd name="T95" fmla="*/ 158 h 263"/>
                <a:gd name="T96" fmla="*/ 189 w 305"/>
                <a:gd name="T97" fmla="*/ 165 h 263"/>
                <a:gd name="T98" fmla="*/ 212 w 305"/>
                <a:gd name="T99" fmla="*/ 174 h 263"/>
                <a:gd name="T100" fmla="*/ 231 w 305"/>
                <a:gd name="T101" fmla="*/ 175 h 263"/>
                <a:gd name="T102" fmla="*/ 259 w 305"/>
                <a:gd name="T103" fmla="*/ 199 h 263"/>
                <a:gd name="T104" fmla="*/ 287 w 305"/>
                <a:gd name="T105" fmla="*/ 22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263">
                  <a:moveTo>
                    <a:pt x="296" y="197"/>
                  </a:moveTo>
                  <a:cubicBezTo>
                    <a:pt x="293" y="197"/>
                    <a:pt x="290" y="199"/>
                    <a:pt x="288" y="201"/>
                  </a:cubicBezTo>
                  <a:cubicBezTo>
                    <a:pt x="287" y="202"/>
                    <a:pt x="286" y="203"/>
                    <a:pt x="285" y="203"/>
                  </a:cubicBezTo>
                  <a:cubicBezTo>
                    <a:pt x="285" y="203"/>
                    <a:pt x="284" y="203"/>
                    <a:pt x="284" y="203"/>
                  </a:cubicBezTo>
                  <a:cubicBezTo>
                    <a:pt x="284" y="203"/>
                    <a:pt x="284" y="203"/>
                    <a:pt x="284" y="203"/>
                  </a:cubicBezTo>
                  <a:cubicBezTo>
                    <a:pt x="283" y="203"/>
                    <a:pt x="281" y="202"/>
                    <a:pt x="280" y="201"/>
                  </a:cubicBezTo>
                  <a:cubicBezTo>
                    <a:pt x="278" y="199"/>
                    <a:pt x="278" y="199"/>
                    <a:pt x="278" y="199"/>
                  </a:cubicBezTo>
                  <a:cubicBezTo>
                    <a:pt x="278" y="199"/>
                    <a:pt x="278" y="199"/>
                    <a:pt x="278" y="199"/>
                  </a:cubicBezTo>
                  <a:cubicBezTo>
                    <a:pt x="278" y="199"/>
                    <a:pt x="277" y="197"/>
                    <a:pt x="277" y="194"/>
                  </a:cubicBezTo>
                  <a:cubicBezTo>
                    <a:pt x="277" y="193"/>
                    <a:pt x="277" y="193"/>
                    <a:pt x="277" y="193"/>
                  </a:cubicBezTo>
                  <a:cubicBezTo>
                    <a:pt x="277" y="192"/>
                    <a:pt x="277" y="192"/>
                    <a:pt x="277" y="191"/>
                  </a:cubicBezTo>
                  <a:cubicBezTo>
                    <a:pt x="277" y="188"/>
                    <a:pt x="277" y="186"/>
                    <a:pt x="276" y="185"/>
                  </a:cubicBezTo>
                  <a:cubicBezTo>
                    <a:pt x="275" y="184"/>
                    <a:pt x="275" y="184"/>
                    <a:pt x="275" y="184"/>
                  </a:cubicBezTo>
                  <a:cubicBezTo>
                    <a:pt x="274" y="183"/>
                    <a:pt x="270" y="183"/>
                    <a:pt x="265" y="183"/>
                  </a:cubicBezTo>
                  <a:cubicBezTo>
                    <a:pt x="259" y="183"/>
                    <a:pt x="259" y="183"/>
                    <a:pt x="259" y="183"/>
                  </a:cubicBezTo>
                  <a:cubicBezTo>
                    <a:pt x="257" y="183"/>
                    <a:pt x="254" y="179"/>
                    <a:pt x="252" y="177"/>
                  </a:cubicBezTo>
                  <a:cubicBezTo>
                    <a:pt x="251" y="176"/>
                    <a:pt x="251" y="176"/>
                    <a:pt x="251" y="176"/>
                  </a:cubicBezTo>
                  <a:cubicBezTo>
                    <a:pt x="250" y="175"/>
                    <a:pt x="250" y="175"/>
                    <a:pt x="249" y="174"/>
                  </a:cubicBezTo>
                  <a:cubicBezTo>
                    <a:pt x="249" y="173"/>
                    <a:pt x="248" y="173"/>
                    <a:pt x="248" y="173"/>
                  </a:cubicBezTo>
                  <a:cubicBezTo>
                    <a:pt x="245" y="171"/>
                    <a:pt x="243" y="168"/>
                    <a:pt x="242" y="164"/>
                  </a:cubicBezTo>
                  <a:cubicBezTo>
                    <a:pt x="241" y="159"/>
                    <a:pt x="237" y="155"/>
                    <a:pt x="233" y="155"/>
                  </a:cubicBezTo>
                  <a:cubicBezTo>
                    <a:pt x="230" y="155"/>
                    <a:pt x="230" y="159"/>
                    <a:pt x="229" y="163"/>
                  </a:cubicBezTo>
                  <a:cubicBezTo>
                    <a:pt x="229" y="164"/>
                    <a:pt x="229" y="164"/>
                    <a:pt x="229" y="164"/>
                  </a:cubicBezTo>
                  <a:cubicBezTo>
                    <a:pt x="229" y="165"/>
                    <a:pt x="229" y="166"/>
                    <a:pt x="227" y="166"/>
                  </a:cubicBezTo>
                  <a:cubicBezTo>
                    <a:pt x="224" y="166"/>
                    <a:pt x="224" y="166"/>
                    <a:pt x="224" y="166"/>
                  </a:cubicBezTo>
                  <a:cubicBezTo>
                    <a:pt x="223" y="166"/>
                    <a:pt x="218" y="160"/>
                    <a:pt x="217" y="158"/>
                  </a:cubicBezTo>
                  <a:cubicBezTo>
                    <a:pt x="216" y="156"/>
                    <a:pt x="214" y="156"/>
                    <a:pt x="211" y="156"/>
                  </a:cubicBezTo>
                  <a:cubicBezTo>
                    <a:pt x="209" y="156"/>
                    <a:pt x="209" y="156"/>
                    <a:pt x="209" y="156"/>
                  </a:cubicBezTo>
                  <a:cubicBezTo>
                    <a:pt x="209" y="156"/>
                    <a:pt x="207" y="156"/>
                    <a:pt x="207" y="155"/>
                  </a:cubicBezTo>
                  <a:cubicBezTo>
                    <a:pt x="207" y="154"/>
                    <a:pt x="206" y="154"/>
                    <a:pt x="206" y="154"/>
                  </a:cubicBezTo>
                  <a:cubicBezTo>
                    <a:pt x="206" y="154"/>
                    <a:pt x="205" y="153"/>
                    <a:pt x="204" y="152"/>
                  </a:cubicBezTo>
                  <a:cubicBezTo>
                    <a:pt x="202" y="151"/>
                    <a:pt x="199" y="149"/>
                    <a:pt x="197" y="146"/>
                  </a:cubicBezTo>
                  <a:cubicBezTo>
                    <a:pt x="195" y="142"/>
                    <a:pt x="179" y="85"/>
                    <a:pt x="165" y="29"/>
                  </a:cubicBezTo>
                  <a:cubicBezTo>
                    <a:pt x="160" y="13"/>
                    <a:pt x="151" y="10"/>
                    <a:pt x="145" y="10"/>
                  </a:cubicBezTo>
                  <a:cubicBezTo>
                    <a:pt x="145" y="10"/>
                    <a:pt x="144" y="10"/>
                    <a:pt x="143" y="10"/>
                  </a:cubicBezTo>
                  <a:cubicBezTo>
                    <a:pt x="143" y="10"/>
                    <a:pt x="143" y="10"/>
                    <a:pt x="142" y="10"/>
                  </a:cubicBezTo>
                  <a:cubicBezTo>
                    <a:pt x="140" y="11"/>
                    <a:pt x="137" y="11"/>
                    <a:pt x="134" y="11"/>
                  </a:cubicBezTo>
                  <a:cubicBezTo>
                    <a:pt x="133" y="11"/>
                    <a:pt x="132" y="11"/>
                    <a:pt x="130" y="11"/>
                  </a:cubicBezTo>
                  <a:cubicBezTo>
                    <a:pt x="129" y="11"/>
                    <a:pt x="128" y="11"/>
                    <a:pt x="127" y="11"/>
                  </a:cubicBezTo>
                  <a:cubicBezTo>
                    <a:pt x="121" y="10"/>
                    <a:pt x="117" y="10"/>
                    <a:pt x="109" y="10"/>
                  </a:cubicBezTo>
                  <a:cubicBezTo>
                    <a:pt x="103" y="11"/>
                    <a:pt x="92" y="6"/>
                    <a:pt x="85" y="3"/>
                  </a:cubicBezTo>
                  <a:cubicBezTo>
                    <a:pt x="84" y="3"/>
                    <a:pt x="84" y="3"/>
                    <a:pt x="84" y="3"/>
                  </a:cubicBezTo>
                  <a:cubicBezTo>
                    <a:pt x="82" y="2"/>
                    <a:pt x="80" y="1"/>
                    <a:pt x="79" y="1"/>
                  </a:cubicBezTo>
                  <a:cubicBezTo>
                    <a:pt x="78" y="0"/>
                    <a:pt x="76" y="0"/>
                    <a:pt x="75" y="0"/>
                  </a:cubicBezTo>
                  <a:cubicBezTo>
                    <a:pt x="69" y="0"/>
                    <a:pt x="61" y="4"/>
                    <a:pt x="59" y="7"/>
                  </a:cubicBezTo>
                  <a:cubicBezTo>
                    <a:pt x="58" y="9"/>
                    <a:pt x="42" y="20"/>
                    <a:pt x="39" y="21"/>
                  </a:cubicBezTo>
                  <a:cubicBezTo>
                    <a:pt x="39" y="21"/>
                    <a:pt x="39" y="21"/>
                    <a:pt x="39" y="21"/>
                  </a:cubicBezTo>
                  <a:cubicBezTo>
                    <a:pt x="33" y="25"/>
                    <a:pt x="34" y="33"/>
                    <a:pt x="34" y="35"/>
                  </a:cubicBezTo>
                  <a:cubicBezTo>
                    <a:pt x="34" y="36"/>
                    <a:pt x="34" y="37"/>
                    <a:pt x="33" y="38"/>
                  </a:cubicBezTo>
                  <a:cubicBezTo>
                    <a:pt x="33" y="39"/>
                    <a:pt x="31" y="39"/>
                    <a:pt x="29" y="39"/>
                  </a:cubicBezTo>
                  <a:cubicBezTo>
                    <a:pt x="28" y="39"/>
                    <a:pt x="28" y="39"/>
                    <a:pt x="27" y="39"/>
                  </a:cubicBezTo>
                  <a:cubicBezTo>
                    <a:pt x="27" y="39"/>
                    <a:pt x="27" y="39"/>
                    <a:pt x="26" y="39"/>
                  </a:cubicBezTo>
                  <a:cubicBezTo>
                    <a:pt x="21" y="39"/>
                    <a:pt x="17" y="43"/>
                    <a:pt x="16" y="44"/>
                  </a:cubicBezTo>
                  <a:cubicBezTo>
                    <a:pt x="15" y="45"/>
                    <a:pt x="15" y="47"/>
                    <a:pt x="16" y="48"/>
                  </a:cubicBezTo>
                  <a:cubicBezTo>
                    <a:pt x="17" y="50"/>
                    <a:pt x="18" y="51"/>
                    <a:pt x="19" y="51"/>
                  </a:cubicBezTo>
                  <a:cubicBezTo>
                    <a:pt x="21" y="51"/>
                    <a:pt x="21" y="52"/>
                    <a:pt x="25" y="55"/>
                  </a:cubicBezTo>
                  <a:cubicBezTo>
                    <a:pt x="25" y="56"/>
                    <a:pt x="25" y="56"/>
                    <a:pt x="25" y="56"/>
                  </a:cubicBezTo>
                  <a:cubicBezTo>
                    <a:pt x="27" y="57"/>
                    <a:pt x="28" y="59"/>
                    <a:pt x="28" y="60"/>
                  </a:cubicBezTo>
                  <a:cubicBezTo>
                    <a:pt x="28" y="62"/>
                    <a:pt x="29" y="63"/>
                    <a:pt x="30" y="63"/>
                  </a:cubicBezTo>
                  <a:cubicBezTo>
                    <a:pt x="31" y="63"/>
                    <a:pt x="31" y="63"/>
                    <a:pt x="32" y="63"/>
                  </a:cubicBezTo>
                  <a:cubicBezTo>
                    <a:pt x="32" y="63"/>
                    <a:pt x="33" y="63"/>
                    <a:pt x="34" y="63"/>
                  </a:cubicBezTo>
                  <a:cubicBezTo>
                    <a:pt x="34" y="63"/>
                    <a:pt x="34" y="63"/>
                    <a:pt x="35" y="63"/>
                  </a:cubicBezTo>
                  <a:cubicBezTo>
                    <a:pt x="36" y="62"/>
                    <a:pt x="38" y="62"/>
                    <a:pt x="41" y="63"/>
                  </a:cubicBezTo>
                  <a:cubicBezTo>
                    <a:pt x="41" y="63"/>
                    <a:pt x="41" y="63"/>
                    <a:pt x="41" y="63"/>
                  </a:cubicBezTo>
                  <a:cubicBezTo>
                    <a:pt x="48" y="64"/>
                    <a:pt x="50" y="67"/>
                    <a:pt x="49" y="71"/>
                  </a:cubicBezTo>
                  <a:cubicBezTo>
                    <a:pt x="49" y="73"/>
                    <a:pt x="48" y="74"/>
                    <a:pt x="45" y="74"/>
                  </a:cubicBezTo>
                  <a:cubicBezTo>
                    <a:pt x="43" y="74"/>
                    <a:pt x="43" y="74"/>
                    <a:pt x="43" y="74"/>
                  </a:cubicBezTo>
                  <a:cubicBezTo>
                    <a:pt x="43" y="74"/>
                    <a:pt x="42" y="74"/>
                    <a:pt x="41" y="74"/>
                  </a:cubicBezTo>
                  <a:cubicBezTo>
                    <a:pt x="39" y="75"/>
                    <a:pt x="38" y="76"/>
                    <a:pt x="36" y="78"/>
                  </a:cubicBezTo>
                  <a:cubicBezTo>
                    <a:pt x="36" y="79"/>
                    <a:pt x="34" y="81"/>
                    <a:pt x="33" y="81"/>
                  </a:cubicBezTo>
                  <a:cubicBezTo>
                    <a:pt x="32" y="81"/>
                    <a:pt x="31" y="78"/>
                    <a:pt x="30" y="77"/>
                  </a:cubicBezTo>
                  <a:cubicBezTo>
                    <a:pt x="30" y="76"/>
                    <a:pt x="30" y="76"/>
                    <a:pt x="30" y="75"/>
                  </a:cubicBezTo>
                  <a:cubicBezTo>
                    <a:pt x="29" y="74"/>
                    <a:pt x="29" y="73"/>
                    <a:pt x="29" y="73"/>
                  </a:cubicBezTo>
                  <a:cubicBezTo>
                    <a:pt x="27" y="70"/>
                    <a:pt x="23" y="70"/>
                    <a:pt x="22" y="70"/>
                  </a:cubicBezTo>
                  <a:cubicBezTo>
                    <a:pt x="20" y="70"/>
                    <a:pt x="18" y="70"/>
                    <a:pt x="17" y="71"/>
                  </a:cubicBezTo>
                  <a:cubicBezTo>
                    <a:pt x="14" y="72"/>
                    <a:pt x="12" y="73"/>
                    <a:pt x="8" y="77"/>
                  </a:cubicBezTo>
                  <a:cubicBezTo>
                    <a:pt x="5" y="81"/>
                    <a:pt x="3" y="83"/>
                    <a:pt x="1" y="88"/>
                  </a:cubicBezTo>
                  <a:cubicBezTo>
                    <a:pt x="0" y="93"/>
                    <a:pt x="3" y="100"/>
                    <a:pt x="4" y="104"/>
                  </a:cubicBezTo>
                  <a:cubicBezTo>
                    <a:pt x="5" y="104"/>
                    <a:pt x="5" y="104"/>
                    <a:pt x="5" y="104"/>
                  </a:cubicBezTo>
                  <a:cubicBezTo>
                    <a:pt x="5" y="104"/>
                    <a:pt x="5" y="105"/>
                    <a:pt x="5" y="105"/>
                  </a:cubicBezTo>
                  <a:cubicBezTo>
                    <a:pt x="5" y="105"/>
                    <a:pt x="5" y="105"/>
                    <a:pt x="5" y="105"/>
                  </a:cubicBezTo>
                  <a:cubicBezTo>
                    <a:pt x="6" y="107"/>
                    <a:pt x="9" y="109"/>
                    <a:pt x="12" y="109"/>
                  </a:cubicBezTo>
                  <a:cubicBezTo>
                    <a:pt x="13" y="109"/>
                    <a:pt x="14" y="109"/>
                    <a:pt x="15" y="108"/>
                  </a:cubicBezTo>
                  <a:cubicBezTo>
                    <a:pt x="15" y="108"/>
                    <a:pt x="16" y="107"/>
                    <a:pt x="20" y="107"/>
                  </a:cubicBezTo>
                  <a:cubicBezTo>
                    <a:pt x="22" y="107"/>
                    <a:pt x="25" y="107"/>
                    <a:pt x="27" y="108"/>
                  </a:cubicBezTo>
                  <a:cubicBezTo>
                    <a:pt x="31" y="108"/>
                    <a:pt x="31" y="108"/>
                    <a:pt x="31" y="108"/>
                  </a:cubicBezTo>
                  <a:cubicBezTo>
                    <a:pt x="33" y="108"/>
                    <a:pt x="35" y="106"/>
                    <a:pt x="36" y="105"/>
                  </a:cubicBezTo>
                  <a:cubicBezTo>
                    <a:pt x="37" y="104"/>
                    <a:pt x="38" y="102"/>
                    <a:pt x="40" y="102"/>
                  </a:cubicBezTo>
                  <a:cubicBezTo>
                    <a:pt x="44" y="102"/>
                    <a:pt x="47" y="106"/>
                    <a:pt x="48" y="111"/>
                  </a:cubicBezTo>
                  <a:cubicBezTo>
                    <a:pt x="48" y="114"/>
                    <a:pt x="48" y="115"/>
                    <a:pt x="47" y="115"/>
                  </a:cubicBezTo>
                  <a:cubicBezTo>
                    <a:pt x="45" y="117"/>
                    <a:pt x="43" y="117"/>
                    <a:pt x="42" y="117"/>
                  </a:cubicBezTo>
                  <a:cubicBezTo>
                    <a:pt x="41" y="116"/>
                    <a:pt x="41" y="116"/>
                    <a:pt x="40" y="116"/>
                  </a:cubicBezTo>
                  <a:cubicBezTo>
                    <a:pt x="37" y="116"/>
                    <a:pt x="36" y="117"/>
                    <a:pt x="36" y="119"/>
                  </a:cubicBezTo>
                  <a:cubicBezTo>
                    <a:pt x="35" y="120"/>
                    <a:pt x="34" y="122"/>
                    <a:pt x="30" y="124"/>
                  </a:cubicBezTo>
                  <a:cubicBezTo>
                    <a:pt x="29" y="124"/>
                    <a:pt x="27" y="124"/>
                    <a:pt x="25" y="124"/>
                  </a:cubicBezTo>
                  <a:cubicBezTo>
                    <a:pt x="24" y="123"/>
                    <a:pt x="23" y="123"/>
                    <a:pt x="22" y="124"/>
                  </a:cubicBezTo>
                  <a:cubicBezTo>
                    <a:pt x="21" y="124"/>
                    <a:pt x="21" y="124"/>
                    <a:pt x="21" y="124"/>
                  </a:cubicBezTo>
                  <a:cubicBezTo>
                    <a:pt x="20" y="125"/>
                    <a:pt x="19" y="127"/>
                    <a:pt x="18" y="130"/>
                  </a:cubicBezTo>
                  <a:cubicBezTo>
                    <a:pt x="16" y="132"/>
                    <a:pt x="15" y="134"/>
                    <a:pt x="13" y="136"/>
                  </a:cubicBezTo>
                  <a:cubicBezTo>
                    <a:pt x="12" y="138"/>
                    <a:pt x="10" y="140"/>
                    <a:pt x="8" y="141"/>
                  </a:cubicBezTo>
                  <a:cubicBezTo>
                    <a:pt x="6" y="143"/>
                    <a:pt x="5" y="145"/>
                    <a:pt x="4" y="147"/>
                  </a:cubicBezTo>
                  <a:cubicBezTo>
                    <a:pt x="3" y="147"/>
                    <a:pt x="3" y="147"/>
                    <a:pt x="3" y="148"/>
                  </a:cubicBezTo>
                  <a:cubicBezTo>
                    <a:pt x="3" y="149"/>
                    <a:pt x="3" y="151"/>
                    <a:pt x="3" y="152"/>
                  </a:cubicBezTo>
                  <a:cubicBezTo>
                    <a:pt x="4" y="154"/>
                    <a:pt x="6" y="155"/>
                    <a:pt x="8" y="155"/>
                  </a:cubicBezTo>
                  <a:cubicBezTo>
                    <a:pt x="10" y="156"/>
                    <a:pt x="11" y="157"/>
                    <a:pt x="11" y="158"/>
                  </a:cubicBezTo>
                  <a:cubicBezTo>
                    <a:pt x="12" y="159"/>
                    <a:pt x="11" y="159"/>
                    <a:pt x="11" y="160"/>
                  </a:cubicBezTo>
                  <a:cubicBezTo>
                    <a:pt x="8" y="164"/>
                    <a:pt x="10" y="172"/>
                    <a:pt x="12" y="175"/>
                  </a:cubicBezTo>
                  <a:cubicBezTo>
                    <a:pt x="13" y="177"/>
                    <a:pt x="16" y="177"/>
                    <a:pt x="19" y="177"/>
                  </a:cubicBezTo>
                  <a:cubicBezTo>
                    <a:pt x="22" y="177"/>
                    <a:pt x="22" y="177"/>
                    <a:pt x="22" y="177"/>
                  </a:cubicBezTo>
                  <a:cubicBezTo>
                    <a:pt x="23" y="177"/>
                    <a:pt x="23" y="177"/>
                    <a:pt x="23" y="177"/>
                  </a:cubicBezTo>
                  <a:cubicBezTo>
                    <a:pt x="24" y="177"/>
                    <a:pt x="24" y="177"/>
                    <a:pt x="25" y="177"/>
                  </a:cubicBezTo>
                  <a:cubicBezTo>
                    <a:pt x="26" y="177"/>
                    <a:pt x="26" y="177"/>
                    <a:pt x="26" y="177"/>
                  </a:cubicBezTo>
                  <a:cubicBezTo>
                    <a:pt x="32" y="177"/>
                    <a:pt x="35" y="178"/>
                    <a:pt x="36" y="181"/>
                  </a:cubicBezTo>
                  <a:cubicBezTo>
                    <a:pt x="38" y="182"/>
                    <a:pt x="38" y="184"/>
                    <a:pt x="35" y="187"/>
                  </a:cubicBezTo>
                  <a:cubicBezTo>
                    <a:pt x="35" y="187"/>
                    <a:pt x="34" y="187"/>
                    <a:pt x="34" y="188"/>
                  </a:cubicBezTo>
                  <a:cubicBezTo>
                    <a:pt x="33" y="190"/>
                    <a:pt x="34" y="193"/>
                    <a:pt x="35" y="195"/>
                  </a:cubicBezTo>
                  <a:cubicBezTo>
                    <a:pt x="36" y="196"/>
                    <a:pt x="37" y="197"/>
                    <a:pt x="41" y="197"/>
                  </a:cubicBezTo>
                  <a:cubicBezTo>
                    <a:pt x="44" y="197"/>
                    <a:pt x="47" y="196"/>
                    <a:pt x="49" y="196"/>
                  </a:cubicBezTo>
                  <a:cubicBezTo>
                    <a:pt x="49" y="196"/>
                    <a:pt x="50" y="196"/>
                    <a:pt x="50" y="195"/>
                  </a:cubicBezTo>
                  <a:cubicBezTo>
                    <a:pt x="51" y="195"/>
                    <a:pt x="52" y="196"/>
                    <a:pt x="52" y="196"/>
                  </a:cubicBezTo>
                  <a:cubicBezTo>
                    <a:pt x="52" y="196"/>
                    <a:pt x="52" y="197"/>
                    <a:pt x="52" y="198"/>
                  </a:cubicBezTo>
                  <a:cubicBezTo>
                    <a:pt x="52" y="198"/>
                    <a:pt x="52" y="198"/>
                    <a:pt x="52" y="198"/>
                  </a:cubicBezTo>
                  <a:cubicBezTo>
                    <a:pt x="52" y="199"/>
                    <a:pt x="52" y="200"/>
                    <a:pt x="52" y="201"/>
                  </a:cubicBezTo>
                  <a:cubicBezTo>
                    <a:pt x="52" y="202"/>
                    <a:pt x="52" y="202"/>
                    <a:pt x="52" y="202"/>
                  </a:cubicBezTo>
                  <a:cubicBezTo>
                    <a:pt x="52" y="203"/>
                    <a:pt x="53" y="203"/>
                    <a:pt x="54" y="203"/>
                  </a:cubicBezTo>
                  <a:cubicBezTo>
                    <a:pt x="56" y="203"/>
                    <a:pt x="60" y="201"/>
                    <a:pt x="61" y="199"/>
                  </a:cubicBezTo>
                  <a:cubicBezTo>
                    <a:pt x="62" y="197"/>
                    <a:pt x="63" y="196"/>
                    <a:pt x="66" y="195"/>
                  </a:cubicBezTo>
                  <a:cubicBezTo>
                    <a:pt x="66" y="195"/>
                    <a:pt x="67" y="195"/>
                    <a:pt x="67" y="195"/>
                  </a:cubicBezTo>
                  <a:cubicBezTo>
                    <a:pt x="69" y="197"/>
                    <a:pt x="67" y="203"/>
                    <a:pt x="66" y="204"/>
                  </a:cubicBezTo>
                  <a:cubicBezTo>
                    <a:pt x="66" y="205"/>
                    <a:pt x="66" y="205"/>
                    <a:pt x="66" y="205"/>
                  </a:cubicBezTo>
                  <a:cubicBezTo>
                    <a:pt x="65" y="209"/>
                    <a:pt x="63" y="210"/>
                    <a:pt x="60" y="211"/>
                  </a:cubicBezTo>
                  <a:cubicBezTo>
                    <a:pt x="59" y="211"/>
                    <a:pt x="59" y="212"/>
                    <a:pt x="58" y="212"/>
                  </a:cubicBezTo>
                  <a:cubicBezTo>
                    <a:pt x="58" y="212"/>
                    <a:pt x="57" y="213"/>
                    <a:pt x="57" y="213"/>
                  </a:cubicBezTo>
                  <a:cubicBezTo>
                    <a:pt x="55" y="214"/>
                    <a:pt x="53" y="217"/>
                    <a:pt x="51" y="222"/>
                  </a:cubicBezTo>
                  <a:cubicBezTo>
                    <a:pt x="50" y="224"/>
                    <a:pt x="48" y="227"/>
                    <a:pt x="47" y="228"/>
                  </a:cubicBezTo>
                  <a:cubicBezTo>
                    <a:pt x="46" y="230"/>
                    <a:pt x="43" y="230"/>
                    <a:pt x="40" y="230"/>
                  </a:cubicBezTo>
                  <a:cubicBezTo>
                    <a:pt x="34" y="230"/>
                    <a:pt x="34" y="230"/>
                    <a:pt x="34" y="230"/>
                  </a:cubicBezTo>
                  <a:cubicBezTo>
                    <a:pt x="32" y="230"/>
                    <a:pt x="31" y="231"/>
                    <a:pt x="31" y="231"/>
                  </a:cubicBezTo>
                  <a:cubicBezTo>
                    <a:pt x="30" y="231"/>
                    <a:pt x="30" y="231"/>
                    <a:pt x="29" y="231"/>
                  </a:cubicBezTo>
                  <a:cubicBezTo>
                    <a:pt x="28" y="232"/>
                    <a:pt x="26" y="236"/>
                    <a:pt x="25" y="238"/>
                  </a:cubicBezTo>
                  <a:cubicBezTo>
                    <a:pt x="24" y="239"/>
                    <a:pt x="24" y="239"/>
                    <a:pt x="24" y="239"/>
                  </a:cubicBezTo>
                  <a:cubicBezTo>
                    <a:pt x="23" y="242"/>
                    <a:pt x="21" y="245"/>
                    <a:pt x="20" y="247"/>
                  </a:cubicBezTo>
                  <a:cubicBezTo>
                    <a:pt x="17" y="250"/>
                    <a:pt x="15" y="251"/>
                    <a:pt x="13" y="251"/>
                  </a:cubicBezTo>
                  <a:cubicBezTo>
                    <a:pt x="12" y="251"/>
                    <a:pt x="12" y="251"/>
                    <a:pt x="12" y="251"/>
                  </a:cubicBezTo>
                  <a:cubicBezTo>
                    <a:pt x="11" y="251"/>
                    <a:pt x="10" y="251"/>
                    <a:pt x="9" y="252"/>
                  </a:cubicBezTo>
                  <a:cubicBezTo>
                    <a:pt x="5" y="253"/>
                    <a:pt x="0" y="258"/>
                    <a:pt x="0" y="261"/>
                  </a:cubicBezTo>
                  <a:cubicBezTo>
                    <a:pt x="0" y="262"/>
                    <a:pt x="1" y="262"/>
                    <a:pt x="1" y="262"/>
                  </a:cubicBezTo>
                  <a:cubicBezTo>
                    <a:pt x="1" y="262"/>
                    <a:pt x="3" y="263"/>
                    <a:pt x="6" y="263"/>
                  </a:cubicBezTo>
                  <a:cubicBezTo>
                    <a:pt x="7" y="263"/>
                    <a:pt x="11" y="263"/>
                    <a:pt x="12" y="261"/>
                  </a:cubicBezTo>
                  <a:cubicBezTo>
                    <a:pt x="13" y="260"/>
                    <a:pt x="23" y="257"/>
                    <a:pt x="26" y="255"/>
                  </a:cubicBezTo>
                  <a:cubicBezTo>
                    <a:pt x="29" y="255"/>
                    <a:pt x="31" y="254"/>
                    <a:pt x="32" y="254"/>
                  </a:cubicBezTo>
                  <a:cubicBezTo>
                    <a:pt x="33" y="254"/>
                    <a:pt x="33" y="254"/>
                    <a:pt x="33" y="254"/>
                  </a:cubicBezTo>
                  <a:cubicBezTo>
                    <a:pt x="35" y="253"/>
                    <a:pt x="36" y="250"/>
                    <a:pt x="38" y="247"/>
                  </a:cubicBezTo>
                  <a:cubicBezTo>
                    <a:pt x="39" y="246"/>
                    <a:pt x="39" y="246"/>
                    <a:pt x="39" y="246"/>
                  </a:cubicBezTo>
                  <a:cubicBezTo>
                    <a:pt x="40" y="244"/>
                    <a:pt x="42" y="241"/>
                    <a:pt x="43" y="240"/>
                  </a:cubicBezTo>
                  <a:cubicBezTo>
                    <a:pt x="46" y="238"/>
                    <a:pt x="50" y="238"/>
                    <a:pt x="54" y="238"/>
                  </a:cubicBezTo>
                  <a:cubicBezTo>
                    <a:pt x="55" y="238"/>
                    <a:pt x="56" y="238"/>
                    <a:pt x="57" y="237"/>
                  </a:cubicBezTo>
                  <a:cubicBezTo>
                    <a:pt x="58" y="237"/>
                    <a:pt x="60" y="237"/>
                    <a:pt x="61" y="237"/>
                  </a:cubicBezTo>
                  <a:cubicBezTo>
                    <a:pt x="66" y="236"/>
                    <a:pt x="72" y="228"/>
                    <a:pt x="76" y="223"/>
                  </a:cubicBezTo>
                  <a:cubicBezTo>
                    <a:pt x="77" y="222"/>
                    <a:pt x="77" y="222"/>
                    <a:pt x="77" y="222"/>
                  </a:cubicBezTo>
                  <a:cubicBezTo>
                    <a:pt x="79" y="219"/>
                    <a:pt x="82" y="217"/>
                    <a:pt x="85" y="216"/>
                  </a:cubicBezTo>
                  <a:cubicBezTo>
                    <a:pt x="87" y="215"/>
                    <a:pt x="87" y="215"/>
                    <a:pt x="87" y="215"/>
                  </a:cubicBezTo>
                  <a:cubicBezTo>
                    <a:pt x="87" y="214"/>
                    <a:pt x="88" y="214"/>
                    <a:pt x="88" y="213"/>
                  </a:cubicBezTo>
                  <a:cubicBezTo>
                    <a:pt x="89" y="213"/>
                    <a:pt x="90" y="212"/>
                    <a:pt x="91" y="212"/>
                  </a:cubicBezTo>
                  <a:cubicBezTo>
                    <a:pt x="94" y="209"/>
                    <a:pt x="94" y="202"/>
                    <a:pt x="94" y="199"/>
                  </a:cubicBezTo>
                  <a:cubicBezTo>
                    <a:pt x="94" y="197"/>
                    <a:pt x="94" y="197"/>
                    <a:pt x="94" y="197"/>
                  </a:cubicBezTo>
                  <a:cubicBezTo>
                    <a:pt x="94" y="195"/>
                    <a:pt x="94" y="194"/>
                    <a:pt x="96" y="192"/>
                  </a:cubicBezTo>
                  <a:cubicBezTo>
                    <a:pt x="99" y="190"/>
                    <a:pt x="99" y="187"/>
                    <a:pt x="99" y="184"/>
                  </a:cubicBezTo>
                  <a:cubicBezTo>
                    <a:pt x="99" y="182"/>
                    <a:pt x="99" y="181"/>
                    <a:pt x="99" y="179"/>
                  </a:cubicBezTo>
                  <a:cubicBezTo>
                    <a:pt x="100" y="174"/>
                    <a:pt x="116" y="160"/>
                    <a:pt x="120" y="157"/>
                  </a:cubicBezTo>
                  <a:cubicBezTo>
                    <a:pt x="121" y="157"/>
                    <a:pt x="122" y="157"/>
                    <a:pt x="122" y="157"/>
                  </a:cubicBezTo>
                  <a:cubicBezTo>
                    <a:pt x="123" y="157"/>
                    <a:pt x="123" y="157"/>
                    <a:pt x="123" y="157"/>
                  </a:cubicBezTo>
                  <a:cubicBezTo>
                    <a:pt x="123" y="159"/>
                    <a:pt x="123" y="162"/>
                    <a:pt x="121" y="164"/>
                  </a:cubicBezTo>
                  <a:cubicBezTo>
                    <a:pt x="120" y="166"/>
                    <a:pt x="116" y="171"/>
                    <a:pt x="118" y="175"/>
                  </a:cubicBezTo>
                  <a:cubicBezTo>
                    <a:pt x="118" y="176"/>
                    <a:pt x="119" y="177"/>
                    <a:pt x="120" y="177"/>
                  </a:cubicBezTo>
                  <a:cubicBezTo>
                    <a:pt x="120" y="177"/>
                    <a:pt x="121" y="177"/>
                    <a:pt x="124" y="174"/>
                  </a:cubicBezTo>
                  <a:cubicBezTo>
                    <a:pt x="125" y="173"/>
                    <a:pt x="127" y="172"/>
                    <a:pt x="128" y="172"/>
                  </a:cubicBezTo>
                  <a:cubicBezTo>
                    <a:pt x="128" y="172"/>
                    <a:pt x="129" y="172"/>
                    <a:pt x="129" y="172"/>
                  </a:cubicBezTo>
                  <a:cubicBezTo>
                    <a:pt x="129" y="172"/>
                    <a:pt x="128" y="173"/>
                    <a:pt x="125" y="177"/>
                  </a:cubicBezTo>
                  <a:cubicBezTo>
                    <a:pt x="122" y="179"/>
                    <a:pt x="122" y="179"/>
                    <a:pt x="122" y="179"/>
                  </a:cubicBezTo>
                  <a:cubicBezTo>
                    <a:pt x="122" y="179"/>
                    <a:pt x="122" y="179"/>
                    <a:pt x="122" y="179"/>
                  </a:cubicBezTo>
                  <a:cubicBezTo>
                    <a:pt x="121" y="179"/>
                    <a:pt x="119" y="180"/>
                    <a:pt x="118" y="181"/>
                  </a:cubicBezTo>
                  <a:cubicBezTo>
                    <a:pt x="118" y="181"/>
                    <a:pt x="118" y="182"/>
                    <a:pt x="118" y="182"/>
                  </a:cubicBezTo>
                  <a:cubicBezTo>
                    <a:pt x="118" y="183"/>
                    <a:pt x="117" y="184"/>
                    <a:pt x="118" y="185"/>
                  </a:cubicBezTo>
                  <a:cubicBezTo>
                    <a:pt x="118" y="187"/>
                    <a:pt x="120" y="188"/>
                    <a:pt x="121" y="189"/>
                  </a:cubicBezTo>
                  <a:cubicBezTo>
                    <a:pt x="122" y="190"/>
                    <a:pt x="123" y="190"/>
                    <a:pt x="123" y="190"/>
                  </a:cubicBezTo>
                  <a:cubicBezTo>
                    <a:pt x="126" y="190"/>
                    <a:pt x="131" y="187"/>
                    <a:pt x="132" y="184"/>
                  </a:cubicBezTo>
                  <a:cubicBezTo>
                    <a:pt x="133" y="181"/>
                    <a:pt x="137" y="177"/>
                    <a:pt x="139" y="177"/>
                  </a:cubicBezTo>
                  <a:cubicBezTo>
                    <a:pt x="141" y="177"/>
                    <a:pt x="143" y="175"/>
                    <a:pt x="144" y="174"/>
                  </a:cubicBezTo>
                  <a:cubicBezTo>
                    <a:pt x="145" y="173"/>
                    <a:pt x="146" y="171"/>
                    <a:pt x="145" y="170"/>
                  </a:cubicBezTo>
                  <a:cubicBezTo>
                    <a:pt x="145" y="167"/>
                    <a:pt x="147" y="162"/>
                    <a:pt x="151" y="158"/>
                  </a:cubicBezTo>
                  <a:cubicBezTo>
                    <a:pt x="151" y="158"/>
                    <a:pt x="151" y="158"/>
                    <a:pt x="152" y="158"/>
                  </a:cubicBezTo>
                  <a:cubicBezTo>
                    <a:pt x="156" y="158"/>
                    <a:pt x="163" y="166"/>
                    <a:pt x="166" y="170"/>
                  </a:cubicBezTo>
                  <a:cubicBezTo>
                    <a:pt x="167" y="171"/>
                    <a:pt x="169" y="172"/>
                    <a:pt x="172" y="172"/>
                  </a:cubicBezTo>
                  <a:cubicBezTo>
                    <a:pt x="176" y="172"/>
                    <a:pt x="183" y="170"/>
                    <a:pt x="185" y="167"/>
                  </a:cubicBezTo>
                  <a:cubicBezTo>
                    <a:pt x="186" y="166"/>
                    <a:pt x="187" y="165"/>
                    <a:pt x="189" y="165"/>
                  </a:cubicBezTo>
                  <a:cubicBezTo>
                    <a:pt x="191" y="165"/>
                    <a:pt x="194" y="167"/>
                    <a:pt x="197" y="168"/>
                  </a:cubicBezTo>
                  <a:cubicBezTo>
                    <a:pt x="197" y="169"/>
                    <a:pt x="197" y="169"/>
                    <a:pt x="197" y="169"/>
                  </a:cubicBezTo>
                  <a:cubicBezTo>
                    <a:pt x="197" y="169"/>
                    <a:pt x="197" y="169"/>
                    <a:pt x="198" y="169"/>
                  </a:cubicBezTo>
                  <a:cubicBezTo>
                    <a:pt x="202" y="172"/>
                    <a:pt x="207" y="174"/>
                    <a:pt x="212" y="174"/>
                  </a:cubicBezTo>
                  <a:cubicBezTo>
                    <a:pt x="213" y="174"/>
                    <a:pt x="214" y="174"/>
                    <a:pt x="216" y="174"/>
                  </a:cubicBezTo>
                  <a:cubicBezTo>
                    <a:pt x="217" y="173"/>
                    <a:pt x="219" y="173"/>
                    <a:pt x="220" y="173"/>
                  </a:cubicBezTo>
                  <a:cubicBezTo>
                    <a:pt x="222" y="173"/>
                    <a:pt x="224" y="173"/>
                    <a:pt x="226" y="174"/>
                  </a:cubicBezTo>
                  <a:cubicBezTo>
                    <a:pt x="227" y="174"/>
                    <a:pt x="229" y="175"/>
                    <a:pt x="231" y="175"/>
                  </a:cubicBezTo>
                  <a:cubicBezTo>
                    <a:pt x="233" y="175"/>
                    <a:pt x="238" y="177"/>
                    <a:pt x="249" y="195"/>
                  </a:cubicBezTo>
                  <a:cubicBezTo>
                    <a:pt x="251" y="199"/>
                    <a:pt x="254" y="200"/>
                    <a:pt x="256" y="200"/>
                  </a:cubicBezTo>
                  <a:cubicBezTo>
                    <a:pt x="257" y="200"/>
                    <a:pt x="258" y="200"/>
                    <a:pt x="259" y="199"/>
                  </a:cubicBezTo>
                  <a:cubicBezTo>
                    <a:pt x="259" y="199"/>
                    <a:pt x="259" y="199"/>
                    <a:pt x="259" y="199"/>
                  </a:cubicBezTo>
                  <a:cubicBezTo>
                    <a:pt x="262" y="199"/>
                    <a:pt x="265" y="202"/>
                    <a:pt x="268" y="206"/>
                  </a:cubicBezTo>
                  <a:cubicBezTo>
                    <a:pt x="273" y="211"/>
                    <a:pt x="273" y="211"/>
                    <a:pt x="273" y="211"/>
                  </a:cubicBezTo>
                  <a:cubicBezTo>
                    <a:pt x="277" y="214"/>
                    <a:pt x="282" y="219"/>
                    <a:pt x="286" y="220"/>
                  </a:cubicBezTo>
                  <a:cubicBezTo>
                    <a:pt x="286" y="220"/>
                    <a:pt x="287" y="220"/>
                    <a:pt x="287" y="220"/>
                  </a:cubicBezTo>
                  <a:cubicBezTo>
                    <a:pt x="291" y="220"/>
                    <a:pt x="296" y="215"/>
                    <a:pt x="304" y="204"/>
                  </a:cubicBezTo>
                  <a:cubicBezTo>
                    <a:pt x="304" y="203"/>
                    <a:pt x="305" y="201"/>
                    <a:pt x="304" y="199"/>
                  </a:cubicBezTo>
                  <a:cubicBezTo>
                    <a:pt x="303" y="197"/>
                    <a:pt x="299" y="196"/>
                    <a:pt x="296" y="197"/>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168D4AF-1D7A-4D1C-9F12-8FCC263566A4}"/>
                </a:ext>
              </a:extLst>
            </p:cNvPr>
            <p:cNvSpPr>
              <a:spLocks/>
            </p:cNvSpPr>
            <p:nvPr/>
          </p:nvSpPr>
          <p:spPr bwMode="auto">
            <a:xfrm>
              <a:off x="939" y="2284"/>
              <a:ext cx="29" cy="21"/>
            </a:xfrm>
            <a:custGeom>
              <a:avLst/>
              <a:gdLst>
                <a:gd name="T0" fmla="*/ 23 w 25"/>
                <a:gd name="T1" fmla="*/ 4 h 18"/>
                <a:gd name="T2" fmla="*/ 22 w 25"/>
                <a:gd name="T3" fmla="*/ 4 h 18"/>
                <a:gd name="T4" fmla="*/ 22 w 25"/>
                <a:gd name="T5" fmla="*/ 3 h 18"/>
                <a:gd name="T6" fmla="*/ 20 w 25"/>
                <a:gd name="T7" fmla="*/ 1 h 18"/>
                <a:gd name="T8" fmla="*/ 10 w 25"/>
                <a:gd name="T9" fmla="*/ 0 h 18"/>
                <a:gd name="T10" fmla="*/ 9 w 25"/>
                <a:gd name="T11" fmla="*/ 0 h 18"/>
                <a:gd name="T12" fmla="*/ 6 w 25"/>
                <a:gd name="T13" fmla="*/ 0 h 18"/>
                <a:gd name="T14" fmla="*/ 5 w 25"/>
                <a:gd name="T15" fmla="*/ 2 h 18"/>
                <a:gd name="T16" fmla="*/ 4 w 25"/>
                <a:gd name="T17" fmla="*/ 3 h 18"/>
                <a:gd name="T18" fmla="*/ 3 w 25"/>
                <a:gd name="T19" fmla="*/ 3 h 18"/>
                <a:gd name="T20" fmla="*/ 0 w 25"/>
                <a:gd name="T21" fmla="*/ 6 h 18"/>
                <a:gd name="T22" fmla="*/ 0 w 25"/>
                <a:gd name="T23" fmla="*/ 9 h 18"/>
                <a:gd name="T24" fmla="*/ 3 w 25"/>
                <a:gd name="T25" fmla="*/ 12 h 18"/>
                <a:gd name="T26" fmla="*/ 6 w 25"/>
                <a:gd name="T27" fmla="*/ 15 h 18"/>
                <a:gd name="T28" fmla="*/ 6 w 25"/>
                <a:gd name="T29" fmla="*/ 16 h 18"/>
                <a:gd name="T30" fmla="*/ 15 w 25"/>
                <a:gd name="T31" fmla="*/ 18 h 18"/>
                <a:gd name="T32" fmla="*/ 15 w 25"/>
                <a:gd name="T33" fmla="*/ 18 h 18"/>
                <a:gd name="T34" fmla="*/ 19 w 25"/>
                <a:gd name="T35" fmla="*/ 16 h 18"/>
                <a:gd name="T36" fmla="*/ 19 w 25"/>
                <a:gd name="T37" fmla="*/ 16 h 18"/>
                <a:gd name="T38" fmla="*/ 19 w 25"/>
                <a:gd name="T39" fmla="*/ 15 h 18"/>
                <a:gd name="T40" fmla="*/ 21 w 25"/>
                <a:gd name="T41" fmla="*/ 14 h 18"/>
                <a:gd name="T42" fmla="*/ 23 w 25"/>
                <a:gd name="T43" fmla="*/ 13 h 18"/>
                <a:gd name="T44" fmla="*/ 25 w 25"/>
                <a:gd name="T45" fmla="*/ 8 h 18"/>
                <a:gd name="T46" fmla="*/ 23 w 25"/>
                <a:gd name="T4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8">
                  <a:moveTo>
                    <a:pt x="23" y="4"/>
                  </a:moveTo>
                  <a:cubicBezTo>
                    <a:pt x="23" y="4"/>
                    <a:pt x="22" y="4"/>
                    <a:pt x="22" y="4"/>
                  </a:cubicBezTo>
                  <a:cubicBezTo>
                    <a:pt x="22" y="3"/>
                    <a:pt x="22" y="3"/>
                    <a:pt x="22" y="3"/>
                  </a:cubicBezTo>
                  <a:cubicBezTo>
                    <a:pt x="21" y="2"/>
                    <a:pt x="21" y="1"/>
                    <a:pt x="20" y="1"/>
                  </a:cubicBezTo>
                  <a:cubicBezTo>
                    <a:pt x="18" y="0"/>
                    <a:pt x="11" y="0"/>
                    <a:pt x="10" y="0"/>
                  </a:cubicBezTo>
                  <a:cubicBezTo>
                    <a:pt x="9" y="0"/>
                    <a:pt x="9" y="0"/>
                    <a:pt x="9" y="0"/>
                  </a:cubicBezTo>
                  <a:cubicBezTo>
                    <a:pt x="9" y="0"/>
                    <a:pt x="7" y="0"/>
                    <a:pt x="6" y="0"/>
                  </a:cubicBezTo>
                  <a:cubicBezTo>
                    <a:pt x="6" y="1"/>
                    <a:pt x="5" y="1"/>
                    <a:pt x="5" y="2"/>
                  </a:cubicBezTo>
                  <a:cubicBezTo>
                    <a:pt x="5" y="2"/>
                    <a:pt x="5" y="2"/>
                    <a:pt x="4" y="3"/>
                  </a:cubicBezTo>
                  <a:cubicBezTo>
                    <a:pt x="4" y="3"/>
                    <a:pt x="3" y="3"/>
                    <a:pt x="3" y="3"/>
                  </a:cubicBezTo>
                  <a:cubicBezTo>
                    <a:pt x="2" y="3"/>
                    <a:pt x="1" y="4"/>
                    <a:pt x="0" y="6"/>
                  </a:cubicBezTo>
                  <a:cubicBezTo>
                    <a:pt x="0" y="6"/>
                    <a:pt x="0" y="7"/>
                    <a:pt x="0" y="9"/>
                  </a:cubicBezTo>
                  <a:cubicBezTo>
                    <a:pt x="1" y="10"/>
                    <a:pt x="2" y="11"/>
                    <a:pt x="3" y="12"/>
                  </a:cubicBezTo>
                  <a:cubicBezTo>
                    <a:pt x="4" y="12"/>
                    <a:pt x="5" y="14"/>
                    <a:pt x="6" y="15"/>
                  </a:cubicBezTo>
                  <a:cubicBezTo>
                    <a:pt x="6" y="15"/>
                    <a:pt x="6" y="16"/>
                    <a:pt x="6" y="16"/>
                  </a:cubicBezTo>
                  <a:cubicBezTo>
                    <a:pt x="8" y="17"/>
                    <a:pt x="12" y="18"/>
                    <a:pt x="15" y="18"/>
                  </a:cubicBezTo>
                  <a:cubicBezTo>
                    <a:pt x="15" y="18"/>
                    <a:pt x="15" y="18"/>
                    <a:pt x="15" y="18"/>
                  </a:cubicBezTo>
                  <a:cubicBezTo>
                    <a:pt x="18" y="18"/>
                    <a:pt x="18" y="17"/>
                    <a:pt x="19" y="16"/>
                  </a:cubicBezTo>
                  <a:cubicBezTo>
                    <a:pt x="19" y="16"/>
                    <a:pt x="19" y="16"/>
                    <a:pt x="19" y="16"/>
                  </a:cubicBezTo>
                  <a:cubicBezTo>
                    <a:pt x="19" y="16"/>
                    <a:pt x="19" y="15"/>
                    <a:pt x="19" y="15"/>
                  </a:cubicBezTo>
                  <a:cubicBezTo>
                    <a:pt x="20" y="15"/>
                    <a:pt x="20" y="15"/>
                    <a:pt x="21" y="14"/>
                  </a:cubicBezTo>
                  <a:cubicBezTo>
                    <a:pt x="22" y="14"/>
                    <a:pt x="22" y="14"/>
                    <a:pt x="23" y="13"/>
                  </a:cubicBezTo>
                  <a:cubicBezTo>
                    <a:pt x="23" y="13"/>
                    <a:pt x="25" y="9"/>
                    <a:pt x="25" y="8"/>
                  </a:cubicBezTo>
                  <a:cubicBezTo>
                    <a:pt x="25" y="6"/>
                    <a:pt x="24" y="5"/>
                    <a:pt x="23" y="4"/>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473BF89-CB8B-4243-B283-984EB1398975}"/>
                </a:ext>
              </a:extLst>
            </p:cNvPr>
            <p:cNvSpPr>
              <a:spLocks/>
            </p:cNvSpPr>
            <p:nvPr/>
          </p:nvSpPr>
          <p:spPr bwMode="auto">
            <a:xfrm>
              <a:off x="1041" y="2332"/>
              <a:ext cx="23" cy="12"/>
            </a:xfrm>
            <a:custGeom>
              <a:avLst/>
              <a:gdLst>
                <a:gd name="T0" fmla="*/ 13 w 19"/>
                <a:gd name="T1" fmla="*/ 7 h 10"/>
                <a:gd name="T2" fmla="*/ 18 w 19"/>
                <a:gd name="T3" fmla="*/ 5 h 10"/>
                <a:gd name="T4" fmla="*/ 19 w 19"/>
                <a:gd name="T5" fmla="*/ 4 h 10"/>
                <a:gd name="T6" fmla="*/ 18 w 19"/>
                <a:gd name="T7" fmla="*/ 1 h 10"/>
                <a:gd name="T8" fmla="*/ 16 w 19"/>
                <a:gd name="T9" fmla="*/ 0 h 10"/>
                <a:gd name="T10" fmla="*/ 15 w 19"/>
                <a:gd name="T11" fmla="*/ 0 h 10"/>
                <a:gd name="T12" fmla="*/ 14 w 19"/>
                <a:gd name="T13" fmla="*/ 0 h 10"/>
                <a:gd name="T14" fmla="*/ 11 w 19"/>
                <a:gd name="T15" fmla="*/ 0 h 10"/>
                <a:gd name="T16" fmla="*/ 8 w 19"/>
                <a:gd name="T17" fmla="*/ 0 h 10"/>
                <a:gd name="T18" fmla="*/ 3 w 19"/>
                <a:gd name="T19" fmla="*/ 3 h 10"/>
                <a:gd name="T20" fmla="*/ 1 w 19"/>
                <a:gd name="T21" fmla="*/ 5 h 10"/>
                <a:gd name="T22" fmla="*/ 0 w 19"/>
                <a:gd name="T23" fmla="*/ 7 h 10"/>
                <a:gd name="T24" fmla="*/ 1 w 19"/>
                <a:gd name="T25" fmla="*/ 8 h 10"/>
                <a:gd name="T26" fmla="*/ 1 w 19"/>
                <a:gd name="T27" fmla="*/ 8 h 10"/>
                <a:gd name="T28" fmla="*/ 4 w 19"/>
                <a:gd name="T29" fmla="*/ 10 h 10"/>
                <a:gd name="T30" fmla="*/ 7 w 19"/>
                <a:gd name="T31" fmla="*/ 10 h 10"/>
                <a:gd name="T32" fmla="*/ 10 w 19"/>
                <a:gd name="T33" fmla="*/ 8 h 10"/>
                <a:gd name="T34" fmla="*/ 13 w 19"/>
                <a:gd name="T3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3" y="7"/>
                  </a:moveTo>
                  <a:cubicBezTo>
                    <a:pt x="14" y="7"/>
                    <a:pt x="17" y="6"/>
                    <a:pt x="18" y="5"/>
                  </a:cubicBezTo>
                  <a:cubicBezTo>
                    <a:pt x="18" y="5"/>
                    <a:pt x="19" y="4"/>
                    <a:pt x="19" y="4"/>
                  </a:cubicBezTo>
                  <a:cubicBezTo>
                    <a:pt x="19" y="3"/>
                    <a:pt x="19" y="3"/>
                    <a:pt x="18" y="1"/>
                  </a:cubicBezTo>
                  <a:cubicBezTo>
                    <a:pt x="18" y="0"/>
                    <a:pt x="17" y="0"/>
                    <a:pt x="16" y="0"/>
                  </a:cubicBezTo>
                  <a:cubicBezTo>
                    <a:pt x="15" y="0"/>
                    <a:pt x="15" y="0"/>
                    <a:pt x="15" y="0"/>
                  </a:cubicBezTo>
                  <a:cubicBezTo>
                    <a:pt x="15" y="0"/>
                    <a:pt x="14" y="0"/>
                    <a:pt x="14" y="0"/>
                  </a:cubicBezTo>
                  <a:cubicBezTo>
                    <a:pt x="13" y="0"/>
                    <a:pt x="12" y="0"/>
                    <a:pt x="11" y="0"/>
                  </a:cubicBezTo>
                  <a:cubicBezTo>
                    <a:pt x="10" y="0"/>
                    <a:pt x="9" y="0"/>
                    <a:pt x="8" y="0"/>
                  </a:cubicBezTo>
                  <a:cubicBezTo>
                    <a:pt x="6" y="0"/>
                    <a:pt x="4" y="2"/>
                    <a:pt x="3" y="3"/>
                  </a:cubicBezTo>
                  <a:cubicBezTo>
                    <a:pt x="3" y="4"/>
                    <a:pt x="2" y="4"/>
                    <a:pt x="1" y="5"/>
                  </a:cubicBezTo>
                  <a:cubicBezTo>
                    <a:pt x="0" y="5"/>
                    <a:pt x="0" y="6"/>
                    <a:pt x="0" y="7"/>
                  </a:cubicBezTo>
                  <a:cubicBezTo>
                    <a:pt x="0" y="7"/>
                    <a:pt x="0" y="8"/>
                    <a:pt x="1" y="8"/>
                  </a:cubicBezTo>
                  <a:cubicBezTo>
                    <a:pt x="1" y="8"/>
                    <a:pt x="1" y="8"/>
                    <a:pt x="1" y="8"/>
                  </a:cubicBezTo>
                  <a:cubicBezTo>
                    <a:pt x="2" y="9"/>
                    <a:pt x="3" y="9"/>
                    <a:pt x="4" y="10"/>
                  </a:cubicBezTo>
                  <a:cubicBezTo>
                    <a:pt x="5" y="10"/>
                    <a:pt x="6" y="10"/>
                    <a:pt x="7" y="10"/>
                  </a:cubicBezTo>
                  <a:cubicBezTo>
                    <a:pt x="9" y="10"/>
                    <a:pt x="10" y="9"/>
                    <a:pt x="10" y="8"/>
                  </a:cubicBezTo>
                  <a:cubicBezTo>
                    <a:pt x="11" y="8"/>
                    <a:pt x="12" y="7"/>
                    <a:pt x="13" y="7"/>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E79A6514-1F2B-4795-9989-0DF4F42E4C36}"/>
                </a:ext>
              </a:extLst>
            </p:cNvPr>
            <p:cNvSpPr>
              <a:spLocks/>
            </p:cNvSpPr>
            <p:nvPr/>
          </p:nvSpPr>
          <p:spPr bwMode="auto">
            <a:xfrm>
              <a:off x="1075" y="2342"/>
              <a:ext cx="46" cy="31"/>
            </a:xfrm>
            <a:custGeom>
              <a:avLst/>
              <a:gdLst>
                <a:gd name="T0" fmla="*/ 31 w 39"/>
                <a:gd name="T1" fmla="*/ 19 h 26"/>
                <a:gd name="T2" fmla="*/ 34 w 39"/>
                <a:gd name="T3" fmla="*/ 19 h 26"/>
                <a:gd name="T4" fmla="*/ 36 w 39"/>
                <a:gd name="T5" fmla="*/ 19 h 26"/>
                <a:gd name="T6" fmla="*/ 36 w 39"/>
                <a:gd name="T7" fmla="*/ 19 h 26"/>
                <a:gd name="T8" fmla="*/ 38 w 39"/>
                <a:gd name="T9" fmla="*/ 18 h 26"/>
                <a:gd name="T10" fmla="*/ 37 w 39"/>
                <a:gd name="T11" fmla="*/ 13 h 26"/>
                <a:gd name="T12" fmla="*/ 30 w 39"/>
                <a:gd name="T13" fmla="*/ 11 h 26"/>
                <a:gd name="T14" fmla="*/ 29 w 39"/>
                <a:gd name="T15" fmla="*/ 11 h 26"/>
                <a:gd name="T16" fmla="*/ 26 w 39"/>
                <a:gd name="T17" fmla="*/ 8 h 26"/>
                <a:gd name="T18" fmla="*/ 25 w 39"/>
                <a:gd name="T19" fmla="*/ 7 h 26"/>
                <a:gd name="T20" fmla="*/ 20 w 39"/>
                <a:gd name="T21" fmla="*/ 4 h 26"/>
                <a:gd name="T22" fmla="*/ 20 w 39"/>
                <a:gd name="T23" fmla="*/ 4 h 26"/>
                <a:gd name="T24" fmla="*/ 16 w 39"/>
                <a:gd name="T25" fmla="*/ 6 h 26"/>
                <a:gd name="T26" fmla="*/ 16 w 39"/>
                <a:gd name="T27" fmla="*/ 6 h 26"/>
                <a:gd name="T28" fmla="*/ 15 w 39"/>
                <a:gd name="T29" fmla="*/ 7 h 26"/>
                <a:gd name="T30" fmla="*/ 11 w 39"/>
                <a:gd name="T31" fmla="*/ 7 h 26"/>
                <a:gd name="T32" fmla="*/ 10 w 39"/>
                <a:gd name="T33" fmla="*/ 6 h 26"/>
                <a:gd name="T34" fmla="*/ 10 w 39"/>
                <a:gd name="T35" fmla="*/ 6 h 26"/>
                <a:gd name="T36" fmla="*/ 8 w 39"/>
                <a:gd name="T37" fmla="*/ 3 h 26"/>
                <a:gd name="T38" fmla="*/ 7 w 39"/>
                <a:gd name="T39" fmla="*/ 2 h 26"/>
                <a:gd name="T40" fmla="*/ 5 w 39"/>
                <a:gd name="T41" fmla="*/ 0 h 26"/>
                <a:gd name="T42" fmla="*/ 3 w 39"/>
                <a:gd name="T43" fmla="*/ 0 h 26"/>
                <a:gd name="T44" fmla="*/ 3 w 39"/>
                <a:gd name="T45" fmla="*/ 1 h 26"/>
                <a:gd name="T46" fmla="*/ 2 w 39"/>
                <a:gd name="T47" fmla="*/ 1 h 26"/>
                <a:gd name="T48" fmla="*/ 0 w 39"/>
                <a:gd name="T49" fmla="*/ 7 h 26"/>
                <a:gd name="T50" fmla="*/ 3 w 39"/>
                <a:gd name="T51" fmla="*/ 12 h 26"/>
                <a:gd name="T52" fmla="*/ 8 w 39"/>
                <a:gd name="T53" fmla="*/ 12 h 26"/>
                <a:gd name="T54" fmla="*/ 10 w 39"/>
                <a:gd name="T55" fmla="*/ 12 h 26"/>
                <a:gd name="T56" fmla="*/ 11 w 39"/>
                <a:gd name="T57" fmla="*/ 15 h 26"/>
                <a:gd name="T58" fmla="*/ 11 w 39"/>
                <a:gd name="T59" fmla="*/ 18 h 26"/>
                <a:gd name="T60" fmla="*/ 11 w 39"/>
                <a:gd name="T61" fmla="*/ 19 h 26"/>
                <a:gd name="T62" fmla="*/ 11 w 39"/>
                <a:gd name="T63" fmla="*/ 20 h 26"/>
                <a:gd name="T64" fmla="*/ 15 w 39"/>
                <a:gd name="T65" fmla="*/ 25 h 26"/>
                <a:gd name="T66" fmla="*/ 20 w 39"/>
                <a:gd name="T67" fmla="*/ 26 h 26"/>
                <a:gd name="T68" fmla="*/ 23 w 39"/>
                <a:gd name="T69" fmla="*/ 25 h 26"/>
                <a:gd name="T70" fmla="*/ 24 w 39"/>
                <a:gd name="T71" fmla="*/ 21 h 26"/>
                <a:gd name="T72" fmla="*/ 24 w 39"/>
                <a:gd name="T73" fmla="*/ 19 h 26"/>
                <a:gd name="T74" fmla="*/ 28 w 39"/>
                <a:gd name="T75" fmla="*/ 19 h 26"/>
                <a:gd name="T76" fmla="*/ 30 w 39"/>
                <a:gd name="T77" fmla="*/ 19 h 26"/>
                <a:gd name="T78" fmla="*/ 31 w 39"/>
                <a:gd name="T7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26">
                  <a:moveTo>
                    <a:pt x="31" y="19"/>
                  </a:moveTo>
                  <a:cubicBezTo>
                    <a:pt x="34" y="19"/>
                    <a:pt x="34" y="19"/>
                    <a:pt x="34" y="19"/>
                  </a:cubicBezTo>
                  <a:cubicBezTo>
                    <a:pt x="35" y="19"/>
                    <a:pt x="35" y="19"/>
                    <a:pt x="36" y="19"/>
                  </a:cubicBezTo>
                  <a:cubicBezTo>
                    <a:pt x="36" y="19"/>
                    <a:pt x="36" y="19"/>
                    <a:pt x="36" y="19"/>
                  </a:cubicBezTo>
                  <a:cubicBezTo>
                    <a:pt x="37" y="19"/>
                    <a:pt x="38" y="18"/>
                    <a:pt x="38" y="18"/>
                  </a:cubicBezTo>
                  <a:cubicBezTo>
                    <a:pt x="39" y="16"/>
                    <a:pt x="37" y="13"/>
                    <a:pt x="37" y="13"/>
                  </a:cubicBezTo>
                  <a:cubicBezTo>
                    <a:pt x="36" y="12"/>
                    <a:pt x="34" y="11"/>
                    <a:pt x="30" y="11"/>
                  </a:cubicBezTo>
                  <a:cubicBezTo>
                    <a:pt x="29" y="11"/>
                    <a:pt x="29" y="11"/>
                    <a:pt x="29" y="11"/>
                  </a:cubicBezTo>
                  <a:cubicBezTo>
                    <a:pt x="28" y="11"/>
                    <a:pt x="27" y="9"/>
                    <a:pt x="26" y="8"/>
                  </a:cubicBezTo>
                  <a:cubicBezTo>
                    <a:pt x="26" y="8"/>
                    <a:pt x="25" y="7"/>
                    <a:pt x="25" y="7"/>
                  </a:cubicBezTo>
                  <a:cubicBezTo>
                    <a:pt x="25" y="6"/>
                    <a:pt x="23" y="5"/>
                    <a:pt x="20" y="4"/>
                  </a:cubicBezTo>
                  <a:cubicBezTo>
                    <a:pt x="20" y="4"/>
                    <a:pt x="20" y="4"/>
                    <a:pt x="20" y="4"/>
                  </a:cubicBezTo>
                  <a:cubicBezTo>
                    <a:pt x="18" y="4"/>
                    <a:pt x="17" y="5"/>
                    <a:pt x="16" y="6"/>
                  </a:cubicBezTo>
                  <a:cubicBezTo>
                    <a:pt x="16" y="6"/>
                    <a:pt x="16" y="6"/>
                    <a:pt x="16" y="6"/>
                  </a:cubicBezTo>
                  <a:cubicBezTo>
                    <a:pt x="16" y="6"/>
                    <a:pt x="15" y="6"/>
                    <a:pt x="15" y="7"/>
                  </a:cubicBezTo>
                  <a:cubicBezTo>
                    <a:pt x="14" y="7"/>
                    <a:pt x="13" y="7"/>
                    <a:pt x="11" y="7"/>
                  </a:cubicBezTo>
                  <a:cubicBezTo>
                    <a:pt x="10" y="6"/>
                    <a:pt x="10" y="6"/>
                    <a:pt x="10" y="6"/>
                  </a:cubicBezTo>
                  <a:cubicBezTo>
                    <a:pt x="10" y="6"/>
                    <a:pt x="10" y="6"/>
                    <a:pt x="10" y="6"/>
                  </a:cubicBezTo>
                  <a:cubicBezTo>
                    <a:pt x="9" y="6"/>
                    <a:pt x="8" y="5"/>
                    <a:pt x="8" y="3"/>
                  </a:cubicBezTo>
                  <a:cubicBezTo>
                    <a:pt x="8" y="3"/>
                    <a:pt x="8" y="2"/>
                    <a:pt x="7" y="2"/>
                  </a:cubicBezTo>
                  <a:cubicBezTo>
                    <a:pt x="7" y="1"/>
                    <a:pt x="6" y="0"/>
                    <a:pt x="5" y="0"/>
                  </a:cubicBezTo>
                  <a:cubicBezTo>
                    <a:pt x="4" y="0"/>
                    <a:pt x="4" y="0"/>
                    <a:pt x="3" y="0"/>
                  </a:cubicBezTo>
                  <a:cubicBezTo>
                    <a:pt x="3" y="1"/>
                    <a:pt x="3" y="1"/>
                    <a:pt x="3" y="1"/>
                  </a:cubicBezTo>
                  <a:cubicBezTo>
                    <a:pt x="3" y="1"/>
                    <a:pt x="3" y="1"/>
                    <a:pt x="2" y="1"/>
                  </a:cubicBezTo>
                  <a:cubicBezTo>
                    <a:pt x="1" y="2"/>
                    <a:pt x="0" y="7"/>
                    <a:pt x="0" y="7"/>
                  </a:cubicBezTo>
                  <a:cubicBezTo>
                    <a:pt x="0" y="9"/>
                    <a:pt x="1" y="10"/>
                    <a:pt x="3" y="12"/>
                  </a:cubicBezTo>
                  <a:cubicBezTo>
                    <a:pt x="4" y="12"/>
                    <a:pt x="6" y="12"/>
                    <a:pt x="8" y="12"/>
                  </a:cubicBezTo>
                  <a:cubicBezTo>
                    <a:pt x="10" y="12"/>
                    <a:pt x="10" y="12"/>
                    <a:pt x="10" y="12"/>
                  </a:cubicBezTo>
                  <a:cubicBezTo>
                    <a:pt x="11" y="12"/>
                    <a:pt x="11" y="13"/>
                    <a:pt x="11" y="15"/>
                  </a:cubicBezTo>
                  <a:cubicBezTo>
                    <a:pt x="11" y="18"/>
                    <a:pt x="11" y="18"/>
                    <a:pt x="11" y="18"/>
                  </a:cubicBezTo>
                  <a:cubicBezTo>
                    <a:pt x="11" y="18"/>
                    <a:pt x="11" y="18"/>
                    <a:pt x="11" y="19"/>
                  </a:cubicBezTo>
                  <a:cubicBezTo>
                    <a:pt x="11" y="19"/>
                    <a:pt x="11" y="19"/>
                    <a:pt x="11" y="20"/>
                  </a:cubicBezTo>
                  <a:cubicBezTo>
                    <a:pt x="11" y="23"/>
                    <a:pt x="13" y="24"/>
                    <a:pt x="15" y="25"/>
                  </a:cubicBezTo>
                  <a:cubicBezTo>
                    <a:pt x="16" y="26"/>
                    <a:pt x="18" y="26"/>
                    <a:pt x="20" y="26"/>
                  </a:cubicBezTo>
                  <a:cubicBezTo>
                    <a:pt x="21" y="26"/>
                    <a:pt x="22" y="26"/>
                    <a:pt x="23" y="25"/>
                  </a:cubicBezTo>
                  <a:cubicBezTo>
                    <a:pt x="24" y="25"/>
                    <a:pt x="24" y="23"/>
                    <a:pt x="24" y="21"/>
                  </a:cubicBezTo>
                  <a:cubicBezTo>
                    <a:pt x="24" y="20"/>
                    <a:pt x="24" y="20"/>
                    <a:pt x="24" y="19"/>
                  </a:cubicBezTo>
                  <a:cubicBezTo>
                    <a:pt x="24" y="19"/>
                    <a:pt x="25" y="19"/>
                    <a:pt x="28" y="19"/>
                  </a:cubicBezTo>
                  <a:cubicBezTo>
                    <a:pt x="29" y="19"/>
                    <a:pt x="30" y="19"/>
                    <a:pt x="30" y="19"/>
                  </a:cubicBezTo>
                  <a:cubicBezTo>
                    <a:pt x="30" y="19"/>
                    <a:pt x="31" y="19"/>
                    <a:pt x="31" y="19"/>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28DE5B25-DEAA-4E62-9438-ED60790EC1D1}"/>
                </a:ext>
              </a:extLst>
            </p:cNvPr>
            <p:cNvSpPr>
              <a:spLocks/>
            </p:cNvSpPr>
            <p:nvPr/>
          </p:nvSpPr>
          <p:spPr bwMode="auto">
            <a:xfrm>
              <a:off x="1053" y="2347"/>
              <a:ext cx="21" cy="16"/>
            </a:xfrm>
            <a:custGeom>
              <a:avLst/>
              <a:gdLst>
                <a:gd name="T0" fmla="*/ 16 w 18"/>
                <a:gd name="T1" fmla="*/ 12 h 14"/>
                <a:gd name="T2" fmla="*/ 18 w 18"/>
                <a:gd name="T3" fmla="*/ 9 h 14"/>
                <a:gd name="T4" fmla="*/ 17 w 18"/>
                <a:gd name="T5" fmla="*/ 8 h 14"/>
                <a:gd name="T6" fmla="*/ 16 w 18"/>
                <a:gd name="T7" fmla="*/ 5 h 14"/>
                <a:gd name="T8" fmla="*/ 14 w 18"/>
                <a:gd name="T9" fmla="*/ 3 h 14"/>
                <a:gd name="T10" fmla="*/ 13 w 18"/>
                <a:gd name="T11" fmla="*/ 3 h 14"/>
                <a:gd name="T12" fmla="*/ 11 w 18"/>
                <a:gd name="T13" fmla="*/ 2 h 14"/>
                <a:gd name="T14" fmla="*/ 10 w 18"/>
                <a:gd name="T15" fmla="*/ 0 h 14"/>
                <a:gd name="T16" fmla="*/ 9 w 18"/>
                <a:gd name="T17" fmla="*/ 0 h 14"/>
                <a:gd name="T18" fmla="*/ 8 w 18"/>
                <a:gd name="T19" fmla="*/ 0 h 14"/>
                <a:gd name="T20" fmla="*/ 6 w 18"/>
                <a:gd name="T21" fmla="*/ 0 h 14"/>
                <a:gd name="T22" fmla="*/ 3 w 18"/>
                <a:gd name="T23" fmla="*/ 0 h 14"/>
                <a:gd name="T24" fmla="*/ 1 w 18"/>
                <a:gd name="T25" fmla="*/ 0 h 14"/>
                <a:gd name="T26" fmla="*/ 0 w 18"/>
                <a:gd name="T27" fmla="*/ 2 h 14"/>
                <a:gd name="T28" fmla="*/ 0 w 18"/>
                <a:gd name="T29" fmla="*/ 4 h 14"/>
                <a:gd name="T30" fmla="*/ 0 w 18"/>
                <a:gd name="T31" fmla="*/ 5 h 14"/>
                <a:gd name="T32" fmla="*/ 1 w 18"/>
                <a:gd name="T33" fmla="*/ 6 h 14"/>
                <a:gd name="T34" fmla="*/ 4 w 18"/>
                <a:gd name="T35" fmla="*/ 8 h 14"/>
                <a:gd name="T36" fmla="*/ 5 w 18"/>
                <a:gd name="T37" fmla="*/ 8 h 14"/>
                <a:gd name="T38" fmla="*/ 5 w 18"/>
                <a:gd name="T39" fmla="*/ 9 h 14"/>
                <a:gd name="T40" fmla="*/ 5 w 18"/>
                <a:gd name="T41" fmla="*/ 11 h 14"/>
                <a:gd name="T42" fmla="*/ 5 w 18"/>
                <a:gd name="T43" fmla="*/ 11 h 14"/>
                <a:gd name="T44" fmla="*/ 5 w 18"/>
                <a:gd name="T45" fmla="*/ 12 h 14"/>
                <a:gd name="T46" fmla="*/ 9 w 18"/>
                <a:gd name="T47" fmla="*/ 14 h 14"/>
                <a:gd name="T48" fmla="*/ 9 w 18"/>
                <a:gd name="T49" fmla="*/ 14 h 14"/>
                <a:gd name="T50" fmla="*/ 11 w 18"/>
                <a:gd name="T51" fmla="*/ 13 h 14"/>
                <a:gd name="T52" fmla="*/ 11 w 18"/>
                <a:gd name="T53" fmla="*/ 11 h 14"/>
                <a:gd name="T54" fmla="*/ 14 w 18"/>
                <a:gd name="T55" fmla="*/ 12 h 14"/>
                <a:gd name="T56" fmla="*/ 14 w 18"/>
                <a:gd name="T57" fmla="*/ 12 h 14"/>
                <a:gd name="T58" fmla="*/ 16 w 18"/>
                <a:gd name="T5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4">
                  <a:moveTo>
                    <a:pt x="16" y="12"/>
                  </a:moveTo>
                  <a:cubicBezTo>
                    <a:pt x="16" y="12"/>
                    <a:pt x="18" y="12"/>
                    <a:pt x="18" y="9"/>
                  </a:cubicBezTo>
                  <a:cubicBezTo>
                    <a:pt x="18" y="9"/>
                    <a:pt x="18" y="8"/>
                    <a:pt x="17" y="8"/>
                  </a:cubicBezTo>
                  <a:cubicBezTo>
                    <a:pt x="17" y="7"/>
                    <a:pt x="16" y="6"/>
                    <a:pt x="16" y="5"/>
                  </a:cubicBezTo>
                  <a:cubicBezTo>
                    <a:pt x="15" y="5"/>
                    <a:pt x="15" y="4"/>
                    <a:pt x="14" y="3"/>
                  </a:cubicBezTo>
                  <a:cubicBezTo>
                    <a:pt x="14" y="3"/>
                    <a:pt x="14" y="3"/>
                    <a:pt x="13" y="3"/>
                  </a:cubicBezTo>
                  <a:cubicBezTo>
                    <a:pt x="11" y="3"/>
                    <a:pt x="11" y="2"/>
                    <a:pt x="11" y="2"/>
                  </a:cubicBezTo>
                  <a:cubicBezTo>
                    <a:pt x="11" y="1"/>
                    <a:pt x="10" y="0"/>
                    <a:pt x="10" y="0"/>
                  </a:cubicBezTo>
                  <a:cubicBezTo>
                    <a:pt x="9" y="0"/>
                    <a:pt x="9" y="0"/>
                    <a:pt x="9" y="0"/>
                  </a:cubicBezTo>
                  <a:cubicBezTo>
                    <a:pt x="9" y="0"/>
                    <a:pt x="8" y="0"/>
                    <a:pt x="8" y="0"/>
                  </a:cubicBezTo>
                  <a:cubicBezTo>
                    <a:pt x="7" y="0"/>
                    <a:pt x="6" y="0"/>
                    <a:pt x="6" y="0"/>
                  </a:cubicBezTo>
                  <a:cubicBezTo>
                    <a:pt x="5" y="0"/>
                    <a:pt x="4" y="0"/>
                    <a:pt x="3" y="0"/>
                  </a:cubicBezTo>
                  <a:cubicBezTo>
                    <a:pt x="2" y="0"/>
                    <a:pt x="1" y="0"/>
                    <a:pt x="1" y="0"/>
                  </a:cubicBezTo>
                  <a:cubicBezTo>
                    <a:pt x="1" y="0"/>
                    <a:pt x="0" y="1"/>
                    <a:pt x="0" y="2"/>
                  </a:cubicBezTo>
                  <a:cubicBezTo>
                    <a:pt x="0" y="4"/>
                    <a:pt x="0" y="4"/>
                    <a:pt x="0" y="4"/>
                  </a:cubicBezTo>
                  <a:cubicBezTo>
                    <a:pt x="0" y="4"/>
                    <a:pt x="0" y="5"/>
                    <a:pt x="0" y="5"/>
                  </a:cubicBezTo>
                  <a:cubicBezTo>
                    <a:pt x="0" y="5"/>
                    <a:pt x="1" y="6"/>
                    <a:pt x="1" y="6"/>
                  </a:cubicBezTo>
                  <a:cubicBezTo>
                    <a:pt x="1" y="8"/>
                    <a:pt x="3" y="8"/>
                    <a:pt x="4" y="8"/>
                  </a:cubicBezTo>
                  <a:cubicBezTo>
                    <a:pt x="4" y="8"/>
                    <a:pt x="5" y="8"/>
                    <a:pt x="5" y="8"/>
                  </a:cubicBezTo>
                  <a:cubicBezTo>
                    <a:pt x="5" y="8"/>
                    <a:pt x="5" y="8"/>
                    <a:pt x="5" y="9"/>
                  </a:cubicBezTo>
                  <a:cubicBezTo>
                    <a:pt x="5" y="9"/>
                    <a:pt x="5" y="10"/>
                    <a:pt x="5" y="11"/>
                  </a:cubicBezTo>
                  <a:cubicBezTo>
                    <a:pt x="5" y="11"/>
                    <a:pt x="5" y="11"/>
                    <a:pt x="5" y="11"/>
                  </a:cubicBezTo>
                  <a:cubicBezTo>
                    <a:pt x="5" y="12"/>
                    <a:pt x="5" y="12"/>
                    <a:pt x="5" y="12"/>
                  </a:cubicBezTo>
                  <a:cubicBezTo>
                    <a:pt x="5" y="13"/>
                    <a:pt x="6" y="14"/>
                    <a:pt x="9" y="14"/>
                  </a:cubicBezTo>
                  <a:cubicBezTo>
                    <a:pt x="9" y="14"/>
                    <a:pt x="9" y="14"/>
                    <a:pt x="9" y="14"/>
                  </a:cubicBezTo>
                  <a:cubicBezTo>
                    <a:pt x="10" y="14"/>
                    <a:pt x="11" y="14"/>
                    <a:pt x="11" y="13"/>
                  </a:cubicBezTo>
                  <a:cubicBezTo>
                    <a:pt x="11" y="12"/>
                    <a:pt x="11" y="12"/>
                    <a:pt x="11" y="11"/>
                  </a:cubicBezTo>
                  <a:cubicBezTo>
                    <a:pt x="12" y="11"/>
                    <a:pt x="13" y="11"/>
                    <a:pt x="14" y="12"/>
                  </a:cubicBezTo>
                  <a:cubicBezTo>
                    <a:pt x="14" y="12"/>
                    <a:pt x="14" y="12"/>
                    <a:pt x="14" y="12"/>
                  </a:cubicBezTo>
                  <a:lnTo>
                    <a:pt x="16" y="12"/>
                  </a:ln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34538E1D-569E-4911-A7C3-31946A310F15}"/>
                </a:ext>
              </a:extLst>
            </p:cNvPr>
            <p:cNvSpPr>
              <a:spLocks/>
            </p:cNvSpPr>
            <p:nvPr/>
          </p:nvSpPr>
          <p:spPr bwMode="auto">
            <a:xfrm>
              <a:off x="1111" y="2383"/>
              <a:ext cx="70" cy="77"/>
            </a:xfrm>
            <a:custGeom>
              <a:avLst/>
              <a:gdLst>
                <a:gd name="T0" fmla="*/ 55 w 60"/>
                <a:gd name="T1" fmla="*/ 35 h 65"/>
                <a:gd name="T2" fmla="*/ 53 w 60"/>
                <a:gd name="T3" fmla="*/ 33 h 65"/>
                <a:gd name="T4" fmla="*/ 49 w 60"/>
                <a:gd name="T5" fmla="*/ 26 h 65"/>
                <a:gd name="T6" fmla="*/ 48 w 60"/>
                <a:gd name="T7" fmla="*/ 25 h 65"/>
                <a:gd name="T8" fmla="*/ 47 w 60"/>
                <a:gd name="T9" fmla="*/ 22 h 65"/>
                <a:gd name="T10" fmla="*/ 46 w 60"/>
                <a:gd name="T11" fmla="*/ 20 h 65"/>
                <a:gd name="T12" fmla="*/ 33 w 60"/>
                <a:gd name="T13" fmla="*/ 12 h 65"/>
                <a:gd name="T14" fmla="*/ 28 w 60"/>
                <a:gd name="T15" fmla="*/ 10 h 65"/>
                <a:gd name="T16" fmla="*/ 19 w 60"/>
                <a:gd name="T17" fmla="*/ 5 h 65"/>
                <a:gd name="T18" fmla="*/ 18 w 60"/>
                <a:gd name="T19" fmla="*/ 4 h 65"/>
                <a:gd name="T20" fmla="*/ 15 w 60"/>
                <a:gd name="T21" fmla="*/ 1 h 65"/>
                <a:gd name="T22" fmla="*/ 12 w 60"/>
                <a:gd name="T23" fmla="*/ 0 h 65"/>
                <a:gd name="T24" fmla="*/ 9 w 60"/>
                <a:gd name="T25" fmla="*/ 3 h 65"/>
                <a:gd name="T26" fmla="*/ 8 w 60"/>
                <a:gd name="T27" fmla="*/ 9 h 65"/>
                <a:gd name="T28" fmla="*/ 10 w 60"/>
                <a:gd name="T29" fmla="*/ 10 h 65"/>
                <a:gd name="T30" fmla="*/ 13 w 60"/>
                <a:gd name="T31" fmla="*/ 14 h 65"/>
                <a:gd name="T32" fmla="*/ 12 w 60"/>
                <a:gd name="T33" fmla="*/ 15 h 65"/>
                <a:gd name="T34" fmla="*/ 9 w 60"/>
                <a:gd name="T35" fmla="*/ 16 h 65"/>
                <a:gd name="T36" fmla="*/ 7 w 60"/>
                <a:gd name="T37" fmla="*/ 19 h 65"/>
                <a:gd name="T38" fmla="*/ 4 w 60"/>
                <a:gd name="T39" fmla="*/ 21 h 65"/>
                <a:gd name="T40" fmla="*/ 5 w 60"/>
                <a:gd name="T41" fmla="*/ 35 h 65"/>
                <a:gd name="T42" fmla="*/ 11 w 60"/>
                <a:gd name="T43" fmla="*/ 40 h 65"/>
                <a:gd name="T44" fmla="*/ 11 w 60"/>
                <a:gd name="T45" fmla="*/ 43 h 65"/>
                <a:gd name="T46" fmla="*/ 11 w 60"/>
                <a:gd name="T47" fmla="*/ 44 h 65"/>
                <a:gd name="T48" fmla="*/ 10 w 60"/>
                <a:gd name="T49" fmla="*/ 48 h 65"/>
                <a:gd name="T50" fmla="*/ 7 w 60"/>
                <a:gd name="T51" fmla="*/ 52 h 65"/>
                <a:gd name="T52" fmla="*/ 7 w 60"/>
                <a:gd name="T53" fmla="*/ 55 h 65"/>
                <a:gd name="T54" fmla="*/ 7 w 60"/>
                <a:gd name="T55" fmla="*/ 57 h 65"/>
                <a:gd name="T56" fmla="*/ 10 w 60"/>
                <a:gd name="T57" fmla="*/ 58 h 65"/>
                <a:gd name="T58" fmla="*/ 12 w 60"/>
                <a:gd name="T59" fmla="*/ 59 h 65"/>
                <a:gd name="T60" fmla="*/ 15 w 60"/>
                <a:gd name="T61" fmla="*/ 62 h 65"/>
                <a:gd name="T62" fmla="*/ 22 w 60"/>
                <a:gd name="T63" fmla="*/ 65 h 65"/>
                <a:gd name="T64" fmla="*/ 26 w 60"/>
                <a:gd name="T65" fmla="*/ 64 h 65"/>
                <a:gd name="T66" fmla="*/ 22 w 60"/>
                <a:gd name="T67" fmla="*/ 58 h 65"/>
                <a:gd name="T68" fmla="*/ 23 w 60"/>
                <a:gd name="T69" fmla="*/ 53 h 65"/>
                <a:gd name="T70" fmla="*/ 25 w 60"/>
                <a:gd name="T71" fmla="*/ 51 h 65"/>
                <a:gd name="T72" fmla="*/ 28 w 60"/>
                <a:gd name="T73" fmla="*/ 52 h 65"/>
                <a:gd name="T74" fmla="*/ 34 w 60"/>
                <a:gd name="T75" fmla="*/ 53 h 65"/>
                <a:gd name="T76" fmla="*/ 35 w 60"/>
                <a:gd name="T77" fmla="*/ 53 h 65"/>
                <a:gd name="T78" fmla="*/ 42 w 60"/>
                <a:gd name="T79" fmla="*/ 47 h 65"/>
                <a:gd name="T80" fmla="*/ 52 w 60"/>
                <a:gd name="T81" fmla="*/ 46 h 65"/>
                <a:gd name="T82" fmla="*/ 57 w 60"/>
                <a:gd name="T83"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5">
                  <a:moveTo>
                    <a:pt x="57" y="36"/>
                  </a:moveTo>
                  <a:cubicBezTo>
                    <a:pt x="56" y="36"/>
                    <a:pt x="56" y="35"/>
                    <a:pt x="55" y="35"/>
                  </a:cubicBezTo>
                  <a:cubicBezTo>
                    <a:pt x="55" y="34"/>
                    <a:pt x="55" y="34"/>
                    <a:pt x="55" y="34"/>
                  </a:cubicBezTo>
                  <a:cubicBezTo>
                    <a:pt x="54" y="34"/>
                    <a:pt x="54" y="33"/>
                    <a:pt x="53" y="33"/>
                  </a:cubicBezTo>
                  <a:cubicBezTo>
                    <a:pt x="53" y="33"/>
                    <a:pt x="52" y="31"/>
                    <a:pt x="52" y="29"/>
                  </a:cubicBezTo>
                  <a:cubicBezTo>
                    <a:pt x="52" y="27"/>
                    <a:pt x="50" y="26"/>
                    <a:pt x="49" y="26"/>
                  </a:cubicBezTo>
                  <a:cubicBezTo>
                    <a:pt x="49" y="26"/>
                    <a:pt x="49" y="26"/>
                    <a:pt x="49" y="26"/>
                  </a:cubicBezTo>
                  <a:cubicBezTo>
                    <a:pt x="49" y="25"/>
                    <a:pt x="49" y="25"/>
                    <a:pt x="48" y="25"/>
                  </a:cubicBezTo>
                  <a:cubicBezTo>
                    <a:pt x="48" y="25"/>
                    <a:pt x="48" y="24"/>
                    <a:pt x="48" y="23"/>
                  </a:cubicBezTo>
                  <a:cubicBezTo>
                    <a:pt x="48" y="23"/>
                    <a:pt x="47" y="22"/>
                    <a:pt x="47" y="22"/>
                  </a:cubicBezTo>
                  <a:cubicBezTo>
                    <a:pt x="47" y="22"/>
                    <a:pt x="47" y="22"/>
                    <a:pt x="47" y="22"/>
                  </a:cubicBezTo>
                  <a:cubicBezTo>
                    <a:pt x="47" y="21"/>
                    <a:pt x="47" y="20"/>
                    <a:pt x="46" y="20"/>
                  </a:cubicBezTo>
                  <a:cubicBezTo>
                    <a:pt x="45" y="18"/>
                    <a:pt x="43" y="16"/>
                    <a:pt x="40" y="14"/>
                  </a:cubicBezTo>
                  <a:cubicBezTo>
                    <a:pt x="38" y="13"/>
                    <a:pt x="35" y="12"/>
                    <a:pt x="33" y="12"/>
                  </a:cubicBezTo>
                  <a:cubicBezTo>
                    <a:pt x="32" y="12"/>
                    <a:pt x="32" y="12"/>
                    <a:pt x="32" y="12"/>
                  </a:cubicBezTo>
                  <a:cubicBezTo>
                    <a:pt x="28" y="12"/>
                    <a:pt x="28" y="11"/>
                    <a:pt x="28" y="10"/>
                  </a:cubicBezTo>
                  <a:cubicBezTo>
                    <a:pt x="28" y="8"/>
                    <a:pt x="25" y="7"/>
                    <a:pt x="20" y="5"/>
                  </a:cubicBezTo>
                  <a:cubicBezTo>
                    <a:pt x="20" y="5"/>
                    <a:pt x="20" y="5"/>
                    <a:pt x="19" y="5"/>
                  </a:cubicBezTo>
                  <a:cubicBezTo>
                    <a:pt x="19" y="5"/>
                    <a:pt x="19" y="5"/>
                    <a:pt x="19" y="5"/>
                  </a:cubicBezTo>
                  <a:cubicBezTo>
                    <a:pt x="19" y="5"/>
                    <a:pt x="18" y="5"/>
                    <a:pt x="18" y="4"/>
                  </a:cubicBezTo>
                  <a:cubicBezTo>
                    <a:pt x="17" y="3"/>
                    <a:pt x="17" y="3"/>
                    <a:pt x="17" y="3"/>
                  </a:cubicBezTo>
                  <a:cubicBezTo>
                    <a:pt x="16" y="3"/>
                    <a:pt x="16" y="2"/>
                    <a:pt x="15" y="1"/>
                  </a:cubicBezTo>
                  <a:cubicBezTo>
                    <a:pt x="15" y="1"/>
                    <a:pt x="15" y="1"/>
                    <a:pt x="15" y="1"/>
                  </a:cubicBezTo>
                  <a:cubicBezTo>
                    <a:pt x="14" y="1"/>
                    <a:pt x="13" y="0"/>
                    <a:pt x="12" y="0"/>
                  </a:cubicBezTo>
                  <a:cubicBezTo>
                    <a:pt x="11" y="0"/>
                    <a:pt x="11" y="1"/>
                    <a:pt x="11" y="2"/>
                  </a:cubicBezTo>
                  <a:cubicBezTo>
                    <a:pt x="10" y="2"/>
                    <a:pt x="10" y="2"/>
                    <a:pt x="9" y="3"/>
                  </a:cubicBezTo>
                  <a:cubicBezTo>
                    <a:pt x="8" y="3"/>
                    <a:pt x="7" y="4"/>
                    <a:pt x="7" y="4"/>
                  </a:cubicBezTo>
                  <a:cubicBezTo>
                    <a:pt x="7" y="7"/>
                    <a:pt x="7" y="8"/>
                    <a:pt x="8" y="9"/>
                  </a:cubicBezTo>
                  <a:cubicBezTo>
                    <a:pt x="8" y="9"/>
                    <a:pt x="8" y="10"/>
                    <a:pt x="9" y="10"/>
                  </a:cubicBezTo>
                  <a:cubicBezTo>
                    <a:pt x="9" y="10"/>
                    <a:pt x="9" y="10"/>
                    <a:pt x="10" y="10"/>
                  </a:cubicBezTo>
                  <a:cubicBezTo>
                    <a:pt x="10" y="11"/>
                    <a:pt x="10" y="11"/>
                    <a:pt x="11" y="11"/>
                  </a:cubicBezTo>
                  <a:cubicBezTo>
                    <a:pt x="11" y="12"/>
                    <a:pt x="12" y="13"/>
                    <a:pt x="13" y="14"/>
                  </a:cubicBezTo>
                  <a:cubicBezTo>
                    <a:pt x="13" y="15"/>
                    <a:pt x="13" y="15"/>
                    <a:pt x="13" y="15"/>
                  </a:cubicBezTo>
                  <a:cubicBezTo>
                    <a:pt x="13" y="15"/>
                    <a:pt x="12" y="15"/>
                    <a:pt x="12" y="15"/>
                  </a:cubicBezTo>
                  <a:cubicBezTo>
                    <a:pt x="12" y="16"/>
                    <a:pt x="12" y="16"/>
                    <a:pt x="12" y="16"/>
                  </a:cubicBezTo>
                  <a:cubicBezTo>
                    <a:pt x="11" y="16"/>
                    <a:pt x="10" y="16"/>
                    <a:pt x="9" y="16"/>
                  </a:cubicBezTo>
                  <a:cubicBezTo>
                    <a:pt x="9" y="17"/>
                    <a:pt x="8" y="17"/>
                    <a:pt x="7" y="18"/>
                  </a:cubicBezTo>
                  <a:cubicBezTo>
                    <a:pt x="7" y="19"/>
                    <a:pt x="7" y="19"/>
                    <a:pt x="7" y="19"/>
                  </a:cubicBezTo>
                  <a:cubicBezTo>
                    <a:pt x="6" y="19"/>
                    <a:pt x="5" y="20"/>
                    <a:pt x="4" y="20"/>
                  </a:cubicBezTo>
                  <a:cubicBezTo>
                    <a:pt x="4" y="20"/>
                    <a:pt x="4" y="21"/>
                    <a:pt x="4" y="21"/>
                  </a:cubicBezTo>
                  <a:cubicBezTo>
                    <a:pt x="2" y="22"/>
                    <a:pt x="0" y="25"/>
                    <a:pt x="0" y="27"/>
                  </a:cubicBezTo>
                  <a:cubicBezTo>
                    <a:pt x="0" y="30"/>
                    <a:pt x="3" y="34"/>
                    <a:pt x="5" y="35"/>
                  </a:cubicBezTo>
                  <a:cubicBezTo>
                    <a:pt x="5" y="36"/>
                    <a:pt x="6" y="37"/>
                    <a:pt x="7" y="37"/>
                  </a:cubicBezTo>
                  <a:cubicBezTo>
                    <a:pt x="9" y="38"/>
                    <a:pt x="10" y="39"/>
                    <a:pt x="11" y="40"/>
                  </a:cubicBezTo>
                  <a:cubicBezTo>
                    <a:pt x="12" y="41"/>
                    <a:pt x="12" y="41"/>
                    <a:pt x="12" y="42"/>
                  </a:cubicBezTo>
                  <a:cubicBezTo>
                    <a:pt x="12" y="43"/>
                    <a:pt x="12" y="43"/>
                    <a:pt x="11" y="43"/>
                  </a:cubicBezTo>
                  <a:cubicBezTo>
                    <a:pt x="11" y="43"/>
                    <a:pt x="11" y="44"/>
                    <a:pt x="11" y="44"/>
                  </a:cubicBezTo>
                  <a:cubicBezTo>
                    <a:pt x="11" y="44"/>
                    <a:pt x="11" y="44"/>
                    <a:pt x="11" y="44"/>
                  </a:cubicBezTo>
                  <a:cubicBezTo>
                    <a:pt x="10" y="45"/>
                    <a:pt x="10" y="47"/>
                    <a:pt x="10" y="48"/>
                  </a:cubicBezTo>
                  <a:cubicBezTo>
                    <a:pt x="10" y="48"/>
                    <a:pt x="10" y="48"/>
                    <a:pt x="10" y="48"/>
                  </a:cubicBezTo>
                  <a:cubicBezTo>
                    <a:pt x="9" y="49"/>
                    <a:pt x="9" y="50"/>
                    <a:pt x="9" y="50"/>
                  </a:cubicBezTo>
                  <a:cubicBezTo>
                    <a:pt x="8" y="51"/>
                    <a:pt x="8" y="52"/>
                    <a:pt x="7" y="52"/>
                  </a:cubicBezTo>
                  <a:cubicBezTo>
                    <a:pt x="7" y="53"/>
                    <a:pt x="7" y="53"/>
                    <a:pt x="7" y="53"/>
                  </a:cubicBezTo>
                  <a:cubicBezTo>
                    <a:pt x="6" y="54"/>
                    <a:pt x="6" y="55"/>
                    <a:pt x="7" y="55"/>
                  </a:cubicBezTo>
                  <a:cubicBezTo>
                    <a:pt x="7" y="56"/>
                    <a:pt x="7" y="56"/>
                    <a:pt x="7" y="57"/>
                  </a:cubicBezTo>
                  <a:cubicBezTo>
                    <a:pt x="7" y="57"/>
                    <a:pt x="7" y="57"/>
                    <a:pt x="7" y="57"/>
                  </a:cubicBezTo>
                  <a:cubicBezTo>
                    <a:pt x="8" y="57"/>
                    <a:pt x="8" y="57"/>
                    <a:pt x="9" y="57"/>
                  </a:cubicBezTo>
                  <a:cubicBezTo>
                    <a:pt x="9" y="57"/>
                    <a:pt x="10" y="58"/>
                    <a:pt x="10" y="58"/>
                  </a:cubicBezTo>
                  <a:cubicBezTo>
                    <a:pt x="11" y="59"/>
                    <a:pt x="11" y="59"/>
                    <a:pt x="11" y="59"/>
                  </a:cubicBezTo>
                  <a:cubicBezTo>
                    <a:pt x="11" y="59"/>
                    <a:pt x="11" y="59"/>
                    <a:pt x="12" y="59"/>
                  </a:cubicBezTo>
                  <a:cubicBezTo>
                    <a:pt x="12" y="60"/>
                    <a:pt x="13" y="60"/>
                    <a:pt x="13" y="60"/>
                  </a:cubicBezTo>
                  <a:cubicBezTo>
                    <a:pt x="15" y="61"/>
                    <a:pt x="15" y="61"/>
                    <a:pt x="15" y="62"/>
                  </a:cubicBezTo>
                  <a:cubicBezTo>
                    <a:pt x="15" y="62"/>
                    <a:pt x="15" y="63"/>
                    <a:pt x="16" y="63"/>
                  </a:cubicBezTo>
                  <a:cubicBezTo>
                    <a:pt x="16" y="65"/>
                    <a:pt x="18" y="65"/>
                    <a:pt x="22" y="65"/>
                  </a:cubicBezTo>
                  <a:cubicBezTo>
                    <a:pt x="23" y="65"/>
                    <a:pt x="23" y="65"/>
                    <a:pt x="23" y="65"/>
                  </a:cubicBezTo>
                  <a:cubicBezTo>
                    <a:pt x="24" y="65"/>
                    <a:pt x="25" y="65"/>
                    <a:pt x="26" y="64"/>
                  </a:cubicBezTo>
                  <a:cubicBezTo>
                    <a:pt x="26" y="64"/>
                    <a:pt x="26" y="64"/>
                    <a:pt x="26" y="63"/>
                  </a:cubicBezTo>
                  <a:cubicBezTo>
                    <a:pt x="26" y="61"/>
                    <a:pt x="23" y="58"/>
                    <a:pt x="22" y="58"/>
                  </a:cubicBezTo>
                  <a:cubicBezTo>
                    <a:pt x="22" y="58"/>
                    <a:pt x="21" y="57"/>
                    <a:pt x="23" y="53"/>
                  </a:cubicBezTo>
                  <a:cubicBezTo>
                    <a:pt x="23" y="53"/>
                    <a:pt x="23" y="53"/>
                    <a:pt x="23" y="53"/>
                  </a:cubicBezTo>
                  <a:cubicBezTo>
                    <a:pt x="23" y="52"/>
                    <a:pt x="23" y="52"/>
                    <a:pt x="23" y="52"/>
                  </a:cubicBezTo>
                  <a:cubicBezTo>
                    <a:pt x="24" y="51"/>
                    <a:pt x="24" y="51"/>
                    <a:pt x="25" y="51"/>
                  </a:cubicBezTo>
                  <a:cubicBezTo>
                    <a:pt x="25" y="51"/>
                    <a:pt x="26" y="51"/>
                    <a:pt x="26" y="51"/>
                  </a:cubicBezTo>
                  <a:cubicBezTo>
                    <a:pt x="28" y="52"/>
                    <a:pt x="28" y="52"/>
                    <a:pt x="28" y="52"/>
                  </a:cubicBezTo>
                  <a:cubicBezTo>
                    <a:pt x="29" y="52"/>
                    <a:pt x="30" y="52"/>
                    <a:pt x="30" y="52"/>
                  </a:cubicBezTo>
                  <a:cubicBezTo>
                    <a:pt x="32" y="52"/>
                    <a:pt x="33" y="53"/>
                    <a:pt x="34" y="53"/>
                  </a:cubicBezTo>
                  <a:cubicBezTo>
                    <a:pt x="35" y="53"/>
                    <a:pt x="35" y="53"/>
                    <a:pt x="35" y="53"/>
                  </a:cubicBezTo>
                  <a:cubicBezTo>
                    <a:pt x="35" y="53"/>
                    <a:pt x="35" y="53"/>
                    <a:pt x="35" y="53"/>
                  </a:cubicBezTo>
                  <a:cubicBezTo>
                    <a:pt x="38" y="53"/>
                    <a:pt x="40" y="50"/>
                    <a:pt x="41" y="48"/>
                  </a:cubicBezTo>
                  <a:cubicBezTo>
                    <a:pt x="42" y="48"/>
                    <a:pt x="42" y="47"/>
                    <a:pt x="42" y="47"/>
                  </a:cubicBezTo>
                  <a:cubicBezTo>
                    <a:pt x="43" y="46"/>
                    <a:pt x="46" y="45"/>
                    <a:pt x="50" y="46"/>
                  </a:cubicBezTo>
                  <a:cubicBezTo>
                    <a:pt x="52" y="46"/>
                    <a:pt x="52" y="46"/>
                    <a:pt x="52" y="46"/>
                  </a:cubicBezTo>
                  <a:cubicBezTo>
                    <a:pt x="58" y="46"/>
                    <a:pt x="60" y="43"/>
                    <a:pt x="60" y="41"/>
                  </a:cubicBezTo>
                  <a:cubicBezTo>
                    <a:pt x="60" y="40"/>
                    <a:pt x="59" y="37"/>
                    <a:pt x="57" y="36"/>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039B3474-5EEB-44D8-9114-959F5A082B15}"/>
                </a:ext>
              </a:extLst>
            </p:cNvPr>
            <p:cNvSpPr>
              <a:spLocks/>
            </p:cNvSpPr>
            <p:nvPr/>
          </p:nvSpPr>
          <p:spPr bwMode="auto">
            <a:xfrm>
              <a:off x="1070" y="2360"/>
              <a:ext cx="9" cy="7"/>
            </a:xfrm>
            <a:custGeom>
              <a:avLst/>
              <a:gdLst>
                <a:gd name="T0" fmla="*/ 7 w 8"/>
                <a:gd name="T1" fmla="*/ 2 h 6"/>
                <a:gd name="T2" fmla="*/ 7 w 8"/>
                <a:gd name="T3" fmla="*/ 1 h 6"/>
                <a:gd name="T4" fmla="*/ 6 w 8"/>
                <a:gd name="T5" fmla="*/ 0 h 6"/>
                <a:gd name="T6" fmla="*/ 4 w 8"/>
                <a:gd name="T7" fmla="*/ 0 h 6"/>
                <a:gd name="T8" fmla="*/ 1 w 8"/>
                <a:gd name="T9" fmla="*/ 1 h 6"/>
                <a:gd name="T10" fmla="*/ 0 w 8"/>
                <a:gd name="T11" fmla="*/ 3 h 6"/>
                <a:gd name="T12" fmla="*/ 1 w 8"/>
                <a:gd name="T13" fmla="*/ 5 h 6"/>
                <a:gd name="T14" fmla="*/ 2 w 8"/>
                <a:gd name="T15" fmla="*/ 5 h 6"/>
                <a:gd name="T16" fmla="*/ 3 w 8"/>
                <a:gd name="T17" fmla="*/ 6 h 6"/>
                <a:gd name="T18" fmla="*/ 7 w 8"/>
                <a:gd name="T19" fmla="*/ 6 h 6"/>
                <a:gd name="T20" fmla="*/ 8 w 8"/>
                <a:gd name="T21" fmla="*/ 5 h 6"/>
                <a:gd name="T22" fmla="*/ 7 w 8"/>
                <a:gd name="T23" fmla="*/ 2 h 6"/>
                <a:gd name="T24" fmla="*/ 7 w 8"/>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7" y="2"/>
                  </a:moveTo>
                  <a:cubicBezTo>
                    <a:pt x="7" y="2"/>
                    <a:pt x="7" y="1"/>
                    <a:pt x="7" y="1"/>
                  </a:cubicBezTo>
                  <a:cubicBezTo>
                    <a:pt x="7" y="1"/>
                    <a:pt x="6" y="1"/>
                    <a:pt x="6" y="0"/>
                  </a:cubicBezTo>
                  <a:cubicBezTo>
                    <a:pt x="5" y="0"/>
                    <a:pt x="4" y="0"/>
                    <a:pt x="4" y="0"/>
                  </a:cubicBezTo>
                  <a:cubicBezTo>
                    <a:pt x="3" y="1"/>
                    <a:pt x="2" y="1"/>
                    <a:pt x="1" y="1"/>
                  </a:cubicBezTo>
                  <a:cubicBezTo>
                    <a:pt x="0" y="2"/>
                    <a:pt x="0" y="2"/>
                    <a:pt x="0" y="3"/>
                  </a:cubicBezTo>
                  <a:cubicBezTo>
                    <a:pt x="0" y="4"/>
                    <a:pt x="0" y="4"/>
                    <a:pt x="1" y="5"/>
                  </a:cubicBezTo>
                  <a:cubicBezTo>
                    <a:pt x="1" y="5"/>
                    <a:pt x="2" y="5"/>
                    <a:pt x="2" y="5"/>
                  </a:cubicBezTo>
                  <a:cubicBezTo>
                    <a:pt x="2" y="6"/>
                    <a:pt x="3" y="6"/>
                    <a:pt x="3" y="6"/>
                  </a:cubicBezTo>
                  <a:cubicBezTo>
                    <a:pt x="7" y="6"/>
                    <a:pt x="7" y="6"/>
                    <a:pt x="7" y="6"/>
                  </a:cubicBezTo>
                  <a:cubicBezTo>
                    <a:pt x="8" y="6"/>
                    <a:pt x="8" y="6"/>
                    <a:pt x="8" y="5"/>
                  </a:cubicBezTo>
                  <a:cubicBezTo>
                    <a:pt x="8" y="4"/>
                    <a:pt x="8" y="4"/>
                    <a:pt x="7" y="2"/>
                  </a:cubicBezTo>
                  <a:cubicBezTo>
                    <a:pt x="7" y="2"/>
                    <a:pt x="7" y="2"/>
                    <a:pt x="7" y="2"/>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6680FC74-7962-4481-A287-08D02C1C553F}"/>
                </a:ext>
              </a:extLst>
            </p:cNvPr>
            <p:cNvSpPr>
              <a:spLocks noEditPoints="1"/>
            </p:cNvSpPr>
            <p:nvPr/>
          </p:nvSpPr>
          <p:spPr bwMode="auto">
            <a:xfrm>
              <a:off x="580" y="1359"/>
              <a:ext cx="1719" cy="1109"/>
            </a:xfrm>
            <a:custGeom>
              <a:avLst/>
              <a:gdLst>
                <a:gd name="T0" fmla="*/ 1372 w 1460"/>
                <a:gd name="T1" fmla="*/ 34 h 940"/>
                <a:gd name="T2" fmla="*/ 1339 w 1460"/>
                <a:gd name="T3" fmla="*/ 111 h 940"/>
                <a:gd name="T4" fmla="*/ 1229 w 1460"/>
                <a:gd name="T5" fmla="*/ 186 h 940"/>
                <a:gd name="T6" fmla="*/ 1173 w 1460"/>
                <a:gd name="T7" fmla="*/ 276 h 940"/>
                <a:gd name="T8" fmla="*/ 1092 w 1460"/>
                <a:gd name="T9" fmla="*/ 300 h 940"/>
                <a:gd name="T10" fmla="*/ 1052 w 1460"/>
                <a:gd name="T11" fmla="*/ 245 h 940"/>
                <a:gd name="T12" fmla="*/ 1048 w 1460"/>
                <a:gd name="T13" fmla="*/ 190 h 940"/>
                <a:gd name="T14" fmla="*/ 1029 w 1460"/>
                <a:gd name="T15" fmla="*/ 157 h 940"/>
                <a:gd name="T16" fmla="*/ 940 w 1460"/>
                <a:gd name="T17" fmla="*/ 149 h 940"/>
                <a:gd name="T18" fmla="*/ 877 w 1460"/>
                <a:gd name="T19" fmla="*/ 171 h 940"/>
                <a:gd name="T20" fmla="*/ 854 w 1460"/>
                <a:gd name="T21" fmla="*/ 152 h 940"/>
                <a:gd name="T22" fmla="*/ 803 w 1460"/>
                <a:gd name="T23" fmla="*/ 101 h 940"/>
                <a:gd name="T24" fmla="*/ 741 w 1460"/>
                <a:gd name="T25" fmla="*/ 84 h 940"/>
                <a:gd name="T26" fmla="*/ 290 w 1460"/>
                <a:gd name="T27" fmla="*/ 76 h 940"/>
                <a:gd name="T28" fmla="*/ 131 w 1460"/>
                <a:gd name="T29" fmla="*/ 73 h 940"/>
                <a:gd name="T30" fmla="*/ 113 w 1460"/>
                <a:gd name="T31" fmla="*/ 68 h 940"/>
                <a:gd name="T32" fmla="*/ 78 w 1460"/>
                <a:gd name="T33" fmla="*/ 30 h 940"/>
                <a:gd name="T34" fmla="*/ 68 w 1460"/>
                <a:gd name="T35" fmla="*/ 125 h 940"/>
                <a:gd name="T36" fmla="*/ 4 w 1460"/>
                <a:gd name="T37" fmla="*/ 339 h 940"/>
                <a:gd name="T38" fmla="*/ 44 w 1460"/>
                <a:gd name="T39" fmla="*/ 433 h 940"/>
                <a:gd name="T40" fmla="*/ 55 w 1460"/>
                <a:gd name="T41" fmla="*/ 563 h 940"/>
                <a:gd name="T42" fmla="*/ 157 w 1460"/>
                <a:gd name="T43" fmla="*/ 659 h 940"/>
                <a:gd name="T44" fmla="*/ 458 w 1460"/>
                <a:gd name="T45" fmla="*/ 725 h 940"/>
                <a:gd name="T46" fmla="*/ 556 w 1460"/>
                <a:gd name="T47" fmla="*/ 818 h 940"/>
                <a:gd name="T48" fmla="*/ 722 w 1460"/>
                <a:gd name="T49" fmla="*/ 932 h 940"/>
                <a:gd name="T50" fmla="*/ 735 w 1460"/>
                <a:gd name="T51" fmla="*/ 889 h 940"/>
                <a:gd name="T52" fmla="*/ 815 w 1460"/>
                <a:gd name="T53" fmla="*/ 803 h 940"/>
                <a:gd name="T54" fmla="*/ 911 w 1460"/>
                <a:gd name="T55" fmla="*/ 805 h 940"/>
                <a:gd name="T56" fmla="*/ 942 w 1460"/>
                <a:gd name="T57" fmla="*/ 819 h 940"/>
                <a:gd name="T58" fmla="*/ 984 w 1460"/>
                <a:gd name="T59" fmla="*/ 827 h 940"/>
                <a:gd name="T60" fmla="*/ 972 w 1460"/>
                <a:gd name="T61" fmla="*/ 805 h 940"/>
                <a:gd name="T62" fmla="*/ 952 w 1460"/>
                <a:gd name="T63" fmla="*/ 774 h 940"/>
                <a:gd name="T64" fmla="*/ 1023 w 1460"/>
                <a:gd name="T65" fmla="*/ 752 h 940"/>
                <a:gd name="T66" fmla="*/ 1085 w 1460"/>
                <a:gd name="T67" fmla="*/ 756 h 940"/>
                <a:gd name="T68" fmla="*/ 1185 w 1460"/>
                <a:gd name="T69" fmla="*/ 822 h 940"/>
                <a:gd name="T70" fmla="*/ 1263 w 1460"/>
                <a:gd name="T71" fmla="*/ 912 h 940"/>
                <a:gd name="T72" fmla="*/ 1227 w 1460"/>
                <a:gd name="T73" fmla="*/ 751 h 940"/>
                <a:gd name="T74" fmla="*/ 1211 w 1460"/>
                <a:gd name="T75" fmla="*/ 674 h 940"/>
                <a:gd name="T76" fmla="*/ 1219 w 1460"/>
                <a:gd name="T77" fmla="*/ 641 h 940"/>
                <a:gd name="T78" fmla="*/ 1238 w 1460"/>
                <a:gd name="T79" fmla="*/ 623 h 940"/>
                <a:gd name="T80" fmla="*/ 1293 w 1460"/>
                <a:gd name="T81" fmla="*/ 570 h 940"/>
                <a:gd name="T82" fmla="*/ 1330 w 1460"/>
                <a:gd name="T83" fmla="*/ 517 h 940"/>
                <a:gd name="T84" fmla="*/ 1315 w 1460"/>
                <a:gd name="T85" fmla="*/ 501 h 940"/>
                <a:gd name="T86" fmla="*/ 1336 w 1460"/>
                <a:gd name="T87" fmla="*/ 486 h 940"/>
                <a:gd name="T88" fmla="*/ 1320 w 1460"/>
                <a:gd name="T89" fmla="*/ 468 h 940"/>
                <a:gd name="T90" fmla="*/ 1326 w 1460"/>
                <a:gd name="T91" fmla="*/ 443 h 940"/>
                <a:gd name="T92" fmla="*/ 1314 w 1460"/>
                <a:gd name="T93" fmla="*/ 433 h 940"/>
                <a:gd name="T94" fmla="*/ 1294 w 1460"/>
                <a:gd name="T95" fmla="*/ 403 h 940"/>
                <a:gd name="T96" fmla="*/ 1300 w 1460"/>
                <a:gd name="T97" fmla="*/ 360 h 940"/>
                <a:gd name="T98" fmla="*/ 1331 w 1460"/>
                <a:gd name="T99" fmla="*/ 434 h 940"/>
                <a:gd name="T100" fmla="*/ 1323 w 1460"/>
                <a:gd name="T101" fmla="*/ 345 h 940"/>
                <a:gd name="T102" fmla="*/ 1347 w 1460"/>
                <a:gd name="T103" fmla="*/ 294 h 940"/>
                <a:gd name="T104" fmla="*/ 1344 w 1460"/>
                <a:gd name="T105" fmla="*/ 278 h 940"/>
                <a:gd name="T106" fmla="*/ 1385 w 1460"/>
                <a:gd name="T107" fmla="*/ 232 h 940"/>
                <a:gd name="T108" fmla="*/ 1404 w 1460"/>
                <a:gd name="T109" fmla="*/ 228 h 940"/>
                <a:gd name="T110" fmla="*/ 1395 w 1460"/>
                <a:gd name="T111" fmla="*/ 206 h 940"/>
                <a:gd name="T112" fmla="*/ 1406 w 1460"/>
                <a:gd name="T113" fmla="*/ 128 h 940"/>
                <a:gd name="T114" fmla="*/ 1449 w 1460"/>
                <a:gd name="T115" fmla="*/ 88 h 940"/>
                <a:gd name="T116" fmla="*/ 931 w 1460"/>
                <a:gd name="T117" fmla="*/ 557 h 940"/>
                <a:gd name="T118" fmla="*/ 1004 w 1460"/>
                <a:gd name="T119" fmla="*/ 211 h 940"/>
                <a:gd name="T120" fmla="*/ 978 w 1460"/>
                <a:gd name="T121" fmla="*/ 340 h 940"/>
                <a:gd name="T122" fmla="*/ 950 w 1460"/>
                <a:gd name="T123" fmla="*/ 238 h 940"/>
                <a:gd name="T124" fmla="*/ 993 w 1460"/>
                <a:gd name="T125" fmla="*/ 18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0" h="940">
                  <a:moveTo>
                    <a:pt x="1460" y="76"/>
                  </a:moveTo>
                  <a:cubicBezTo>
                    <a:pt x="1459" y="74"/>
                    <a:pt x="1455" y="73"/>
                    <a:pt x="1451" y="72"/>
                  </a:cubicBezTo>
                  <a:cubicBezTo>
                    <a:pt x="1450" y="72"/>
                    <a:pt x="1448" y="72"/>
                    <a:pt x="1447" y="70"/>
                  </a:cubicBezTo>
                  <a:cubicBezTo>
                    <a:pt x="1447" y="69"/>
                    <a:pt x="1446" y="68"/>
                    <a:pt x="1447" y="66"/>
                  </a:cubicBezTo>
                  <a:cubicBezTo>
                    <a:pt x="1447" y="65"/>
                    <a:pt x="1447" y="65"/>
                    <a:pt x="1447" y="65"/>
                  </a:cubicBezTo>
                  <a:cubicBezTo>
                    <a:pt x="1447" y="64"/>
                    <a:pt x="1448" y="63"/>
                    <a:pt x="1448" y="61"/>
                  </a:cubicBezTo>
                  <a:cubicBezTo>
                    <a:pt x="1449" y="59"/>
                    <a:pt x="1449" y="59"/>
                    <a:pt x="1449" y="59"/>
                  </a:cubicBezTo>
                  <a:cubicBezTo>
                    <a:pt x="1450" y="57"/>
                    <a:pt x="1446" y="55"/>
                    <a:pt x="1442" y="54"/>
                  </a:cubicBezTo>
                  <a:cubicBezTo>
                    <a:pt x="1442" y="54"/>
                    <a:pt x="1442" y="54"/>
                    <a:pt x="1442" y="54"/>
                  </a:cubicBezTo>
                  <a:cubicBezTo>
                    <a:pt x="1441" y="53"/>
                    <a:pt x="1440" y="53"/>
                    <a:pt x="1440" y="53"/>
                  </a:cubicBezTo>
                  <a:cubicBezTo>
                    <a:pt x="1437" y="51"/>
                    <a:pt x="1437" y="49"/>
                    <a:pt x="1437" y="45"/>
                  </a:cubicBezTo>
                  <a:cubicBezTo>
                    <a:pt x="1437" y="42"/>
                    <a:pt x="1437" y="39"/>
                    <a:pt x="1436" y="36"/>
                  </a:cubicBezTo>
                  <a:cubicBezTo>
                    <a:pt x="1434" y="26"/>
                    <a:pt x="1429" y="17"/>
                    <a:pt x="1424" y="11"/>
                  </a:cubicBezTo>
                  <a:cubicBezTo>
                    <a:pt x="1422" y="8"/>
                    <a:pt x="1419" y="7"/>
                    <a:pt x="1416" y="7"/>
                  </a:cubicBezTo>
                  <a:cubicBezTo>
                    <a:pt x="1413" y="7"/>
                    <a:pt x="1410" y="8"/>
                    <a:pt x="1409" y="8"/>
                  </a:cubicBezTo>
                  <a:cubicBezTo>
                    <a:pt x="1408" y="9"/>
                    <a:pt x="1406" y="9"/>
                    <a:pt x="1404" y="9"/>
                  </a:cubicBezTo>
                  <a:cubicBezTo>
                    <a:pt x="1403" y="9"/>
                    <a:pt x="1401" y="9"/>
                    <a:pt x="1400" y="8"/>
                  </a:cubicBezTo>
                  <a:cubicBezTo>
                    <a:pt x="1400" y="8"/>
                    <a:pt x="1399" y="7"/>
                    <a:pt x="1399" y="6"/>
                  </a:cubicBezTo>
                  <a:cubicBezTo>
                    <a:pt x="1398" y="5"/>
                    <a:pt x="1398" y="5"/>
                    <a:pt x="1398" y="5"/>
                  </a:cubicBezTo>
                  <a:cubicBezTo>
                    <a:pt x="1397" y="2"/>
                    <a:pt x="1396" y="0"/>
                    <a:pt x="1393" y="0"/>
                  </a:cubicBezTo>
                  <a:cubicBezTo>
                    <a:pt x="1388" y="0"/>
                    <a:pt x="1382" y="17"/>
                    <a:pt x="1382" y="17"/>
                  </a:cubicBezTo>
                  <a:cubicBezTo>
                    <a:pt x="1381" y="20"/>
                    <a:pt x="1378" y="24"/>
                    <a:pt x="1376" y="27"/>
                  </a:cubicBezTo>
                  <a:cubicBezTo>
                    <a:pt x="1375" y="29"/>
                    <a:pt x="1375" y="29"/>
                    <a:pt x="1375" y="29"/>
                  </a:cubicBezTo>
                  <a:cubicBezTo>
                    <a:pt x="1374" y="31"/>
                    <a:pt x="1372" y="33"/>
                    <a:pt x="1372" y="34"/>
                  </a:cubicBezTo>
                  <a:cubicBezTo>
                    <a:pt x="1372" y="36"/>
                    <a:pt x="1371" y="39"/>
                    <a:pt x="1371" y="41"/>
                  </a:cubicBezTo>
                  <a:cubicBezTo>
                    <a:pt x="1371" y="43"/>
                    <a:pt x="1371" y="44"/>
                    <a:pt x="1370" y="45"/>
                  </a:cubicBezTo>
                  <a:cubicBezTo>
                    <a:pt x="1370" y="46"/>
                    <a:pt x="1370" y="46"/>
                    <a:pt x="1370" y="46"/>
                  </a:cubicBezTo>
                  <a:cubicBezTo>
                    <a:pt x="1370" y="49"/>
                    <a:pt x="1369" y="51"/>
                    <a:pt x="1368" y="54"/>
                  </a:cubicBezTo>
                  <a:cubicBezTo>
                    <a:pt x="1367" y="56"/>
                    <a:pt x="1366" y="57"/>
                    <a:pt x="1366" y="59"/>
                  </a:cubicBezTo>
                  <a:cubicBezTo>
                    <a:pt x="1364" y="63"/>
                    <a:pt x="1364" y="64"/>
                    <a:pt x="1367" y="66"/>
                  </a:cubicBezTo>
                  <a:cubicBezTo>
                    <a:pt x="1368" y="67"/>
                    <a:pt x="1368" y="67"/>
                    <a:pt x="1368" y="67"/>
                  </a:cubicBezTo>
                  <a:cubicBezTo>
                    <a:pt x="1369" y="67"/>
                    <a:pt x="1369" y="69"/>
                    <a:pt x="1369" y="72"/>
                  </a:cubicBezTo>
                  <a:cubicBezTo>
                    <a:pt x="1368" y="73"/>
                    <a:pt x="1368" y="75"/>
                    <a:pt x="1368" y="76"/>
                  </a:cubicBezTo>
                  <a:cubicBezTo>
                    <a:pt x="1368" y="79"/>
                    <a:pt x="1367" y="81"/>
                    <a:pt x="1365" y="83"/>
                  </a:cubicBezTo>
                  <a:cubicBezTo>
                    <a:pt x="1365" y="84"/>
                    <a:pt x="1364" y="85"/>
                    <a:pt x="1363" y="86"/>
                  </a:cubicBezTo>
                  <a:cubicBezTo>
                    <a:pt x="1361" y="90"/>
                    <a:pt x="1361" y="91"/>
                    <a:pt x="1362" y="94"/>
                  </a:cubicBezTo>
                  <a:cubicBezTo>
                    <a:pt x="1362" y="96"/>
                    <a:pt x="1362" y="96"/>
                    <a:pt x="1361" y="96"/>
                  </a:cubicBezTo>
                  <a:cubicBezTo>
                    <a:pt x="1361" y="96"/>
                    <a:pt x="1361" y="97"/>
                    <a:pt x="1359" y="97"/>
                  </a:cubicBezTo>
                  <a:cubicBezTo>
                    <a:pt x="1357" y="97"/>
                    <a:pt x="1355" y="97"/>
                    <a:pt x="1354" y="99"/>
                  </a:cubicBezTo>
                  <a:cubicBezTo>
                    <a:pt x="1354" y="100"/>
                    <a:pt x="1354" y="100"/>
                    <a:pt x="1354" y="100"/>
                  </a:cubicBezTo>
                  <a:cubicBezTo>
                    <a:pt x="1353" y="101"/>
                    <a:pt x="1353" y="101"/>
                    <a:pt x="1353" y="101"/>
                  </a:cubicBezTo>
                  <a:cubicBezTo>
                    <a:pt x="1353" y="102"/>
                    <a:pt x="1353" y="102"/>
                    <a:pt x="1353" y="102"/>
                  </a:cubicBezTo>
                  <a:cubicBezTo>
                    <a:pt x="1353" y="102"/>
                    <a:pt x="1353" y="102"/>
                    <a:pt x="1353" y="102"/>
                  </a:cubicBezTo>
                  <a:cubicBezTo>
                    <a:pt x="1353" y="102"/>
                    <a:pt x="1352" y="102"/>
                    <a:pt x="1352" y="103"/>
                  </a:cubicBezTo>
                  <a:cubicBezTo>
                    <a:pt x="1352" y="103"/>
                    <a:pt x="1351" y="102"/>
                    <a:pt x="1351" y="102"/>
                  </a:cubicBezTo>
                  <a:cubicBezTo>
                    <a:pt x="1350" y="102"/>
                    <a:pt x="1350" y="102"/>
                    <a:pt x="1350" y="102"/>
                  </a:cubicBezTo>
                  <a:cubicBezTo>
                    <a:pt x="1347" y="102"/>
                    <a:pt x="1342" y="104"/>
                    <a:pt x="1340" y="108"/>
                  </a:cubicBezTo>
                  <a:cubicBezTo>
                    <a:pt x="1340" y="109"/>
                    <a:pt x="1339" y="110"/>
                    <a:pt x="1339" y="111"/>
                  </a:cubicBezTo>
                  <a:cubicBezTo>
                    <a:pt x="1338" y="112"/>
                    <a:pt x="1338" y="112"/>
                    <a:pt x="1338" y="112"/>
                  </a:cubicBezTo>
                  <a:cubicBezTo>
                    <a:pt x="1338" y="112"/>
                    <a:pt x="1338" y="112"/>
                    <a:pt x="1338" y="113"/>
                  </a:cubicBezTo>
                  <a:cubicBezTo>
                    <a:pt x="1338" y="113"/>
                    <a:pt x="1338" y="113"/>
                    <a:pt x="1338" y="113"/>
                  </a:cubicBezTo>
                  <a:cubicBezTo>
                    <a:pt x="1337" y="113"/>
                    <a:pt x="1337" y="113"/>
                    <a:pt x="1337" y="113"/>
                  </a:cubicBezTo>
                  <a:cubicBezTo>
                    <a:pt x="1337" y="113"/>
                    <a:pt x="1336" y="113"/>
                    <a:pt x="1336" y="113"/>
                  </a:cubicBezTo>
                  <a:cubicBezTo>
                    <a:pt x="1335" y="113"/>
                    <a:pt x="1335" y="114"/>
                    <a:pt x="1334" y="114"/>
                  </a:cubicBezTo>
                  <a:cubicBezTo>
                    <a:pt x="1334" y="114"/>
                    <a:pt x="1334" y="114"/>
                    <a:pt x="1334" y="114"/>
                  </a:cubicBezTo>
                  <a:cubicBezTo>
                    <a:pt x="1334" y="113"/>
                    <a:pt x="1333" y="112"/>
                    <a:pt x="1332" y="113"/>
                  </a:cubicBezTo>
                  <a:cubicBezTo>
                    <a:pt x="1319" y="118"/>
                    <a:pt x="1319" y="118"/>
                    <a:pt x="1319" y="118"/>
                  </a:cubicBezTo>
                  <a:cubicBezTo>
                    <a:pt x="1318" y="119"/>
                    <a:pt x="1318" y="120"/>
                    <a:pt x="1318" y="120"/>
                  </a:cubicBezTo>
                  <a:cubicBezTo>
                    <a:pt x="1318" y="121"/>
                    <a:pt x="1318" y="121"/>
                    <a:pt x="1318" y="121"/>
                  </a:cubicBezTo>
                  <a:cubicBezTo>
                    <a:pt x="1316" y="122"/>
                    <a:pt x="1313" y="123"/>
                    <a:pt x="1311" y="124"/>
                  </a:cubicBezTo>
                  <a:cubicBezTo>
                    <a:pt x="1308" y="125"/>
                    <a:pt x="1305" y="126"/>
                    <a:pt x="1303" y="127"/>
                  </a:cubicBezTo>
                  <a:cubicBezTo>
                    <a:pt x="1302" y="127"/>
                    <a:pt x="1302" y="127"/>
                    <a:pt x="1302" y="127"/>
                  </a:cubicBezTo>
                  <a:cubicBezTo>
                    <a:pt x="1301" y="127"/>
                    <a:pt x="1301" y="127"/>
                    <a:pt x="1300" y="127"/>
                  </a:cubicBezTo>
                  <a:cubicBezTo>
                    <a:pt x="1296" y="129"/>
                    <a:pt x="1291" y="130"/>
                    <a:pt x="1288" y="131"/>
                  </a:cubicBezTo>
                  <a:cubicBezTo>
                    <a:pt x="1280" y="134"/>
                    <a:pt x="1259" y="142"/>
                    <a:pt x="1256" y="145"/>
                  </a:cubicBezTo>
                  <a:cubicBezTo>
                    <a:pt x="1254" y="147"/>
                    <a:pt x="1251" y="153"/>
                    <a:pt x="1247" y="162"/>
                  </a:cubicBezTo>
                  <a:cubicBezTo>
                    <a:pt x="1244" y="166"/>
                    <a:pt x="1244" y="166"/>
                    <a:pt x="1244" y="166"/>
                  </a:cubicBezTo>
                  <a:cubicBezTo>
                    <a:pt x="1243" y="170"/>
                    <a:pt x="1242" y="172"/>
                    <a:pt x="1241" y="174"/>
                  </a:cubicBezTo>
                  <a:cubicBezTo>
                    <a:pt x="1240" y="176"/>
                    <a:pt x="1237" y="178"/>
                    <a:pt x="1234" y="180"/>
                  </a:cubicBezTo>
                  <a:cubicBezTo>
                    <a:pt x="1233" y="181"/>
                    <a:pt x="1233" y="181"/>
                    <a:pt x="1233" y="181"/>
                  </a:cubicBezTo>
                  <a:cubicBezTo>
                    <a:pt x="1231" y="182"/>
                    <a:pt x="1230" y="183"/>
                    <a:pt x="1229" y="184"/>
                  </a:cubicBezTo>
                  <a:cubicBezTo>
                    <a:pt x="1229" y="185"/>
                    <a:pt x="1229" y="186"/>
                    <a:pt x="1229" y="186"/>
                  </a:cubicBezTo>
                  <a:cubicBezTo>
                    <a:pt x="1229" y="187"/>
                    <a:pt x="1229" y="187"/>
                    <a:pt x="1229" y="188"/>
                  </a:cubicBezTo>
                  <a:cubicBezTo>
                    <a:pt x="1230" y="189"/>
                    <a:pt x="1232" y="189"/>
                    <a:pt x="1235" y="189"/>
                  </a:cubicBezTo>
                  <a:cubicBezTo>
                    <a:pt x="1235" y="189"/>
                    <a:pt x="1235" y="189"/>
                    <a:pt x="1235" y="189"/>
                  </a:cubicBezTo>
                  <a:cubicBezTo>
                    <a:pt x="1236" y="190"/>
                    <a:pt x="1235" y="192"/>
                    <a:pt x="1235" y="192"/>
                  </a:cubicBezTo>
                  <a:cubicBezTo>
                    <a:pt x="1234" y="193"/>
                    <a:pt x="1234" y="194"/>
                    <a:pt x="1234" y="194"/>
                  </a:cubicBezTo>
                  <a:cubicBezTo>
                    <a:pt x="1235" y="195"/>
                    <a:pt x="1236" y="197"/>
                    <a:pt x="1239" y="199"/>
                  </a:cubicBezTo>
                  <a:cubicBezTo>
                    <a:pt x="1241" y="200"/>
                    <a:pt x="1241" y="206"/>
                    <a:pt x="1241" y="208"/>
                  </a:cubicBezTo>
                  <a:cubicBezTo>
                    <a:pt x="1240" y="210"/>
                    <a:pt x="1240" y="210"/>
                    <a:pt x="1239" y="211"/>
                  </a:cubicBezTo>
                  <a:cubicBezTo>
                    <a:pt x="1238" y="211"/>
                    <a:pt x="1238" y="212"/>
                    <a:pt x="1237" y="213"/>
                  </a:cubicBezTo>
                  <a:cubicBezTo>
                    <a:pt x="1237" y="214"/>
                    <a:pt x="1237" y="214"/>
                    <a:pt x="1237" y="214"/>
                  </a:cubicBezTo>
                  <a:cubicBezTo>
                    <a:pt x="1233" y="222"/>
                    <a:pt x="1224" y="227"/>
                    <a:pt x="1213" y="226"/>
                  </a:cubicBezTo>
                  <a:cubicBezTo>
                    <a:pt x="1211" y="225"/>
                    <a:pt x="1210" y="225"/>
                    <a:pt x="1208" y="225"/>
                  </a:cubicBezTo>
                  <a:cubicBezTo>
                    <a:pt x="1198" y="225"/>
                    <a:pt x="1189" y="229"/>
                    <a:pt x="1181" y="232"/>
                  </a:cubicBezTo>
                  <a:cubicBezTo>
                    <a:pt x="1179" y="233"/>
                    <a:pt x="1179" y="233"/>
                    <a:pt x="1179" y="233"/>
                  </a:cubicBezTo>
                  <a:cubicBezTo>
                    <a:pt x="1175" y="235"/>
                    <a:pt x="1174" y="236"/>
                    <a:pt x="1173" y="238"/>
                  </a:cubicBezTo>
                  <a:cubicBezTo>
                    <a:pt x="1172" y="240"/>
                    <a:pt x="1173" y="242"/>
                    <a:pt x="1173" y="244"/>
                  </a:cubicBezTo>
                  <a:cubicBezTo>
                    <a:pt x="1173" y="245"/>
                    <a:pt x="1173" y="245"/>
                    <a:pt x="1173" y="245"/>
                  </a:cubicBezTo>
                  <a:cubicBezTo>
                    <a:pt x="1174" y="245"/>
                    <a:pt x="1174" y="245"/>
                    <a:pt x="1174" y="245"/>
                  </a:cubicBezTo>
                  <a:cubicBezTo>
                    <a:pt x="1174" y="246"/>
                    <a:pt x="1174" y="246"/>
                    <a:pt x="1174" y="246"/>
                  </a:cubicBezTo>
                  <a:cubicBezTo>
                    <a:pt x="1175" y="248"/>
                    <a:pt x="1176" y="248"/>
                    <a:pt x="1178" y="249"/>
                  </a:cubicBezTo>
                  <a:cubicBezTo>
                    <a:pt x="1180" y="250"/>
                    <a:pt x="1183" y="250"/>
                    <a:pt x="1184" y="253"/>
                  </a:cubicBezTo>
                  <a:cubicBezTo>
                    <a:pt x="1187" y="257"/>
                    <a:pt x="1183" y="265"/>
                    <a:pt x="1173" y="274"/>
                  </a:cubicBezTo>
                  <a:cubicBezTo>
                    <a:pt x="1173" y="275"/>
                    <a:pt x="1173" y="275"/>
                    <a:pt x="1173" y="275"/>
                  </a:cubicBezTo>
                  <a:cubicBezTo>
                    <a:pt x="1173" y="276"/>
                    <a:pt x="1173" y="276"/>
                    <a:pt x="1173" y="276"/>
                  </a:cubicBezTo>
                  <a:cubicBezTo>
                    <a:pt x="1172" y="276"/>
                    <a:pt x="1172" y="276"/>
                    <a:pt x="1171" y="277"/>
                  </a:cubicBezTo>
                  <a:cubicBezTo>
                    <a:pt x="1169" y="278"/>
                    <a:pt x="1168" y="280"/>
                    <a:pt x="1166" y="281"/>
                  </a:cubicBezTo>
                  <a:cubicBezTo>
                    <a:pt x="1165" y="282"/>
                    <a:pt x="1163" y="284"/>
                    <a:pt x="1160" y="286"/>
                  </a:cubicBezTo>
                  <a:cubicBezTo>
                    <a:pt x="1158" y="287"/>
                    <a:pt x="1158" y="287"/>
                    <a:pt x="1158" y="287"/>
                  </a:cubicBezTo>
                  <a:cubicBezTo>
                    <a:pt x="1158" y="288"/>
                    <a:pt x="1158" y="288"/>
                    <a:pt x="1158" y="289"/>
                  </a:cubicBezTo>
                  <a:cubicBezTo>
                    <a:pt x="1158" y="289"/>
                    <a:pt x="1158" y="289"/>
                    <a:pt x="1158" y="289"/>
                  </a:cubicBezTo>
                  <a:cubicBezTo>
                    <a:pt x="1157" y="289"/>
                    <a:pt x="1156" y="289"/>
                    <a:pt x="1156" y="289"/>
                  </a:cubicBezTo>
                  <a:cubicBezTo>
                    <a:pt x="1150" y="294"/>
                    <a:pt x="1135" y="307"/>
                    <a:pt x="1130" y="314"/>
                  </a:cubicBezTo>
                  <a:cubicBezTo>
                    <a:pt x="1126" y="321"/>
                    <a:pt x="1121" y="321"/>
                    <a:pt x="1118" y="321"/>
                  </a:cubicBezTo>
                  <a:cubicBezTo>
                    <a:pt x="1118" y="321"/>
                    <a:pt x="1118" y="321"/>
                    <a:pt x="1117" y="321"/>
                  </a:cubicBezTo>
                  <a:cubicBezTo>
                    <a:pt x="1117" y="322"/>
                    <a:pt x="1117" y="322"/>
                    <a:pt x="1116" y="322"/>
                  </a:cubicBezTo>
                  <a:cubicBezTo>
                    <a:pt x="1116" y="322"/>
                    <a:pt x="1115" y="322"/>
                    <a:pt x="1115" y="322"/>
                  </a:cubicBezTo>
                  <a:cubicBezTo>
                    <a:pt x="1114" y="322"/>
                    <a:pt x="1111" y="323"/>
                    <a:pt x="1106" y="323"/>
                  </a:cubicBezTo>
                  <a:cubicBezTo>
                    <a:pt x="1098" y="323"/>
                    <a:pt x="1098" y="323"/>
                    <a:pt x="1098" y="323"/>
                  </a:cubicBezTo>
                  <a:cubicBezTo>
                    <a:pt x="1097" y="323"/>
                    <a:pt x="1095" y="322"/>
                    <a:pt x="1094" y="322"/>
                  </a:cubicBezTo>
                  <a:cubicBezTo>
                    <a:pt x="1091" y="322"/>
                    <a:pt x="1088" y="322"/>
                    <a:pt x="1087" y="323"/>
                  </a:cubicBezTo>
                  <a:cubicBezTo>
                    <a:pt x="1086" y="323"/>
                    <a:pt x="1085" y="322"/>
                    <a:pt x="1085" y="322"/>
                  </a:cubicBezTo>
                  <a:cubicBezTo>
                    <a:pt x="1085" y="322"/>
                    <a:pt x="1084" y="322"/>
                    <a:pt x="1084" y="322"/>
                  </a:cubicBezTo>
                  <a:cubicBezTo>
                    <a:pt x="1084" y="321"/>
                    <a:pt x="1084" y="321"/>
                    <a:pt x="1084" y="321"/>
                  </a:cubicBezTo>
                  <a:cubicBezTo>
                    <a:pt x="1084" y="320"/>
                    <a:pt x="1084" y="318"/>
                    <a:pt x="1085" y="317"/>
                  </a:cubicBezTo>
                  <a:cubicBezTo>
                    <a:pt x="1085" y="316"/>
                    <a:pt x="1085" y="316"/>
                    <a:pt x="1085" y="315"/>
                  </a:cubicBezTo>
                  <a:cubicBezTo>
                    <a:pt x="1085" y="313"/>
                    <a:pt x="1085" y="312"/>
                    <a:pt x="1085" y="311"/>
                  </a:cubicBezTo>
                  <a:cubicBezTo>
                    <a:pt x="1085" y="308"/>
                    <a:pt x="1086" y="305"/>
                    <a:pt x="1088" y="304"/>
                  </a:cubicBezTo>
                  <a:cubicBezTo>
                    <a:pt x="1090" y="302"/>
                    <a:pt x="1091" y="301"/>
                    <a:pt x="1092" y="300"/>
                  </a:cubicBezTo>
                  <a:cubicBezTo>
                    <a:pt x="1093" y="299"/>
                    <a:pt x="1093" y="296"/>
                    <a:pt x="1093" y="296"/>
                  </a:cubicBezTo>
                  <a:cubicBezTo>
                    <a:pt x="1093" y="294"/>
                    <a:pt x="1093" y="294"/>
                    <a:pt x="1093" y="294"/>
                  </a:cubicBezTo>
                  <a:cubicBezTo>
                    <a:pt x="1093" y="293"/>
                    <a:pt x="1094" y="292"/>
                    <a:pt x="1098" y="292"/>
                  </a:cubicBezTo>
                  <a:cubicBezTo>
                    <a:pt x="1099" y="292"/>
                    <a:pt x="1100" y="292"/>
                    <a:pt x="1100" y="291"/>
                  </a:cubicBezTo>
                  <a:cubicBezTo>
                    <a:pt x="1100" y="290"/>
                    <a:pt x="1100" y="289"/>
                    <a:pt x="1100" y="287"/>
                  </a:cubicBezTo>
                  <a:cubicBezTo>
                    <a:pt x="1100" y="287"/>
                    <a:pt x="1100" y="287"/>
                    <a:pt x="1100" y="286"/>
                  </a:cubicBezTo>
                  <a:cubicBezTo>
                    <a:pt x="1100" y="286"/>
                    <a:pt x="1100" y="286"/>
                    <a:pt x="1100" y="285"/>
                  </a:cubicBezTo>
                  <a:cubicBezTo>
                    <a:pt x="1100" y="285"/>
                    <a:pt x="1101" y="284"/>
                    <a:pt x="1101" y="282"/>
                  </a:cubicBezTo>
                  <a:cubicBezTo>
                    <a:pt x="1101" y="282"/>
                    <a:pt x="1102" y="281"/>
                    <a:pt x="1102" y="281"/>
                  </a:cubicBezTo>
                  <a:cubicBezTo>
                    <a:pt x="1102" y="280"/>
                    <a:pt x="1102" y="279"/>
                    <a:pt x="1103" y="278"/>
                  </a:cubicBezTo>
                  <a:cubicBezTo>
                    <a:pt x="1104" y="274"/>
                    <a:pt x="1097" y="255"/>
                    <a:pt x="1092" y="248"/>
                  </a:cubicBezTo>
                  <a:cubicBezTo>
                    <a:pt x="1088" y="240"/>
                    <a:pt x="1084" y="235"/>
                    <a:pt x="1078" y="236"/>
                  </a:cubicBezTo>
                  <a:cubicBezTo>
                    <a:pt x="1071" y="236"/>
                    <a:pt x="1070" y="242"/>
                    <a:pt x="1069" y="246"/>
                  </a:cubicBezTo>
                  <a:cubicBezTo>
                    <a:pt x="1068" y="249"/>
                    <a:pt x="1065" y="251"/>
                    <a:pt x="1064" y="253"/>
                  </a:cubicBezTo>
                  <a:cubicBezTo>
                    <a:pt x="1063" y="253"/>
                    <a:pt x="1063" y="253"/>
                    <a:pt x="1063" y="253"/>
                  </a:cubicBezTo>
                  <a:cubicBezTo>
                    <a:pt x="1063" y="254"/>
                    <a:pt x="1062" y="254"/>
                    <a:pt x="1060" y="254"/>
                  </a:cubicBezTo>
                  <a:cubicBezTo>
                    <a:pt x="1058" y="254"/>
                    <a:pt x="1056" y="254"/>
                    <a:pt x="1055" y="253"/>
                  </a:cubicBezTo>
                  <a:cubicBezTo>
                    <a:pt x="1054" y="253"/>
                    <a:pt x="1054" y="253"/>
                    <a:pt x="1054" y="253"/>
                  </a:cubicBezTo>
                  <a:cubicBezTo>
                    <a:pt x="1053" y="253"/>
                    <a:pt x="1053" y="253"/>
                    <a:pt x="1053" y="253"/>
                  </a:cubicBezTo>
                  <a:cubicBezTo>
                    <a:pt x="1051" y="253"/>
                    <a:pt x="1051" y="252"/>
                    <a:pt x="1052" y="252"/>
                  </a:cubicBezTo>
                  <a:cubicBezTo>
                    <a:pt x="1052" y="251"/>
                    <a:pt x="1051" y="251"/>
                    <a:pt x="1051" y="250"/>
                  </a:cubicBezTo>
                  <a:cubicBezTo>
                    <a:pt x="1051" y="250"/>
                    <a:pt x="1051" y="250"/>
                    <a:pt x="1052" y="249"/>
                  </a:cubicBezTo>
                  <a:cubicBezTo>
                    <a:pt x="1052" y="249"/>
                    <a:pt x="1053" y="248"/>
                    <a:pt x="1053" y="247"/>
                  </a:cubicBezTo>
                  <a:cubicBezTo>
                    <a:pt x="1053" y="246"/>
                    <a:pt x="1053" y="246"/>
                    <a:pt x="1052" y="245"/>
                  </a:cubicBezTo>
                  <a:cubicBezTo>
                    <a:pt x="1052" y="244"/>
                    <a:pt x="1052" y="244"/>
                    <a:pt x="1052" y="244"/>
                  </a:cubicBezTo>
                  <a:cubicBezTo>
                    <a:pt x="1052" y="244"/>
                    <a:pt x="1052" y="243"/>
                    <a:pt x="1052" y="243"/>
                  </a:cubicBezTo>
                  <a:cubicBezTo>
                    <a:pt x="1052" y="243"/>
                    <a:pt x="1052" y="243"/>
                    <a:pt x="1052" y="243"/>
                  </a:cubicBezTo>
                  <a:cubicBezTo>
                    <a:pt x="1053" y="243"/>
                    <a:pt x="1054" y="242"/>
                    <a:pt x="1056" y="241"/>
                  </a:cubicBezTo>
                  <a:cubicBezTo>
                    <a:pt x="1057" y="241"/>
                    <a:pt x="1057" y="241"/>
                    <a:pt x="1058" y="240"/>
                  </a:cubicBezTo>
                  <a:cubicBezTo>
                    <a:pt x="1060" y="240"/>
                    <a:pt x="1060" y="238"/>
                    <a:pt x="1060" y="235"/>
                  </a:cubicBezTo>
                  <a:cubicBezTo>
                    <a:pt x="1060" y="233"/>
                    <a:pt x="1060" y="233"/>
                    <a:pt x="1060" y="233"/>
                  </a:cubicBezTo>
                  <a:cubicBezTo>
                    <a:pt x="1060" y="232"/>
                    <a:pt x="1062" y="231"/>
                    <a:pt x="1063" y="230"/>
                  </a:cubicBezTo>
                  <a:cubicBezTo>
                    <a:pt x="1064" y="230"/>
                    <a:pt x="1066" y="229"/>
                    <a:pt x="1066" y="228"/>
                  </a:cubicBezTo>
                  <a:cubicBezTo>
                    <a:pt x="1068" y="227"/>
                    <a:pt x="1067" y="225"/>
                    <a:pt x="1065" y="223"/>
                  </a:cubicBezTo>
                  <a:cubicBezTo>
                    <a:pt x="1065" y="222"/>
                    <a:pt x="1065" y="222"/>
                    <a:pt x="1065" y="222"/>
                  </a:cubicBezTo>
                  <a:cubicBezTo>
                    <a:pt x="1064" y="221"/>
                    <a:pt x="1064" y="220"/>
                    <a:pt x="1065" y="218"/>
                  </a:cubicBezTo>
                  <a:cubicBezTo>
                    <a:pt x="1065" y="217"/>
                    <a:pt x="1065" y="217"/>
                    <a:pt x="1065" y="217"/>
                  </a:cubicBezTo>
                  <a:cubicBezTo>
                    <a:pt x="1065" y="216"/>
                    <a:pt x="1065" y="215"/>
                    <a:pt x="1065" y="214"/>
                  </a:cubicBezTo>
                  <a:cubicBezTo>
                    <a:pt x="1065" y="211"/>
                    <a:pt x="1063" y="208"/>
                    <a:pt x="1061" y="206"/>
                  </a:cubicBezTo>
                  <a:cubicBezTo>
                    <a:pt x="1061" y="205"/>
                    <a:pt x="1061" y="205"/>
                    <a:pt x="1061" y="205"/>
                  </a:cubicBezTo>
                  <a:cubicBezTo>
                    <a:pt x="1061" y="205"/>
                    <a:pt x="1061" y="205"/>
                    <a:pt x="1061" y="205"/>
                  </a:cubicBezTo>
                  <a:cubicBezTo>
                    <a:pt x="1061" y="204"/>
                    <a:pt x="1062" y="203"/>
                    <a:pt x="1064" y="203"/>
                  </a:cubicBezTo>
                  <a:cubicBezTo>
                    <a:pt x="1064" y="203"/>
                    <a:pt x="1065" y="202"/>
                    <a:pt x="1065" y="202"/>
                  </a:cubicBezTo>
                  <a:cubicBezTo>
                    <a:pt x="1065" y="201"/>
                    <a:pt x="1065" y="201"/>
                    <a:pt x="1065" y="200"/>
                  </a:cubicBezTo>
                  <a:cubicBezTo>
                    <a:pt x="1064" y="199"/>
                    <a:pt x="1063" y="198"/>
                    <a:pt x="1062" y="197"/>
                  </a:cubicBezTo>
                  <a:cubicBezTo>
                    <a:pt x="1061" y="197"/>
                    <a:pt x="1061" y="196"/>
                    <a:pt x="1060" y="196"/>
                  </a:cubicBezTo>
                  <a:cubicBezTo>
                    <a:pt x="1060" y="195"/>
                    <a:pt x="1059" y="195"/>
                    <a:pt x="1059" y="195"/>
                  </a:cubicBezTo>
                  <a:cubicBezTo>
                    <a:pt x="1057" y="193"/>
                    <a:pt x="1050" y="190"/>
                    <a:pt x="1048" y="190"/>
                  </a:cubicBezTo>
                  <a:cubicBezTo>
                    <a:pt x="1043" y="190"/>
                    <a:pt x="1043" y="190"/>
                    <a:pt x="1043" y="190"/>
                  </a:cubicBezTo>
                  <a:cubicBezTo>
                    <a:pt x="1040" y="190"/>
                    <a:pt x="1038" y="190"/>
                    <a:pt x="1036" y="189"/>
                  </a:cubicBezTo>
                  <a:cubicBezTo>
                    <a:pt x="1034" y="189"/>
                    <a:pt x="1033" y="188"/>
                    <a:pt x="1032" y="188"/>
                  </a:cubicBezTo>
                  <a:cubicBezTo>
                    <a:pt x="1031" y="187"/>
                    <a:pt x="1031" y="187"/>
                    <a:pt x="1031" y="187"/>
                  </a:cubicBezTo>
                  <a:cubicBezTo>
                    <a:pt x="1029" y="187"/>
                    <a:pt x="1027" y="186"/>
                    <a:pt x="1023" y="186"/>
                  </a:cubicBezTo>
                  <a:cubicBezTo>
                    <a:pt x="1022" y="186"/>
                    <a:pt x="1022" y="187"/>
                    <a:pt x="1021" y="187"/>
                  </a:cubicBezTo>
                  <a:cubicBezTo>
                    <a:pt x="1020" y="187"/>
                    <a:pt x="1020" y="187"/>
                    <a:pt x="1019" y="187"/>
                  </a:cubicBezTo>
                  <a:cubicBezTo>
                    <a:pt x="1020" y="186"/>
                    <a:pt x="1020" y="186"/>
                    <a:pt x="1020" y="185"/>
                  </a:cubicBezTo>
                  <a:cubicBezTo>
                    <a:pt x="1020" y="184"/>
                    <a:pt x="1020" y="183"/>
                    <a:pt x="1019" y="183"/>
                  </a:cubicBezTo>
                  <a:cubicBezTo>
                    <a:pt x="1019" y="182"/>
                    <a:pt x="1019" y="182"/>
                    <a:pt x="1019" y="182"/>
                  </a:cubicBezTo>
                  <a:cubicBezTo>
                    <a:pt x="1019" y="182"/>
                    <a:pt x="1018" y="181"/>
                    <a:pt x="1018" y="181"/>
                  </a:cubicBezTo>
                  <a:cubicBezTo>
                    <a:pt x="1018" y="180"/>
                    <a:pt x="1021" y="180"/>
                    <a:pt x="1022" y="180"/>
                  </a:cubicBezTo>
                  <a:cubicBezTo>
                    <a:pt x="1022" y="180"/>
                    <a:pt x="1022" y="180"/>
                    <a:pt x="1022" y="180"/>
                  </a:cubicBezTo>
                  <a:cubicBezTo>
                    <a:pt x="1022" y="179"/>
                    <a:pt x="1023" y="179"/>
                    <a:pt x="1023" y="179"/>
                  </a:cubicBezTo>
                  <a:cubicBezTo>
                    <a:pt x="1023" y="179"/>
                    <a:pt x="1024" y="179"/>
                    <a:pt x="1024" y="179"/>
                  </a:cubicBezTo>
                  <a:cubicBezTo>
                    <a:pt x="1024" y="178"/>
                    <a:pt x="1024" y="178"/>
                    <a:pt x="1024" y="178"/>
                  </a:cubicBezTo>
                  <a:cubicBezTo>
                    <a:pt x="1025" y="177"/>
                    <a:pt x="1026" y="177"/>
                    <a:pt x="1028" y="177"/>
                  </a:cubicBezTo>
                  <a:cubicBezTo>
                    <a:pt x="1029" y="177"/>
                    <a:pt x="1029" y="177"/>
                    <a:pt x="1030" y="177"/>
                  </a:cubicBezTo>
                  <a:cubicBezTo>
                    <a:pt x="1030" y="177"/>
                    <a:pt x="1030" y="177"/>
                    <a:pt x="1030" y="177"/>
                  </a:cubicBezTo>
                  <a:cubicBezTo>
                    <a:pt x="1031" y="178"/>
                    <a:pt x="1032" y="178"/>
                    <a:pt x="1033" y="178"/>
                  </a:cubicBezTo>
                  <a:cubicBezTo>
                    <a:pt x="1034" y="178"/>
                    <a:pt x="1036" y="178"/>
                    <a:pt x="1038" y="178"/>
                  </a:cubicBezTo>
                  <a:cubicBezTo>
                    <a:pt x="1039" y="177"/>
                    <a:pt x="1041" y="177"/>
                    <a:pt x="1041" y="175"/>
                  </a:cubicBezTo>
                  <a:cubicBezTo>
                    <a:pt x="1042" y="172"/>
                    <a:pt x="1038" y="168"/>
                    <a:pt x="1037" y="167"/>
                  </a:cubicBezTo>
                  <a:cubicBezTo>
                    <a:pt x="1035" y="166"/>
                    <a:pt x="1030" y="159"/>
                    <a:pt x="1029" y="157"/>
                  </a:cubicBezTo>
                  <a:cubicBezTo>
                    <a:pt x="1027" y="154"/>
                    <a:pt x="1021" y="154"/>
                    <a:pt x="1021" y="154"/>
                  </a:cubicBezTo>
                  <a:cubicBezTo>
                    <a:pt x="1017" y="154"/>
                    <a:pt x="1017" y="152"/>
                    <a:pt x="1017" y="149"/>
                  </a:cubicBezTo>
                  <a:cubicBezTo>
                    <a:pt x="1017" y="149"/>
                    <a:pt x="1017" y="149"/>
                    <a:pt x="1016" y="149"/>
                  </a:cubicBezTo>
                  <a:cubicBezTo>
                    <a:pt x="1016" y="149"/>
                    <a:pt x="1016" y="149"/>
                    <a:pt x="1016" y="148"/>
                  </a:cubicBezTo>
                  <a:cubicBezTo>
                    <a:pt x="1016" y="148"/>
                    <a:pt x="1016" y="148"/>
                    <a:pt x="1016" y="147"/>
                  </a:cubicBezTo>
                  <a:cubicBezTo>
                    <a:pt x="1014" y="143"/>
                    <a:pt x="1011" y="144"/>
                    <a:pt x="1005" y="149"/>
                  </a:cubicBezTo>
                  <a:cubicBezTo>
                    <a:pt x="1004" y="150"/>
                    <a:pt x="1004" y="150"/>
                    <a:pt x="1004" y="150"/>
                  </a:cubicBezTo>
                  <a:cubicBezTo>
                    <a:pt x="1003" y="151"/>
                    <a:pt x="1002" y="152"/>
                    <a:pt x="1001" y="152"/>
                  </a:cubicBezTo>
                  <a:cubicBezTo>
                    <a:pt x="1000" y="152"/>
                    <a:pt x="1000" y="153"/>
                    <a:pt x="999" y="153"/>
                  </a:cubicBezTo>
                  <a:cubicBezTo>
                    <a:pt x="998" y="153"/>
                    <a:pt x="997" y="153"/>
                    <a:pt x="996" y="154"/>
                  </a:cubicBezTo>
                  <a:cubicBezTo>
                    <a:pt x="995" y="155"/>
                    <a:pt x="986" y="155"/>
                    <a:pt x="982" y="155"/>
                  </a:cubicBezTo>
                  <a:cubicBezTo>
                    <a:pt x="980" y="155"/>
                    <a:pt x="977" y="155"/>
                    <a:pt x="976" y="155"/>
                  </a:cubicBezTo>
                  <a:cubicBezTo>
                    <a:pt x="972" y="156"/>
                    <a:pt x="969" y="157"/>
                    <a:pt x="967" y="159"/>
                  </a:cubicBezTo>
                  <a:cubicBezTo>
                    <a:pt x="966" y="161"/>
                    <a:pt x="965" y="161"/>
                    <a:pt x="964" y="161"/>
                  </a:cubicBezTo>
                  <a:cubicBezTo>
                    <a:pt x="964" y="161"/>
                    <a:pt x="964" y="161"/>
                    <a:pt x="964" y="161"/>
                  </a:cubicBezTo>
                  <a:cubicBezTo>
                    <a:pt x="964" y="161"/>
                    <a:pt x="964" y="161"/>
                    <a:pt x="963" y="161"/>
                  </a:cubicBezTo>
                  <a:cubicBezTo>
                    <a:pt x="963" y="161"/>
                    <a:pt x="963" y="160"/>
                    <a:pt x="962" y="160"/>
                  </a:cubicBezTo>
                  <a:cubicBezTo>
                    <a:pt x="961" y="160"/>
                    <a:pt x="960" y="159"/>
                    <a:pt x="959" y="160"/>
                  </a:cubicBezTo>
                  <a:cubicBezTo>
                    <a:pt x="959" y="160"/>
                    <a:pt x="959" y="160"/>
                    <a:pt x="958" y="160"/>
                  </a:cubicBezTo>
                  <a:cubicBezTo>
                    <a:pt x="958" y="160"/>
                    <a:pt x="958" y="160"/>
                    <a:pt x="957" y="161"/>
                  </a:cubicBezTo>
                  <a:cubicBezTo>
                    <a:pt x="957" y="161"/>
                    <a:pt x="957" y="161"/>
                    <a:pt x="956" y="161"/>
                  </a:cubicBezTo>
                  <a:cubicBezTo>
                    <a:pt x="954" y="161"/>
                    <a:pt x="952" y="159"/>
                    <a:pt x="948" y="154"/>
                  </a:cubicBezTo>
                  <a:cubicBezTo>
                    <a:pt x="948" y="153"/>
                    <a:pt x="948" y="153"/>
                    <a:pt x="948" y="153"/>
                  </a:cubicBezTo>
                  <a:cubicBezTo>
                    <a:pt x="946" y="150"/>
                    <a:pt x="943" y="149"/>
                    <a:pt x="940" y="149"/>
                  </a:cubicBezTo>
                  <a:cubicBezTo>
                    <a:pt x="937" y="149"/>
                    <a:pt x="934" y="150"/>
                    <a:pt x="933" y="151"/>
                  </a:cubicBezTo>
                  <a:cubicBezTo>
                    <a:pt x="931" y="153"/>
                    <a:pt x="930" y="154"/>
                    <a:pt x="927" y="153"/>
                  </a:cubicBezTo>
                  <a:cubicBezTo>
                    <a:pt x="927" y="153"/>
                    <a:pt x="927" y="153"/>
                    <a:pt x="927" y="153"/>
                  </a:cubicBezTo>
                  <a:cubicBezTo>
                    <a:pt x="927" y="153"/>
                    <a:pt x="927" y="152"/>
                    <a:pt x="927" y="152"/>
                  </a:cubicBezTo>
                  <a:cubicBezTo>
                    <a:pt x="926" y="152"/>
                    <a:pt x="926" y="150"/>
                    <a:pt x="929" y="146"/>
                  </a:cubicBezTo>
                  <a:cubicBezTo>
                    <a:pt x="930" y="144"/>
                    <a:pt x="931" y="144"/>
                    <a:pt x="934" y="143"/>
                  </a:cubicBezTo>
                  <a:cubicBezTo>
                    <a:pt x="934" y="143"/>
                    <a:pt x="934" y="143"/>
                    <a:pt x="934" y="143"/>
                  </a:cubicBezTo>
                  <a:cubicBezTo>
                    <a:pt x="935" y="143"/>
                    <a:pt x="935" y="143"/>
                    <a:pt x="935" y="143"/>
                  </a:cubicBezTo>
                  <a:cubicBezTo>
                    <a:pt x="936" y="143"/>
                    <a:pt x="937" y="143"/>
                    <a:pt x="938" y="142"/>
                  </a:cubicBezTo>
                  <a:cubicBezTo>
                    <a:pt x="940" y="142"/>
                    <a:pt x="940" y="141"/>
                    <a:pt x="940" y="140"/>
                  </a:cubicBezTo>
                  <a:cubicBezTo>
                    <a:pt x="940" y="138"/>
                    <a:pt x="936" y="136"/>
                    <a:pt x="934" y="136"/>
                  </a:cubicBezTo>
                  <a:cubicBezTo>
                    <a:pt x="933" y="136"/>
                    <a:pt x="933" y="136"/>
                    <a:pt x="933" y="136"/>
                  </a:cubicBezTo>
                  <a:cubicBezTo>
                    <a:pt x="928" y="136"/>
                    <a:pt x="923" y="140"/>
                    <a:pt x="919" y="148"/>
                  </a:cubicBezTo>
                  <a:cubicBezTo>
                    <a:pt x="918" y="151"/>
                    <a:pt x="915" y="156"/>
                    <a:pt x="910" y="158"/>
                  </a:cubicBezTo>
                  <a:cubicBezTo>
                    <a:pt x="905" y="160"/>
                    <a:pt x="893" y="168"/>
                    <a:pt x="890" y="171"/>
                  </a:cubicBezTo>
                  <a:cubicBezTo>
                    <a:pt x="889" y="173"/>
                    <a:pt x="888" y="173"/>
                    <a:pt x="887" y="174"/>
                  </a:cubicBezTo>
                  <a:cubicBezTo>
                    <a:pt x="886" y="174"/>
                    <a:pt x="886" y="175"/>
                    <a:pt x="886" y="175"/>
                  </a:cubicBezTo>
                  <a:cubicBezTo>
                    <a:pt x="886" y="175"/>
                    <a:pt x="885" y="175"/>
                    <a:pt x="885" y="175"/>
                  </a:cubicBezTo>
                  <a:cubicBezTo>
                    <a:pt x="885" y="174"/>
                    <a:pt x="884" y="174"/>
                    <a:pt x="884" y="174"/>
                  </a:cubicBezTo>
                  <a:cubicBezTo>
                    <a:pt x="882" y="174"/>
                    <a:pt x="882" y="174"/>
                    <a:pt x="882" y="174"/>
                  </a:cubicBezTo>
                  <a:cubicBezTo>
                    <a:pt x="881" y="174"/>
                    <a:pt x="881" y="174"/>
                    <a:pt x="880" y="172"/>
                  </a:cubicBezTo>
                  <a:cubicBezTo>
                    <a:pt x="880" y="172"/>
                    <a:pt x="880" y="172"/>
                    <a:pt x="880" y="172"/>
                  </a:cubicBezTo>
                  <a:cubicBezTo>
                    <a:pt x="879" y="171"/>
                    <a:pt x="879" y="171"/>
                    <a:pt x="878" y="171"/>
                  </a:cubicBezTo>
                  <a:cubicBezTo>
                    <a:pt x="877" y="171"/>
                    <a:pt x="877" y="171"/>
                    <a:pt x="877" y="171"/>
                  </a:cubicBezTo>
                  <a:cubicBezTo>
                    <a:pt x="876" y="171"/>
                    <a:pt x="875" y="171"/>
                    <a:pt x="874" y="172"/>
                  </a:cubicBezTo>
                  <a:cubicBezTo>
                    <a:pt x="871" y="172"/>
                    <a:pt x="871" y="172"/>
                    <a:pt x="871" y="172"/>
                  </a:cubicBezTo>
                  <a:cubicBezTo>
                    <a:pt x="871" y="172"/>
                    <a:pt x="871" y="171"/>
                    <a:pt x="871" y="171"/>
                  </a:cubicBezTo>
                  <a:cubicBezTo>
                    <a:pt x="870" y="170"/>
                    <a:pt x="872" y="167"/>
                    <a:pt x="873" y="167"/>
                  </a:cubicBezTo>
                  <a:cubicBezTo>
                    <a:pt x="873" y="166"/>
                    <a:pt x="873" y="166"/>
                    <a:pt x="873" y="165"/>
                  </a:cubicBezTo>
                  <a:cubicBezTo>
                    <a:pt x="873" y="165"/>
                    <a:pt x="873" y="164"/>
                    <a:pt x="873" y="163"/>
                  </a:cubicBezTo>
                  <a:cubicBezTo>
                    <a:pt x="872" y="163"/>
                    <a:pt x="872" y="163"/>
                    <a:pt x="872" y="162"/>
                  </a:cubicBezTo>
                  <a:cubicBezTo>
                    <a:pt x="872" y="162"/>
                    <a:pt x="872" y="162"/>
                    <a:pt x="872" y="162"/>
                  </a:cubicBezTo>
                  <a:cubicBezTo>
                    <a:pt x="871" y="161"/>
                    <a:pt x="871" y="160"/>
                    <a:pt x="869" y="160"/>
                  </a:cubicBezTo>
                  <a:cubicBezTo>
                    <a:pt x="868" y="160"/>
                    <a:pt x="866" y="162"/>
                    <a:pt x="866" y="163"/>
                  </a:cubicBezTo>
                  <a:cubicBezTo>
                    <a:pt x="865" y="163"/>
                    <a:pt x="864" y="163"/>
                    <a:pt x="862" y="163"/>
                  </a:cubicBezTo>
                  <a:cubicBezTo>
                    <a:pt x="861" y="163"/>
                    <a:pt x="861" y="163"/>
                    <a:pt x="861" y="163"/>
                  </a:cubicBezTo>
                  <a:cubicBezTo>
                    <a:pt x="860" y="163"/>
                    <a:pt x="860" y="163"/>
                    <a:pt x="859" y="164"/>
                  </a:cubicBezTo>
                  <a:cubicBezTo>
                    <a:pt x="859" y="164"/>
                    <a:pt x="859" y="165"/>
                    <a:pt x="859" y="165"/>
                  </a:cubicBezTo>
                  <a:cubicBezTo>
                    <a:pt x="859" y="165"/>
                    <a:pt x="859" y="165"/>
                    <a:pt x="858" y="165"/>
                  </a:cubicBezTo>
                  <a:cubicBezTo>
                    <a:pt x="858" y="165"/>
                    <a:pt x="858" y="165"/>
                    <a:pt x="858" y="166"/>
                  </a:cubicBezTo>
                  <a:cubicBezTo>
                    <a:pt x="858" y="166"/>
                    <a:pt x="856" y="166"/>
                    <a:pt x="855" y="166"/>
                  </a:cubicBezTo>
                  <a:cubicBezTo>
                    <a:pt x="851" y="166"/>
                    <a:pt x="851" y="166"/>
                    <a:pt x="851" y="166"/>
                  </a:cubicBezTo>
                  <a:cubicBezTo>
                    <a:pt x="851" y="166"/>
                    <a:pt x="851" y="166"/>
                    <a:pt x="850" y="166"/>
                  </a:cubicBezTo>
                  <a:cubicBezTo>
                    <a:pt x="850" y="166"/>
                    <a:pt x="849" y="166"/>
                    <a:pt x="848" y="166"/>
                  </a:cubicBezTo>
                  <a:cubicBezTo>
                    <a:pt x="848" y="166"/>
                    <a:pt x="848" y="165"/>
                    <a:pt x="847" y="166"/>
                  </a:cubicBezTo>
                  <a:cubicBezTo>
                    <a:pt x="847" y="165"/>
                    <a:pt x="847" y="165"/>
                    <a:pt x="847" y="165"/>
                  </a:cubicBezTo>
                  <a:cubicBezTo>
                    <a:pt x="847" y="165"/>
                    <a:pt x="848" y="164"/>
                    <a:pt x="850" y="162"/>
                  </a:cubicBezTo>
                  <a:cubicBezTo>
                    <a:pt x="852" y="160"/>
                    <a:pt x="853" y="156"/>
                    <a:pt x="854" y="152"/>
                  </a:cubicBezTo>
                  <a:cubicBezTo>
                    <a:pt x="854" y="149"/>
                    <a:pt x="857" y="146"/>
                    <a:pt x="860" y="143"/>
                  </a:cubicBezTo>
                  <a:cubicBezTo>
                    <a:pt x="860" y="142"/>
                    <a:pt x="860" y="142"/>
                    <a:pt x="860" y="142"/>
                  </a:cubicBezTo>
                  <a:cubicBezTo>
                    <a:pt x="861" y="142"/>
                    <a:pt x="861" y="141"/>
                    <a:pt x="862" y="141"/>
                  </a:cubicBezTo>
                  <a:cubicBezTo>
                    <a:pt x="864" y="138"/>
                    <a:pt x="870" y="136"/>
                    <a:pt x="874" y="135"/>
                  </a:cubicBezTo>
                  <a:cubicBezTo>
                    <a:pt x="877" y="134"/>
                    <a:pt x="881" y="133"/>
                    <a:pt x="883" y="132"/>
                  </a:cubicBezTo>
                  <a:cubicBezTo>
                    <a:pt x="889" y="129"/>
                    <a:pt x="896" y="121"/>
                    <a:pt x="900" y="116"/>
                  </a:cubicBezTo>
                  <a:cubicBezTo>
                    <a:pt x="901" y="115"/>
                    <a:pt x="901" y="115"/>
                    <a:pt x="901" y="114"/>
                  </a:cubicBezTo>
                  <a:cubicBezTo>
                    <a:pt x="902" y="114"/>
                    <a:pt x="902" y="113"/>
                    <a:pt x="902" y="113"/>
                  </a:cubicBezTo>
                  <a:cubicBezTo>
                    <a:pt x="902" y="112"/>
                    <a:pt x="901" y="111"/>
                    <a:pt x="900" y="111"/>
                  </a:cubicBezTo>
                  <a:cubicBezTo>
                    <a:pt x="899" y="111"/>
                    <a:pt x="896" y="110"/>
                    <a:pt x="893" y="111"/>
                  </a:cubicBezTo>
                  <a:cubicBezTo>
                    <a:pt x="891" y="111"/>
                    <a:pt x="891" y="111"/>
                    <a:pt x="891" y="111"/>
                  </a:cubicBezTo>
                  <a:cubicBezTo>
                    <a:pt x="888" y="111"/>
                    <a:pt x="887" y="111"/>
                    <a:pt x="886" y="111"/>
                  </a:cubicBezTo>
                  <a:cubicBezTo>
                    <a:pt x="886" y="111"/>
                    <a:pt x="886" y="111"/>
                    <a:pt x="886" y="111"/>
                  </a:cubicBezTo>
                  <a:cubicBezTo>
                    <a:pt x="886" y="111"/>
                    <a:pt x="885" y="112"/>
                    <a:pt x="885" y="112"/>
                  </a:cubicBezTo>
                  <a:cubicBezTo>
                    <a:pt x="885" y="112"/>
                    <a:pt x="885" y="112"/>
                    <a:pt x="885" y="112"/>
                  </a:cubicBezTo>
                  <a:cubicBezTo>
                    <a:pt x="883" y="113"/>
                    <a:pt x="882" y="114"/>
                    <a:pt x="876" y="114"/>
                  </a:cubicBezTo>
                  <a:cubicBezTo>
                    <a:pt x="876" y="114"/>
                    <a:pt x="876" y="114"/>
                    <a:pt x="876" y="114"/>
                  </a:cubicBezTo>
                  <a:cubicBezTo>
                    <a:pt x="868" y="114"/>
                    <a:pt x="857" y="112"/>
                    <a:pt x="850" y="111"/>
                  </a:cubicBezTo>
                  <a:cubicBezTo>
                    <a:pt x="842" y="109"/>
                    <a:pt x="820" y="95"/>
                    <a:pt x="818" y="94"/>
                  </a:cubicBezTo>
                  <a:cubicBezTo>
                    <a:pt x="818" y="93"/>
                    <a:pt x="817" y="93"/>
                    <a:pt x="816" y="93"/>
                  </a:cubicBezTo>
                  <a:cubicBezTo>
                    <a:pt x="815" y="93"/>
                    <a:pt x="813" y="94"/>
                    <a:pt x="811" y="95"/>
                  </a:cubicBezTo>
                  <a:cubicBezTo>
                    <a:pt x="811" y="96"/>
                    <a:pt x="810" y="96"/>
                    <a:pt x="809" y="97"/>
                  </a:cubicBezTo>
                  <a:cubicBezTo>
                    <a:pt x="808" y="97"/>
                    <a:pt x="807" y="98"/>
                    <a:pt x="806" y="99"/>
                  </a:cubicBezTo>
                  <a:cubicBezTo>
                    <a:pt x="805" y="99"/>
                    <a:pt x="804" y="100"/>
                    <a:pt x="803" y="101"/>
                  </a:cubicBezTo>
                  <a:cubicBezTo>
                    <a:pt x="800" y="102"/>
                    <a:pt x="799" y="102"/>
                    <a:pt x="795" y="102"/>
                  </a:cubicBezTo>
                  <a:cubicBezTo>
                    <a:pt x="794" y="101"/>
                    <a:pt x="794" y="101"/>
                    <a:pt x="794" y="101"/>
                  </a:cubicBezTo>
                  <a:cubicBezTo>
                    <a:pt x="790" y="101"/>
                    <a:pt x="785" y="93"/>
                    <a:pt x="785" y="92"/>
                  </a:cubicBezTo>
                  <a:cubicBezTo>
                    <a:pt x="785" y="91"/>
                    <a:pt x="785" y="91"/>
                    <a:pt x="785" y="91"/>
                  </a:cubicBezTo>
                  <a:cubicBezTo>
                    <a:pt x="784" y="90"/>
                    <a:pt x="785" y="88"/>
                    <a:pt x="787" y="86"/>
                  </a:cubicBezTo>
                  <a:cubicBezTo>
                    <a:pt x="787" y="86"/>
                    <a:pt x="787" y="85"/>
                    <a:pt x="787" y="85"/>
                  </a:cubicBezTo>
                  <a:cubicBezTo>
                    <a:pt x="787" y="83"/>
                    <a:pt x="784" y="80"/>
                    <a:pt x="782" y="79"/>
                  </a:cubicBezTo>
                  <a:cubicBezTo>
                    <a:pt x="782" y="79"/>
                    <a:pt x="782" y="79"/>
                    <a:pt x="782" y="79"/>
                  </a:cubicBezTo>
                  <a:cubicBezTo>
                    <a:pt x="782" y="79"/>
                    <a:pt x="782" y="79"/>
                    <a:pt x="781" y="79"/>
                  </a:cubicBezTo>
                  <a:cubicBezTo>
                    <a:pt x="780" y="78"/>
                    <a:pt x="780" y="78"/>
                    <a:pt x="780" y="77"/>
                  </a:cubicBezTo>
                  <a:cubicBezTo>
                    <a:pt x="780" y="77"/>
                    <a:pt x="781" y="77"/>
                    <a:pt x="781" y="76"/>
                  </a:cubicBezTo>
                  <a:cubicBezTo>
                    <a:pt x="781" y="76"/>
                    <a:pt x="781" y="76"/>
                    <a:pt x="781" y="76"/>
                  </a:cubicBezTo>
                  <a:cubicBezTo>
                    <a:pt x="784" y="75"/>
                    <a:pt x="785" y="72"/>
                    <a:pt x="785" y="70"/>
                  </a:cubicBezTo>
                  <a:cubicBezTo>
                    <a:pt x="785" y="70"/>
                    <a:pt x="785" y="70"/>
                    <a:pt x="785" y="70"/>
                  </a:cubicBezTo>
                  <a:cubicBezTo>
                    <a:pt x="782" y="65"/>
                    <a:pt x="780" y="65"/>
                    <a:pt x="775" y="64"/>
                  </a:cubicBezTo>
                  <a:cubicBezTo>
                    <a:pt x="775" y="64"/>
                    <a:pt x="775" y="64"/>
                    <a:pt x="775" y="64"/>
                  </a:cubicBezTo>
                  <a:cubicBezTo>
                    <a:pt x="771" y="64"/>
                    <a:pt x="768" y="69"/>
                    <a:pt x="763" y="77"/>
                  </a:cubicBezTo>
                  <a:cubicBezTo>
                    <a:pt x="763" y="77"/>
                    <a:pt x="763" y="77"/>
                    <a:pt x="763" y="77"/>
                  </a:cubicBezTo>
                  <a:cubicBezTo>
                    <a:pt x="762" y="78"/>
                    <a:pt x="762" y="79"/>
                    <a:pt x="762" y="79"/>
                  </a:cubicBezTo>
                  <a:cubicBezTo>
                    <a:pt x="762" y="79"/>
                    <a:pt x="761" y="80"/>
                    <a:pt x="761" y="80"/>
                  </a:cubicBezTo>
                  <a:cubicBezTo>
                    <a:pt x="761" y="80"/>
                    <a:pt x="761" y="80"/>
                    <a:pt x="761" y="80"/>
                  </a:cubicBezTo>
                  <a:cubicBezTo>
                    <a:pt x="760" y="82"/>
                    <a:pt x="757" y="83"/>
                    <a:pt x="752" y="83"/>
                  </a:cubicBezTo>
                  <a:cubicBezTo>
                    <a:pt x="748" y="83"/>
                    <a:pt x="746" y="83"/>
                    <a:pt x="742" y="84"/>
                  </a:cubicBezTo>
                  <a:cubicBezTo>
                    <a:pt x="741" y="84"/>
                    <a:pt x="741" y="84"/>
                    <a:pt x="741" y="84"/>
                  </a:cubicBezTo>
                  <a:cubicBezTo>
                    <a:pt x="740" y="84"/>
                    <a:pt x="740" y="85"/>
                    <a:pt x="739" y="85"/>
                  </a:cubicBezTo>
                  <a:cubicBezTo>
                    <a:pt x="739" y="85"/>
                    <a:pt x="738" y="85"/>
                    <a:pt x="738" y="85"/>
                  </a:cubicBezTo>
                  <a:cubicBezTo>
                    <a:pt x="737" y="85"/>
                    <a:pt x="736" y="85"/>
                    <a:pt x="735" y="86"/>
                  </a:cubicBezTo>
                  <a:cubicBezTo>
                    <a:pt x="734" y="86"/>
                    <a:pt x="733" y="86"/>
                    <a:pt x="732" y="86"/>
                  </a:cubicBezTo>
                  <a:cubicBezTo>
                    <a:pt x="728" y="87"/>
                    <a:pt x="724" y="88"/>
                    <a:pt x="718" y="88"/>
                  </a:cubicBezTo>
                  <a:cubicBezTo>
                    <a:pt x="717" y="88"/>
                    <a:pt x="717" y="88"/>
                    <a:pt x="717" y="88"/>
                  </a:cubicBezTo>
                  <a:cubicBezTo>
                    <a:pt x="717" y="88"/>
                    <a:pt x="716" y="88"/>
                    <a:pt x="716" y="88"/>
                  </a:cubicBezTo>
                  <a:cubicBezTo>
                    <a:pt x="716" y="88"/>
                    <a:pt x="716" y="88"/>
                    <a:pt x="716" y="88"/>
                  </a:cubicBezTo>
                  <a:cubicBezTo>
                    <a:pt x="716" y="88"/>
                    <a:pt x="715" y="88"/>
                    <a:pt x="715" y="88"/>
                  </a:cubicBezTo>
                  <a:cubicBezTo>
                    <a:pt x="708" y="88"/>
                    <a:pt x="693" y="88"/>
                    <a:pt x="668" y="88"/>
                  </a:cubicBezTo>
                  <a:cubicBezTo>
                    <a:pt x="547" y="88"/>
                    <a:pt x="547" y="88"/>
                    <a:pt x="547" y="88"/>
                  </a:cubicBezTo>
                  <a:cubicBezTo>
                    <a:pt x="547" y="88"/>
                    <a:pt x="546" y="88"/>
                    <a:pt x="546" y="89"/>
                  </a:cubicBezTo>
                  <a:cubicBezTo>
                    <a:pt x="546" y="89"/>
                    <a:pt x="546" y="89"/>
                    <a:pt x="546" y="89"/>
                  </a:cubicBezTo>
                  <a:cubicBezTo>
                    <a:pt x="545" y="88"/>
                    <a:pt x="545" y="88"/>
                    <a:pt x="544" y="88"/>
                  </a:cubicBezTo>
                  <a:cubicBezTo>
                    <a:pt x="528" y="88"/>
                    <a:pt x="503" y="88"/>
                    <a:pt x="479" y="87"/>
                  </a:cubicBezTo>
                  <a:cubicBezTo>
                    <a:pt x="463" y="87"/>
                    <a:pt x="463" y="87"/>
                    <a:pt x="463" y="87"/>
                  </a:cubicBezTo>
                  <a:cubicBezTo>
                    <a:pt x="457" y="87"/>
                    <a:pt x="451" y="87"/>
                    <a:pt x="446" y="86"/>
                  </a:cubicBezTo>
                  <a:cubicBezTo>
                    <a:pt x="438" y="86"/>
                    <a:pt x="430" y="86"/>
                    <a:pt x="424" y="86"/>
                  </a:cubicBezTo>
                  <a:cubicBezTo>
                    <a:pt x="405" y="86"/>
                    <a:pt x="360" y="82"/>
                    <a:pt x="327" y="79"/>
                  </a:cubicBezTo>
                  <a:cubicBezTo>
                    <a:pt x="314" y="78"/>
                    <a:pt x="314" y="78"/>
                    <a:pt x="314" y="78"/>
                  </a:cubicBezTo>
                  <a:cubicBezTo>
                    <a:pt x="303" y="77"/>
                    <a:pt x="295" y="77"/>
                    <a:pt x="293" y="76"/>
                  </a:cubicBezTo>
                  <a:cubicBezTo>
                    <a:pt x="292" y="76"/>
                    <a:pt x="292" y="77"/>
                    <a:pt x="291" y="77"/>
                  </a:cubicBezTo>
                  <a:cubicBezTo>
                    <a:pt x="291" y="77"/>
                    <a:pt x="291" y="77"/>
                    <a:pt x="291" y="77"/>
                  </a:cubicBezTo>
                  <a:cubicBezTo>
                    <a:pt x="291" y="76"/>
                    <a:pt x="290" y="76"/>
                    <a:pt x="290" y="76"/>
                  </a:cubicBezTo>
                  <a:cubicBezTo>
                    <a:pt x="288" y="76"/>
                    <a:pt x="288" y="76"/>
                    <a:pt x="288" y="76"/>
                  </a:cubicBezTo>
                  <a:cubicBezTo>
                    <a:pt x="286" y="76"/>
                    <a:pt x="277" y="74"/>
                    <a:pt x="263" y="71"/>
                  </a:cubicBezTo>
                  <a:cubicBezTo>
                    <a:pt x="263" y="71"/>
                    <a:pt x="263" y="71"/>
                    <a:pt x="262" y="71"/>
                  </a:cubicBezTo>
                  <a:cubicBezTo>
                    <a:pt x="262" y="71"/>
                    <a:pt x="262" y="70"/>
                    <a:pt x="261" y="70"/>
                  </a:cubicBezTo>
                  <a:cubicBezTo>
                    <a:pt x="222" y="61"/>
                    <a:pt x="155" y="42"/>
                    <a:pt x="146" y="39"/>
                  </a:cubicBezTo>
                  <a:cubicBezTo>
                    <a:pt x="141" y="37"/>
                    <a:pt x="138" y="36"/>
                    <a:pt x="137" y="36"/>
                  </a:cubicBezTo>
                  <a:cubicBezTo>
                    <a:pt x="136" y="36"/>
                    <a:pt x="135" y="36"/>
                    <a:pt x="135" y="37"/>
                  </a:cubicBezTo>
                  <a:cubicBezTo>
                    <a:pt x="134" y="37"/>
                    <a:pt x="134" y="38"/>
                    <a:pt x="134" y="39"/>
                  </a:cubicBezTo>
                  <a:cubicBezTo>
                    <a:pt x="134" y="41"/>
                    <a:pt x="136" y="47"/>
                    <a:pt x="138" y="48"/>
                  </a:cubicBezTo>
                  <a:cubicBezTo>
                    <a:pt x="139" y="49"/>
                    <a:pt x="140" y="51"/>
                    <a:pt x="140" y="55"/>
                  </a:cubicBezTo>
                  <a:cubicBezTo>
                    <a:pt x="140" y="58"/>
                    <a:pt x="139" y="60"/>
                    <a:pt x="138" y="61"/>
                  </a:cubicBezTo>
                  <a:cubicBezTo>
                    <a:pt x="135" y="63"/>
                    <a:pt x="134" y="67"/>
                    <a:pt x="134" y="69"/>
                  </a:cubicBezTo>
                  <a:cubicBezTo>
                    <a:pt x="134" y="69"/>
                    <a:pt x="134" y="69"/>
                    <a:pt x="134" y="70"/>
                  </a:cubicBezTo>
                  <a:cubicBezTo>
                    <a:pt x="134" y="70"/>
                    <a:pt x="134" y="70"/>
                    <a:pt x="134" y="70"/>
                  </a:cubicBezTo>
                  <a:cubicBezTo>
                    <a:pt x="134" y="70"/>
                    <a:pt x="134" y="71"/>
                    <a:pt x="135" y="71"/>
                  </a:cubicBezTo>
                  <a:cubicBezTo>
                    <a:pt x="135" y="71"/>
                    <a:pt x="135" y="72"/>
                    <a:pt x="136" y="72"/>
                  </a:cubicBezTo>
                  <a:cubicBezTo>
                    <a:pt x="137" y="72"/>
                    <a:pt x="137" y="71"/>
                    <a:pt x="138" y="71"/>
                  </a:cubicBezTo>
                  <a:cubicBezTo>
                    <a:pt x="139" y="70"/>
                    <a:pt x="139" y="71"/>
                    <a:pt x="140" y="71"/>
                  </a:cubicBezTo>
                  <a:cubicBezTo>
                    <a:pt x="140" y="71"/>
                    <a:pt x="141" y="72"/>
                    <a:pt x="141" y="75"/>
                  </a:cubicBezTo>
                  <a:cubicBezTo>
                    <a:pt x="141" y="78"/>
                    <a:pt x="139" y="79"/>
                    <a:pt x="137" y="79"/>
                  </a:cubicBezTo>
                  <a:cubicBezTo>
                    <a:pt x="136" y="79"/>
                    <a:pt x="136" y="79"/>
                    <a:pt x="135" y="79"/>
                  </a:cubicBezTo>
                  <a:cubicBezTo>
                    <a:pt x="135" y="78"/>
                    <a:pt x="135" y="75"/>
                    <a:pt x="135" y="74"/>
                  </a:cubicBezTo>
                  <a:cubicBezTo>
                    <a:pt x="135" y="73"/>
                    <a:pt x="134" y="72"/>
                    <a:pt x="133" y="72"/>
                  </a:cubicBezTo>
                  <a:cubicBezTo>
                    <a:pt x="133" y="72"/>
                    <a:pt x="132" y="72"/>
                    <a:pt x="131" y="73"/>
                  </a:cubicBezTo>
                  <a:cubicBezTo>
                    <a:pt x="131" y="74"/>
                    <a:pt x="129" y="77"/>
                    <a:pt x="128" y="79"/>
                  </a:cubicBezTo>
                  <a:cubicBezTo>
                    <a:pt x="127" y="81"/>
                    <a:pt x="126" y="82"/>
                    <a:pt x="124" y="82"/>
                  </a:cubicBezTo>
                  <a:cubicBezTo>
                    <a:pt x="124" y="82"/>
                    <a:pt x="124" y="82"/>
                    <a:pt x="124" y="82"/>
                  </a:cubicBezTo>
                  <a:cubicBezTo>
                    <a:pt x="123" y="82"/>
                    <a:pt x="123" y="82"/>
                    <a:pt x="122" y="83"/>
                  </a:cubicBezTo>
                  <a:cubicBezTo>
                    <a:pt x="121" y="83"/>
                    <a:pt x="120" y="84"/>
                    <a:pt x="120" y="86"/>
                  </a:cubicBezTo>
                  <a:cubicBezTo>
                    <a:pt x="120" y="86"/>
                    <a:pt x="120" y="86"/>
                    <a:pt x="120" y="86"/>
                  </a:cubicBezTo>
                  <a:cubicBezTo>
                    <a:pt x="120" y="87"/>
                    <a:pt x="120" y="87"/>
                    <a:pt x="120" y="87"/>
                  </a:cubicBezTo>
                  <a:cubicBezTo>
                    <a:pt x="118" y="88"/>
                    <a:pt x="115" y="89"/>
                    <a:pt x="114" y="89"/>
                  </a:cubicBezTo>
                  <a:cubicBezTo>
                    <a:pt x="113" y="89"/>
                    <a:pt x="113" y="89"/>
                    <a:pt x="113" y="89"/>
                  </a:cubicBezTo>
                  <a:cubicBezTo>
                    <a:pt x="112" y="89"/>
                    <a:pt x="112" y="90"/>
                    <a:pt x="112" y="91"/>
                  </a:cubicBezTo>
                  <a:cubicBezTo>
                    <a:pt x="112" y="92"/>
                    <a:pt x="112" y="92"/>
                    <a:pt x="112" y="92"/>
                  </a:cubicBezTo>
                  <a:cubicBezTo>
                    <a:pt x="112" y="92"/>
                    <a:pt x="112" y="92"/>
                    <a:pt x="112" y="93"/>
                  </a:cubicBezTo>
                  <a:cubicBezTo>
                    <a:pt x="112" y="93"/>
                    <a:pt x="112" y="93"/>
                    <a:pt x="112" y="94"/>
                  </a:cubicBezTo>
                  <a:cubicBezTo>
                    <a:pt x="112" y="95"/>
                    <a:pt x="111" y="96"/>
                    <a:pt x="109" y="96"/>
                  </a:cubicBezTo>
                  <a:cubicBezTo>
                    <a:pt x="109" y="96"/>
                    <a:pt x="109" y="96"/>
                    <a:pt x="109" y="96"/>
                  </a:cubicBezTo>
                  <a:cubicBezTo>
                    <a:pt x="105" y="96"/>
                    <a:pt x="103" y="94"/>
                    <a:pt x="103" y="93"/>
                  </a:cubicBezTo>
                  <a:cubicBezTo>
                    <a:pt x="103" y="91"/>
                    <a:pt x="106" y="88"/>
                    <a:pt x="107" y="88"/>
                  </a:cubicBezTo>
                  <a:cubicBezTo>
                    <a:pt x="114" y="85"/>
                    <a:pt x="119" y="80"/>
                    <a:pt x="123" y="72"/>
                  </a:cubicBezTo>
                  <a:cubicBezTo>
                    <a:pt x="123" y="72"/>
                    <a:pt x="123" y="71"/>
                    <a:pt x="123" y="71"/>
                  </a:cubicBezTo>
                  <a:cubicBezTo>
                    <a:pt x="123" y="71"/>
                    <a:pt x="123" y="70"/>
                    <a:pt x="122" y="70"/>
                  </a:cubicBezTo>
                  <a:cubicBezTo>
                    <a:pt x="122" y="69"/>
                    <a:pt x="121" y="69"/>
                    <a:pt x="119" y="69"/>
                  </a:cubicBezTo>
                  <a:cubicBezTo>
                    <a:pt x="119" y="69"/>
                    <a:pt x="118" y="69"/>
                    <a:pt x="118" y="69"/>
                  </a:cubicBezTo>
                  <a:cubicBezTo>
                    <a:pt x="116" y="70"/>
                    <a:pt x="114" y="70"/>
                    <a:pt x="114" y="69"/>
                  </a:cubicBezTo>
                  <a:cubicBezTo>
                    <a:pt x="113" y="69"/>
                    <a:pt x="113" y="69"/>
                    <a:pt x="113" y="68"/>
                  </a:cubicBezTo>
                  <a:cubicBezTo>
                    <a:pt x="113" y="68"/>
                    <a:pt x="114" y="67"/>
                    <a:pt x="116" y="65"/>
                  </a:cubicBezTo>
                  <a:cubicBezTo>
                    <a:pt x="116" y="65"/>
                    <a:pt x="117" y="65"/>
                    <a:pt x="117" y="65"/>
                  </a:cubicBezTo>
                  <a:cubicBezTo>
                    <a:pt x="117" y="65"/>
                    <a:pt x="118" y="64"/>
                    <a:pt x="118" y="64"/>
                  </a:cubicBezTo>
                  <a:cubicBezTo>
                    <a:pt x="118" y="63"/>
                    <a:pt x="118" y="63"/>
                    <a:pt x="117" y="62"/>
                  </a:cubicBezTo>
                  <a:cubicBezTo>
                    <a:pt x="117" y="61"/>
                    <a:pt x="116" y="61"/>
                    <a:pt x="115" y="61"/>
                  </a:cubicBezTo>
                  <a:cubicBezTo>
                    <a:pt x="114" y="61"/>
                    <a:pt x="114" y="61"/>
                    <a:pt x="114" y="61"/>
                  </a:cubicBezTo>
                  <a:cubicBezTo>
                    <a:pt x="114" y="60"/>
                    <a:pt x="115" y="59"/>
                    <a:pt x="116" y="59"/>
                  </a:cubicBezTo>
                  <a:cubicBezTo>
                    <a:pt x="117" y="58"/>
                    <a:pt x="118" y="58"/>
                    <a:pt x="119" y="58"/>
                  </a:cubicBezTo>
                  <a:cubicBezTo>
                    <a:pt x="122" y="58"/>
                    <a:pt x="122" y="58"/>
                    <a:pt x="122" y="58"/>
                  </a:cubicBezTo>
                  <a:cubicBezTo>
                    <a:pt x="123" y="58"/>
                    <a:pt x="124" y="57"/>
                    <a:pt x="124" y="56"/>
                  </a:cubicBezTo>
                  <a:cubicBezTo>
                    <a:pt x="126" y="55"/>
                    <a:pt x="126" y="51"/>
                    <a:pt x="125" y="50"/>
                  </a:cubicBezTo>
                  <a:cubicBezTo>
                    <a:pt x="125" y="47"/>
                    <a:pt x="122" y="47"/>
                    <a:pt x="118" y="47"/>
                  </a:cubicBezTo>
                  <a:cubicBezTo>
                    <a:pt x="116" y="47"/>
                    <a:pt x="116" y="47"/>
                    <a:pt x="116" y="47"/>
                  </a:cubicBezTo>
                  <a:cubicBezTo>
                    <a:pt x="115" y="47"/>
                    <a:pt x="114" y="47"/>
                    <a:pt x="114" y="47"/>
                  </a:cubicBezTo>
                  <a:cubicBezTo>
                    <a:pt x="113" y="47"/>
                    <a:pt x="112" y="47"/>
                    <a:pt x="111" y="46"/>
                  </a:cubicBezTo>
                  <a:cubicBezTo>
                    <a:pt x="111" y="46"/>
                    <a:pt x="110" y="46"/>
                    <a:pt x="110" y="46"/>
                  </a:cubicBezTo>
                  <a:cubicBezTo>
                    <a:pt x="109" y="46"/>
                    <a:pt x="108" y="46"/>
                    <a:pt x="107" y="45"/>
                  </a:cubicBezTo>
                  <a:cubicBezTo>
                    <a:pt x="106" y="45"/>
                    <a:pt x="104" y="44"/>
                    <a:pt x="102" y="44"/>
                  </a:cubicBezTo>
                  <a:cubicBezTo>
                    <a:pt x="100" y="44"/>
                    <a:pt x="94" y="37"/>
                    <a:pt x="89" y="32"/>
                  </a:cubicBezTo>
                  <a:cubicBezTo>
                    <a:pt x="86" y="30"/>
                    <a:pt x="86" y="30"/>
                    <a:pt x="86" y="30"/>
                  </a:cubicBezTo>
                  <a:cubicBezTo>
                    <a:pt x="85" y="28"/>
                    <a:pt x="84" y="28"/>
                    <a:pt x="82" y="28"/>
                  </a:cubicBezTo>
                  <a:cubicBezTo>
                    <a:pt x="80" y="28"/>
                    <a:pt x="80" y="28"/>
                    <a:pt x="79" y="28"/>
                  </a:cubicBezTo>
                  <a:cubicBezTo>
                    <a:pt x="79" y="28"/>
                    <a:pt x="79" y="29"/>
                    <a:pt x="79" y="29"/>
                  </a:cubicBezTo>
                  <a:cubicBezTo>
                    <a:pt x="79" y="29"/>
                    <a:pt x="78" y="29"/>
                    <a:pt x="78" y="30"/>
                  </a:cubicBezTo>
                  <a:cubicBezTo>
                    <a:pt x="78" y="30"/>
                    <a:pt x="78" y="30"/>
                    <a:pt x="78" y="30"/>
                  </a:cubicBezTo>
                  <a:cubicBezTo>
                    <a:pt x="76" y="31"/>
                    <a:pt x="76" y="32"/>
                    <a:pt x="75" y="33"/>
                  </a:cubicBezTo>
                  <a:cubicBezTo>
                    <a:pt x="74" y="35"/>
                    <a:pt x="75" y="40"/>
                    <a:pt x="75" y="41"/>
                  </a:cubicBezTo>
                  <a:cubicBezTo>
                    <a:pt x="75" y="44"/>
                    <a:pt x="75" y="47"/>
                    <a:pt x="75" y="49"/>
                  </a:cubicBezTo>
                  <a:cubicBezTo>
                    <a:pt x="75" y="53"/>
                    <a:pt x="74" y="54"/>
                    <a:pt x="74" y="55"/>
                  </a:cubicBezTo>
                  <a:cubicBezTo>
                    <a:pt x="73" y="56"/>
                    <a:pt x="73" y="56"/>
                    <a:pt x="73" y="56"/>
                  </a:cubicBezTo>
                  <a:cubicBezTo>
                    <a:pt x="73" y="56"/>
                    <a:pt x="72" y="62"/>
                    <a:pt x="74" y="63"/>
                  </a:cubicBezTo>
                  <a:cubicBezTo>
                    <a:pt x="75" y="64"/>
                    <a:pt x="75" y="67"/>
                    <a:pt x="75" y="69"/>
                  </a:cubicBezTo>
                  <a:cubicBezTo>
                    <a:pt x="75" y="70"/>
                    <a:pt x="75" y="71"/>
                    <a:pt x="76" y="72"/>
                  </a:cubicBezTo>
                  <a:cubicBezTo>
                    <a:pt x="76" y="77"/>
                    <a:pt x="82" y="78"/>
                    <a:pt x="87" y="79"/>
                  </a:cubicBezTo>
                  <a:cubicBezTo>
                    <a:pt x="87" y="79"/>
                    <a:pt x="87" y="79"/>
                    <a:pt x="87" y="79"/>
                  </a:cubicBezTo>
                  <a:cubicBezTo>
                    <a:pt x="88" y="80"/>
                    <a:pt x="89" y="80"/>
                    <a:pt x="89" y="80"/>
                  </a:cubicBezTo>
                  <a:cubicBezTo>
                    <a:pt x="88" y="81"/>
                    <a:pt x="83" y="82"/>
                    <a:pt x="81" y="82"/>
                  </a:cubicBezTo>
                  <a:cubicBezTo>
                    <a:pt x="77" y="83"/>
                    <a:pt x="74" y="90"/>
                    <a:pt x="72" y="99"/>
                  </a:cubicBezTo>
                  <a:cubicBezTo>
                    <a:pt x="71" y="100"/>
                    <a:pt x="71" y="100"/>
                    <a:pt x="71" y="100"/>
                  </a:cubicBezTo>
                  <a:cubicBezTo>
                    <a:pt x="71" y="100"/>
                    <a:pt x="71" y="100"/>
                    <a:pt x="71" y="100"/>
                  </a:cubicBezTo>
                  <a:cubicBezTo>
                    <a:pt x="71" y="101"/>
                    <a:pt x="71" y="101"/>
                    <a:pt x="71" y="101"/>
                  </a:cubicBezTo>
                  <a:cubicBezTo>
                    <a:pt x="70" y="105"/>
                    <a:pt x="72" y="110"/>
                    <a:pt x="74" y="114"/>
                  </a:cubicBezTo>
                  <a:cubicBezTo>
                    <a:pt x="75" y="115"/>
                    <a:pt x="76" y="116"/>
                    <a:pt x="76" y="117"/>
                  </a:cubicBezTo>
                  <a:cubicBezTo>
                    <a:pt x="76" y="119"/>
                    <a:pt x="75" y="120"/>
                    <a:pt x="72" y="121"/>
                  </a:cubicBezTo>
                  <a:cubicBezTo>
                    <a:pt x="71" y="121"/>
                    <a:pt x="71" y="121"/>
                    <a:pt x="71" y="121"/>
                  </a:cubicBezTo>
                  <a:cubicBezTo>
                    <a:pt x="70" y="121"/>
                    <a:pt x="69" y="121"/>
                    <a:pt x="68" y="121"/>
                  </a:cubicBezTo>
                  <a:cubicBezTo>
                    <a:pt x="68" y="122"/>
                    <a:pt x="68" y="122"/>
                    <a:pt x="68" y="123"/>
                  </a:cubicBezTo>
                  <a:cubicBezTo>
                    <a:pt x="68" y="125"/>
                    <a:pt x="68" y="125"/>
                    <a:pt x="68" y="125"/>
                  </a:cubicBezTo>
                  <a:cubicBezTo>
                    <a:pt x="68" y="126"/>
                    <a:pt x="68" y="126"/>
                    <a:pt x="68" y="127"/>
                  </a:cubicBezTo>
                  <a:cubicBezTo>
                    <a:pt x="68" y="127"/>
                    <a:pt x="68" y="127"/>
                    <a:pt x="68" y="128"/>
                  </a:cubicBezTo>
                  <a:cubicBezTo>
                    <a:pt x="68" y="129"/>
                    <a:pt x="68" y="131"/>
                    <a:pt x="67" y="133"/>
                  </a:cubicBezTo>
                  <a:cubicBezTo>
                    <a:pt x="66" y="139"/>
                    <a:pt x="48" y="188"/>
                    <a:pt x="46" y="192"/>
                  </a:cubicBezTo>
                  <a:cubicBezTo>
                    <a:pt x="45" y="194"/>
                    <a:pt x="43" y="197"/>
                    <a:pt x="41" y="200"/>
                  </a:cubicBezTo>
                  <a:cubicBezTo>
                    <a:pt x="39" y="203"/>
                    <a:pt x="39" y="203"/>
                    <a:pt x="39" y="203"/>
                  </a:cubicBezTo>
                  <a:cubicBezTo>
                    <a:pt x="36" y="206"/>
                    <a:pt x="31" y="213"/>
                    <a:pt x="30" y="216"/>
                  </a:cubicBezTo>
                  <a:cubicBezTo>
                    <a:pt x="27" y="221"/>
                    <a:pt x="26" y="241"/>
                    <a:pt x="27" y="246"/>
                  </a:cubicBezTo>
                  <a:cubicBezTo>
                    <a:pt x="29" y="259"/>
                    <a:pt x="26" y="267"/>
                    <a:pt x="24" y="271"/>
                  </a:cubicBezTo>
                  <a:cubicBezTo>
                    <a:pt x="24" y="271"/>
                    <a:pt x="24" y="272"/>
                    <a:pt x="24" y="272"/>
                  </a:cubicBezTo>
                  <a:cubicBezTo>
                    <a:pt x="24" y="272"/>
                    <a:pt x="24" y="273"/>
                    <a:pt x="23" y="273"/>
                  </a:cubicBezTo>
                  <a:cubicBezTo>
                    <a:pt x="21" y="277"/>
                    <a:pt x="19" y="282"/>
                    <a:pt x="16" y="284"/>
                  </a:cubicBezTo>
                  <a:cubicBezTo>
                    <a:pt x="13" y="286"/>
                    <a:pt x="14" y="290"/>
                    <a:pt x="14" y="291"/>
                  </a:cubicBezTo>
                  <a:cubicBezTo>
                    <a:pt x="14" y="293"/>
                    <a:pt x="14" y="293"/>
                    <a:pt x="14" y="293"/>
                  </a:cubicBezTo>
                  <a:cubicBezTo>
                    <a:pt x="14" y="295"/>
                    <a:pt x="13" y="297"/>
                    <a:pt x="11" y="299"/>
                  </a:cubicBezTo>
                  <a:cubicBezTo>
                    <a:pt x="10" y="300"/>
                    <a:pt x="10" y="300"/>
                    <a:pt x="10" y="300"/>
                  </a:cubicBezTo>
                  <a:cubicBezTo>
                    <a:pt x="9" y="301"/>
                    <a:pt x="4" y="308"/>
                    <a:pt x="4" y="311"/>
                  </a:cubicBezTo>
                  <a:cubicBezTo>
                    <a:pt x="4" y="313"/>
                    <a:pt x="5" y="314"/>
                    <a:pt x="6" y="314"/>
                  </a:cubicBezTo>
                  <a:cubicBezTo>
                    <a:pt x="8" y="315"/>
                    <a:pt x="8" y="316"/>
                    <a:pt x="8" y="317"/>
                  </a:cubicBezTo>
                  <a:cubicBezTo>
                    <a:pt x="8" y="318"/>
                    <a:pt x="7" y="320"/>
                    <a:pt x="5" y="322"/>
                  </a:cubicBezTo>
                  <a:cubicBezTo>
                    <a:pt x="5" y="323"/>
                    <a:pt x="5" y="323"/>
                    <a:pt x="5" y="323"/>
                  </a:cubicBezTo>
                  <a:cubicBezTo>
                    <a:pt x="2" y="326"/>
                    <a:pt x="1" y="329"/>
                    <a:pt x="1" y="330"/>
                  </a:cubicBezTo>
                  <a:cubicBezTo>
                    <a:pt x="0" y="332"/>
                    <a:pt x="2" y="335"/>
                    <a:pt x="4" y="339"/>
                  </a:cubicBezTo>
                  <a:cubicBezTo>
                    <a:pt x="4" y="339"/>
                    <a:pt x="4" y="339"/>
                    <a:pt x="4" y="339"/>
                  </a:cubicBezTo>
                  <a:cubicBezTo>
                    <a:pt x="5" y="340"/>
                    <a:pt x="5" y="341"/>
                    <a:pt x="6" y="342"/>
                  </a:cubicBezTo>
                  <a:cubicBezTo>
                    <a:pt x="6" y="343"/>
                    <a:pt x="6" y="343"/>
                    <a:pt x="6" y="343"/>
                  </a:cubicBezTo>
                  <a:cubicBezTo>
                    <a:pt x="7" y="347"/>
                    <a:pt x="8" y="355"/>
                    <a:pt x="8" y="361"/>
                  </a:cubicBezTo>
                  <a:cubicBezTo>
                    <a:pt x="7" y="369"/>
                    <a:pt x="7" y="378"/>
                    <a:pt x="8" y="381"/>
                  </a:cubicBezTo>
                  <a:cubicBezTo>
                    <a:pt x="8" y="382"/>
                    <a:pt x="8" y="383"/>
                    <a:pt x="9" y="384"/>
                  </a:cubicBezTo>
                  <a:cubicBezTo>
                    <a:pt x="9" y="386"/>
                    <a:pt x="10" y="387"/>
                    <a:pt x="10" y="389"/>
                  </a:cubicBezTo>
                  <a:cubicBezTo>
                    <a:pt x="10" y="392"/>
                    <a:pt x="10" y="395"/>
                    <a:pt x="11" y="397"/>
                  </a:cubicBezTo>
                  <a:cubicBezTo>
                    <a:pt x="12" y="398"/>
                    <a:pt x="13" y="405"/>
                    <a:pt x="13" y="411"/>
                  </a:cubicBezTo>
                  <a:cubicBezTo>
                    <a:pt x="14" y="416"/>
                    <a:pt x="17" y="420"/>
                    <a:pt x="21" y="423"/>
                  </a:cubicBezTo>
                  <a:cubicBezTo>
                    <a:pt x="23" y="425"/>
                    <a:pt x="23" y="425"/>
                    <a:pt x="23" y="425"/>
                  </a:cubicBezTo>
                  <a:cubicBezTo>
                    <a:pt x="25" y="428"/>
                    <a:pt x="27" y="428"/>
                    <a:pt x="28" y="427"/>
                  </a:cubicBezTo>
                  <a:cubicBezTo>
                    <a:pt x="28" y="427"/>
                    <a:pt x="29" y="426"/>
                    <a:pt x="29" y="425"/>
                  </a:cubicBezTo>
                  <a:cubicBezTo>
                    <a:pt x="29" y="425"/>
                    <a:pt x="29" y="425"/>
                    <a:pt x="29" y="425"/>
                  </a:cubicBezTo>
                  <a:cubicBezTo>
                    <a:pt x="29" y="425"/>
                    <a:pt x="29" y="424"/>
                    <a:pt x="30" y="424"/>
                  </a:cubicBezTo>
                  <a:cubicBezTo>
                    <a:pt x="31" y="421"/>
                    <a:pt x="38" y="421"/>
                    <a:pt x="40" y="421"/>
                  </a:cubicBezTo>
                  <a:cubicBezTo>
                    <a:pt x="40" y="421"/>
                    <a:pt x="40" y="421"/>
                    <a:pt x="40" y="421"/>
                  </a:cubicBezTo>
                  <a:cubicBezTo>
                    <a:pt x="40" y="421"/>
                    <a:pt x="40" y="422"/>
                    <a:pt x="40" y="422"/>
                  </a:cubicBezTo>
                  <a:cubicBezTo>
                    <a:pt x="40" y="423"/>
                    <a:pt x="40" y="425"/>
                    <a:pt x="40" y="425"/>
                  </a:cubicBezTo>
                  <a:cubicBezTo>
                    <a:pt x="40" y="428"/>
                    <a:pt x="41" y="428"/>
                    <a:pt x="44" y="429"/>
                  </a:cubicBezTo>
                  <a:cubicBezTo>
                    <a:pt x="44" y="429"/>
                    <a:pt x="44" y="429"/>
                    <a:pt x="44" y="429"/>
                  </a:cubicBezTo>
                  <a:cubicBezTo>
                    <a:pt x="45" y="429"/>
                    <a:pt x="45" y="429"/>
                    <a:pt x="45" y="429"/>
                  </a:cubicBezTo>
                  <a:cubicBezTo>
                    <a:pt x="46" y="429"/>
                    <a:pt x="46" y="429"/>
                    <a:pt x="46" y="430"/>
                  </a:cubicBezTo>
                  <a:cubicBezTo>
                    <a:pt x="46" y="430"/>
                    <a:pt x="46" y="431"/>
                    <a:pt x="45" y="432"/>
                  </a:cubicBezTo>
                  <a:cubicBezTo>
                    <a:pt x="44" y="433"/>
                    <a:pt x="44" y="433"/>
                    <a:pt x="44" y="433"/>
                  </a:cubicBezTo>
                  <a:cubicBezTo>
                    <a:pt x="44" y="433"/>
                    <a:pt x="44" y="433"/>
                    <a:pt x="43" y="433"/>
                  </a:cubicBezTo>
                  <a:cubicBezTo>
                    <a:pt x="42" y="433"/>
                    <a:pt x="41" y="432"/>
                    <a:pt x="39" y="430"/>
                  </a:cubicBezTo>
                  <a:cubicBezTo>
                    <a:pt x="39" y="430"/>
                    <a:pt x="39" y="430"/>
                    <a:pt x="39" y="430"/>
                  </a:cubicBezTo>
                  <a:cubicBezTo>
                    <a:pt x="38" y="430"/>
                    <a:pt x="38" y="430"/>
                    <a:pt x="37" y="430"/>
                  </a:cubicBezTo>
                  <a:cubicBezTo>
                    <a:pt x="36" y="430"/>
                    <a:pt x="35" y="430"/>
                    <a:pt x="35" y="430"/>
                  </a:cubicBezTo>
                  <a:cubicBezTo>
                    <a:pt x="34" y="430"/>
                    <a:pt x="34" y="430"/>
                    <a:pt x="34" y="430"/>
                  </a:cubicBezTo>
                  <a:cubicBezTo>
                    <a:pt x="33" y="431"/>
                    <a:pt x="33" y="431"/>
                    <a:pt x="32" y="431"/>
                  </a:cubicBezTo>
                  <a:cubicBezTo>
                    <a:pt x="29" y="432"/>
                    <a:pt x="26" y="436"/>
                    <a:pt x="26" y="440"/>
                  </a:cubicBezTo>
                  <a:cubicBezTo>
                    <a:pt x="25" y="446"/>
                    <a:pt x="30" y="458"/>
                    <a:pt x="31" y="461"/>
                  </a:cubicBezTo>
                  <a:cubicBezTo>
                    <a:pt x="33" y="465"/>
                    <a:pt x="39" y="468"/>
                    <a:pt x="42" y="469"/>
                  </a:cubicBezTo>
                  <a:cubicBezTo>
                    <a:pt x="43" y="470"/>
                    <a:pt x="44" y="470"/>
                    <a:pt x="44" y="471"/>
                  </a:cubicBezTo>
                  <a:cubicBezTo>
                    <a:pt x="45" y="471"/>
                    <a:pt x="45" y="472"/>
                    <a:pt x="45" y="472"/>
                  </a:cubicBezTo>
                  <a:cubicBezTo>
                    <a:pt x="45" y="474"/>
                    <a:pt x="43" y="475"/>
                    <a:pt x="42" y="476"/>
                  </a:cubicBezTo>
                  <a:cubicBezTo>
                    <a:pt x="39" y="477"/>
                    <a:pt x="37" y="481"/>
                    <a:pt x="37" y="484"/>
                  </a:cubicBezTo>
                  <a:cubicBezTo>
                    <a:pt x="37" y="486"/>
                    <a:pt x="38" y="489"/>
                    <a:pt x="42" y="498"/>
                  </a:cubicBezTo>
                  <a:cubicBezTo>
                    <a:pt x="44" y="503"/>
                    <a:pt x="47" y="510"/>
                    <a:pt x="48" y="515"/>
                  </a:cubicBezTo>
                  <a:cubicBezTo>
                    <a:pt x="50" y="524"/>
                    <a:pt x="57" y="536"/>
                    <a:pt x="61" y="540"/>
                  </a:cubicBezTo>
                  <a:cubicBezTo>
                    <a:pt x="63" y="541"/>
                    <a:pt x="64" y="543"/>
                    <a:pt x="64" y="544"/>
                  </a:cubicBezTo>
                  <a:cubicBezTo>
                    <a:pt x="64" y="544"/>
                    <a:pt x="64" y="545"/>
                    <a:pt x="63" y="546"/>
                  </a:cubicBezTo>
                  <a:cubicBezTo>
                    <a:pt x="61" y="546"/>
                    <a:pt x="60" y="549"/>
                    <a:pt x="59" y="552"/>
                  </a:cubicBezTo>
                  <a:cubicBezTo>
                    <a:pt x="59" y="552"/>
                    <a:pt x="58" y="553"/>
                    <a:pt x="58" y="555"/>
                  </a:cubicBezTo>
                  <a:cubicBezTo>
                    <a:pt x="57" y="555"/>
                    <a:pt x="57" y="555"/>
                    <a:pt x="57" y="556"/>
                  </a:cubicBezTo>
                  <a:cubicBezTo>
                    <a:pt x="56" y="558"/>
                    <a:pt x="54" y="560"/>
                    <a:pt x="54" y="562"/>
                  </a:cubicBezTo>
                  <a:cubicBezTo>
                    <a:pt x="54" y="562"/>
                    <a:pt x="54" y="563"/>
                    <a:pt x="55" y="563"/>
                  </a:cubicBezTo>
                  <a:cubicBezTo>
                    <a:pt x="55" y="564"/>
                    <a:pt x="56" y="565"/>
                    <a:pt x="60" y="566"/>
                  </a:cubicBezTo>
                  <a:cubicBezTo>
                    <a:pt x="60" y="566"/>
                    <a:pt x="61" y="566"/>
                    <a:pt x="61" y="566"/>
                  </a:cubicBezTo>
                  <a:cubicBezTo>
                    <a:pt x="61" y="566"/>
                    <a:pt x="61" y="566"/>
                    <a:pt x="61" y="566"/>
                  </a:cubicBezTo>
                  <a:cubicBezTo>
                    <a:pt x="62" y="567"/>
                    <a:pt x="64" y="569"/>
                    <a:pt x="66" y="571"/>
                  </a:cubicBezTo>
                  <a:cubicBezTo>
                    <a:pt x="68" y="574"/>
                    <a:pt x="69" y="576"/>
                    <a:pt x="71" y="578"/>
                  </a:cubicBezTo>
                  <a:cubicBezTo>
                    <a:pt x="74" y="581"/>
                    <a:pt x="77" y="582"/>
                    <a:pt x="80" y="582"/>
                  </a:cubicBezTo>
                  <a:cubicBezTo>
                    <a:pt x="82" y="583"/>
                    <a:pt x="83" y="583"/>
                    <a:pt x="85" y="585"/>
                  </a:cubicBezTo>
                  <a:cubicBezTo>
                    <a:pt x="86" y="586"/>
                    <a:pt x="87" y="588"/>
                    <a:pt x="87" y="589"/>
                  </a:cubicBezTo>
                  <a:cubicBezTo>
                    <a:pt x="87" y="591"/>
                    <a:pt x="88" y="592"/>
                    <a:pt x="89" y="594"/>
                  </a:cubicBezTo>
                  <a:cubicBezTo>
                    <a:pt x="91" y="596"/>
                    <a:pt x="97" y="601"/>
                    <a:pt x="99" y="602"/>
                  </a:cubicBezTo>
                  <a:cubicBezTo>
                    <a:pt x="102" y="604"/>
                    <a:pt x="110" y="610"/>
                    <a:pt x="111" y="612"/>
                  </a:cubicBezTo>
                  <a:cubicBezTo>
                    <a:pt x="111" y="613"/>
                    <a:pt x="113" y="613"/>
                    <a:pt x="116" y="613"/>
                  </a:cubicBezTo>
                  <a:cubicBezTo>
                    <a:pt x="120" y="613"/>
                    <a:pt x="120" y="613"/>
                    <a:pt x="120" y="613"/>
                  </a:cubicBezTo>
                  <a:cubicBezTo>
                    <a:pt x="122" y="613"/>
                    <a:pt x="124" y="613"/>
                    <a:pt x="125" y="613"/>
                  </a:cubicBezTo>
                  <a:cubicBezTo>
                    <a:pt x="126" y="613"/>
                    <a:pt x="128" y="613"/>
                    <a:pt x="128" y="614"/>
                  </a:cubicBezTo>
                  <a:cubicBezTo>
                    <a:pt x="128" y="614"/>
                    <a:pt x="128" y="615"/>
                    <a:pt x="128" y="615"/>
                  </a:cubicBezTo>
                  <a:cubicBezTo>
                    <a:pt x="128" y="616"/>
                    <a:pt x="128" y="616"/>
                    <a:pt x="128" y="617"/>
                  </a:cubicBezTo>
                  <a:cubicBezTo>
                    <a:pt x="128" y="618"/>
                    <a:pt x="129" y="621"/>
                    <a:pt x="132" y="624"/>
                  </a:cubicBezTo>
                  <a:cubicBezTo>
                    <a:pt x="133" y="625"/>
                    <a:pt x="134" y="626"/>
                    <a:pt x="135" y="628"/>
                  </a:cubicBezTo>
                  <a:cubicBezTo>
                    <a:pt x="137" y="630"/>
                    <a:pt x="138" y="632"/>
                    <a:pt x="140" y="633"/>
                  </a:cubicBezTo>
                  <a:cubicBezTo>
                    <a:pt x="142" y="635"/>
                    <a:pt x="141" y="637"/>
                    <a:pt x="140" y="640"/>
                  </a:cubicBezTo>
                  <a:cubicBezTo>
                    <a:pt x="139" y="642"/>
                    <a:pt x="138" y="644"/>
                    <a:pt x="138" y="646"/>
                  </a:cubicBezTo>
                  <a:cubicBezTo>
                    <a:pt x="138" y="653"/>
                    <a:pt x="140" y="657"/>
                    <a:pt x="144" y="657"/>
                  </a:cubicBezTo>
                  <a:cubicBezTo>
                    <a:pt x="146" y="657"/>
                    <a:pt x="150" y="658"/>
                    <a:pt x="157" y="659"/>
                  </a:cubicBezTo>
                  <a:cubicBezTo>
                    <a:pt x="172" y="661"/>
                    <a:pt x="172" y="661"/>
                    <a:pt x="172" y="661"/>
                  </a:cubicBezTo>
                  <a:cubicBezTo>
                    <a:pt x="190" y="663"/>
                    <a:pt x="209" y="665"/>
                    <a:pt x="212" y="666"/>
                  </a:cubicBezTo>
                  <a:cubicBezTo>
                    <a:pt x="213" y="666"/>
                    <a:pt x="213" y="666"/>
                    <a:pt x="213" y="666"/>
                  </a:cubicBezTo>
                  <a:cubicBezTo>
                    <a:pt x="213" y="666"/>
                    <a:pt x="213" y="666"/>
                    <a:pt x="213" y="666"/>
                  </a:cubicBezTo>
                  <a:cubicBezTo>
                    <a:pt x="213" y="667"/>
                    <a:pt x="212" y="667"/>
                    <a:pt x="211" y="668"/>
                  </a:cubicBezTo>
                  <a:cubicBezTo>
                    <a:pt x="210" y="671"/>
                    <a:pt x="208" y="673"/>
                    <a:pt x="211" y="675"/>
                  </a:cubicBezTo>
                  <a:cubicBezTo>
                    <a:pt x="215" y="679"/>
                    <a:pt x="304" y="734"/>
                    <a:pt x="317" y="737"/>
                  </a:cubicBezTo>
                  <a:cubicBezTo>
                    <a:pt x="322" y="738"/>
                    <a:pt x="330" y="738"/>
                    <a:pt x="348" y="738"/>
                  </a:cubicBezTo>
                  <a:cubicBezTo>
                    <a:pt x="358" y="738"/>
                    <a:pt x="369" y="738"/>
                    <a:pt x="377" y="738"/>
                  </a:cubicBezTo>
                  <a:cubicBezTo>
                    <a:pt x="378" y="738"/>
                    <a:pt x="378" y="737"/>
                    <a:pt x="379" y="737"/>
                  </a:cubicBezTo>
                  <a:cubicBezTo>
                    <a:pt x="379" y="737"/>
                    <a:pt x="379" y="737"/>
                    <a:pt x="380" y="737"/>
                  </a:cubicBezTo>
                  <a:cubicBezTo>
                    <a:pt x="383" y="737"/>
                    <a:pt x="385" y="737"/>
                    <a:pt x="387" y="737"/>
                  </a:cubicBezTo>
                  <a:cubicBezTo>
                    <a:pt x="389" y="737"/>
                    <a:pt x="390" y="737"/>
                    <a:pt x="391" y="737"/>
                  </a:cubicBezTo>
                  <a:cubicBezTo>
                    <a:pt x="392" y="737"/>
                    <a:pt x="393" y="737"/>
                    <a:pt x="393" y="737"/>
                  </a:cubicBezTo>
                  <a:cubicBezTo>
                    <a:pt x="394" y="737"/>
                    <a:pt x="394" y="737"/>
                    <a:pt x="394" y="737"/>
                  </a:cubicBezTo>
                  <a:cubicBezTo>
                    <a:pt x="396" y="737"/>
                    <a:pt x="396" y="737"/>
                    <a:pt x="396" y="737"/>
                  </a:cubicBezTo>
                  <a:cubicBezTo>
                    <a:pt x="400" y="737"/>
                    <a:pt x="403" y="736"/>
                    <a:pt x="405" y="734"/>
                  </a:cubicBezTo>
                  <a:cubicBezTo>
                    <a:pt x="405" y="733"/>
                    <a:pt x="405" y="733"/>
                    <a:pt x="405" y="733"/>
                  </a:cubicBezTo>
                  <a:cubicBezTo>
                    <a:pt x="405" y="733"/>
                    <a:pt x="405" y="733"/>
                    <a:pt x="405" y="733"/>
                  </a:cubicBezTo>
                  <a:cubicBezTo>
                    <a:pt x="405" y="733"/>
                    <a:pt x="406" y="732"/>
                    <a:pt x="406" y="732"/>
                  </a:cubicBezTo>
                  <a:cubicBezTo>
                    <a:pt x="407" y="730"/>
                    <a:pt x="410" y="725"/>
                    <a:pt x="412" y="725"/>
                  </a:cubicBezTo>
                  <a:cubicBezTo>
                    <a:pt x="419" y="725"/>
                    <a:pt x="419" y="725"/>
                    <a:pt x="419" y="725"/>
                  </a:cubicBezTo>
                  <a:cubicBezTo>
                    <a:pt x="431" y="725"/>
                    <a:pt x="452" y="725"/>
                    <a:pt x="455" y="725"/>
                  </a:cubicBezTo>
                  <a:cubicBezTo>
                    <a:pt x="456" y="725"/>
                    <a:pt x="457" y="725"/>
                    <a:pt x="458" y="725"/>
                  </a:cubicBezTo>
                  <a:cubicBezTo>
                    <a:pt x="459" y="725"/>
                    <a:pt x="461" y="725"/>
                    <a:pt x="463" y="725"/>
                  </a:cubicBezTo>
                  <a:cubicBezTo>
                    <a:pt x="466" y="725"/>
                    <a:pt x="468" y="725"/>
                    <a:pt x="470" y="727"/>
                  </a:cubicBezTo>
                  <a:cubicBezTo>
                    <a:pt x="471" y="727"/>
                    <a:pt x="471" y="727"/>
                    <a:pt x="472" y="727"/>
                  </a:cubicBezTo>
                  <a:cubicBezTo>
                    <a:pt x="472" y="727"/>
                    <a:pt x="472" y="727"/>
                    <a:pt x="472" y="727"/>
                  </a:cubicBezTo>
                  <a:cubicBezTo>
                    <a:pt x="472" y="728"/>
                    <a:pt x="472" y="728"/>
                    <a:pt x="472" y="728"/>
                  </a:cubicBezTo>
                  <a:cubicBezTo>
                    <a:pt x="472" y="728"/>
                    <a:pt x="472" y="728"/>
                    <a:pt x="473" y="729"/>
                  </a:cubicBezTo>
                  <a:cubicBezTo>
                    <a:pt x="476" y="733"/>
                    <a:pt x="475" y="735"/>
                    <a:pt x="474" y="738"/>
                  </a:cubicBezTo>
                  <a:cubicBezTo>
                    <a:pt x="474" y="738"/>
                    <a:pt x="474" y="738"/>
                    <a:pt x="474" y="738"/>
                  </a:cubicBezTo>
                  <a:cubicBezTo>
                    <a:pt x="473" y="741"/>
                    <a:pt x="473" y="741"/>
                    <a:pt x="473" y="741"/>
                  </a:cubicBezTo>
                  <a:cubicBezTo>
                    <a:pt x="472" y="744"/>
                    <a:pt x="472" y="745"/>
                    <a:pt x="474" y="746"/>
                  </a:cubicBezTo>
                  <a:cubicBezTo>
                    <a:pt x="474" y="746"/>
                    <a:pt x="474" y="747"/>
                    <a:pt x="474" y="747"/>
                  </a:cubicBezTo>
                  <a:cubicBezTo>
                    <a:pt x="475" y="748"/>
                    <a:pt x="475" y="748"/>
                    <a:pt x="476" y="750"/>
                  </a:cubicBezTo>
                  <a:cubicBezTo>
                    <a:pt x="477" y="755"/>
                    <a:pt x="483" y="769"/>
                    <a:pt x="490" y="772"/>
                  </a:cubicBezTo>
                  <a:cubicBezTo>
                    <a:pt x="497" y="776"/>
                    <a:pt x="503" y="779"/>
                    <a:pt x="504" y="782"/>
                  </a:cubicBezTo>
                  <a:cubicBezTo>
                    <a:pt x="505" y="783"/>
                    <a:pt x="505" y="784"/>
                    <a:pt x="506" y="786"/>
                  </a:cubicBezTo>
                  <a:cubicBezTo>
                    <a:pt x="507" y="787"/>
                    <a:pt x="507" y="787"/>
                    <a:pt x="507" y="787"/>
                  </a:cubicBezTo>
                  <a:cubicBezTo>
                    <a:pt x="511" y="795"/>
                    <a:pt x="516" y="803"/>
                    <a:pt x="519" y="805"/>
                  </a:cubicBezTo>
                  <a:cubicBezTo>
                    <a:pt x="523" y="808"/>
                    <a:pt x="538" y="820"/>
                    <a:pt x="541" y="822"/>
                  </a:cubicBezTo>
                  <a:cubicBezTo>
                    <a:pt x="542" y="823"/>
                    <a:pt x="543" y="824"/>
                    <a:pt x="544" y="825"/>
                  </a:cubicBezTo>
                  <a:cubicBezTo>
                    <a:pt x="546" y="827"/>
                    <a:pt x="548" y="829"/>
                    <a:pt x="549" y="829"/>
                  </a:cubicBezTo>
                  <a:cubicBezTo>
                    <a:pt x="550" y="829"/>
                    <a:pt x="550" y="828"/>
                    <a:pt x="551" y="828"/>
                  </a:cubicBezTo>
                  <a:cubicBezTo>
                    <a:pt x="551" y="827"/>
                    <a:pt x="553" y="824"/>
                    <a:pt x="553" y="822"/>
                  </a:cubicBezTo>
                  <a:cubicBezTo>
                    <a:pt x="554" y="821"/>
                    <a:pt x="554" y="821"/>
                    <a:pt x="554" y="821"/>
                  </a:cubicBezTo>
                  <a:cubicBezTo>
                    <a:pt x="555" y="819"/>
                    <a:pt x="555" y="818"/>
                    <a:pt x="556" y="818"/>
                  </a:cubicBezTo>
                  <a:cubicBezTo>
                    <a:pt x="556" y="818"/>
                    <a:pt x="556" y="818"/>
                    <a:pt x="556" y="818"/>
                  </a:cubicBezTo>
                  <a:cubicBezTo>
                    <a:pt x="556" y="817"/>
                    <a:pt x="559" y="817"/>
                    <a:pt x="561" y="817"/>
                  </a:cubicBezTo>
                  <a:cubicBezTo>
                    <a:pt x="564" y="817"/>
                    <a:pt x="566" y="817"/>
                    <a:pt x="567" y="816"/>
                  </a:cubicBezTo>
                  <a:cubicBezTo>
                    <a:pt x="569" y="815"/>
                    <a:pt x="570" y="812"/>
                    <a:pt x="572" y="807"/>
                  </a:cubicBezTo>
                  <a:cubicBezTo>
                    <a:pt x="572" y="806"/>
                    <a:pt x="572" y="806"/>
                    <a:pt x="572" y="806"/>
                  </a:cubicBezTo>
                  <a:cubicBezTo>
                    <a:pt x="572" y="806"/>
                    <a:pt x="572" y="806"/>
                    <a:pt x="572" y="806"/>
                  </a:cubicBezTo>
                  <a:cubicBezTo>
                    <a:pt x="573" y="804"/>
                    <a:pt x="574" y="804"/>
                    <a:pt x="576" y="804"/>
                  </a:cubicBezTo>
                  <a:cubicBezTo>
                    <a:pt x="577" y="804"/>
                    <a:pt x="577" y="804"/>
                    <a:pt x="577" y="804"/>
                  </a:cubicBezTo>
                  <a:cubicBezTo>
                    <a:pt x="580" y="804"/>
                    <a:pt x="585" y="802"/>
                    <a:pt x="588" y="800"/>
                  </a:cubicBezTo>
                  <a:cubicBezTo>
                    <a:pt x="590" y="799"/>
                    <a:pt x="593" y="799"/>
                    <a:pt x="594" y="799"/>
                  </a:cubicBezTo>
                  <a:cubicBezTo>
                    <a:pt x="595" y="799"/>
                    <a:pt x="597" y="799"/>
                    <a:pt x="598" y="800"/>
                  </a:cubicBezTo>
                  <a:cubicBezTo>
                    <a:pt x="598" y="800"/>
                    <a:pt x="598" y="800"/>
                    <a:pt x="599" y="800"/>
                  </a:cubicBezTo>
                  <a:cubicBezTo>
                    <a:pt x="599" y="800"/>
                    <a:pt x="599" y="800"/>
                    <a:pt x="600" y="800"/>
                  </a:cubicBezTo>
                  <a:cubicBezTo>
                    <a:pt x="602" y="802"/>
                    <a:pt x="605" y="803"/>
                    <a:pt x="610" y="803"/>
                  </a:cubicBezTo>
                  <a:cubicBezTo>
                    <a:pt x="613" y="803"/>
                    <a:pt x="618" y="808"/>
                    <a:pt x="626" y="831"/>
                  </a:cubicBezTo>
                  <a:cubicBezTo>
                    <a:pt x="631" y="843"/>
                    <a:pt x="641" y="860"/>
                    <a:pt x="650" y="865"/>
                  </a:cubicBezTo>
                  <a:cubicBezTo>
                    <a:pt x="658" y="869"/>
                    <a:pt x="667" y="885"/>
                    <a:pt x="673" y="895"/>
                  </a:cubicBezTo>
                  <a:cubicBezTo>
                    <a:pt x="673" y="896"/>
                    <a:pt x="673" y="896"/>
                    <a:pt x="673" y="896"/>
                  </a:cubicBezTo>
                  <a:cubicBezTo>
                    <a:pt x="674" y="898"/>
                    <a:pt x="675" y="899"/>
                    <a:pt x="675" y="900"/>
                  </a:cubicBezTo>
                  <a:cubicBezTo>
                    <a:pt x="679" y="906"/>
                    <a:pt x="683" y="912"/>
                    <a:pt x="688" y="913"/>
                  </a:cubicBezTo>
                  <a:cubicBezTo>
                    <a:pt x="692" y="913"/>
                    <a:pt x="707" y="925"/>
                    <a:pt x="710" y="929"/>
                  </a:cubicBezTo>
                  <a:cubicBezTo>
                    <a:pt x="712" y="931"/>
                    <a:pt x="715" y="932"/>
                    <a:pt x="719" y="932"/>
                  </a:cubicBezTo>
                  <a:cubicBezTo>
                    <a:pt x="720" y="932"/>
                    <a:pt x="720" y="932"/>
                    <a:pt x="721" y="932"/>
                  </a:cubicBezTo>
                  <a:cubicBezTo>
                    <a:pt x="721" y="932"/>
                    <a:pt x="722" y="932"/>
                    <a:pt x="722" y="932"/>
                  </a:cubicBezTo>
                  <a:cubicBezTo>
                    <a:pt x="725" y="932"/>
                    <a:pt x="725" y="932"/>
                    <a:pt x="725" y="932"/>
                  </a:cubicBezTo>
                  <a:cubicBezTo>
                    <a:pt x="728" y="932"/>
                    <a:pt x="732" y="934"/>
                    <a:pt x="733" y="937"/>
                  </a:cubicBezTo>
                  <a:cubicBezTo>
                    <a:pt x="734" y="939"/>
                    <a:pt x="737" y="940"/>
                    <a:pt x="741" y="940"/>
                  </a:cubicBezTo>
                  <a:cubicBezTo>
                    <a:pt x="742" y="940"/>
                    <a:pt x="744" y="940"/>
                    <a:pt x="745" y="940"/>
                  </a:cubicBezTo>
                  <a:cubicBezTo>
                    <a:pt x="746" y="940"/>
                    <a:pt x="747" y="940"/>
                    <a:pt x="747" y="939"/>
                  </a:cubicBezTo>
                  <a:cubicBezTo>
                    <a:pt x="748" y="939"/>
                    <a:pt x="748" y="939"/>
                    <a:pt x="748" y="939"/>
                  </a:cubicBezTo>
                  <a:cubicBezTo>
                    <a:pt x="748" y="938"/>
                    <a:pt x="748" y="937"/>
                    <a:pt x="748" y="935"/>
                  </a:cubicBezTo>
                  <a:cubicBezTo>
                    <a:pt x="748" y="935"/>
                    <a:pt x="748" y="935"/>
                    <a:pt x="748" y="935"/>
                  </a:cubicBezTo>
                  <a:cubicBezTo>
                    <a:pt x="748" y="934"/>
                    <a:pt x="748" y="934"/>
                    <a:pt x="748" y="934"/>
                  </a:cubicBezTo>
                  <a:cubicBezTo>
                    <a:pt x="748" y="933"/>
                    <a:pt x="748" y="933"/>
                    <a:pt x="748" y="933"/>
                  </a:cubicBezTo>
                  <a:cubicBezTo>
                    <a:pt x="748" y="931"/>
                    <a:pt x="748" y="931"/>
                    <a:pt x="747" y="930"/>
                  </a:cubicBezTo>
                  <a:cubicBezTo>
                    <a:pt x="746" y="929"/>
                    <a:pt x="746" y="929"/>
                    <a:pt x="746" y="929"/>
                  </a:cubicBezTo>
                  <a:cubicBezTo>
                    <a:pt x="745" y="929"/>
                    <a:pt x="745" y="927"/>
                    <a:pt x="745" y="925"/>
                  </a:cubicBezTo>
                  <a:cubicBezTo>
                    <a:pt x="745" y="923"/>
                    <a:pt x="744" y="920"/>
                    <a:pt x="741" y="918"/>
                  </a:cubicBezTo>
                  <a:cubicBezTo>
                    <a:pt x="739" y="916"/>
                    <a:pt x="739" y="916"/>
                    <a:pt x="740" y="914"/>
                  </a:cubicBezTo>
                  <a:cubicBezTo>
                    <a:pt x="740" y="914"/>
                    <a:pt x="740" y="914"/>
                    <a:pt x="740" y="914"/>
                  </a:cubicBezTo>
                  <a:cubicBezTo>
                    <a:pt x="740" y="914"/>
                    <a:pt x="740" y="913"/>
                    <a:pt x="740" y="913"/>
                  </a:cubicBezTo>
                  <a:cubicBezTo>
                    <a:pt x="740" y="913"/>
                    <a:pt x="740" y="912"/>
                    <a:pt x="740" y="912"/>
                  </a:cubicBezTo>
                  <a:cubicBezTo>
                    <a:pt x="741" y="909"/>
                    <a:pt x="739" y="905"/>
                    <a:pt x="738" y="903"/>
                  </a:cubicBezTo>
                  <a:cubicBezTo>
                    <a:pt x="738" y="902"/>
                    <a:pt x="738" y="901"/>
                    <a:pt x="737" y="900"/>
                  </a:cubicBezTo>
                  <a:cubicBezTo>
                    <a:pt x="737" y="900"/>
                    <a:pt x="737" y="900"/>
                    <a:pt x="737" y="899"/>
                  </a:cubicBezTo>
                  <a:cubicBezTo>
                    <a:pt x="736" y="898"/>
                    <a:pt x="736" y="895"/>
                    <a:pt x="736" y="894"/>
                  </a:cubicBezTo>
                  <a:cubicBezTo>
                    <a:pt x="736" y="892"/>
                    <a:pt x="736" y="891"/>
                    <a:pt x="736" y="890"/>
                  </a:cubicBezTo>
                  <a:cubicBezTo>
                    <a:pt x="735" y="889"/>
                    <a:pt x="735" y="889"/>
                    <a:pt x="735" y="889"/>
                  </a:cubicBezTo>
                  <a:cubicBezTo>
                    <a:pt x="734" y="889"/>
                    <a:pt x="734" y="888"/>
                    <a:pt x="733" y="888"/>
                  </a:cubicBezTo>
                  <a:cubicBezTo>
                    <a:pt x="734" y="887"/>
                    <a:pt x="734" y="887"/>
                    <a:pt x="735" y="886"/>
                  </a:cubicBezTo>
                  <a:cubicBezTo>
                    <a:pt x="737" y="885"/>
                    <a:pt x="738" y="880"/>
                    <a:pt x="738" y="877"/>
                  </a:cubicBezTo>
                  <a:cubicBezTo>
                    <a:pt x="738" y="875"/>
                    <a:pt x="739" y="873"/>
                    <a:pt x="740" y="869"/>
                  </a:cubicBezTo>
                  <a:cubicBezTo>
                    <a:pt x="741" y="868"/>
                    <a:pt x="741" y="867"/>
                    <a:pt x="742" y="865"/>
                  </a:cubicBezTo>
                  <a:cubicBezTo>
                    <a:pt x="744" y="860"/>
                    <a:pt x="751" y="848"/>
                    <a:pt x="755" y="844"/>
                  </a:cubicBezTo>
                  <a:cubicBezTo>
                    <a:pt x="758" y="841"/>
                    <a:pt x="765" y="840"/>
                    <a:pt x="778" y="839"/>
                  </a:cubicBezTo>
                  <a:cubicBezTo>
                    <a:pt x="784" y="838"/>
                    <a:pt x="786" y="837"/>
                    <a:pt x="788" y="835"/>
                  </a:cubicBezTo>
                  <a:cubicBezTo>
                    <a:pt x="788" y="835"/>
                    <a:pt x="788" y="835"/>
                    <a:pt x="788" y="835"/>
                  </a:cubicBezTo>
                  <a:cubicBezTo>
                    <a:pt x="788" y="835"/>
                    <a:pt x="789" y="835"/>
                    <a:pt x="789" y="835"/>
                  </a:cubicBezTo>
                  <a:cubicBezTo>
                    <a:pt x="789" y="834"/>
                    <a:pt x="789" y="834"/>
                    <a:pt x="789" y="834"/>
                  </a:cubicBezTo>
                  <a:cubicBezTo>
                    <a:pt x="793" y="832"/>
                    <a:pt x="798" y="827"/>
                    <a:pt x="802" y="822"/>
                  </a:cubicBezTo>
                  <a:cubicBezTo>
                    <a:pt x="803" y="821"/>
                    <a:pt x="803" y="821"/>
                    <a:pt x="803" y="821"/>
                  </a:cubicBezTo>
                  <a:cubicBezTo>
                    <a:pt x="805" y="819"/>
                    <a:pt x="807" y="817"/>
                    <a:pt x="808" y="816"/>
                  </a:cubicBezTo>
                  <a:cubicBezTo>
                    <a:pt x="810" y="815"/>
                    <a:pt x="811" y="813"/>
                    <a:pt x="811" y="812"/>
                  </a:cubicBezTo>
                  <a:cubicBezTo>
                    <a:pt x="811" y="811"/>
                    <a:pt x="811" y="811"/>
                    <a:pt x="810" y="810"/>
                  </a:cubicBezTo>
                  <a:cubicBezTo>
                    <a:pt x="808" y="810"/>
                    <a:pt x="804" y="806"/>
                    <a:pt x="804" y="805"/>
                  </a:cubicBezTo>
                  <a:cubicBezTo>
                    <a:pt x="804" y="805"/>
                    <a:pt x="805" y="803"/>
                    <a:pt x="808" y="800"/>
                  </a:cubicBezTo>
                  <a:cubicBezTo>
                    <a:pt x="809" y="799"/>
                    <a:pt x="809" y="799"/>
                    <a:pt x="809" y="799"/>
                  </a:cubicBezTo>
                  <a:cubicBezTo>
                    <a:pt x="810" y="798"/>
                    <a:pt x="812" y="798"/>
                    <a:pt x="814" y="799"/>
                  </a:cubicBezTo>
                  <a:cubicBezTo>
                    <a:pt x="814" y="799"/>
                    <a:pt x="815" y="799"/>
                    <a:pt x="815" y="799"/>
                  </a:cubicBezTo>
                  <a:cubicBezTo>
                    <a:pt x="815" y="799"/>
                    <a:pt x="815" y="800"/>
                    <a:pt x="815" y="801"/>
                  </a:cubicBezTo>
                  <a:cubicBezTo>
                    <a:pt x="815" y="802"/>
                    <a:pt x="815" y="802"/>
                    <a:pt x="815" y="802"/>
                  </a:cubicBezTo>
                  <a:cubicBezTo>
                    <a:pt x="815" y="802"/>
                    <a:pt x="815" y="802"/>
                    <a:pt x="815" y="803"/>
                  </a:cubicBezTo>
                  <a:cubicBezTo>
                    <a:pt x="815" y="803"/>
                    <a:pt x="815" y="803"/>
                    <a:pt x="815" y="804"/>
                  </a:cubicBezTo>
                  <a:cubicBezTo>
                    <a:pt x="815" y="805"/>
                    <a:pt x="816" y="805"/>
                    <a:pt x="817" y="805"/>
                  </a:cubicBezTo>
                  <a:cubicBezTo>
                    <a:pt x="818" y="805"/>
                    <a:pt x="818" y="805"/>
                    <a:pt x="818" y="805"/>
                  </a:cubicBezTo>
                  <a:cubicBezTo>
                    <a:pt x="818" y="805"/>
                    <a:pt x="819" y="805"/>
                    <a:pt x="821" y="805"/>
                  </a:cubicBezTo>
                  <a:cubicBezTo>
                    <a:pt x="823" y="805"/>
                    <a:pt x="823" y="805"/>
                    <a:pt x="823" y="805"/>
                  </a:cubicBezTo>
                  <a:cubicBezTo>
                    <a:pt x="825" y="804"/>
                    <a:pt x="828" y="802"/>
                    <a:pt x="831" y="799"/>
                  </a:cubicBezTo>
                  <a:cubicBezTo>
                    <a:pt x="833" y="798"/>
                    <a:pt x="833" y="798"/>
                    <a:pt x="833" y="798"/>
                  </a:cubicBezTo>
                  <a:cubicBezTo>
                    <a:pt x="835" y="797"/>
                    <a:pt x="838" y="795"/>
                    <a:pt x="839" y="794"/>
                  </a:cubicBezTo>
                  <a:cubicBezTo>
                    <a:pt x="839" y="794"/>
                    <a:pt x="839" y="794"/>
                    <a:pt x="840" y="794"/>
                  </a:cubicBezTo>
                  <a:cubicBezTo>
                    <a:pt x="840" y="794"/>
                    <a:pt x="840" y="794"/>
                    <a:pt x="841" y="794"/>
                  </a:cubicBezTo>
                  <a:cubicBezTo>
                    <a:pt x="843" y="794"/>
                    <a:pt x="846" y="793"/>
                    <a:pt x="850" y="793"/>
                  </a:cubicBezTo>
                  <a:cubicBezTo>
                    <a:pt x="854" y="793"/>
                    <a:pt x="858" y="794"/>
                    <a:pt x="862" y="794"/>
                  </a:cubicBezTo>
                  <a:cubicBezTo>
                    <a:pt x="871" y="794"/>
                    <a:pt x="877" y="798"/>
                    <a:pt x="880" y="801"/>
                  </a:cubicBezTo>
                  <a:cubicBezTo>
                    <a:pt x="883" y="803"/>
                    <a:pt x="889" y="805"/>
                    <a:pt x="894" y="807"/>
                  </a:cubicBezTo>
                  <a:cubicBezTo>
                    <a:pt x="897" y="808"/>
                    <a:pt x="897" y="808"/>
                    <a:pt x="897" y="808"/>
                  </a:cubicBezTo>
                  <a:cubicBezTo>
                    <a:pt x="899" y="808"/>
                    <a:pt x="901" y="809"/>
                    <a:pt x="902" y="809"/>
                  </a:cubicBezTo>
                  <a:cubicBezTo>
                    <a:pt x="904" y="810"/>
                    <a:pt x="904" y="811"/>
                    <a:pt x="905" y="812"/>
                  </a:cubicBezTo>
                  <a:cubicBezTo>
                    <a:pt x="906" y="812"/>
                    <a:pt x="906" y="813"/>
                    <a:pt x="906" y="813"/>
                  </a:cubicBezTo>
                  <a:cubicBezTo>
                    <a:pt x="907" y="814"/>
                    <a:pt x="908" y="815"/>
                    <a:pt x="910" y="816"/>
                  </a:cubicBezTo>
                  <a:cubicBezTo>
                    <a:pt x="911" y="817"/>
                    <a:pt x="912" y="817"/>
                    <a:pt x="913" y="817"/>
                  </a:cubicBezTo>
                  <a:cubicBezTo>
                    <a:pt x="915" y="817"/>
                    <a:pt x="915" y="815"/>
                    <a:pt x="916" y="813"/>
                  </a:cubicBezTo>
                  <a:cubicBezTo>
                    <a:pt x="916" y="813"/>
                    <a:pt x="916" y="812"/>
                    <a:pt x="916" y="812"/>
                  </a:cubicBezTo>
                  <a:cubicBezTo>
                    <a:pt x="917" y="811"/>
                    <a:pt x="917" y="809"/>
                    <a:pt x="916" y="808"/>
                  </a:cubicBezTo>
                  <a:cubicBezTo>
                    <a:pt x="915" y="806"/>
                    <a:pt x="913" y="805"/>
                    <a:pt x="911" y="805"/>
                  </a:cubicBezTo>
                  <a:cubicBezTo>
                    <a:pt x="909" y="804"/>
                    <a:pt x="909" y="803"/>
                    <a:pt x="909" y="801"/>
                  </a:cubicBezTo>
                  <a:cubicBezTo>
                    <a:pt x="909" y="800"/>
                    <a:pt x="910" y="799"/>
                    <a:pt x="913" y="798"/>
                  </a:cubicBezTo>
                  <a:cubicBezTo>
                    <a:pt x="914" y="798"/>
                    <a:pt x="914" y="798"/>
                    <a:pt x="914" y="798"/>
                  </a:cubicBezTo>
                  <a:cubicBezTo>
                    <a:pt x="915" y="798"/>
                    <a:pt x="916" y="797"/>
                    <a:pt x="916" y="797"/>
                  </a:cubicBezTo>
                  <a:cubicBezTo>
                    <a:pt x="917" y="796"/>
                    <a:pt x="917" y="796"/>
                    <a:pt x="918" y="796"/>
                  </a:cubicBezTo>
                  <a:cubicBezTo>
                    <a:pt x="919" y="796"/>
                    <a:pt x="921" y="797"/>
                    <a:pt x="922" y="798"/>
                  </a:cubicBezTo>
                  <a:cubicBezTo>
                    <a:pt x="924" y="801"/>
                    <a:pt x="924" y="804"/>
                    <a:pt x="923" y="807"/>
                  </a:cubicBezTo>
                  <a:cubicBezTo>
                    <a:pt x="923" y="808"/>
                    <a:pt x="923" y="809"/>
                    <a:pt x="923" y="809"/>
                  </a:cubicBezTo>
                  <a:cubicBezTo>
                    <a:pt x="922" y="811"/>
                    <a:pt x="924" y="813"/>
                    <a:pt x="925" y="814"/>
                  </a:cubicBezTo>
                  <a:cubicBezTo>
                    <a:pt x="926" y="815"/>
                    <a:pt x="927" y="816"/>
                    <a:pt x="927" y="816"/>
                  </a:cubicBezTo>
                  <a:cubicBezTo>
                    <a:pt x="928" y="817"/>
                    <a:pt x="928" y="818"/>
                    <a:pt x="924" y="820"/>
                  </a:cubicBezTo>
                  <a:cubicBezTo>
                    <a:pt x="924" y="820"/>
                    <a:pt x="924" y="820"/>
                    <a:pt x="924" y="820"/>
                  </a:cubicBezTo>
                  <a:cubicBezTo>
                    <a:pt x="924" y="821"/>
                    <a:pt x="923" y="821"/>
                    <a:pt x="923" y="821"/>
                  </a:cubicBezTo>
                  <a:cubicBezTo>
                    <a:pt x="920" y="823"/>
                    <a:pt x="920" y="828"/>
                    <a:pt x="921" y="831"/>
                  </a:cubicBezTo>
                  <a:cubicBezTo>
                    <a:pt x="921" y="832"/>
                    <a:pt x="921" y="832"/>
                    <a:pt x="922" y="832"/>
                  </a:cubicBezTo>
                  <a:cubicBezTo>
                    <a:pt x="922" y="832"/>
                    <a:pt x="922" y="833"/>
                    <a:pt x="923" y="833"/>
                  </a:cubicBezTo>
                  <a:cubicBezTo>
                    <a:pt x="926" y="833"/>
                    <a:pt x="932" y="828"/>
                    <a:pt x="932" y="827"/>
                  </a:cubicBezTo>
                  <a:cubicBezTo>
                    <a:pt x="933" y="827"/>
                    <a:pt x="934" y="826"/>
                    <a:pt x="934" y="825"/>
                  </a:cubicBezTo>
                  <a:cubicBezTo>
                    <a:pt x="935" y="825"/>
                    <a:pt x="935" y="825"/>
                    <a:pt x="935" y="825"/>
                  </a:cubicBezTo>
                  <a:cubicBezTo>
                    <a:pt x="936" y="824"/>
                    <a:pt x="936" y="824"/>
                    <a:pt x="936" y="824"/>
                  </a:cubicBezTo>
                  <a:cubicBezTo>
                    <a:pt x="937" y="823"/>
                    <a:pt x="937" y="823"/>
                    <a:pt x="938" y="823"/>
                  </a:cubicBezTo>
                  <a:cubicBezTo>
                    <a:pt x="938" y="822"/>
                    <a:pt x="939" y="822"/>
                    <a:pt x="939" y="821"/>
                  </a:cubicBezTo>
                  <a:cubicBezTo>
                    <a:pt x="940" y="821"/>
                    <a:pt x="941" y="820"/>
                    <a:pt x="941" y="820"/>
                  </a:cubicBezTo>
                  <a:cubicBezTo>
                    <a:pt x="941" y="820"/>
                    <a:pt x="942" y="820"/>
                    <a:pt x="942" y="819"/>
                  </a:cubicBezTo>
                  <a:cubicBezTo>
                    <a:pt x="943" y="819"/>
                    <a:pt x="943" y="819"/>
                    <a:pt x="944" y="818"/>
                  </a:cubicBezTo>
                  <a:cubicBezTo>
                    <a:pt x="944" y="818"/>
                    <a:pt x="945" y="818"/>
                    <a:pt x="946" y="818"/>
                  </a:cubicBezTo>
                  <a:cubicBezTo>
                    <a:pt x="946" y="818"/>
                    <a:pt x="947" y="818"/>
                    <a:pt x="947" y="818"/>
                  </a:cubicBezTo>
                  <a:cubicBezTo>
                    <a:pt x="948" y="819"/>
                    <a:pt x="949" y="820"/>
                    <a:pt x="950" y="821"/>
                  </a:cubicBezTo>
                  <a:cubicBezTo>
                    <a:pt x="951" y="822"/>
                    <a:pt x="952" y="823"/>
                    <a:pt x="953" y="823"/>
                  </a:cubicBezTo>
                  <a:cubicBezTo>
                    <a:pt x="953" y="824"/>
                    <a:pt x="953" y="824"/>
                    <a:pt x="954" y="824"/>
                  </a:cubicBezTo>
                  <a:cubicBezTo>
                    <a:pt x="955" y="825"/>
                    <a:pt x="956" y="826"/>
                    <a:pt x="956" y="828"/>
                  </a:cubicBezTo>
                  <a:cubicBezTo>
                    <a:pt x="956" y="832"/>
                    <a:pt x="957" y="835"/>
                    <a:pt x="961" y="836"/>
                  </a:cubicBezTo>
                  <a:cubicBezTo>
                    <a:pt x="965" y="837"/>
                    <a:pt x="966" y="833"/>
                    <a:pt x="966" y="831"/>
                  </a:cubicBezTo>
                  <a:cubicBezTo>
                    <a:pt x="966" y="831"/>
                    <a:pt x="966" y="831"/>
                    <a:pt x="966" y="831"/>
                  </a:cubicBezTo>
                  <a:cubicBezTo>
                    <a:pt x="966" y="831"/>
                    <a:pt x="966" y="830"/>
                    <a:pt x="966" y="830"/>
                  </a:cubicBezTo>
                  <a:cubicBezTo>
                    <a:pt x="966" y="829"/>
                    <a:pt x="966" y="827"/>
                    <a:pt x="965" y="825"/>
                  </a:cubicBezTo>
                  <a:cubicBezTo>
                    <a:pt x="965" y="824"/>
                    <a:pt x="963" y="823"/>
                    <a:pt x="962" y="823"/>
                  </a:cubicBezTo>
                  <a:cubicBezTo>
                    <a:pt x="961" y="823"/>
                    <a:pt x="960" y="822"/>
                    <a:pt x="960" y="821"/>
                  </a:cubicBezTo>
                  <a:cubicBezTo>
                    <a:pt x="959" y="820"/>
                    <a:pt x="958" y="818"/>
                    <a:pt x="957" y="818"/>
                  </a:cubicBezTo>
                  <a:cubicBezTo>
                    <a:pt x="955" y="817"/>
                    <a:pt x="955" y="814"/>
                    <a:pt x="955" y="812"/>
                  </a:cubicBezTo>
                  <a:cubicBezTo>
                    <a:pt x="955" y="810"/>
                    <a:pt x="955" y="810"/>
                    <a:pt x="955" y="810"/>
                  </a:cubicBezTo>
                  <a:cubicBezTo>
                    <a:pt x="955" y="810"/>
                    <a:pt x="955" y="810"/>
                    <a:pt x="955" y="810"/>
                  </a:cubicBezTo>
                  <a:cubicBezTo>
                    <a:pt x="955" y="810"/>
                    <a:pt x="955" y="809"/>
                    <a:pt x="956" y="809"/>
                  </a:cubicBezTo>
                  <a:cubicBezTo>
                    <a:pt x="956" y="809"/>
                    <a:pt x="957" y="809"/>
                    <a:pt x="958" y="809"/>
                  </a:cubicBezTo>
                  <a:cubicBezTo>
                    <a:pt x="961" y="809"/>
                    <a:pt x="961" y="810"/>
                    <a:pt x="962" y="813"/>
                  </a:cubicBezTo>
                  <a:cubicBezTo>
                    <a:pt x="963" y="815"/>
                    <a:pt x="965" y="817"/>
                    <a:pt x="968" y="818"/>
                  </a:cubicBezTo>
                  <a:cubicBezTo>
                    <a:pt x="969" y="818"/>
                    <a:pt x="972" y="820"/>
                    <a:pt x="973" y="822"/>
                  </a:cubicBezTo>
                  <a:cubicBezTo>
                    <a:pt x="973" y="825"/>
                    <a:pt x="981" y="827"/>
                    <a:pt x="984" y="827"/>
                  </a:cubicBezTo>
                  <a:cubicBezTo>
                    <a:pt x="985" y="827"/>
                    <a:pt x="985" y="827"/>
                    <a:pt x="985" y="827"/>
                  </a:cubicBezTo>
                  <a:cubicBezTo>
                    <a:pt x="985" y="827"/>
                    <a:pt x="986" y="827"/>
                    <a:pt x="986" y="826"/>
                  </a:cubicBezTo>
                  <a:cubicBezTo>
                    <a:pt x="986" y="826"/>
                    <a:pt x="986" y="826"/>
                    <a:pt x="986" y="826"/>
                  </a:cubicBezTo>
                  <a:cubicBezTo>
                    <a:pt x="987" y="826"/>
                    <a:pt x="987" y="826"/>
                    <a:pt x="988" y="826"/>
                  </a:cubicBezTo>
                  <a:cubicBezTo>
                    <a:pt x="988" y="825"/>
                    <a:pt x="989" y="825"/>
                    <a:pt x="989" y="825"/>
                  </a:cubicBezTo>
                  <a:cubicBezTo>
                    <a:pt x="990" y="825"/>
                    <a:pt x="992" y="826"/>
                    <a:pt x="992" y="826"/>
                  </a:cubicBezTo>
                  <a:cubicBezTo>
                    <a:pt x="995" y="827"/>
                    <a:pt x="996" y="828"/>
                    <a:pt x="996" y="829"/>
                  </a:cubicBezTo>
                  <a:cubicBezTo>
                    <a:pt x="997" y="830"/>
                    <a:pt x="998" y="831"/>
                    <a:pt x="1000" y="830"/>
                  </a:cubicBezTo>
                  <a:cubicBezTo>
                    <a:pt x="1001" y="830"/>
                    <a:pt x="1002" y="830"/>
                    <a:pt x="1002" y="830"/>
                  </a:cubicBezTo>
                  <a:cubicBezTo>
                    <a:pt x="1002" y="829"/>
                    <a:pt x="1002" y="829"/>
                    <a:pt x="1002" y="828"/>
                  </a:cubicBezTo>
                  <a:cubicBezTo>
                    <a:pt x="1002" y="827"/>
                    <a:pt x="1001" y="826"/>
                    <a:pt x="1000" y="824"/>
                  </a:cubicBezTo>
                  <a:cubicBezTo>
                    <a:pt x="999" y="823"/>
                    <a:pt x="998" y="822"/>
                    <a:pt x="998" y="822"/>
                  </a:cubicBezTo>
                  <a:cubicBezTo>
                    <a:pt x="998" y="821"/>
                    <a:pt x="997" y="821"/>
                    <a:pt x="997" y="821"/>
                  </a:cubicBezTo>
                  <a:cubicBezTo>
                    <a:pt x="997" y="820"/>
                    <a:pt x="997" y="820"/>
                    <a:pt x="997" y="820"/>
                  </a:cubicBezTo>
                  <a:cubicBezTo>
                    <a:pt x="997" y="820"/>
                    <a:pt x="996" y="819"/>
                    <a:pt x="996" y="819"/>
                  </a:cubicBezTo>
                  <a:cubicBezTo>
                    <a:pt x="995" y="818"/>
                    <a:pt x="994" y="818"/>
                    <a:pt x="991" y="818"/>
                  </a:cubicBezTo>
                  <a:cubicBezTo>
                    <a:pt x="986" y="818"/>
                    <a:pt x="986" y="818"/>
                    <a:pt x="986" y="818"/>
                  </a:cubicBezTo>
                  <a:cubicBezTo>
                    <a:pt x="985" y="818"/>
                    <a:pt x="984" y="817"/>
                    <a:pt x="983" y="817"/>
                  </a:cubicBezTo>
                  <a:cubicBezTo>
                    <a:pt x="982" y="816"/>
                    <a:pt x="981" y="815"/>
                    <a:pt x="980" y="815"/>
                  </a:cubicBezTo>
                  <a:cubicBezTo>
                    <a:pt x="980" y="815"/>
                    <a:pt x="980" y="815"/>
                    <a:pt x="980" y="815"/>
                  </a:cubicBezTo>
                  <a:cubicBezTo>
                    <a:pt x="979" y="815"/>
                    <a:pt x="978" y="814"/>
                    <a:pt x="976" y="813"/>
                  </a:cubicBezTo>
                  <a:cubicBezTo>
                    <a:pt x="975" y="812"/>
                    <a:pt x="974" y="811"/>
                    <a:pt x="972" y="811"/>
                  </a:cubicBezTo>
                  <a:cubicBezTo>
                    <a:pt x="969" y="811"/>
                    <a:pt x="969" y="807"/>
                    <a:pt x="969" y="806"/>
                  </a:cubicBezTo>
                  <a:cubicBezTo>
                    <a:pt x="969" y="806"/>
                    <a:pt x="969" y="805"/>
                    <a:pt x="972" y="805"/>
                  </a:cubicBezTo>
                  <a:cubicBezTo>
                    <a:pt x="972" y="805"/>
                    <a:pt x="972" y="804"/>
                    <a:pt x="972" y="804"/>
                  </a:cubicBezTo>
                  <a:cubicBezTo>
                    <a:pt x="974" y="804"/>
                    <a:pt x="974" y="802"/>
                    <a:pt x="974" y="800"/>
                  </a:cubicBezTo>
                  <a:cubicBezTo>
                    <a:pt x="974" y="799"/>
                    <a:pt x="974" y="799"/>
                    <a:pt x="974" y="799"/>
                  </a:cubicBezTo>
                  <a:cubicBezTo>
                    <a:pt x="974" y="798"/>
                    <a:pt x="975" y="798"/>
                    <a:pt x="975" y="798"/>
                  </a:cubicBezTo>
                  <a:cubicBezTo>
                    <a:pt x="976" y="798"/>
                    <a:pt x="977" y="797"/>
                    <a:pt x="977" y="796"/>
                  </a:cubicBezTo>
                  <a:cubicBezTo>
                    <a:pt x="977" y="795"/>
                    <a:pt x="977" y="795"/>
                    <a:pt x="977" y="795"/>
                  </a:cubicBezTo>
                  <a:cubicBezTo>
                    <a:pt x="977" y="794"/>
                    <a:pt x="978" y="793"/>
                    <a:pt x="978" y="794"/>
                  </a:cubicBezTo>
                  <a:cubicBezTo>
                    <a:pt x="978" y="794"/>
                    <a:pt x="978" y="794"/>
                    <a:pt x="979" y="794"/>
                  </a:cubicBezTo>
                  <a:cubicBezTo>
                    <a:pt x="979" y="794"/>
                    <a:pt x="979" y="794"/>
                    <a:pt x="980" y="794"/>
                  </a:cubicBezTo>
                  <a:cubicBezTo>
                    <a:pt x="982" y="794"/>
                    <a:pt x="985" y="793"/>
                    <a:pt x="985" y="791"/>
                  </a:cubicBezTo>
                  <a:cubicBezTo>
                    <a:pt x="986" y="789"/>
                    <a:pt x="985" y="787"/>
                    <a:pt x="984" y="786"/>
                  </a:cubicBezTo>
                  <a:cubicBezTo>
                    <a:pt x="984" y="786"/>
                    <a:pt x="984" y="786"/>
                    <a:pt x="984" y="786"/>
                  </a:cubicBezTo>
                  <a:cubicBezTo>
                    <a:pt x="983" y="785"/>
                    <a:pt x="983" y="785"/>
                    <a:pt x="983" y="785"/>
                  </a:cubicBezTo>
                  <a:cubicBezTo>
                    <a:pt x="982" y="783"/>
                    <a:pt x="976" y="782"/>
                    <a:pt x="973" y="782"/>
                  </a:cubicBezTo>
                  <a:cubicBezTo>
                    <a:pt x="970" y="782"/>
                    <a:pt x="969" y="786"/>
                    <a:pt x="968" y="790"/>
                  </a:cubicBezTo>
                  <a:cubicBezTo>
                    <a:pt x="968" y="794"/>
                    <a:pt x="968" y="795"/>
                    <a:pt x="963" y="796"/>
                  </a:cubicBezTo>
                  <a:cubicBezTo>
                    <a:pt x="963" y="796"/>
                    <a:pt x="963" y="796"/>
                    <a:pt x="962" y="796"/>
                  </a:cubicBezTo>
                  <a:cubicBezTo>
                    <a:pt x="959" y="796"/>
                    <a:pt x="958" y="792"/>
                    <a:pt x="958" y="791"/>
                  </a:cubicBezTo>
                  <a:cubicBezTo>
                    <a:pt x="958" y="789"/>
                    <a:pt x="954" y="786"/>
                    <a:pt x="952" y="785"/>
                  </a:cubicBezTo>
                  <a:cubicBezTo>
                    <a:pt x="949" y="784"/>
                    <a:pt x="945" y="783"/>
                    <a:pt x="944" y="780"/>
                  </a:cubicBezTo>
                  <a:cubicBezTo>
                    <a:pt x="944" y="778"/>
                    <a:pt x="944" y="777"/>
                    <a:pt x="944" y="776"/>
                  </a:cubicBezTo>
                  <a:cubicBezTo>
                    <a:pt x="945" y="775"/>
                    <a:pt x="947" y="774"/>
                    <a:pt x="949" y="774"/>
                  </a:cubicBezTo>
                  <a:cubicBezTo>
                    <a:pt x="949" y="774"/>
                    <a:pt x="950" y="774"/>
                    <a:pt x="951" y="774"/>
                  </a:cubicBezTo>
                  <a:cubicBezTo>
                    <a:pt x="951" y="774"/>
                    <a:pt x="952" y="774"/>
                    <a:pt x="952" y="774"/>
                  </a:cubicBezTo>
                  <a:cubicBezTo>
                    <a:pt x="957" y="774"/>
                    <a:pt x="962" y="775"/>
                    <a:pt x="967" y="776"/>
                  </a:cubicBezTo>
                  <a:cubicBezTo>
                    <a:pt x="968" y="776"/>
                    <a:pt x="969" y="776"/>
                    <a:pt x="969" y="776"/>
                  </a:cubicBezTo>
                  <a:cubicBezTo>
                    <a:pt x="970" y="777"/>
                    <a:pt x="971" y="777"/>
                    <a:pt x="971" y="777"/>
                  </a:cubicBezTo>
                  <a:cubicBezTo>
                    <a:pt x="972" y="777"/>
                    <a:pt x="973" y="777"/>
                    <a:pt x="973" y="776"/>
                  </a:cubicBezTo>
                  <a:cubicBezTo>
                    <a:pt x="973" y="776"/>
                    <a:pt x="973" y="776"/>
                    <a:pt x="973" y="776"/>
                  </a:cubicBezTo>
                  <a:cubicBezTo>
                    <a:pt x="973" y="777"/>
                    <a:pt x="974" y="777"/>
                    <a:pt x="975" y="777"/>
                  </a:cubicBezTo>
                  <a:cubicBezTo>
                    <a:pt x="979" y="777"/>
                    <a:pt x="980" y="774"/>
                    <a:pt x="981" y="772"/>
                  </a:cubicBezTo>
                  <a:cubicBezTo>
                    <a:pt x="982" y="770"/>
                    <a:pt x="982" y="770"/>
                    <a:pt x="982" y="770"/>
                  </a:cubicBezTo>
                  <a:cubicBezTo>
                    <a:pt x="983" y="768"/>
                    <a:pt x="985" y="766"/>
                    <a:pt x="988" y="766"/>
                  </a:cubicBezTo>
                  <a:cubicBezTo>
                    <a:pt x="989" y="766"/>
                    <a:pt x="989" y="766"/>
                    <a:pt x="989" y="766"/>
                  </a:cubicBezTo>
                  <a:cubicBezTo>
                    <a:pt x="989" y="765"/>
                    <a:pt x="990" y="765"/>
                    <a:pt x="991" y="765"/>
                  </a:cubicBezTo>
                  <a:cubicBezTo>
                    <a:pt x="992" y="764"/>
                    <a:pt x="994" y="763"/>
                    <a:pt x="1000" y="762"/>
                  </a:cubicBezTo>
                  <a:cubicBezTo>
                    <a:pt x="1002" y="762"/>
                    <a:pt x="1004" y="763"/>
                    <a:pt x="1004" y="762"/>
                  </a:cubicBezTo>
                  <a:cubicBezTo>
                    <a:pt x="1004" y="762"/>
                    <a:pt x="1005" y="761"/>
                    <a:pt x="1005" y="761"/>
                  </a:cubicBezTo>
                  <a:cubicBezTo>
                    <a:pt x="1005" y="762"/>
                    <a:pt x="1005" y="762"/>
                    <a:pt x="1006" y="762"/>
                  </a:cubicBezTo>
                  <a:cubicBezTo>
                    <a:pt x="1008" y="762"/>
                    <a:pt x="1008" y="762"/>
                    <a:pt x="1009" y="762"/>
                  </a:cubicBezTo>
                  <a:cubicBezTo>
                    <a:pt x="1009" y="762"/>
                    <a:pt x="1009" y="762"/>
                    <a:pt x="1009" y="762"/>
                  </a:cubicBezTo>
                  <a:cubicBezTo>
                    <a:pt x="1010" y="762"/>
                    <a:pt x="1010" y="762"/>
                    <a:pt x="1011" y="762"/>
                  </a:cubicBezTo>
                  <a:cubicBezTo>
                    <a:pt x="1014" y="762"/>
                    <a:pt x="1014" y="758"/>
                    <a:pt x="1014" y="755"/>
                  </a:cubicBezTo>
                  <a:cubicBezTo>
                    <a:pt x="1014" y="754"/>
                    <a:pt x="1014" y="754"/>
                    <a:pt x="1014" y="754"/>
                  </a:cubicBezTo>
                  <a:cubicBezTo>
                    <a:pt x="1014" y="753"/>
                    <a:pt x="1014" y="753"/>
                    <a:pt x="1014" y="753"/>
                  </a:cubicBezTo>
                  <a:cubicBezTo>
                    <a:pt x="1015" y="753"/>
                    <a:pt x="1015" y="753"/>
                    <a:pt x="1015" y="753"/>
                  </a:cubicBezTo>
                  <a:cubicBezTo>
                    <a:pt x="1015" y="748"/>
                    <a:pt x="1016" y="747"/>
                    <a:pt x="1018" y="747"/>
                  </a:cubicBezTo>
                  <a:cubicBezTo>
                    <a:pt x="1019" y="747"/>
                    <a:pt x="1021" y="749"/>
                    <a:pt x="1023" y="752"/>
                  </a:cubicBezTo>
                  <a:cubicBezTo>
                    <a:pt x="1023" y="753"/>
                    <a:pt x="1023" y="753"/>
                    <a:pt x="1023" y="753"/>
                  </a:cubicBezTo>
                  <a:cubicBezTo>
                    <a:pt x="1026" y="757"/>
                    <a:pt x="1029" y="762"/>
                    <a:pt x="1034" y="762"/>
                  </a:cubicBezTo>
                  <a:cubicBezTo>
                    <a:pt x="1038" y="763"/>
                    <a:pt x="1040" y="762"/>
                    <a:pt x="1040" y="761"/>
                  </a:cubicBezTo>
                  <a:cubicBezTo>
                    <a:pt x="1042" y="759"/>
                    <a:pt x="1042" y="757"/>
                    <a:pt x="1042" y="753"/>
                  </a:cubicBezTo>
                  <a:cubicBezTo>
                    <a:pt x="1042" y="752"/>
                    <a:pt x="1041" y="752"/>
                    <a:pt x="1041" y="752"/>
                  </a:cubicBezTo>
                  <a:cubicBezTo>
                    <a:pt x="1041" y="751"/>
                    <a:pt x="1041" y="751"/>
                    <a:pt x="1041" y="750"/>
                  </a:cubicBezTo>
                  <a:cubicBezTo>
                    <a:pt x="1041" y="750"/>
                    <a:pt x="1041" y="749"/>
                    <a:pt x="1041" y="749"/>
                  </a:cubicBezTo>
                  <a:cubicBezTo>
                    <a:pt x="1042" y="749"/>
                    <a:pt x="1043" y="749"/>
                    <a:pt x="1043" y="749"/>
                  </a:cubicBezTo>
                  <a:cubicBezTo>
                    <a:pt x="1044" y="749"/>
                    <a:pt x="1045" y="749"/>
                    <a:pt x="1046" y="749"/>
                  </a:cubicBezTo>
                  <a:cubicBezTo>
                    <a:pt x="1047" y="749"/>
                    <a:pt x="1047" y="749"/>
                    <a:pt x="1047" y="749"/>
                  </a:cubicBezTo>
                  <a:cubicBezTo>
                    <a:pt x="1048" y="749"/>
                    <a:pt x="1049" y="749"/>
                    <a:pt x="1050" y="749"/>
                  </a:cubicBezTo>
                  <a:cubicBezTo>
                    <a:pt x="1051" y="749"/>
                    <a:pt x="1052" y="749"/>
                    <a:pt x="1053" y="749"/>
                  </a:cubicBezTo>
                  <a:cubicBezTo>
                    <a:pt x="1058" y="749"/>
                    <a:pt x="1059" y="749"/>
                    <a:pt x="1061" y="747"/>
                  </a:cubicBezTo>
                  <a:cubicBezTo>
                    <a:pt x="1062" y="746"/>
                    <a:pt x="1062" y="746"/>
                    <a:pt x="1062" y="746"/>
                  </a:cubicBezTo>
                  <a:cubicBezTo>
                    <a:pt x="1063" y="745"/>
                    <a:pt x="1063" y="745"/>
                    <a:pt x="1064" y="745"/>
                  </a:cubicBezTo>
                  <a:cubicBezTo>
                    <a:pt x="1065" y="745"/>
                    <a:pt x="1065" y="745"/>
                    <a:pt x="1066" y="745"/>
                  </a:cubicBezTo>
                  <a:cubicBezTo>
                    <a:pt x="1068" y="746"/>
                    <a:pt x="1069" y="746"/>
                    <a:pt x="1070" y="747"/>
                  </a:cubicBezTo>
                  <a:cubicBezTo>
                    <a:pt x="1070" y="747"/>
                    <a:pt x="1070" y="747"/>
                    <a:pt x="1071" y="747"/>
                  </a:cubicBezTo>
                  <a:cubicBezTo>
                    <a:pt x="1071" y="747"/>
                    <a:pt x="1072" y="747"/>
                    <a:pt x="1072" y="748"/>
                  </a:cubicBezTo>
                  <a:cubicBezTo>
                    <a:pt x="1072" y="748"/>
                    <a:pt x="1071" y="748"/>
                    <a:pt x="1071" y="749"/>
                  </a:cubicBezTo>
                  <a:cubicBezTo>
                    <a:pt x="1071" y="749"/>
                    <a:pt x="1070" y="749"/>
                    <a:pt x="1070" y="750"/>
                  </a:cubicBezTo>
                  <a:cubicBezTo>
                    <a:pt x="1070" y="751"/>
                    <a:pt x="1070" y="752"/>
                    <a:pt x="1071" y="752"/>
                  </a:cubicBezTo>
                  <a:cubicBezTo>
                    <a:pt x="1073" y="753"/>
                    <a:pt x="1078" y="754"/>
                    <a:pt x="1082" y="755"/>
                  </a:cubicBezTo>
                  <a:cubicBezTo>
                    <a:pt x="1085" y="756"/>
                    <a:pt x="1085" y="756"/>
                    <a:pt x="1085" y="756"/>
                  </a:cubicBezTo>
                  <a:cubicBezTo>
                    <a:pt x="1090" y="758"/>
                    <a:pt x="1090" y="758"/>
                    <a:pt x="1092" y="762"/>
                  </a:cubicBezTo>
                  <a:cubicBezTo>
                    <a:pt x="1095" y="766"/>
                    <a:pt x="1097" y="768"/>
                    <a:pt x="1101" y="769"/>
                  </a:cubicBezTo>
                  <a:cubicBezTo>
                    <a:pt x="1102" y="769"/>
                    <a:pt x="1102" y="769"/>
                    <a:pt x="1102" y="769"/>
                  </a:cubicBezTo>
                  <a:cubicBezTo>
                    <a:pt x="1103" y="769"/>
                    <a:pt x="1103" y="769"/>
                    <a:pt x="1103" y="769"/>
                  </a:cubicBezTo>
                  <a:cubicBezTo>
                    <a:pt x="1108" y="769"/>
                    <a:pt x="1115" y="764"/>
                    <a:pt x="1119" y="760"/>
                  </a:cubicBezTo>
                  <a:cubicBezTo>
                    <a:pt x="1122" y="757"/>
                    <a:pt x="1123" y="756"/>
                    <a:pt x="1123" y="753"/>
                  </a:cubicBezTo>
                  <a:cubicBezTo>
                    <a:pt x="1123" y="752"/>
                    <a:pt x="1125" y="752"/>
                    <a:pt x="1126" y="752"/>
                  </a:cubicBezTo>
                  <a:cubicBezTo>
                    <a:pt x="1128" y="752"/>
                    <a:pt x="1128" y="752"/>
                    <a:pt x="1128" y="752"/>
                  </a:cubicBezTo>
                  <a:cubicBezTo>
                    <a:pt x="1129" y="752"/>
                    <a:pt x="1129" y="752"/>
                    <a:pt x="1130" y="752"/>
                  </a:cubicBezTo>
                  <a:cubicBezTo>
                    <a:pt x="1133" y="752"/>
                    <a:pt x="1135" y="751"/>
                    <a:pt x="1136" y="749"/>
                  </a:cubicBezTo>
                  <a:cubicBezTo>
                    <a:pt x="1136" y="749"/>
                    <a:pt x="1136" y="749"/>
                    <a:pt x="1137" y="749"/>
                  </a:cubicBezTo>
                  <a:cubicBezTo>
                    <a:pt x="1138" y="749"/>
                    <a:pt x="1140" y="749"/>
                    <a:pt x="1142" y="750"/>
                  </a:cubicBezTo>
                  <a:cubicBezTo>
                    <a:pt x="1144" y="750"/>
                    <a:pt x="1144" y="750"/>
                    <a:pt x="1144" y="750"/>
                  </a:cubicBezTo>
                  <a:cubicBezTo>
                    <a:pt x="1147" y="751"/>
                    <a:pt x="1148" y="753"/>
                    <a:pt x="1150" y="756"/>
                  </a:cubicBezTo>
                  <a:cubicBezTo>
                    <a:pt x="1151" y="759"/>
                    <a:pt x="1153" y="762"/>
                    <a:pt x="1157" y="764"/>
                  </a:cubicBezTo>
                  <a:cubicBezTo>
                    <a:pt x="1160" y="765"/>
                    <a:pt x="1163" y="765"/>
                    <a:pt x="1166" y="766"/>
                  </a:cubicBezTo>
                  <a:cubicBezTo>
                    <a:pt x="1168" y="766"/>
                    <a:pt x="1171" y="766"/>
                    <a:pt x="1175" y="769"/>
                  </a:cubicBezTo>
                  <a:cubicBezTo>
                    <a:pt x="1180" y="772"/>
                    <a:pt x="1180" y="780"/>
                    <a:pt x="1178" y="788"/>
                  </a:cubicBezTo>
                  <a:cubicBezTo>
                    <a:pt x="1178" y="789"/>
                    <a:pt x="1178" y="789"/>
                    <a:pt x="1178" y="789"/>
                  </a:cubicBezTo>
                  <a:cubicBezTo>
                    <a:pt x="1178" y="792"/>
                    <a:pt x="1178" y="795"/>
                    <a:pt x="1178" y="797"/>
                  </a:cubicBezTo>
                  <a:cubicBezTo>
                    <a:pt x="1178" y="803"/>
                    <a:pt x="1179" y="807"/>
                    <a:pt x="1180" y="810"/>
                  </a:cubicBezTo>
                  <a:cubicBezTo>
                    <a:pt x="1180" y="810"/>
                    <a:pt x="1180" y="810"/>
                    <a:pt x="1180" y="810"/>
                  </a:cubicBezTo>
                  <a:cubicBezTo>
                    <a:pt x="1180" y="812"/>
                    <a:pt x="1181" y="814"/>
                    <a:pt x="1181" y="815"/>
                  </a:cubicBezTo>
                  <a:cubicBezTo>
                    <a:pt x="1181" y="817"/>
                    <a:pt x="1182" y="819"/>
                    <a:pt x="1185" y="822"/>
                  </a:cubicBezTo>
                  <a:cubicBezTo>
                    <a:pt x="1187" y="824"/>
                    <a:pt x="1190" y="826"/>
                    <a:pt x="1192" y="825"/>
                  </a:cubicBezTo>
                  <a:cubicBezTo>
                    <a:pt x="1193" y="825"/>
                    <a:pt x="1194" y="825"/>
                    <a:pt x="1194" y="825"/>
                  </a:cubicBezTo>
                  <a:cubicBezTo>
                    <a:pt x="1195" y="827"/>
                    <a:pt x="1195" y="831"/>
                    <a:pt x="1195" y="835"/>
                  </a:cubicBezTo>
                  <a:cubicBezTo>
                    <a:pt x="1195" y="836"/>
                    <a:pt x="1194" y="836"/>
                    <a:pt x="1194" y="837"/>
                  </a:cubicBezTo>
                  <a:cubicBezTo>
                    <a:pt x="1194" y="839"/>
                    <a:pt x="1194" y="841"/>
                    <a:pt x="1195" y="842"/>
                  </a:cubicBezTo>
                  <a:cubicBezTo>
                    <a:pt x="1196" y="847"/>
                    <a:pt x="1207" y="857"/>
                    <a:pt x="1213" y="860"/>
                  </a:cubicBezTo>
                  <a:cubicBezTo>
                    <a:pt x="1218" y="863"/>
                    <a:pt x="1218" y="867"/>
                    <a:pt x="1216" y="873"/>
                  </a:cubicBezTo>
                  <a:cubicBezTo>
                    <a:pt x="1216" y="874"/>
                    <a:pt x="1216" y="874"/>
                    <a:pt x="1216" y="874"/>
                  </a:cubicBezTo>
                  <a:cubicBezTo>
                    <a:pt x="1216" y="874"/>
                    <a:pt x="1215" y="875"/>
                    <a:pt x="1216" y="875"/>
                  </a:cubicBezTo>
                  <a:cubicBezTo>
                    <a:pt x="1215" y="879"/>
                    <a:pt x="1220" y="883"/>
                    <a:pt x="1227" y="888"/>
                  </a:cubicBezTo>
                  <a:cubicBezTo>
                    <a:pt x="1228" y="888"/>
                    <a:pt x="1229" y="889"/>
                    <a:pt x="1229" y="889"/>
                  </a:cubicBezTo>
                  <a:cubicBezTo>
                    <a:pt x="1230" y="889"/>
                    <a:pt x="1230" y="890"/>
                    <a:pt x="1231" y="890"/>
                  </a:cubicBezTo>
                  <a:cubicBezTo>
                    <a:pt x="1234" y="892"/>
                    <a:pt x="1235" y="892"/>
                    <a:pt x="1237" y="893"/>
                  </a:cubicBezTo>
                  <a:cubicBezTo>
                    <a:pt x="1239" y="893"/>
                    <a:pt x="1241" y="893"/>
                    <a:pt x="1244" y="896"/>
                  </a:cubicBezTo>
                  <a:cubicBezTo>
                    <a:pt x="1249" y="900"/>
                    <a:pt x="1249" y="901"/>
                    <a:pt x="1248" y="905"/>
                  </a:cubicBezTo>
                  <a:cubicBezTo>
                    <a:pt x="1248" y="906"/>
                    <a:pt x="1248" y="906"/>
                    <a:pt x="1248" y="906"/>
                  </a:cubicBezTo>
                  <a:cubicBezTo>
                    <a:pt x="1248" y="906"/>
                    <a:pt x="1248" y="907"/>
                    <a:pt x="1248" y="907"/>
                  </a:cubicBezTo>
                  <a:cubicBezTo>
                    <a:pt x="1248" y="910"/>
                    <a:pt x="1249" y="911"/>
                    <a:pt x="1251" y="912"/>
                  </a:cubicBezTo>
                  <a:cubicBezTo>
                    <a:pt x="1251" y="912"/>
                    <a:pt x="1251" y="912"/>
                    <a:pt x="1252" y="913"/>
                  </a:cubicBezTo>
                  <a:cubicBezTo>
                    <a:pt x="1252" y="913"/>
                    <a:pt x="1253" y="913"/>
                    <a:pt x="1253" y="914"/>
                  </a:cubicBezTo>
                  <a:cubicBezTo>
                    <a:pt x="1254" y="915"/>
                    <a:pt x="1255" y="915"/>
                    <a:pt x="1256" y="915"/>
                  </a:cubicBezTo>
                  <a:cubicBezTo>
                    <a:pt x="1257" y="915"/>
                    <a:pt x="1259" y="915"/>
                    <a:pt x="1260" y="914"/>
                  </a:cubicBezTo>
                  <a:cubicBezTo>
                    <a:pt x="1261" y="913"/>
                    <a:pt x="1261" y="913"/>
                    <a:pt x="1261" y="913"/>
                  </a:cubicBezTo>
                  <a:cubicBezTo>
                    <a:pt x="1261" y="913"/>
                    <a:pt x="1262" y="913"/>
                    <a:pt x="1263" y="912"/>
                  </a:cubicBezTo>
                  <a:cubicBezTo>
                    <a:pt x="1264" y="911"/>
                    <a:pt x="1266" y="911"/>
                    <a:pt x="1268" y="911"/>
                  </a:cubicBezTo>
                  <a:cubicBezTo>
                    <a:pt x="1268" y="910"/>
                    <a:pt x="1268" y="910"/>
                    <a:pt x="1268" y="910"/>
                  </a:cubicBezTo>
                  <a:cubicBezTo>
                    <a:pt x="1270" y="910"/>
                    <a:pt x="1271" y="910"/>
                    <a:pt x="1273" y="909"/>
                  </a:cubicBezTo>
                  <a:cubicBezTo>
                    <a:pt x="1275" y="909"/>
                    <a:pt x="1277" y="908"/>
                    <a:pt x="1277" y="907"/>
                  </a:cubicBezTo>
                  <a:cubicBezTo>
                    <a:pt x="1278" y="905"/>
                    <a:pt x="1277" y="904"/>
                    <a:pt x="1277" y="903"/>
                  </a:cubicBezTo>
                  <a:cubicBezTo>
                    <a:pt x="1277" y="902"/>
                    <a:pt x="1277" y="902"/>
                    <a:pt x="1277" y="901"/>
                  </a:cubicBezTo>
                  <a:cubicBezTo>
                    <a:pt x="1277" y="901"/>
                    <a:pt x="1277" y="901"/>
                    <a:pt x="1277" y="900"/>
                  </a:cubicBezTo>
                  <a:cubicBezTo>
                    <a:pt x="1277" y="900"/>
                    <a:pt x="1277" y="900"/>
                    <a:pt x="1277" y="899"/>
                  </a:cubicBezTo>
                  <a:cubicBezTo>
                    <a:pt x="1277" y="899"/>
                    <a:pt x="1277" y="899"/>
                    <a:pt x="1277" y="899"/>
                  </a:cubicBezTo>
                  <a:cubicBezTo>
                    <a:pt x="1277" y="897"/>
                    <a:pt x="1278" y="892"/>
                    <a:pt x="1280" y="886"/>
                  </a:cubicBezTo>
                  <a:cubicBezTo>
                    <a:pt x="1282" y="880"/>
                    <a:pt x="1282" y="874"/>
                    <a:pt x="1281" y="869"/>
                  </a:cubicBezTo>
                  <a:cubicBezTo>
                    <a:pt x="1281" y="868"/>
                    <a:pt x="1281" y="867"/>
                    <a:pt x="1281" y="866"/>
                  </a:cubicBezTo>
                  <a:cubicBezTo>
                    <a:pt x="1281" y="865"/>
                    <a:pt x="1281" y="864"/>
                    <a:pt x="1281" y="863"/>
                  </a:cubicBezTo>
                  <a:cubicBezTo>
                    <a:pt x="1281" y="858"/>
                    <a:pt x="1279" y="852"/>
                    <a:pt x="1276" y="845"/>
                  </a:cubicBezTo>
                  <a:cubicBezTo>
                    <a:pt x="1274" y="842"/>
                    <a:pt x="1273" y="838"/>
                    <a:pt x="1272" y="834"/>
                  </a:cubicBezTo>
                  <a:cubicBezTo>
                    <a:pt x="1272" y="831"/>
                    <a:pt x="1271" y="829"/>
                    <a:pt x="1270" y="826"/>
                  </a:cubicBezTo>
                  <a:cubicBezTo>
                    <a:pt x="1268" y="819"/>
                    <a:pt x="1261" y="807"/>
                    <a:pt x="1257" y="801"/>
                  </a:cubicBezTo>
                  <a:cubicBezTo>
                    <a:pt x="1253" y="795"/>
                    <a:pt x="1251" y="790"/>
                    <a:pt x="1252" y="786"/>
                  </a:cubicBezTo>
                  <a:cubicBezTo>
                    <a:pt x="1253" y="781"/>
                    <a:pt x="1251" y="779"/>
                    <a:pt x="1247" y="776"/>
                  </a:cubicBezTo>
                  <a:cubicBezTo>
                    <a:pt x="1245" y="776"/>
                    <a:pt x="1244" y="776"/>
                    <a:pt x="1243" y="776"/>
                  </a:cubicBezTo>
                  <a:cubicBezTo>
                    <a:pt x="1242" y="775"/>
                    <a:pt x="1242" y="775"/>
                    <a:pt x="1241" y="773"/>
                  </a:cubicBezTo>
                  <a:cubicBezTo>
                    <a:pt x="1241" y="773"/>
                    <a:pt x="1241" y="773"/>
                    <a:pt x="1241" y="772"/>
                  </a:cubicBezTo>
                  <a:cubicBezTo>
                    <a:pt x="1240" y="769"/>
                    <a:pt x="1239" y="766"/>
                    <a:pt x="1234" y="763"/>
                  </a:cubicBezTo>
                  <a:cubicBezTo>
                    <a:pt x="1230" y="760"/>
                    <a:pt x="1229" y="756"/>
                    <a:pt x="1227" y="751"/>
                  </a:cubicBezTo>
                  <a:cubicBezTo>
                    <a:pt x="1226" y="749"/>
                    <a:pt x="1226" y="749"/>
                    <a:pt x="1226" y="749"/>
                  </a:cubicBezTo>
                  <a:cubicBezTo>
                    <a:pt x="1224" y="745"/>
                    <a:pt x="1221" y="741"/>
                    <a:pt x="1219" y="738"/>
                  </a:cubicBezTo>
                  <a:cubicBezTo>
                    <a:pt x="1217" y="736"/>
                    <a:pt x="1216" y="734"/>
                    <a:pt x="1215" y="732"/>
                  </a:cubicBezTo>
                  <a:cubicBezTo>
                    <a:pt x="1213" y="729"/>
                    <a:pt x="1212" y="726"/>
                    <a:pt x="1212" y="722"/>
                  </a:cubicBezTo>
                  <a:cubicBezTo>
                    <a:pt x="1212" y="719"/>
                    <a:pt x="1212" y="719"/>
                    <a:pt x="1212" y="719"/>
                  </a:cubicBezTo>
                  <a:cubicBezTo>
                    <a:pt x="1212" y="718"/>
                    <a:pt x="1212" y="718"/>
                    <a:pt x="1212" y="717"/>
                  </a:cubicBezTo>
                  <a:cubicBezTo>
                    <a:pt x="1212" y="716"/>
                    <a:pt x="1212" y="715"/>
                    <a:pt x="1211" y="715"/>
                  </a:cubicBezTo>
                  <a:cubicBezTo>
                    <a:pt x="1211" y="714"/>
                    <a:pt x="1211" y="714"/>
                    <a:pt x="1211" y="714"/>
                  </a:cubicBezTo>
                  <a:cubicBezTo>
                    <a:pt x="1211" y="714"/>
                    <a:pt x="1211" y="713"/>
                    <a:pt x="1211" y="713"/>
                  </a:cubicBezTo>
                  <a:cubicBezTo>
                    <a:pt x="1211" y="708"/>
                    <a:pt x="1211" y="708"/>
                    <a:pt x="1211" y="708"/>
                  </a:cubicBezTo>
                  <a:cubicBezTo>
                    <a:pt x="1212" y="704"/>
                    <a:pt x="1211" y="702"/>
                    <a:pt x="1210" y="700"/>
                  </a:cubicBezTo>
                  <a:cubicBezTo>
                    <a:pt x="1210" y="700"/>
                    <a:pt x="1210" y="699"/>
                    <a:pt x="1209" y="699"/>
                  </a:cubicBezTo>
                  <a:cubicBezTo>
                    <a:pt x="1209" y="698"/>
                    <a:pt x="1209" y="697"/>
                    <a:pt x="1208" y="697"/>
                  </a:cubicBezTo>
                  <a:cubicBezTo>
                    <a:pt x="1208" y="697"/>
                    <a:pt x="1208" y="697"/>
                    <a:pt x="1208" y="696"/>
                  </a:cubicBezTo>
                  <a:cubicBezTo>
                    <a:pt x="1207" y="695"/>
                    <a:pt x="1207" y="695"/>
                    <a:pt x="1208" y="694"/>
                  </a:cubicBezTo>
                  <a:cubicBezTo>
                    <a:pt x="1210" y="692"/>
                    <a:pt x="1210" y="690"/>
                    <a:pt x="1210" y="688"/>
                  </a:cubicBezTo>
                  <a:cubicBezTo>
                    <a:pt x="1210" y="687"/>
                    <a:pt x="1210" y="686"/>
                    <a:pt x="1210" y="686"/>
                  </a:cubicBezTo>
                  <a:cubicBezTo>
                    <a:pt x="1211" y="683"/>
                    <a:pt x="1212" y="683"/>
                    <a:pt x="1213" y="682"/>
                  </a:cubicBezTo>
                  <a:cubicBezTo>
                    <a:pt x="1213" y="682"/>
                    <a:pt x="1213" y="682"/>
                    <a:pt x="1213" y="682"/>
                  </a:cubicBezTo>
                  <a:cubicBezTo>
                    <a:pt x="1214" y="680"/>
                    <a:pt x="1214" y="680"/>
                    <a:pt x="1214" y="680"/>
                  </a:cubicBezTo>
                  <a:cubicBezTo>
                    <a:pt x="1215" y="680"/>
                    <a:pt x="1215" y="679"/>
                    <a:pt x="1215" y="679"/>
                  </a:cubicBezTo>
                  <a:cubicBezTo>
                    <a:pt x="1215" y="678"/>
                    <a:pt x="1215" y="678"/>
                    <a:pt x="1215" y="678"/>
                  </a:cubicBezTo>
                  <a:cubicBezTo>
                    <a:pt x="1215" y="677"/>
                    <a:pt x="1213" y="676"/>
                    <a:pt x="1212" y="675"/>
                  </a:cubicBezTo>
                  <a:cubicBezTo>
                    <a:pt x="1211" y="675"/>
                    <a:pt x="1211" y="674"/>
                    <a:pt x="1211" y="674"/>
                  </a:cubicBezTo>
                  <a:cubicBezTo>
                    <a:pt x="1211" y="673"/>
                    <a:pt x="1212" y="671"/>
                    <a:pt x="1214" y="669"/>
                  </a:cubicBezTo>
                  <a:cubicBezTo>
                    <a:pt x="1219" y="666"/>
                    <a:pt x="1218" y="660"/>
                    <a:pt x="1217" y="656"/>
                  </a:cubicBezTo>
                  <a:cubicBezTo>
                    <a:pt x="1217" y="656"/>
                    <a:pt x="1217" y="656"/>
                    <a:pt x="1217" y="656"/>
                  </a:cubicBezTo>
                  <a:cubicBezTo>
                    <a:pt x="1216" y="656"/>
                    <a:pt x="1216" y="655"/>
                    <a:pt x="1216" y="655"/>
                  </a:cubicBezTo>
                  <a:cubicBezTo>
                    <a:pt x="1216" y="654"/>
                    <a:pt x="1216" y="654"/>
                    <a:pt x="1216" y="654"/>
                  </a:cubicBezTo>
                  <a:cubicBezTo>
                    <a:pt x="1216" y="654"/>
                    <a:pt x="1216" y="654"/>
                    <a:pt x="1216" y="654"/>
                  </a:cubicBezTo>
                  <a:cubicBezTo>
                    <a:pt x="1216" y="654"/>
                    <a:pt x="1216" y="654"/>
                    <a:pt x="1216" y="654"/>
                  </a:cubicBezTo>
                  <a:cubicBezTo>
                    <a:pt x="1217" y="654"/>
                    <a:pt x="1217" y="654"/>
                    <a:pt x="1217" y="654"/>
                  </a:cubicBezTo>
                  <a:cubicBezTo>
                    <a:pt x="1218" y="655"/>
                    <a:pt x="1220" y="655"/>
                    <a:pt x="1221" y="655"/>
                  </a:cubicBezTo>
                  <a:cubicBezTo>
                    <a:pt x="1222" y="655"/>
                    <a:pt x="1222" y="655"/>
                    <a:pt x="1222" y="655"/>
                  </a:cubicBezTo>
                  <a:cubicBezTo>
                    <a:pt x="1223" y="655"/>
                    <a:pt x="1223" y="655"/>
                    <a:pt x="1223" y="655"/>
                  </a:cubicBezTo>
                  <a:cubicBezTo>
                    <a:pt x="1223" y="655"/>
                    <a:pt x="1223" y="655"/>
                    <a:pt x="1224" y="655"/>
                  </a:cubicBezTo>
                  <a:cubicBezTo>
                    <a:pt x="1224" y="655"/>
                    <a:pt x="1224" y="655"/>
                    <a:pt x="1224" y="655"/>
                  </a:cubicBezTo>
                  <a:cubicBezTo>
                    <a:pt x="1225" y="655"/>
                    <a:pt x="1225" y="655"/>
                    <a:pt x="1225" y="655"/>
                  </a:cubicBezTo>
                  <a:cubicBezTo>
                    <a:pt x="1226" y="655"/>
                    <a:pt x="1227" y="654"/>
                    <a:pt x="1227" y="653"/>
                  </a:cubicBezTo>
                  <a:cubicBezTo>
                    <a:pt x="1227" y="652"/>
                    <a:pt x="1227" y="652"/>
                    <a:pt x="1227" y="652"/>
                  </a:cubicBezTo>
                  <a:cubicBezTo>
                    <a:pt x="1227" y="652"/>
                    <a:pt x="1226" y="651"/>
                    <a:pt x="1226" y="651"/>
                  </a:cubicBezTo>
                  <a:cubicBezTo>
                    <a:pt x="1226" y="651"/>
                    <a:pt x="1226" y="651"/>
                    <a:pt x="1226" y="650"/>
                  </a:cubicBezTo>
                  <a:cubicBezTo>
                    <a:pt x="1226" y="650"/>
                    <a:pt x="1226" y="650"/>
                    <a:pt x="1226" y="650"/>
                  </a:cubicBezTo>
                  <a:cubicBezTo>
                    <a:pt x="1225" y="647"/>
                    <a:pt x="1223" y="646"/>
                    <a:pt x="1221" y="645"/>
                  </a:cubicBezTo>
                  <a:cubicBezTo>
                    <a:pt x="1217" y="643"/>
                    <a:pt x="1217" y="643"/>
                    <a:pt x="1217" y="643"/>
                  </a:cubicBezTo>
                  <a:cubicBezTo>
                    <a:pt x="1216" y="642"/>
                    <a:pt x="1216" y="642"/>
                    <a:pt x="1216" y="641"/>
                  </a:cubicBezTo>
                  <a:cubicBezTo>
                    <a:pt x="1216" y="641"/>
                    <a:pt x="1217" y="641"/>
                    <a:pt x="1218" y="641"/>
                  </a:cubicBezTo>
                  <a:cubicBezTo>
                    <a:pt x="1219" y="641"/>
                    <a:pt x="1219" y="641"/>
                    <a:pt x="1219" y="641"/>
                  </a:cubicBezTo>
                  <a:cubicBezTo>
                    <a:pt x="1219" y="642"/>
                    <a:pt x="1220" y="642"/>
                    <a:pt x="1220" y="642"/>
                  </a:cubicBezTo>
                  <a:cubicBezTo>
                    <a:pt x="1220" y="642"/>
                    <a:pt x="1220" y="642"/>
                    <a:pt x="1221" y="643"/>
                  </a:cubicBezTo>
                  <a:cubicBezTo>
                    <a:pt x="1222" y="643"/>
                    <a:pt x="1222" y="643"/>
                    <a:pt x="1223" y="645"/>
                  </a:cubicBezTo>
                  <a:cubicBezTo>
                    <a:pt x="1223" y="646"/>
                    <a:pt x="1224" y="647"/>
                    <a:pt x="1227" y="647"/>
                  </a:cubicBezTo>
                  <a:cubicBezTo>
                    <a:pt x="1227" y="647"/>
                    <a:pt x="1228" y="647"/>
                    <a:pt x="1229" y="647"/>
                  </a:cubicBezTo>
                  <a:cubicBezTo>
                    <a:pt x="1230" y="646"/>
                    <a:pt x="1230" y="646"/>
                    <a:pt x="1230" y="646"/>
                  </a:cubicBezTo>
                  <a:cubicBezTo>
                    <a:pt x="1230" y="646"/>
                    <a:pt x="1232" y="645"/>
                    <a:pt x="1232" y="644"/>
                  </a:cubicBezTo>
                  <a:cubicBezTo>
                    <a:pt x="1232" y="643"/>
                    <a:pt x="1232" y="642"/>
                    <a:pt x="1232" y="642"/>
                  </a:cubicBezTo>
                  <a:cubicBezTo>
                    <a:pt x="1231" y="641"/>
                    <a:pt x="1231" y="641"/>
                    <a:pt x="1231" y="641"/>
                  </a:cubicBezTo>
                  <a:cubicBezTo>
                    <a:pt x="1228" y="641"/>
                    <a:pt x="1228" y="640"/>
                    <a:pt x="1228" y="640"/>
                  </a:cubicBezTo>
                  <a:cubicBezTo>
                    <a:pt x="1227" y="638"/>
                    <a:pt x="1228" y="636"/>
                    <a:pt x="1228" y="636"/>
                  </a:cubicBezTo>
                  <a:cubicBezTo>
                    <a:pt x="1228" y="635"/>
                    <a:pt x="1228" y="635"/>
                    <a:pt x="1229" y="635"/>
                  </a:cubicBezTo>
                  <a:cubicBezTo>
                    <a:pt x="1229" y="635"/>
                    <a:pt x="1229" y="635"/>
                    <a:pt x="1229" y="635"/>
                  </a:cubicBezTo>
                  <a:cubicBezTo>
                    <a:pt x="1230" y="635"/>
                    <a:pt x="1231" y="635"/>
                    <a:pt x="1231" y="635"/>
                  </a:cubicBezTo>
                  <a:cubicBezTo>
                    <a:pt x="1232" y="635"/>
                    <a:pt x="1232" y="635"/>
                    <a:pt x="1233" y="635"/>
                  </a:cubicBezTo>
                  <a:cubicBezTo>
                    <a:pt x="1234" y="636"/>
                    <a:pt x="1235" y="636"/>
                    <a:pt x="1236" y="636"/>
                  </a:cubicBezTo>
                  <a:cubicBezTo>
                    <a:pt x="1238" y="635"/>
                    <a:pt x="1239" y="635"/>
                    <a:pt x="1240" y="634"/>
                  </a:cubicBezTo>
                  <a:cubicBezTo>
                    <a:pt x="1241" y="633"/>
                    <a:pt x="1241" y="633"/>
                    <a:pt x="1243" y="632"/>
                  </a:cubicBezTo>
                  <a:cubicBezTo>
                    <a:pt x="1244" y="632"/>
                    <a:pt x="1244" y="631"/>
                    <a:pt x="1244" y="630"/>
                  </a:cubicBezTo>
                  <a:cubicBezTo>
                    <a:pt x="1245" y="630"/>
                    <a:pt x="1244" y="629"/>
                    <a:pt x="1243" y="629"/>
                  </a:cubicBezTo>
                  <a:cubicBezTo>
                    <a:pt x="1243" y="628"/>
                    <a:pt x="1242" y="628"/>
                    <a:pt x="1242" y="628"/>
                  </a:cubicBezTo>
                  <a:cubicBezTo>
                    <a:pt x="1241" y="628"/>
                    <a:pt x="1240" y="628"/>
                    <a:pt x="1240" y="628"/>
                  </a:cubicBezTo>
                  <a:cubicBezTo>
                    <a:pt x="1239" y="627"/>
                    <a:pt x="1238" y="627"/>
                    <a:pt x="1238" y="626"/>
                  </a:cubicBezTo>
                  <a:cubicBezTo>
                    <a:pt x="1237" y="625"/>
                    <a:pt x="1238" y="624"/>
                    <a:pt x="1238" y="623"/>
                  </a:cubicBezTo>
                  <a:cubicBezTo>
                    <a:pt x="1239" y="623"/>
                    <a:pt x="1239" y="622"/>
                    <a:pt x="1239" y="622"/>
                  </a:cubicBezTo>
                  <a:cubicBezTo>
                    <a:pt x="1240" y="622"/>
                    <a:pt x="1242" y="624"/>
                    <a:pt x="1243" y="625"/>
                  </a:cubicBezTo>
                  <a:cubicBezTo>
                    <a:pt x="1243" y="626"/>
                    <a:pt x="1244" y="626"/>
                    <a:pt x="1245" y="626"/>
                  </a:cubicBezTo>
                  <a:cubicBezTo>
                    <a:pt x="1246" y="625"/>
                    <a:pt x="1248" y="624"/>
                    <a:pt x="1252" y="619"/>
                  </a:cubicBezTo>
                  <a:cubicBezTo>
                    <a:pt x="1253" y="618"/>
                    <a:pt x="1254" y="617"/>
                    <a:pt x="1254" y="617"/>
                  </a:cubicBezTo>
                  <a:cubicBezTo>
                    <a:pt x="1255" y="617"/>
                    <a:pt x="1255" y="617"/>
                    <a:pt x="1255" y="617"/>
                  </a:cubicBezTo>
                  <a:cubicBezTo>
                    <a:pt x="1256" y="617"/>
                    <a:pt x="1256" y="618"/>
                    <a:pt x="1257" y="618"/>
                  </a:cubicBezTo>
                  <a:cubicBezTo>
                    <a:pt x="1260" y="618"/>
                    <a:pt x="1260" y="616"/>
                    <a:pt x="1260" y="616"/>
                  </a:cubicBezTo>
                  <a:cubicBezTo>
                    <a:pt x="1260" y="616"/>
                    <a:pt x="1260" y="615"/>
                    <a:pt x="1260" y="615"/>
                  </a:cubicBezTo>
                  <a:cubicBezTo>
                    <a:pt x="1260" y="614"/>
                    <a:pt x="1260" y="614"/>
                    <a:pt x="1261" y="613"/>
                  </a:cubicBezTo>
                  <a:cubicBezTo>
                    <a:pt x="1261" y="610"/>
                    <a:pt x="1260" y="607"/>
                    <a:pt x="1258" y="607"/>
                  </a:cubicBezTo>
                  <a:cubicBezTo>
                    <a:pt x="1258" y="607"/>
                    <a:pt x="1258" y="606"/>
                    <a:pt x="1258" y="606"/>
                  </a:cubicBezTo>
                  <a:cubicBezTo>
                    <a:pt x="1258" y="606"/>
                    <a:pt x="1261" y="605"/>
                    <a:pt x="1263" y="605"/>
                  </a:cubicBezTo>
                  <a:cubicBezTo>
                    <a:pt x="1266" y="605"/>
                    <a:pt x="1266" y="602"/>
                    <a:pt x="1266" y="599"/>
                  </a:cubicBezTo>
                  <a:cubicBezTo>
                    <a:pt x="1266" y="592"/>
                    <a:pt x="1274" y="580"/>
                    <a:pt x="1278" y="574"/>
                  </a:cubicBezTo>
                  <a:cubicBezTo>
                    <a:pt x="1279" y="573"/>
                    <a:pt x="1279" y="573"/>
                    <a:pt x="1279" y="573"/>
                  </a:cubicBezTo>
                  <a:cubicBezTo>
                    <a:pt x="1280" y="572"/>
                    <a:pt x="1280" y="571"/>
                    <a:pt x="1281" y="570"/>
                  </a:cubicBezTo>
                  <a:cubicBezTo>
                    <a:pt x="1281" y="570"/>
                    <a:pt x="1281" y="569"/>
                    <a:pt x="1281" y="569"/>
                  </a:cubicBezTo>
                  <a:cubicBezTo>
                    <a:pt x="1281" y="569"/>
                    <a:pt x="1282" y="569"/>
                    <a:pt x="1282" y="569"/>
                  </a:cubicBezTo>
                  <a:cubicBezTo>
                    <a:pt x="1282" y="568"/>
                    <a:pt x="1284" y="568"/>
                    <a:pt x="1287" y="569"/>
                  </a:cubicBezTo>
                  <a:cubicBezTo>
                    <a:pt x="1288" y="569"/>
                    <a:pt x="1289" y="569"/>
                    <a:pt x="1289" y="569"/>
                  </a:cubicBezTo>
                  <a:cubicBezTo>
                    <a:pt x="1290" y="569"/>
                    <a:pt x="1291" y="570"/>
                    <a:pt x="1292" y="570"/>
                  </a:cubicBezTo>
                  <a:cubicBezTo>
                    <a:pt x="1293" y="570"/>
                    <a:pt x="1293" y="570"/>
                    <a:pt x="1293" y="570"/>
                  </a:cubicBezTo>
                  <a:cubicBezTo>
                    <a:pt x="1293" y="570"/>
                    <a:pt x="1293" y="570"/>
                    <a:pt x="1293" y="570"/>
                  </a:cubicBezTo>
                  <a:cubicBezTo>
                    <a:pt x="1294" y="570"/>
                    <a:pt x="1295" y="570"/>
                    <a:pt x="1295" y="570"/>
                  </a:cubicBezTo>
                  <a:cubicBezTo>
                    <a:pt x="1295" y="570"/>
                    <a:pt x="1296" y="570"/>
                    <a:pt x="1296" y="569"/>
                  </a:cubicBezTo>
                  <a:cubicBezTo>
                    <a:pt x="1298" y="566"/>
                    <a:pt x="1296" y="560"/>
                    <a:pt x="1296" y="558"/>
                  </a:cubicBezTo>
                  <a:cubicBezTo>
                    <a:pt x="1295" y="558"/>
                    <a:pt x="1295" y="558"/>
                    <a:pt x="1295" y="558"/>
                  </a:cubicBezTo>
                  <a:cubicBezTo>
                    <a:pt x="1295" y="557"/>
                    <a:pt x="1295" y="556"/>
                    <a:pt x="1295" y="555"/>
                  </a:cubicBezTo>
                  <a:cubicBezTo>
                    <a:pt x="1294" y="551"/>
                    <a:pt x="1297" y="549"/>
                    <a:pt x="1301" y="546"/>
                  </a:cubicBezTo>
                  <a:cubicBezTo>
                    <a:pt x="1301" y="545"/>
                    <a:pt x="1302" y="545"/>
                    <a:pt x="1303" y="544"/>
                  </a:cubicBezTo>
                  <a:cubicBezTo>
                    <a:pt x="1304" y="542"/>
                    <a:pt x="1306" y="541"/>
                    <a:pt x="1308" y="539"/>
                  </a:cubicBezTo>
                  <a:cubicBezTo>
                    <a:pt x="1310" y="538"/>
                    <a:pt x="1316" y="534"/>
                    <a:pt x="1317" y="531"/>
                  </a:cubicBezTo>
                  <a:cubicBezTo>
                    <a:pt x="1318" y="530"/>
                    <a:pt x="1321" y="530"/>
                    <a:pt x="1324" y="531"/>
                  </a:cubicBezTo>
                  <a:cubicBezTo>
                    <a:pt x="1329" y="532"/>
                    <a:pt x="1331" y="532"/>
                    <a:pt x="1332" y="531"/>
                  </a:cubicBezTo>
                  <a:cubicBezTo>
                    <a:pt x="1333" y="530"/>
                    <a:pt x="1333" y="529"/>
                    <a:pt x="1333" y="528"/>
                  </a:cubicBezTo>
                  <a:cubicBezTo>
                    <a:pt x="1333" y="527"/>
                    <a:pt x="1333" y="527"/>
                    <a:pt x="1333" y="527"/>
                  </a:cubicBezTo>
                  <a:cubicBezTo>
                    <a:pt x="1333" y="526"/>
                    <a:pt x="1333" y="525"/>
                    <a:pt x="1335" y="525"/>
                  </a:cubicBezTo>
                  <a:cubicBezTo>
                    <a:pt x="1335" y="526"/>
                    <a:pt x="1336" y="526"/>
                    <a:pt x="1336" y="526"/>
                  </a:cubicBezTo>
                  <a:cubicBezTo>
                    <a:pt x="1339" y="526"/>
                    <a:pt x="1339" y="526"/>
                    <a:pt x="1339" y="526"/>
                  </a:cubicBezTo>
                  <a:cubicBezTo>
                    <a:pt x="1341" y="526"/>
                    <a:pt x="1341" y="524"/>
                    <a:pt x="1341" y="522"/>
                  </a:cubicBezTo>
                  <a:cubicBezTo>
                    <a:pt x="1341" y="520"/>
                    <a:pt x="1341" y="519"/>
                    <a:pt x="1341" y="518"/>
                  </a:cubicBezTo>
                  <a:cubicBezTo>
                    <a:pt x="1340" y="517"/>
                    <a:pt x="1338" y="517"/>
                    <a:pt x="1338" y="518"/>
                  </a:cubicBezTo>
                  <a:cubicBezTo>
                    <a:pt x="1337" y="518"/>
                    <a:pt x="1337" y="518"/>
                    <a:pt x="1337" y="518"/>
                  </a:cubicBezTo>
                  <a:cubicBezTo>
                    <a:pt x="1337" y="519"/>
                    <a:pt x="1336" y="519"/>
                    <a:pt x="1336" y="519"/>
                  </a:cubicBezTo>
                  <a:cubicBezTo>
                    <a:pt x="1335" y="519"/>
                    <a:pt x="1334" y="519"/>
                    <a:pt x="1334" y="519"/>
                  </a:cubicBezTo>
                  <a:cubicBezTo>
                    <a:pt x="1333" y="519"/>
                    <a:pt x="1333" y="519"/>
                    <a:pt x="1333" y="519"/>
                  </a:cubicBezTo>
                  <a:cubicBezTo>
                    <a:pt x="1333" y="518"/>
                    <a:pt x="1332" y="517"/>
                    <a:pt x="1330" y="517"/>
                  </a:cubicBezTo>
                  <a:cubicBezTo>
                    <a:pt x="1328" y="517"/>
                    <a:pt x="1327" y="519"/>
                    <a:pt x="1325" y="522"/>
                  </a:cubicBezTo>
                  <a:cubicBezTo>
                    <a:pt x="1325" y="524"/>
                    <a:pt x="1324" y="525"/>
                    <a:pt x="1323" y="526"/>
                  </a:cubicBezTo>
                  <a:cubicBezTo>
                    <a:pt x="1323" y="526"/>
                    <a:pt x="1323" y="526"/>
                    <a:pt x="1323" y="526"/>
                  </a:cubicBezTo>
                  <a:cubicBezTo>
                    <a:pt x="1323" y="526"/>
                    <a:pt x="1322" y="526"/>
                    <a:pt x="1322" y="526"/>
                  </a:cubicBezTo>
                  <a:cubicBezTo>
                    <a:pt x="1319" y="526"/>
                    <a:pt x="1313" y="523"/>
                    <a:pt x="1311" y="520"/>
                  </a:cubicBezTo>
                  <a:cubicBezTo>
                    <a:pt x="1310" y="520"/>
                    <a:pt x="1310" y="519"/>
                    <a:pt x="1310" y="519"/>
                  </a:cubicBezTo>
                  <a:cubicBezTo>
                    <a:pt x="1310" y="519"/>
                    <a:pt x="1310" y="519"/>
                    <a:pt x="1310" y="519"/>
                  </a:cubicBezTo>
                  <a:cubicBezTo>
                    <a:pt x="1311" y="519"/>
                    <a:pt x="1311" y="519"/>
                    <a:pt x="1312" y="519"/>
                  </a:cubicBezTo>
                  <a:cubicBezTo>
                    <a:pt x="1312" y="520"/>
                    <a:pt x="1313" y="520"/>
                    <a:pt x="1314" y="520"/>
                  </a:cubicBezTo>
                  <a:cubicBezTo>
                    <a:pt x="1315" y="520"/>
                    <a:pt x="1315" y="520"/>
                    <a:pt x="1316" y="520"/>
                  </a:cubicBezTo>
                  <a:cubicBezTo>
                    <a:pt x="1317" y="521"/>
                    <a:pt x="1318" y="521"/>
                    <a:pt x="1320" y="521"/>
                  </a:cubicBezTo>
                  <a:cubicBezTo>
                    <a:pt x="1322" y="521"/>
                    <a:pt x="1322" y="521"/>
                    <a:pt x="1322" y="521"/>
                  </a:cubicBezTo>
                  <a:cubicBezTo>
                    <a:pt x="1323" y="521"/>
                    <a:pt x="1323" y="521"/>
                    <a:pt x="1324" y="520"/>
                  </a:cubicBezTo>
                  <a:cubicBezTo>
                    <a:pt x="1324" y="520"/>
                    <a:pt x="1324" y="519"/>
                    <a:pt x="1324" y="519"/>
                  </a:cubicBezTo>
                  <a:cubicBezTo>
                    <a:pt x="1324" y="518"/>
                    <a:pt x="1324" y="518"/>
                    <a:pt x="1324" y="518"/>
                  </a:cubicBezTo>
                  <a:cubicBezTo>
                    <a:pt x="1324" y="518"/>
                    <a:pt x="1324" y="518"/>
                    <a:pt x="1324" y="518"/>
                  </a:cubicBezTo>
                  <a:cubicBezTo>
                    <a:pt x="1325" y="515"/>
                    <a:pt x="1326" y="513"/>
                    <a:pt x="1327" y="512"/>
                  </a:cubicBezTo>
                  <a:cubicBezTo>
                    <a:pt x="1328" y="512"/>
                    <a:pt x="1329" y="511"/>
                    <a:pt x="1329" y="510"/>
                  </a:cubicBezTo>
                  <a:cubicBezTo>
                    <a:pt x="1329" y="509"/>
                    <a:pt x="1328" y="509"/>
                    <a:pt x="1328" y="508"/>
                  </a:cubicBezTo>
                  <a:cubicBezTo>
                    <a:pt x="1327" y="507"/>
                    <a:pt x="1326" y="507"/>
                    <a:pt x="1324" y="507"/>
                  </a:cubicBezTo>
                  <a:cubicBezTo>
                    <a:pt x="1323" y="507"/>
                    <a:pt x="1323" y="507"/>
                    <a:pt x="1323" y="507"/>
                  </a:cubicBezTo>
                  <a:cubicBezTo>
                    <a:pt x="1320" y="507"/>
                    <a:pt x="1317" y="507"/>
                    <a:pt x="1315" y="505"/>
                  </a:cubicBezTo>
                  <a:cubicBezTo>
                    <a:pt x="1314" y="504"/>
                    <a:pt x="1314" y="503"/>
                    <a:pt x="1314" y="502"/>
                  </a:cubicBezTo>
                  <a:cubicBezTo>
                    <a:pt x="1314" y="502"/>
                    <a:pt x="1315" y="501"/>
                    <a:pt x="1315" y="501"/>
                  </a:cubicBezTo>
                  <a:cubicBezTo>
                    <a:pt x="1316" y="501"/>
                    <a:pt x="1319" y="502"/>
                    <a:pt x="1320" y="504"/>
                  </a:cubicBezTo>
                  <a:cubicBezTo>
                    <a:pt x="1320" y="504"/>
                    <a:pt x="1321" y="506"/>
                    <a:pt x="1323" y="506"/>
                  </a:cubicBezTo>
                  <a:cubicBezTo>
                    <a:pt x="1324" y="506"/>
                    <a:pt x="1325" y="505"/>
                    <a:pt x="1326" y="505"/>
                  </a:cubicBezTo>
                  <a:cubicBezTo>
                    <a:pt x="1327" y="505"/>
                    <a:pt x="1327" y="505"/>
                    <a:pt x="1327" y="505"/>
                  </a:cubicBezTo>
                  <a:cubicBezTo>
                    <a:pt x="1327" y="505"/>
                    <a:pt x="1328" y="505"/>
                    <a:pt x="1328" y="505"/>
                  </a:cubicBezTo>
                  <a:cubicBezTo>
                    <a:pt x="1329" y="504"/>
                    <a:pt x="1330" y="504"/>
                    <a:pt x="1331" y="504"/>
                  </a:cubicBezTo>
                  <a:cubicBezTo>
                    <a:pt x="1335" y="504"/>
                    <a:pt x="1336" y="501"/>
                    <a:pt x="1337" y="498"/>
                  </a:cubicBezTo>
                  <a:cubicBezTo>
                    <a:pt x="1337" y="497"/>
                    <a:pt x="1338" y="496"/>
                    <a:pt x="1338" y="496"/>
                  </a:cubicBezTo>
                  <a:cubicBezTo>
                    <a:pt x="1338" y="495"/>
                    <a:pt x="1338" y="495"/>
                    <a:pt x="1338" y="495"/>
                  </a:cubicBezTo>
                  <a:cubicBezTo>
                    <a:pt x="1339" y="495"/>
                    <a:pt x="1340" y="495"/>
                    <a:pt x="1340" y="495"/>
                  </a:cubicBezTo>
                  <a:cubicBezTo>
                    <a:pt x="1341" y="495"/>
                    <a:pt x="1342" y="496"/>
                    <a:pt x="1344" y="496"/>
                  </a:cubicBezTo>
                  <a:cubicBezTo>
                    <a:pt x="1346" y="496"/>
                    <a:pt x="1347" y="495"/>
                    <a:pt x="1347" y="493"/>
                  </a:cubicBezTo>
                  <a:cubicBezTo>
                    <a:pt x="1347" y="492"/>
                    <a:pt x="1347" y="491"/>
                    <a:pt x="1347" y="490"/>
                  </a:cubicBezTo>
                  <a:cubicBezTo>
                    <a:pt x="1348" y="488"/>
                    <a:pt x="1347" y="485"/>
                    <a:pt x="1347" y="483"/>
                  </a:cubicBezTo>
                  <a:cubicBezTo>
                    <a:pt x="1347" y="482"/>
                    <a:pt x="1347" y="482"/>
                    <a:pt x="1347" y="482"/>
                  </a:cubicBezTo>
                  <a:cubicBezTo>
                    <a:pt x="1347" y="481"/>
                    <a:pt x="1347" y="481"/>
                    <a:pt x="1347" y="480"/>
                  </a:cubicBezTo>
                  <a:cubicBezTo>
                    <a:pt x="1346" y="478"/>
                    <a:pt x="1343" y="477"/>
                    <a:pt x="1339" y="477"/>
                  </a:cubicBezTo>
                  <a:cubicBezTo>
                    <a:pt x="1338" y="477"/>
                    <a:pt x="1338" y="477"/>
                    <a:pt x="1337" y="478"/>
                  </a:cubicBezTo>
                  <a:cubicBezTo>
                    <a:pt x="1336" y="479"/>
                    <a:pt x="1337" y="484"/>
                    <a:pt x="1337" y="486"/>
                  </a:cubicBezTo>
                  <a:cubicBezTo>
                    <a:pt x="1337" y="487"/>
                    <a:pt x="1337" y="487"/>
                    <a:pt x="1337" y="487"/>
                  </a:cubicBezTo>
                  <a:cubicBezTo>
                    <a:pt x="1337" y="488"/>
                    <a:pt x="1337" y="489"/>
                    <a:pt x="1338" y="489"/>
                  </a:cubicBezTo>
                  <a:cubicBezTo>
                    <a:pt x="1337" y="489"/>
                    <a:pt x="1337" y="489"/>
                    <a:pt x="1337" y="489"/>
                  </a:cubicBezTo>
                  <a:cubicBezTo>
                    <a:pt x="1337" y="489"/>
                    <a:pt x="1337" y="488"/>
                    <a:pt x="1336" y="487"/>
                  </a:cubicBezTo>
                  <a:cubicBezTo>
                    <a:pt x="1336" y="487"/>
                    <a:pt x="1336" y="487"/>
                    <a:pt x="1336" y="486"/>
                  </a:cubicBezTo>
                  <a:cubicBezTo>
                    <a:pt x="1336" y="485"/>
                    <a:pt x="1335" y="482"/>
                    <a:pt x="1335" y="479"/>
                  </a:cubicBezTo>
                  <a:cubicBezTo>
                    <a:pt x="1335" y="478"/>
                    <a:pt x="1334" y="477"/>
                    <a:pt x="1332" y="477"/>
                  </a:cubicBezTo>
                  <a:cubicBezTo>
                    <a:pt x="1331" y="477"/>
                    <a:pt x="1328" y="477"/>
                    <a:pt x="1328" y="479"/>
                  </a:cubicBezTo>
                  <a:cubicBezTo>
                    <a:pt x="1327" y="480"/>
                    <a:pt x="1324" y="482"/>
                    <a:pt x="1322" y="482"/>
                  </a:cubicBezTo>
                  <a:cubicBezTo>
                    <a:pt x="1319" y="482"/>
                    <a:pt x="1319" y="483"/>
                    <a:pt x="1317" y="485"/>
                  </a:cubicBezTo>
                  <a:cubicBezTo>
                    <a:pt x="1317" y="485"/>
                    <a:pt x="1317" y="486"/>
                    <a:pt x="1317" y="486"/>
                  </a:cubicBezTo>
                  <a:cubicBezTo>
                    <a:pt x="1316" y="486"/>
                    <a:pt x="1316" y="486"/>
                    <a:pt x="1316" y="487"/>
                  </a:cubicBezTo>
                  <a:cubicBezTo>
                    <a:pt x="1314" y="489"/>
                    <a:pt x="1308" y="489"/>
                    <a:pt x="1305" y="489"/>
                  </a:cubicBezTo>
                  <a:cubicBezTo>
                    <a:pt x="1303" y="489"/>
                    <a:pt x="1301" y="480"/>
                    <a:pt x="1301" y="476"/>
                  </a:cubicBezTo>
                  <a:cubicBezTo>
                    <a:pt x="1301" y="476"/>
                    <a:pt x="1301" y="475"/>
                    <a:pt x="1301" y="475"/>
                  </a:cubicBezTo>
                  <a:cubicBezTo>
                    <a:pt x="1301" y="475"/>
                    <a:pt x="1301" y="475"/>
                    <a:pt x="1301" y="475"/>
                  </a:cubicBezTo>
                  <a:cubicBezTo>
                    <a:pt x="1302" y="475"/>
                    <a:pt x="1304" y="478"/>
                    <a:pt x="1304" y="480"/>
                  </a:cubicBezTo>
                  <a:cubicBezTo>
                    <a:pt x="1304" y="481"/>
                    <a:pt x="1304" y="482"/>
                    <a:pt x="1306" y="483"/>
                  </a:cubicBezTo>
                  <a:cubicBezTo>
                    <a:pt x="1306" y="483"/>
                    <a:pt x="1306" y="483"/>
                    <a:pt x="1306" y="483"/>
                  </a:cubicBezTo>
                  <a:cubicBezTo>
                    <a:pt x="1308" y="483"/>
                    <a:pt x="1309" y="484"/>
                    <a:pt x="1310" y="484"/>
                  </a:cubicBezTo>
                  <a:cubicBezTo>
                    <a:pt x="1311" y="484"/>
                    <a:pt x="1311" y="484"/>
                    <a:pt x="1311" y="484"/>
                  </a:cubicBezTo>
                  <a:cubicBezTo>
                    <a:pt x="1313" y="484"/>
                    <a:pt x="1313" y="482"/>
                    <a:pt x="1314" y="482"/>
                  </a:cubicBezTo>
                  <a:cubicBezTo>
                    <a:pt x="1314" y="481"/>
                    <a:pt x="1314" y="481"/>
                    <a:pt x="1314" y="481"/>
                  </a:cubicBezTo>
                  <a:cubicBezTo>
                    <a:pt x="1314" y="481"/>
                    <a:pt x="1314" y="480"/>
                    <a:pt x="1315" y="480"/>
                  </a:cubicBezTo>
                  <a:cubicBezTo>
                    <a:pt x="1317" y="479"/>
                    <a:pt x="1318" y="478"/>
                    <a:pt x="1319" y="475"/>
                  </a:cubicBezTo>
                  <a:cubicBezTo>
                    <a:pt x="1320" y="475"/>
                    <a:pt x="1320" y="474"/>
                    <a:pt x="1320" y="474"/>
                  </a:cubicBezTo>
                  <a:cubicBezTo>
                    <a:pt x="1320" y="473"/>
                    <a:pt x="1320" y="472"/>
                    <a:pt x="1320" y="471"/>
                  </a:cubicBezTo>
                  <a:cubicBezTo>
                    <a:pt x="1319" y="469"/>
                    <a:pt x="1319" y="469"/>
                    <a:pt x="1319" y="468"/>
                  </a:cubicBezTo>
                  <a:cubicBezTo>
                    <a:pt x="1319" y="468"/>
                    <a:pt x="1320" y="468"/>
                    <a:pt x="1320" y="468"/>
                  </a:cubicBezTo>
                  <a:cubicBezTo>
                    <a:pt x="1320" y="468"/>
                    <a:pt x="1322" y="468"/>
                    <a:pt x="1322" y="469"/>
                  </a:cubicBezTo>
                  <a:cubicBezTo>
                    <a:pt x="1322" y="470"/>
                    <a:pt x="1322" y="470"/>
                    <a:pt x="1323" y="470"/>
                  </a:cubicBezTo>
                  <a:cubicBezTo>
                    <a:pt x="1324" y="471"/>
                    <a:pt x="1325" y="471"/>
                    <a:pt x="1329" y="471"/>
                  </a:cubicBezTo>
                  <a:cubicBezTo>
                    <a:pt x="1329" y="472"/>
                    <a:pt x="1330" y="472"/>
                    <a:pt x="1331" y="472"/>
                  </a:cubicBezTo>
                  <a:cubicBezTo>
                    <a:pt x="1332" y="472"/>
                    <a:pt x="1333" y="472"/>
                    <a:pt x="1334" y="472"/>
                  </a:cubicBezTo>
                  <a:cubicBezTo>
                    <a:pt x="1335" y="472"/>
                    <a:pt x="1335" y="472"/>
                    <a:pt x="1335" y="472"/>
                  </a:cubicBezTo>
                  <a:cubicBezTo>
                    <a:pt x="1335" y="472"/>
                    <a:pt x="1336" y="472"/>
                    <a:pt x="1336" y="471"/>
                  </a:cubicBezTo>
                  <a:cubicBezTo>
                    <a:pt x="1337" y="470"/>
                    <a:pt x="1336" y="469"/>
                    <a:pt x="1336" y="469"/>
                  </a:cubicBezTo>
                  <a:cubicBezTo>
                    <a:pt x="1335" y="468"/>
                    <a:pt x="1335" y="468"/>
                    <a:pt x="1334" y="468"/>
                  </a:cubicBezTo>
                  <a:cubicBezTo>
                    <a:pt x="1334" y="468"/>
                    <a:pt x="1334" y="468"/>
                    <a:pt x="1334" y="467"/>
                  </a:cubicBezTo>
                  <a:cubicBezTo>
                    <a:pt x="1333" y="467"/>
                    <a:pt x="1333" y="467"/>
                    <a:pt x="1333" y="467"/>
                  </a:cubicBezTo>
                  <a:cubicBezTo>
                    <a:pt x="1333" y="467"/>
                    <a:pt x="1332" y="467"/>
                    <a:pt x="1332" y="467"/>
                  </a:cubicBezTo>
                  <a:cubicBezTo>
                    <a:pt x="1331" y="466"/>
                    <a:pt x="1330" y="464"/>
                    <a:pt x="1329" y="462"/>
                  </a:cubicBezTo>
                  <a:cubicBezTo>
                    <a:pt x="1328" y="462"/>
                    <a:pt x="1328" y="462"/>
                    <a:pt x="1328" y="462"/>
                  </a:cubicBezTo>
                  <a:cubicBezTo>
                    <a:pt x="1328" y="462"/>
                    <a:pt x="1328" y="461"/>
                    <a:pt x="1328" y="461"/>
                  </a:cubicBezTo>
                  <a:cubicBezTo>
                    <a:pt x="1327" y="461"/>
                    <a:pt x="1327" y="460"/>
                    <a:pt x="1327" y="460"/>
                  </a:cubicBezTo>
                  <a:cubicBezTo>
                    <a:pt x="1327" y="460"/>
                    <a:pt x="1327" y="460"/>
                    <a:pt x="1327" y="460"/>
                  </a:cubicBezTo>
                  <a:cubicBezTo>
                    <a:pt x="1326" y="459"/>
                    <a:pt x="1326" y="458"/>
                    <a:pt x="1326" y="458"/>
                  </a:cubicBezTo>
                  <a:cubicBezTo>
                    <a:pt x="1326" y="457"/>
                    <a:pt x="1326" y="457"/>
                    <a:pt x="1325" y="457"/>
                  </a:cubicBezTo>
                  <a:cubicBezTo>
                    <a:pt x="1326" y="456"/>
                    <a:pt x="1326" y="456"/>
                    <a:pt x="1326" y="456"/>
                  </a:cubicBezTo>
                  <a:cubicBezTo>
                    <a:pt x="1327" y="456"/>
                    <a:pt x="1327" y="455"/>
                    <a:pt x="1327" y="455"/>
                  </a:cubicBezTo>
                  <a:cubicBezTo>
                    <a:pt x="1328" y="454"/>
                    <a:pt x="1328" y="449"/>
                    <a:pt x="1327" y="446"/>
                  </a:cubicBezTo>
                  <a:cubicBezTo>
                    <a:pt x="1328" y="445"/>
                    <a:pt x="1328" y="445"/>
                    <a:pt x="1328" y="445"/>
                  </a:cubicBezTo>
                  <a:cubicBezTo>
                    <a:pt x="1327" y="444"/>
                    <a:pt x="1327" y="443"/>
                    <a:pt x="1326" y="443"/>
                  </a:cubicBezTo>
                  <a:cubicBezTo>
                    <a:pt x="1326" y="443"/>
                    <a:pt x="1326" y="443"/>
                    <a:pt x="1326" y="443"/>
                  </a:cubicBezTo>
                  <a:cubicBezTo>
                    <a:pt x="1325" y="443"/>
                    <a:pt x="1325" y="443"/>
                    <a:pt x="1325" y="443"/>
                  </a:cubicBezTo>
                  <a:cubicBezTo>
                    <a:pt x="1317" y="445"/>
                    <a:pt x="1317" y="445"/>
                    <a:pt x="1317" y="445"/>
                  </a:cubicBezTo>
                  <a:cubicBezTo>
                    <a:pt x="1311" y="445"/>
                    <a:pt x="1308" y="443"/>
                    <a:pt x="1307" y="441"/>
                  </a:cubicBezTo>
                  <a:cubicBezTo>
                    <a:pt x="1307" y="441"/>
                    <a:pt x="1307" y="441"/>
                    <a:pt x="1307" y="441"/>
                  </a:cubicBezTo>
                  <a:cubicBezTo>
                    <a:pt x="1306" y="440"/>
                    <a:pt x="1306" y="440"/>
                    <a:pt x="1305" y="440"/>
                  </a:cubicBezTo>
                  <a:cubicBezTo>
                    <a:pt x="1304" y="439"/>
                    <a:pt x="1304" y="438"/>
                    <a:pt x="1304" y="438"/>
                  </a:cubicBezTo>
                  <a:cubicBezTo>
                    <a:pt x="1304" y="437"/>
                    <a:pt x="1306" y="436"/>
                    <a:pt x="1306" y="436"/>
                  </a:cubicBezTo>
                  <a:cubicBezTo>
                    <a:pt x="1307" y="437"/>
                    <a:pt x="1308" y="438"/>
                    <a:pt x="1308" y="439"/>
                  </a:cubicBezTo>
                  <a:cubicBezTo>
                    <a:pt x="1309" y="439"/>
                    <a:pt x="1309" y="439"/>
                    <a:pt x="1309" y="439"/>
                  </a:cubicBezTo>
                  <a:cubicBezTo>
                    <a:pt x="1309" y="440"/>
                    <a:pt x="1310" y="442"/>
                    <a:pt x="1311" y="442"/>
                  </a:cubicBezTo>
                  <a:cubicBezTo>
                    <a:pt x="1312" y="443"/>
                    <a:pt x="1313" y="444"/>
                    <a:pt x="1314" y="444"/>
                  </a:cubicBezTo>
                  <a:cubicBezTo>
                    <a:pt x="1315" y="444"/>
                    <a:pt x="1316" y="443"/>
                    <a:pt x="1317" y="443"/>
                  </a:cubicBezTo>
                  <a:cubicBezTo>
                    <a:pt x="1317" y="443"/>
                    <a:pt x="1317" y="443"/>
                    <a:pt x="1317" y="443"/>
                  </a:cubicBezTo>
                  <a:cubicBezTo>
                    <a:pt x="1318" y="443"/>
                    <a:pt x="1318" y="443"/>
                    <a:pt x="1318" y="443"/>
                  </a:cubicBezTo>
                  <a:cubicBezTo>
                    <a:pt x="1319" y="443"/>
                    <a:pt x="1320" y="443"/>
                    <a:pt x="1321" y="442"/>
                  </a:cubicBezTo>
                  <a:cubicBezTo>
                    <a:pt x="1321" y="441"/>
                    <a:pt x="1321" y="440"/>
                    <a:pt x="1320" y="440"/>
                  </a:cubicBezTo>
                  <a:cubicBezTo>
                    <a:pt x="1320" y="439"/>
                    <a:pt x="1320" y="439"/>
                    <a:pt x="1320" y="439"/>
                  </a:cubicBezTo>
                  <a:cubicBezTo>
                    <a:pt x="1319" y="438"/>
                    <a:pt x="1318" y="438"/>
                    <a:pt x="1317" y="438"/>
                  </a:cubicBezTo>
                  <a:cubicBezTo>
                    <a:pt x="1314" y="438"/>
                    <a:pt x="1312" y="436"/>
                    <a:pt x="1311" y="435"/>
                  </a:cubicBezTo>
                  <a:cubicBezTo>
                    <a:pt x="1311" y="435"/>
                    <a:pt x="1311" y="434"/>
                    <a:pt x="1311" y="434"/>
                  </a:cubicBezTo>
                  <a:cubicBezTo>
                    <a:pt x="1311" y="434"/>
                    <a:pt x="1312" y="433"/>
                    <a:pt x="1312" y="433"/>
                  </a:cubicBezTo>
                  <a:cubicBezTo>
                    <a:pt x="1313" y="433"/>
                    <a:pt x="1313" y="433"/>
                    <a:pt x="1313" y="433"/>
                  </a:cubicBezTo>
                  <a:cubicBezTo>
                    <a:pt x="1313" y="433"/>
                    <a:pt x="1314" y="433"/>
                    <a:pt x="1314" y="433"/>
                  </a:cubicBezTo>
                  <a:cubicBezTo>
                    <a:pt x="1315" y="432"/>
                    <a:pt x="1315" y="432"/>
                    <a:pt x="1316" y="432"/>
                  </a:cubicBezTo>
                  <a:cubicBezTo>
                    <a:pt x="1317" y="431"/>
                    <a:pt x="1317" y="430"/>
                    <a:pt x="1316" y="430"/>
                  </a:cubicBezTo>
                  <a:cubicBezTo>
                    <a:pt x="1316" y="429"/>
                    <a:pt x="1315" y="428"/>
                    <a:pt x="1311" y="425"/>
                  </a:cubicBezTo>
                  <a:cubicBezTo>
                    <a:pt x="1310" y="424"/>
                    <a:pt x="1308" y="423"/>
                    <a:pt x="1302" y="422"/>
                  </a:cubicBezTo>
                  <a:cubicBezTo>
                    <a:pt x="1301" y="422"/>
                    <a:pt x="1299" y="420"/>
                    <a:pt x="1299" y="419"/>
                  </a:cubicBezTo>
                  <a:cubicBezTo>
                    <a:pt x="1300" y="419"/>
                    <a:pt x="1300" y="419"/>
                    <a:pt x="1300" y="419"/>
                  </a:cubicBezTo>
                  <a:cubicBezTo>
                    <a:pt x="1301" y="419"/>
                    <a:pt x="1303" y="419"/>
                    <a:pt x="1304" y="418"/>
                  </a:cubicBezTo>
                  <a:cubicBezTo>
                    <a:pt x="1305" y="418"/>
                    <a:pt x="1305" y="417"/>
                    <a:pt x="1305" y="417"/>
                  </a:cubicBezTo>
                  <a:cubicBezTo>
                    <a:pt x="1307" y="417"/>
                    <a:pt x="1310" y="420"/>
                    <a:pt x="1312" y="420"/>
                  </a:cubicBezTo>
                  <a:cubicBezTo>
                    <a:pt x="1313" y="421"/>
                    <a:pt x="1314" y="420"/>
                    <a:pt x="1314" y="420"/>
                  </a:cubicBezTo>
                  <a:cubicBezTo>
                    <a:pt x="1315" y="419"/>
                    <a:pt x="1315" y="418"/>
                    <a:pt x="1314" y="417"/>
                  </a:cubicBezTo>
                  <a:cubicBezTo>
                    <a:pt x="1314" y="417"/>
                    <a:pt x="1314" y="417"/>
                    <a:pt x="1313" y="417"/>
                  </a:cubicBezTo>
                  <a:cubicBezTo>
                    <a:pt x="1313" y="416"/>
                    <a:pt x="1312" y="415"/>
                    <a:pt x="1311" y="414"/>
                  </a:cubicBezTo>
                  <a:cubicBezTo>
                    <a:pt x="1310" y="411"/>
                    <a:pt x="1307" y="411"/>
                    <a:pt x="1305" y="411"/>
                  </a:cubicBezTo>
                  <a:cubicBezTo>
                    <a:pt x="1304" y="411"/>
                    <a:pt x="1304" y="411"/>
                    <a:pt x="1303" y="411"/>
                  </a:cubicBezTo>
                  <a:cubicBezTo>
                    <a:pt x="1302" y="411"/>
                    <a:pt x="1302" y="411"/>
                    <a:pt x="1301" y="410"/>
                  </a:cubicBezTo>
                  <a:cubicBezTo>
                    <a:pt x="1300" y="410"/>
                    <a:pt x="1300" y="410"/>
                    <a:pt x="1299" y="409"/>
                  </a:cubicBezTo>
                  <a:cubicBezTo>
                    <a:pt x="1297" y="408"/>
                    <a:pt x="1295" y="407"/>
                    <a:pt x="1293" y="407"/>
                  </a:cubicBezTo>
                  <a:cubicBezTo>
                    <a:pt x="1292" y="407"/>
                    <a:pt x="1292" y="406"/>
                    <a:pt x="1292" y="405"/>
                  </a:cubicBezTo>
                  <a:cubicBezTo>
                    <a:pt x="1292" y="405"/>
                    <a:pt x="1292" y="405"/>
                    <a:pt x="1292" y="405"/>
                  </a:cubicBezTo>
                  <a:cubicBezTo>
                    <a:pt x="1292" y="404"/>
                    <a:pt x="1292" y="404"/>
                    <a:pt x="1292" y="404"/>
                  </a:cubicBezTo>
                  <a:cubicBezTo>
                    <a:pt x="1292" y="404"/>
                    <a:pt x="1292" y="404"/>
                    <a:pt x="1292" y="404"/>
                  </a:cubicBezTo>
                  <a:cubicBezTo>
                    <a:pt x="1292" y="404"/>
                    <a:pt x="1293" y="404"/>
                    <a:pt x="1293" y="403"/>
                  </a:cubicBezTo>
                  <a:cubicBezTo>
                    <a:pt x="1294" y="403"/>
                    <a:pt x="1294" y="403"/>
                    <a:pt x="1294" y="403"/>
                  </a:cubicBezTo>
                  <a:cubicBezTo>
                    <a:pt x="1295" y="403"/>
                    <a:pt x="1295" y="403"/>
                    <a:pt x="1295" y="403"/>
                  </a:cubicBezTo>
                  <a:cubicBezTo>
                    <a:pt x="1298" y="405"/>
                    <a:pt x="1302" y="406"/>
                    <a:pt x="1306" y="406"/>
                  </a:cubicBezTo>
                  <a:cubicBezTo>
                    <a:pt x="1307" y="406"/>
                    <a:pt x="1307" y="405"/>
                    <a:pt x="1307" y="404"/>
                  </a:cubicBezTo>
                  <a:cubicBezTo>
                    <a:pt x="1308" y="404"/>
                    <a:pt x="1307" y="403"/>
                    <a:pt x="1306" y="403"/>
                  </a:cubicBezTo>
                  <a:cubicBezTo>
                    <a:pt x="1306" y="403"/>
                    <a:pt x="1306" y="402"/>
                    <a:pt x="1305" y="402"/>
                  </a:cubicBezTo>
                  <a:cubicBezTo>
                    <a:pt x="1305" y="402"/>
                    <a:pt x="1304" y="402"/>
                    <a:pt x="1303" y="402"/>
                  </a:cubicBezTo>
                  <a:cubicBezTo>
                    <a:pt x="1303" y="402"/>
                    <a:pt x="1303" y="402"/>
                    <a:pt x="1303" y="401"/>
                  </a:cubicBezTo>
                  <a:cubicBezTo>
                    <a:pt x="1303" y="401"/>
                    <a:pt x="1303" y="400"/>
                    <a:pt x="1305" y="399"/>
                  </a:cubicBezTo>
                  <a:cubicBezTo>
                    <a:pt x="1305" y="398"/>
                    <a:pt x="1305" y="398"/>
                    <a:pt x="1305" y="398"/>
                  </a:cubicBezTo>
                  <a:cubicBezTo>
                    <a:pt x="1305" y="398"/>
                    <a:pt x="1305" y="398"/>
                    <a:pt x="1305" y="397"/>
                  </a:cubicBezTo>
                  <a:cubicBezTo>
                    <a:pt x="1305" y="395"/>
                    <a:pt x="1302" y="390"/>
                    <a:pt x="1299" y="387"/>
                  </a:cubicBezTo>
                  <a:cubicBezTo>
                    <a:pt x="1299" y="387"/>
                    <a:pt x="1299" y="387"/>
                    <a:pt x="1299" y="387"/>
                  </a:cubicBezTo>
                  <a:cubicBezTo>
                    <a:pt x="1297" y="384"/>
                    <a:pt x="1294" y="381"/>
                    <a:pt x="1295" y="377"/>
                  </a:cubicBezTo>
                  <a:cubicBezTo>
                    <a:pt x="1295" y="374"/>
                    <a:pt x="1293" y="370"/>
                    <a:pt x="1292" y="368"/>
                  </a:cubicBezTo>
                  <a:cubicBezTo>
                    <a:pt x="1292" y="367"/>
                    <a:pt x="1291" y="367"/>
                    <a:pt x="1291" y="366"/>
                  </a:cubicBezTo>
                  <a:cubicBezTo>
                    <a:pt x="1291" y="366"/>
                    <a:pt x="1291" y="365"/>
                    <a:pt x="1291" y="365"/>
                  </a:cubicBezTo>
                  <a:cubicBezTo>
                    <a:pt x="1287" y="354"/>
                    <a:pt x="1290" y="351"/>
                    <a:pt x="1292" y="348"/>
                  </a:cubicBezTo>
                  <a:cubicBezTo>
                    <a:pt x="1294" y="346"/>
                    <a:pt x="1295" y="345"/>
                    <a:pt x="1295" y="343"/>
                  </a:cubicBezTo>
                  <a:cubicBezTo>
                    <a:pt x="1295" y="343"/>
                    <a:pt x="1296" y="342"/>
                    <a:pt x="1296" y="342"/>
                  </a:cubicBezTo>
                  <a:cubicBezTo>
                    <a:pt x="1296" y="342"/>
                    <a:pt x="1296" y="342"/>
                    <a:pt x="1297" y="342"/>
                  </a:cubicBezTo>
                  <a:cubicBezTo>
                    <a:pt x="1298" y="344"/>
                    <a:pt x="1299" y="347"/>
                    <a:pt x="1299" y="348"/>
                  </a:cubicBezTo>
                  <a:cubicBezTo>
                    <a:pt x="1299" y="349"/>
                    <a:pt x="1298" y="353"/>
                    <a:pt x="1298" y="355"/>
                  </a:cubicBezTo>
                  <a:cubicBezTo>
                    <a:pt x="1298" y="356"/>
                    <a:pt x="1298" y="356"/>
                    <a:pt x="1299" y="356"/>
                  </a:cubicBezTo>
                  <a:cubicBezTo>
                    <a:pt x="1300" y="357"/>
                    <a:pt x="1301" y="359"/>
                    <a:pt x="1300" y="360"/>
                  </a:cubicBezTo>
                  <a:cubicBezTo>
                    <a:pt x="1299" y="362"/>
                    <a:pt x="1302" y="367"/>
                    <a:pt x="1305" y="371"/>
                  </a:cubicBezTo>
                  <a:cubicBezTo>
                    <a:pt x="1306" y="373"/>
                    <a:pt x="1308" y="375"/>
                    <a:pt x="1309" y="377"/>
                  </a:cubicBezTo>
                  <a:cubicBezTo>
                    <a:pt x="1309" y="377"/>
                    <a:pt x="1309" y="378"/>
                    <a:pt x="1310" y="378"/>
                  </a:cubicBezTo>
                  <a:cubicBezTo>
                    <a:pt x="1310" y="379"/>
                    <a:pt x="1311" y="380"/>
                    <a:pt x="1311" y="381"/>
                  </a:cubicBezTo>
                  <a:cubicBezTo>
                    <a:pt x="1313" y="383"/>
                    <a:pt x="1312" y="384"/>
                    <a:pt x="1310" y="386"/>
                  </a:cubicBezTo>
                  <a:cubicBezTo>
                    <a:pt x="1309" y="387"/>
                    <a:pt x="1308" y="387"/>
                    <a:pt x="1308" y="388"/>
                  </a:cubicBezTo>
                  <a:cubicBezTo>
                    <a:pt x="1308" y="389"/>
                    <a:pt x="1308" y="389"/>
                    <a:pt x="1309" y="389"/>
                  </a:cubicBezTo>
                  <a:cubicBezTo>
                    <a:pt x="1309" y="390"/>
                    <a:pt x="1310" y="391"/>
                    <a:pt x="1314" y="393"/>
                  </a:cubicBezTo>
                  <a:cubicBezTo>
                    <a:pt x="1315" y="395"/>
                    <a:pt x="1318" y="395"/>
                    <a:pt x="1320" y="395"/>
                  </a:cubicBezTo>
                  <a:cubicBezTo>
                    <a:pt x="1321" y="395"/>
                    <a:pt x="1323" y="395"/>
                    <a:pt x="1324" y="396"/>
                  </a:cubicBezTo>
                  <a:cubicBezTo>
                    <a:pt x="1326" y="397"/>
                    <a:pt x="1326" y="400"/>
                    <a:pt x="1326" y="405"/>
                  </a:cubicBezTo>
                  <a:cubicBezTo>
                    <a:pt x="1326" y="406"/>
                    <a:pt x="1326" y="406"/>
                    <a:pt x="1326" y="406"/>
                  </a:cubicBezTo>
                  <a:cubicBezTo>
                    <a:pt x="1326" y="406"/>
                    <a:pt x="1326" y="407"/>
                    <a:pt x="1326" y="407"/>
                  </a:cubicBezTo>
                  <a:cubicBezTo>
                    <a:pt x="1327" y="408"/>
                    <a:pt x="1327" y="408"/>
                    <a:pt x="1328" y="408"/>
                  </a:cubicBezTo>
                  <a:cubicBezTo>
                    <a:pt x="1333" y="408"/>
                    <a:pt x="1333" y="408"/>
                    <a:pt x="1333" y="408"/>
                  </a:cubicBezTo>
                  <a:cubicBezTo>
                    <a:pt x="1335" y="408"/>
                    <a:pt x="1335" y="412"/>
                    <a:pt x="1336" y="415"/>
                  </a:cubicBezTo>
                  <a:cubicBezTo>
                    <a:pt x="1336" y="416"/>
                    <a:pt x="1336" y="416"/>
                    <a:pt x="1336" y="417"/>
                  </a:cubicBezTo>
                  <a:cubicBezTo>
                    <a:pt x="1336" y="418"/>
                    <a:pt x="1336" y="418"/>
                    <a:pt x="1336" y="419"/>
                  </a:cubicBezTo>
                  <a:cubicBezTo>
                    <a:pt x="1336" y="420"/>
                    <a:pt x="1336" y="421"/>
                    <a:pt x="1336" y="422"/>
                  </a:cubicBezTo>
                  <a:cubicBezTo>
                    <a:pt x="1335" y="423"/>
                    <a:pt x="1335" y="424"/>
                    <a:pt x="1335" y="425"/>
                  </a:cubicBezTo>
                  <a:cubicBezTo>
                    <a:pt x="1335" y="426"/>
                    <a:pt x="1335" y="427"/>
                    <a:pt x="1334" y="427"/>
                  </a:cubicBezTo>
                  <a:cubicBezTo>
                    <a:pt x="1334" y="428"/>
                    <a:pt x="1334" y="428"/>
                    <a:pt x="1334" y="428"/>
                  </a:cubicBezTo>
                  <a:cubicBezTo>
                    <a:pt x="1333" y="429"/>
                    <a:pt x="1332" y="430"/>
                    <a:pt x="1332" y="431"/>
                  </a:cubicBezTo>
                  <a:cubicBezTo>
                    <a:pt x="1332" y="433"/>
                    <a:pt x="1331" y="433"/>
                    <a:pt x="1331" y="434"/>
                  </a:cubicBezTo>
                  <a:cubicBezTo>
                    <a:pt x="1330" y="434"/>
                    <a:pt x="1330" y="435"/>
                    <a:pt x="1330" y="436"/>
                  </a:cubicBezTo>
                  <a:cubicBezTo>
                    <a:pt x="1331" y="437"/>
                    <a:pt x="1332" y="437"/>
                    <a:pt x="1333" y="436"/>
                  </a:cubicBezTo>
                  <a:cubicBezTo>
                    <a:pt x="1334" y="436"/>
                    <a:pt x="1335" y="436"/>
                    <a:pt x="1335" y="436"/>
                  </a:cubicBezTo>
                  <a:cubicBezTo>
                    <a:pt x="1335" y="436"/>
                    <a:pt x="1336" y="436"/>
                    <a:pt x="1336" y="436"/>
                  </a:cubicBezTo>
                  <a:cubicBezTo>
                    <a:pt x="1337" y="435"/>
                    <a:pt x="1338" y="434"/>
                    <a:pt x="1339" y="432"/>
                  </a:cubicBezTo>
                  <a:cubicBezTo>
                    <a:pt x="1339" y="431"/>
                    <a:pt x="1340" y="430"/>
                    <a:pt x="1340" y="429"/>
                  </a:cubicBezTo>
                  <a:cubicBezTo>
                    <a:pt x="1341" y="428"/>
                    <a:pt x="1341" y="427"/>
                    <a:pt x="1341" y="427"/>
                  </a:cubicBezTo>
                  <a:cubicBezTo>
                    <a:pt x="1341" y="426"/>
                    <a:pt x="1342" y="426"/>
                    <a:pt x="1342" y="425"/>
                  </a:cubicBezTo>
                  <a:cubicBezTo>
                    <a:pt x="1343" y="423"/>
                    <a:pt x="1344" y="414"/>
                    <a:pt x="1344" y="409"/>
                  </a:cubicBezTo>
                  <a:cubicBezTo>
                    <a:pt x="1344" y="406"/>
                    <a:pt x="1345" y="405"/>
                    <a:pt x="1345" y="404"/>
                  </a:cubicBezTo>
                  <a:cubicBezTo>
                    <a:pt x="1345" y="404"/>
                    <a:pt x="1345" y="404"/>
                    <a:pt x="1345" y="404"/>
                  </a:cubicBezTo>
                  <a:cubicBezTo>
                    <a:pt x="1345" y="404"/>
                    <a:pt x="1345" y="403"/>
                    <a:pt x="1345" y="403"/>
                  </a:cubicBezTo>
                  <a:cubicBezTo>
                    <a:pt x="1345" y="402"/>
                    <a:pt x="1345" y="402"/>
                    <a:pt x="1345" y="402"/>
                  </a:cubicBezTo>
                  <a:cubicBezTo>
                    <a:pt x="1346" y="399"/>
                    <a:pt x="1346" y="396"/>
                    <a:pt x="1345" y="395"/>
                  </a:cubicBezTo>
                  <a:cubicBezTo>
                    <a:pt x="1345" y="393"/>
                    <a:pt x="1345" y="392"/>
                    <a:pt x="1345" y="390"/>
                  </a:cubicBezTo>
                  <a:cubicBezTo>
                    <a:pt x="1345" y="389"/>
                    <a:pt x="1345" y="388"/>
                    <a:pt x="1345" y="388"/>
                  </a:cubicBezTo>
                  <a:cubicBezTo>
                    <a:pt x="1345" y="386"/>
                    <a:pt x="1345" y="384"/>
                    <a:pt x="1345" y="382"/>
                  </a:cubicBezTo>
                  <a:cubicBezTo>
                    <a:pt x="1345" y="375"/>
                    <a:pt x="1337" y="367"/>
                    <a:pt x="1330" y="365"/>
                  </a:cubicBezTo>
                  <a:cubicBezTo>
                    <a:pt x="1325" y="362"/>
                    <a:pt x="1325" y="360"/>
                    <a:pt x="1325" y="358"/>
                  </a:cubicBezTo>
                  <a:cubicBezTo>
                    <a:pt x="1325" y="355"/>
                    <a:pt x="1318" y="349"/>
                    <a:pt x="1314" y="346"/>
                  </a:cubicBezTo>
                  <a:cubicBezTo>
                    <a:pt x="1312" y="345"/>
                    <a:pt x="1311" y="343"/>
                    <a:pt x="1311" y="342"/>
                  </a:cubicBezTo>
                  <a:cubicBezTo>
                    <a:pt x="1311" y="342"/>
                    <a:pt x="1311" y="342"/>
                    <a:pt x="1311" y="342"/>
                  </a:cubicBezTo>
                  <a:cubicBezTo>
                    <a:pt x="1311" y="342"/>
                    <a:pt x="1312" y="342"/>
                    <a:pt x="1312" y="342"/>
                  </a:cubicBezTo>
                  <a:cubicBezTo>
                    <a:pt x="1314" y="343"/>
                    <a:pt x="1320" y="345"/>
                    <a:pt x="1323" y="345"/>
                  </a:cubicBezTo>
                  <a:cubicBezTo>
                    <a:pt x="1326" y="345"/>
                    <a:pt x="1327" y="347"/>
                    <a:pt x="1328" y="351"/>
                  </a:cubicBezTo>
                  <a:cubicBezTo>
                    <a:pt x="1328" y="352"/>
                    <a:pt x="1328" y="352"/>
                    <a:pt x="1328" y="352"/>
                  </a:cubicBezTo>
                  <a:cubicBezTo>
                    <a:pt x="1328" y="355"/>
                    <a:pt x="1328" y="358"/>
                    <a:pt x="1331" y="358"/>
                  </a:cubicBezTo>
                  <a:cubicBezTo>
                    <a:pt x="1331" y="358"/>
                    <a:pt x="1332" y="358"/>
                    <a:pt x="1332" y="358"/>
                  </a:cubicBezTo>
                  <a:cubicBezTo>
                    <a:pt x="1333" y="357"/>
                    <a:pt x="1335" y="354"/>
                    <a:pt x="1338" y="333"/>
                  </a:cubicBezTo>
                  <a:cubicBezTo>
                    <a:pt x="1339" y="328"/>
                    <a:pt x="1339" y="319"/>
                    <a:pt x="1339" y="313"/>
                  </a:cubicBezTo>
                  <a:cubicBezTo>
                    <a:pt x="1339" y="310"/>
                    <a:pt x="1339" y="307"/>
                    <a:pt x="1339" y="305"/>
                  </a:cubicBezTo>
                  <a:cubicBezTo>
                    <a:pt x="1339" y="305"/>
                    <a:pt x="1339" y="304"/>
                    <a:pt x="1338" y="303"/>
                  </a:cubicBezTo>
                  <a:cubicBezTo>
                    <a:pt x="1338" y="303"/>
                    <a:pt x="1338" y="302"/>
                    <a:pt x="1337" y="302"/>
                  </a:cubicBezTo>
                  <a:cubicBezTo>
                    <a:pt x="1337" y="302"/>
                    <a:pt x="1336" y="302"/>
                    <a:pt x="1335" y="302"/>
                  </a:cubicBezTo>
                  <a:cubicBezTo>
                    <a:pt x="1335" y="302"/>
                    <a:pt x="1334" y="302"/>
                    <a:pt x="1333" y="302"/>
                  </a:cubicBezTo>
                  <a:cubicBezTo>
                    <a:pt x="1332" y="302"/>
                    <a:pt x="1331" y="302"/>
                    <a:pt x="1330" y="302"/>
                  </a:cubicBezTo>
                  <a:cubicBezTo>
                    <a:pt x="1330" y="302"/>
                    <a:pt x="1330" y="302"/>
                    <a:pt x="1330" y="302"/>
                  </a:cubicBezTo>
                  <a:cubicBezTo>
                    <a:pt x="1330" y="302"/>
                    <a:pt x="1330" y="302"/>
                    <a:pt x="1330" y="302"/>
                  </a:cubicBezTo>
                  <a:cubicBezTo>
                    <a:pt x="1330" y="302"/>
                    <a:pt x="1330" y="302"/>
                    <a:pt x="1330" y="302"/>
                  </a:cubicBezTo>
                  <a:cubicBezTo>
                    <a:pt x="1331" y="301"/>
                    <a:pt x="1332" y="300"/>
                    <a:pt x="1333" y="298"/>
                  </a:cubicBezTo>
                  <a:cubicBezTo>
                    <a:pt x="1334" y="297"/>
                    <a:pt x="1334" y="297"/>
                    <a:pt x="1334" y="297"/>
                  </a:cubicBezTo>
                  <a:cubicBezTo>
                    <a:pt x="1335" y="296"/>
                    <a:pt x="1336" y="295"/>
                    <a:pt x="1336" y="294"/>
                  </a:cubicBezTo>
                  <a:cubicBezTo>
                    <a:pt x="1337" y="294"/>
                    <a:pt x="1337" y="293"/>
                    <a:pt x="1337" y="293"/>
                  </a:cubicBezTo>
                  <a:cubicBezTo>
                    <a:pt x="1337" y="293"/>
                    <a:pt x="1338" y="292"/>
                    <a:pt x="1338" y="291"/>
                  </a:cubicBezTo>
                  <a:cubicBezTo>
                    <a:pt x="1338" y="291"/>
                    <a:pt x="1338" y="291"/>
                    <a:pt x="1339" y="291"/>
                  </a:cubicBezTo>
                  <a:cubicBezTo>
                    <a:pt x="1340" y="291"/>
                    <a:pt x="1341" y="291"/>
                    <a:pt x="1342" y="292"/>
                  </a:cubicBezTo>
                  <a:cubicBezTo>
                    <a:pt x="1342" y="293"/>
                    <a:pt x="1342" y="293"/>
                    <a:pt x="1342" y="293"/>
                  </a:cubicBezTo>
                  <a:cubicBezTo>
                    <a:pt x="1344" y="293"/>
                    <a:pt x="1345" y="294"/>
                    <a:pt x="1347" y="294"/>
                  </a:cubicBezTo>
                  <a:cubicBezTo>
                    <a:pt x="1347" y="294"/>
                    <a:pt x="1349" y="294"/>
                    <a:pt x="1350" y="292"/>
                  </a:cubicBezTo>
                  <a:cubicBezTo>
                    <a:pt x="1351" y="291"/>
                    <a:pt x="1350" y="290"/>
                    <a:pt x="1350" y="289"/>
                  </a:cubicBezTo>
                  <a:cubicBezTo>
                    <a:pt x="1350" y="289"/>
                    <a:pt x="1350" y="289"/>
                    <a:pt x="1350" y="288"/>
                  </a:cubicBezTo>
                  <a:cubicBezTo>
                    <a:pt x="1350" y="288"/>
                    <a:pt x="1350" y="288"/>
                    <a:pt x="1351" y="288"/>
                  </a:cubicBezTo>
                  <a:cubicBezTo>
                    <a:pt x="1352" y="288"/>
                    <a:pt x="1352" y="288"/>
                    <a:pt x="1353" y="288"/>
                  </a:cubicBezTo>
                  <a:cubicBezTo>
                    <a:pt x="1356" y="289"/>
                    <a:pt x="1359" y="286"/>
                    <a:pt x="1361" y="284"/>
                  </a:cubicBezTo>
                  <a:cubicBezTo>
                    <a:pt x="1362" y="282"/>
                    <a:pt x="1368" y="278"/>
                    <a:pt x="1373" y="276"/>
                  </a:cubicBezTo>
                  <a:cubicBezTo>
                    <a:pt x="1374" y="275"/>
                    <a:pt x="1375" y="274"/>
                    <a:pt x="1375" y="274"/>
                  </a:cubicBezTo>
                  <a:cubicBezTo>
                    <a:pt x="1377" y="273"/>
                    <a:pt x="1377" y="272"/>
                    <a:pt x="1377" y="271"/>
                  </a:cubicBezTo>
                  <a:cubicBezTo>
                    <a:pt x="1377" y="271"/>
                    <a:pt x="1377" y="270"/>
                    <a:pt x="1377" y="270"/>
                  </a:cubicBezTo>
                  <a:cubicBezTo>
                    <a:pt x="1376" y="269"/>
                    <a:pt x="1375" y="268"/>
                    <a:pt x="1374" y="268"/>
                  </a:cubicBezTo>
                  <a:cubicBezTo>
                    <a:pt x="1372" y="268"/>
                    <a:pt x="1372" y="269"/>
                    <a:pt x="1371" y="270"/>
                  </a:cubicBezTo>
                  <a:cubicBezTo>
                    <a:pt x="1371" y="270"/>
                    <a:pt x="1371" y="271"/>
                    <a:pt x="1370" y="272"/>
                  </a:cubicBezTo>
                  <a:cubicBezTo>
                    <a:pt x="1370" y="272"/>
                    <a:pt x="1369" y="270"/>
                    <a:pt x="1369" y="269"/>
                  </a:cubicBezTo>
                  <a:cubicBezTo>
                    <a:pt x="1369" y="268"/>
                    <a:pt x="1368" y="268"/>
                    <a:pt x="1367" y="268"/>
                  </a:cubicBezTo>
                  <a:cubicBezTo>
                    <a:pt x="1366" y="268"/>
                    <a:pt x="1363" y="269"/>
                    <a:pt x="1363" y="271"/>
                  </a:cubicBezTo>
                  <a:cubicBezTo>
                    <a:pt x="1362" y="273"/>
                    <a:pt x="1362" y="273"/>
                    <a:pt x="1361" y="273"/>
                  </a:cubicBezTo>
                  <a:cubicBezTo>
                    <a:pt x="1361" y="274"/>
                    <a:pt x="1360" y="274"/>
                    <a:pt x="1359" y="274"/>
                  </a:cubicBezTo>
                  <a:cubicBezTo>
                    <a:pt x="1357" y="275"/>
                    <a:pt x="1354" y="276"/>
                    <a:pt x="1353" y="279"/>
                  </a:cubicBezTo>
                  <a:cubicBezTo>
                    <a:pt x="1352" y="280"/>
                    <a:pt x="1351" y="281"/>
                    <a:pt x="1349" y="281"/>
                  </a:cubicBezTo>
                  <a:cubicBezTo>
                    <a:pt x="1348" y="281"/>
                    <a:pt x="1347" y="281"/>
                    <a:pt x="1346" y="281"/>
                  </a:cubicBezTo>
                  <a:cubicBezTo>
                    <a:pt x="1346" y="280"/>
                    <a:pt x="1345" y="280"/>
                    <a:pt x="1345" y="279"/>
                  </a:cubicBezTo>
                  <a:cubicBezTo>
                    <a:pt x="1344" y="279"/>
                    <a:pt x="1344" y="278"/>
                    <a:pt x="1344" y="278"/>
                  </a:cubicBezTo>
                  <a:cubicBezTo>
                    <a:pt x="1344" y="278"/>
                    <a:pt x="1344" y="278"/>
                    <a:pt x="1344" y="278"/>
                  </a:cubicBezTo>
                  <a:cubicBezTo>
                    <a:pt x="1344" y="277"/>
                    <a:pt x="1344" y="277"/>
                    <a:pt x="1343" y="276"/>
                  </a:cubicBezTo>
                  <a:cubicBezTo>
                    <a:pt x="1344" y="276"/>
                    <a:pt x="1344" y="275"/>
                    <a:pt x="1344" y="275"/>
                  </a:cubicBezTo>
                  <a:cubicBezTo>
                    <a:pt x="1344" y="274"/>
                    <a:pt x="1344" y="274"/>
                    <a:pt x="1344" y="273"/>
                  </a:cubicBezTo>
                  <a:cubicBezTo>
                    <a:pt x="1344" y="273"/>
                    <a:pt x="1344" y="272"/>
                    <a:pt x="1344" y="272"/>
                  </a:cubicBezTo>
                  <a:cubicBezTo>
                    <a:pt x="1345" y="269"/>
                    <a:pt x="1350" y="264"/>
                    <a:pt x="1354" y="264"/>
                  </a:cubicBezTo>
                  <a:cubicBezTo>
                    <a:pt x="1356" y="263"/>
                    <a:pt x="1358" y="262"/>
                    <a:pt x="1359" y="261"/>
                  </a:cubicBezTo>
                  <a:cubicBezTo>
                    <a:pt x="1360" y="261"/>
                    <a:pt x="1360" y="261"/>
                    <a:pt x="1360" y="261"/>
                  </a:cubicBezTo>
                  <a:cubicBezTo>
                    <a:pt x="1362" y="260"/>
                    <a:pt x="1363" y="260"/>
                    <a:pt x="1364" y="259"/>
                  </a:cubicBezTo>
                  <a:cubicBezTo>
                    <a:pt x="1367" y="258"/>
                    <a:pt x="1370" y="256"/>
                    <a:pt x="1371" y="254"/>
                  </a:cubicBezTo>
                  <a:cubicBezTo>
                    <a:pt x="1371" y="254"/>
                    <a:pt x="1372" y="253"/>
                    <a:pt x="1373" y="252"/>
                  </a:cubicBezTo>
                  <a:cubicBezTo>
                    <a:pt x="1373" y="252"/>
                    <a:pt x="1373" y="252"/>
                    <a:pt x="1373" y="252"/>
                  </a:cubicBezTo>
                  <a:cubicBezTo>
                    <a:pt x="1373" y="252"/>
                    <a:pt x="1374" y="251"/>
                    <a:pt x="1374" y="251"/>
                  </a:cubicBezTo>
                  <a:cubicBezTo>
                    <a:pt x="1374" y="251"/>
                    <a:pt x="1375" y="251"/>
                    <a:pt x="1375" y="250"/>
                  </a:cubicBezTo>
                  <a:cubicBezTo>
                    <a:pt x="1375" y="250"/>
                    <a:pt x="1375" y="250"/>
                    <a:pt x="1375" y="250"/>
                  </a:cubicBezTo>
                  <a:cubicBezTo>
                    <a:pt x="1375" y="250"/>
                    <a:pt x="1377" y="249"/>
                    <a:pt x="1378" y="249"/>
                  </a:cubicBezTo>
                  <a:cubicBezTo>
                    <a:pt x="1378" y="249"/>
                    <a:pt x="1378" y="249"/>
                    <a:pt x="1378" y="249"/>
                  </a:cubicBezTo>
                  <a:cubicBezTo>
                    <a:pt x="1380" y="249"/>
                    <a:pt x="1381" y="249"/>
                    <a:pt x="1382" y="249"/>
                  </a:cubicBezTo>
                  <a:cubicBezTo>
                    <a:pt x="1386" y="248"/>
                    <a:pt x="1386" y="246"/>
                    <a:pt x="1386" y="244"/>
                  </a:cubicBezTo>
                  <a:cubicBezTo>
                    <a:pt x="1386" y="242"/>
                    <a:pt x="1385" y="240"/>
                    <a:pt x="1384" y="239"/>
                  </a:cubicBezTo>
                  <a:cubicBezTo>
                    <a:pt x="1384" y="239"/>
                    <a:pt x="1383" y="238"/>
                    <a:pt x="1383" y="238"/>
                  </a:cubicBezTo>
                  <a:cubicBezTo>
                    <a:pt x="1382" y="238"/>
                    <a:pt x="1382" y="238"/>
                    <a:pt x="1382" y="234"/>
                  </a:cubicBezTo>
                  <a:cubicBezTo>
                    <a:pt x="1382" y="232"/>
                    <a:pt x="1382" y="232"/>
                    <a:pt x="1383" y="232"/>
                  </a:cubicBezTo>
                  <a:cubicBezTo>
                    <a:pt x="1384" y="232"/>
                    <a:pt x="1384" y="232"/>
                    <a:pt x="1384" y="232"/>
                  </a:cubicBezTo>
                  <a:cubicBezTo>
                    <a:pt x="1384" y="232"/>
                    <a:pt x="1385" y="232"/>
                    <a:pt x="1385" y="232"/>
                  </a:cubicBezTo>
                  <a:cubicBezTo>
                    <a:pt x="1386" y="233"/>
                    <a:pt x="1388" y="233"/>
                    <a:pt x="1388" y="233"/>
                  </a:cubicBezTo>
                  <a:cubicBezTo>
                    <a:pt x="1388" y="233"/>
                    <a:pt x="1388" y="233"/>
                    <a:pt x="1388" y="233"/>
                  </a:cubicBezTo>
                  <a:cubicBezTo>
                    <a:pt x="1388" y="233"/>
                    <a:pt x="1388" y="234"/>
                    <a:pt x="1388" y="235"/>
                  </a:cubicBezTo>
                  <a:cubicBezTo>
                    <a:pt x="1388" y="235"/>
                    <a:pt x="1388" y="235"/>
                    <a:pt x="1388" y="235"/>
                  </a:cubicBezTo>
                  <a:cubicBezTo>
                    <a:pt x="1388" y="237"/>
                    <a:pt x="1388" y="237"/>
                    <a:pt x="1388" y="237"/>
                  </a:cubicBezTo>
                  <a:cubicBezTo>
                    <a:pt x="1388" y="239"/>
                    <a:pt x="1389" y="240"/>
                    <a:pt x="1390" y="242"/>
                  </a:cubicBezTo>
                  <a:cubicBezTo>
                    <a:pt x="1390" y="242"/>
                    <a:pt x="1390" y="242"/>
                    <a:pt x="1390" y="242"/>
                  </a:cubicBezTo>
                  <a:cubicBezTo>
                    <a:pt x="1390" y="242"/>
                    <a:pt x="1391" y="243"/>
                    <a:pt x="1391" y="243"/>
                  </a:cubicBezTo>
                  <a:cubicBezTo>
                    <a:pt x="1391" y="244"/>
                    <a:pt x="1392" y="244"/>
                    <a:pt x="1393" y="244"/>
                  </a:cubicBezTo>
                  <a:cubicBezTo>
                    <a:pt x="1393" y="244"/>
                    <a:pt x="1394" y="243"/>
                    <a:pt x="1394" y="243"/>
                  </a:cubicBezTo>
                  <a:cubicBezTo>
                    <a:pt x="1394" y="242"/>
                    <a:pt x="1394" y="242"/>
                    <a:pt x="1394" y="242"/>
                  </a:cubicBezTo>
                  <a:cubicBezTo>
                    <a:pt x="1395" y="241"/>
                    <a:pt x="1395" y="241"/>
                    <a:pt x="1396" y="241"/>
                  </a:cubicBezTo>
                  <a:cubicBezTo>
                    <a:pt x="1398" y="240"/>
                    <a:pt x="1398" y="239"/>
                    <a:pt x="1399" y="238"/>
                  </a:cubicBezTo>
                  <a:cubicBezTo>
                    <a:pt x="1399" y="238"/>
                    <a:pt x="1399" y="237"/>
                    <a:pt x="1399" y="237"/>
                  </a:cubicBezTo>
                  <a:cubicBezTo>
                    <a:pt x="1400" y="236"/>
                    <a:pt x="1400" y="236"/>
                    <a:pt x="1400" y="236"/>
                  </a:cubicBezTo>
                  <a:cubicBezTo>
                    <a:pt x="1400" y="236"/>
                    <a:pt x="1400" y="235"/>
                    <a:pt x="1400" y="235"/>
                  </a:cubicBezTo>
                  <a:cubicBezTo>
                    <a:pt x="1400" y="232"/>
                    <a:pt x="1398" y="228"/>
                    <a:pt x="1398" y="228"/>
                  </a:cubicBezTo>
                  <a:cubicBezTo>
                    <a:pt x="1397" y="227"/>
                    <a:pt x="1397" y="227"/>
                    <a:pt x="1397" y="227"/>
                  </a:cubicBezTo>
                  <a:cubicBezTo>
                    <a:pt x="1398" y="226"/>
                    <a:pt x="1398" y="226"/>
                    <a:pt x="1399" y="226"/>
                  </a:cubicBezTo>
                  <a:cubicBezTo>
                    <a:pt x="1400" y="226"/>
                    <a:pt x="1402" y="225"/>
                    <a:pt x="1402" y="224"/>
                  </a:cubicBezTo>
                  <a:cubicBezTo>
                    <a:pt x="1402" y="225"/>
                    <a:pt x="1403" y="225"/>
                    <a:pt x="1403" y="225"/>
                  </a:cubicBezTo>
                  <a:cubicBezTo>
                    <a:pt x="1403" y="226"/>
                    <a:pt x="1403" y="226"/>
                    <a:pt x="1403" y="226"/>
                  </a:cubicBezTo>
                  <a:cubicBezTo>
                    <a:pt x="1403" y="226"/>
                    <a:pt x="1403" y="226"/>
                    <a:pt x="1403" y="226"/>
                  </a:cubicBezTo>
                  <a:cubicBezTo>
                    <a:pt x="1403" y="227"/>
                    <a:pt x="1404" y="228"/>
                    <a:pt x="1404" y="228"/>
                  </a:cubicBezTo>
                  <a:cubicBezTo>
                    <a:pt x="1404" y="229"/>
                    <a:pt x="1405" y="229"/>
                    <a:pt x="1405" y="229"/>
                  </a:cubicBezTo>
                  <a:cubicBezTo>
                    <a:pt x="1406" y="229"/>
                    <a:pt x="1407" y="229"/>
                    <a:pt x="1408" y="228"/>
                  </a:cubicBezTo>
                  <a:cubicBezTo>
                    <a:pt x="1408" y="228"/>
                    <a:pt x="1409" y="228"/>
                    <a:pt x="1410" y="228"/>
                  </a:cubicBezTo>
                  <a:cubicBezTo>
                    <a:pt x="1411" y="228"/>
                    <a:pt x="1413" y="226"/>
                    <a:pt x="1413" y="225"/>
                  </a:cubicBezTo>
                  <a:cubicBezTo>
                    <a:pt x="1414" y="225"/>
                    <a:pt x="1414" y="225"/>
                    <a:pt x="1415" y="224"/>
                  </a:cubicBezTo>
                  <a:cubicBezTo>
                    <a:pt x="1415" y="224"/>
                    <a:pt x="1416" y="223"/>
                    <a:pt x="1417" y="223"/>
                  </a:cubicBezTo>
                  <a:cubicBezTo>
                    <a:pt x="1418" y="222"/>
                    <a:pt x="1420" y="220"/>
                    <a:pt x="1420" y="218"/>
                  </a:cubicBezTo>
                  <a:cubicBezTo>
                    <a:pt x="1420" y="216"/>
                    <a:pt x="1420" y="214"/>
                    <a:pt x="1417" y="211"/>
                  </a:cubicBezTo>
                  <a:cubicBezTo>
                    <a:pt x="1414" y="208"/>
                    <a:pt x="1412" y="207"/>
                    <a:pt x="1411" y="207"/>
                  </a:cubicBezTo>
                  <a:cubicBezTo>
                    <a:pt x="1409" y="207"/>
                    <a:pt x="1409" y="209"/>
                    <a:pt x="1409" y="209"/>
                  </a:cubicBezTo>
                  <a:cubicBezTo>
                    <a:pt x="1409" y="211"/>
                    <a:pt x="1410" y="211"/>
                    <a:pt x="1411" y="212"/>
                  </a:cubicBezTo>
                  <a:cubicBezTo>
                    <a:pt x="1411" y="212"/>
                    <a:pt x="1411" y="212"/>
                    <a:pt x="1411" y="212"/>
                  </a:cubicBezTo>
                  <a:cubicBezTo>
                    <a:pt x="1412" y="213"/>
                    <a:pt x="1413" y="214"/>
                    <a:pt x="1414" y="215"/>
                  </a:cubicBezTo>
                  <a:cubicBezTo>
                    <a:pt x="1414" y="216"/>
                    <a:pt x="1414" y="217"/>
                    <a:pt x="1411" y="219"/>
                  </a:cubicBezTo>
                  <a:cubicBezTo>
                    <a:pt x="1411" y="219"/>
                    <a:pt x="1411" y="219"/>
                    <a:pt x="1411" y="219"/>
                  </a:cubicBezTo>
                  <a:cubicBezTo>
                    <a:pt x="1410" y="220"/>
                    <a:pt x="1409" y="220"/>
                    <a:pt x="1409" y="221"/>
                  </a:cubicBezTo>
                  <a:cubicBezTo>
                    <a:pt x="1408" y="221"/>
                    <a:pt x="1408" y="221"/>
                    <a:pt x="1408" y="221"/>
                  </a:cubicBezTo>
                  <a:cubicBezTo>
                    <a:pt x="1408" y="222"/>
                    <a:pt x="1408" y="222"/>
                    <a:pt x="1407" y="222"/>
                  </a:cubicBezTo>
                  <a:cubicBezTo>
                    <a:pt x="1406" y="222"/>
                    <a:pt x="1404" y="221"/>
                    <a:pt x="1404" y="220"/>
                  </a:cubicBezTo>
                  <a:cubicBezTo>
                    <a:pt x="1404" y="220"/>
                    <a:pt x="1404" y="220"/>
                    <a:pt x="1404" y="220"/>
                  </a:cubicBezTo>
                  <a:cubicBezTo>
                    <a:pt x="1403" y="217"/>
                    <a:pt x="1402" y="216"/>
                    <a:pt x="1401" y="215"/>
                  </a:cubicBezTo>
                  <a:cubicBezTo>
                    <a:pt x="1399" y="215"/>
                    <a:pt x="1398" y="213"/>
                    <a:pt x="1398" y="211"/>
                  </a:cubicBezTo>
                  <a:cubicBezTo>
                    <a:pt x="1399" y="209"/>
                    <a:pt x="1397" y="208"/>
                    <a:pt x="1396" y="206"/>
                  </a:cubicBezTo>
                  <a:cubicBezTo>
                    <a:pt x="1395" y="206"/>
                    <a:pt x="1395" y="206"/>
                    <a:pt x="1395" y="206"/>
                  </a:cubicBezTo>
                  <a:cubicBezTo>
                    <a:pt x="1393" y="205"/>
                    <a:pt x="1392" y="202"/>
                    <a:pt x="1392" y="201"/>
                  </a:cubicBezTo>
                  <a:cubicBezTo>
                    <a:pt x="1392" y="198"/>
                    <a:pt x="1391" y="196"/>
                    <a:pt x="1391" y="195"/>
                  </a:cubicBezTo>
                  <a:cubicBezTo>
                    <a:pt x="1391" y="195"/>
                    <a:pt x="1390" y="194"/>
                    <a:pt x="1390" y="194"/>
                  </a:cubicBezTo>
                  <a:cubicBezTo>
                    <a:pt x="1390" y="194"/>
                    <a:pt x="1389" y="194"/>
                    <a:pt x="1389" y="194"/>
                  </a:cubicBezTo>
                  <a:cubicBezTo>
                    <a:pt x="1387" y="193"/>
                    <a:pt x="1386" y="193"/>
                    <a:pt x="1386" y="191"/>
                  </a:cubicBezTo>
                  <a:cubicBezTo>
                    <a:pt x="1386" y="191"/>
                    <a:pt x="1386" y="191"/>
                    <a:pt x="1386" y="190"/>
                  </a:cubicBezTo>
                  <a:cubicBezTo>
                    <a:pt x="1387" y="190"/>
                    <a:pt x="1387" y="189"/>
                    <a:pt x="1387" y="189"/>
                  </a:cubicBezTo>
                  <a:cubicBezTo>
                    <a:pt x="1387" y="189"/>
                    <a:pt x="1387" y="189"/>
                    <a:pt x="1387" y="189"/>
                  </a:cubicBezTo>
                  <a:cubicBezTo>
                    <a:pt x="1387" y="188"/>
                    <a:pt x="1387" y="188"/>
                    <a:pt x="1387" y="188"/>
                  </a:cubicBezTo>
                  <a:cubicBezTo>
                    <a:pt x="1387" y="188"/>
                    <a:pt x="1387" y="187"/>
                    <a:pt x="1387" y="187"/>
                  </a:cubicBezTo>
                  <a:cubicBezTo>
                    <a:pt x="1387" y="186"/>
                    <a:pt x="1387" y="184"/>
                    <a:pt x="1387" y="184"/>
                  </a:cubicBezTo>
                  <a:cubicBezTo>
                    <a:pt x="1387" y="184"/>
                    <a:pt x="1387" y="183"/>
                    <a:pt x="1388" y="183"/>
                  </a:cubicBezTo>
                  <a:cubicBezTo>
                    <a:pt x="1388" y="183"/>
                    <a:pt x="1388" y="183"/>
                    <a:pt x="1388" y="182"/>
                  </a:cubicBezTo>
                  <a:cubicBezTo>
                    <a:pt x="1388" y="182"/>
                    <a:pt x="1388" y="182"/>
                    <a:pt x="1388" y="181"/>
                  </a:cubicBezTo>
                  <a:cubicBezTo>
                    <a:pt x="1388" y="181"/>
                    <a:pt x="1389" y="181"/>
                    <a:pt x="1389" y="181"/>
                  </a:cubicBezTo>
                  <a:cubicBezTo>
                    <a:pt x="1389" y="180"/>
                    <a:pt x="1390" y="180"/>
                    <a:pt x="1390" y="180"/>
                  </a:cubicBezTo>
                  <a:cubicBezTo>
                    <a:pt x="1390" y="179"/>
                    <a:pt x="1390" y="179"/>
                    <a:pt x="1390" y="179"/>
                  </a:cubicBezTo>
                  <a:cubicBezTo>
                    <a:pt x="1391" y="177"/>
                    <a:pt x="1391" y="171"/>
                    <a:pt x="1391" y="162"/>
                  </a:cubicBezTo>
                  <a:cubicBezTo>
                    <a:pt x="1391" y="159"/>
                    <a:pt x="1391" y="159"/>
                    <a:pt x="1391" y="159"/>
                  </a:cubicBezTo>
                  <a:cubicBezTo>
                    <a:pt x="1391" y="154"/>
                    <a:pt x="1391" y="153"/>
                    <a:pt x="1392" y="152"/>
                  </a:cubicBezTo>
                  <a:cubicBezTo>
                    <a:pt x="1393" y="152"/>
                    <a:pt x="1394" y="149"/>
                    <a:pt x="1394" y="148"/>
                  </a:cubicBezTo>
                  <a:cubicBezTo>
                    <a:pt x="1394" y="147"/>
                    <a:pt x="1394" y="147"/>
                    <a:pt x="1394" y="147"/>
                  </a:cubicBezTo>
                  <a:cubicBezTo>
                    <a:pt x="1394" y="146"/>
                    <a:pt x="1394" y="144"/>
                    <a:pt x="1395" y="143"/>
                  </a:cubicBezTo>
                  <a:cubicBezTo>
                    <a:pt x="1397" y="141"/>
                    <a:pt x="1404" y="132"/>
                    <a:pt x="1406" y="128"/>
                  </a:cubicBezTo>
                  <a:cubicBezTo>
                    <a:pt x="1407" y="126"/>
                    <a:pt x="1408" y="125"/>
                    <a:pt x="1410" y="125"/>
                  </a:cubicBezTo>
                  <a:cubicBezTo>
                    <a:pt x="1414" y="125"/>
                    <a:pt x="1414" y="125"/>
                    <a:pt x="1414" y="125"/>
                  </a:cubicBezTo>
                  <a:cubicBezTo>
                    <a:pt x="1415" y="125"/>
                    <a:pt x="1415" y="125"/>
                    <a:pt x="1416" y="124"/>
                  </a:cubicBezTo>
                  <a:cubicBezTo>
                    <a:pt x="1417" y="123"/>
                    <a:pt x="1417" y="120"/>
                    <a:pt x="1416" y="116"/>
                  </a:cubicBezTo>
                  <a:cubicBezTo>
                    <a:pt x="1416" y="114"/>
                    <a:pt x="1416" y="114"/>
                    <a:pt x="1416" y="114"/>
                  </a:cubicBezTo>
                  <a:cubicBezTo>
                    <a:pt x="1415" y="112"/>
                    <a:pt x="1415" y="111"/>
                    <a:pt x="1415" y="110"/>
                  </a:cubicBezTo>
                  <a:cubicBezTo>
                    <a:pt x="1415" y="110"/>
                    <a:pt x="1415" y="109"/>
                    <a:pt x="1415" y="109"/>
                  </a:cubicBezTo>
                  <a:cubicBezTo>
                    <a:pt x="1416" y="108"/>
                    <a:pt x="1416" y="108"/>
                    <a:pt x="1416" y="107"/>
                  </a:cubicBezTo>
                  <a:cubicBezTo>
                    <a:pt x="1416" y="106"/>
                    <a:pt x="1417" y="104"/>
                    <a:pt x="1418" y="103"/>
                  </a:cubicBezTo>
                  <a:cubicBezTo>
                    <a:pt x="1418" y="103"/>
                    <a:pt x="1419" y="103"/>
                    <a:pt x="1419" y="103"/>
                  </a:cubicBezTo>
                  <a:cubicBezTo>
                    <a:pt x="1420" y="103"/>
                    <a:pt x="1420" y="103"/>
                    <a:pt x="1421" y="104"/>
                  </a:cubicBezTo>
                  <a:cubicBezTo>
                    <a:pt x="1421" y="105"/>
                    <a:pt x="1423" y="106"/>
                    <a:pt x="1429" y="107"/>
                  </a:cubicBezTo>
                  <a:cubicBezTo>
                    <a:pt x="1429" y="107"/>
                    <a:pt x="1429" y="107"/>
                    <a:pt x="1429" y="107"/>
                  </a:cubicBezTo>
                  <a:cubicBezTo>
                    <a:pt x="1429" y="107"/>
                    <a:pt x="1430" y="107"/>
                    <a:pt x="1430" y="107"/>
                  </a:cubicBezTo>
                  <a:cubicBezTo>
                    <a:pt x="1430" y="107"/>
                    <a:pt x="1431" y="107"/>
                    <a:pt x="1431" y="106"/>
                  </a:cubicBezTo>
                  <a:cubicBezTo>
                    <a:pt x="1433" y="104"/>
                    <a:pt x="1432" y="98"/>
                    <a:pt x="1432" y="98"/>
                  </a:cubicBezTo>
                  <a:cubicBezTo>
                    <a:pt x="1432" y="96"/>
                    <a:pt x="1432" y="95"/>
                    <a:pt x="1433" y="95"/>
                  </a:cubicBezTo>
                  <a:cubicBezTo>
                    <a:pt x="1433" y="94"/>
                    <a:pt x="1434" y="94"/>
                    <a:pt x="1436" y="94"/>
                  </a:cubicBezTo>
                  <a:cubicBezTo>
                    <a:pt x="1438" y="94"/>
                    <a:pt x="1438" y="94"/>
                    <a:pt x="1438" y="94"/>
                  </a:cubicBezTo>
                  <a:cubicBezTo>
                    <a:pt x="1439" y="94"/>
                    <a:pt x="1440" y="94"/>
                    <a:pt x="1440" y="94"/>
                  </a:cubicBezTo>
                  <a:cubicBezTo>
                    <a:pt x="1443" y="93"/>
                    <a:pt x="1444" y="91"/>
                    <a:pt x="1444" y="91"/>
                  </a:cubicBezTo>
                  <a:cubicBezTo>
                    <a:pt x="1446" y="88"/>
                    <a:pt x="1446" y="88"/>
                    <a:pt x="1446" y="88"/>
                  </a:cubicBezTo>
                  <a:cubicBezTo>
                    <a:pt x="1446" y="88"/>
                    <a:pt x="1447" y="88"/>
                    <a:pt x="1447" y="88"/>
                  </a:cubicBezTo>
                  <a:cubicBezTo>
                    <a:pt x="1449" y="88"/>
                    <a:pt x="1449" y="88"/>
                    <a:pt x="1449" y="88"/>
                  </a:cubicBezTo>
                  <a:cubicBezTo>
                    <a:pt x="1449" y="88"/>
                    <a:pt x="1450" y="88"/>
                    <a:pt x="1451" y="88"/>
                  </a:cubicBezTo>
                  <a:cubicBezTo>
                    <a:pt x="1452" y="87"/>
                    <a:pt x="1453" y="86"/>
                    <a:pt x="1455" y="83"/>
                  </a:cubicBezTo>
                  <a:cubicBezTo>
                    <a:pt x="1456" y="82"/>
                    <a:pt x="1457" y="81"/>
                    <a:pt x="1458" y="80"/>
                  </a:cubicBezTo>
                  <a:cubicBezTo>
                    <a:pt x="1460" y="78"/>
                    <a:pt x="1460" y="77"/>
                    <a:pt x="1460" y="77"/>
                  </a:cubicBezTo>
                  <a:cubicBezTo>
                    <a:pt x="1460" y="77"/>
                    <a:pt x="1460" y="76"/>
                    <a:pt x="1460" y="76"/>
                  </a:cubicBezTo>
                  <a:close/>
                  <a:moveTo>
                    <a:pt x="203" y="309"/>
                  </a:moveTo>
                  <a:cubicBezTo>
                    <a:pt x="203" y="309"/>
                    <a:pt x="203" y="309"/>
                    <a:pt x="204" y="309"/>
                  </a:cubicBezTo>
                  <a:cubicBezTo>
                    <a:pt x="203" y="309"/>
                    <a:pt x="203" y="309"/>
                    <a:pt x="203" y="309"/>
                  </a:cubicBezTo>
                  <a:cubicBezTo>
                    <a:pt x="203" y="309"/>
                    <a:pt x="203" y="309"/>
                    <a:pt x="203" y="309"/>
                  </a:cubicBezTo>
                  <a:close/>
                  <a:moveTo>
                    <a:pt x="1302" y="329"/>
                  </a:moveTo>
                  <a:cubicBezTo>
                    <a:pt x="1302" y="329"/>
                    <a:pt x="1302" y="329"/>
                    <a:pt x="1302" y="329"/>
                  </a:cubicBezTo>
                  <a:cubicBezTo>
                    <a:pt x="1302" y="329"/>
                    <a:pt x="1302" y="329"/>
                    <a:pt x="1302" y="329"/>
                  </a:cubicBezTo>
                  <a:cubicBezTo>
                    <a:pt x="1302" y="329"/>
                    <a:pt x="1302" y="329"/>
                    <a:pt x="1302" y="329"/>
                  </a:cubicBezTo>
                  <a:close/>
                  <a:moveTo>
                    <a:pt x="1122" y="503"/>
                  </a:moveTo>
                  <a:cubicBezTo>
                    <a:pt x="1122" y="503"/>
                    <a:pt x="1122" y="503"/>
                    <a:pt x="1122" y="503"/>
                  </a:cubicBezTo>
                  <a:cubicBezTo>
                    <a:pt x="1122" y="503"/>
                    <a:pt x="1122" y="502"/>
                    <a:pt x="1122" y="502"/>
                  </a:cubicBezTo>
                  <a:cubicBezTo>
                    <a:pt x="1122" y="502"/>
                    <a:pt x="1122" y="502"/>
                    <a:pt x="1122" y="503"/>
                  </a:cubicBezTo>
                  <a:close/>
                  <a:moveTo>
                    <a:pt x="946" y="536"/>
                  </a:moveTo>
                  <a:cubicBezTo>
                    <a:pt x="946" y="536"/>
                    <a:pt x="946" y="536"/>
                    <a:pt x="946" y="536"/>
                  </a:cubicBezTo>
                  <a:cubicBezTo>
                    <a:pt x="946" y="536"/>
                    <a:pt x="946" y="536"/>
                    <a:pt x="946" y="536"/>
                  </a:cubicBezTo>
                  <a:cubicBezTo>
                    <a:pt x="946" y="536"/>
                    <a:pt x="946" y="536"/>
                    <a:pt x="946" y="536"/>
                  </a:cubicBezTo>
                  <a:close/>
                  <a:moveTo>
                    <a:pt x="932" y="557"/>
                  </a:moveTo>
                  <a:cubicBezTo>
                    <a:pt x="932" y="557"/>
                    <a:pt x="931" y="557"/>
                    <a:pt x="931" y="557"/>
                  </a:cubicBezTo>
                  <a:cubicBezTo>
                    <a:pt x="931" y="557"/>
                    <a:pt x="931" y="557"/>
                    <a:pt x="931" y="557"/>
                  </a:cubicBezTo>
                  <a:cubicBezTo>
                    <a:pt x="931" y="557"/>
                    <a:pt x="932" y="557"/>
                    <a:pt x="932" y="557"/>
                  </a:cubicBezTo>
                  <a:close/>
                  <a:moveTo>
                    <a:pt x="1165" y="343"/>
                  </a:moveTo>
                  <a:cubicBezTo>
                    <a:pt x="1165" y="342"/>
                    <a:pt x="1165" y="341"/>
                    <a:pt x="1165" y="341"/>
                  </a:cubicBezTo>
                  <a:cubicBezTo>
                    <a:pt x="1165" y="341"/>
                    <a:pt x="1165" y="342"/>
                    <a:pt x="1165" y="342"/>
                  </a:cubicBezTo>
                  <a:cubicBezTo>
                    <a:pt x="1165" y="342"/>
                    <a:pt x="1165" y="342"/>
                    <a:pt x="1165" y="343"/>
                  </a:cubicBezTo>
                  <a:close/>
                  <a:moveTo>
                    <a:pt x="1130" y="568"/>
                  </a:moveTo>
                  <a:cubicBezTo>
                    <a:pt x="1130" y="568"/>
                    <a:pt x="1130" y="568"/>
                    <a:pt x="1130" y="568"/>
                  </a:cubicBezTo>
                  <a:cubicBezTo>
                    <a:pt x="1130" y="568"/>
                    <a:pt x="1130" y="568"/>
                    <a:pt x="1130" y="568"/>
                  </a:cubicBezTo>
                  <a:cubicBezTo>
                    <a:pt x="1130" y="568"/>
                    <a:pt x="1130" y="568"/>
                    <a:pt x="1130" y="568"/>
                  </a:cubicBezTo>
                  <a:close/>
                  <a:moveTo>
                    <a:pt x="1011" y="195"/>
                  </a:moveTo>
                  <a:cubicBezTo>
                    <a:pt x="1011" y="197"/>
                    <a:pt x="1013" y="198"/>
                    <a:pt x="1015" y="199"/>
                  </a:cubicBezTo>
                  <a:cubicBezTo>
                    <a:pt x="1016" y="200"/>
                    <a:pt x="1017" y="201"/>
                    <a:pt x="1018" y="202"/>
                  </a:cubicBezTo>
                  <a:cubicBezTo>
                    <a:pt x="1018" y="202"/>
                    <a:pt x="1019" y="202"/>
                    <a:pt x="1019" y="203"/>
                  </a:cubicBezTo>
                  <a:cubicBezTo>
                    <a:pt x="1018" y="203"/>
                    <a:pt x="1018" y="203"/>
                    <a:pt x="1018" y="203"/>
                  </a:cubicBezTo>
                  <a:cubicBezTo>
                    <a:pt x="1015" y="203"/>
                    <a:pt x="1015" y="203"/>
                    <a:pt x="1015" y="203"/>
                  </a:cubicBezTo>
                  <a:cubicBezTo>
                    <a:pt x="1014" y="203"/>
                    <a:pt x="1013" y="203"/>
                    <a:pt x="1009" y="206"/>
                  </a:cubicBezTo>
                  <a:cubicBezTo>
                    <a:pt x="1008" y="206"/>
                    <a:pt x="1008" y="206"/>
                    <a:pt x="1008" y="206"/>
                  </a:cubicBezTo>
                  <a:cubicBezTo>
                    <a:pt x="1007" y="208"/>
                    <a:pt x="1008" y="213"/>
                    <a:pt x="1008" y="215"/>
                  </a:cubicBezTo>
                  <a:cubicBezTo>
                    <a:pt x="1008" y="216"/>
                    <a:pt x="1008" y="217"/>
                    <a:pt x="1008" y="218"/>
                  </a:cubicBezTo>
                  <a:cubicBezTo>
                    <a:pt x="1008" y="218"/>
                    <a:pt x="1008" y="219"/>
                    <a:pt x="1008" y="219"/>
                  </a:cubicBezTo>
                  <a:cubicBezTo>
                    <a:pt x="1008" y="219"/>
                    <a:pt x="1008" y="220"/>
                    <a:pt x="1008" y="220"/>
                  </a:cubicBezTo>
                  <a:cubicBezTo>
                    <a:pt x="1007" y="221"/>
                    <a:pt x="1006" y="221"/>
                    <a:pt x="1005" y="221"/>
                  </a:cubicBezTo>
                  <a:cubicBezTo>
                    <a:pt x="1004" y="221"/>
                    <a:pt x="1004" y="221"/>
                    <a:pt x="1004" y="221"/>
                  </a:cubicBezTo>
                  <a:cubicBezTo>
                    <a:pt x="1003" y="220"/>
                    <a:pt x="1004" y="214"/>
                    <a:pt x="1004" y="211"/>
                  </a:cubicBezTo>
                  <a:cubicBezTo>
                    <a:pt x="1004" y="210"/>
                    <a:pt x="1004" y="209"/>
                    <a:pt x="1004" y="208"/>
                  </a:cubicBezTo>
                  <a:cubicBezTo>
                    <a:pt x="1004" y="208"/>
                    <a:pt x="1004" y="207"/>
                    <a:pt x="1004" y="207"/>
                  </a:cubicBezTo>
                  <a:cubicBezTo>
                    <a:pt x="1004" y="204"/>
                    <a:pt x="1002" y="204"/>
                    <a:pt x="1002" y="204"/>
                  </a:cubicBezTo>
                  <a:cubicBezTo>
                    <a:pt x="1002" y="204"/>
                    <a:pt x="1001" y="204"/>
                    <a:pt x="1001" y="205"/>
                  </a:cubicBezTo>
                  <a:cubicBezTo>
                    <a:pt x="1001" y="205"/>
                    <a:pt x="999" y="206"/>
                    <a:pt x="999" y="208"/>
                  </a:cubicBezTo>
                  <a:cubicBezTo>
                    <a:pt x="998" y="210"/>
                    <a:pt x="996" y="212"/>
                    <a:pt x="995" y="214"/>
                  </a:cubicBezTo>
                  <a:cubicBezTo>
                    <a:pt x="994" y="215"/>
                    <a:pt x="994" y="216"/>
                    <a:pt x="993" y="216"/>
                  </a:cubicBezTo>
                  <a:cubicBezTo>
                    <a:pt x="992" y="217"/>
                    <a:pt x="992" y="217"/>
                    <a:pt x="992" y="217"/>
                  </a:cubicBezTo>
                  <a:cubicBezTo>
                    <a:pt x="990" y="221"/>
                    <a:pt x="989" y="225"/>
                    <a:pt x="990" y="232"/>
                  </a:cubicBezTo>
                  <a:cubicBezTo>
                    <a:pt x="990" y="235"/>
                    <a:pt x="989" y="239"/>
                    <a:pt x="988" y="244"/>
                  </a:cubicBezTo>
                  <a:cubicBezTo>
                    <a:pt x="987" y="248"/>
                    <a:pt x="985" y="254"/>
                    <a:pt x="985" y="261"/>
                  </a:cubicBezTo>
                  <a:cubicBezTo>
                    <a:pt x="984" y="272"/>
                    <a:pt x="990" y="280"/>
                    <a:pt x="995" y="288"/>
                  </a:cubicBezTo>
                  <a:cubicBezTo>
                    <a:pt x="995" y="289"/>
                    <a:pt x="995" y="289"/>
                    <a:pt x="995" y="289"/>
                  </a:cubicBezTo>
                  <a:cubicBezTo>
                    <a:pt x="996" y="290"/>
                    <a:pt x="996" y="291"/>
                    <a:pt x="997" y="291"/>
                  </a:cubicBezTo>
                  <a:cubicBezTo>
                    <a:pt x="998" y="293"/>
                    <a:pt x="999" y="294"/>
                    <a:pt x="999" y="295"/>
                  </a:cubicBezTo>
                  <a:cubicBezTo>
                    <a:pt x="1005" y="306"/>
                    <a:pt x="1002" y="320"/>
                    <a:pt x="1000" y="327"/>
                  </a:cubicBezTo>
                  <a:cubicBezTo>
                    <a:pt x="999" y="330"/>
                    <a:pt x="997" y="333"/>
                    <a:pt x="996" y="334"/>
                  </a:cubicBezTo>
                  <a:cubicBezTo>
                    <a:pt x="996" y="335"/>
                    <a:pt x="995" y="335"/>
                    <a:pt x="996" y="336"/>
                  </a:cubicBezTo>
                  <a:cubicBezTo>
                    <a:pt x="995" y="336"/>
                    <a:pt x="995" y="336"/>
                    <a:pt x="995" y="336"/>
                  </a:cubicBezTo>
                  <a:cubicBezTo>
                    <a:pt x="994" y="336"/>
                    <a:pt x="994" y="336"/>
                    <a:pt x="994" y="336"/>
                  </a:cubicBezTo>
                  <a:cubicBezTo>
                    <a:pt x="991" y="338"/>
                    <a:pt x="989" y="340"/>
                    <a:pt x="986" y="340"/>
                  </a:cubicBezTo>
                  <a:cubicBezTo>
                    <a:pt x="985" y="341"/>
                    <a:pt x="984" y="341"/>
                    <a:pt x="983" y="341"/>
                  </a:cubicBezTo>
                  <a:cubicBezTo>
                    <a:pt x="981" y="341"/>
                    <a:pt x="980" y="340"/>
                    <a:pt x="979" y="340"/>
                  </a:cubicBezTo>
                  <a:cubicBezTo>
                    <a:pt x="979" y="340"/>
                    <a:pt x="978" y="340"/>
                    <a:pt x="978" y="340"/>
                  </a:cubicBezTo>
                  <a:cubicBezTo>
                    <a:pt x="978" y="340"/>
                    <a:pt x="977" y="340"/>
                    <a:pt x="977" y="340"/>
                  </a:cubicBezTo>
                  <a:cubicBezTo>
                    <a:pt x="977" y="340"/>
                    <a:pt x="977" y="340"/>
                    <a:pt x="977" y="340"/>
                  </a:cubicBezTo>
                  <a:cubicBezTo>
                    <a:pt x="976" y="339"/>
                    <a:pt x="976" y="338"/>
                    <a:pt x="976" y="338"/>
                  </a:cubicBezTo>
                  <a:cubicBezTo>
                    <a:pt x="976" y="338"/>
                    <a:pt x="976" y="337"/>
                    <a:pt x="976" y="337"/>
                  </a:cubicBezTo>
                  <a:cubicBezTo>
                    <a:pt x="975" y="336"/>
                    <a:pt x="974" y="334"/>
                    <a:pt x="974" y="333"/>
                  </a:cubicBezTo>
                  <a:cubicBezTo>
                    <a:pt x="973" y="330"/>
                    <a:pt x="973" y="330"/>
                    <a:pt x="973" y="330"/>
                  </a:cubicBezTo>
                  <a:cubicBezTo>
                    <a:pt x="972" y="327"/>
                    <a:pt x="971" y="324"/>
                    <a:pt x="970" y="321"/>
                  </a:cubicBezTo>
                  <a:cubicBezTo>
                    <a:pt x="970" y="321"/>
                    <a:pt x="969" y="321"/>
                    <a:pt x="969" y="320"/>
                  </a:cubicBezTo>
                  <a:cubicBezTo>
                    <a:pt x="969" y="320"/>
                    <a:pt x="969" y="320"/>
                    <a:pt x="969" y="320"/>
                  </a:cubicBezTo>
                  <a:cubicBezTo>
                    <a:pt x="970" y="320"/>
                    <a:pt x="970" y="319"/>
                    <a:pt x="969" y="318"/>
                  </a:cubicBezTo>
                  <a:cubicBezTo>
                    <a:pt x="969" y="318"/>
                    <a:pt x="969" y="318"/>
                    <a:pt x="969" y="317"/>
                  </a:cubicBezTo>
                  <a:cubicBezTo>
                    <a:pt x="969" y="313"/>
                    <a:pt x="969" y="313"/>
                    <a:pt x="969" y="313"/>
                  </a:cubicBezTo>
                  <a:cubicBezTo>
                    <a:pt x="969" y="308"/>
                    <a:pt x="969" y="303"/>
                    <a:pt x="966" y="299"/>
                  </a:cubicBezTo>
                  <a:cubicBezTo>
                    <a:pt x="964" y="296"/>
                    <a:pt x="963" y="288"/>
                    <a:pt x="962" y="281"/>
                  </a:cubicBezTo>
                  <a:cubicBezTo>
                    <a:pt x="962" y="280"/>
                    <a:pt x="962" y="280"/>
                    <a:pt x="962" y="280"/>
                  </a:cubicBezTo>
                  <a:cubicBezTo>
                    <a:pt x="962" y="276"/>
                    <a:pt x="962" y="272"/>
                    <a:pt x="961" y="269"/>
                  </a:cubicBezTo>
                  <a:cubicBezTo>
                    <a:pt x="960" y="260"/>
                    <a:pt x="961" y="246"/>
                    <a:pt x="963" y="241"/>
                  </a:cubicBezTo>
                  <a:cubicBezTo>
                    <a:pt x="965" y="236"/>
                    <a:pt x="968" y="223"/>
                    <a:pt x="969" y="214"/>
                  </a:cubicBezTo>
                  <a:cubicBezTo>
                    <a:pt x="969" y="212"/>
                    <a:pt x="969" y="211"/>
                    <a:pt x="968" y="210"/>
                  </a:cubicBezTo>
                  <a:cubicBezTo>
                    <a:pt x="968" y="210"/>
                    <a:pt x="967" y="210"/>
                    <a:pt x="967" y="210"/>
                  </a:cubicBezTo>
                  <a:cubicBezTo>
                    <a:pt x="966" y="210"/>
                    <a:pt x="966" y="210"/>
                    <a:pt x="966" y="210"/>
                  </a:cubicBezTo>
                  <a:cubicBezTo>
                    <a:pt x="965" y="211"/>
                    <a:pt x="963" y="214"/>
                    <a:pt x="962" y="217"/>
                  </a:cubicBezTo>
                  <a:cubicBezTo>
                    <a:pt x="962" y="217"/>
                    <a:pt x="962" y="217"/>
                    <a:pt x="962" y="218"/>
                  </a:cubicBezTo>
                  <a:cubicBezTo>
                    <a:pt x="957" y="234"/>
                    <a:pt x="952" y="237"/>
                    <a:pt x="950" y="238"/>
                  </a:cubicBezTo>
                  <a:cubicBezTo>
                    <a:pt x="949" y="238"/>
                    <a:pt x="949" y="238"/>
                    <a:pt x="949" y="238"/>
                  </a:cubicBezTo>
                  <a:cubicBezTo>
                    <a:pt x="948" y="236"/>
                    <a:pt x="953" y="226"/>
                    <a:pt x="956" y="219"/>
                  </a:cubicBezTo>
                  <a:cubicBezTo>
                    <a:pt x="956" y="219"/>
                    <a:pt x="956" y="218"/>
                    <a:pt x="956" y="218"/>
                  </a:cubicBezTo>
                  <a:cubicBezTo>
                    <a:pt x="956" y="218"/>
                    <a:pt x="957" y="218"/>
                    <a:pt x="957" y="217"/>
                  </a:cubicBezTo>
                  <a:cubicBezTo>
                    <a:pt x="957" y="217"/>
                    <a:pt x="957" y="217"/>
                    <a:pt x="957" y="217"/>
                  </a:cubicBezTo>
                  <a:cubicBezTo>
                    <a:pt x="962" y="209"/>
                    <a:pt x="966" y="202"/>
                    <a:pt x="966" y="201"/>
                  </a:cubicBezTo>
                  <a:cubicBezTo>
                    <a:pt x="966" y="201"/>
                    <a:pt x="967" y="201"/>
                    <a:pt x="967" y="201"/>
                  </a:cubicBezTo>
                  <a:cubicBezTo>
                    <a:pt x="967" y="200"/>
                    <a:pt x="967" y="200"/>
                    <a:pt x="967" y="200"/>
                  </a:cubicBezTo>
                  <a:cubicBezTo>
                    <a:pt x="968" y="199"/>
                    <a:pt x="971" y="196"/>
                    <a:pt x="973" y="196"/>
                  </a:cubicBezTo>
                  <a:cubicBezTo>
                    <a:pt x="975" y="195"/>
                    <a:pt x="976" y="194"/>
                    <a:pt x="977" y="193"/>
                  </a:cubicBezTo>
                  <a:cubicBezTo>
                    <a:pt x="977" y="192"/>
                    <a:pt x="977" y="192"/>
                    <a:pt x="977" y="192"/>
                  </a:cubicBezTo>
                  <a:cubicBezTo>
                    <a:pt x="978" y="192"/>
                    <a:pt x="978" y="192"/>
                    <a:pt x="978" y="192"/>
                  </a:cubicBezTo>
                  <a:cubicBezTo>
                    <a:pt x="978" y="192"/>
                    <a:pt x="978" y="191"/>
                    <a:pt x="978" y="191"/>
                  </a:cubicBezTo>
                  <a:cubicBezTo>
                    <a:pt x="980" y="190"/>
                    <a:pt x="980" y="189"/>
                    <a:pt x="980" y="188"/>
                  </a:cubicBezTo>
                  <a:cubicBezTo>
                    <a:pt x="981" y="188"/>
                    <a:pt x="981" y="188"/>
                    <a:pt x="981" y="188"/>
                  </a:cubicBezTo>
                  <a:cubicBezTo>
                    <a:pt x="981" y="188"/>
                    <a:pt x="981" y="187"/>
                    <a:pt x="981" y="187"/>
                  </a:cubicBezTo>
                  <a:cubicBezTo>
                    <a:pt x="982" y="187"/>
                    <a:pt x="982" y="187"/>
                    <a:pt x="983" y="188"/>
                  </a:cubicBezTo>
                  <a:cubicBezTo>
                    <a:pt x="983" y="189"/>
                    <a:pt x="985" y="190"/>
                    <a:pt x="987" y="190"/>
                  </a:cubicBezTo>
                  <a:cubicBezTo>
                    <a:pt x="988" y="190"/>
                    <a:pt x="988" y="190"/>
                    <a:pt x="988" y="190"/>
                  </a:cubicBezTo>
                  <a:cubicBezTo>
                    <a:pt x="988" y="190"/>
                    <a:pt x="989" y="190"/>
                    <a:pt x="989" y="190"/>
                  </a:cubicBezTo>
                  <a:cubicBezTo>
                    <a:pt x="991" y="190"/>
                    <a:pt x="991" y="188"/>
                    <a:pt x="991" y="186"/>
                  </a:cubicBezTo>
                  <a:cubicBezTo>
                    <a:pt x="991" y="186"/>
                    <a:pt x="991" y="186"/>
                    <a:pt x="991" y="186"/>
                  </a:cubicBezTo>
                  <a:cubicBezTo>
                    <a:pt x="991" y="185"/>
                    <a:pt x="992" y="185"/>
                    <a:pt x="992" y="184"/>
                  </a:cubicBezTo>
                  <a:cubicBezTo>
                    <a:pt x="993" y="183"/>
                    <a:pt x="993" y="183"/>
                    <a:pt x="993" y="183"/>
                  </a:cubicBezTo>
                  <a:cubicBezTo>
                    <a:pt x="994" y="182"/>
                    <a:pt x="994" y="182"/>
                    <a:pt x="994" y="182"/>
                  </a:cubicBezTo>
                  <a:cubicBezTo>
                    <a:pt x="994" y="182"/>
                    <a:pt x="994" y="182"/>
                    <a:pt x="995" y="182"/>
                  </a:cubicBezTo>
                  <a:cubicBezTo>
                    <a:pt x="995" y="183"/>
                    <a:pt x="995" y="183"/>
                    <a:pt x="995" y="183"/>
                  </a:cubicBezTo>
                  <a:cubicBezTo>
                    <a:pt x="997" y="183"/>
                    <a:pt x="999" y="183"/>
                    <a:pt x="1001" y="182"/>
                  </a:cubicBezTo>
                  <a:cubicBezTo>
                    <a:pt x="1001" y="181"/>
                    <a:pt x="1001" y="181"/>
                    <a:pt x="1001" y="181"/>
                  </a:cubicBezTo>
                  <a:cubicBezTo>
                    <a:pt x="1001" y="181"/>
                    <a:pt x="1002" y="180"/>
                    <a:pt x="1003" y="180"/>
                  </a:cubicBezTo>
                  <a:cubicBezTo>
                    <a:pt x="1004" y="180"/>
                    <a:pt x="1005" y="180"/>
                    <a:pt x="1006" y="181"/>
                  </a:cubicBezTo>
                  <a:cubicBezTo>
                    <a:pt x="1006" y="181"/>
                    <a:pt x="1007" y="182"/>
                    <a:pt x="1007" y="182"/>
                  </a:cubicBezTo>
                  <a:cubicBezTo>
                    <a:pt x="1007" y="182"/>
                    <a:pt x="1008" y="182"/>
                    <a:pt x="1008" y="183"/>
                  </a:cubicBezTo>
                  <a:cubicBezTo>
                    <a:pt x="1009" y="183"/>
                    <a:pt x="1010" y="183"/>
                    <a:pt x="1010" y="184"/>
                  </a:cubicBezTo>
                  <a:cubicBezTo>
                    <a:pt x="1012" y="185"/>
                    <a:pt x="1014" y="186"/>
                    <a:pt x="1018" y="187"/>
                  </a:cubicBezTo>
                  <a:cubicBezTo>
                    <a:pt x="1018" y="187"/>
                    <a:pt x="1018" y="187"/>
                    <a:pt x="1018" y="187"/>
                  </a:cubicBezTo>
                  <a:cubicBezTo>
                    <a:pt x="1013" y="188"/>
                    <a:pt x="1011" y="191"/>
                    <a:pt x="1011" y="195"/>
                  </a:cubicBez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2" name="Content Placeholder 7">
            <a:extLst>
              <a:ext uri="{FF2B5EF4-FFF2-40B4-BE49-F238E27FC236}">
                <a16:creationId xmlns:a16="http://schemas.microsoft.com/office/drawing/2014/main" id="{DCCA46E5-73FF-4328-AD5D-8C1BE915A06B}"/>
              </a:ext>
            </a:extLst>
          </p:cNvPr>
          <p:cNvSpPr txBox="1">
            <a:spLocks/>
          </p:cNvSpPr>
          <p:nvPr/>
        </p:nvSpPr>
        <p:spPr>
          <a:xfrm>
            <a:off x="2475173" y="5146130"/>
            <a:ext cx="3378200" cy="10224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20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dirty="0"/>
              <a:t>States are increasing enforcement (e.g. audits)</a:t>
            </a:r>
          </a:p>
        </p:txBody>
      </p:sp>
      <p:sp>
        <p:nvSpPr>
          <p:cNvPr id="3" name="Footer Placeholder 2">
            <a:extLst>
              <a:ext uri="{FF2B5EF4-FFF2-40B4-BE49-F238E27FC236}">
                <a16:creationId xmlns:a16="http://schemas.microsoft.com/office/drawing/2014/main" id="{5AF37499-C8F7-45D4-814E-B01DB5231511}"/>
              </a:ext>
            </a:extLst>
          </p:cNvPr>
          <p:cNvSpPr>
            <a:spLocks noGrp="1"/>
          </p:cNvSpPr>
          <p:nvPr>
            <p:ph type="ftr" sz="quarter" idx="11"/>
          </p:nvPr>
        </p:nvSpPr>
        <p:spPr/>
        <p:txBody>
          <a:bodyPr/>
          <a:lstStyle/>
          <a:p>
            <a:r>
              <a:rPr lang="en-US"/>
              <a:t>©Avalara. Confidential and proprietary.</a:t>
            </a:r>
            <a:endParaRPr lang="en-US" dirty="0"/>
          </a:p>
        </p:txBody>
      </p:sp>
      <p:sp>
        <p:nvSpPr>
          <p:cNvPr id="2" name="Title 1"/>
          <p:cNvSpPr>
            <a:spLocks noGrp="1"/>
          </p:cNvSpPr>
          <p:nvPr>
            <p:ph type="title"/>
            <p:custDataLst>
              <p:tags r:id="rId2"/>
            </p:custDataLst>
          </p:nvPr>
        </p:nvSpPr>
        <p:spPr/>
        <p:txBody>
          <a:bodyPr/>
          <a:lstStyle/>
          <a:p>
            <a:r>
              <a:rPr lang="en-US" dirty="0"/>
              <a:t>The state of our states</a:t>
            </a:r>
          </a:p>
        </p:txBody>
      </p:sp>
      <p:sp>
        <p:nvSpPr>
          <p:cNvPr id="6" name="Rectangle 2">
            <a:extLst>
              <a:ext uri="{FF2B5EF4-FFF2-40B4-BE49-F238E27FC236}">
                <a16:creationId xmlns:a16="http://schemas.microsoft.com/office/drawing/2014/main" id="{95923973-3300-40D2-9BC8-0BE0926B67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3" name="Content Placeholder 7">
            <a:extLst>
              <a:ext uri="{FF2B5EF4-FFF2-40B4-BE49-F238E27FC236}">
                <a16:creationId xmlns:a16="http://schemas.microsoft.com/office/drawing/2014/main" id="{5DED6CB6-7ACE-4D9F-95BE-25E3B82C9633}"/>
              </a:ext>
            </a:extLst>
          </p:cNvPr>
          <p:cNvSpPr txBox="1">
            <a:spLocks/>
          </p:cNvSpPr>
          <p:nvPr/>
        </p:nvSpPr>
        <p:spPr>
          <a:xfrm>
            <a:off x="7387345" y="1117348"/>
            <a:ext cx="3373492" cy="108016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20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r>
              <a:rPr lang="en-US" dirty="0"/>
              <a:t>While the U.S. economy grows, state sales tax collection lags</a:t>
            </a:r>
          </a:p>
        </p:txBody>
      </p:sp>
      <p:sp>
        <p:nvSpPr>
          <p:cNvPr id="225" name="Content Placeholder 9">
            <a:extLst>
              <a:ext uri="{FF2B5EF4-FFF2-40B4-BE49-F238E27FC236}">
                <a16:creationId xmlns:a16="http://schemas.microsoft.com/office/drawing/2014/main" id="{2F3FE9C2-D790-4752-9B3A-DF49A90F9932}"/>
              </a:ext>
            </a:extLst>
          </p:cNvPr>
          <p:cNvSpPr>
            <a:spLocks noGrp="1"/>
          </p:cNvSpPr>
          <p:nvPr>
            <p:ph idx="15"/>
          </p:nvPr>
        </p:nvSpPr>
        <p:spPr>
          <a:xfrm>
            <a:off x="2091583" y="2867549"/>
            <a:ext cx="8599368" cy="1234172"/>
          </a:xfrm>
        </p:spPr>
        <p:txBody>
          <a:bodyPr anchor="ctr"/>
          <a:lstStyle/>
          <a:p>
            <a:pPr algn="ctr"/>
            <a:r>
              <a:rPr lang="en-US" sz="6000" b="1" dirty="0">
                <a:solidFill>
                  <a:schemeClr val="accent6"/>
                </a:solidFill>
              </a:rPr>
              <a:t>Risk</a:t>
            </a:r>
          </a:p>
        </p:txBody>
      </p:sp>
      <p:sp>
        <p:nvSpPr>
          <p:cNvPr id="227" name="Slide Number Placeholder 226">
            <a:extLst>
              <a:ext uri="{FF2B5EF4-FFF2-40B4-BE49-F238E27FC236}">
                <a16:creationId xmlns:a16="http://schemas.microsoft.com/office/drawing/2014/main" id="{0386A0D0-59AE-46E8-BF1D-481D2A3C9F09}"/>
              </a:ext>
            </a:extLst>
          </p:cNvPr>
          <p:cNvSpPr>
            <a:spLocks noGrp="1"/>
          </p:cNvSpPr>
          <p:nvPr>
            <p:ph type="sldNum" sz="quarter" idx="12"/>
          </p:nvPr>
        </p:nvSpPr>
        <p:spPr/>
        <p:txBody>
          <a:bodyPr/>
          <a:lstStyle/>
          <a:p>
            <a:fld id="{0D76ED6D-61E4-47B1-B71F-B65993433194}" type="slidenum">
              <a:rPr lang="en-US" smtClean="0"/>
              <a:pPr/>
              <a:t>6</a:t>
            </a:fld>
            <a:endParaRPr lang="en-US"/>
          </a:p>
        </p:txBody>
      </p:sp>
    </p:spTree>
    <p:custDataLst>
      <p:tags r:id="rId1"/>
    </p:custDataLst>
    <p:extLst>
      <p:ext uri="{BB962C8B-B14F-4D97-AF65-F5344CB8AC3E}">
        <p14:creationId xmlns:p14="http://schemas.microsoft.com/office/powerpoint/2010/main" val="28841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500"/>
                                        <p:tgtEl>
                                          <p:spTgt spid="223"/>
                                        </p:tgtEl>
                                      </p:cBhvr>
                                    </p:animEffect>
                                  </p:childTnLst>
                                </p:cTn>
                              </p:par>
                              <p:par>
                                <p:cTn id="11" presetID="22" presetClass="entr" presetSubtype="2" fill="hold" nodeType="withEffect">
                                  <p:stCondLst>
                                    <p:cond delay="0"/>
                                  </p:stCondLst>
                                  <p:childTnLst>
                                    <p:set>
                                      <p:cBhvr>
                                        <p:cTn id="12" dur="1" fill="hold">
                                          <p:stCondLst>
                                            <p:cond delay="0"/>
                                          </p:stCondLst>
                                        </p:cTn>
                                        <p:tgtEl>
                                          <p:spTgt spid="226"/>
                                        </p:tgtEl>
                                        <p:attrNameLst>
                                          <p:attrName>style.visibility</p:attrName>
                                        </p:attrNameLst>
                                      </p:cBhvr>
                                      <p:to>
                                        <p:strVal val="visible"/>
                                      </p:to>
                                    </p:set>
                                    <p:animEffect transition="in" filter="wipe(right)">
                                      <p:cBhvr>
                                        <p:cTn id="13" dur="500"/>
                                        <p:tgtEl>
                                          <p:spTgt spid="2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2"/>
                                        </p:tgtEl>
                                        <p:attrNameLst>
                                          <p:attrName>style.visibility</p:attrName>
                                        </p:attrNameLst>
                                      </p:cBhvr>
                                      <p:to>
                                        <p:strVal val="visible"/>
                                      </p:to>
                                    </p:set>
                                    <p:animEffect transition="in" filter="fade">
                                      <p:cBhvr>
                                        <p:cTn id="16" dur="500"/>
                                        <p:tgtEl>
                                          <p:spTgt spid="2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5">
                                            <p:txEl>
                                              <p:pRg st="0" end="0"/>
                                            </p:txEl>
                                          </p:spTgt>
                                        </p:tgtEl>
                                        <p:attrNameLst>
                                          <p:attrName>style.visibility</p:attrName>
                                        </p:attrNameLst>
                                      </p:cBhvr>
                                      <p:to>
                                        <p:strVal val="visible"/>
                                      </p:to>
                                    </p:set>
                                    <p:animEffect transition="in" filter="fade">
                                      <p:cBhvr>
                                        <p:cTn id="21" dur="1000"/>
                                        <p:tgtEl>
                                          <p:spTgt spid="225">
                                            <p:txEl>
                                              <p:pRg st="0" end="0"/>
                                            </p:txEl>
                                          </p:spTgt>
                                        </p:tgtEl>
                                      </p:cBhvr>
                                    </p:animEffect>
                                  </p:childTnLst>
                                </p:cTn>
                              </p:par>
                              <p:par>
                                <p:cTn id="22" presetID="9" presetClass="emph" presetSubtype="0" nodeType="withEffect">
                                  <p:stCondLst>
                                    <p:cond delay="0"/>
                                  </p:stCondLst>
                                  <p:childTnLst>
                                    <p:set>
                                      <p:cBhvr>
                                        <p:cTn id="23" dur="indefinite"/>
                                        <p:tgtEl>
                                          <p:spTgt spid="8"/>
                                        </p:tgtEl>
                                        <p:attrNameLst>
                                          <p:attrName>style.opacity</p:attrName>
                                        </p:attrNameLst>
                                      </p:cBhvr>
                                      <p:to>
                                        <p:strVal val="0.25"/>
                                      </p:to>
                                    </p:set>
                                    <p:animEffect filter="image" prLst="opacity: 0.25">
                                      <p:cBhvr rctx="IE">
                                        <p:cTn id="24"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P spid="2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4"/>
          </p:nvPr>
        </p:nvSpPr>
        <p:spPr>
          <a:xfrm>
            <a:off x="7811380" y="2954961"/>
            <a:ext cx="3087210" cy="2196928"/>
          </a:xfrm>
        </p:spPr>
        <p:txBody>
          <a:bodyPr/>
          <a:lstStyle/>
          <a:p>
            <a:pPr marL="274320" lvl="0" indent="-274320">
              <a:spcBef>
                <a:spcPts val="2400"/>
              </a:spcBef>
              <a:buBlip>
                <a:blip r:embed="rId3"/>
              </a:buBlip>
            </a:pPr>
            <a:r>
              <a:rPr lang="en-US" sz="3200" dirty="0"/>
              <a:t>Sales tax makes </a:t>
            </a:r>
            <a:br>
              <a:rPr lang="en-US" sz="3200" dirty="0"/>
            </a:br>
            <a:r>
              <a:rPr lang="en-US" sz="3200" dirty="0"/>
              <a:t>up </a:t>
            </a:r>
            <a:r>
              <a:rPr lang="en-US" sz="3200" b="1" dirty="0"/>
              <a:t>47% of total </a:t>
            </a:r>
            <a:br>
              <a:rPr lang="en-US" sz="3200" b="1" dirty="0"/>
            </a:br>
            <a:r>
              <a:rPr lang="en-US" sz="3200" b="1" dirty="0"/>
              <a:t>state revenue</a:t>
            </a:r>
            <a:endParaRPr lang="en-US" sz="3200" dirty="0"/>
          </a:p>
        </p:txBody>
      </p:sp>
      <p:sp>
        <p:nvSpPr>
          <p:cNvPr id="6"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dirty="0"/>
              <a:t>©Avalara. Confidential and proprietary.</a:t>
            </a:r>
          </a:p>
        </p:txBody>
      </p:sp>
      <p:sp>
        <p:nvSpPr>
          <p:cNvPr id="5" name="Slide Number Placeholder 4">
            <a:extLst>
              <a:ext uri="{FF2B5EF4-FFF2-40B4-BE49-F238E27FC236}">
                <a16:creationId xmlns:a16="http://schemas.microsoft.com/office/drawing/2014/main" id="{BCE2478F-8E95-485C-95DA-497B5C2342B9}"/>
              </a:ext>
            </a:extLst>
          </p:cNvPr>
          <p:cNvSpPr>
            <a:spLocks noGrp="1"/>
          </p:cNvSpPr>
          <p:nvPr>
            <p:ph type="sldNum" sz="quarter" idx="12"/>
          </p:nvPr>
        </p:nvSpPr>
        <p:spPr/>
        <p:txBody>
          <a:bodyPr/>
          <a:lstStyle/>
          <a:p>
            <a:fld id="{C7927A04-FFAB-4E77-8A60-75CB67674673}" type="slidenum">
              <a:rPr lang="en-US" smtClean="0"/>
              <a:pPr/>
              <a:t>7</a:t>
            </a:fld>
            <a:endParaRPr lang="en-US" dirty="0"/>
          </a:p>
        </p:txBody>
      </p:sp>
      <p:sp>
        <p:nvSpPr>
          <p:cNvPr id="11" name="Subtitle 10"/>
          <p:cNvSpPr>
            <a:spLocks noGrp="1"/>
          </p:cNvSpPr>
          <p:nvPr>
            <p:ph type="subTitle" idx="15"/>
          </p:nvPr>
        </p:nvSpPr>
        <p:spPr/>
        <p:txBody>
          <a:bodyPr/>
          <a:lstStyle/>
          <a:p>
            <a:r>
              <a:rPr lang="en-US" dirty="0">
                <a:solidFill>
                  <a:schemeClr val="tx2"/>
                </a:solidFill>
              </a:rPr>
              <a:t>Total state government tax collections</a:t>
            </a:r>
          </a:p>
        </p:txBody>
      </p:sp>
      <p:sp>
        <p:nvSpPr>
          <p:cNvPr id="2" name="Title 1">
            <a:extLst>
              <a:ext uri="{FF2B5EF4-FFF2-40B4-BE49-F238E27FC236}">
                <a16:creationId xmlns:a16="http://schemas.microsoft.com/office/drawing/2014/main" id="{68943D62-A0D9-4787-B81F-C780A30D2042}"/>
              </a:ext>
            </a:extLst>
          </p:cNvPr>
          <p:cNvSpPr>
            <a:spLocks noGrp="1"/>
          </p:cNvSpPr>
          <p:nvPr>
            <p:ph type="title"/>
          </p:nvPr>
        </p:nvSpPr>
        <p:spPr/>
        <p:txBody>
          <a:bodyPr/>
          <a:lstStyle/>
          <a:p>
            <a:r>
              <a:rPr lang="en-US" dirty="0"/>
              <a:t>States rely on sales tax revenue</a:t>
            </a:r>
          </a:p>
        </p:txBody>
      </p:sp>
      <p:sp>
        <p:nvSpPr>
          <p:cNvPr id="18" name="TextBox 17"/>
          <p:cNvSpPr txBox="1"/>
          <p:nvPr/>
        </p:nvSpPr>
        <p:spPr>
          <a:xfrm>
            <a:off x="863520" y="2320515"/>
            <a:ext cx="2045012" cy="720197"/>
          </a:xfrm>
          <a:prstGeom prst="rect">
            <a:avLst/>
          </a:prstGeom>
          <a:noFill/>
        </p:spPr>
        <p:txBody>
          <a:bodyPr wrap="square" rtlCol="0">
            <a:spAutoFit/>
          </a:bodyPr>
          <a:lstStyle/>
          <a:p>
            <a:pPr>
              <a:lnSpc>
                <a:spcPct val="85000"/>
              </a:lnSpc>
            </a:pPr>
            <a:r>
              <a:rPr lang="en-US" sz="2400" dirty="0"/>
              <a:t>Selective sales taxes </a:t>
            </a:r>
            <a:r>
              <a:rPr lang="en-US" sz="2400" b="1" dirty="0">
                <a:solidFill>
                  <a:schemeClr val="tx2"/>
                </a:solidFill>
              </a:rPr>
              <a:t>16.6%</a:t>
            </a:r>
          </a:p>
        </p:txBody>
      </p:sp>
      <p:sp>
        <p:nvSpPr>
          <p:cNvPr id="19" name="TextBox 18"/>
          <p:cNvSpPr txBox="1"/>
          <p:nvPr/>
        </p:nvSpPr>
        <p:spPr>
          <a:xfrm>
            <a:off x="863520" y="4098520"/>
            <a:ext cx="2543704" cy="1047979"/>
          </a:xfrm>
          <a:prstGeom prst="rect">
            <a:avLst/>
          </a:prstGeom>
          <a:noFill/>
        </p:spPr>
        <p:txBody>
          <a:bodyPr wrap="square" rtlCol="0">
            <a:spAutoFit/>
          </a:bodyPr>
          <a:lstStyle/>
          <a:p>
            <a:pPr>
              <a:lnSpc>
                <a:spcPct val="85000"/>
              </a:lnSpc>
            </a:pPr>
            <a:r>
              <a:rPr lang="en-US" sz="2400" dirty="0"/>
              <a:t>General sales and gross receipts taxes </a:t>
            </a:r>
            <a:r>
              <a:rPr lang="en-US" sz="2400" b="1" dirty="0">
                <a:solidFill>
                  <a:schemeClr val="accent1"/>
                </a:solidFill>
              </a:rPr>
              <a:t>30.5%</a:t>
            </a:r>
          </a:p>
        </p:txBody>
      </p:sp>
      <p:cxnSp>
        <p:nvCxnSpPr>
          <p:cNvPr id="32" name="Straight Connector 31"/>
          <p:cNvCxnSpPr/>
          <p:nvPr/>
        </p:nvCxnSpPr>
        <p:spPr>
          <a:xfrm>
            <a:off x="2079175" y="3122395"/>
            <a:ext cx="1818268" cy="0"/>
          </a:xfrm>
          <a:prstGeom prst="line">
            <a:avLst/>
          </a:prstGeom>
          <a:ln>
            <a:solidFill>
              <a:srgbClr val="5F606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58190" y="4949588"/>
            <a:ext cx="1614689" cy="0"/>
          </a:xfrm>
          <a:prstGeom prst="line">
            <a:avLst/>
          </a:prstGeom>
          <a:ln>
            <a:solidFill>
              <a:srgbClr val="5F6062"/>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nvPr>
        </p:nvGraphicFramePr>
        <p:xfrm>
          <a:off x="2908532" y="1995113"/>
          <a:ext cx="4752506" cy="35988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97441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49232" y="2810380"/>
            <a:ext cx="8080158" cy="64008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600" b="1" kern="1200">
                <a:solidFill>
                  <a:srgbClr val="5F6062"/>
                </a:solidFill>
                <a:latin typeface="Arial" panose="020B0604020202020204" pitchFamily="34" charset="0"/>
                <a:ea typeface="+mj-ea"/>
                <a:cs typeface="Arial" panose="020B0604020202020204" pitchFamily="34" charset="0"/>
              </a:defRPr>
            </a:lvl1pPr>
          </a:lstStyle>
          <a:p>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5887893" y="2324956"/>
            <a:ext cx="5578015" cy="2798718"/>
          </a:xfrm>
        </p:spPr>
        <p:txBody>
          <a:bodyPr/>
          <a:lstStyle/>
          <a:p>
            <a:pPr algn="l"/>
            <a:r>
              <a:rPr lang="en-US" sz="7200" dirty="0">
                <a:latin typeface="Calibri" panose="020F0502020204030204" pitchFamily="34" charset="0"/>
                <a:ea typeface="Verdana" charset="0"/>
                <a:cs typeface="Calibri" panose="020F0502020204030204" pitchFamily="34" charset="0"/>
              </a:rPr>
              <a:t>$24 B</a:t>
            </a:r>
            <a:br>
              <a:rPr lang="en-US" dirty="0"/>
            </a:br>
            <a:r>
              <a:rPr lang="en-US" sz="3200" dirty="0"/>
              <a:t>from uncollected tax on ecommerce sales</a:t>
            </a:r>
          </a:p>
        </p:txBody>
      </p:sp>
      <p:cxnSp>
        <p:nvCxnSpPr>
          <p:cNvPr id="58" name="Straight Connector 57">
            <a:extLst>
              <a:ext uri="{FF2B5EF4-FFF2-40B4-BE49-F238E27FC236}">
                <a16:creationId xmlns:a16="http://schemas.microsoft.com/office/drawing/2014/main" id="{07AFB2D4-FD0A-4341-8DE7-A3179763867A}"/>
              </a:ext>
            </a:extLst>
          </p:cNvPr>
          <p:cNvCxnSpPr/>
          <p:nvPr/>
        </p:nvCxnSpPr>
        <p:spPr>
          <a:xfrm rot="16200000">
            <a:off x="3217932" y="3451861"/>
            <a:ext cx="416365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8A415D4-B618-4C1D-901A-F485E7996294}"/>
              </a:ext>
            </a:extLst>
          </p:cNvPr>
          <p:cNvSpPr/>
          <p:nvPr/>
        </p:nvSpPr>
        <p:spPr>
          <a:xfrm>
            <a:off x="5799364" y="2157799"/>
            <a:ext cx="6096000" cy="861774"/>
          </a:xfrm>
          <a:prstGeom prst="rect">
            <a:avLst/>
          </a:prstGeom>
        </p:spPr>
        <p:txBody>
          <a:bodyPr>
            <a:spAutoFit/>
          </a:bodyPr>
          <a:lstStyle/>
          <a:p>
            <a:r>
              <a:rPr lang="en-US" sz="3200" dirty="0">
                <a:solidFill>
                  <a:schemeClr val="bg1"/>
                </a:solidFill>
                <a:ea typeface="+mj-ea"/>
                <a:cs typeface="+mj-cs"/>
              </a:rPr>
              <a:t>States are losing </a:t>
            </a:r>
            <a:br>
              <a:rPr lang="en-US" dirty="0"/>
            </a:br>
            <a:endParaRPr lang="en-GB" dirty="0"/>
          </a:p>
        </p:txBody>
      </p:sp>
      <p:pic>
        <p:nvPicPr>
          <p:cNvPr id="11" name="Picture 10">
            <a:extLst>
              <a:ext uri="{FF2B5EF4-FFF2-40B4-BE49-F238E27FC236}">
                <a16:creationId xmlns:a16="http://schemas.microsoft.com/office/drawing/2014/main" id="{8616069C-51D7-4893-B736-A87A1AC826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10871" y="2123684"/>
            <a:ext cx="1257036" cy="1110768"/>
          </a:xfrm>
          <a:prstGeom prst="rect">
            <a:avLst/>
          </a:prstGeom>
        </p:spPr>
      </p:pic>
      <p:sp>
        <p:nvSpPr>
          <p:cNvPr id="15" name="Rectangle 14">
            <a:extLst>
              <a:ext uri="{FF2B5EF4-FFF2-40B4-BE49-F238E27FC236}">
                <a16:creationId xmlns:a16="http://schemas.microsoft.com/office/drawing/2014/main" id="{8B52BBA4-E28B-4191-B293-7634AC959D53}"/>
              </a:ext>
            </a:extLst>
          </p:cNvPr>
          <p:cNvSpPr/>
          <p:nvPr/>
        </p:nvSpPr>
        <p:spPr>
          <a:xfrm>
            <a:off x="1007101" y="3485379"/>
            <a:ext cx="3805849" cy="1143390"/>
          </a:xfrm>
          <a:prstGeom prst="rect">
            <a:avLst/>
          </a:prstGeom>
        </p:spPr>
        <p:txBody>
          <a:bodyPr wrap="none">
            <a:spAutoFit/>
          </a:bodyPr>
          <a:lstStyle/>
          <a:p>
            <a:pPr algn="ctr">
              <a:lnSpc>
                <a:spcPct val="85000"/>
              </a:lnSpc>
            </a:pPr>
            <a:r>
              <a:rPr lang="en-US" sz="4000" dirty="0">
                <a:solidFill>
                  <a:schemeClr val="bg1"/>
                </a:solidFill>
                <a:latin typeface="Calibri" panose="020F0502020204030204" pitchFamily="34" charset="0"/>
                <a:ea typeface="Verdana" charset="0"/>
                <a:cs typeface="Calibri" panose="020F0502020204030204" pitchFamily="34" charset="0"/>
              </a:rPr>
              <a:t>Online sales hurt </a:t>
            </a:r>
            <a:br>
              <a:rPr lang="en-US" sz="4000" dirty="0">
                <a:solidFill>
                  <a:schemeClr val="bg1"/>
                </a:solidFill>
                <a:latin typeface="Calibri" panose="020F0502020204030204" pitchFamily="34" charset="0"/>
                <a:ea typeface="Verdana" charset="0"/>
                <a:cs typeface="Calibri" panose="020F0502020204030204" pitchFamily="34" charset="0"/>
              </a:rPr>
            </a:br>
            <a:r>
              <a:rPr lang="en-US" sz="4000" dirty="0">
                <a:solidFill>
                  <a:schemeClr val="bg1"/>
                </a:solidFill>
                <a:latin typeface="Calibri" panose="020F0502020204030204" pitchFamily="34" charset="0"/>
                <a:ea typeface="Verdana" charset="0"/>
                <a:cs typeface="Calibri" panose="020F0502020204030204" pitchFamily="34" charset="0"/>
              </a:rPr>
              <a:t>state revenue</a:t>
            </a:r>
            <a:endParaRPr lang="en-GB" sz="4000" dirty="0">
              <a:solidFill>
                <a:schemeClr val="bg1"/>
              </a:solidFill>
              <a:latin typeface="Calibri" panose="020F0502020204030204" pitchFamily="34" charset="0"/>
              <a:ea typeface="Verdana" charset="0"/>
              <a:cs typeface="Calibri" panose="020F0502020204030204" pitchFamily="34" charset="0"/>
            </a:endParaRPr>
          </a:p>
        </p:txBody>
      </p:sp>
      <p:sp>
        <p:nvSpPr>
          <p:cNvPr id="8" name="TextBox 7">
            <a:extLst>
              <a:ext uri="{FF2B5EF4-FFF2-40B4-BE49-F238E27FC236}">
                <a16:creationId xmlns:a16="http://schemas.microsoft.com/office/drawing/2014/main" id="{5FAF10B9-4E1B-4BDC-8D04-1185848BAB5B}"/>
              </a:ext>
            </a:extLst>
          </p:cNvPr>
          <p:cNvSpPr txBox="1"/>
          <p:nvPr/>
        </p:nvSpPr>
        <p:spPr>
          <a:xfrm>
            <a:off x="697992" y="5900420"/>
            <a:ext cx="7085584" cy="474472"/>
          </a:xfrm>
          <a:prstGeom prst="rect">
            <a:avLst/>
          </a:prstGeom>
          <a:noFill/>
        </p:spPr>
        <p:txBody>
          <a:bodyPr wrap="square" lIns="0" tIns="0" rIns="0" bIns="0" rtlCol="0" anchor="b">
            <a:noAutofit/>
          </a:bodyPr>
          <a:lstStyle/>
          <a:p>
            <a:r>
              <a:rPr lang="en-US" sz="1000" dirty="0">
                <a:solidFill>
                  <a:schemeClr val="bg1"/>
                </a:solidFill>
              </a:rPr>
              <a:t>Source: US Census Bureau: Finance – Survey of State Government Tax Collections at </a:t>
            </a:r>
            <a:r>
              <a:rPr lang="en-US" sz="1000" dirty="0" err="1">
                <a:solidFill>
                  <a:schemeClr val="bg1"/>
                </a:solidFill>
              </a:rPr>
              <a:t>www.census.gov</a:t>
            </a:r>
            <a:r>
              <a:rPr lang="en-US" sz="1000" dirty="0">
                <a:solidFill>
                  <a:schemeClr val="bg1"/>
                </a:solidFill>
              </a:rPr>
              <a:t>/</a:t>
            </a:r>
            <a:r>
              <a:rPr lang="en-US" sz="1000" dirty="0" err="1">
                <a:solidFill>
                  <a:schemeClr val="bg1"/>
                </a:solidFill>
              </a:rPr>
              <a:t>govs</a:t>
            </a:r>
            <a:r>
              <a:rPr lang="en-US" sz="1000" dirty="0">
                <a:solidFill>
                  <a:schemeClr val="bg1"/>
                </a:solidFill>
              </a:rPr>
              <a:t>/</a:t>
            </a:r>
            <a:r>
              <a:rPr lang="en-US" sz="1000" dirty="0" err="1">
                <a:solidFill>
                  <a:schemeClr val="bg1"/>
                </a:solidFill>
              </a:rPr>
              <a:t>statetax</a:t>
            </a:r>
            <a:endParaRPr lang="en-US" sz="1000" dirty="0">
              <a:solidFill>
                <a:schemeClr val="bg1"/>
              </a:solidFill>
            </a:endParaRPr>
          </a:p>
          <a:p>
            <a:r>
              <a:rPr lang="en-US" sz="1000" dirty="0">
                <a:solidFill>
                  <a:schemeClr val="bg1"/>
                </a:solidFill>
              </a:rPr>
              <a:t>National Retail Federation - https://</a:t>
            </a:r>
            <a:r>
              <a:rPr lang="en-US" sz="1000" dirty="0" err="1">
                <a:solidFill>
                  <a:schemeClr val="bg1"/>
                </a:solidFill>
              </a:rPr>
              <a:t>nrf.com</a:t>
            </a:r>
            <a:r>
              <a:rPr lang="en-US" sz="1000" dirty="0">
                <a:solidFill>
                  <a:schemeClr val="bg1"/>
                </a:solidFill>
              </a:rPr>
              <a:t>/blog/nrf-ceo-calls-congress-address-sales-tax-fairness-new-campaign-launches</a:t>
            </a:r>
          </a:p>
        </p:txBody>
      </p:sp>
    </p:spTree>
    <p:extLst>
      <p:ext uri="{BB962C8B-B14F-4D97-AF65-F5344CB8AC3E}">
        <p14:creationId xmlns:p14="http://schemas.microsoft.com/office/powerpoint/2010/main" val="38288800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4406" y="4792133"/>
            <a:ext cx="12107594" cy="1952039"/>
          </a:xfrm>
          <a:prstGeom prst="rect">
            <a:avLst/>
          </a:prstGeom>
          <a:gradFill flip="none" rotWithShape="1">
            <a:gsLst>
              <a:gs pos="32000">
                <a:schemeClr val="bg1">
                  <a:alpha val="0"/>
                </a:schemeClr>
              </a:gs>
              <a:gs pos="100000">
                <a:schemeClr val="bg2">
                  <a:lumMod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2325293" y="2016731"/>
            <a:ext cx="1253067" cy="498598"/>
          </a:xfrm>
        </p:spPr>
        <p:txBody>
          <a:bodyPr/>
          <a:lstStyle/>
          <a:p>
            <a:r>
              <a:rPr lang="en-US" dirty="0">
                <a:solidFill>
                  <a:schemeClr val="accent6"/>
                </a:solidFill>
              </a:rPr>
              <a:t>Rates</a:t>
            </a:r>
          </a:p>
        </p:txBody>
      </p:sp>
      <p:sp>
        <p:nvSpPr>
          <p:cNvPr id="6" name="Footer Placeholder 5">
            <a:extLst>
              <a:ext uri="{FF2B5EF4-FFF2-40B4-BE49-F238E27FC236}">
                <a16:creationId xmlns:a16="http://schemas.microsoft.com/office/drawing/2014/main" id="{E951AC56-5BA7-4C46-869F-7F3A5BCADCD2}"/>
              </a:ext>
            </a:extLst>
          </p:cNvPr>
          <p:cNvSpPr>
            <a:spLocks noGrp="1"/>
          </p:cNvSpPr>
          <p:nvPr>
            <p:ph type="ftr" sz="quarter" idx="11"/>
          </p:nvPr>
        </p:nvSpPr>
        <p:spPr/>
        <p:txBody>
          <a:bodyPr/>
          <a:lstStyle/>
          <a:p>
            <a:r>
              <a:rPr lang="en-US"/>
              <a:t>©Avalara. Confidential and proprietary.</a:t>
            </a:r>
          </a:p>
        </p:txBody>
      </p:sp>
      <p:sp>
        <p:nvSpPr>
          <p:cNvPr id="17" name="Slide Number Placeholder 4">
            <a:extLst>
              <a:ext uri="{FF2B5EF4-FFF2-40B4-BE49-F238E27FC236}">
                <a16:creationId xmlns:a16="http://schemas.microsoft.com/office/drawing/2014/main" id="{BCE2478F-8E95-485C-95DA-497B5C2342B9}"/>
              </a:ext>
            </a:extLst>
          </p:cNvPr>
          <p:cNvSpPr>
            <a:spLocks noGrp="1"/>
          </p:cNvSpPr>
          <p:nvPr>
            <p:ph type="sldNum" sz="quarter" idx="12"/>
          </p:nvPr>
        </p:nvSpPr>
        <p:spPr/>
        <p:txBody>
          <a:bodyPr/>
          <a:lstStyle/>
          <a:p>
            <a:r>
              <a:rPr lang="en-US" dirty="0"/>
              <a:t>8</a:t>
            </a:r>
          </a:p>
        </p:txBody>
      </p:sp>
      <p:pic>
        <p:nvPicPr>
          <p:cNvPr id="19" name="Picture 18"/>
          <p:cNvPicPr>
            <a:picLocks noChangeAspect="1"/>
          </p:cNvPicPr>
          <p:nvPr/>
        </p:nvPicPr>
        <p:blipFill>
          <a:blip r:embed="rId3" cstate="print"/>
          <a:stretch>
            <a:fillRect/>
          </a:stretch>
        </p:blipFill>
        <p:spPr>
          <a:xfrm>
            <a:off x="1761067" y="2281767"/>
            <a:ext cx="9154297" cy="8644500"/>
          </a:xfrm>
          <a:prstGeom prst="rect">
            <a:avLst/>
          </a:prstGeom>
        </p:spPr>
      </p:pic>
      <p:sp>
        <p:nvSpPr>
          <p:cNvPr id="3" name="Oval 2">
            <a:extLst>
              <a:ext uri="{FF2B5EF4-FFF2-40B4-BE49-F238E27FC236}">
                <a16:creationId xmlns:a16="http://schemas.microsoft.com/office/drawing/2014/main" id="{AD40E853-4F03-4F3B-BCF5-BD9FD772BC3B}"/>
              </a:ext>
            </a:extLst>
          </p:cNvPr>
          <p:cNvSpPr/>
          <p:nvPr/>
        </p:nvSpPr>
        <p:spPr>
          <a:xfrm>
            <a:off x="5833536" y="2099734"/>
            <a:ext cx="347132" cy="34713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9947851-35A5-48A5-852D-0650A63F1C25}"/>
              </a:ext>
            </a:extLst>
          </p:cNvPr>
          <p:cNvCxnSpPr/>
          <p:nvPr/>
        </p:nvCxnSpPr>
        <p:spPr>
          <a:xfrm>
            <a:off x="3491541" y="2272481"/>
            <a:ext cx="2345267" cy="0"/>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037948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 name="EE4P_STYLE_ID" val="39dcc26a-7131-49f4-a9eb-1c0521500c03"/>
</p:tagLst>
</file>

<file path=ppt/tags/tag10.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11.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2.xml><?xml version="1.0" encoding="utf-8"?>
<p:tagLst xmlns:a="http://schemas.openxmlformats.org/drawingml/2006/main" xmlns:r="http://schemas.openxmlformats.org/officeDocument/2006/relationships" xmlns:p="http://schemas.openxmlformats.org/presentationml/2006/main">
  <p:tag name="DVSECTIONID" val="qT1ogNtav9rW75x7AXwF97"/>
</p:tagLst>
</file>

<file path=ppt/tags/tag3.xml><?xml version="1.0" encoding="utf-8"?>
<p:tagLst xmlns:a="http://schemas.openxmlformats.org/drawingml/2006/main" xmlns:r="http://schemas.openxmlformats.org/officeDocument/2006/relationships" xmlns:p="http://schemas.openxmlformats.org/presentationml/2006/main">
  <p:tag name="DVSHAPEID" val="CWQhJK6NGSL8PF68w6ar2T"/>
</p:tagLst>
</file>

<file path=ppt/tags/tag4.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5.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6.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7.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8.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ags/tag9.xml><?xml version="1.0" encoding="utf-8"?>
<p:tagLst xmlns:a="http://schemas.openxmlformats.org/drawingml/2006/main" xmlns:r="http://schemas.openxmlformats.org/officeDocument/2006/relationships" xmlns:p="http://schemas.openxmlformats.org/presentationml/2006/main">
  <p:tag name="DVSHAPEID" val="fhfqvb97k99iOYh2XYkb2G"/>
</p:tagLst>
</file>

<file path=ppt/theme/theme1.xml><?xml version="1.0" encoding="utf-8"?>
<a:theme xmlns:a="http://schemas.openxmlformats.org/drawingml/2006/main" name="Avalara">
  <a:themeElements>
    <a:clrScheme name="Avalara v4">
      <a:dk1>
        <a:srgbClr val="3A3B3C"/>
      </a:dk1>
      <a:lt1>
        <a:sysClr val="window" lastClr="FFFFFF"/>
      </a:lt1>
      <a:dk2>
        <a:srgbClr val="919195"/>
      </a:dk2>
      <a:lt2>
        <a:srgbClr val="E7E6E7"/>
      </a:lt2>
      <a:accent1>
        <a:srgbClr val="3A828C"/>
      </a:accent1>
      <a:accent2>
        <a:srgbClr val="AAD2BE"/>
      </a:accent2>
      <a:accent3>
        <a:srgbClr val="E5B85F"/>
      </a:accent3>
      <a:accent4>
        <a:srgbClr val="626186"/>
      </a:accent4>
      <a:accent5>
        <a:srgbClr val="199BD2"/>
      </a:accent5>
      <a:accent6>
        <a:srgbClr val="FC661E"/>
      </a:accent6>
      <a:hlink>
        <a:srgbClr val="0563C1"/>
      </a:hlink>
      <a:folHlink>
        <a:srgbClr val="954F72"/>
      </a:folHlink>
    </a:clrScheme>
    <a:fontScheme name="Avalar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C661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mtClean="0"/>
        </a:defPPr>
      </a:lstStyle>
    </a:txDef>
  </a:objectDefaults>
  <a:extraClrSchemeLst/>
  <a:custClrLst>
    <a:custClr name="Color 1">
      <a:srgbClr val="3A828C"/>
    </a:custClr>
    <a:custClr name="Color 2">
      <a:srgbClr val="7BBFC8"/>
    </a:custClr>
    <a:custClr name="Color 3">
      <a:srgbClr val="427C5F"/>
    </a:custClr>
    <a:custClr name="Color 4">
      <a:srgbClr val="6CB18E"/>
    </a:custClr>
    <a:custClr name="Color 5">
      <a:srgbClr val="626186"/>
    </a:custClr>
    <a:custClr name="Color 6">
      <a:srgbClr val="9F9EB9"/>
    </a:custClr>
    <a:custClr name="Color 7">
      <a:srgbClr val="794D5E"/>
    </a:custClr>
    <a:custClr name="Color 8">
      <a:srgbClr val="B28198"/>
    </a:custClr>
    <a:custClr name="null">
      <a:srgbClr val="FFFFFF"/>
    </a:custClr>
    <a:custClr name="null">
      <a:srgbClr val="FFFFFF"/>
    </a:custClr>
  </a:custClrLst>
  <a:extLst>
    <a:ext uri="{05A4C25C-085E-4340-85A3-A5531E510DB2}">
      <thm15:themeFamily xmlns:thm15="http://schemas.microsoft.com/office/thememl/2012/main" name="00_Final Avalara PowerPoint Template 16x9 022518.pptx" id="{9E198718-9DFC-40F4-9D87-9BAB8A4B1DAF}" vid="{9BA7DCA5-4E37-4487-A56B-0D49789858EE}"/>
    </a:ext>
  </a:extLst>
</a:theme>
</file>

<file path=ppt/theme/theme2.xml><?xml version="1.0" encoding="utf-8"?>
<a:theme xmlns:a="http://schemas.openxmlformats.org/drawingml/2006/main" name="Office Theme">
  <a:themeElements>
    <a:clrScheme name="Avalara v4">
      <a:dk1>
        <a:srgbClr val="3A3B3C"/>
      </a:dk1>
      <a:lt1>
        <a:sysClr val="window" lastClr="FFFFFF"/>
      </a:lt1>
      <a:dk2>
        <a:srgbClr val="919195"/>
      </a:dk2>
      <a:lt2>
        <a:srgbClr val="E7E6E7"/>
      </a:lt2>
      <a:accent1>
        <a:srgbClr val="3A828C"/>
      </a:accent1>
      <a:accent2>
        <a:srgbClr val="AAD2BE"/>
      </a:accent2>
      <a:accent3>
        <a:srgbClr val="E5B85F"/>
      </a:accent3>
      <a:accent4>
        <a:srgbClr val="626186"/>
      </a:accent4>
      <a:accent5>
        <a:srgbClr val="199BD2"/>
      </a:accent5>
      <a:accent6>
        <a:srgbClr val="FC661E"/>
      </a:accent6>
      <a:hlink>
        <a:srgbClr val="0563C1"/>
      </a:hlink>
      <a:folHlink>
        <a:srgbClr val="954F72"/>
      </a:folHlink>
    </a:clrScheme>
    <a:fontScheme name="Avalara PPTx Templat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Avalara_2018</Template>
  <TotalTime>78</TotalTime>
  <Words>2706</Words>
  <Application>Microsoft Office PowerPoint</Application>
  <PresentationFormat>Widescreen</PresentationFormat>
  <Paragraphs>441</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Corbel</vt:lpstr>
      <vt:lpstr>Oswald</vt:lpstr>
      <vt:lpstr>Verdana</vt:lpstr>
      <vt:lpstr>Avalara</vt:lpstr>
      <vt:lpstr>Sales and Use Tax Compliance for Dummies </vt:lpstr>
      <vt:lpstr>Pop Quiz</vt:lpstr>
      <vt:lpstr>Taxable or Exempt?</vt:lpstr>
      <vt:lpstr>PowerPoint Presentation</vt:lpstr>
      <vt:lpstr>Challenges of Compliance</vt:lpstr>
      <vt:lpstr>The state of our states</vt:lpstr>
      <vt:lpstr>States rely on sales tax revenue</vt:lpstr>
      <vt:lpstr>$24 B from uncollected tax on ecommerce sales</vt:lpstr>
      <vt:lpstr>Rates</vt:lpstr>
      <vt:lpstr>PowerPoint Presentation</vt:lpstr>
      <vt:lpstr>The Nexus Challenge</vt:lpstr>
      <vt:lpstr>The nexus challenge</vt:lpstr>
      <vt:lpstr>PowerPoint Presentation</vt:lpstr>
      <vt:lpstr>The Nexus Challenge: Use Tax</vt:lpstr>
      <vt:lpstr>PowerPoint Presentation</vt:lpstr>
      <vt:lpstr>PowerPoint Presentation</vt:lpstr>
      <vt:lpstr>PowerPoint Presentation</vt:lpstr>
      <vt:lpstr>Mental Break -  True or False?</vt:lpstr>
      <vt:lpstr>How Automation Helps</vt:lpstr>
      <vt:lpstr>How can sales tax automation help  your business?</vt:lpstr>
      <vt:lpstr>PowerPoint Presentation</vt:lpstr>
      <vt:lpstr>Avalara’s reason for being</vt:lpstr>
      <vt:lpstr>Why do companies outsource tax compliance?</vt:lpstr>
      <vt:lpstr>Sales tax audits are not fun</vt:lpstr>
      <vt:lpstr>Top-performing organizations</vt:lpstr>
      <vt:lpstr>“Any efforts spent on sales and use tax compliance and related activities are    non-revenue generating.”</vt:lpstr>
      <vt:lpstr>Addressing the challenges</vt:lpstr>
      <vt:lpstr>Avalara Sales Tax Suite</vt:lpstr>
      <vt:lpstr>Ebook: Sales &amp; Use Tax Compliance for Dummies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Minerva Thai</dc:creator>
  <cp:lastModifiedBy>Kelleigh Tegels Nelson</cp:lastModifiedBy>
  <cp:revision>15</cp:revision>
  <dcterms:created xsi:type="dcterms:W3CDTF">2018-03-07T20:50:48Z</dcterms:created>
  <dcterms:modified xsi:type="dcterms:W3CDTF">2018-04-11T20:45:03Z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13014971</vt:lpwstr>
  </property>
  <property fmtid="{D5CDD505-2E9C-101B-9397-08002B2CF9AE}" pid="3" name="NXPowerLiteSettings">
    <vt:lpwstr>C980073804F000</vt:lpwstr>
  </property>
  <property fmtid="{D5CDD505-2E9C-101B-9397-08002B2CF9AE}" pid="4" name="NXPowerLiteVersion">
    <vt:lpwstr>D7.1.14</vt:lpwstr>
  </property>
</Properties>
</file>