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8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5" r:id="rId1"/>
    <p:sldMasterId id="2147483684" r:id="rId2"/>
    <p:sldMasterId id="2147483710" r:id="rId3"/>
    <p:sldMasterId id="2147483728" r:id="rId4"/>
  </p:sldMasterIdLst>
  <p:notesMasterIdLst>
    <p:notesMasterId r:id="rId25"/>
  </p:notesMasterIdLst>
  <p:sldIdLst>
    <p:sldId id="430" r:id="rId5"/>
    <p:sldId id="366" r:id="rId6"/>
    <p:sldId id="339" r:id="rId7"/>
    <p:sldId id="380" r:id="rId8"/>
    <p:sldId id="431" r:id="rId9"/>
    <p:sldId id="263" r:id="rId10"/>
    <p:sldId id="264" r:id="rId11"/>
    <p:sldId id="357" r:id="rId12"/>
    <p:sldId id="269" r:id="rId13"/>
    <p:sldId id="266" r:id="rId14"/>
    <p:sldId id="262" r:id="rId15"/>
    <p:sldId id="268" r:id="rId16"/>
    <p:sldId id="270" r:id="rId17"/>
    <p:sldId id="274" r:id="rId18"/>
    <p:sldId id="275" r:id="rId19"/>
    <p:sldId id="286" r:id="rId20"/>
    <p:sldId id="277" r:id="rId21"/>
    <p:sldId id="358" r:id="rId22"/>
    <p:sldId id="283" r:id="rId23"/>
    <p:sldId id="271"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
      <p:font typeface="Segoe UI Light" panose="020B0502040204020203" pitchFamily="34" charset="0"/>
      <p:regular r:id="rId38"/>
      <p:italic r:id="rId39"/>
    </p:embeddedFont>
    <p:embeddedFont>
      <p:font typeface="Segoe UI Semibold" panose="020B0702040204020203" pitchFamily="34" charset="0"/>
      <p:bold r:id="rId40"/>
      <p:boldItalic r:id="rId41"/>
    </p:embeddedFont>
    <p:embeddedFont>
      <p:font typeface="Segoe UI Semilight" panose="020B0402040204020203" pitchFamily="34"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F26B43"/>
          </p15:clr>
        </p15:guide>
        <p15:guide id="3" orient="horz" pos="1200">
          <p15:clr>
            <a:srgbClr val="FDE53C"/>
          </p15:clr>
        </p15:guide>
        <p15:guide id="4" orient="horz" pos="288">
          <p15:clr>
            <a:srgbClr val="FDE53C"/>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04E"/>
    <a:srgbClr val="002047"/>
    <a:srgbClr val="25309B"/>
    <a:srgbClr val="03BDB9"/>
    <a:srgbClr val="0427BC"/>
    <a:srgbClr val="B50B7C"/>
    <a:srgbClr val="192AA7"/>
    <a:srgbClr val="0B1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76" d="100"/>
          <a:sy n="76" d="100"/>
        </p:scale>
        <p:origin x="656" y="27"/>
      </p:cViewPr>
      <p:guideLst>
        <p:guide orient="horz" pos="2160"/>
        <p:guide orient="horz" pos="1200"/>
        <p:guide orient="horz" pos="288"/>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0" d="100"/>
          <a:sy n="50" d="100"/>
        </p:scale>
        <p:origin x="2710" y="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D013C-44E4-402A-AB4E-CF4DFBA3D8AF}" type="datetimeFigureOut">
              <a:rPr lang="en-US" smtClean="0"/>
              <a:t>4/25/2019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97DF8-F1D1-41F6-9C10-CE7E19F02054}" type="slidenum">
              <a:rPr lang="en-US" smtClean="0"/>
              <a:t>‹#›</a:t>
            </a:fld>
            <a:endParaRPr lang="en-US" dirty="0"/>
          </a:p>
        </p:txBody>
      </p:sp>
    </p:spTree>
    <p:extLst>
      <p:ext uri="{BB962C8B-B14F-4D97-AF65-F5344CB8AC3E}">
        <p14:creationId xmlns:p14="http://schemas.microsoft.com/office/powerpoint/2010/main" val="244943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F56BD-4F97-474C-AFE7-775E78111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06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ability for non-specialists to create content.  Email, Spreadsheets, Social media,</a:t>
            </a:r>
            <a:r>
              <a:rPr lang="en-AU" baseline="0" dirty="0"/>
              <a:t> Facebook, Salesforce</a:t>
            </a:r>
            <a:endParaRPr lang="en-AU" dirty="0"/>
          </a:p>
        </p:txBody>
      </p:sp>
      <p:sp>
        <p:nvSpPr>
          <p:cNvPr id="4" name="Slide Number Placeholder 3"/>
          <p:cNvSpPr>
            <a:spLocks noGrp="1"/>
          </p:cNvSpPr>
          <p:nvPr>
            <p:ph type="sldNum" sz="quarter" idx="10"/>
          </p:nvPr>
        </p:nvSpPr>
        <p:spPr/>
        <p:txBody>
          <a:bodyPr/>
          <a:lstStyle/>
          <a:p>
            <a:fld id="{78E73F0D-28D1-4ACE-9012-21C95BB1391B}" type="slidenum">
              <a:rPr lang="en-AU" smtClean="0"/>
              <a:t>4</a:t>
            </a:fld>
            <a:endParaRPr lang="en-AU"/>
          </a:p>
        </p:txBody>
      </p:sp>
    </p:spTree>
    <p:extLst>
      <p:ext uri="{BB962C8B-B14F-4D97-AF65-F5344CB8AC3E}">
        <p14:creationId xmlns:p14="http://schemas.microsoft.com/office/powerpoint/2010/main" val="329565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31420A-23DF-4CE9-AEAB-249C37D2BF4C}" type="slidenum">
              <a:rPr lang="en-AU" smtClean="0"/>
              <a:t>13</a:t>
            </a:fld>
            <a:endParaRPr lang="en-AU" dirty="0"/>
          </a:p>
        </p:txBody>
      </p:sp>
    </p:spTree>
    <p:extLst>
      <p:ext uri="{BB962C8B-B14F-4D97-AF65-F5344CB8AC3E}">
        <p14:creationId xmlns:p14="http://schemas.microsoft.com/office/powerpoint/2010/main" val="390273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C551C67-4276-46F6-B4D1-DFD1D29FA08C}" type="slidenum">
              <a:rPr lang="en-US" smtClean="0"/>
              <a:t>14</a:t>
            </a:fld>
            <a:endParaRPr lang="en-US" dirty="0"/>
          </a:p>
        </p:txBody>
      </p:sp>
    </p:spTree>
    <p:extLst>
      <p:ext uri="{BB962C8B-B14F-4D97-AF65-F5344CB8AC3E}">
        <p14:creationId xmlns:p14="http://schemas.microsoft.com/office/powerpoint/2010/main" val="153826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7FA275-F231-44DF-9638-03F80636E5C8}"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5814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31420A-23DF-4CE9-AEAB-249C37D2BF4C}" type="slidenum">
              <a:rPr lang="en-AU" smtClean="0"/>
              <a:t>20</a:t>
            </a:fld>
            <a:endParaRPr lang="en-AU" dirty="0"/>
          </a:p>
        </p:txBody>
      </p:sp>
    </p:spTree>
    <p:extLst>
      <p:ext uri="{BB962C8B-B14F-4D97-AF65-F5344CB8AC3E}">
        <p14:creationId xmlns:p14="http://schemas.microsoft.com/office/powerpoint/2010/main" val="2789780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4337781" y="1434883"/>
            <a:ext cx="7197726" cy="2421464"/>
          </a:xfrm>
        </p:spPr>
        <p:txBody>
          <a:bodyPr anchor="b">
            <a:normAutofit/>
          </a:bodyPr>
          <a:lstStyle>
            <a:lvl1pPr algn="r">
              <a:defRPr sz="4000" b="1">
                <a:effectLst/>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37781" y="3856348"/>
            <a:ext cx="7197726" cy="1405467"/>
          </a:xfrm>
        </p:spPr>
        <p:txBody>
          <a:bodyPr anchor="t">
            <a:normAutofit/>
          </a:bodyPr>
          <a:lstStyle>
            <a:lvl1pPr marL="0" indent="0" algn="r">
              <a:buNone/>
              <a:defRPr sz="1800" cap="all">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307940" y="5341191"/>
            <a:ext cx="1600200" cy="377825"/>
          </a:xfrm>
        </p:spPr>
        <p:txBody>
          <a:bodyPr/>
          <a:lstStyle>
            <a:lvl1pPr>
              <a:defRPr>
                <a:latin typeface="Segoe UI" panose="020B0502040204020203" pitchFamily="34" charset="0"/>
                <a:cs typeface="Segoe UI" panose="020B0502040204020203" pitchFamily="34" charset="0"/>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a:xfrm>
            <a:off x="4337781" y="5341191"/>
            <a:ext cx="4893958" cy="377825"/>
          </a:xfrm>
        </p:spPr>
        <p:txBody>
          <a:bodyPr/>
          <a:lstStyle>
            <a:lvl1pPr>
              <a:defRPr>
                <a:latin typeface="Segoe UI" panose="020B0502040204020203" pitchFamily="34" charset="0"/>
                <a:cs typeface="Segoe UI" panose="020B0502040204020203" pitchFamily="34" charset="0"/>
              </a:defRPr>
            </a:lvl1pPr>
          </a:lstStyle>
          <a:p>
            <a:endParaRPr lang="en-AU" dirty="0"/>
          </a:p>
        </p:txBody>
      </p:sp>
      <p:sp>
        <p:nvSpPr>
          <p:cNvPr id="6" name="Slide Number Placeholder 5"/>
          <p:cNvSpPr>
            <a:spLocks noGrp="1"/>
          </p:cNvSpPr>
          <p:nvPr>
            <p:ph type="sldNum" sz="quarter" idx="12"/>
          </p:nvPr>
        </p:nvSpPr>
        <p:spPr>
          <a:xfrm>
            <a:off x="10984340" y="5341191"/>
            <a:ext cx="551167" cy="377825"/>
          </a:xfrm>
        </p:spPr>
        <p:txBody>
          <a:bodyPr/>
          <a:lstStyle>
            <a:lvl1pPr>
              <a:defRPr>
                <a:latin typeface="Segoe UI" panose="020B0502040204020203" pitchFamily="34" charset="0"/>
                <a:cs typeface="Segoe UI" panose="020B0502040204020203" pitchFamily="34" charset="0"/>
              </a:defRPr>
            </a:lvl1pPr>
          </a:lstStyle>
          <a:p>
            <a:fld id="{8BF424AF-0D29-4B2B-9C99-0072C2ADD388}" type="slidenum">
              <a:rPr lang="en-AU" smtClean="0"/>
              <a:t>‹#›</a:t>
            </a:fld>
            <a:endParaRPr lang="en-AU" dirty="0"/>
          </a:p>
        </p:txBody>
      </p:sp>
    </p:spTree>
    <p:extLst>
      <p:ext uri="{BB962C8B-B14F-4D97-AF65-F5344CB8AC3E}">
        <p14:creationId xmlns:p14="http://schemas.microsoft.com/office/powerpoint/2010/main" val="2957340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20725108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14705780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57201276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38805710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9077678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6844416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65741328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06281567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1">
    <p:spTree>
      <p:nvGrpSpPr>
        <p:cNvPr id="1" name=""/>
        <p:cNvGrpSpPr/>
        <p:nvPr/>
      </p:nvGrpSpPr>
      <p:grpSpPr>
        <a:xfrm>
          <a:off x="0" y="0"/>
          <a:ext cx="0" cy="0"/>
          <a:chOff x="0" y="0"/>
          <a:chExt cx="0" cy="0"/>
        </a:xfrm>
      </p:grpSpPr>
      <p:sp>
        <p:nvSpPr>
          <p:cNvPr id="7" name="Rectangle 6"/>
          <p:cNvSpPr/>
          <p:nvPr/>
        </p:nvSpPr>
        <p:spPr>
          <a:xfrm>
            <a:off x="280085" y="257246"/>
            <a:ext cx="11765377" cy="932645"/>
          </a:xfrm>
          <a:prstGeom prst="rect">
            <a:avLst/>
          </a:prstGeom>
          <a:solidFill>
            <a:srgbClr val="5C6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6862" y="354196"/>
            <a:ext cx="7957038" cy="747773"/>
          </a:xfrm>
        </p:spPr>
        <p:txBody>
          <a:bodyPr>
            <a:normAutofit/>
          </a:bodyPr>
          <a:lstStyle>
            <a:lvl1pPr>
              <a:defRPr sz="240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BB273142-7A5D-4B3C-950D-7F1DBE4D75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5303" y="405049"/>
            <a:ext cx="3346612" cy="637038"/>
          </a:xfrm>
          <a:prstGeom prst="rect">
            <a:avLst/>
          </a:prstGeom>
        </p:spPr>
      </p:pic>
    </p:spTree>
    <p:extLst>
      <p:ext uri="{BB962C8B-B14F-4D97-AF65-F5344CB8AC3E}">
        <p14:creationId xmlns:p14="http://schemas.microsoft.com/office/powerpoint/2010/main" val="263218772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Text Placeholder 11"/>
          <p:cNvSpPr>
            <a:spLocks noGrp="1"/>
          </p:cNvSpPr>
          <p:nvPr>
            <p:ph type="body" sz="quarter" idx="10" hasCustomPrompt="1"/>
          </p:nvPr>
        </p:nvSpPr>
        <p:spPr>
          <a:xfrm>
            <a:off x="266700" y="290146"/>
            <a:ext cx="4495800" cy="2974262"/>
          </a:xfrm>
          <a:prstGeom prst="rect">
            <a:avLst/>
          </a:prstGeom>
          <a:ln>
            <a:solidFill>
              <a:schemeClr val="tx1"/>
            </a:solidFill>
            <a:prstDash val="sysDash"/>
          </a:ln>
        </p:spPr>
        <p:txBody>
          <a:bodyPr lIns="182880" tIns="182880" rIns="182880" bIns="182880" anchor="t">
            <a:normAutofit/>
          </a:bodyPr>
          <a:lstStyle>
            <a:lvl1pPr marL="0" indent="0">
              <a:buNone/>
              <a:defRPr sz="4400">
                <a:solidFill>
                  <a:schemeClr val="bg1"/>
                </a:solidFill>
                <a:latin typeface="Segoe UI Light" panose="020B0502040204020203" pitchFamily="34" charset="0"/>
              </a:defRPr>
            </a:lvl1pPr>
          </a:lstStyle>
          <a:p>
            <a:pPr lvl="0"/>
            <a:r>
              <a:rPr lang="en-US" dirty="0"/>
              <a:t>Box 1: &lt;ISV Name&gt; &lt;Product Name&gt;</a:t>
            </a:r>
          </a:p>
        </p:txBody>
      </p:sp>
    </p:spTree>
    <p:extLst>
      <p:ext uri="{BB962C8B-B14F-4D97-AF65-F5344CB8AC3E}">
        <p14:creationId xmlns:p14="http://schemas.microsoft.com/office/powerpoint/2010/main" val="414813196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1" y="1431852"/>
            <a:ext cx="10131425" cy="4196591"/>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78114090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 y="75337"/>
            <a:ext cx="12051792" cy="1202469"/>
          </a:xfrm>
        </p:spPr>
        <p:txBody>
          <a:bodyPr/>
          <a:lstStyle/>
          <a:p>
            <a:r>
              <a:rPr lang="en-US"/>
              <a:t>Click to edit Master title style</a:t>
            </a:r>
            <a:endParaRPr lang="en-US" dirty="0"/>
          </a:p>
        </p:txBody>
      </p:sp>
    </p:spTree>
    <p:extLst>
      <p:ext uri="{BB962C8B-B14F-4D97-AF65-F5344CB8AC3E}">
        <p14:creationId xmlns:p14="http://schemas.microsoft.com/office/powerpoint/2010/main" val="35073669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2" name="Title 1"/>
          <p:cNvSpPr>
            <a:spLocks noGrp="1"/>
          </p:cNvSpPr>
          <p:nvPr>
            <p:ph type="title"/>
          </p:nvPr>
        </p:nvSpPr>
        <p:spPr>
          <a:xfrm>
            <a:off x="73151" y="75337"/>
            <a:ext cx="12024805" cy="1202469"/>
          </a:xfrm>
        </p:spPr>
        <p:txBody>
          <a:bodyPr>
            <a:normAutofit/>
          </a:bodyPr>
          <a:lstStyle>
            <a:lvl1pPr>
              <a:defRPr sz="2400">
                <a:solidFill>
                  <a:schemeClr val="tx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82169" y="1277938"/>
            <a:ext cx="12015788" cy="5461000"/>
          </a:xfrm>
          <a:prstGeom prst="rect">
            <a:avLst/>
          </a:prstGeom>
        </p:spPr>
        <p:txBody>
          <a:bodyPr lIns="182880" tIns="182880" rIns="182880" bIns="182880"/>
          <a:lstStyle>
            <a:lvl1pPr marL="0" indent="0">
              <a:buNone/>
              <a:defRPr sz="1200" b="1">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10277459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yout 2">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3" y="257909"/>
            <a:ext cx="11637099" cy="1395046"/>
          </a:xfrm>
          <a:prstGeom prst="rect">
            <a:avLst/>
          </a:prstGeom>
        </p:spPr>
      </p:pic>
      <p:sp>
        <p:nvSpPr>
          <p:cNvPr id="2" name="Title 1"/>
          <p:cNvSpPr>
            <a:spLocks noGrp="1"/>
          </p:cNvSpPr>
          <p:nvPr>
            <p:ph type="title"/>
          </p:nvPr>
        </p:nvSpPr>
        <p:spPr>
          <a:xfrm>
            <a:off x="386862" y="354196"/>
            <a:ext cx="7957038" cy="1202469"/>
          </a:xfrm>
        </p:spPr>
        <p:txBody>
          <a:bodyPr>
            <a:normAutofit/>
          </a:bodyPr>
          <a:lstStyle>
            <a:lvl1pPr>
              <a:defRPr sz="2400">
                <a:solidFill>
                  <a:schemeClr val="bg1"/>
                </a:solidFill>
              </a:defRPr>
            </a:lvl1pPr>
          </a:lstStyle>
          <a:p>
            <a:r>
              <a:rPr lang="en-US"/>
              <a:t>Click to edit Master title style</a:t>
            </a:r>
            <a:endParaRPr lang="en-US" dirty="0"/>
          </a:p>
        </p:txBody>
      </p:sp>
      <p:sp>
        <p:nvSpPr>
          <p:cNvPr id="7" name="Rectangle 6"/>
          <p:cNvSpPr/>
          <p:nvPr/>
        </p:nvSpPr>
        <p:spPr>
          <a:xfrm>
            <a:off x="9718431" y="257908"/>
            <a:ext cx="2198753" cy="1395046"/>
          </a:xfrm>
          <a:prstGeom prst="rect">
            <a:avLst/>
          </a:prstGeom>
          <a:gradFill>
            <a:gsLst>
              <a:gs pos="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555378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yout 3">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5" y="257908"/>
            <a:ext cx="11630561" cy="1383324"/>
          </a:xfrm>
          <a:prstGeom prst="rect">
            <a:avLst/>
          </a:prstGeom>
        </p:spPr>
      </p:pic>
      <p:sp>
        <p:nvSpPr>
          <p:cNvPr id="2" name="Title 1"/>
          <p:cNvSpPr>
            <a:spLocks noGrp="1"/>
          </p:cNvSpPr>
          <p:nvPr>
            <p:ph type="title"/>
          </p:nvPr>
        </p:nvSpPr>
        <p:spPr>
          <a:xfrm>
            <a:off x="386862" y="348335"/>
            <a:ext cx="7957038" cy="1202469"/>
          </a:xfrm>
        </p:spPr>
        <p:txBody>
          <a:bodyPr>
            <a:normAutofit/>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1252162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yout 4">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5" y="257909"/>
            <a:ext cx="11637099" cy="1395046"/>
          </a:xfrm>
          <a:prstGeom prst="rect">
            <a:avLst/>
          </a:prstGeom>
        </p:spPr>
      </p:pic>
      <p:sp>
        <p:nvSpPr>
          <p:cNvPr id="2" name="Title 1"/>
          <p:cNvSpPr>
            <a:spLocks noGrp="1"/>
          </p:cNvSpPr>
          <p:nvPr>
            <p:ph type="title"/>
          </p:nvPr>
        </p:nvSpPr>
        <p:spPr>
          <a:xfrm>
            <a:off x="386862" y="354197"/>
            <a:ext cx="7957038" cy="1202469"/>
          </a:xfrm>
        </p:spPr>
        <p:txBody>
          <a:bodyPr>
            <a:normAutofit/>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9292941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5">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280083" y="269630"/>
            <a:ext cx="11637099" cy="1395047"/>
          </a:xfrm>
          <a:prstGeom prst="rect">
            <a:avLst/>
          </a:prstGeom>
        </p:spPr>
      </p:pic>
      <p:sp>
        <p:nvSpPr>
          <p:cNvPr id="2" name="Title 1"/>
          <p:cNvSpPr>
            <a:spLocks noGrp="1"/>
          </p:cNvSpPr>
          <p:nvPr>
            <p:ph type="title"/>
          </p:nvPr>
        </p:nvSpPr>
        <p:spPr>
          <a:xfrm>
            <a:off x="386862" y="357138"/>
            <a:ext cx="8270748" cy="1202469"/>
          </a:xfrm>
        </p:spPr>
        <p:txBody>
          <a:bodyPr>
            <a:normAutofit/>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2496627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Layout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5" y="257908"/>
            <a:ext cx="11637099" cy="1395046"/>
          </a:xfrm>
          <a:prstGeom prst="rect">
            <a:avLst/>
          </a:prstGeom>
        </p:spPr>
      </p:pic>
      <p:sp>
        <p:nvSpPr>
          <p:cNvPr id="5" name="Rectangle 4"/>
          <p:cNvSpPr/>
          <p:nvPr/>
        </p:nvSpPr>
        <p:spPr>
          <a:xfrm>
            <a:off x="9718431" y="257908"/>
            <a:ext cx="2198753" cy="1395046"/>
          </a:xfrm>
          <a:prstGeom prst="rect">
            <a:avLst/>
          </a:prstGeom>
          <a:gradFill>
            <a:gsLst>
              <a:gs pos="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6862" y="354196"/>
            <a:ext cx="7957038" cy="1216695"/>
          </a:xfrm>
        </p:spPr>
        <p:txBody>
          <a:bodyPr>
            <a:normAutofit/>
          </a:bodyPr>
          <a:lstStyle>
            <a:lvl1pPr>
              <a:defRPr sz="2400">
                <a:solidFill>
                  <a:schemeClr val="bg1"/>
                </a:solidFill>
              </a:defRPr>
            </a:lvl1pPr>
          </a:lstStyle>
          <a:p>
            <a:r>
              <a:rPr lang="en-US"/>
              <a:t>Click to edit Master title style</a:t>
            </a:r>
            <a:endParaRPr lang="en-US" dirty="0"/>
          </a:p>
        </p:txBody>
      </p:sp>
      <p:sp>
        <p:nvSpPr>
          <p:cNvPr id="6" name="Rectangle 5"/>
          <p:cNvSpPr/>
          <p:nvPr/>
        </p:nvSpPr>
        <p:spPr>
          <a:xfrm>
            <a:off x="8889476" y="257908"/>
            <a:ext cx="3027709" cy="1395046"/>
          </a:xfrm>
          <a:prstGeom prst="rect">
            <a:avLst/>
          </a:prstGeom>
          <a:gradFill>
            <a:gsLst>
              <a:gs pos="0">
                <a:schemeClr val="bg1">
                  <a:alpha val="0"/>
                </a:schemeClr>
              </a:gs>
              <a:gs pos="4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hasCustomPrompt="1"/>
          </p:nvPr>
        </p:nvSpPr>
        <p:spPr>
          <a:xfrm>
            <a:off x="10305288" y="487880"/>
            <a:ext cx="1718673" cy="949325"/>
          </a:xfrm>
          <a:prstGeom prst="rect">
            <a:avLst/>
          </a:prstGeom>
        </p:spPr>
        <p:txBody>
          <a:bodyPr anchor="ctr"/>
          <a:lstStyle>
            <a:lvl1pPr marL="0" indent="0" algn="ctr">
              <a:buNone/>
              <a:defRPr sz="1200" b="1" baseline="0">
                <a:solidFill>
                  <a:schemeClr val="tx1"/>
                </a:solidFill>
              </a:defRPr>
            </a:lvl1pPr>
          </a:lstStyle>
          <a:p>
            <a:r>
              <a:rPr lang="en-US" dirty="0"/>
              <a:t>Box 2:</a:t>
            </a:r>
            <a:br>
              <a:rPr lang="en-US" dirty="0"/>
            </a:br>
            <a:r>
              <a:rPr lang="en-US" dirty="0"/>
              <a:t>&lt;ISV Logo&gt;</a:t>
            </a:r>
          </a:p>
        </p:txBody>
      </p:sp>
    </p:spTree>
    <p:extLst>
      <p:ext uri="{BB962C8B-B14F-4D97-AF65-F5344CB8AC3E}">
        <p14:creationId xmlns:p14="http://schemas.microsoft.com/office/powerpoint/2010/main" val="393911357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4337781" y="1434883"/>
            <a:ext cx="7197726" cy="2421464"/>
          </a:xfrm>
        </p:spPr>
        <p:txBody>
          <a:bodyPr anchor="b">
            <a:normAutofit/>
          </a:bodyPr>
          <a:lstStyle>
            <a:lvl1pPr algn="r">
              <a:defRPr sz="4000" b="1">
                <a:effectLst/>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37781" y="3856348"/>
            <a:ext cx="7197726" cy="1405467"/>
          </a:xfrm>
        </p:spPr>
        <p:txBody>
          <a:bodyPr anchor="t">
            <a:normAutofit/>
          </a:bodyPr>
          <a:lstStyle>
            <a:lvl1pPr marL="0" indent="0" algn="r">
              <a:buNone/>
              <a:defRPr sz="1800" cap="all">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307940" y="5341191"/>
            <a:ext cx="1600200" cy="377825"/>
          </a:xfrm>
        </p:spPr>
        <p:txBody>
          <a:bodyPr/>
          <a:lstStyle>
            <a:lvl1pPr>
              <a:defRPr>
                <a:latin typeface="Segoe UI" panose="020B0502040204020203" pitchFamily="34" charset="0"/>
                <a:cs typeface="Segoe UI" panose="020B0502040204020203" pitchFamily="34" charset="0"/>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a:xfrm>
            <a:off x="4337781" y="5341191"/>
            <a:ext cx="4893958" cy="377825"/>
          </a:xfrm>
        </p:spPr>
        <p:txBody>
          <a:bodyPr/>
          <a:lstStyle>
            <a:lvl1pPr>
              <a:defRPr>
                <a:latin typeface="Segoe UI" panose="020B0502040204020203" pitchFamily="34" charset="0"/>
                <a:cs typeface="Segoe UI" panose="020B0502040204020203" pitchFamily="34" charset="0"/>
              </a:defRPr>
            </a:lvl1pPr>
          </a:lstStyle>
          <a:p>
            <a:endParaRPr lang="en-AU" dirty="0"/>
          </a:p>
        </p:txBody>
      </p:sp>
      <p:sp>
        <p:nvSpPr>
          <p:cNvPr id="6" name="Slide Number Placeholder 5"/>
          <p:cNvSpPr>
            <a:spLocks noGrp="1"/>
          </p:cNvSpPr>
          <p:nvPr>
            <p:ph type="sldNum" sz="quarter" idx="12"/>
          </p:nvPr>
        </p:nvSpPr>
        <p:spPr>
          <a:xfrm>
            <a:off x="10984340" y="5341191"/>
            <a:ext cx="551167" cy="377825"/>
          </a:xfrm>
        </p:spPr>
        <p:txBody>
          <a:bodyPr/>
          <a:lstStyle>
            <a:lvl1pPr>
              <a:defRPr>
                <a:latin typeface="Segoe UI" panose="020B0502040204020203" pitchFamily="34" charset="0"/>
                <a:cs typeface="Segoe UI" panose="020B0502040204020203" pitchFamily="34" charset="0"/>
              </a:defRPr>
            </a:lvl1pPr>
          </a:lstStyle>
          <a:p>
            <a:fld id="{8BF424AF-0D29-4B2B-9C99-0072C2ADD388}" type="slidenum">
              <a:rPr lang="en-AU" smtClean="0"/>
              <a:t>‹#›</a:t>
            </a:fld>
            <a:endParaRPr lang="en-AU" dirty="0"/>
          </a:p>
        </p:txBody>
      </p:sp>
    </p:spTree>
    <p:extLst>
      <p:ext uri="{BB962C8B-B14F-4D97-AF65-F5344CB8AC3E}">
        <p14:creationId xmlns:p14="http://schemas.microsoft.com/office/powerpoint/2010/main" val="382562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1" y="1431852"/>
            <a:ext cx="10131425" cy="4196591"/>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79815400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11242954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76721905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1367161"/>
            <a:ext cx="4995334" cy="44240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1367161"/>
            <a:ext cx="4995332" cy="4424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81389085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6779882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2560789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38741722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91376168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58104935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02026722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44801143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12417917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9723756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1367161"/>
            <a:ext cx="4995334" cy="44240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1367161"/>
            <a:ext cx="4995332" cy="4424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19574159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96032569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65444063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61450375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877447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Text Placeholder 11"/>
          <p:cNvSpPr>
            <a:spLocks noGrp="1"/>
          </p:cNvSpPr>
          <p:nvPr>
            <p:ph type="body" sz="quarter" idx="10" hasCustomPrompt="1"/>
          </p:nvPr>
        </p:nvSpPr>
        <p:spPr>
          <a:xfrm>
            <a:off x="266700" y="290146"/>
            <a:ext cx="4495800" cy="2974262"/>
          </a:xfrm>
          <a:prstGeom prst="rect">
            <a:avLst/>
          </a:prstGeom>
          <a:ln>
            <a:solidFill>
              <a:schemeClr val="tx1"/>
            </a:solidFill>
            <a:prstDash val="sysDash"/>
          </a:ln>
        </p:spPr>
        <p:txBody>
          <a:bodyPr lIns="182880" tIns="182880" rIns="182880" bIns="182880" anchor="t">
            <a:normAutofit/>
          </a:bodyPr>
          <a:lstStyle>
            <a:lvl1pPr marL="0" indent="0">
              <a:buNone/>
              <a:defRPr sz="4400">
                <a:solidFill>
                  <a:schemeClr val="bg1"/>
                </a:solidFill>
                <a:latin typeface="Segoe UI Light" panose="020B0502040204020203" pitchFamily="34" charset="0"/>
              </a:defRPr>
            </a:lvl1pPr>
          </a:lstStyle>
          <a:p>
            <a:pPr lvl="0"/>
            <a:r>
              <a:rPr lang="en-US" dirty="0"/>
              <a:t>Box 1: &lt;ISV Name&gt; &lt;Product Name&gt;</a:t>
            </a:r>
          </a:p>
        </p:txBody>
      </p:sp>
    </p:spTree>
    <p:extLst>
      <p:ext uri="{BB962C8B-B14F-4D97-AF65-F5344CB8AC3E}">
        <p14:creationId xmlns:p14="http://schemas.microsoft.com/office/powerpoint/2010/main" val="230240843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 y="75337"/>
            <a:ext cx="12051792" cy="1202469"/>
          </a:xfrm>
        </p:spPr>
        <p:txBody>
          <a:bodyPr/>
          <a:lstStyle/>
          <a:p>
            <a:r>
              <a:rPr lang="en-US"/>
              <a:t>Click to edit Master title style</a:t>
            </a:r>
            <a:endParaRPr lang="en-US" dirty="0"/>
          </a:p>
        </p:txBody>
      </p:sp>
    </p:spTree>
    <p:extLst>
      <p:ext uri="{BB962C8B-B14F-4D97-AF65-F5344CB8AC3E}">
        <p14:creationId xmlns:p14="http://schemas.microsoft.com/office/powerpoint/2010/main" val="283808894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2" name="Title 1"/>
          <p:cNvSpPr>
            <a:spLocks noGrp="1"/>
          </p:cNvSpPr>
          <p:nvPr>
            <p:ph type="title"/>
          </p:nvPr>
        </p:nvSpPr>
        <p:spPr>
          <a:xfrm>
            <a:off x="73151" y="75337"/>
            <a:ext cx="12024805" cy="1202469"/>
          </a:xfrm>
        </p:spPr>
        <p:txBody>
          <a:bodyPr>
            <a:normAutofit/>
          </a:bodyPr>
          <a:lstStyle>
            <a:lvl1pPr>
              <a:defRPr sz="2400">
                <a:solidFill>
                  <a:schemeClr val="tx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82169" y="1277938"/>
            <a:ext cx="12015788" cy="5461000"/>
          </a:xfrm>
          <a:prstGeom prst="rect">
            <a:avLst/>
          </a:prstGeom>
        </p:spPr>
        <p:txBody>
          <a:bodyPr lIns="182880" tIns="182880" rIns="182880" bIns="182880"/>
          <a:lstStyle>
            <a:lvl1pPr marL="0" indent="0">
              <a:buNone/>
              <a:defRPr sz="1200" b="1">
                <a:latin typeface="Segoe UI" panose="020B0502040204020203" pitchFamily="34" charset="0"/>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07659367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yout 2">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3" y="257909"/>
            <a:ext cx="11637099" cy="1395046"/>
          </a:xfrm>
          <a:prstGeom prst="rect">
            <a:avLst/>
          </a:prstGeom>
        </p:spPr>
      </p:pic>
      <p:sp>
        <p:nvSpPr>
          <p:cNvPr id="2" name="Title 1"/>
          <p:cNvSpPr>
            <a:spLocks noGrp="1"/>
          </p:cNvSpPr>
          <p:nvPr>
            <p:ph type="title"/>
          </p:nvPr>
        </p:nvSpPr>
        <p:spPr>
          <a:xfrm>
            <a:off x="386862" y="354196"/>
            <a:ext cx="7957038" cy="1202469"/>
          </a:xfrm>
        </p:spPr>
        <p:txBody>
          <a:bodyPr>
            <a:normAutofit/>
          </a:bodyPr>
          <a:lstStyle>
            <a:lvl1pPr>
              <a:defRPr sz="2400">
                <a:solidFill>
                  <a:schemeClr val="bg1"/>
                </a:solidFill>
              </a:defRPr>
            </a:lvl1pPr>
          </a:lstStyle>
          <a:p>
            <a:r>
              <a:rPr lang="en-US"/>
              <a:t>Click to edit Master title style</a:t>
            </a:r>
            <a:endParaRPr lang="en-US" dirty="0"/>
          </a:p>
        </p:txBody>
      </p:sp>
      <p:sp>
        <p:nvSpPr>
          <p:cNvPr id="7" name="Rectangle 6"/>
          <p:cNvSpPr/>
          <p:nvPr/>
        </p:nvSpPr>
        <p:spPr>
          <a:xfrm>
            <a:off x="9718431" y="257908"/>
            <a:ext cx="2198753" cy="1395046"/>
          </a:xfrm>
          <a:prstGeom prst="rect">
            <a:avLst/>
          </a:prstGeom>
          <a:gradFill>
            <a:gsLst>
              <a:gs pos="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349319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ayout 3">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5" y="257908"/>
            <a:ext cx="11630561" cy="1383324"/>
          </a:xfrm>
          <a:prstGeom prst="rect">
            <a:avLst/>
          </a:prstGeom>
        </p:spPr>
      </p:pic>
      <p:sp>
        <p:nvSpPr>
          <p:cNvPr id="2" name="Title 1"/>
          <p:cNvSpPr>
            <a:spLocks noGrp="1"/>
          </p:cNvSpPr>
          <p:nvPr>
            <p:ph type="title"/>
          </p:nvPr>
        </p:nvSpPr>
        <p:spPr>
          <a:xfrm>
            <a:off x="386862" y="348335"/>
            <a:ext cx="7957038" cy="1202469"/>
          </a:xfrm>
        </p:spPr>
        <p:txBody>
          <a:bodyPr>
            <a:normAutofit/>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9918930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yout 4">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5" y="257909"/>
            <a:ext cx="11637099" cy="1395046"/>
          </a:xfrm>
          <a:prstGeom prst="rect">
            <a:avLst/>
          </a:prstGeom>
        </p:spPr>
      </p:pic>
      <p:sp>
        <p:nvSpPr>
          <p:cNvPr id="2" name="Title 1"/>
          <p:cNvSpPr>
            <a:spLocks noGrp="1"/>
          </p:cNvSpPr>
          <p:nvPr>
            <p:ph type="title"/>
          </p:nvPr>
        </p:nvSpPr>
        <p:spPr>
          <a:xfrm>
            <a:off x="386862" y="354197"/>
            <a:ext cx="7957038" cy="1202469"/>
          </a:xfrm>
        </p:spPr>
        <p:txBody>
          <a:bodyPr>
            <a:normAutofit/>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9120232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36770707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ayout 5">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280083" y="269630"/>
            <a:ext cx="11637099" cy="1395047"/>
          </a:xfrm>
          <a:prstGeom prst="rect">
            <a:avLst/>
          </a:prstGeom>
        </p:spPr>
      </p:pic>
      <p:sp>
        <p:nvSpPr>
          <p:cNvPr id="2" name="Title 1"/>
          <p:cNvSpPr>
            <a:spLocks noGrp="1"/>
          </p:cNvSpPr>
          <p:nvPr>
            <p:ph type="title"/>
          </p:nvPr>
        </p:nvSpPr>
        <p:spPr>
          <a:xfrm>
            <a:off x="386862" y="357138"/>
            <a:ext cx="8270748" cy="1202469"/>
          </a:xfrm>
        </p:spPr>
        <p:txBody>
          <a:bodyPr>
            <a:normAutofit/>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1878733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Layout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5" y="257908"/>
            <a:ext cx="11637099" cy="1395046"/>
          </a:xfrm>
          <a:prstGeom prst="rect">
            <a:avLst/>
          </a:prstGeom>
        </p:spPr>
      </p:pic>
      <p:sp>
        <p:nvSpPr>
          <p:cNvPr id="5" name="Rectangle 4"/>
          <p:cNvSpPr/>
          <p:nvPr/>
        </p:nvSpPr>
        <p:spPr>
          <a:xfrm>
            <a:off x="9718431" y="257908"/>
            <a:ext cx="2198753" cy="1395046"/>
          </a:xfrm>
          <a:prstGeom prst="rect">
            <a:avLst/>
          </a:prstGeom>
          <a:gradFill>
            <a:gsLst>
              <a:gs pos="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6862" y="354196"/>
            <a:ext cx="7957038" cy="1216695"/>
          </a:xfrm>
        </p:spPr>
        <p:txBody>
          <a:bodyPr>
            <a:normAutofit/>
          </a:bodyPr>
          <a:lstStyle>
            <a:lvl1pPr>
              <a:defRPr sz="2400">
                <a:solidFill>
                  <a:schemeClr val="bg1"/>
                </a:solidFill>
              </a:defRPr>
            </a:lvl1pPr>
          </a:lstStyle>
          <a:p>
            <a:r>
              <a:rPr lang="en-US"/>
              <a:t>Click to edit Master title style</a:t>
            </a:r>
            <a:endParaRPr lang="en-US" dirty="0"/>
          </a:p>
        </p:txBody>
      </p:sp>
      <p:sp>
        <p:nvSpPr>
          <p:cNvPr id="6" name="Rectangle 5"/>
          <p:cNvSpPr/>
          <p:nvPr/>
        </p:nvSpPr>
        <p:spPr>
          <a:xfrm>
            <a:off x="8889476" y="257908"/>
            <a:ext cx="3027709" cy="1395046"/>
          </a:xfrm>
          <a:prstGeom prst="rect">
            <a:avLst/>
          </a:prstGeom>
          <a:gradFill>
            <a:gsLst>
              <a:gs pos="0">
                <a:schemeClr val="bg1">
                  <a:alpha val="0"/>
                </a:schemeClr>
              </a:gs>
              <a:gs pos="4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hasCustomPrompt="1"/>
          </p:nvPr>
        </p:nvSpPr>
        <p:spPr>
          <a:xfrm>
            <a:off x="10305288" y="487880"/>
            <a:ext cx="1718673" cy="949325"/>
          </a:xfrm>
          <a:prstGeom prst="rect">
            <a:avLst/>
          </a:prstGeom>
        </p:spPr>
        <p:txBody>
          <a:bodyPr anchor="ctr"/>
          <a:lstStyle>
            <a:lvl1pPr marL="0" indent="0" algn="ctr">
              <a:buNone/>
              <a:defRPr sz="1200" b="1" baseline="0">
                <a:solidFill>
                  <a:schemeClr val="tx1"/>
                </a:solidFill>
              </a:defRPr>
            </a:lvl1pPr>
          </a:lstStyle>
          <a:p>
            <a:r>
              <a:rPr lang="en-US" dirty="0"/>
              <a:t>Box 2:</a:t>
            </a:r>
            <a:br>
              <a:rPr lang="en-US" dirty="0"/>
            </a:br>
            <a:r>
              <a:rPr lang="en-US" dirty="0"/>
              <a:t>&lt;ISV Logo&gt;</a:t>
            </a:r>
          </a:p>
        </p:txBody>
      </p:sp>
    </p:spTree>
    <p:extLst>
      <p:ext uri="{BB962C8B-B14F-4D97-AF65-F5344CB8AC3E}">
        <p14:creationId xmlns:p14="http://schemas.microsoft.com/office/powerpoint/2010/main" val="36907343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37781" y="1434883"/>
            <a:ext cx="7197726" cy="2421464"/>
          </a:xfrm>
        </p:spPr>
        <p:txBody>
          <a:bodyPr anchor="b">
            <a:normAutofit/>
          </a:bodyPr>
          <a:lstStyle>
            <a:lvl1pPr algn="r">
              <a:defRPr sz="4000" b="1">
                <a:effectLst/>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37781" y="3856348"/>
            <a:ext cx="7197726" cy="1405467"/>
          </a:xfrm>
        </p:spPr>
        <p:txBody>
          <a:bodyPr anchor="t">
            <a:normAutofit/>
          </a:bodyPr>
          <a:lstStyle>
            <a:lvl1pPr marL="0" indent="0" algn="r">
              <a:buNone/>
              <a:defRPr sz="1800" cap="all">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307940" y="5341191"/>
            <a:ext cx="1600200" cy="377825"/>
          </a:xfrm>
        </p:spPr>
        <p:txBody>
          <a:bodyPr/>
          <a:lstStyle>
            <a:lvl1pPr>
              <a:defRPr>
                <a:latin typeface="Segoe UI" panose="020B0502040204020203" pitchFamily="34" charset="0"/>
                <a:cs typeface="Segoe UI" panose="020B0502040204020203" pitchFamily="34" charset="0"/>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a:xfrm>
            <a:off x="4337781" y="5341191"/>
            <a:ext cx="4893958" cy="377825"/>
          </a:xfrm>
        </p:spPr>
        <p:txBody>
          <a:bodyPr/>
          <a:lstStyle>
            <a:lvl1pPr>
              <a:defRPr>
                <a:latin typeface="Segoe UI" panose="020B0502040204020203" pitchFamily="34" charset="0"/>
                <a:cs typeface="Segoe UI" panose="020B0502040204020203" pitchFamily="34" charset="0"/>
              </a:defRPr>
            </a:lvl1pPr>
          </a:lstStyle>
          <a:p>
            <a:endParaRPr lang="en-AU" dirty="0"/>
          </a:p>
        </p:txBody>
      </p:sp>
      <p:sp>
        <p:nvSpPr>
          <p:cNvPr id="6" name="Slide Number Placeholder 5"/>
          <p:cNvSpPr>
            <a:spLocks noGrp="1"/>
          </p:cNvSpPr>
          <p:nvPr>
            <p:ph type="sldNum" sz="quarter" idx="12"/>
          </p:nvPr>
        </p:nvSpPr>
        <p:spPr>
          <a:xfrm>
            <a:off x="10984340" y="5341191"/>
            <a:ext cx="551167" cy="377825"/>
          </a:xfrm>
        </p:spPr>
        <p:txBody>
          <a:bodyPr/>
          <a:lstStyle>
            <a:lvl1pPr>
              <a:defRPr>
                <a:latin typeface="Segoe UI" panose="020B0502040204020203" pitchFamily="34" charset="0"/>
                <a:cs typeface="Segoe UI" panose="020B0502040204020203" pitchFamily="34" charset="0"/>
              </a:defRPr>
            </a:lvl1pPr>
          </a:lstStyle>
          <a:p>
            <a:fld id="{8BF424AF-0D29-4B2B-9C99-0072C2ADD388}" type="slidenum">
              <a:rPr lang="en-AU" smtClean="0"/>
              <a:t>‹#›</a:t>
            </a:fld>
            <a:endParaRPr lang="en-AU" dirty="0"/>
          </a:p>
        </p:txBody>
      </p:sp>
    </p:spTree>
    <p:extLst>
      <p:ext uri="{BB962C8B-B14F-4D97-AF65-F5344CB8AC3E}">
        <p14:creationId xmlns:p14="http://schemas.microsoft.com/office/powerpoint/2010/main" val="2680828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1" y="1431852"/>
            <a:ext cx="10131425" cy="4196591"/>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13276746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3456754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1367161"/>
            <a:ext cx="4995334" cy="44240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1367161"/>
            <a:ext cx="4995332" cy="4424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64917880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15972782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12282959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83276991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19424963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53354267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84345529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7108911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24739202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41182472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9754453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8856789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09556736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02510109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17942923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B304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37781" y="1434883"/>
            <a:ext cx="7197726" cy="2421464"/>
          </a:xfrm>
        </p:spPr>
        <p:txBody>
          <a:bodyPr anchor="b">
            <a:normAutofit/>
          </a:bodyPr>
          <a:lstStyle>
            <a:lvl1pPr algn="r">
              <a:defRPr sz="4000" b="1">
                <a:effectLst/>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37781" y="3856348"/>
            <a:ext cx="7197726" cy="1405467"/>
          </a:xfrm>
        </p:spPr>
        <p:txBody>
          <a:bodyPr anchor="t">
            <a:normAutofit/>
          </a:bodyPr>
          <a:lstStyle>
            <a:lvl1pPr marL="0" indent="0" algn="r">
              <a:buNone/>
              <a:defRPr sz="1800" cap="all">
                <a:solidFill>
                  <a:schemeClr val="tx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307940" y="5341191"/>
            <a:ext cx="1600200" cy="377825"/>
          </a:xfrm>
        </p:spPr>
        <p:txBody>
          <a:bodyPr/>
          <a:lstStyle>
            <a:lvl1pPr>
              <a:defRPr>
                <a:latin typeface="Segoe UI" panose="020B0502040204020203" pitchFamily="34" charset="0"/>
                <a:cs typeface="Segoe UI" panose="020B0502040204020203" pitchFamily="34" charset="0"/>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a:xfrm>
            <a:off x="4337781" y="5341191"/>
            <a:ext cx="4893958" cy="377825"/>
          </a:xfrm>
        </p:spPr>
        <p:txBody>
          <a:bodyPr/>
          <a:lstStyle>
            <a:lvl1pPr>
              <a:defRPr>
                <a:latin typeface="Segoe UI" panose="020B0502040204020203" pitchFamily="34" charset="0"/>
                <a:cs typeface="Segoe UI" panose="020B0502040204020203" pitchFamily="34" charset="0"/>
              </a:defRPr>
            </a:lvl1pPr>
          </a:lstStyle>
          <a:p>
            <a:endParaRPr lang="en-AU" dirty="0"/>
          </a:p>
        </p:txBody>
      </p:sp>
      <p:sp>
        <p:nvSpPr>
          <p:cNvPr id="6" name="Slide Number Placeholder 5"/>
          <p:cNvSpPr>
            <a:spLocks noGrp="1"/>
          </p:cNvSpPr>
          <p:nvPr>
            <p:ph type="sldNum" sz="quarter" idx="12"/>
          </p:nvPr>
        </p:nvSpPr>
        <p:spPr>
          <a:xfrm>
            <a:off x="10984340" y="5341191"/>
            <a:ext cx="551167" cy="377825"/>
          </a:xfrm>
        </p:spPr>
        <p:txBody>
          <a:bodyPr/>
          <a:lstStyle>
            <a:lvl1pPr>
              <a:defRPr>
                <a:latin typeface="Segoe UI" panose="020B0502040204020203" pitchFamily="34" charset="0"/>
                <a:cs typeface="Segoe UI" panose="020B0502040204020203" pitchFamily="34" charset="0"/>
              </a:defRPr>
            </a:lvl1pPr>
          </a:lstStyle>
          <a:p>
            <a:fld id="{8BF424AF-0D29-4B2B-9C99-0072C2ADD388}" type="slidenum">
              <a:rPr lang="en-AU" smtClean="0"/>
              <a:t>‹#›</a:t>
            </a:fld>
            <a:endParaRPr lang="en-AU" dirty="0"/>
          </a:p>
        </p:txBody>
      </p:sp>
    </p:spTree>
    <p:extLst>
      <p:ext uri="{BB962C8B-B14F-4D97-AF65-F5344CB8AC3E}">
        <p14:creationId xmlns:p14="http://schemas.microsoft.com/office/powerpoint/2010/main" val="3208985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89444692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B304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1" y="1431852"/>
            <a:ext cx="10131425" cy="4196591"/>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39842142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0643266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1367161"/>
            <a:ext cx="4995334" cy="44240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1367161"/>
            <a:ext cx="4995332" cy="4424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2792353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64351894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28616606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30254577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07607203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15425180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347960791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2388332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4472948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98285400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50903570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09476232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23399231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41795412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25874015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1F15C-3F65-4675-BCDC-16E0820A8999}" type="datetimeFigureOut">
              <a:rPr lang="en-AU" smtClean="0"/>
              <a:t>25/04/2019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BF424AF-0D29-4B2B-9C99-0072C2ADD388}" type="slidenum">
              <a:rPr lang="en-AU" smtClean="0"/>
              <a:t>‹#›</a:t>
            </a:fld>
            <a:endParaRPr lang="en-AU" dirty="0"/>
          </a:p>
        </p:txBody>
      </p:sp>
    </p:spTree>
    <p:extLst>
      <p:ext uri="{BB962C8B-B14F-4D97-AF65-F5344CB8AC3E}">
        <p14:creationId xmlns:p14="http://schemas.microsoft.com/office/powerpoint/2010/main" val="415232851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2.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4.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2.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B304E"/>
            </a:gs>
            <a:gs pos="100000">
              <a:schemeClr val="accent1">
                <a:lumMod val="89000"/>
              </a:schemeClr>
            </a:gs>
            <a:gs pos="58000">
              <a:schemeClr val="accent1">
                <a:lumMod val="57000"/>
              </a:schemeClr>
            </a:gs>
            <a:gs pos="100000">
              <a:schemeClr val="accent1">
                <a:lumMod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47650"/>
            <a:ext cx="10131425" cy="962025"/>
          </a:xfrm>
          <a:prstGeom prst="rect">
            <a:avLst/>
          </a:prstGeom>
          <a:effectLst/>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F424AF-0D29-4B2B-9C99-0072C2ADD388}" type="slidenum">
              <a:rPr lang="en-AU" smtClean="0"/>
              <a:t>‹#›</a:t>
            </a:fld>
            <a:endParaRPr lang="en-AU" dirty="0"/>
          </a:p>
        </p:txBody>
      </p:sp>
      <p:pic>
        <p:nvPicPr>
          <p:cNvPr id="7" name="Picture 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732658" y="6248400"/>
            <a:ext cx="2239485" cy="418961"/>
          </a:xfrm>
          <a:prstGeom prst="rect">
            <a:avLst/>
          </a:prstGeom>
        </p:spPr>
      </p:pic>
    </p:spTree>
    <p:extLst>
      <p:ext uri="{BB962C8B-B14F-4D97-AF65-F5344CB8AC3E}">
        <p14:creationId xmlns:p14="http://schemas.microsoft.com/office/powerpoint/2010/main" val="1724976469"/>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49" r:id="rId19"/>
    <p:sldLayoutId id="2147483650" r:id="rId20"/>
    <p:sldLayoutId id="2147483661" r:id="rId21"/>
    <p:sldLayoutId id="2147483657" r:id="rId22"/>
    <p:sldLayoutId id="2147483658" r:id="rId23"/>
    <p:sldLayoutId id="2147483659" r:id="rId24"/>
    <p:sldLayoutId id="2147483660" r:id="rId25"/>
    <p:sldLayoutId id="2147483662" r:id="rId26"/>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txStyles>
    <p:titleStyle>
      <a:lvl1pPr algn="l" defTabSz="457200" rtl="0" eaLnBrk="1" latinLnBrk="0" hangingPunct="1">
        <a:spcBef>
          <a:spcPct val="0"/>
        </a:spcBef>
        <a:buNone/>
        <a:defRPr sz="3600" b="1" kern="1200" cap="all">
          <a:ln w="3175" cmpd="sng">
            <a:noFill/>
          </a:ln>
          <a:solidFill>
            <a:schemeClr val="tx1"/>
          </a:solidFill>
          <a:effectLst/>
          <a:latin typeface="Segoe UI Semibold" panose="020B0702040204020203" pitchFamily="34" charset="0"/>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Segoe UI" panose="020B0502040204020203" pitchFamily="34" charset="0"/>
          <a:ea typeface="+mn-ea"/>
          <a:cs typeface="Segoe UI" panose="020B0502040204020203" pitchFamily="34"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Segoe UI" panose="020B0502040204020203" pitchFamily="34" charset="0"/>
          <a:ea typeface="+mn-ea"/>
          <a:cs typeface="Segoe UI" panose="020B0502040204020203" pitchFamily="34"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B304E"/>
            </a:gs>
            <a:gs pos="100000">
              <a:schemeClr val="accent1">
                <a:lumMod val="89000"/>
              </a:schemeClr>
            </a:gs>
            <a:gs pos="58000">
              <a:schemeClr val="accent1">
                <a:lumMod val="57000"/>
              </a:schemeClr>
            </a:gs>
            <a:gs pos="100000">
              <a:schemeClr val="accent1">
                <a:lumMod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47650"/>
            <a:ext cx="10131425" cy="962025"/>
          </a:xfrm>
          <a:prstGeom prst="rect">
            <a:avLst/>
          </a:prstGeom>
          <a:effectLst/>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F424AF-0D29-4B2B-9C99-0072C2ADD388}" type="slidenum">
              <a:rPr lang="en-AU" smtClean="0"/>
              <a:t>‹#›</a:t>
            </a:fld>
            <a:endParaRPr lang="en-AU" dirty="0"/>
          </a:p>
        </p:txBody>
      </p:sp>
      <p:pic>
        <p:nvPicPr>
          <p:cNvPr id="7" name="Picture 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732658" y="6248400"/>
            <a:ext cx="2239485" cy="418961"/>
          </a:xfrm>
          <a:prstGeom prst="rect">
            <a:avLst/>
          </a:prstGeom>
        </p:spPr>
      </p:pic>
    </p:spTree>
    <p:extLst>
      <p:ext uri="{BB962C8B-B14F-4D97-AF65-F5344CB8AC3E}">
        <p14:creationId xmlns:p14="http://schemas.microsoft.com/office/powerpoint/2010/main" val="22919438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txStyles>
    <p:titleStyle>
      <a:lvl1pPr algn="l" defTabSz="457200" rtl="0" eaLnBrk="1" latinLnBrk="0" hangingPunct="1">
        <a:spcBef>
          <a:spcPct val="0"/>
        </a:spcBef>
        <a:buNone/>
        <a:defRPr sz="3600" b="1" kern="1200" cap="all">
          <a:ln w="3175" cmpd="sng">
            <a:noFill/>
          </a:ln>
          <a:solidFill>
            <a:schemeClr val="tx1"/>
          </a:solidFill>
          <a:effectLst/>
          <a:latin typeface="Segoe UI Semibold" panose="020B0702040204020203" pitchFamily="34" charset="0"/>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Segoe UI" panose="020B0502040204020203" pitchFamily="34" charset="0"/>
          <a:ea typeface="+mn-ea"/>
          <a:cs typeface="Segoe UI" panose="020B0502040204020203" pitchFamily="34"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Segoe UI" panose="020B0502040204020203" pitchFamily="34" charset="0"/>
          <a:ea typeface="+mn-ea"/>
          <a:cs typeface="Segoe UI" panose="020B0502040204020203" pitchFamily="34"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B304E"/>
            </a:gs>
            <a:gs pos="100000">
              <a:schemeClr val="accent1">
                <a:lumMod val="89000"/>
              </a:schemeClr>
            </a:gs>
            <a:gs pos="58000">
              <a:schemeClr val="accent1">
                <a:lumMod val="57000"/>
              </a:schemeClr>
            </a:gs>
            <a:gs pos="100000">
              <a:schemeClr val="accent1">
                <a:lumMod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47650"/>
            <a:ext cx="10131425" cy="400110"/>
          </a:xfrm>
          <a:prstGeom prst="rect">
            <a:avLst/>
          </a:prstGeom>
          <a:effectLst/>
        </p:spPr>
        <p:txBody>
          <a:bodyPr vert="horz" lIns="91440" tIns="45720" rIns="91440" bIns="4572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F424AF-0D29-4B2B-9C99-0072C2ADD388}" type="slidenum">
              <a:rPr lang="en-AU" smtClean="0"/>
              <a:t>‹#›</a:t>
            </a:fld>
            <a:endParaRPr lang="en-AU" dirty="0"/>
          </a:p>
        </p:txBody>
      </p:sp>
      <p:pic>
        <p:nvPicPr>
          <p:cNvPr id="8" name="Picture 7" descr="A close up of a logo&#10;&#10;Description generated with very high confidence">
            <a:extLst>
              <a:ext uri="{FF2B5EF4-FFF2-40B4-BE49-F238E27FC236}">
                <a16:creationId xmlns:a16="http://schemas.microsoft.com/office/drawing/2014/main" id="{E7FC7257-9497-45DF-AF71-8FD1A2AE561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66060" y="6327775"/>
            <a:ext cx="1758769" cy="391764"/>
          </a:xfrm>
          <a:prstGeom prst="rect">
            <a:avLst/>
          </a:prstGeom>
        </p:spPr>
      </p:pic>
    </p:spTree>
    <p:extLst>
      <p:ext uri="{BB962C8B-B14F-4D97-AF65-F5344CB8AC3E}">
        <p14:creationId xmlns:p14="http://schemas.microsoft.com/office/powerpoint/2010/main" val="3947816740"/>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txStyles>
    <p:titleStyle>
      <a:lvl1pPr algn="l" defTabSz="457200" rtl="0" eaLnBrk="1" latinLnBrk="0" hangingPunct="1">
        <a:spcBef>
          <a:spcPct val="0"/>
        </a:spcBef>
        <a:buNone/>
        <a:defRPr sz="2000" b="1" kern="1200" cap="all">
          <a:ln w="3175" cmpd="sng">
            <a:noFill/>
          </a:ln>
          <a:solidFill>
            <a:schemeClr val="tx1"/>
          </a:solidFill>
          <a:effectLst/>
          <a:latin typeface="Segoe UI Semibold" panose="020B0702040204020203" pitchFamily="34" charset="0"/>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Segoe UI" panose="020B0502040204020203" pitchFamily="34" charset="0"/>
          <a:ea typeface="+mn-ea"/>
          <a:cs typeface="Segoe UI" panose="020B0502040204020203" pitchFamily="34"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Segoe UI" panose="020B0502040204020203" pitchFamily="34" charset="0"/>
          <a:ea typeface="+mn-ea"/>
          <a:cs typeface="Segoe UI" panose="020B0502040204020203" pitchFamily="34"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B304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47650"/>
            <a:ext cx="10131425" cy="400110"/>
          </a:xfrm>
          <a:prstGeom prst="rect">
            <a:avLst/>
          </a:prstGeom>
          <a:effectLst/>
        </p:spPr>
        <p:txBody>
          <a:bodyPr vert="horz" lIns="91440" tIns="45720" rIns="91440" bIns="4572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51F15C-3F65-4675-BCDC-16E0820A8999}" type="datetimeFigureOut">
              <a:rPr lang="en-AU" smtClean="0"/>
              <a:t>25/04/2019</a:t>
            </a:fld>
            <a:endParaRPr lang="en-AU"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F424AF-0D29-4B2B-9C99-0072C2ADD388}" type="slidenum">
              <a:rPr lang="en-AU" smtClean="0"/>
              <a:t>‹#›</a:t>
            </a:fld>
            <a:endParaRPr lang="en-AU" dirty="0"/>
          </a:p>
        </p:txBody>
      </p:sp>
      <p:pic>
        <p:nvPicPr>
          <p:cNvPr id="8" name="Picture 7" descr="A close up of a logo&#10;&#10;Description generated with very high confidence">
            <a:extLst>
              <a:ext uri="{FF2B5EF4-FFF2-40B4-BE49-F238E27FC236}">
                <a16:creationId xmlns:a16="http://schemas.microsoft.com/office/drawing/2014/main" id="{E7FC7257-9497-45DF-AF71-8FD1A2AE561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66060" y="6327775"/>
            <a:ext cx="1758769" cy="391764"/>
          </a:xfrm>
          <a:prstGeom prst="rect">
            <a:avLst/>
          </a:prstGeom>
        </p:spPr>
      </p:pic>
    </p:spTree>
    <p:extLst>
      <p:ext uri="{BB962C8B-B14F-4D97-AF65-F5344CB8AC3E}">
        <p14:creationId xmlns:p14="http://schemas.microsoft.com/office/powerpoint/2010/main" val="1500344465"/>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txStyles>
    <p:titleStyle>
      <a:lvl1pPr algn="l" defTabSz="457200" rtl="0" eaLnBrk="1" latinLnBrk="0" hangingPunct="1">
        <a:spcBef>
          <a:spcPct val="0"/>
        </a:spcBef>
        <a:buNone/>
        <a:defRPr sz="2000" b="1" kern="1200" cap="all">
          <a:ln w="3175" cmpd="sng">
            <a:noFill/>
          </a:ln>
          <a:solidFill>
            <a:schemeClr val="tx1"/>
          </a:solidFill>
          <a:effectLst/>
          <a:latin typeface="Segoe UI Semibold" panose="020B0702040204020203" pitchFamily="34" charset="0"/>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Segoe UI" panose="020B0502040204020203" pitchFamily="34" charset="0"/>
          <a:ea typeface="+mn-ea"/>
          <a:cs typeface="Segoe UI" panose="020B0502040204020203" pitchFamily="34"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Segoe UI" panose="020B0502040204020203" pitchFamily="34" charset="0"/>
          <a:ea typeface="+mn-ea"/>
          <a:cs typeface="Segoe UI" panose="020B0502040204020203" pitchFamily="34"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9.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33.png"/><Relationship Id="rId21" Type="http://schemas.openxmlformats.org/officeDocument/2006/relationships/image" Target="../media/image43.png"/><Relationship Id="rId7" Type="http://schemas.openxmlformats.org/officeDocument/2006/relationships/image" Target="../media/image37.png"/><Relationship Id="rId12" Type="http://schemas.openxmlformats.org/officeDocument/2006/relationships/image" Target="../media/image25.png"/><Relationship Id="rId17" Type="http://schemas.microsoft.com/office/2007/relationships/hdphoto" Target="../media/hdphoto6.wdp"/><Relationship Id="rId2" Type="http://schemas.openxmlformats.org/officeDocument/2006/relationships/image" Target="../media/image32.png"/><Relationship Id="rId16" Type="http://schemas.openxmlformats.org/officeDocument/2006/relationships/image" Target="../media/image41.png"/><Relationship Id="rId20" Type="http://schemas.openxmlformats.org/officeDocument/2006/relationships/image" Target="../media/image42.png"/><Relationship Id="rId1" Type="http://schemas.openxmlformats.org/officeDocument/2006/relationships/slideLayout" Target="../slideLayouts/slideLayout75.xml"/><Relationship Id="rId6" Type="http://schemas.openxmlformats.org/officeDocument/2006/relationships/image" Target="../media/image36.png"/><Relationship Id="rId11" Type="http://schemas.openxmlformats.org/officeDocument/2006/relationships/image" Target="../media/image24.png"/><Relationship Id="rId5" Type="http://schemas.openxmlformats.org/officeDocument/2006/relationships/image" Target="../media/image35.png"/><Relationship Id="rId15" Type="http://schemas.openxmlformats.org/officeDocument/2006/relationships/image" Target="../media/image28.png"/><Relationship Id="rId23" Type="http://schemas.openxmlformats.org/officeDocument/2006/relationships/image" Target="../media/image44.png"/><Relationship Id="rId10" Type="http://schemas.openxmlformats.org/officeDocument/2006/relationships/image" Target="../media/image40.png"/><Relationship Id="rId19" Type="http://schemas.microsoft.com/office/2007/relationships/hdphoto" Target="../media/hdphoto5.wdp"/><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27.png"/><Relationship Id="rId22"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hyperlink" Target="http://www.calumo.com/" TargetMode="Externa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jp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60.png"/><Relationship Id="rId20" Type="http://schemas.openxmlformats.org/officeDocument/2006/relationships/image" Target="../media/image64.jpg"/><Relationship Id="rId1" Type="http://schemas.openxmlformats.org/officeDocument/2006/relationships/slideLayout" Target="../slideLayouts/slideLayout75.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jp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jpg"/></Relationships>
</file>

<file path=ppt/slides/_rels/slide1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calumo.com/" TargetMode="Externa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microsoft.com/office/2007/relationships/hdphoto" Target="../media/hdphoto1.wdp"/><Relationship Id="rId5" Type="http://schemas.openxmlformats.org/officeDocument/2006/relationships/image" Target="../media/image18.png"/><Relationship Id="rId10"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0.xml"/><Relationship Id="rId6" Type="http://schemas.openxmlformats.org/officeDocument/2006/relationships/image" Target="../media/image28.png"/><Relationship Id="rId5" Type="http://schemas.openxmlformats.org/officeDocument/2006/relationships/image" Target="../media/image27.png"/><Relationship Id="rId10" Type="http://schemas.microsoft.com/office/2007/relationships/hdphoto" Target="../media/hdphoto5.wdp"/><Relationship Id="rId4" Type="http://schemas.openxmlformats.org/officeDocument/2006/relationships/image" Target="../media/image26.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0.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microsoft.com/office/2007/relationships/hdphoto" Target="../media/hdphoto5.wdp"/><Relationship Id="rId4" Type="http://schemas.openxmlformats.org/officeDocument/2006/relationships/image" Target="../media/image2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34B626-1FEF-4D41-8222-27531875AAF4}"/>
              </a:ext>
            </a:extLst>
          </p:cNvPr>
          <p:cNvSpPr txBox="1"/>
          <p:nvPr/>
        </p:nvSpPr>
        <p:spPr>
          <a:xfrm>
            <a:off x="10149840" y="6141720"/>
            <a:ext cx="1920240" cy="716280"/>
          </a:xfrm>
          <a:prstGeom prst="rect">
            <a:avLst/>
          </a:prstGeom>
          <a:solidFill>
            <a:srgbClr val="0B304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Segoe UI Semilight"/>
              <a:ea typeface="+mn-ea"/>
              <a:cs typeface="+mn-cs"/>
            </a:endParaRPr>
          </a:p>
        </p:txBody>
      </p:sp>
      <p:pic>
        <p:nvPicPr>
          <p:cNvPr id="6" name="Picture 5">
            <a:extLst>
              <a:ext uri="{FF2B5EF4-FFF2-40B4-BE49-F238E27FC236}">
                <a16:creationId xmlns:a16="http://schemas.microsoft.com/office/drawing/2014/main" id="{C3B747CE-9559-4B0F-A39F-2A997634C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016" y="409484"/>
            <a:ext cx="5275968" cy="1132671"/>
          </a:xfrm>
          <a:prstGeom prst="rect">
            <a:avLst/>
          </a:prstGeom>
        </p:spPr>
      </p:pic>
      <p:sp>
        <p:nvSpPr>
          <p:cNvPr id="5" name="Title 1">
            <a:extLst>
              <a:ext uri="{FF2B5EF4-FFF2-40B4-BE49-F238E27FC236}">
                <a16:creationId xmlns:a16="http://schemas.microsoft.com/office/drawing/2014/main" id="{17BCFFD6-FBE0-4ED6-9682-ECB1EFBCEEC3}"/>
              </a:ext>
            </a:extLst>
          </p:cNvPr>
          <p:cNvSpPr txBox="1">
            <a:spLocks/>
          </p:cNvSpPr>
          <p:nvPr/>
        </p:nvSpPr>
        <p:spPr>
          <a:xfrm>
            <a:off x="1659608" y="4013473"/>
            <a:ext cx="8872784" cy="106409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none">
                <a:ln w="3175" cmpd="sng">
                  <a:noFill/>
                </a:ln>
                <a:solidFill>
                  <a:schemeClr val="tx1"/>
                </a:solidFill>
                <a:effectLst/>
                <a:latin typeface="Segoe UI Semibold" panose="020B0702040204020203" pitchFamily="34" charset="0"/>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6000" b="0" i="0" u="none" strike="noStrike" kern="1200" cap="none" spc="-150" normalizeH="0" baseline="0" noProof="0" dirty="0">
                <a:ln w="3175" cmpd="sng">
                  <a:noFill/>
                </a:ln>
                <a:solidFill>
                  <a:prstClr val="white"/>
                </a:solidFill>
                <a:effectLst/>
                <a:uLnTx/>
                <a:uFillTx/>
                <a:latin typeface="Segoe UI Semilight"/>
                <a:ea typeface="+mj-ea"/>
                <a:cs typeface="Segoe UI Semibold" panose="020B0702040204020203" pitchFamily="34" charset="0"/>
              </a:rPr>
              <a:t>PREDICT </a:t>
            </a:r>
            <a:r>
              <a:rPr kumimoji="0" lang="en-AU" sz="6000" b="0" i="0" u="none" strike="noStrike" kern="1200" cap="none" spc="-150" normalizeH="0" baseline="0" noProof="0" dirty="0">
                <a:ln w="3175" cmpd="sng">
                  <a:noFill/>
                </a:ln>
                <a:solidFill>
                  <a:srgbClr val="8CC63F"/>
                </a:solidFill>
                <a:effectLst/>
                <a:uLnTx/>
                <a:uFillTx/>
                <a:latin typeface="Segoe UI Semibold" panose="020B0702040204020203" pitchFamily="34" charset="0"/>
                <a:ea typeface="+mj-ea"/>
                <a:cs typeface="Segoe UI Semibold" panose="020B0702040204020203" pitchFamily="34" charset="0"/>
              </a:rPr>
              <a:t>·</a:t>
            </a:r>
            <a:r>
              <a:rPr kumimoji="0" lang="en-AU" sz="6000" b="0" i="0" u="none" strike="noStrike" kern="1200" cap="none" spc="-150" normalizeH="0" baseline="0" noProof="0" dirty="0">
                <a:ln w="3175" cmpd="sng">
                  <a:noFill/>
                </a:ln>
                <a:solidFill>
                  <a:prstClr val="white"/>
                </a:solidFill>
                <a:effectLst/>
                <a:uLnTx/>
                <a:uFillTx/>
                <a:latin typeface="Segoe UI Semilight"/>
                <a:ea typeface="+mj-ea"/>
                <a:cs typeface="Segoe UI Semibold" panose="020B0702040204020203" pitchFamily="34" charset="0"/>
              </a:rPr>
              <a:t> SHAPE</a:t>
            </a:r>
            <a:r>
              <a:rPr kumimoji="0" lang="en-AU" sz="6000" b="0" i="0" u="none" strike="noStrike" kern="1200" cap="none" spc="-150" normalizeH="0" baseline="0" noProof="0" dirty="0">
                <a:ln w="3175" cmpd="sng">
                  <a:noFill/>
                </a:ln>
                <a:solidFill>
                  <a:srgbClr val="8CC63F"/>
                </a:solidFill>
                <a:effectLst/>
                <a:uLnTx/>
                <a:uFillTx/>
                <a:latin typeface="Segoe UI Semilight"/>
                <a:ea typeface="+mj-ea"/>
                <a:cs typeface="Segoe UI Semibold" panose="020B0702040204020203" pitchFamily="34" charset="0"/>
              </a:rPr>
              <a:t> </a:t>
            </a:r>
            <a:r>
              <a:rPr kumimoji="0" lang="en-AU" sz="6000" b="0" i="0" u="none" strike="noStrike" kern="1200" cap="none" spc="-150" normalizeH="0" baseline="0" noProof="0" dirty="0">
                <a:ln w="3175" cmpd="sng">
                  <a:noFill/>
                </a:ln>
                <a:solidFill>
                  <a:srgbClr val="8CC63F"/>
                </a:solidFill>
                <a:effectLst/>
                <a:uLnTx/>
                <a:uFillTx/>
                <a:latin typeface="Segoe UI Semibold" panose="020B0702040204020203" pitchFamily="34" charset="0"/>
                <a:ea typeface="+mj-ea"/>
                <a:cs typeface="Segoe UI Semibold" panose="020B0702040204020203" pitchFamily="34" charset="0"/>
              </a:rPr>
              <a:t>·</a:t>
            </a:r>
            <a:r>
              <a:rPr kumimoji="0" lang="en-AU" sz="6000" b="0" i="0" u="none" strike="noStrike" kern="1200" cap="none" spc="-150" normalizeH="0" baseline="0" noProof="0" dirty="0">
                <a:ln w="3175" cmpd="sng">
                  <a:noFill/>
                </a:ln>
                <a:solidFill>
                  <a:srgbClr val="8CC63F"/>
                </a:solidFill>
                <a:effectLst/>
                <a:uLnTx/>
                <a:uFillTx/>
                <a:latin typeface="Segoe UI Semilight"/>
                <a:ea typeface="+mj-ea"/>
                <a:cs typeface="Segoe UI Semibold" panose="020B0702040204020203" pitchFamily="34" charset="0"/>
              </a:rPr>
              <a:t> </a:t>
            </a:r>
            <a:r>
              <a:rPr kumimoji="0" lang="en-AU" sz="6000" b="0" i="0" u="none" strike="noStrike" kern="1200" cap="none" spc="-150" normalizeH="0" baseline="0" noProof="0" dirty="0">
                <a:ln w="3175" cmpd="sng">
                  <a:noFill/>
                </a:ln>
                <a:solidFill>
                  <a:prstClr val="white"/>
                </a:solidFill>
                <a:effectLst/>
                <a:uLnTx/>
                <a:uFillTx/>
                <a:latin typeface="Segoe UI Semilight"/>
                <a:ea typeface="+mj-ea"/>
                <a:cs typeface="Segoe UI Semibold" panose="020B0702040204020203" pitchFamily="34" charset="0"/>
              </a:rPr>
              <a:t>ACHIEVE</a:t>
            </a:r>
          </a:p>
        </p:txBody>
      </p:sp>
      <p:pic>
        <p:nvPicPr>
          <p:cNvPr id="7" name="Picture 6">
            <a:extLst>
              <a:ext uri="{FF2B5EF4-FFF2-40B4-BE49-F238E27FC236}">
                <a16:creationId xmlns:a16="http://schemas.microsoft.com/office/drawing/2014/main" id="{EB1FE682-1695-49D7-B843-0CB45C6B8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61" y="5230356"/>
            <a:ext cx="3268980" cy="1404620"/>
          </a:xfrm>
          <a:prstGeom prst="rect">
            <a:avLst/>
          </a:prstGeom>
        </p:spPr>
      </p:pic>
      <p:sp>
        <p:nvSpPr>
          <p:cNvPr id="2" name="Rectangle 1">
            <a:extLst>
              <a:ext uri="{FF2B5EF4-FFF2-40B4-BE49-F238E27FC236}">
                <a16:creationId xmlns:a16="http://schemas.microsoft.com/office/drawing/2014/main" id="{6203281B-1585-452A-BE44-3644DE4808F7}"/>
              </a:ext>
            </a:extLst>
          </p:cNvPr>
          <p:cNvSpPr/>
          <p:nvPr/>
        </p:nvSpPr>
        <p:spPr>
          <a:xfrm>
            <a:off x="6498962" y="5464612"/>
            <a:ext cx="4657394" cy="677108"/>
          </a:xfrm>
          <a:prstGeom prst="rect">
            <a:avLst/>
          </a:prstGeom>
        </p:spPr>
        <p:txBody>
          <a:bodyPr wrap="square">
            <a:spAutoFit/>
          </a:bodyPr>
          <a:lstStyle/>
          <a:p>
            <a:pPr algn="ctr"/>
            <a:r>
              <a:rPr lang="en-US" sz="2000" b="1" dirty="0">
                <a:latin typeface="Century Gothic" panose="020B0502020202020204" pitchFamily="34" charset="0"/>
              </a:rPr>
              <a:t>Richard Pedigo</a:t>
            </a:r>
          </a:p>
          <a:p>
            <a:pPr algn="ctr"/>
            <a:r>
              <a:rPr lang="en-US" b="1" dirty="0">
                <a:latin typeface="Century Gothic" panose="020B0502020202020204" pitchFamily="34" charset="0"/>
              </a:rPr>
              <a:t>VP, Alliances, North America</a:t>
            </a:r>
          </a:p>
        </p:txBody>
      </p:sp>
      <p:pic>
        <p:nvPicPr>
          <p:cNvPr id="11" name="Picture 10">
            <a:extLst>
              <a:ext uri="{FF2B5EF4-FFF2-40B4-BE49-F238E27FC236}">
                <a16:creationId xmlns:a16="http://schemas.microsoft.com/office/drawing/2014/main" id="{E8113539-280E-40A7-8848-6F8B3653A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822" y="2151793"/>
            <a:ext cx="2493841" cy="1385467"/>
          </a:xfrm>
          <a:prstGeom prst="rect">
            <a:avLst/>
          </a:prstGeom>
        </p:spPr>
      </p:pic>
    </p:spTree>
    <p:extLst>
      <p:ext uri="{BB962C8B-B14F-4D97-AF65-F5344CB8AC3E}">
        <p14:creationId xmlns:p14="http://schemas.microsoft.com/office/powerpoint/2010/main" val="429338723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0850138" cy="6701742"/>
            <a:chOff x="0" y="1"/>
            <a:chExt cx="11061238" cy="6858000"/>
          </a:xfrm>
        </p:grpSpPr>
        <p:sp>
          <p:nvSpPr>
            <p:cNvPr id="5" name="Rectangle 4"/>
            <p:cNvSpPr/>
            <p:nvPr/>
          </p:nvSpPr>
          <p:spPr>
            <a:xfrm>
              <a:off x="0" y="1"/>
              <a:ext cx="9906000" cy="6858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 name="Group 5"/>
            <p:cNvGrpSpPr>
              <a:grpSpLocks noChangeAspect="1"/>
            </p:cNvGrpSpPr>
            <p:nvPr/>
          </p:nvGrpSpPr>
          <p:grpSpPr>
            <a:xfrm>
              <a:off x="0" y="67356"/>
              <a:ext cx="11061238" cy="6695393"/>
              <a:chOff x="1379678" y="829331"/>
              <a:chExt cx="8324093" cy="5038589"/>
            </a:xfrm>
          </p:grpSpPr>
          <p:sp>
            <p:nvSpPr>
              <p:cNvPr id="7" name="TextBox 6"/>
              <p:cNvSpPr txBox="1"/>
              <p:nvPr/>
            </p:nvSpPr>
            <p:spPr>
              <a:xfrm>
                <a:off x="1659147" y="4342050"/>
                <a:ext cx="965250" cy="18529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srgbClr val="FBFBFB"/>
                    </a:solidFill>
                    <a:effectLst/>
                    <a:uLnTx/>
                    <a:uFillTx/>
                    <a:latin typeface="Segoe Semibold"/>
                    <a:cs typeface="Segoe UI" pitchFamily="34" charset="0"/>
                  </a:rPr>
                  <a:t>BI Platform</a:t>
                </a:r>
                <a:endParaRPr kumimoji="0" lang="en-AU" sz="1600" b="0" i="0" u="none" strike="noStrike" kern="1200" cap="none" spc="-40" normalizeH="0" baseline="0" noProof="0" dirty="0">
                  <a:ln>
                    <a:noFill/>
                  </a:ln>
                  <a:solidFill>
                    <a:srgbClr val="FBFBFB"/>
                  </a:solidFill>
                  <a:effectLst/>
                  <a:uLnTx/>
                  <a:uFillTx/>
                  <a:latin typeface="Segoe Semibold"/>
                  <a:cs typeface="Segoe UI" pitchFamily="34" charset="0"/>
                </a:endParaRPr>
              </a:p>
            </p:txBody>
          </p:sp>
          <p:sp>
            <p:nvSpPr>
              <p:cNvPr id="8" name="Title 1"/>
              <p:cNvSpPr txBox="1">
                <a:spLocks noChangeAspect="1"/>
              </p:cNvSpPr>
              <p:nvPr/>
            </p:nvSpPr>
            <p:spPr>
              <a:xfrm>
                <a:off x="1379678" y="829331"/>
                <a:ext cx="8324093" cy="545137"/>
              </a:xfrm>
              <a:prstGeom prst="rect">
                <a:avLst/>
              </a:prstGeom>
              <a:noFill/>
            </p:spPr>
            <p:txBody>
              <a:bodyPr wrap="square" rtlCol="0">
                <a:spAutoFit/>
              </a:bodyPr>
              <a:lstStyle>
                <a:defPPr>
                  <a:defRPr lang="en-US"/>
                </a:defPPr>
                <a:lvl1pPr>
                  <a:defRPr sz="280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40" normalizeH="0" baseline="0" noProof="0" dirty="0">
                    <a:ln>
                      <a:noFill/>
                    </a:ln>
                    <a:solidFill>
                      <a:srgbClr val="FBFBFB"/>
                    </a:solidFill>
                    <a:effectLst/>
                    <a:uLnTx/>
                    <a:uFillTx/>
                    <a:latin typeface="Segoe Semibold"/>
                    <a:cs typeface="Segoe UI" pitchFamily="34" charset="0"/>
                  </a:rPr>
                  <a:t>Simplify </a:t>
                </a:r>
                <a:r>
                  <a:rPr lang="en-AU" sz="2000" dirty="0">
                    <a:latin typeface="Segoe Semibold"/>
                  </a:rPr>
                  <a:t>Reporting &amp; </a:t>
                </a:r>
                <a:r>
                  <a:rPr kumimoji="0" lang="en-AU" sz="2000" b="0" i="0" u="none" strike="noStrike" kern="1200" cap="none" spc="-40" normalizeH="0" baseline="0" noProof="0" dirty="0">
                    <a:ln>
                      <a:noFill/>
                    </a:ln>
                    <a:solidFill>
                      <a:srgbClr val="FBFBFB"/>
                    </a:solidFill>
                    <a:effectLst/>
                    <a:uLnTx/>
                    <a:uFillTx/>
                    <a:latin typeface="Segoe Semibold"/>
                    <a:cs typeface="Segoe UI" pitchFamily="34" charset="0"/>
                  </a:rPr>
                  <a:t>Planning</a:t>
                </a:r>
              </a:p>
              <a:p>
                <a:pPr lvl="0" algn="ctr"/>
                <a:r>
                  <a:rPr lang="en-AU" sz="2000" dirty="0">
                    <a:latin typeface="Segoe Semibold"/>
                  </a:rPr>
                  <a:t>On-Premises or in the Cloud</a:t>
                </a:r>
                <a:endParaRPr kumimoji="0" lang="en-AU" sz="2000" b="0" i="0" u="none" strike="noStrike" kern="1200" cap="none" spc="-40" normalizeH="0" baseline="0" noProof="0" dirty="0">
                  <a:ln>
                    <a:noFill/>
                  </a:ln>
                  <a:solidFill>
                    <a:srgbClr val="FBFBFB"/>
                  </a:solidFill>
                  <a:effectLst/>
                  <a:uLnTx/>
                  <a:uFillTx/>
                  <a:latin typeface="Segoe Semibold"/>
                  <a:cs typeface="Segoe UI" pitchFamily="34" charset="0"/>
                </a:endParaRPr>
              </a:p>
            </p:txBody>
          </p:sp>
          <p:grpSp>
            <p:nvGrpSpPr>
              <p:cNvPr id="9" name="Group 8"/>
              <p:cNvGrpSpPr/>
              <p:nvPr/>
            </p:nvGrpSpPr>
            <p:grpSpPr>
              <a:xfrm>
                <a:off x="2573892" y="1523769"/>
                <a:ext cx="6035183" cy="273857"/>
                <a:chOff x="3169597" y="1084089"/>
                <a:chExt cx="7427917" cy="337052"/>
              </a:xfrm>
            </p:grpSpPr>
            <p:sp>
              <p:nvSpPr>
                <p:cNvPr id="87" name="Round Same Side Corner Rectangle 14"/>
                <p:cNvSpPr/>
                <p:nvPr/>
              </p:nvSpPr>
              <p:spPr bwMode="invGray">
                <a:xfrm>
                  <a:off x="3169597" y="1084089"/>
                  <a:ext cx="910848" cy="337043"/>
                </a:xfrm>
                <a:prstGeom prst="round2SameRect">
                  <a:avLst>
                    <a:gd name="adj1" fmla="val 41575"/>
                    <a:gd name="adj2" fmla="val 0"/>
                  </a:avLst>
                </a:prstGeom>
                <a:solidFill>
                  <a:srgbClr val="3898B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Operational</a:t>
                  </a:r>
                  <a:b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Reporting</a:t>
                  </a:r>
                </a:p>
              </p:txBody>
            </p:sp>
            <p:sp>
              <p:nvSpPr>
                <p:cNvPr id="88" name="Round Same Side Corner Rectangle 15"/>
                <p:cNvSpPr/>
                <p:nvPr/>
              </p:nvSpPr>
              <p:spPr bwMode="invGray">
                <a:xfrm>
                  <a:off x="4255775" y="1084095"/>
                  <a:ext cx="910848" cy="337045"/>
                </a:xfrm>
                <a:prstGeom prst="round2SameRect">
                  <a:avLst>
                    <a:gd name="adj1" fmla="val 41575"/>
                    <a:gd name="adj2" fmla="val 0"/>
                  </a:avLst>
                </a:prstGeom>
                <a:solidFill>
                  <a:srgbClr val="3898B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Budgeting/</a:t>
                  </a:r>
                  <a:b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Planning</a:t>
                  </a:r>
                </a:p>
              </p:txBody>
            </p:sp>
            <p:sp>
              <p:nvSpPr>
                <p:cNvPr id="89" name="Round Same Side Corner Rectangle 16"/>
                <p:cNvSpPr/>
                <p:nvPr/>
              </p:nvSpPr>
              <p:spPr bwMode="invGray">
                <a:xfrm>
                  <a:off x="5341953" y="1084096"/>
                  <a:ext cx="910848" cy="337045"/>
                </a:xfrm>
                <a:prstGeom prst="round2SameRect">
                  <a:avLst>
                    <a:gd name="adj1" fmla="val 41575"/>
                    <a:gd name="adj2" fmla="val 0"/>
                  </a:avLst>
                </a:prstGeom>
                <a:solidFill>
                  <a:srgbClr val="3898B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Continuous</a:t>
                  </a:r>
                  <a:b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Forecasting</a:t>
                  </a:r>
                </a:p>
              </p:txBody>
            </p:sp>
            <p:sp>
              <p:nvSpPr>
                <p:cNvPr id="90" name="Round Same Side Corner Rectangle 17"/>
                <p:cNvSpPr/>
                <p:nvPr/>
              </p:nvSpPr>
              <p:spPr bwMode="invGray">
                <a:xfrm>
                  <a:off x="6428131" y="1084096"/>
                  <a:ext cx="910848" cy="337045"/>
                </a:xfrm>
                <a:prstGeom prst="round2SameRect">
                  <a:avLst>
                    <a:gd name="adj1" fmla="val 41575"/>
                    <a:gd name="adj2" fmla="val 0"/>
                  </a:avLst>
                </a:prstGeom>
                <a:solidFill>
                  <a:srgbClr val="3898B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Ad-Hoc</a:t>
                  </a:r>
                  <a:b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Analytics</a:t>
                  </a:r>
                </a:p>
              </p:txBody>
            </p:sp>
            <p:sp>
              <p:nvSpPr>
                <p:cNvPr id="91" name="Round Same Side Corner Rectangle 18"/>
                <p:cNvSpPr/>
                <p:nvPr/>
              </p:nvSpPr>
              <p:spPr bwMode="invGray">
                <a:xfrm>
                  <a:off x="7514309" y="1084096"/>
                  <a:ext cx="910848" cy="337045"/>
                </a:xfrm>
                <a:prstGeom prst="round2SameRect">
                  <a:avLst>
                    <a:gd name="adj1" fmla="val 41575"/>
                    <a:gd name="adj2" fmla="val 0"/>
                  </a:avLst>
                </a:prstGeom>
                <a:solidFill>
                  <a:srgbClr val="3898B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Scorecards</a:t>
                  </a:r>
                </a:p>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Dashboards</a:t>
                  </a:r>
                </a:p>
              </p:txBody>
            </p:sp>
            <p:sp>
              <p:nvSpPr>
                <p:cNvPr id="92" name="Round Same Side Corner Rectangle 19"/>
                <p:cNvSpPr/>
                <p:nvPr/>
              </p:nvSpPr>
              <p:spPr bwMode="invGray">
                <a:xfrm>
                  <a:off x="8600487" y="1084096"/>
                  <a:ext cx="910848" cy="337045"/>
                </a:xfrm>
                <a:prstGeom prst="round2SameRect">
                  <a:avLst>
                    <a:gd name="adj1" fmla="val 41575"/>
                    <a:gd name="adj2" fmla="val 0"/>
                  </a:avLst>
                </a:prstGeom>
                <a:solidFill>
                  <a:srgbClr val="3898B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Work Flow/</a:t>
                  </a:r>
                  <a:b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Alerting</a:t>
                  </a:r>
                </a:p>
              </p:txBody>
            </p:sp>
            <p:sp>
              <p:nvSpPr>
                <p:cNvPr id="93" name="Round Same Side Corner Rectangle 20"/>
                <p:cNvSpPr/>
                <p:nvPr/>
              </p:nvSpPr>
              <p:spPr bwMode="invGray">
                <a:xfrm>
                  <a:off x="9686666" y="1084096"/>
                  <a:ext cx="910848" cy="337045"/>
                </a:xfrm>
                <a:prstGeom prst="round2SameRect">
                  <a:avLst>
                    <a:gd name="adj1" fmla="val 41575"/>
                    <a:gd name="adj2" fmla="val 0"/>
                  </a:avLst>
                </a:prstGeom>
                <a:solidFill>
                  <a:srgbClr val="3898B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742920" rtl="0" eaLnBrk="1" fontAlgn="auto" latinLnBrk="0" hangingPunct="1">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Statutory</a:t>
                  </a:r>
                  <a:b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Reporting</a:t>
                  </a:r>
                </a:p>
              </p:txBody>
            </p:sp>
          </p:grpSp>
          <p:sp>
            <p:nvSpPr>
              <p:cNvPr id="10" name="TextBox 9"/>
              <p:cNvSpPr txBox="1"/>
              <p:nvPr/>
            </p:nvSpPr>
            <p:spPr>
              <a:xfrm>
                <a:off x="1659147" y="1568043"/>
                <a:ext cx="965250" cy="18529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3" normalizeH="0" baseline="0" noProof="0" dirty="0">
                    <a:ln>
                      <a:noFill/>
                    </a:ln>
                    <a:solidFill>
                      <a:srgbClr val="FBFBFB"/>
                    </a:solidFill>
                    <a:effectLst/>
                    <a:uLnTx/>
                    <a:uFillTx/>
                    <a:latin typeface="Segoe Semibold"/>
                    <a:ea typeface="Segoe UI" pitchFamily="34" charset="0"/>
                    <a:cs typeface="Segoe UI" pitchFamily="34" charset="0"/>
                  </a:rPr>
                  <a:t>Outcomes</a:t>
                </a:r>
                <a:endParaRPr kumimoji="0" lang="en-AU" sz="2000" b="0" i="0" u="none" strike="noStrike" kern="1200" cap="none" spc="-33" normalizeH="0" baseline="0" noProof="0" dirty="0">
                  <a:ln>
                    <a:noFill/>
                  </a:ln>
                  <a:solidFill>
                    <a:srgbClr val="FBFBFB"/>
                  </a:solidFill>
                  <a:effectLst/>
                  <a:uLnTx/>
                  <a:uFillTx/>
                  <a:latin typeface="Segoe Semibold"/>
                  <a:ea typeface="Segoe UI" pitchFamily="34" charset="0"/>
                  <a:cs typeface="Segoe UI" pitchFamily="34" charset="0"/>
                </a:endParaRPr>
              </a:p>
            </p:txBody>
          </p:sp>
          <p:sp>
            <p:nvSpPr>
              <p:cNvPr id="11" name="TextBox 10"/>
              <p:cNvSpPr txBox="1">
                <a:spLocks noChangeAspect="1"/>
              </p:cNvSpPr>
              <p:nvPr/>
            </p:nvSpPr>
            <p:spPr>
              <a:xfrm>
                <a:off x="1659147" y="3205276"/>
                <a:ext cx="965250" cy="18529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srgbClr val="FBFBFB"/>
                    </a:solidFill>
                    <a:effectLst/>
                    <a:uLnTx/>
                    <a:uFillTx/>
                    <a:latin typeface="Segoe Semibold"/>
                    <a:cs typeface="Segoe UI" pitchFamily="34" charset="0"/>
                  </a:rPr>
                  <a:t>Interface</a:t>
                </a:r>
                <a:endParaRPr kumimoji="0" lang="en-AU" sz="1600" b="0" i="0" u="none" strike="noStrike" kern="1200" cap="none" spc="-40" normalizeH="0" baseline="0" noProof="0" dirty="0">
                  <a:ln>
                    <a:noFill/>
                  </a:ln>
                  <a:solidFill>
                    <a:srgbClr val="FBFBFB"/>
                  </a:solidFill>
                  <a:effectLst/>
                  <a:uLnTx/>
                  <a:uFillTx/>
                  <a:latin typeface="Segoe Semibold"/>
                  <a:cs typeface="Segoe UI" pitchFamily="34" charset="0"/>
                </a:endParaRPr>
              </a:p>
            </p:txBody>
          </p:sp>
          <p:sp>
            <p:nvSpPr>
              <p:cNvPr id="12" name="TextBox 11"/>
              <p:cNvSpPr txBox="1"/>
              <p:nvPr/>
            </p:nvSpPr>
            <p:spPr>
              <a:xfrm>
                <a:off x="1644162" y="5469880"/>
                <a:ext cx="965250" cy="18529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srgbClr val="FBFBFB"/>
                    </a:solidFill>
                    <a:effectLst/>
                    <a:uLnTx/>
                    <a:uFillTx/>
                    <a:latin typeface="Segoe Semibold"/>
                    <a:cs typeface="Segoe UI" pitchFamily="34" charset="0"/>
                  </a:rPr>
                  <a:t>Source</a:t>
                </a:r>
                <a:endParaRPr kumimoji="0" lang="en-AU" sz="1600" b="0" i="0" u="none" strike="noStrike" kern="1200" cap="none" spc="-40" normalizeH="0" baseline="0" noProof="0" dirty="0">
                  <a:ln>
                    <a:noFill/>
                  </a:ln>
                  <a:solidFill>
                    <a:srgbClr val="FBFBFB"/>
                  </a:solidFill>
                  <a:effectLst/>
                  <a:uLnTx/>
                  <a:uFillTx/>
                  <a:latin typeface="Segoe Semibold"/>
                  <a:cs typeface="Segoe UI" pitchFamily="34" charset="0"/>
                </a:endParaRPr>
              </a:p>
            </p:txBody>
          </p:sp>
          <p:sp>
            <p:nvSpPr>
              <p:cNvPr id="13" name="TextBox 12"/>
              <p:cNvSpPr txBox="1">
                <a:spLocks noChangeAspect="1"/>
              </p:cNvSpPr>
              <p:nvPr/>
            </p:nvSpPr>
            <p:spPr>
              <a:xfrm>
                <a:off x="1659147" y="2308493"/>
                <a:ext cx="965250" cy="18529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srgbClr val="FBFBFB"/>
                    </a:solidFill>
                    <a:effectLst/>
                    <a:uLnTx/>
                    <a:uFillTx/>
                    <a:latin typeface="Segoe Semibold"/>
                    <a:cs typeface="Segoe UI" pitchFamily="34" charset="0"/>
                  </a:rPr>
                  <a:t>Modes</a:t>
                </a:r>
              </a:p>
            </p:txBody>
          </p:sp>
          <p:grpSp>
            <p:nvGrpSpPr>
              <p:cNvPr id="14" name="Group 13"/>
              <p:cNvGrpSpPr/>
              <p:nvPr/>
            </p:nvGrpSpPr>
            <p:grpSpPr>
              <a:xfrm>
                <a:off x="2573890" y="3004662"/>
                <a:ext cx="6041287" cy="586520"/>
                <a:chOff x="3181133" y="3041097"/>
                <a:chExt cx="7435430" cy="721871"/>
              </a:xfrm>
            </p:grpSpPr>
            <p:sp>
              <p:nvSpPr>
                <p:cNvPr id="73" name="Rounded Rectangle 23"/>
                <p:cNvSpPr>
                  <a:spLocks noChangeAspect="1"/>
                </p:cNvSpPr>
                <p:nvPr/>
              </p:nvSpPr>
              <p:spPr bwMode="invGray">
                <a:xfrm>
                  <a:off x="3181133" y="3041097"/>
                  <a:ext cx="2495217" cy="720704"/>
                </a:xfrm>
                <a:prstGeom prst="roundRect">
                  <a:avLst/>
                </a:prstGeom>
                <a:gradFill flip="none" rotWithShape="1">
                  <a:gsLst>
                    <a:gs pos="3000">
                      <a:srgbClr val="262626"/>
                    </a:gs>
                    <a:gs pos="50000">
                      <a:srgbClr val="870000"/>
                    </a:gs>
                  </a:gsLst>
                  <a:lin ang="16200000" scaled="0"/>
                  <a:tileRect/>
                </a:gradFill>
                <a:ln w="38100">
                  <a:noFill/>
                </a:ln>
                <a:effectLst/>
                <a:scene3d>
                  <a:camera prst="orthographicFront"/>
                  <a:lightRig rig="flat" dir="t">
                    <a:rot lat="0" lon="0" rev="5400000"/>
                  </a:lightRig>
                </a:scene3d>
                <a:sp3d>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lIns="58500" tIns="0" rIns="585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31" b="1" i="0" u="none" strike="noStrike" kern="120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CALUMO Client (Ribbon)</a:t>
                  </a:r>
                </a:p>
              </p:txBody>
            </p:sp>
            <p:sp>
              <p:nvSpPr>
                <p:cNvPr id="74" name="Rounded Rectangle 24"/>
                <p:cNvSpPr>
                  <a:spLocks noChangeAspect="1"/>
                </p:cNvSpPr>
                <p:nvPr/>
              </p:nvSpPr>
              <p:spPr bwMode="invGray">
                <a:xfrm>
                  <a:off x="5743542" y="3042264"/>
                  <a:ext cx="4873021" cy="720704"/>
                </a:xfrm>
                <a:prstGeom prst="roundRect">
                  <a:avLst/>
                </a:prstGeom>
                <a:gradFill flip="none" rotWithShape="1">
                  <a:gsLst>
                    <a:gs pos="0">
                      <a:srgbClr val="262626"/>
                    </a:gs>
                    <a:gs pos="50000">
                      <a:srgbClr val="870000"/>
                    </a:gs>
                  </a:gsLst>
                  <a:lin ang="16200000" scaled="0"/>
                  <a:tileRect/>
                </a:gradFill>
                <a:ln w="38100">
                  <a:noFill/>
                </a:ln>
                <a:effectLst/>
                <a:scene3d>
                  <a:camera prst="orthographicFront"/>
                  <a:lightRig rig="flat" dir="t">
                    <a:rot lat="0" lon="0" rev="5400000"/>
                  </a:lightRig>
                </a:scene3d>
                <a:sp3d>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tIns="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31" b="1" i="0" u="none" strike="noStrike" kern="120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CALUMO Client (Zero Footprint)</a:t>
                  </a:r>
                </a:p>
              </p:txBody>
            </p:sp>
            <p:grpSp>
              <p:nvGrpSpPr>
                <p:cNvPr id="75" name="Group 74"/>
                <p:cNvGrpSpPr/>
                <p:nvPr/>
              </p:nvGrpSpPr>
              <p:grpSpPr>
                <a:xfrm>
                  <a:off x="3877814" y="3280340"/>
                  <a:ext cx="1294130" cy="333436"/>
                  <a:chOff x="5497364" y="432704"/>
                  <a:chExt cx="1294130" cy="333436"/>
                </a:xfrm>
              </p:grpSpPr>
              <p:pic>
                <p:nvPicPr>
                  <p:cNvPr id="84" name="Picture 4" descr="Image result for office 2016 logo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72659" y="432704"/>
                    <a:ext cx="343541" cy="3334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Image result for office 2016 logo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47953" y="432704"/>
                    <a:ext cx="343541" cy="33343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Image result for office 2016 logo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97364" y="432704"/>
                    <a:ext cx="343541" cy="333436"/>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8"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50" t="9652" r="23202" b="39608"/>
                <a:stretch/>
              </p:blipFill>
              <p:spPr bwMode="auto">
                <a:xfrm>
                  <a:off x="9086216" y="3273140"/>
                  <a:ext cx="379094" cy="333436"/>
                </a:xfrm>
                <a:prstGeom prst="rect">
                  <a:avLst/>
                </a:prstGeom>
                <a:noFill/>
                <a:extLst>
                  <a:ext uri="{909E8E84-426E-40DD-AFC4-6F175D3DCCD1}">
                    <a14:hiddenFill xmlns:a14="http://schemas.microsoft.com/office/drawing/2010/main">
                      <a:solidFill>
                        <a:srgbClr val="FFFFFF"/>
                      </a:solidFill>
                    </a14:hiddenFill>
                  </a:ext>
                </a:extLst>
              </p:spPr>
            </p:pic>
            <p:sp>
              <p:nvSpPr>
                <p:cNvPr id="77" name="AutoShape 14" descr="Image result for firefox ic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63"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8" name="Group 77"/>
                <p:cNvGrpSpPr/>
                <p:nvPr/>
              </p:nvGrpSpPr>
              <p:grpSpPr>
                <a:xfrm>
                  <a:off x="6553084" y="3280340"/>
                  <a:ext cx="1509358" cy="333436"/>
                  <a:chOff x="6553084" y="3280340"/>
                  <a:chExt cx="1509358" cy="333436"/>
                </a:xfrm>
              </p:grpSpPr>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6486" y="3280340"/>
                    <a:ext cx="359153" cy="333436"/>
                  </a:xfrm>
                  <a:prstGeom prst="rect">
                    <a:avLst/>
                  </a:prstGeom>
                </p:spPr>
              </p:pic>
              <p:pic>
                <p:nvPicPr>
                  <p:cNvPr id="81" name="Picture 10" descr="Image result for chrome logo transparent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5605" y="3280340"/>
                    <a:ext cx="333436" cy="33343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Image result for microsoft edg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084" y="3280340"/>
                    <a:ext cx="333436" cy="33343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2" descr="Image result for official 2016 safari ic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29006" y="3280340"/>
                    <a:ext cx="333436" cy="333436"/>
                  </a:xfrm>
                  <a:prstGeom prst="rect">
                    <a:avLst/>
                  </a:prstGeom>
                  <a:noFill/>
                  <a:extLst>
                    <a:ext uri="{909E8E84-426E-40DD-AFC4-6F175D3DCCD1}">
                      <a14:hiddenFill xmlns:a14="http://schemas.microsoft.com/office/drawing/2010/main">
                        <a:solidFill>
                          <a:srgbClr val="FFFFFF"/>
                        </a:solidFill>
                      </a14:hiddenFill>
                    </a:ext>
                  </a:extLst>
                </p:spPr>
              </p:pic>
            </p:grpSp>
            <p:pic>
              <p:nvPicPr>
                <p:cNvPr id="79" name="Picture 24" descr="Image result for official 2016 salesforce icon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14813" y="3280340"/>
                  <a:ext cx="476101" cy="3334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573890" y="1989625"/>
                <a:ext cx="6041287" cy="823025"/>
                <a:chOff x="3181134" y="1834920"/>
                <a:chExt cx="7435430" cy="1012954"/>
              </a:xfrm>
            </p:grpSpPr>
            <p:sp>
              <p:nvSpPr>
                <p:cNvPr id="63" name="Rounded Rectangle 24"/>
                <p:cNvSpPr>
                  <a:spLocks noChangeAspect="1"/>
                </p:cNvSpPr>
                <p:nvPr/>
              </p:nvSpPr>
              <p:spPr bwMode="invGray">
                <a:xfrm>
                  <a:off x="3181134" y="1853455"/>
                  <a:ext cx="7435430" cy="915831"/>
                </a:xfrm>
                <a:prstGeom prst="roundRect">
                  <a:avLst/>
                </a:prstGeom>
                <a:gradFill flip="none" rotWithShape="1">
                  <a:gsLst>
                    <a:gs pos="36000">
                      <a:srgbClr val="642B73"/>
                    </a:gs>
                    <a:gs pos="100000">
                      <a:srgbClr val="BBA3C2"/>
                    </a:gs>
                  </a:gsLst>
                  <a:lin ang="16200000" scaled="0"/>
                  <a:tileRect/>
                </a:gradFill>
                <a:ln w="38100">
                  <a:noFill/>
                </a:ln>
                <a:effectLst/>
                <a:scene3d>
                  <a:camera prst="orthographicFront"/>
                  <a:lightRig rig="flat" dir="t">
                    <a:rot lat="0" lon="0" rev="5400000"/>
                  </a:lightRig>
                </a:scene3d>
                <a:sp3d>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tIns="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31" b="1" i="0" u="none" strike="noStrike" kern="120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grpSp>
              <p:nvGrpSpPr>
                <p:cNvPr id="64" name="Group 63"/>
                <p:cNvGrpSpPr>
                  <a:grpSpLocks noChangeAspect="1"/>
                </p:cNvGrpSpPr>
                <p:nvPr/>
              </p:nvGrpSpPr>
              <p:grpSpPr>
                <a:xfrm>
                  <a:off x="3775731" y="1834920"/>
                  <a:ext cx="6501886" cy="1012954"/>
                  <a:chOff x="1964347" y="2053290"/>
                  <a:chExt cx="6287576" cy="935882"/>
                </a:xfrm>
              </p:grpSpPr>
              <p:pic>
                <p:nvPicPr>
                  <p:cNvPr id="65" name="Picture 12" descr="http://icons.iconarchive.com/icons/adidadidu/ipad/256/iPad-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50439" y="2087745"/>
                    <a:ext cx="796570" cy="79657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http://icons.iconarchive.com/icons/svengraph/apple-products/256/Macbook-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16041" y="2053290"/>
                    <a:ext cx="935882" cy="93588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6" descr="http://icons.iconarchive.com/icons/pc-unleashed/unleashed/256/desktop-ic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62284" y="2161670"/>
                    <a:ext cx="719122" cy="71912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8" descr="http://icons.iconarchive.com/icons/kyo-tux/phuzion/256/Device-Laptop-ic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64347" y="2182101"/>
                    <a:ext cx="678261" cy="678261"/>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p:cNvGrpSpPr/>
                  <p:nvPr/>
                </p:nvGrpSpPr>
                <p:grpSpPr>
                  <a:xfrm>
                    <a:off x="3211641" y="2330508"/>
                    <a:ext cx="881610" cy="360000"/>
                    <a:chOff x="3211641" y="2330508"/>
                    <a:chExt cx="881610" cy="360000"/>
                  </a:xfrm>
                </p:grpSpPr>
                <p:pic>
                  <p:nvPicPr>
                    <p:cNvPr id="70" name="Picture 20" descr="http://icons.iconarchive.com/icons/svengraph/apple-products/256/iPhone-front-black-ico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33251" y="233050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4" descr="http://rmreview.com.my/wp-content/uploads/2011/04/TOP-TEN-POPULAR-ANDROID-PHONE.jp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5699" l="28829" r="71171"/>
                              </a14:imgEffect>
                            </a14:imgLayer>
                          </a14:imgProps>
                        </a:ext>
                        <a:ext uri="{28A0092B-C50C-407E-A947-70E740481C1C}">
                          <a14:useLocalDpi xmlns:a14="http://schemas.microsoft.com/office/drawing/2010/main" val="0"/>
                        </a:ext>
                      </a:extLst>
                    </a:blip>
                    <a:srcRect l="29710" t="2323" r="29347" b="4264"/>
                    <a:stretch/>
                  </p:blipFill>
                  <p:spPr bwMode="auto">
                    <a:xfrm>
                      <a:off x="3211641" y="2330508"/>
                      <a:ext cx="189871" cy="360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www.ginktage.com/wp-content/uploads/2010/09/WP71.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25574" y1="66497" x2="21967" y2="6973"/>
                                  <a14:foregroundMark x1="51148" y1="93367" x2="91803" y2="81803"/>
                                  <a14:foregroundMark x1="91148" y1="78571" x2="86230" y2="11395"/>
                                  <a14:foregroundMark x1="83607" y1="9864" x2="27213" y2="9694"/>
                                  <a14:foregroundMark x1="8525" y1="3231" x2="95738" y2="3231"/>
                                  <a14:foregroundMark x1="8197" y1="14116" x2="4590" y2="56803"/>
                                  <a14:foregroundMark x1="47213" y1="1190" x2="82623" y2="1190"/>
                                  <a14:foregroundMark x1="97377" y1="84354" x2="98033" y2="95748"/>
                                  <a14:foregroundMark x1="20984" y1="99150" x2="85574" y2="98980"/>
                                  <a14:backgroundMark x1="70164" y1="510" x2="92131" y2="0"/>
                                </a14:backgroundRemoval>
                              </a14:imgEffect>
                            </a14:imgLayer>
                          </a14:imgProps>
                        </a:ext>
                        <a:ext uri="{28A0092B-C50C-407E-A947-70E740481C1C}">
                          <a14:useLocalDpi xmlns:a14="http://schemas.microsoft.com/office/drawing/2010/main" val="0"/>
                        </a:ext>
                      </a:extLst>
                    </a:blip>
                    <a:srcRect/>
                    <a:stretch>
                      <a:fillRect/>
                    </a:stretch>
                  </p:blipFill>
                  <p:spPr bwMode="auto">
                    <a:xfrm>
                      <a:off x="3509874" y="2330508"/>
                      <a:ext cx="186735" cy="360000"/>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6" name="Group 15"/>
              <p:cNvGrpSpPr/>
              <p:nvPr/>
            </p:nvGrpSpPr>
            <p:grpSpPr>
              <a:xfrm>
                <a:off x="2573891" y="3783192"/>
                <a:ext cx="5964372" cy="1303015"/>
                <a:chOff x="3167865" y="3864926"/>
                <a:chExt cx="7340766" cy="1603711"/>
              </a:xfrm>
            </p:grpSpPr>
            <p:grpSp>
              <p:nvGrpSpPr>
                <p:cNvPr id="52" name="Group 51"/>
                <p:cNvGrpSpPr/>
                <p:nvPr/>
              </p:nvGrpSpPr>
              <p:grpSpPr>
                <a:xfrm>
                  <a:off x="3167865" y="3864926"/>
                  <a:ext cx="7340766" cy="1603711"/>
                  <a:chOff x="3167865" y="3508039"/>
                  <a:chExt cx="7340766" cy="1603711"/>
                </a:xfrm>
              </p:grpSpPr>
              <p:sp>
                <p:nvSpPr>
                  <p:cNvPr id="55" name="SQl Server"/>
                  <p:cNvSpPr/>
                  <p:nvPr/>
                </p:nvSpPr>
                <p:spPr bwMode="invGray">
                  <a:xfrm>
                    <a:off x="3167865" y="3604301"/>
                    <a:ext cx="3486935" cy="1437127"/>
                  </a:xfrm>
                  <a:prstGeom prst="roundRect">
                    <a:avLst>
                      <a:gd name="adj" fmla="val 13074"/>
                    </a:avLst>
                  </a:prstGeom>
                  <a:gradFill>
                    <a:gsLst>
                      <a:gs pos="0">
                        <a:srgbClr val="262626"/>
                      </a:gs>
                      <a:gs pos="83000">
                        <a:srgbClr val="0F9B0F"/>
                      </a:gs>
                    </a:gsLst>
                    <a:lin ang="5400000" scaled="1"/>
                  </a:gradFill>
                  <a:ln w="38100">
                    <a:noFill/>
                  </a:ln>
                  <a:effectLst/>
                  <a:scene3d>
                    <a:camera prst="orthographicFront"/>
                    <a:lightRig rig="flat" dir="t">
                      <a:rot lat="0" lon="0" rev="5400000"/>
                    </a:lightRig>
                  </a:scene3d>
                  <a:sp3d>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569" b="1" i="0" u="none" strike="noStrike" kern="120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pic>
                <p:nvPicPr>
                  <p:cNvPr id="56" name="Picture 5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4165" y="3508039"/>
                    <a:ext cx="77914" cy="7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4897107" y="4360001"/>
                    <a:ext cx="1313322" cy="2520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31"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Application Server</a:t>
                    </a:r>
                  </a:p>
                </p:txBody>
              </p:sp>
              <p:pic>
                <p:nvPicPr>
                  <p:cNvPr id="58" name="Picture 2" descr="Image result for ms sql server logo white transparent"/>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25208"/>
                  <a:stretch/>
                </p:blipFill>
                <p:spPr bwMode="auto">
                  <a:xfrm>
                    <a:off x="3312027" y="3932577"/>
                    <a:ext cx="1233355" cy="1033235"/>
                  </a:xfrm>
                  <a:prstGeom prst="rect">
                    <a:avLst/>
                  </a:prstGeom>
                  <a:noFill/>
                  <a:extLst>
                    <a:ext uri="{909E8E84-426E-40DD-AFC4-6F175D3DCCD1}">
                      <a14:hiddenFill xmlns:a14="http://schemas.microsoft.com/office/drawing/2010/main">
                        <a:solidFill>
                          <a:srgbClr val="FFFFFF"/>
                        </a:solidFill>
                      </a14:hiddenFill>
                    </a:ext>
                  </a:extLst>
                </p:spPr>
              </p:pic>
              <p:sp>
                <p:nvSpPr>
                  <p:cNvPr id="59" name="Cloud 58"/>
                  <p:cNvSpPr/>
                  <p:nvPr/>
                </p:nvSpPr>
                <p:spPr>
                  <a:xfrm>
                    <a:off x="7332662" y="3561324"/>
                    <a:ext cx="3175969" cy="1550426"/>
                  </a:xfrm>
                  <a:prstGeom prst="cloud">
                    <a:avLst/>
                  </a:prstGeom>
                  <a:gradFill flip="none" rotWithShape="1">
                    <a:gsLst>
                      <a:gs pos="0">
                        <a:srgbClr val="262626"/>
                      </a:gs>
                      <a:gs pos="83000">
                        <a:srgbClr val="0F9B0F"/>
                      </a:gs>
                    </a:gsLst>
                    <a:lin ang="5400000" scaled="1"/>
                    <a:tileRect/>
                  </a:gradFill>
                  <a:ln w="38100">
                    <a:noFill/>
                  </a:ln>
                  <a:effectLst/>
                  <a:scene3d>
                    <a:camera prst="orthographicFront"/>
                    <a:lightRig rig="flat" dir="t">
                      <a:rot lat="0" lon="0" rev="5400000"/>
                    </a:lightRig>
                  </a:scene3d>
                  <a:sp3d>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AU" sz="569" b="1" i="0" u="none" strike="noStrike" kern="120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pic>
                <p:nvPicPr>
                  <p:cNvPr id="60" name="Picture 59"/>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845106" y="4090501"/>
                    <a:ext cx="2239485" cy="418961"/>
                  </a:xfrm>
                  <a:prstGeom prst="rect">
                    <a:avLst/>
                  </a:prstGeom>
                </p:spPr>
              </p:pic>
              <p:sp>
                <p:nvSpPr>
                  <p:cNvPr id="61" name="TextBox 60"/>
                  <p:cNvSpPr txBox="1">
                    <a:spLocks noChangeAspect="1"/>
                  </p:cNvSpPr>
                  <p:nvPr/>
                </p:nvSpPr>
                <p:spPr>
                  <a:xfrm>
                    <a:off x="4136249" y="3682013"/>
                    <a:ext cx="1188000" cy="246222"/>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40" normalizeH="0" baseline="0" noProof="0" dirty="0">
                        <a:ln>
                          <a:noFill/>
                        </a:ln>
                        <a:solidFill>
                          <a:srgbClr val="FBFBFB"/>
                        </a:solidFill>
                        <a:effectLst/>
                        <a:uLnTx/>
                        <a:uFillTx/>
                        <a:latin typeface="Segoe UI Light" pitchFamily="34" charset="0"/>
                        <a:cs typeface="Segoe UI" pitchFamily="34" charset="0"/>
                      </a:rPr>
                      <a:t>On-Premises</a:t>
                    </a:r>
                    <a:endParaRPr kumimoji="0" lang="en-AU" sz="1300" b="0" i="0" u="none" strike="noStrike" kern="1200" cap="none" spc="-40" normalizeH="0" baseline="0" noProof="0" dirty="0">
                      <a:ln>
                        <a:noFill/>
                      </a:ln>
                      <a:solidFill>
                        <a:srgbClr val="FBFBFB"/>
                      </a:solidFill>
                      <a:effectLst/>
                      <a:uLnTx/>
                      <a:uFillTx/>
                      <a:latin typeface="Segoe UI Light" pitchFamily="34" charset="0"/>
                      <a:cs typeface="Segoe UI" pitchFamily="34" charset="0"/>
                    </a:endParaRPr>
                  </a:p>
                </p:txBody>
              </p:sp>
              <p:sp>
                <p:nvSpPr>
                  <p:cNvPr id="62" name="TextBox 61"/>
                  <p:cNvSpPr txBox="1">
                    <a:spLocks noChangeAspect="1"/>
                  </p:cNvSpPr>
                  <p:nvPr/>
                </p:nvSpPr>
                <p:spPr>
                  <a:xfrm>
                    <a:off x="8316022" y="3682013"/>
                    <a:ext cx="1188000" cy="246222"/>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40" normalizeH="0" baseline="0" noProof="0" dirty="0">
                        <a:ln>
                          <a:noFill/>
                        </a:ln>
                        <a:solidFill>
                          <a:srgbClr val="FBFBFB"/>
                        </a:solidFill>
                        <a:effectLst/>
                        <a:uLnTx/>
                        <a:uFillTx/>
                        <a:latin typeface="Segoe UI Light" pitchFamily="34" charset="0"/>
                        <a:cs typeface="Segoe UI" pitchFamily="34" charset="0"/>
                      </a:rPr>
                      <a:t>Cloud</a:t>
                    </a:r>
                    <a:endParaRPr kumimoji="0" lang="en-AU" sz="1300" b="0" i="0" u="none" strike="noStrike" kern="1200" cap="none" spc="-40" normalizeH="0" baseline="0" noProof="0" dirty="0">
                      <a:ln>
                        <a:noFill/>
                      </a:ln>
                      <a:solidFill>
                        <a:srgbClr val="FBFBFB"/>
                      </a:solidFill>
                      <a:effectLst/>
                      <a:uLnTx/>
                      <a:uFillTx/>
                      <a:latin typeface="Segoe UI Light" pitchFamily="34" charset="0"/>
                      <a:cs typeface="Segoe UI" pitchFamily="34" charset="0"/>
                    </a:endParaRPr>
                  </a:p>
                </p:txBody>
              </p:sp>
            </p:grpSp>
            <p:pic>
              <p:nvPicPr>
                <p:cNvPr id="53" name="Picture 52"/>
                <p:cNvPicPr>
                  <a:picLocks noChangeAspect="1"/>
                </p:cNvPicPr>
                <p:nvPr/>
              </p:nvPicPr>
              <p:blipFill rotWithShape="1">
                <a:blip r:embed="rId22" cstate="screen">
                  <a:extLst>
                    <a:ext uri="{28A0092B-C50C-407E-A947-70E740481C1C}">
                      <a14:useLocalDpi xmlns:a14="http://schemas.microsoft.com/office/drawing/2010/main"/>
                    </a:ext>
                  </a:extLst>
                </a:blip>
                <a:srcRect l="17148" t="20635" r="30867" b="20077"/>
                <a:stretch/>
              </p:blipFill>
              <p:spPr>
                <a:xfrm>
                  <a:off x="4946650" y="4542581"/>
                  <a:ext cx="1164199" cy="248400"/>
                </a:xfrm>
                <a:prstGeom prst="rect">
                  <a:avLst/>
                </a:prstGeom>
              </p:spPr>
            </p:pic>
            <p:pic>
              <p:nvPicPr>
                <p:cNvPr id="54" name="Picture 53"/>
                <p:cNvPicPr>
                  <a:picLocks noChangeAspect="1"/>
                </p:cNvPicPr>
                <p:nvPr/>
              </p:nvPicPr>
              <p:blipFill rotWithShape="1">
                <a:blip r:embed="rId22" cstate="screen">
                  <a:extLst>
                    <a:ext uri="{28A0092B-C50C-407E-A947-70E740481C1C}">
                      <a14:useLocalDpi xmlns:a14="http://schemas.microsoft.com/office/drawing/2010/main"/>
                    </a:ext>
                  </a:extLst>
                </a:blip>
                <a:srcRect t="7954" r="82471" b="-4902"/>
                <a:stretch/>
              </p:blipFill>
              <p:spPr>
                <a:xfrm>
                  <a:off x="4567904" y="4490334"/>
                  <a:ext cx="392550" cy="406180"/>
                </a:xfrm>
                <a:prstGeom prst="rect">
                  <a:avLst/>
                </a:prstGeom>
              </p:spPr>
            </p:pic>
          </p:grpSp>
          <p:grpSp>
            <p:nvGrpSpPr>
              <p:cNvPr id="17" name="Group 16"/>
              <p:cNvGrpSpPr/>
              <p:nvPr/>
            </p:nvGrpSpPr>
            <p:grpSpPr>
              <a:xfrm>
                <a:off x="2573891" y="4886774"/>
                <a:ext cx="6074159" cy="981146"/>
                <a:chOff x="3167865" y="5223183"/>
                <a:chExt cx="7475882" cy="1207564"/>
              </a:xfrm>
            </p:grpSpPr>
            <p:grpSp>
              <p:nvGrpSpPr>
                <p:cNvPr id="18" name="Group 17"/>
                <p:cNvGrpSpPr/>
                <p:nvPr/>
              </p:nvGrpSpPr>
              <p:grpSpPr>
                <a:xfrm>
                  <a:off x="5090721" y="5226301"/>
                  <a:ext cx="744541" cy="1204446"/>
                  <a:chOff x="5108447" y="5226301"/>
                  <a:chExt cx="744541" cy="1204446"/>
                </a:xfrm>
              </p:grpSpPr>
              <p:pic>
                <p:nvPicPr>
                  <p:cNvPr id="50"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5196233" y="5197215"/>
                    <a:ext cx="568968" cy="627139"/>
                  </a:xfrm>
                  <a:prstGeom prst="rect">
                    <a:avLst/>
                  </a:prstGeom>
                  <a:noFill/>
                  <a:ln w="9525">
                    <a:noFill/>
                    <a:miter lim="800000"/>
                    <a:headEnd/>
                    <a:tailEnd/>
                  </a:ln>
                </p:spPr>
              </p:pic>
              <p:sp>
                <p:nvSpPr>
                  <p:cNvPr id="51" name="Can 5"/>
                  <p:cNvSpPr/>
                  <p:nvPr/>
                </p:nvSpPr>
                <p:spPr bwMode="invGray">
                  <a:xfrm>
                    <a:off x="5108447" y="5704957"/>
                    <a:ext cx="744541" cy="725790"/>
                  </a:xfrm>
                  <a:prstGeom prst="can">
                    <a:avLst>
                      <a:gd name="adj" fmla="val 34748"/>
                    </a:avLst>
                  </a:prstGeom>
                  <a:gradFill>
                    <a:gsLst>
                      <a:gs pos="0">
                        <a:srgbClr val="E85B01"/>
                      </a:gs>
                      <a:gs pos="50000">
                        <a:srgbClr val="E85B01"/>
                      </a:gs>
                      <a:gs pos="70000">
                        <a:srgbClr val="E85B01"/>
                      </a:gs>
                      <a:gs pos="100000">
                        <a:schemeClr val="bg2">
                          <a:lumMod val="60000"/>
                          <a:lumOff val="40000"/>
                        </a:schemeClr>
                      </a:gs>
                    </a:gsLst>
                  </a:gradFill>
                  <a:ln w="15875">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HR</a:t>
                    </a:r>
                  </a:p>
                </p:txBody>
              </p:sp>
            </p:grpSp>
            <p:grpSp>
              <p:nvGrpSpPr>
                <p:cNvPr id="19" name="Group 18"/>
                <p:cNvGrpSpPr/>
                <p:nvPr/>
              </p:nvGrpSpPr>
              <p:grpSpPr>
                <a:xfrm>
                  <a:off x="3167865" y="5226301"/>
                  <a:ext cx="744541" cy="1204446"/>
                  <a:chOff x="3167865" y="5226301"/>
                  <a:chExt cx="744541" cy="1204446"/>
                </a:xfrm>
              </p:grpSpPr>
              <p:pic>
                <p:nvPicPr>
                  <p:cNvPr id="48"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3255651" y="5197215"/>
                    <a:ext cx="568968" cy="627139"/>
                  </a:xfrm>
                  <a:prstGeom prst="rect">
                    <a:avLst/>
                  </a:prstGeom>
                  <a:noFill/>
                  <a:ln w="9525">
                    <a:noFill/>
                    <a:miter lim="800000"/>
                    <a:headEnd/>
                    <a:tailEnd/>
                  </a:ln>
                </p:spPr>
              </p:pic>
              <p:sp>
                <p:nvSpPr>
                  <p:cNvPr id="49" name="Can 6"/>
                  <p:cNvSpPr/>
                  <p:nvPr/>
                </p:nvSpPr>
                <p:spPr bwMode="invGray">
                  <a:xfrm>
                    <a:off x="3167865" y="5704957"/>
                    <a:ext cx="744541" cy="725790"/>
                  </a:xfrm>
                  <a:prstGeom prst="can">
                    <a:avLst>
                      <a:gd name="adj" fmla="val 31891"/>
                    </a:avLst>
                  </a:prstGeom>
                  <a:gradFill>
                    <a:gsLst>
                      <a:gs pos="0">
                        <a:srgbClr val="E85B01"/>
                      </a:gs>
                      <a:gs pos="50000">
                        <a:srgbClr val="E85B01"/>
                      </a:gs>
                      <a:gs pos="70000">
                        <a:srgbClr val="E85B01"/>
                      </a:gs>
                      <a:gs pos="100000">
                        <a:schemeClr val="bg2">
                          <a:lumMod val="60000"/>
                          <a:lumOff val="40000"/>
                        </a:schemeClr>
                      </a:gs>
                    </a:gsLst>
                  </a:gradFill>
                  <a:ln w="15875">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GL</a:t>
                    </a:r>
                    <a:br>
                      <a:rPr kumimoji="0" lang="en-US" sz="1200" b="1" i="0" u="none" strike="noStrike" kern="1200" cap="none" spc="0" normalizeH="0" baseline="0" noProof="0" dirty="0">
                        <a:ln>
                          <a:noFill/>
                        </a:ln>
                        <a:solidFill>
                          <a:prstClr val="white"/>
                        </a:solidFill>
                        <a:effectLst/>
                        <a:uLnTx/>
                        <a:uFillTx/>
                        <a:latin typeface="Calibri"/>
                        <a:ea typeface="+mn-ea"/>
                        <a:cs typeface="+mn-cs"/>
                      </a:rPr>
                    </a:br>
                    <a:r>
                      <a:rPr kumimoji="0" lang="en-US" sz="1200" b="1" i="0" u="none" strike="noStrike" kern="1200" cap="none" spc="0" normalizeH="0" baseline="0" noProof="0" dirty="0">
                        <a:ln>
                          <a:noFill/>
                        </a:ln>
                        <a:solidFill>
                          <a:prstClr val="white"/>
                        </a:solidFill>
                        <a:effectLst/>
                        <a:uLnTx/>
                        <a:uFillTx/>
                        <a:latin typeface="Calibri"/>
                        <a:ea typeface="+mn-ea"/>
                        <a:cs typeface="+mn-cs"/>
                      </a:rPr>
                      <a:t>AR AP</a:t>
                    </a:r>
                  </a:p>
                </p:txBody>
              </p:sp>
            </p:grpSp>
            <p:grpSp>
              <p:nvGrpSpPr>
                <p:cNvPr id="20" name="Group 19"/>
                <p:cNvGrpSpPr/>
                <p:nvPr/>
              </p:nvGrpSpPr>
              <p:grpSpPr>
                <a:xfrm>
                  <a:off x="4129293" y="5226301"/>
                  <a:ext cx="744541" cy="1204446"/>
                  <a:chOff x="4138156" y="5226301"/>
                  <a:chExt cx="744541" cy="1204446"/>
                </a:xfrm>
              </p:grpSpPr>
              <p:pic>
                <p:nvPicPr>
                  <p:cNvPr id="46"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4225942" y="5197215"/>
                    <a:ext cx="568968" cy="627139"/>
                  </a:xfrm>
                  <a:prstGeom prst="rect">
                    <a:avLst/>
                  </a:prstGeom>
                  <a:noFill/>
                  <a:ln w="9525">
                    <a:noFill/>
                    <a:miter lim="800000"/>
                    <a:headEnd/>
                    <a:tailEnd/>
                  </a:ln>
                </p:spPr>
              </p:pic>
              <p:sp>
                <p:nvSpPr>
                  <p:cNvPr id="47" name="Can 4"/>
                  <p:cNvSpPr/>
                  <p:nvPr/>
                </p:nvSpPr>
                <p:spPr bwMode="invGray">
                  <a:xfrm>
                    <a:off x="4138156" y="5704957"/>
                    <a:ext cx="744541" cy="725790"/>
                  </a:xfrm>
                  <a:prstGeom prst="can">
                    <a:avLst>
                      <a:gd name="adj" fmla="val 34322"/>
                    </a:avLst>
                  </a:prstGeom>
                  <a:gradFill>
                    <a:gsLst>
                      <a:gs pos="0">
                        <a:srgbClr val="E85B01"/>
                      </a:gs>
                      <a:gs pos="50000">
                        <a:srgbClr val="E85B01"/>
                      </a:gs>
                      <a:gs pos="70000">
                        <a:srgbClr val="E85B01"/>
                      </a:gs>
                      <a:gs pos="100000">
                        <a:schemeClr val="bg2">
                          <a:lumMod val="60000"/>
                          <a:lumOff val="40000"/>
                        </a:schemeClr>
                      </a:gs>
                    </a:gsLst>
                  </a:gradFill>
                  <a:ln w="15875">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CRM</a:t>
                    </a:r>
                  </a:p>
                </p:txBody>
              </p:sp>
            </p:grpSp>
            <p:grpSp>
              <p:nvGrpSpPr>
                <p:cNvPr id="21" name="Group 20"/>
                <p:cNvGrpSpPr/>
                <p:nvPr/>
              </p:nvGrpSpPr>
              <p:grpSpPr>
                <a:xfrm>
                  <a:off x="7013577" y="5226301"/>
                  <a:ext cx="744541" cy="1204446"/>
                  <a:chOff x="7027350" y="5226301"/>
                  <a:chExt cx="744541" cy="1204446"/>
                </a:xfrm>
              </p:grpSpPr>
              <p:pic>
                <p:nvPicPr>
                  <p:cNvPr id="44"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7115136" y="5197215"/>
                    <a:ext cx="568968" cy="627139"/>
                  </a:xfrm>
                  <a:prstGeom prst="rect">
                    <a:avLst/>
                  </a:prstGeom>
                  <a:noFill/>
                  <a:ln w="9525">
                    <a:noFill/>
                    <a:miter lim="800000"/>
                    <a:headEnd/>
                    <a:tailEnd/>
                  </a:ln>
                </p:spPr>
              </p:pic>
              <p:sp>
                <p:nvSpPr>
                  <p:cNvPr id="45" name="Can 35"/>
                  <p:cNvSpPr/>
                  <p:nvPr/>
                </p:nvSpPr>
                <p:spPr bwMode="invGray">
                  <a:xfrm>
                    <a:off x="7027350" y="5704957"/>
                    <a:ext cx="744541" cy="725790"/>
                  </a:xfrm>
                  <a:prstGeom prst="can">
                    <a:avLst>
                      <a:gd name="adj" fmla="val 36879"/>
                    </a:avLst>
                  </a:prstGeom>
                  <a:gradFill>
                    <a:gsLst>
                      <a:gs pos="0">
                        <a:srgbClr val="E85B01"/>
                      </a:gs>
                      <a:gs pos="50000">
                        <a:srgbClr val="E85B01"/>
                      </a:gs>
                      <a:gs pos="70000">
                        <a:srgbClr val="E85B01"/>
                      </a:gs>
                      <a:gs pos="100000">
                        <a:schemeClr val="bg2">
                          <a:lumMod val="60000"/>
                          <a:lumOff val="40000"/>
                        </a:schemeClr>
                      </a:gs>
                    </a:gsLst>
                  </a:gradFill>
                  <a:ln w="15875">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 </a:t>
                    </a:r>
                    <a:r>
                      <a:rPr kumimoji="0" lang="el-GR" sz="1200" b="1" i="0" u="none" strike="noStrike" kern="1200" cap="none" spc="0" normalizeH="0" baseline="0" noProof="0" dirty="0">
                        <a:ln>
                          <a:noFill/>
                        </a:ln>
                        <a:solidFill>
                          <a:prstClr val="white"/>
                        </a:solidFill>
                        <a:effectLst/>
                        <a:uLnTx/>
                        <a:uFillTx/>
                        <a:latin typeface="Calibri"/>
                        <a:ea typeface="+mn-ea"/>
                        <a:cs typeface="+mn-cs"/>
                      </a:rPr>
                      <a:t>η</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2" name="Group 21"/>
                <p:cNvGrpSpPr/>
                <p:nvPr/>
              </p:nvGrpSpPr>
              <p:grpSpPr>
                <a:xfrm>
                  <a:off x="7975005" y="5226301"/>
                  <a:ext cx="744541" cy="1078479"/>
                  <a:chOff x="7983689" y="5226301"/>
                  <a:chExt cx="744541" cy="1078479"/>
                </a:xfrm>
              </p:grpSpPr>
              <p:pic>
                <p:nvPicPr>
                  <p:cNvPr id="42"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8071475" y="5197215"/>
                    <a:ext cx="568968" cy="627139"/>
                  </a:xfrm>
                  <a:prstGeom prst="rect">
                    <a:avLst/>
                  </a:prstGeom>
                  <a:noFill/>
                  <a:ln w="9525">
                    <a:noFill/>
                    <a:miter lim="800000"/>
                    <a:headEnd/>
                    <a:tailEnd/>
                  </a:ln>
                </p:spPr>
              </p:pic>
              <p:sp>
                <p:nvSpPr>
                  <p:cNvPr id="43" name="Cloud 42"/>
                  <p:cNvSpPr>
                    <a:spLocks noChangeAspect="1"/>
                  </p:cNvSpPr>
                  <p:nvPr/>
                </p:nvSpPr>
                <p:spPr>
                  <a:xfrm>
                    <a:off x="7983689" y="5830924"/>
                    <a:ext cx="744541" cy="473856"/>
                  </a:xfrm>
                  <a:prstGeom prst="cloud">
                    <a:avLst/>
                  </a:prstGeom>
                  <a:gradFill>
                    <a:gsLst>
                      <a:gs pos="50000">
                        <a:srgbClr val="E85B01"/>
                      </a:gs>
                      <a:gs pos="70000">
                        <a:srgbClr val="E85B01"/>
                      </a:gs>
                    </a:gsLst>
                  </a:gradFill>
                  <a:ln w="15875">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AU" sz="813"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3" name="Group 22"/>
                <p:cNvGrpSpPr/>
                <p:nvPr/>
              </p:nvGrpSpPr>
              <p:grpSpPr>
                <a:xfrm>
                  <a:off x="6052149" y="5226301"/>
                  <a:ext cx="744541" cy="1204446"/>
                  <a:chOff x="6071012" y="5226301"/>
                  <a:chExt cx="744541" cy="1204446"/>
                </a:xfrm>
              </p:grpSpPr>
              <p:pic>
                <p:nvPicPr>
                  <p:cNvPr id="40"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6158798" y="5197215"/>
                    <a:ext cx="568968" cy="627139"/>
                  </a:xfrm>
                  <a:prstGeom prst="rect">
                    <a:avLst/>
                  </a:prstGeom>
                  <a:noFill/>
                  <a:ln w="9525">
                    <a:noFill/>
                    <a:miter lim="800000"/>
                    <a:headEnd/>
                    <a:tailEnd/>
                  </a:ln>
                </p:spPr>
              </p:pic>
              <p:sp>
                <p:nvSpPr>
                  <p:cNvPr id="41" name="Can 6"/>
                  <p:cNvSpPr/>
                  <p:nvPr/>
                </p:nvSpPr>
                <p:spPr bwMode="invGray">
                  <a:xfrm>
                    <a:off x="6071012" y="5704957"/>
                    <a:ext cx="744541" cy="725790"/>
                  </a:xfrm>
                  <a:prstGeom prst="can">
                    <a:avLst>
                      <a:gd name="adj" fmla="val 36453"/>
                    </a:avLst>
                  </a:prstGeom>
                  <a:gradFill>
                    <a:gsLst>
                      <a:gs pos="0">
                        <a:srgbClr val="E85B01"/>
                      </a:gs>
                      <a:gs pos="50000">
                        <a:srgbClr val="E85B01"/>
                      </a:gs>
                      <a:gs pos="70000">
                        <a:srgbClr val="E85B01"/>
                      </a:gs>
                      <a:gs pos="100000">
                        <a:schemeClr val="bg2">
                          <a:lumMod val="60000"/>
                          <a:lumOff val="40000"/>
                        </a:schemeClr>
                      </a:gs>
                    </a:gsLst>
                  </a:gradFill>
                  <a:ln w="15875">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Ops</a:t>
                    </a:r>
                  </a:p>
                </p:txBody>
              </p:sp>
            </p:grpSp>
            <p:grpSp>
              <p:nvGrpSpPr>
                <p:cNvPr id="24" name="Group 23"/>
                <p:cNvGrpSpPr/>
                <p:nvPr/>
              </p:nvGrpSpPr>
              <p:grpSpPr>
                <a:xfrm>
                  <a:off x="8936433" y="5226301"/>
                  <a:ext cx="627139" cy="1143989"/>
                  <a:chOff x="8909005" y="5226301"/>
                  <a:chExt cx="627139" cy="1143989"/>
                </a:xfrm>
              </p:grpSpPr>
              <p:pic>
                <p:nvPicPr>
                  <p:cNvPr id="30"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8938091" y="5197215"/>
                    <a:ext cx="568968" cy="627139"/>
                  </a:xfrm>
                  <a:prstGeom prst="rect">
                    <a:avLst/>
                  </a:prstGeom>
                  <a:noFill/>
                  <a:ln w="9525">
                    <a:noFill/>
                    <a:miter lim="800000"/>
                    <a:headEnd/>
                    <a:tailEnd/>
                  </a:ln>
                </p:spPr>
              </p:pic>
              <p:grpSp>
                <p:nvGrpSpPr>
                  <p:cNvPr id="31" name="Group 30"/>
                  <p:cNvGrpSpPr>
                    <a:grpSpLocks noChangeAspect="1"/>
                  </p:cNvGrpSpPr>
                  <p:nvPr/>
                </p:nvGrpSpPr>
                <p:grpSpPr>
                  <a:xfrm>
                    <a:off x="8940027" y="5765415"/>
                    <a:ext cx="565096" cy="604875"/>
                    <a:chOff x="6324085" y="3878225"/>
                    <a:chExt cx="679610" cy="727450"/>
                  </a:xfrm>
                  <a:effectLst/>
                </p:grpSpPr>
                <p:sp>
                  <p:nvSpPr>
                    <p:cNvPr id="32" name="Cube 31"/>
                    <p:cNvSpPr/>
                    <p:nvPr/>
                  </p:nvSpPr>
                  <p:spPr bwMode="invGray">
                    <a:xfrm>
                      <a:off x="6429527" y="4170475"/>
                      <a:ext cx="299784" cy="324000"/>
                    </a:xfrm>
                    <a:prstGeom prst="cube">
                      <a:avLst/>
                    </a:prstGeom>
                    <a:gradFill>
                      <a:gsLst>
                        <a:gs pos="0">
                          <a:srgbClr val="E85B01"/>
                        </a:gs>
                        <a:gs pos="50000">
                          <a:srgbClr val="E85B01"/>
                        </a:gs>
                        <a:gs pos="70000">
                          <a:srgbClr val="E85B01"/>
                        </a:gs>
                        <a:gs pos="100000">
                          <a:schemeClr val="bg1">
                            <a:lumMod val="95000"/>
                          </a:schemeClr>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Cube 32"/>
                    <p:cNvSpPr/>
                    <p:nvPr/>
                  </p:nvSpPr>
                  <p:spPr bwMode="invGray">
                    <a:xfrm>
                      <a:off x="6429527" y="3878225"/>
                      <a:ext cx="299784" cy="324000"/>
                    </a:xfrm>
                    <a:prstGeom prst="cube">
                      <a:avLst/>
                    </a:prstGeom>
                    <a:gradFill>
                      <a:gsLst>
                        <a:gs pos="0">
                          <a:srgbClr val="E85B01"/>
                        </a:gs>
                        <a:gs pos="50000">
                          <a:srgbClr val="E85B01"/>
                        </a:gs>
                        <a:gs pos="70000">
                          <a:srgbClr val="E85B01"/>
                        </a:gs>
                        <a:gs pos="100000">
                          <a:srgbClr val="F2F2F2"/>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Cube 33"/>
                    <p:cNvSpPr/>
                    <p:nvPr/>
                  </p:nvSpPr>
                  <p:spPr bwMode="invGray">
                    <a:xfrm>
                      <a:off x="6703911" y="4170475"/>
                      <a:ext cx="299784" cy="324000"/>
                    </a:xfrm>
                    <a:prstGeom prst="cube">
                      <a:avLst/>
                    </a:prstGeom>
                    <a:gradFill>
                      <a:gsLst>
                        <a:gs pos="0">
                          <a:srgbClr val="E85B01"/>
                        </a:gs>
                        <a:gs pos="50000">
                          <a:srgbClr val="E85B01"/>
                        </a:gs>
                        <a:gs pos="70000">
                          <a:srgbClr val="E85B01"/>
                        </a:gs>
                        <a:gs pos="100000">
                          <a:srgbClr val="F2F2F2"/>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Cube 34"/>
                    <p:cNvSpPr/>
                    <p:nvPr/>
                  </p:nvSpPr>
                  <p:spPr bwMode="invGray">
                    <a:xfrm>
                      <a:off x="6703911" y="3878225"/>
                      <a:ext cx="299784" cy="324000"/>
                    </a:xfrm>
                    <a:prstGeom prst="cube">
                      <a:avLst/>
                    </a:prstGeom>
                    <a:gradFill>
                      <a:gsLst>
                        <a:gs pos="0">
                          <a:srgbClr val="E85B01"/>
                        </a:gs>
                        <a:gs pos="50000">
                          <a:srgbClr val="E85B01"/>
                        </a:gs>
                        <a:gs pos="70000">
                          <a:srgbClr val="E85B01"/>
                        </a:gs>
                        <a:gs pos="100000">
                          <a:srgbClr val="F2F2F2"/>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Cube 35"/>
                    <p:cNvSpPr/>
                    <p:nvPr/>
                  </p:nvSpPr>
                  <p:spPr bwMode="invGray">
                    <a:xfrm>
                      <a:off x="6324085" y="4281675"/>
                      <a:ext cx="299784" cy="324000"/>
                    </a:xfrm>
                    <a:prstGeom prst="cube">
                      <a:avLst/>
                    </a:prstGeom>
                    <a:gradFill>
                      <a:gsLst>
                        <a:gs pos="0">
                          <a:srgbClr val="E85B01"/>
                        </a:gs>
                        <a:gs pos="50000">
                          <a:srgbClr val="E85B01"/>
                        </a:gs>
                        <a:gs pos="70000">
                          <a:srgbClr val="E85B01"/>
                        </a:gs>
                        <a:gs pos="100000">
                          <a:srgbClr val="F2F2F2"/>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Cube 36"/>
                    <p:cNvSpPr/>
                    <p:nvPr/>
                  </p:nvSpPr>
                  <p:spPr bwMode="invGray">
                    <a:xfrm>
                      <a:off x="6324085" y="3989425"/>
                      <a:ext cx="299784" cy="324000"/>
                    </a:xfrm>
                    <a:prstGeom prst="cube">
                      <a:avLst/>
                    </a:prstGeom>
                    <a:gradFill>
                      <a:gsLst>
                        <a:gs pos="0">
                          <a:srgbClr val="E85B01"/>
                        </a:gs>
                        <a:gs pos="50000">
                          <a:srgbClr val="E85B01"/>
                        </a:gs>
                        <a:gs pos="70000">
                          <a:srgbClr val="E85B01"/>
                        </a:gs>
                        <a:gs pos="100000">
                          <a:srgbClr val="F2F2F2"/>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Cube 37"/>
                    <p:cNvSpPr/>
                    <p:nvPr/>
                  </p:nvSpPr>
                  <p:spPr bwMode="invGray">
                    <a:xfrm>
                      <a:off x="6598469" y="4281675"/>
                      <a:ext cx="299784" cy="324000"/>
                    </a:xfrm>
                    <a:prstGeom prst="cube">
                      <a:avLst/>
                    </a:prstGeom>
                    <a:gradFill>
                      <a:gsLst>
                        <a:gs pos="0">
                          <a:srgbClr val="E85B01"/>
                        </a:gs>
                        <a:gs pos="50000">
                          <a:srgbClr val="E85B01"/>
                        </a:gs>
                        <a:gs pos="70000">
                          <a:srgbClr val="E85B01"/>
                        </a:gs>
                        <a:gs pos="100000">
                          <a:srgbClr val="F2F2F2"/>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Cube 38"/>
                    <p:cNvSpPr/>
                    <p:nvPr/>
                  </p:nvSpPr>
                  <p:spPr bwMode="invGray">
                    <a:xfrm>
                      <a:off x="6598469" y="3989425"/>
                      <a:ext cx="299784" cy="324000"/>
                    </a:xfrm>
                    <a:prstGeom prst="cube">
                      <a:avLst/>
                    </a:prstGeom>
                    <a:gradFill>
                      <a:gsLst>
                        <a:gs pos="0">
                          <a:srgbClr val="E85B01"/>
                        </a:gs>
                        <a:gs pos="50000">
                          <a:srgbClr val="E85B01"/>
                        </a:gs>
                        <a:gs pos="70000">
                          <a:srgbClr val="E85B01"/>
                        </a:gs>
                        <a:gs pos="100000">
                          <a:srgbClr val="F2F2F2"/>
                        </a:gs>
                      </a:gsLst>
                    </a:gradFill>
                    <a:ln w="6350">
                      <a:noFill/>
                    </a:ln>
                    <a:effectLst/>
                  </p:spPr>
                  <p:style>
                    <a:lnRef idx="0">
                      <a:schemeClr val="dk1"/>
                    </a:lnRef>
                    <a:fillRef idx="3">
                      <a:schemeClr val="dk1"/>
                    </a:fillRef>
                    <a:effectRef idx="3">
                      <a:schemeClr val="dk1"/>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25" name="Group 24"/>
                <p:cNvGrpSpPr/>
                <p:nvPr/>
              </p:nvGrpSpPr>
              <p:grpSpPr>
                <a:xfrm>
                  <a:off x="9715502" y="5223183"/>
                  <a:ext cx="928245" cy="1140809"/>
                  <a:chOff x="9715502" y="5223183"/>
                  <a:chExt cx="928245" cy="1140809"/>
                </a:xfrm>
              </p:grpSpPr>
              <p:pic>
                <p:nvPicPr>
                  <p:cNvPr id="26" name="Picture 6" descr="C:\Program Files\Microsoft Resource DVD Artwork\DVD_ART\Artwork_Imagery\Shapes and Graphics\Arrows - arrow\Straight\white semi clear arrow.png"/>
                  <p:cNvPicPr>
                    <a:picLocks noChangeAspect="1" noChangeArrowheads="1"/>
                  </p:cNvPicPr>
                  <p:nvPr/>
                </p:nvPicPr>
                <p:blipFill>
                  <a:blip r:embed="rId23" cstate="print"/>
                  <a:srcRect/>
                  <a:stretch>
                    <a:fillRect/>
                  </a:stretch>
                </p:blipFill>
                <p:spPr bwMode="invGray">
                  <a:xfrm rot="5400000">
                    <a:off x="9908906" y="5194097"/>
                    <a:ext cx="568968" cy="627139"/>
                  </a:xfrm>
                  <a:prstGeom prst="rect">
                    <a:avLst/>
                  </a:prstGeom>
                  <a:noFill/>
                  <a:ln w="9525">
                    <a:noFill/>
                    <a:miter lim="800000"/>
                    <a:headEnd/>
                    <a:tailEnd/>
                  </a:ln>
                </p:spPr>
              </p:pic>
              <p:grpSp>
                <p:nvGrpSpPr>
                  <p:cNvPr id="27" name="Group 26"/>
                  <p:cNvGrpSpPr/>
                  <p:nvPr/>
                </p:nvGrpSpPr>
                <p:grpSpPr>
                  <a:xfrm>
                    <a:off x="9715502" y="5771712"/>
                    <a:ext cx="928245" cy="592280"/>
                    <a:chOff x="9715502" y="5731485"/>
                    <a:chExt cx="928245" cy="592280"/>
                  </a:xfrm>
                </p:grpSpPr>
                <p:sp>
                  <p:nvSpPr>
                    <p:cNvPr id="28" name="Flowchart: Punched Tape 27"/>
                    <p:cNvSpPr/>
                    <p:nvPr/>
                  </p:nvSpPr>
                  <p:spPr bwMode="invGray">
                    <a:xfrm>
                      <a:off x="9780457" y="5731485"/>
                      <a:ext cx="744541" cy="592280"/>
                    </a:xfrm>
                    <a:prstGeom prst="flowChartPunchedTape">
                      <a:avLst/>
                    </a:prstGeom>
                    <a:gradFill flip="none" rotWithShape="1">
                      <a:gsLst>
                        <a:gs pos="0">
                          <a:srgbClr val="E85B01">
                            <a:lumMod val="91000"/>
                            <a:lumOff val="9000"/>
                          </a:srgbClr>
                        </a:gs>
                        <a:gs pos="39000">
                          <a:srgbClr val="E85B01"/>
                        </a:gs>
                        <a:gs pos="58000">
                          <a:srgbClr val="E85B01"/>
                        </a:gs>
                        <a:gs pos="100000">
                          <a:srgbClr val="D78B49">
                            <a:lumMod val="75000"/>
                            <a:lumOff val="25000"/>
                          </a:srgbClr>
                        </a:gs>
                      </a:gsLst>
                      <a:lin ang="0" scaled="1"/>
                      <a:tileRect/>
                    </a:gradFill>
                    <a:ln w="9525">
                      <a:noFill/>
                    </a:ln>
                    <a:effectLst/>
                    <a:scene3d>
                      <a:camera prst="orthographicFront" fov="0">
                        <a:rot lat="0" lon="0" rev="0"/>
                      </a:camera>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742920" rtl="0" eaLnBrk="1" fontAlgn="auto" latinLnBrk="0" hangingPunct="1">
                        <a:lnSpc>
                          <a:spcPct val="100000"/>
                        </a:lnSpc>
                        <a:spcBef>
                          <a:spcPts val="0"/>
                        </a:spcBef>
                        <a:spcAft>
                          <a:spcPts val="0"/>
                        </a:spcAft>
                        <a:buClrTx/>
                        <a:buSzTx/>
                        <a:buFontTx/>
                        <a:buNone/>
                        <a:tabLst/>
                        <a:defRPr/>
                      </a:pPr>
                      <a:endParaRPr kumimoji="0" lang="en-US" sz="813"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9715502" y="5834230"/>
                      <a:ext cx="928245" cy="399092"/>
                    </a:xfrm>
                    <a:prstGeom prst="rect">
                      <a:avLst/>
                    </a:prstGeom>
                    <a:noFill/>
                    <a:ln w="15875">
                      <a:noFill/>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Spreadsheets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a:ea typeface="+mn-ea"/>
                          <a:cs typeface="+mn-cs"/>
                        </a:rPr>
                        <a:t>Manual data</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p>
                  </p:txBody>
                </p:sp>
              </p:grpSp>
            </p:grpSp>
          </p:grpSp>
        </p:grpSp>
      </p:grpSp>
    </p:spTree>
    <p:extLst>
      <p:ext uri="{BB962C8B-B14F-4D97-AF65-F5344CB8AC3E}">
        <p14:creationId xmlns:p14="http://schemas.microsoft.com/office/powerpoint/2010/main" val="53068409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44354D-C133-4A56-9BA3-26891B111FB2}"/>
              </a:ext>
            </a:extLst>
          </p:cNvPr>
          <p:cNvSpPr>
            <a:spLocks noGrp="1"/>
          </p:cNvSpPr>
          <p:nvPr>
            <p:ph type="title"/>
          </p:nvPr>
        </p:nvSpPr>
        <p:spPr>
          <a:xfrm>
            <a:off x="0" y="247649"/>
            <a:ext cx="12115799" cy="1386760"/>
          </a:xfrm>
        </p:spPr>
        <p:txBody>
          <a:bodyPr>
            <a:normAutofit/>
          </a:bodyPr>
          <a:lstStyle/>
          <a:p>
            <a:pPr algn="ctr"/>
            <a:r>
              <a:rPr lang="en-US" dirty="0">
                <a:latin typeface="Century Gothic" panose="020B0502020202020204" pitchFamily="34" charset="0"/>
              </a:rPr>
              <a:t>ranked #1 </a:t>
            </a:r>
            <a:br>
              <a:rPr lang="en-US" dirty="0">
                <a:latin typeface="Century Gothic" panose="020B0502020202020204" pitchFamily="34" charset="0"/>
              </a:rPr>
            </a:br>
            <a:r>
              <a:rPr lang="en-US" dirty="0">
                <a:latin typeface="Century Gothic" panose="020B0502020202020204" pitchFamily="34" charset="0"/>
              </a:rPr>
              <a:t>in the world’s largest survey of </a:t>
            </a:r>
            <a:br>
              <a:rPr lang="en-US" dirty="0">
                <a:latin typeface="Century Gothic" panose="020B0502020202020204" pitchFamily="34" charset="0"/>
              </a:rPr>
            </a:br>
            <a:r>
              <a:rPr lang="en-US" dirty="0">
                <a:latin typeface="Century Gothic" panose="020B0502020202020204" pitchFamily="34" charset="0"/>
              </a:rPr>
              <a:t>business intelligence SOLUTIONS</a:t>
            </a:r>
            <a:endParaRPr lang="en-AU" dirty="0"/>
          </a:p>
        </p:txBody>
      </p:sp>
      <p:sp>
        <p:nvSpPr>
          <p:cNvPr id="6" name="Content Placeholder 5">
            <a:extLst>
              <a:ext uri="{FF2B5EF4-FFF2-40B4-BE49-F238E27FC236}">
                <a16:creationId xmlns:a16="http://schemas.microsoft.com/office/drawing/2014/main" id="{A2147BD7-8403-402F-8A17-F8DC1BA36517}"/>
              </a:ext>
            </a:extLst>
          </p:cNvPr>
          <p:cNvSpPr>
            <a:spLocks noGrp="1"/>
          </p:cNvSpPr>
          <p:nvPr>
            <p:ph idx="1"/>
          </p:nvPr>
        </p:nvSpPr>
        <p:spPr>
          <a:xfrm>
            <a:off x="1099735" y="2004799"/>
            <a:ext cx="10131425" cy="4196591"/>
          </a:xfrm>
        </p:spPr>
        <p:txBody>
          <a:bodyPr/>
          <a:lstStyle/>
          <a:p>
            <a:pPr lvl="1">
              <a:buClr>
                <a:schemeClr val="accent1"/>
              </a:buClr>
              <a:buSzPct val="120000"/>
              <a:buFont typeface="Wingdings" panose="05000000000000000000" pitchFamily="2" charset="2"/>
              <a:buChar char=""/>
            </a:pPr>
            <a:r>
              <a:rPr lang="en-AU" sz="1800" b="1" dirty="0">
                <a:latin typeface="Century Gothic" panose="020B0502020202020204" pitchFamily="34" charset="0"/>
              </a:rPr>
              <a:t>2015 – 2018 BARC Ranked Top in 11 and Leader in 10 categories: </a:t>
            </a:r>
          </a:p>
          <a:p>
            <a:pPr lvl="2">
              <a:buClr>
                <a:schemeClr val="accent1"/>
              </a:buClr>
              <a:buSzPct val="120000"/>
              <a:buFont typeface="Wingdings" panose="05000000000000000000" pitchFamily="2" charset="2"/>
              <a:buChar char=""/>
            </a:pPr>
            <a:r>
              <a:rPr lang="en-AU" sz="1800" dirty="0">
                <a:latin typeface="Century Gothic" panose="020B0502020202020204" pitchFamily="34" charset="0"/>
              </a:rPr>
              <a:t>Business Benefit &amp; Price to Value</a:t>
            </a:r>
          </a:p>
          <a:p>
            <a:pPr lvl="2">
              <a:buClr>
                <a:schemeClr val="accent1"/>
              </a:buClr>
              <a:buSzPct val="120000"/>
              <a:buFont typeface="Wingdings" panose="05000000000000000000" pitchFamily="2" charset="2"/>
              <a:buChar char=""/>
            </a:pPr>
            <a:r>
              <a:rPr lang="en-AU" sz="1800" dirty="0">
                <a:latin typeface="Century Gothic" panose="020B0502020202020204" pitchFamily="34" charset="0"/>
              </a:rPr>
              <a:t>Customers &amp; Product Satisfaction &amp; Recommendation </a:t>
            </a:r>
          </a:p>
          <a:p>
            <a:pPr lvl="2">
              <a:buClr>
                <a:schemeClr val="accent1"/>
              </a:buClr>
              <a:buSzPct val="120000"/>
              <a:buFont typeface="Wingdings" panose="05000000000000000000" pitchFamily="2" charset="2"/>
              <a:buChar char=""/>
            </a:pPr>
            <a:r>
              <a:rPr lang="en-AU" sz="1800" dirty="0">
                <a:latin typeface="Century Gothic" panose="020B0502020202020204" pitchFamily="34" charset="0"/>
              </a:rPr>
              <a:t>Sales Experience &amp; Competitive Win Rate</a:t>
            </a:r>
          </a:p>
          <a:p>
            <a:pPr lvl="2">
              <a:buClr>
                <a:schemeClr val="accent1"/>
              </a:buClr>
              <a:buSzPct val="120000"/>
              <a:buFont typeface="Wingdings" panose="05000000000000000000" pitchFamily="2" charset="2"/>
              <a:buChar char=""/>
            </a:pPr>
            <a:r>
              <a:rPr lang="en-AU" sz="1800" dirty="0">
                <a:latin typeface="Century Gothic" panose="020B0502020202020204" pitchFamily="34" charset="0"/>
              </a:rPr>
              <a:t>Implementer Support &amp; Ease of Use </a:t>
            </a:r>
          </a:p>
          <a:p>
            <a:pPr lvl="2">
              <a:buClr>
                <a:schemeClr val="accent1"/>
              </a:buClr>
              <a:buSzPct val="120000"/>
              <a:buFont typeface="Wingdings" panose="05000000000000000000" pitchFamily="2" charset="2"/>
              <a:buChar char=""/>
            </a:pPr>
            <a:r>
              <a:rPr lang="en-US" sz="1800" dirty="0">
                <a:latin typeface="Century Gothic" panose="020B0502020202020204" pitchFamily="34" charset="0"/>
              </a:rPr>
              <a:t>Vendor Support &amp; Innovation</a:t>
            </a:r>
          </a:p>
          <a:p>
            <a:pPr lvl="2">
              <a:buClr>
                <a:schemeClr val="accent1"/>
              </a:buClr>
              <a:buSzPct val="120000"/>
              <a:buFont typeface="Wingdings" panose="05000000000000000000" pitchFamily="2" charset="2"/>
              <a:buChar char=""/>
            </a:pPr>
            <a:r>
              <a:rPr lang="en-AU" sz="1800" dirty="0">
                <a:latin typeface="Century Gothic" panose="020B0502020202020204" pitchFamily="34" charset="0"/>
              </a:rPr>
              <a:t>Cloud &amp; Mobile BI &amp; Competitiveness</a:t>
            </a:r>
          </a:p>
          <a:p>
            <a:pPr lvl="2">
              <a:buClr>
                <a:schemeClr val="accent1"/>
              </a:buClr>
              <a:buSzPct val="120000"/>
              <a:buFont typeface="Wingdings" panose="05000000000000000000" pitchFamily="2" charset="2"/>
              <a:buChar char=""/>
            </a:pPr>
            <a:endParaRPr lang="en-AU" sz="1800" dirty="0">
              <a:latin typeface="Century Gothic" panose="020B0502020202020204" pitchFamily="34" charset="0"/>
            </a:endParaRPr>
          </a:p>
          <a:p>
            <a:pPr marL="914400" lvl="2" indent="0" algn="ctr">
              <a:buClr>
                <a:schemeClr val="accent1"/>
              </a:buClr>
              <a:buSzPct val="120000"/>
              <a:buNone/>
            </a:pPr>
            <a:r>
              <a:rPr lang="en-AU" sz="2000" b="1" dirty="0">
                <a:latin typeface="Century Gothic" panose="020B0502020202020204" pitchFamily="34" charset="0"/>
              </a:rPr>
              <a:t>Go to the CALUMO website for a complete copy of the survey:</a:t>
            </a:r>
          </a:p>
          <a:p>
            <a:pPr marL="914400" lvl="2" indent="0" algn="ctr">
              <a:buClr>
                <a:schemeClr val="accent1"/>
              </a:buClr>
              <a:buSzPct val="120000"/>
              <a:buNone/>
            </a:pPr>
            <a:r>
              <a:rPr lang="en-AU" sz="2000" b="1" dirty="0">
                <a:latin typeface="Century Gothic" panose="020B0502020202020204" pitchFamily="34" charset="0"/>
                <a:hlinkClick r:id="rId2"/>
              </a:rPr>
              <a:t>www.calumo.com</a:t>
            </a:r>
            <a:endParaRPr lang="en-AU" sz="2000" b="1" dirty="0">
              <a:latin typeface="Century Gothic" panose="020B0502020202020204" pitchFamily="34" charset="0"/>
            </a:endParaRPr>
          </a:p>
          <a:p>
            <a:pPr marL="914400" lvl="2" indent="0" algn="ctr">
              <a:buClr>
                <a:schemeClr val="accent1"/>
              </a:buClr>
              <a:buSzPct val="120000"/>
              <a:buNone/>
            </a:pPr>
            <a:endParaRPr lang="en-AU" sz="2000" b="1" dirty="0">
              <a:latin typeface="Century Gothic" panose="020B0502020202020204" pitchFamily="34" charset="0"/>
            </a:endParaRPr>
          </a:p>
          <a:p>
            <a:endParaRPr lang="en-AU" dirty="0"/>
          </a:p>
        </p:txBody>
      </p:sp>
    </p:spTree>
    <p:extLst>
      <p:ext uri="{BB962C8B-B14F-4D97-AF65-F5344CB8AC3E}">
        <p14:creationId xmlns:p14="http://schemas.microsoft.com/office/powerpoint/2010/main" val="22362869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A6F7-BAB8-4139-A0AF-FAEF2A269E18}"/>
              </a:ext>
            </a:extLst>
          </p:cNvPr>
          <p:cNvSpPr>
            <a:spLocks noGrp="1"/>
          </p:cNvSpPr>
          <p:nvPr>
            <p:ph type="title"/>
          </p:nvPr>
        </p:nvSpPr>
        <p:spPr>
          <a:xfrm>
            <a:off x="109959" y="247650"/>
            <a:ext cx="11910350" cy="915606"/>
          </a:xfrm>
        </p:spPr>
        <p:txBody>
          <a:bodyPr>
            <a:normAutofit/>
          </a:bodyPr>
          <a:lstStyle/>
          <a:p>
            <a:pPr algn="ctr"/>
            <a:r>
              <a:rPr lang="en-AU" sz="2800" dirty="0">
                <a:latin typeface="Century Gothic" panose="020B0502020202020204" pitchFamily="34" charset="0"/>
              </a:rPr>
              <a:t>SECURE, configurable, scalable cloud security</a:t>
            </a:r>
          </a:p>
        </p:txBody>
      </p:sp>
      <p:pic>
        <p:nvPicPr>
          <p:cNvPr id="1026" name="Picture 2" descr="Image result for soc 2 aicpa">
            <a:extLst>
              <a:ext uri="{FF2B5EF4-FFF2-40B4-BE49-F238E27FC236}">
                <a16:creationId xmlns:a16="http://schemas.microsoft.com/office/drawing/2014/main" id="{2AF1EDE0-B7F9-42A3-A8B4-285E54424D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355491"/>
            <a:ext cx="1505819" cy="1499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579B6D2-5A24-49EB-8E28-A9D97A2FFAE7}"/>
              </a:ext>
            </a:extLst>
          </p:cNvPr>
          <p:cNvPicPr>
            <a:picLocks noChangeAspect="1"/>
          </p:cNvPicPr>
          <p:nvPr/>
        </p:nvPicPr>
        <p:blipFill>
          <a:blip r:embed="rId3"/>
          <a:stretch>
            <a:fillRect/>
          </a:stretch>
        </p:blipFill>
        <p:spPr>
          <a:xfrm>
            <a:off x="685800" y="1895386"/>
            <a:ext cx="9156557" cy="1391797"/>
          </a:xfrm>
          <a:prstGeom prst="rect">
            <a:avLst/>
          </a:prstGeom>
        </p:spPr>
      </p:pic>
      <p:sp>
        <p:nvSpPr>
          <p:cNvPr id="5" name="TextBox 4">
            <a:extLst>
              <a:ext uri="{FF2B5EF4-FFF2-40B4-BE49-F238E27FC236}">
                <a16:creationId xmlns:a16="http://schemas.microsoft.com/office/drawing/2014/main" id="{D1474508-E819-4E17-977B-0CD4120858C0}"/>
              </a:ext>
            </a:extLst>
          </p:cNvPr>
          <p:cNvSpPr txBox="1"/>
          <p:nvPr/>
        </p:nvSpPr>
        <p:spPr>
          <a:xfrm>
            <a:off x="685800" y="1003412"/>
            <a:ext cx="3509171" cy="461665"/>
          </a:xfrm>
          <a:prstGeom prst="rect">
            <a:avLst/>
          </a:prstGeom>
          <a:noFill/>
        </p:spPr>
        <p:txBody>
          <a:bodyPr wrap="square" rtlCol="0">
            <a:spAutoFit/>
          </a:bodyPr>
          <a:lstStyle/>
          <a:p>
            <a:r>
              <a:rPr lang="en-AU" sz="2400" b="1" dirty="0">
                <a:latin typeface="Century Gothic" panose="020B0502020202020204" pitchFamily="34" charset="0"/>
              </a:rPr>
              <a:t>Microsoft Azure</a:t>
            </a:r>
          </a:p>
        </p:txBody>
      </p:sp>
      <p:sp>
        <p:nvSpPr>
          <p:cNvPr id="7" name="TextBox 6">
            <a:extLst>
              <a:ext uri="{FF2B5EF4-FFF2-40B4-BE49-F238E27FC236}">
                <a16:creationId xmlns:a16="http://schemas.microsoft.com/office/drawing/2014/main" id="{ABBDEA18-7D3C-4235-B047-AA20CFC15DAF}"/>
              </a:ext>
            </a:extLst>
          </p:cNvPr>
          <p:cNvSpPr txBox="1"/>
          <p:nvPr/>
        </p:nvSpPr>
        <p:spPr>
          <a:xfrm>
            <a:off x="685800" y="3789367"/>
            <a:ext cx="5022476" cy="461665"/>
          </a:xfrm>
          <a:prstGeom prst="rect">
            <a:avLst/>
          </a:prstGeom>
          <a:noFill/>
        </p:spPr>
        <p:txBody>
          <a:bodyPr wrap="square" rtlCol="0">
            <a:spAutoFit/>
          </a:bodyPr>
          <a:lstStyle/>
          <a:p>
            <a:r>
              <a:rPr lang="en-AU" sz="2400" b="1" dirty="0">
                <a:latin typeface="Century Gothic" panose="020B0502020202020204" pitchFamily="34" charset="0"/>
              </a:rPr>
              <a:t>CALUMO-as-a-Service</a:t>
            </a:r>
          </a:p>
        </p:txBody>
      </p:sp>
    </p:spTree>
    <p:extLst>
      <p:ext uri="{BB962C8B-B14F-4D97-AF65-F5344CB8AC3E}">
        <p14:creationId xmlns:p14="http://schemas.microsoft.com/office/powerpoint/2010/main" val="249976613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41527" y="2232212"/>
          <a:ext cx="10662538" cy="3644154"/>
        </p:xfrm>
        <a:graphic>
          <a:graphicData uri="http://schemas.openxmlformats.org/drawingml/2006/table">
            <a:tbl>
              <a:tblPr bandRow="1">
                <a:tableStyleId>{68D230F3-CF80-4859-8CE7-A43EE81993B5}</a:tableStyleId>
              </a:tblPr>
              <a:tblGrid>
                <a:gridCol w="3121624">
                  <a:extLst>
                    <a:ext uri="{9D8B030D-6E8A-4147-A177-3AD203B41FA5}">
                      <a16:colId xmlns:a16="http://schemas.microsoft.com/office/drawing/2014/main" val="20000"/>
                    </a:ext>
                  </a:extLst>
                </a:gridCol>
                <a:gridCol w="7540914">
                  <a:extLst>
                    <a:ext uri="{9D8B030D-6E8A-4147-A177-3AD203B41FA5}">
                      <a16:colId xmlns:a16="http://schemas.microsoft.com/office/drawing/2014/main" val="20001"/>
                    </a:ext>
                  </a:extLst>
                </a:gridCol>
              </a:tblGrid>
              <a:tr h="11976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dirty="0">
                          <a:latin typeface="Century Gothic" panose="020B0502020202020204" pitchFamily="34" charset="0"/>
                        </a:rPr>
                        <a:t>The Right Information</a:t>
                      </a:r>
                    </a:p>
                  </a:txBody>
                  <a:tcPr>
                    <a:noFill/>
                  </a:tcPr>
                </a:tc>
                <a:tc>
                  <a:txBody>
                    <a:bodyPr/>
                    <a:lstStyle/>
                    <a:p>
                      <a:r>
                        <a:rPr lang="en-AU" sz="1600" b="1" dirty="0">
                          <a:latin typeface="Century Gothic" panose="020B0502020202020204" pitchFamily="34" charset="0"/>
                        </a:rPr>
                        <a:t>Overcomes</a:t>
                      </a:r>
                      <a:r>
                        <a:rPr lang="en-AU" sz="1600" b="1" baseline="0" dirty="0">
                          <a:latin typeface="Century Gothic" panose="020B0502020202020204" pitchFamily="34" charset="0"/>
                        </a:rPr>
                        <a:t> organizational data siloes by </a:t>
                      </a:r>
                      <a:r>
                        <a:rPr lang="en-AU" sz="1600" b="1" dirty="0">
                          <a:latin typeface="Century Gothic" panose="020B0502020202020204" pitchFamily="34" charset="0"/>
                        </a:rPr>
                        <a:t>bringing together and capturing (forecasting) the full intelligence / insight of the organization</a:t>
                      </a:r>
                    </a:p>
                    <a:p>
                      <a:r>
                        <a:rPr lang="en-AU" sz="1600" b="1" dirty="0">
                          <a:latin typeface="Century Gothic" panose="020B0502020202020204" pitchFamily="34" charset="0"/>
                        </a:rPr>
                        <a:t>CALUMO brings that together – and exposes it</a:t>
                      </a:r>
                    </a:p>
                  </a:txBody>
                  <a:tcPr>
                    <a:noFill/>
                  </a:tcPr>
                </a:tc>
                <a:extLst>
                  <a:ext uri="{0D108BD9-81ED-4DB2-BD59-A6C34878D82A}">
                    <a16:rowId xmlns:a16="http://schemas.microsoft.com/office/drawing/2014/main" val="10000"/>
                  </a:ext>
                </a:extLst>
              </a:tr>
              <a:tr h="11663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dirty="0">
                          <a:latin typeface="Century Gothic" panose="020B0502020202020204" pitchFamily="34" charset="0"/>
                        </a:rPr>
                        <a:t>In the Hands of the Right People</a:t>
                      </a:r>
                    </a:p>
                    <a:p>
                      <a:endParaRPr lang="en-AU" sz="2000" dirty="0">
                        <a:latin typeface="Century Gothic" panose="020B0502020202020204" pitchFamily="34" charset="0"/>
                      </a:endParaRPr>
                    </a:p>
                  </a:txBody>
                  <a:tcPr>
                    <a:noFill/>
                  </a:tcPr>
                </a:tc>
                <a:tc>
                  <a:txBody>
                    <a:bodyPr/>
                    <a:lstStyle/>
                    <a:p>
                      <a:pPr marL="0" indent="0">
                        <a:buNone/>
                      </a:pPr>
                      <a:r>
                        <a:rPr lang="en-AU" sz="1600" b="1" dirty="0">
                          <a:latin typeface="Century Gothic" panose="020B0502020202020204" pitchFamily="34" charset="0"/>
                        </a:rPr>
                        <a:t>Anyone who is responsible for acting, knows what to do next or can act. </a:t>
                      </a:r>
                    </a:p>
                    <a:p>
                      <a:pPr marL="0" indent="0">
                        <a:buNone/>
                      </a:pPr>
                      <a:r>
                        <a:rPr lang="en-AU" sz="1600" b="1" dirty="0">
                          <a:latin typeface="Century Gothic" panose="020B0502020202020204" pitchFamily="34" charset="0"/>
                        </a:rPr>
                        <a:t>The tools must get this information into their hands naturally and effortlessly</a:t>
                      </a:r>
                    </a:p>
                  </a:txBody>
                  <a:tcPr>
                    <a:noFill/>
                  </a:tcPr>
                </a:tc>
                <a:extLst>
                  <a:ext uri="{0D108BD9-81ED-4DB2-BD59-A6C34878D82A}">
                    <a16:rowId xmlns:a16="http://schemas.microsoft.com/office/drawing/2014/main" val="10001"/>
                  </a:ext>
                </a:extLst>
              </a:tr>
              <a:tr h="12016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dirty="0">
                          <a:latin typeface="Century Gothic" panose="020B0502020202020204" pitchFamily="34" charset="0"/>
                        </a:rPr>
                        <a:t>At the Right Time</a:t>
                      </a: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Century Gothic" panose="020B0502020202020204" pitchFamily="34" charset="0"/>
                        </a:rPr>
                        <a:t>The right time is when they can do something valuable with it.</a:t>
                      </a:r>
                    </a:p>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Century Gothic" panose="020B0502020202020204" pitchFamily="34" charset="0"/>
                        </a:rPr>
                        <a:t>The "right time" adheres to its own schedule, not just the work day or the agreed upon meeting.  Its use must fit the day to day flow of the right people.</a:t>
                      </a:r>
                    </a:p>
                    <a:p>
                      <a:endParaRPr lang="en-AU" sz="1400" dirty="0">
                        <a:latin typeface="Century Gothic" panose="020B0502020202020204" pitchFamily="34" charset="0"/>
                      </a:endParaRPr>
                    </a:p>
                  </a:txBody>
                  <a:tcPr>
                    <a:no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0" y="254373"/>
            <a:ext cx="12192000" cy="630906"/>
          </a:xfrm>
        </p:spPr>
        <p:txBody>
          <a:bodyPr>
            <a:noAutofit/>
          </a:bodyPr>
          <a:lstStyle/>
          <a:p>
            <a:pPr algn="ctr"/>
            <a:r>
              <a:rPr lang="en-AU" sz="2800" dirty="0">
                <a:latin typeface="Century Gothic" panose="020B0502020202020204" pitchFamily="34" charset="0"/>
              </a:rPr>
              <a:t>The Calumo solution</a:t>
            </a:r>
          </a:p>
        </p:txBody>
      </p:sp>
      <p:sp>
        <p:nvSpPr>
          <p:cNvPr id="3" name="Content Placeholder 2"/>
          <p:cNvSpPr>
            <a:spLocks noGrp="1"/>
          </p:cNvSpPr>
          <p:nvPr>
            <p:ph idx="1"/>
          </p:nvPr>
        </p:nvSpPr>
        <p:spPr>
          <a:xfrm>
            <a:off x="645871" y="1109382"/>
            <a:ext cx="11144568" cy="4766984"/>
          </a:xfrm>
        </p:spPr>
        <p:txBody>
          <a:bodyPr>
            <a:normAutofit/>
          </a:bodyPr>
          <a:lstStyle/>
          <a:p>
            <a:pPr marL="0" indent="0" algn="ctr">
              <a:buNone/>
            </a:pPr>
            <a:r>
              <a:rPr lang="en-AU" sz="2400" dirty="0">
                <a:latin typeface="Century Gothic" panose="020B0502020202020204" pitchFamily="34" charset="0"/>
                <a:cs typeface="Segoe UI Semibold" panose="020B0702040204020203" pitchFamily="34" charset="0"/>
              </a:rPr>
              <a:t>FULL BENEFIT FROM BUSINESS DATA</a:t>
            </a:r>
          </a:p>
          <a:p>
            <a:pPr marL="0" indent="0" algn="ctr">
              <a:buNone/>
            </a:pPr>
            <a:r>
              <a:rPr lang="en-AU" sz="2000" i="1" dirty="0">
                <a:latin typeface="Century Gothic" panose="020B0502020202020204" pitchFamily="34" charset="0"/>
              </a:rPr>
              <a:t>Easily putting facts in Context, allowing best Next actions to be taken, everyday</a:t>
            </a:r>
            <a:endParaRPr lang="en-AU" sz="2000" i="1" dirty="0">
              <a:latin typeface="Century Gothic" panose="020B0502020202020204" pitchFamily="34" charset="0"/>
              <a:cs typeface="Segoe UI Semibold" panose="020B0702040204020203" pitchFamily="34" charset="0"/>
            </a:endParaRPr>
          </a:p>
        </p:txBody>
      </p:sp>
    </p:spTree>
    <p:extLst>
      <p:ext uri="{BB962C8B-B14F-4D97-AF65-F5344CB8AC3E}">
        <p14:creationId xmlns:p14="http://schemas.microsoft.com/office/powerpoint/2010/main" val="394833819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E7AC01-9990-4181-9A0B-8EC2C76CA8A7}"/>
              </a:ext>
            </a:extLst>
          </p:cNvPr>
          <p:cNvSpPr txBox="1"/>
          <p:nvPr/>
        </p:nvSpPr>
        <p:spPr>
          <a:xfrm>
            <a:off x="4342356" y="2604678"/>
            <a:ext cx="3520440" cy="909019"/>
          </a:xfrm>
          <a:prstGeom prst="rect">
            <a:avLst/>
          </a:prstGeom>
          <a:solidFill>
            <a:schemeClr val="accent1"/>
          </a:solidFill>
          <a:ln>
            <a:noFill/>
          </a:ln>
        </p:spPr>
        <p:txBody>
          <a:bodyPr wrap="square" lIns="137160" tIns="137160" rIns="137160" bIns="137160" rtlCol="0" anchor="ctr">
            <a:noAutofit/>
          </a:bodyPr>
          <a:lstStyle/>
          <a:p>
            <a:pPr lvl="0" algn="ctr">
              <a:spcBef>
                <a:spcPts val="600"/>
              </a:spcBef>
            </a:pPr>
            <a:r>
              <a:rPr lang="en-US" b="1" dirty="0">
                <a:solidFill>
                  <a:srgbClr val="00FFFF"/>
                </a:solidFill>
                <a:latin typeface="Century Gothic" panose="020B0502020202020204" pitchFamily="34" charset="0"/>
                <a:ea typeface="Segoe UI" panose="020B0502040204020203" pitchFamily="34" charset="0"/>
                <a:cs typeface="Segoe UI" panose="020B0502040204020203" pitchFamily="34" charset="0"/>
              </a:rPr>
              <a:t>Key Feature 2: </a:t>
            </a:r>
          </a:p>
          <a:p>
            <a:pPr lvl="0" algn="ctr">
              <a:spcBef>
                <a:spcPts val="600"/>
              </a:spcBef>
            </a:pPr>
            <a:r>
              <a:rPr lang="en-US" b="1" dirty="0">
                <a:latin typeface="Century Gothic" panose="020B0502020202020204" pitchFamily="34" charset="0"/>
                <a:ea typeface="Segoe UI" panose="020B0502040204020203" pitchFamily="34" charset="0"/>
                <a:cs typeface="Segoe UI" panose="020B0502040204020203" pitchFamily="34" charset="0"/>
              </a:rPr>
              <a:t>Easy for anyone to use</a:t>
            </a:r>
            <a:endParaRPr lang="en-US" b="1" dirty="0">
              <a:latin typeface="Century Gothic" panose="020B0502020202020204" pitchFamily="34" charset="0"/>
            </a:endParaRPr>
          </a:p>
        </p:txBody>
      </p:sp>
      <p:sp>
        <p:nvSpPr>
          <p:cNvPr id="6" name="TextBox 5">
            <a:extLst>
              <a:ext uri="{FF2B5EF4-FFF2-40B4-BE49-F238E27FC236}">
                <a16:creationId xmlns:a16="http://schemas.microsoft.com/office/drawing/2014/main" id="{A7A86023-4BCE-4881-8FB4-0303019B3BA5}"/>
              </a:ext>
            </a:extLst>
          </p:cNvPr>
          <p:cNvSpPr txBox="1"/>
          <p:nvPr/>
        </p:nvSpPr>
        <p:spPr>
          <a:xfrm>
            <a:off x="280086" y="2604678"/>
            <a:ext cx="3520440" cy="909019"/>
          </a:xfrm>
          <a:prstGeom prst="rect">
            <a:avLst/>
          </a:prstGeom>
          <a:solidFill>
            <a:schemeClr val="accent1"/>
          </a:solidFill>
          <a:ln>
            <a:noFill/>
          </a:ln>
        </p:spPr>
        <p:txBody>
          <a:bodyPr wrap="square" lIns="137160" tIns="137160" rIns="137160" bIns="137160" rtlCol="0" anchor="ctr">
            <a:noAutofit/>
          </a:bodyPr>
          <a:lstStyle/>
          <a:p>
            <a:pPr algn="ctr">
              <a:spcBef>
                <a:spcPts val="600"/>
              </a:spcBef>
            </a:pPr>
            <a:r>
              <a:rPr lang="en-US" b="1" dirty="0">
                <a:solidFill>
                  <a:srgbClr val="00FFFF"/>
                </a:solidFill>
                <a:latin typeface="Century Gothic" panose="020B0502020202020204" pitchFamily="34" charset="0"/>
                <a:ea typeface="Segoe UI" panose="020B0502040204020203" pitchFamily="34" charset="0"/>
                <a:cs typeface="Segoe UI" panose="020B0502040204020203" pitchFamily="34" charset="0"/>
              </a:rPr>
              <a:t>Key Feature 1: </a:t>
            </a:r>
          </a:p>
          <a:p>
            <a:pPr algn="ctr">
              <a:spcBef>
                <a:spcPts val="600"/>
              </a:spcBef>
            </a:pPr>
            <a:r>
              <a:rPr lang="en-US" b="1" dirty="0">
                <a:latin typeface="Century Gothic" panose="020B0502020202020204" pitchFamily="34" charset="0"/>
                <a:ea typeface="Segoe UI" panose="020B0502040204020203" pitchFamily="34" charset="0"/>
                <a:cs typeface="Segoe UI" panose="020B0502040204020203" pitchFamily="34" charset="0"/>
              </a:rPr>
              <a:t>Make data-driven decisions</a:t>
            </a:r>
          </a:p>
        </p:txBody>
      </p:sp>
      <p:sp>
        <p:nvSpPr>
          <p:cNvPr id="3" name="Title 1">
            <a:extLst>
              <a:ext uri="{FF2B5EF4-FFF2-40B4-BE49-F238E27FC236}">
                <a16:creationId xmlns:a16="http://schemas.microsoft.com/office/drawing/2014/main" id="{F47AD8E0-B119-48AE-AE91-F75E75DC692D}"/>
              </a:ext>
            </a:extLst>
          </p:cNvPr>
          <p:cNvSpPr>
            <a:spLocks noGrp="1"/>
          </p:cNvSpPr>
          <p:nvPr>
            <p:ph type="title"/>
          </p:nvPr>
        </p:nvSpPr>
        <p:spPr>
          <a:xfrm>
            <a:off x="0" y="324499"/>
            <a:ext cx="12114344" cy="695413"/>
          </a:xfrm>
        </p:spPr>
        <p:txBody>
          <a:bodyPr>
            <a:normAutofit/>
          </a:bodyPr>
          <a:lstStyle/>
          <a:p>
            <a:pPr algn="ctr"/>
            <a:r>
              <a:rPr lang="en-US" sz="2800" dirty="0">
                <a:latin typeface="Century Gothic" panose="020B0502020202020204" pitchFamily="34" charset="0"/>
              </a:rPr>
              <a:t>CALUMO RESULTS</a:t>
            </a:r>
            <a:endParaRPr lang="en-US" sz="2800" dirty="0"/>
          </a:p>
        </p:txBody>
      </p:sp>
      <p:sp>
        <p:nvSpPr>
          <p:cNvPr id="5" name="TextBox 4">
            <a:extLst>
              <a:ext uri="{FF2B5EF4-FFF2-40B4-BE49-F238E27FC236}">
                <a16:creationId xmlns:a16="http://schemas.microsoft.com/office/drawing/2014/main" id="{7253A07F-E38B-4E0B-AD1C-751490F85A97}"/>
              </a:ext>
            </a:extLst>
          </p:cNvPr>
          <p:cNvSpPr txBox="1"/>
          <p:nvPr/>
        </p:nvSpPr>
        <p:spPr>
          <a:xfrm>
            <a:off x="1" y="1101969"/>
            <a:ext cx="12191998" cy="1420653"/>
          </a:xfrm>
          <a:prstGeom prst="rect">
            <a:avLst/>
          </a:prstGeom>
          <a:noFill/>
          <a:ln>
            <a:noFill/>
          </a:ln>
        </p:spPr>
        <p:txBody>
          <a:bodyPr wrap="square" lIns="137160" tIns="137160" rIns="137160" bIns="137160" rtlCol="0" anchor="ctr">
            <a:noAutofit/>
          </a:bodyPr>
          <a:lstStyle/>
          <a:p>
            <a:pPr algn="ctr">
              <a:spcBef>
                <a:spcPts val="600"/>
              </a:spcBef>
            </a:pPr>
            <a:r>
              <a:rPr lang="en-US" sz="2400" b="1" dirty="0">
                <a:latin typeface="Century Gothic" panose="020B0502020202020204" pitchFamily="34" charset="0"/>
                <a:ea typeface="Segoe UI" panose="020B0502040204020203" pitchFamily="34" charset="0"/>
                <a:cs typeface="Segoe UI" panose="020B0502040204020203" pitchFamily="34" charset="0"/>
              </a:rPr>
              <a:t>ALL-IN-ONE Easy-To-Learn, Departmental and Enterprise-Ready solution.</a:t>
            </a:r>
          </a:p>
          <a:p>
            <a:pPr algn="ctr">
              <a:spcBef>
                <a:spcPts val="600"/>
              </a:spcBef>
            </a:pPr>
            <a:r>
              <a:rPr lang="en-US" sz="2400" b="1" dirty="0">
                <a:latin typeface="Century Gothic" panose="020B0502020202020204" pitchFamily="34" charset="0"/>
                <a:ea typeface="Segoe UI" panose="020B0502040204020203" pitchFamily="34" charset="0"/>
                <a:cs typeface="Segoe UI" panose="020B0502040204020203" pitchFamily="34" charset="0"/>
              </a:rPr>
              <a:t>Optimize your operations On-Premise or in the Cloud with a single code set</a:t>
            </a:r>
            <a:r>
              <a:rPr lang="en-US" b="1" dirty="0">
                <a:latin typeface="Century Gothic" panose="020B0502020202020204" pitchFamily="34" charset="0"/>
                <a:ea typeface="Segoe UI" panose="020B0502040204020203" pitchFamily="34" charset="0"/>
                <a:cs typeface="Segoe UI" panose="020B0502040204020203" pitchFamily="34" charset="0"/>
              </a:rPr>
              <a:t>.</a:t>
            </a:r>
          </a:p>
        </p:txBody>
      </p:sp>
      <p:sp>
        <p:nvSpPr>
          <p:cNvPr id="7" name="TextBox 6">
            <a:extLst>
              <a:ext uri="{FF2B5EF4-FFF2-40B4-BE49-F238E27FC236}">
                <a16:creationId xmlns:a16="http://schemas.microsoft.com/office/drawing/2014/main" id="{8741CF7C-DBD5-43D3-8839-AFF92C09F611}"/>
              </a:ext>
            </a:extLst>
          </p:cNvPr>
          <p:cNvSpPr txBox="1"/>
          <p:nvPr/>
        </p:nvSpPr>
        <p:spPr>
          <a:xfrm>
            <a:off x="280086" y="3595691"/>
            <a:ext cx="3520440" cy="2529535"/>
          </a:xfrm>
          <a:prstGeom prst="rect">
            <a:avLst/>
          </a:prstGeom>
          <a:noFill/>
          <a:ln>
            <a:noFill/>
          </a:ln>
        </p:spPr>
        <p:txBody>
          <a:bodyPr wrap="square" lIns="137160" tIns="137160" rIns="137160" bIns="137160" rtlCol="0">
            <a:noAutofit/>
          </a:bodyPr>
          <a:lstStyle/>
          <a:p>
            <a:pPr marL="171450" lvl="0" indent="-171450">
              <a:buFont typeface="Arial" panose="020B0604020202020204" pitchFamily="34" charset="0"/>
              <a:buChar char="•"/>
            </a:pPr>
            <a:r>
              <a:rPr lang="en-US" sz="2000" b="1" dirty="0">
                <a:latin typeface="Century Gothic" panose="020B0502020202020204" pitchFamily="34" charset="0"/>
              </a:rPr>
              <a:t>Drive productivity across the organization, by ensuring teams make business decisions based on consistent and accurate data in real time</a:t>
            </a:r>
            <a:r>
              <a:rPr lang="en-US" sz="2000" b="1" dirty="0">
                <a:solidFill>
                  <a:schemeClr val="tx2"/>
                </a:solidFill>
                <a:latin typeface="Century Gothic" panose="020B0502020202020204" pitchFamily="34" charset="0"/>
              </a:rPr>
              <a:t>.</a:t>
            </a:r>
          </a:p>
        </p:txBody>
      </p:sp>
      <p:sp>
        <p:nvSpPr>
          <p:cNvPr id="9" name="TextBox 8">
            <a:extLst>
              <a:ext uri="{FF2B5EF4-FFF2-40B4-BE49-F238E27FC236}">
                <a16:creationId xmlns:a16="http://schemas.microsoft.com/office/drawing/2014/main" id="{29A281A0-59D0-4030-93F3-5ADD53F953B6}"/>
              </a:ext>
            </a:extLst>
          </p:cNvPr>
          <p:cNvSpPr txBox="1"/>
          <p:nvPr/>
        </p:nvSpPr>
        <p:spPr>
          <a:xfrm>
            <a:off x="4342356" y="3595690"/>
            <a:ext cx="3520440" cy="3041874"/>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en-US" sz="2000" b="1" dirty="0">
                <a:latin typeface="Century Gothic" panose="020B0502020202020204" pitchFamily="34" charset="0"/>
                <a:ea typeface="Segoe UI" panose="020B0502040204020203" pitchFamily="34" charset="0"/>
                <a:cs typeface="Segoe UI" panose="020B0502040204020203" pitchFamily="34" charset="0"/>
              </a:rPr>
              <a:t>The intuitive web interface is as easy as browsing online, so if you can use the internet, you can use CALUMO</a:t>
            </a:r>
          </a:p>
          <a:p>
            <a:pPr marL="171450" indent="-171450">
              <a:spcBef>
                <a:spcPts val="600"/>
              </a:spcBef>
              <a:buFont typeface="Arial" panose="020B0604020202020204" pitchFamily="34" charset="0"/>
              <a:buChar char="•"/>
            </a:pPr>
            <a:r>
              <a:rPr lang="en-US" sz="2000" b="1" dirty="0">
                <a:latin typeface="Century Gothic" panose="020B0502020202020204" pitchFamily="34" charset="0"/>
                <a:ea typeface="Segoe UI" panose="020B0502040204020203" pitchFamily="34" charset="0"/>
                <a:cs typeface="Segoe UI" panose="020B0502040204020203" pitchFamily="34" charset="0"/>
              </a:rPr>
              <a:t>Use Excel for template authoring and Excel, Web and Mobile for distribution</a:t>
            </a:r>
          </a:p>
          <a:p>
            <a:pPr marL="171450" indent="-171450">
              <a:spcBef>
                <a:spcPts val="600"/>
              </a:spcBef>
              <a:buFont typeface="Arial" panose="020B0604020202020204" pitchFamily="34" charset="0"/>
              <a:buChar char="•"/>
            </a:pPr>
            <a:endPar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BA811517-551F-42F6-B1D7-44317059F63A}"/>
              </a:ext>
            </a:extLst>
          </p:cNvPr>
          <p:cNvSpPr txBox="1"/>
          <p:nvPr/>
        </p:nvSpPr>
        <p:spPr>
          <a:xfrm>
            <a:off x="8404625" y="2604678"/>
            <a:ext cx="3520440" cy="909019"/>
          </a:xfrm>
          <a:prstGeom prst="rect">
            <a:avLst/>
          </a:prstGeom>
          <a:solidFill>
            <a:schemeClr val="accent1"/>
          </a:solidFill>
          <a:ln>
            <a:noFill/>
          </a:ln>
        </p:spPr>
        <p:txBody>
          <a:bodyPr wrap="square" lIns="137160" tIns="137160" rIns="137160" bIns="137160" rtlCol="0" anchor="ctr">
            <a:noAutofit/>
          </a:bodyPr>
          <a:lstStyle/>
          <a:p>
            <a:pPr lvl="0" algn="ctr">
              <a:spcBef>
                <a:spcPts val="600"/>
              </a:spcBef>
            </a:pPr>
            <a:r>
              <a:rPr lang="en-US" b="1" dirty="0">
                <a:solidFill>
                  <a:srgbClr val="00FFFF"/>
                </a:solidFill>
                <a:latin typeface="Century Gothic" panose="020B0502020202020204" pitchFamily="34" charset="0"/>
                <a:ea typeface="Segoe UI" panose="020B0502040204020203" pitchFamily="34" charset="0"/>
                <a:cs typeface="Segoe UI" panose="020B0502040204020203" pitchFamily="34" charset="0"/>
              </a:rPr>
              <a:t>Key Feature 3: </a:t>
            </a:r>
          </a:p>
          <a:p>
            <a:pPr lvl="0" algn="ctr">
              <a:spcBef>
                <a:spcPts val="600"/>
              </a:spcBef>
            </a:pPr>
            <a:r>
              <a:rPr lang="en-US" b="1" dirty="0">
                <a:latin typeface="Century Gothic" panose="020B0502020202020204" pitchFamily="34" charset="0"/>
                <a:ea typeface="Segoe UI" panose="020B0502040204020203" pitchFamily="34" charset="0"/>
                <a:cs typeface="Segoe UI" panose="020B0502040204020203" pitchFamily="34" charset="0"/>
              </a:rPr>
              <a:t>Work at lightning speed</a:t>
            </a:r>
          </a:p>
        </p:txBody>
      </p:sp>
      <p:sp>
        <p:nvSpPr>
          <p:cNvPr id="11" name="TextBox 10">
            <a:extLst>
              <a:ext uri="{FF2B5EF4-FFF2-40B4-BE49-F238E27FC236}">
                <a16:creationId xmlns:a16="http://schemas.microsoft.com/office/drawing/2014/main" id="{4BFA357B-D869-42C7-B706-C1A3667BE6D6}"/>
              </a:ext>
            </a:extLst>
          </p:cNvPr>
          <p:cNvSpPr txBox="1"/>
          <p:nvPr/>
        </p:nvSpPr>
        <p:spPr>
          <a:xfrm>
            <a:off x="8404625" y="3595753"/>
            <a:ext cx="3520440" cy="2379161"/>
          </a:xfrm>
          <a:prstGeom prst="rect">
            <a:avLst/>
          </a:prstGeom>
          <a:noFill/>
          <a:ln>
            <a:noFill/>
          </a:ln>
        </p:spPr>
        <p:txBody>
          <a:bodyPr wrap="square" lIns="137160" tIns="137160" rIns="137160" bIns="137160" rtlCol="0">
            <a:noAutofit/>
          </a:bodyPr>
          <a:lstStyle/>
          <a:p>
            <a:pPr marL="171450" lvl="0" indent="-171450">
              <a:buFont typeface="Arial" panose="020B0604020202020204" pitchFamily="34" charset="0"/>
              <a:buChar char="•"/>
            </a:pPr>
            <a:r>
              <a:rPr lang="en-US" sz="2000" b="1" dirty="0">
                <a:latin typeface="Century Gothic" panose="020B0502020202020204" pitchFamily="34" charset="0"/>
              </a:rPr>
              <a:t>We use agile data cubes that are up to 100 times faster than traditional relational databases. This means seriously good results, seriously fast.</a:t>
            </a:r>
          </a:p>
          <a:p>
            <a:pPr marL="171450" lvl="0" indent="-171450">
              <a:buFont typeface="Arial" panose="020B0604020202020204" pitchFamily="34" charset="0"/>
              <a:buChar char="•"/>
            </a:pPr>
            <a:endParaRPr lang="en-US" sz="1200" dirty="0"/>
          </a:p>
          <a:p>
            <a:pPr lvl="0"/>
            <a:endParaRPr lang="en-US" sz="1200" dirty="0"/>
          </a:p>
          <a:p>
            <a:pPr lvl="0"/>
            <a:endParaRPr lang="en-US" sz="1200" dirty="0"/>
          </a:p>
        </p:txBody>
      </p:sp>
    </p:spTree>
    <p:extLst>
      <p:ext uri="{BB962C8B-B14F-4D97-AF65-F5344CB8AC3E}">
        <p14:creationId xmlns:p14="http://schemas.microsoft.com/office/powerpoint/2010/main" val="339548128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descr="data:image/jpeg;base64,/9j/4AAQSkZJRgABAQAAAQABAAD/2wCEAAkGBhQSERESEhAVFBIWEBEZFhgYFhcVFxUXFhYWFh8WFBgXHCcfGRklGhIVIS8gIycpLCwtGh4xNTAqNSYrLCkBCQoKDQwOGg4PGjYkHyUsLDUqNDUvLSkuKTQsLTI1NS8sLS4qNS81NTQ1LCwpKi0qKzE1Kiw1MTE1LDMxNjU1L//AABEIAJEAkQMBIgACEQEDEQH/xAAcAAEAAwEBAQEBAAAAAAAAAAAABQYHAQMEAgj/xABGEAABAwIDBAYFCAQPAAAAAAABAAIDBBEFEiEGEzFBByJRYXGBFzJUkZIUIzNCUmJjoQgWssEVJDREVXJzdIKTlLHR4fH/xAAZAQEAAwEBAAAAAAAAAAAAAAAAAgMEAQX/xAAsEQEAAQMDAgMHBQAAAAAAAAAAAQIDEQQSITFBFFFhBRNSgaHh8CJxkbHR/9oADAMBAAIRAxEAPwDcUREBERAREQEREBERAREQEREBERAREQEREBERAREQEREBERARRFVtTAx+7DzJL9iMGR3mG8PNScEpc0EtLSeRtceNjZDD0REQEREBERAREQEREBERAREQEREHHOsCToAFmu1O1r552UkDi0Pexumhs4gAv7zfRvZYnjZXnHpbREHg42Pe0AuI8w0jzWEYfVmSpkc5+V75C4P+y9rrg+A/cq668TEebfpNN72i5c+GPr9uZbDsBRRNpt5GBnc+QPJ9YFri3K7sOl7d6tCzTCa10kz3U0raauJBqKWT6Godb6WI/eGoc1WePa4xi1XTPhcOLgM8Z7w4clHfFHFXH9I12ZvTvtc57d49Md/3hZEUVS7VUsnq1MXm4NP52UlHKHC7SCO0EEfkrYqiejLVbro4qjD9oiLqAiIgIiICIiAiIgIiICIiCNx2HNGP61vjBZ/u4L+f6ugdHO9nAteSD3XuCv6NqqcPY5juDmke/mO9ZltPg4c5zn2a9hAe7gGOdwc78KTjm4NdmB4rPqKJqpzT1h63svWU6e5MV9Kvor0L94xrJYt61vq2du5oz208nIfhu07LKawraOrj+bp6qKsA/m9UNxUj7oLtH+RKj3xbq7XCzhxB5KGxKrDhZwa8djhe3geI8islrV1R+muMt9/2TTdnfZnHp2+S04rjeHvOXEsKmpH/AG92cviHx8Vbuj2GiEUpoKgzRGQZruLsjrDTUAjSyx+j2lmh0iqZomfZzCeP4Jr2962zYimkbSRumbGJZOu7dxCEHNwLmj62W11tom3VOaerzNVa1lijZdmds+uYT6IiueaIiICIiAiIgIiICIiAiIgKLxrBd8A5hDJmghriMzXNPGOVv1ozzHmFKIgyjEsJc07ox2PKne/KR34fUHRzfwn8OGiqNfgznPLI3/Oc4JRuKgf4HdV/i0lb9WUMcrSyVjXsPEOFx/6o6HZSnAyuZvWBwcxsp3ojI1G7z3Lde9U12aK5zMct+l9oX9NxTOY8pZnsF0dyTSiaqjLIWOuGOFnSuB4EcmA+9bGAll1St24ojEIazWXNVXur+UeQiIrGMREQEREBERAUTSbV0ks7qaOpjdO0uuwOu4FvHTuUJ0obY/IKN2Q/xia8cI53Ohf4Nv77LNcY2Dkw6ho8QhfeshfvKjrXPXN9e3LfKe25Qb2ojGNraSleGVFTHE8tzAONiRe1/eF3ZbaGOupYqmPg9uo5tcNHNPgVlHTHLG3F8PfOLwtjjMgtmuwSuuLc9OSDR/SXhv8ASEHxKTwfaalq8wpqmOUt9YNcCQDzI4271mg2t2c9lZ/pXf8ACjui10UmO1ctJGW0u5fk6paGgltgQeFyDYINdxnaOnpAw1M7Ig8kNzG2YjU2UX6SsN9vg+JUb9Ib6Og/tZv2Wq703R3hxYwmgguWN+p3BBMYXj9PUgmnqI5bccjw4jxA1C/eLYzDSx72olbFHmAzONhc8B+SxrpO2ejwipo62g+Yc6QhzGk5TlseB+qRcEcFaemqbPg7X2tmmpz4XBP70Fj9JWG+3w/EvooNu6GeRsUNZE+RxIa1rrk2F9PcsiwTaLDWU0LZcDlmkbE0PkELXCRwGrgb63WsYDsnQgQ1MNDHE8sa9pyAPZmbwPYbGyCUxfHoKVrXVEzImudlaXmwLuxfZFKHAOaQ5pAIINwQeYI4hZd+kD/I6X+9D9kqBw/Fq7Z58bJ2mow6TKWuH1cwvZhPqOF/UOh5INixjH4KRrX1EzImudlaXGwLrXsPIL0xDF4oIjPNK1kQDSXuNm9a1vfcLJ+mbHYazDaOenkEkZqxqOLTkd1XDi13cVqRwyKopWRTRtkjdHHdrhcGwBF/MIIv0lYb7fD8SekrDfb4fiVO6W9j6Omw18sFJFHIJYQHNbYgF1iLqT2A2HoZsNo5ZaKF8joGlzi25cddSgnvSVhvt8PxLq76OMO9gg+BEFHqdianF8Tmmro5aejjZlgbmAe4X0Ite1zdx8gpT0E0XOaq/wA3/paQiDKuj3AK3DK+emML5KCRxLZQRla4DqvIvcXHVd3gFenSBsvUz4xhs8dO6SCPdbx3VytAlJOYHjotRSyCmbddGkFfFeNrYalg+bkaAB25XgcW38wvh6PcQxCI/Ja+hcLGzahgZldbT53La/c+2vNaCuFBmfTZs3U1bKMU0DpSySUuy26oLW2vc9y/DNsccDQ0YI3QAX3nYLdq0f8AhCPdb7ON0Gl2bllHP8l4Mx2Eguz2aA25LXtHWNh6wHElczCcUVz0hl/6jYlitVDNimSGnjNxE03NrgloA4XsLuJ4BWjpcwOapw7c00Jkfv4SGtsOq2/b2aK0S47C1xYZNWuDXWa4gE20JAsDqOfNe7sQjAkJeLRmz/u6X196Zg2Vx2Zbgu0GN01PDTtwYObFG1gcX2JDRa5sVOYFtXi8lRDHUYS2KFz7Pkz3yC3G11bqnH4Iy4OksWtBd1XENBFwXECw01XZccha4tL+sA0mzXOsHC4uWgjUJuh33dfwz/Cl9NOz9RV0tOymhdK5tQHODbaDKRfUq7HDWS04hnja9hia17HC4PVAsV9oXV1WwbbboaqIXXoA6ane8HdZutG4eOjm2uAeIW5UTCI4wRYiNgI7CAF7ogpvSzg81Thz4qeIyyGWEhotewdcnVSWwFBJBhtHFKwskZC0OaeLTrobKwIgIiICIiAiIgLjguoggo8Bl+TOpnTMMZhewERkOGYEAnr2PFc/V15gdAZGhpLCLNdcFrgTfM88cqnkUdkL/EXPPvnpHVXazZdz5JHiVrC6QOBa14cLW7HhpPVtchetVgMjvlLWzMDJzcgxlzhcAGxzAcuxTqJsg8Rc456ekfnZXq/ZPeb4id7TIIhYFwbZjQ0tkaHAPa4XvwNivX9X3NndMx7AS2MAFryG5G5dAHgEW7QpxE2QeIuYxn84/wAcC6iKSgREQEREBERAREQEREBERAREQEREBERAREQEREBERAREQEREBERAREQEREBERAREQEREBERAREQEREH/2Q=="/>
          <p:cNvSpPr>
            <a:spLocks noChangeAspect="1" noChangeArrowheads="1"/>
          </p:cNvSpPr>
          <p:nvPr/>
        </p:nvSpPr>
        <p:spPr bwMode="auto">
          <a:xfrm>
            <a:off x="1915549" y="-2433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pic>
        <p:nvPicPr>
          <p:cNvPr id="35" name="Picture 2" descr="Mantra Group, Peppers, BreakFree &amp; Mantr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7" y="5897918"/>
            <a:ext cx="4524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descr="http://www.healthcareer.com.au/openads/adimage.php?filename=villa_maria_120x160.png&amp;contentty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587" y="4363527"/>
            <a:ext cx="1445724" cy="19276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http://www.firststatesuper.com.au/images/first_state_super_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3847" y="5058618"/>
            <a:ext cx="3303403" cy="7187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acenz.org.nz/CompanyProfiles/Cardno_Logo_JPG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3029" y="4774065"/>
            <a:ext cx="3515133" cy="78262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rapidinduct.com.au/swirecoldstorage/image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9" y="4363527"/>
            <a:ext cx="3963269" cy="5745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s3.amazonaws.com/sr-company-logo-prod/53d922eee4b0b756114a7120/huge?_14080231660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226" y="183514"/>
            <a:ext cx="1707635" cy="12419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berty ta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7740" y="175805"/>
            <a:ext cx="2102689" cy="13874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ovarti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2078" y="3090733"/>
            <a:ext cx="2413579" cy="12345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allnex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55512" y="175805"/>
            <a:ext cx="2410875" cy="11319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8284" y="3137821"/>
            <a:ext cx="2200341" cy="10708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lendlease">
            <a:extLst>
              <a:ext uri="{FF2B5EF4-FFF2-40B4-BE49-F238E27FC236}">
                <a16:creationId xmlns:a16="http://schemas.microsoft.com/office/drawing/2014/main" id="{FE940F86-D48C-4C95-9837-49064024B1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04272" y="2875701"/>
            <a:ext cx="2219922" cy="15951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0CF484-7FC8-4110-8A1E-13E0AAD6532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8289" y="189434"/>
            <a:ext cx="1952060" cy="1462161"/>
          </a:xfrm>
          <a:prstGeom prst="rect">
            <a:avLst/>
          </a:prstGeom>
        </p:spPr>
      </p:pic>
      <p:pic>
        <p:nvPicPr>
          <p:cNvPr id="34" name="Picture 33" descr="A close up of a logo&#10;&#10;Description automatically generated">
            <a:extLst>
              <a:ext uri="{FF2B5EF4-FFF2-40B4-BE49-F238E27FC236}">
                <a16:creationId xmlns:a16="http://schemas.microsoft.com/office/drawing/2014/main" id="{229B490C-16A7-46B2-964E-A0562CEBE63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60307" y="183514"/>
            <a:ext cx="2785327" cy="892269"/>
          </a:xfrm>
          <a:prstGeom prst="rect">
            <a:avLst/>
          </a:prstGeom>
        </p:spPr>
      </p:pic>
      <p:pic>
        <p:nvPicPr>
          <p:cNvPr id="7" name="Picture 6">
            <a:extLst>
              <a:ext uri="{FF2B5EF4-FFF2-40B4-BE49-F238E27FC236}">
                <a16:creationId xmlns:a16="http://schemas.microsoft.com/office/drawing/2014/main" id="{4B32D32D-49A7-4367-A6E2-2A6BDEADDD0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8289" y="1740854"/>
            <a:ext cx="3352462" cy="806938"/>
          </a:xfrm>
          <a:prstGeom prst="rect">
            <a:avLst/>
          </a:prstGeom>
        </p:spPr>
      </p:pic>
      <p:pic>
        <p:nvPicPr>
          <p:cNvPr id="10" name="Picture 9">
            <a:extLst>
              <a:ext uri="{FF2B5EF4-FFF2-40B4-BE49-F238E27FC236}">
                <a16:creationId xmlns:a16="http://schemas.microsoft.com/office/drawing/2014/main" id="{65A73D95-BC0D-40B0-9F5E-FA2837A6A23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41099" y="1639646"/>
            <a:ext cx="2515970" cy="1322913"/>
          </a:xfrm>
          <a:prstGeom prst="rect">
            <a:avLst/>
          </a:prstGeom>
        </p:spPr>
      </p:pic>
      <p:pic>
        <p:nvPicPr>
          <p:cNvPr id="12" name="Picture 11">
            <a:extLst>
              <a:ext uri="{FF2B5EF4-FFF2-40B4-BE49-F238E27FC236}">
                <a16:creationId xmlns:a16="http://schemas.microsoft.com/office/drawing/2014/main" id="{91E22AB8-5078-46AF-8A96-1EEDC26D275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8289" y="3484198"/>
            <a:ext cx="2750105" cy="783878"/>
          </a:xfrm>
          <a:prstGeom prst="rect">
            <a:avLst/>
          </a:prstGeom>
        </p:spPr>
      </p:pic>
      <p:pic>
        <p:nvPicPr>
          <p:cNvPr id="14" name="Picture 13">
            <a:extLst>
              <a:ext uri="{FF2B5EF4-FFF2-40B4-BE49-F238E27FC236}">
                <a16:creationId xmlns:a16="http://schemas.microsoft.com/office/drawing/2014/main" id="{330DB2F8-E8AD-4743-9847-A230F7CBAE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66291" y="1492977"/>
            <a:ext cx="3257903" cy="1261124"/>
          </a:xfrm>
          <a:prstGeom prst="rect">
            <a:avLst/>
          </a:prstGeom>
          <a:solidFill>
            <a:schemeClr val="tx1"/>
          </a:solidFill>
        </p:spPr>
      </p:pic>
      <p:pic>
        <p:nvPicPr>
          <p:cNvPr id="16" name="Picture 15" descr="A close up of a sign&#10;&#10;Description automatically generated">
            <a:extLst>
              <a:ext uri="{FF2B5EF4-FFF2-40B4-BE49-F238E27FC236}">
                <a16:creationId xmlns:a16="http://schemas.microsoft.com/office/drawing/2014/main" id="{3B612A1D-7B5C-4464-A5EB-BB3B1CAF0FC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86739" y="1307740"/>
            <a:ext cx="1549881" cy="1549881"/>
          </a:xfrm>
          <a:prstGeom prst="rect">
            <a:avLst/>
          </a:prstGeom>
        </p:spPr>
      </p:pic>
      <p:pic>
        <p:nvPicPr>
          <p:cNvPr id="18" name="Picture 17" descr="A drawing of a face&#10;&#10;Description automatically generated">
            <a:extLst>
              <a:ext uri="{FF2B5EF4-FFF2-40B4-BE49-F238E27FC236}">
                <a16:creationId xmlns:a16="http://schemas.microsoft.com/office/drawing/2014/main" id="{3C635987-3E52-4186-8F55-84D15218676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8289" y="2624807"/>
            <a:ext cx="2814171" cy="763940"/>
          </a:xfrm>
          <a:prstGeom prst="rect">
            <a:avLst/>
          </a:prstGeom>
        </p:spPr>
      </p:pic>
    </p:spTree>
    <p:extLst>
      <p:ext uri="{BB962C8B-B14F-4D97-AF65-F5344CB8AC3E}">
        <p14:creationId xmlns:p14="http://schemas.microsoft.com/office/powerpoint/2010/main" val="1622560486"/>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E3C2C4-58A9-4FC2-BC7D-933C87447D02}"/>
              </a:ext>
            </a:extLst>
          </p:cNvPr>
          <p:cNvSpPr>
            <a:spLocks noGrp="1"/>
          </p:cNvSpPr>
          <p:nvPr>
            <p:ph type="title"/>
          </p:nvPr>
        </p:nvSpPr>
        <p:spPr>
          <a:xfrm>
            <a:off x="1" y="247649"/>
            <a:ext cx="12164858" cy="523220"/>
          </a:xfrm>
        </p:spPr>
        <p:txBody>
          <a:bodyPr/>
          <a:lstStyle/>
          <a:p>
            <a:pPr algn="ctr"/>
            <a:r>
              <a:rPr lang="en-US" sz="2800" dirty="0">
                <a:latin typeface="Century Gothic" panose="020B0502020202020204" pitchFamily="34" charset="0"/>
              </a:rPr>
              <a:t>CALUMO Customer Success</a:t>
            </a:r>
          </a:p>
        </p:txBody>
      </p:sp>
      <p:sp>
        <p:nvSpPr>
          <p:cNvPr id="6" name="TextBox 5">
            <a:extLst>
              <a:ext uri="{FF2B5EF4-FFF2-40B4-BE49-F238E27FC236}">
                <a16:creationId xmlns:a16="http://schemas.microsoft.com/office/drawing/2014/main" id="{DE9540D9-8168-4E24-976C-4C71ECC59848}"/>
              </a:ext>
            </a:extLst>
          </p:cNvPr>
          <p:cNvSpPr txBox="1"/>
          <p:nvPr/>
        </p:nvSpPr>
        <p:spPr>
          <a:xfrm>
            <a:off x="385932" y="2955408"/>
            <a:ext cx="5463543" cy="3597792"/>
          </a:xfrm>
          <a:prstGeom prst="rect">
            <a:avLst/>
          </a:prstGeom>
          <a:noFill/>
          <a:ln>
            <a:noFill/>
          </a:ln>
        </p:spPr>
        <p:txBody>
          <a:bodyPr wrap="square" lIns="137160" tIns="137160" rIns="137160" bIns="137160" rtlCol="0">
            <a:noAutofit/>
          </a:bodyPr>
          <a:lstStyle/>
          <a:p>
            <a:pPr>
              <a:spcBef>
                <a:spcPts val="600"/>
              </a:spcBef>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“CALUMO can do everything Oracle’s Hyperion can at a fraction of the cost - and better” </a:t>
            </a:r>
          </a:p>
          <a:p>
            <a:pPr>
              <a:spcBef>
                <a:spcPts val="600"/>
              </a:spcBef>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		CFO , dynata</a:t>
            </a:r>
          </a:p>
          <a:p>
            <a:pPr>
              <a:spcBef>
                <a:spcPts val="600"/>
              </a:spcBef>
            </a:pPr>
            <a:endParaRPr lang="en-US" sz="1600" b="1" dirty="0">
              <a:solidFill>
                <a:schemeClr val="tx2"/>
              </a:solidFill>
              <a:ea typeface="Segoe UI" panose="020B0502040204020203" pitchFamily="34" charset="0"/>
              <a:cs typeface="Segoe UI" panose="020B0502040204020203" pitchFamily="34" charset="0"/>
            </a:endParaRPr>
          </a:p>
          <a:p>
            <a:pPr>
              <a:spcBef>
                <a:spcPts val="600"/>
              </a:spcBef>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Business Goal: 	100% visibility on up to date 		operational and financial data.</a:t>
            </a:r>
          </a:p>
          <a:p>
            <a:pPr>
              <a:spcBef>
                <a:spcPts val="600"/>
              </a:spcBef>
            </a:pPr>
            <a:endPar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endParaRPr>
          </a:p>
          <a:p>
            <a:pPr>
              <a:spcBef>
                <a:spcPts val="600"/>
              </a:spcBef>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          Solution: 	CALUMO reporting data from MS 		Dynamics and other systems</a:t>
            </a:r>
          </a:p>
          <a:p>
            <a:pPr>
              <a:spcBef>
                <a:spcPts val="600"/>
              </a:spcBef>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		CALUMO for budgeting</a:t>
            </a:r>
          </a:p>
        </p:txBody>
      </p:sp>
      <p:sp>
        <p:nvSpPr>
          <p:cNvPr id="7" name="TextBox 6">
            <a:extLst>
              <a:ext uri="{FF2B5EF4-FFF2-40B4-BE49-F238E27FC236}">
                <a16:creationId xmlns:a16="http://schemas.microsoft.com/office/drawing/2014/main" id="{E056722F-3A85-466B-ABEF-E02EB87826BB}"/>
              </a:ext>
            </a:extLst>
          </p:cNvPr>
          <p:cNvSpPr txBox="1"/>
          <p:nvPr/>
        </p:nvSpPr>
        <p:spPr>
          <a:xfrm>
            <a:off x="6342244" y="1547902"/>
            <a:ext cx="5849755" cy="493839"/>
          </a:xfrm>
          <a:prstGeom prst="rect">
            <a:avLst/>
          </a:prstGeom>
          <a:noFill/>
          <a:ln>
            <a:noFill/>
          </a:ln>
        </p:spPr>
        <p:txBody>
          <a:bodyPr wrap="square" lIns="137160" tIns="137160" rIns="137160" bIns="137160" rtlCol="0" anchor="ctr">
            <a:noAutofit/>
          </a:bodyPr>
          <a:lstStyle/>
          <a:p>
            <a:pPr algn="ctr">
              <a:spcBef>
                <a:spcPts val="600"/>
              </a:spcBef>
            </a:pPr>
            <a:r>
              <a:rPr lang="en-US" sz="2800" b="1" dirty="0">
                <a:latin typeface="Century Gothic" panose="020B0502020202020204" pitchFamily="34" charset="0"/>
                <a:ea typeface="Segoe UI" panose="020B0502040204020203" pitchFamily="34" charset="0"/>
                <a:cs typeface="Segoe UI" panose="020B0502040204020203" pitchFamily="34" charset="0"/>
              </a:rPr>
              <a:t>Win Results</a:t>
            </a:r>
          </a:p>
        </p:txBody>
      </p:sp>
      <p:sp>
        <p:nvSpPr>
          <p:cNvPr id="10" name="TextBox 9">
            <a:extLst>
              <a:ext uri="{FF2B5EF4-FFF2-40B4-BE49-F238E27FC236}">
                <a16:creationId xmlns:a16="http://schemas.microsoft.com/office/drawing/2014/main" id="{29805190-EED9-49D6-B4FC-B9834A27DE58}"/>
              </a:ext>
            </a:extLst>
          </p:cNvPr>
          <p:cNvSpPr txBox="1"/>
          <p:nvPr/>
        </p:nvSpPr>
        <p:spPr>
          <a:xfrm>
            <a:off x="6488901" y="3373172"/>
            <a:ext cx="5675958" cy="1936926"/>
          </a:xfrm>
          <a:prstGeom prst="rect">
            <a:avLst/>
          </a:prstGeom>
          <a:noFill/>
          <a:ln>
            <a:noFill/>
          </a:ln>
        </p:spPr>
        <p:txBody>
          <a:bodyPr wrap="square" lIns="137160" tIns="137160" rIns="137160" bIns="137160" rtlCol="0" anchor="ctr">
            <a:noAutofit/>
          </a:bodyPr>
          <a:lstStyle/>
          <a:p>
            <a:pPr marL="285750" indent="-285750">
              <a:buFont typeface="Arial" panose="020B0604020202020204" pitchFamily="34" charset="0"/>
              <a:buChar char="•"/>
            </a:pPr>
            <a:endParaRPr lang="en-AU" sz="1600" dirty="0">
              <a:latin typeface="Century Gothic" panose="020B0502020202020204"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AU"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Financial Consolidations and Budgets in </a:t>
            </a:r>
            <a:r>
              <a:rPr lang="en-AU" b="1" i="1" u="sng" dirty="0">
                <a:solidFill>
                  <a:schemeClr val="tx2"/>
                </a:solidFill>
                <a:latin typeface="Century Gothic" panose="020B0502020202020204" pitchFamily="34" charset="0"/>
                <a:ea typeface="Segoe UI" panose="020B0502040204020203" pitchFamily="34" charset="0"/>
                <a:cs typeface="Segoe UI" panose="020B0502040204020203" pitchFamily="34" charset="0"/>
              </a:rPr>
              <a:t>moments not weeks!</a:t>
            </a:r>
          </a:p>
          <a:p>
            <a:endParaRPr lang="en-AU" b="1" dirty="0">
              <a:solidFill>
                <a:schemeClr val="tx2"/>
              </a:solidFill>
              <a:latin typeface="Century Gothic" panose="020B0502020202020204"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AU"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Easily Handle Multi-Currency</a:t>
            </a:r>
          </a:p>
          <a:p>
            <a:endParaRPr lang="en-AU" b="1" dirty="0">
              <a:solidFill>
                <a:schemeClr val="tx2"/>
              </a:solidFill>
              <a:latin typeface="Century Gothic" panose="020B0502020202020204"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AU"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Combining Up-To-Date Operational and Financial data in Reports and Dashboards</a:t>
            </a:r>
          </a:p>
          <a:p>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A71E68A0-1103-4BEA-8F71-6267458D2712}"/>
              </a:ext>
            </a:extLst>
          </p:cNvPr>
          <p:cNvSpPr txBox="1"/>
          <p:nvPr/>
        </p:nvSpPr>
        <p:spPr>
          <a:xfrm>
            <a:off x="6461762" y="2278645"/>
            <a:ext cx="5730236" cy="1063446"/>
          </a:xfrm>
          <a:prstGeom prst="rect">
            <a:avLst/>
          </a:prstGeom>
          <a:noFill/>
          <a:ln>
            <a:noFill/>
          </a:ln>
        </p:spPr>
        <p:txBody>
          <a:bodyPr wrap="square" lIns="137160" tIns="137160" rIns="137160" bIns="137160" rtlCol="0" anchor="ctr">
            <a:noAutofit/>
          </a:bodyPr>
          <a:lstStyle/>
          <a:p>
            <a:pPr marL="285750" indent="-285750">
              <a:spcBef>
                <a:spcPts val="600"/>
              </a:spcBef>
              <a:buFont typeface="Arial" panose="020B0604020202020204" pitchFamily="34" charset="0"/>
              <a:buChar char="•"/>
            </a:pPr>
            <a:r>
              <a:rPr lang="en-US"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Lowered finance costs by 22%</a:t>
            </a:r>
          </a:p>
          <a:p>
            <a:pPr marL="285750" indent="-285750">
              <a:spcBef>
                <a:spcPts val="600"/>
              </a:spcBef>
              <a:buFont typeface="Arial" panose="020B0604020202020204" pitchFamily="34" charset="0"/>
              <a:buChar char="•"/>
            </a:pPr>
            <a:r>
              <a:rPr lang="en-US"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Saving hundreds hours per year!</a:t>
            </a:r>
          </a:p>
        </p:txBody>
      </p:sp>
      <p:pic>
        <p:nvPicPr>
          <p:cNvPr id="15" name="Picture 14" descr="A close up of a logo&#10;&#10;Description automatically generated">
            <a:extLst>
              <a:ext uri="{FF2B5EF4-FFF2-40B4-BE49-F238E27FC236}">
                <a16:creationId xmlns:a16="http://schemas.microsoft.com/office/drawing/2014/main" id="{195F9FD2-77FA-485C-8E68-ACEC74825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214" y="1158178"/>
            <a:ext cx="2933700" cy="939800"/>
          </a:xfrm>
          <a:prstGeom prst="rect">
            <a:avLst/>
          </a:prstGeom>
        </p:spPr>
      </p:pic>
    </p:spTree>
    <p:extLst>
      <p:ext uri="{BB962C8B-B14F-4D97-AF65-F5344CB8AC3E}">
        <p14:creationId xmlns:p14="http://schemas.microsoft.com/office/powerpoint/2010/main" val="386568682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058E-4981-49CD-9A81-792B37EFEA24}"/>
              </a:ext>
            </a:extLst>
          </p:cNvPr>
          <p:cNvSpPr>
            <a:spLocks noGrp="1"/>
          </p:cNvSpPr>
          <p:nvPr>
            <p:ph type="title"/>
          </p:nvPr>
        </p:nvSpPr>
        <p:spPr>
          <a:xfrm>
            <a:off x="1" y="194982"/>
            <a:ext cx="7799294" cy="544692"/>
          </a:xfrm>
        </p:spPr>
        <p:txBody>
          <a:bodyPr>
            <a:noAutofit/>
          </a:bodyPr>
          <a:lstStyle/>
          <a:p>
            <a:pPr algn="ctr"/>
            <a:r>
              <a:rPr lang="en-AU" sz="2800" dirty="0">
                <a:latin typeface="Century Gothic" panose="020B0502020202020204" pitchFamily="34" charset="0"/>
              </a:rPr>
              <a:t>CALUMO CUSTOMER </a:t>
            </a:r>
            <a:r>
              <a:rPr lang="en-AU" sz="2800" dirty="0" err="1">
                <a:latin typeface="Century Gothic" panose="020B0502020202020204" pitchFamily="34" charset="0"/>
              </a:rPr>
              <a:t>rEVIEW</a:t>
            </a:r>
            <a:endParaRPr lang="en-AU" sz="2800"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id="{BF3E3C85-D3AE-4842-A2F8-BAE371C5D62A}"/>
              </a:ext>
            </a:extLst>
          </p:cNvPr>
          <p:cNvSpPr>
            <a:spLocks noGrp="1"/>
          </p:cNvSpPr>
          <p:nvPr>
            <p:ph idx="1"/>
          </p:nvPr>
        </p:nvSpPr>
        <p:spPr>
          <a:xfrm>
            <a:off x="685800" y="793117"/>
            <a:ext cx="7113494" cy="5708536"/>
          </a:xfrm>
        </p:spPr>
        <p:txBody>
          <a:bodyPr>
            <a:normAutofit/>
          </a:bodyPr>
          <a:lstStyle/>
          <a:p>
            <a:pPr marL="0" indent="0">
              <a:spcAft>
                <a:spcPts val="2400"/>
              </a:spcAft>
              <a:buNone/>
            </a:pPr>
            <a:r>
              <a:rPr lang="en-AU" sz="2400" b="1" dirty="0">
                <a:latin typeface="Century Gothic" panose="020B0502020202020204" pitchFamily="34" charset="0"/>
              </a:rPr>
              <a:t>What Customers say about CALUMO:</a:t>
            </a:r>
          </a:p>
          <a:p>
            <a:pPr>
              <a:spcAft>
                <a:spcPts val="2400"/>
              </a:spcAft>
            </a:pPr>
            <a:r>
              <a:rPr lang="en-US" b="1" dirty="0">
                <a:latin typeface="Century Gothic" panose="020B0502020202020204" pitchFamily="34" charset="0"/>
              </a:rPr>
              <a:t>Dynata - “Time saving is huge. We cut our budgeting process down by over 60%, saving about 400 hours per year.”</a:t>
            </a:r>
            <a:endParaRPr lang="en-AU" dirty="0">
              <a:latin typeface="Century Gothic" panose="020B0502020202020204" pitchFamily="34" charset="0"/>
            </a:endParaRPr>
          </a:p>
          <a:p>
            <a:pPr>
              <a:spcAft>
                <a:spcPts val="2400"/>
              </a:spcAft>
            </a:pPr>
            <a:r>
              <a:rPr lang="en-US" b="1" dirty="0">
                <a:latin typeface="Century Gothic" panose="020B0502020202020204" pitchFamily="34" charset="0"/>
              </a:rPr>
              <a:t>Wow Logistics - “CALUMO puts budgeting on individual department heads,  so it is specific, instead of figuring out how to manually spread it out each month.”</a:t>
            </a:r>
            <a:endParaRPr lang="en-AU" dirty="0">
              <a:latin typeface="Century Gothic" panose="020B0502020202020204" pitchFamily="34" charset="0"/>
            </a:endParaRPr>
          </a:p>
          <a:p>
            <a:pPr>
              <a:spcAft>
                <a:spcPts val="2400"/>
              </a:spcAft>
            </a:pPr>
            <a:r>
              <a:rPr lang="en-US" b="1" dirty="0">
                <a:latin typeface="Century Gothic" panose="020B0502020202020204" pitchFamily="34" charset="0"/>
              </a:rPr>
              <a:t>Liberty Tax Service - “We have significantly improved our financial reporting and consolidation processes by using CALUMO….with CALUMO it is Super fast, all very smooth, and easy to use.” </a:t>
            </a:r>
            <a:endParaRPr lang="en-AU" b="1" dirty="0">
              <a:latin typeface="Century Gothic" panose="020B0502020202020204" pitchFamily="34" charset="0"/>
            </a:endParaRPr>
          </a:p>
          <a:p>
            <a:pPr>
              <a:spcAft>
                <a:spcPts val="2400"/>
              </a:spcAft>
            </a:pPr>
            <a:r>
              <a:rPr lang="en-AU" b="1" dirty="0">
                <a:latin typeface="Century Gothic" panose="020B0502020202020204" pitchFamily="34" charset="0"/>
              </a:rPr>
              <a:t>Sizzling Platter - “CALUMO is incredibly powerful providing Improved Accuracy, Greater Visibility, and Faster Answers…. With CALUMO, the sky’s the limit.</a:t>
            </a:r>
            <a:r>
              <a:rPr lang="en-US" b="1" dirty="0">
                <a:latin typeface="Century Gothic" panose="020B0502020202020204" pitchFamily="34" charset="0"/>
              </a:rPr>
              <a:t>”</a:t>
            </a:r>
            <a:endParaRPr lang="en-AU" dirty="0">
              <a:latin typeface="Century Gothic" panose="020B0502020202020204" pitchFamily="34" charset="0"/>
            </a:endParaRPr>
          </a:p>
          <a:p>
            <a:endParaRPr lang="en-AU" dirty="0"/>
          </a:p>
        </p:txBody>
      </p:sp>
      <p:pic>
        <p:nvPicPr>
          <p:cNvPr id="4" name="Content Placeholder 4">
            <a:extLst>
              <a:ext uri="{FF2B5EF4-FFF2-40B4-BE49-F238E27FC236}">
                <a16:creationId xmlns:a16="http://schemas.microsoft.com/office/drawing/2014/main" id="{6B28C66D-A6F4-4FDF-8A88-ACF4CCFCBF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9591"/>
          <a:stretch/>
        </p:blipFill>
        <p:spPr>
          <a:xfrm>
            <a:off x="7799294" y="194982"/>
            <a:ext cx="4231340" cy="6010836"/>
          </a:xfrm>
          <a:prstGeom prst="rect">
            <a:avLst/>
          </a:prstGeom>
          <a:solidFill>
            <a:srgbClr val="C00000"/>
          </a:solidFill>
          <a:effectLst/>
        </p:spPr>
      </p:pic>
    </p:spTree>
    <p:extLst>
      <p:ext uri="{BB962C8B-B14F-4D97-AF65-F5344CB8AC3E}">
        <p14:creationId xmlns:p14="http://schemas.microsoft.com/office/powerpoint/2010/main" val="18130095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058E-4981-49CD-9A81-792B37EFEA24}"/>
              </a:ext>
            </a:extLst>
          </p:cNvPr>
          <p:cNvSpPr>
            <a:spLocks noGrp="1"/>
          </p:cNvSpPr>
          <p:nvPr>
            <p:ph type="title"/>
          </p:nvPr>
        </p:nvSpPr>
        <p:spPr>
          <a:xfrm>
            <a:off x="1" y="194981"/>
            <a:ext cx="7799294" cy="598135"/>
          </a:xfrm>
        </p:spPr>
        <p:txBody>
          <a:bodyPr>
            <a:normAutofit/>
          </a:bodyPr>
          <a:lstStyle/>
          <a:p>
            <a:pPr algn="ctr"/>
            <a:r>
              <a:rPr lang="en-AU" sz="2800" dirty="0">
                <a:latin typeface="Century Gothic" panose="020B0502020202020204" pitchFamily="34" charset="0"/>
              </a:rPr>
              <a:t>questions, next steps</a:t>
            </a:r>
          </a:p>
        </p:txBody>
      </p:sp>
      <p:sp>
        <p:nvSpPr>
          <p:cNvPr id="7" name="Content Placeholder 2">
            <a:extLst>
              <a:ext uri="{FF2B5EF4-FFF2-40B4-BE49-F238E27FC236}">
                <a16:creationId xmlns:a16="http://schemas.microsoft.com/office/drawing/2014/main" id="{BF3E3C85-D3AE-4842-A2F8-BAE371C5D62A}"/>
              </a:ext>
            </a:extLst>
          </p:cNvPr>
          <p:cNvSpPr>
            <a:spLocks noGrp="1"/>
          </p:cNvSpPr>
          <p:nvPr>
            <p:ph idx="1"/>
          </p:nvPr>
        </p:nvSpPr>
        <p:spPr>
          <a:xfrm>
            <a:off x="578225" y="793117"/>
            <a:ext cx="7221069" cy="5708536"/>
          </a:xfrm>
        </p:spPr>
        <p:txBody>
          <a:bodyPr>
            <a:normAutofit/>
          </a:bodyPr>
          <a:lstStyle/>
          <a:p>
            <a:pPr>
              <a:spcAft>
                <a:spcPts val="2400"/>
              </a:spcAft>
            </a:pPr>
            <a:r>
              <a:rPr lang="en-AU" sz="2400" b="1" dirty="0">
                <a:latin typeface="Century Gothic" panose="020B0502020202020204" pitchFamily="34" charset="0"/>
              </a:rPr>
              <a:t>Questions:</a:t>
            </a:r>
          </a:p>
          <a:p>
            <a:pPr lvl="1">
              <a:spcAft>
                <a:spcPts val="2400"/>
              </a:spcAft>
            </a:pPr>
            <a:r>
              <a:rPr lang="en-AU" sz="1800" b="1" dirty="0">
                <a:latin typeface="Century Gothic" panose="020B0502020202020204" pitchFamily="34" charset="0"/>
              </a:rPr>
              <a:t>What would you like to know?</a:t>
            </a:r>
          </a:p>
          <a:p>
            <a:pPr>
              <a:spcAft>
                <a:spcPts val="2400"/>
              </a:spcAft>
            </a:pPr>
            <a:r>
              <a:rPr lang="en-AU" sz="2400" b="1" dirty="0">
                <a:latin typeface="Century Gothic" panose="020B0502020202020204" pitchFamily="34" charset="0"/>
              </a:rPr>
              <a:t>Next Steps:</a:t>
            </a:r>
          </a:p>
          <a:p>
            <a:pPr lvl="1">
              <a:spcAft>
                <a:spcPts val="2400"/>
              </a:spcAft>
            </a:pPr>
            <a:r>
              <a:rPr lang="en-AU" sz="2100" b="1" dirty="0">
                <a:latin typeface="Century Gothic" panose="020B0502020202020204" pitchFamily="34" charset="0"/>
              </a:rPr>
              <a:t>What is needed to move forward?</a:t>
            </a:r>
          </a:p>
          <a:p>
            <a:pPr lvl="1">
              <a:spcAft>
                <a:spcPts val="2400"/>
              </a:spcAft>
            </a:pPr>
            <a:r>
              <a:rPr lang="en-AU" sz="2100" b="1" dirty="0">
                <a:latin typeface="Century Gothic" panose="020B0502020202020204" pitchFamily="34" charset="0"/>
              </a:rPr>
              <a:t>Visit the CALUMO website to learn more:</a:t>
            </a:r>
          </a:p>
          <a:p>
            <a:pPr lvl="2">
              <a:spcAft>
                <a:spcPts val="2400"/>
              </a:spcAft>
            </a:pPr>
            <a:r>
              <a:rPr lang="en-AU" sz="2100" b="1" dirty="0">
                <a:latin typeface="Century Gothic" panose="020B0502020202020204" pitchFamily="34" charset="0"/>
                <a:hlinkClick r:id="rId2"/>
              </a:rPr>
              <a:t>www.calumo.com</a:t>
            </a:r>
            <a:endParaRPr lang="en-AU" sz="2100" b="1" dirty="0">
              <a:latin typeface="Century Gothic" panose="020B0502020202020204" pitchFamily="34" charset="0"/>
            </a:endParaRPr>
          </a:p>
          <a:p>
            <a:pPr lvl="2">
              <a:spcAft>
                <a:spcPts val="2400"/>
              </a:spcAft>
            </a:pPr>
            <a:endParaRPr lang="en-AU" sz="2100" b="1" dirty="0">
              <a:latin typeface="Century Gothic" panose="020B0502020202020204" pitchFamily="34" charset="0"/>
            </a:endParaRPr>
          </a:p>
          <a:p>
            <a:pPr marL="0" indent="0" algn="ctr">
              <a:spcAft>
                <a:spcPts val="2400"/>
              </a:spcAft>
              <a:buNone/>
            </a:pPr>
            <a:r>
              <a:rPr lang="en-AU" sz="2400" b="1" dirty="0">
                <a:latin typeface="Century Gothic" panose="020B0502020202020204" pitchFamily="34" charset="0"/>
              </a:rPr>
              <a:t>Thank you for investing your time with me today</a:t>
            </a:r>
            <a:endParaRPr lang="en-AU" sz="2400" dirty="0"/>
          </a:p>
        </p:txBody>
      </p:sp>
      <p:pic>
        <p:nvPicPr>
          <p:cNvPr id="4" name="Content Placeholder 4">
            <a:extLst>
              <a:ext uri="{FF2B5EF4-FFF2-40B4-BE49-F238E27FC236}">
                <a16:creationId xmlns:a16="http://schemas.microsoft.com/office/drawing/2014/main" id="{6B28C66D-A6F4-4FDF-8A88-ACF4CCFCBF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9591"/>
          <a:stretch/>
        </p:blipFill>
        <p:spPr>
          <a:xfrm>
            <a:off x="7799294" y="194982"/>
            <a:ext cx="4231340" cy="6010836"/>
          </a:xfrm>
          <a:prstGeom prst="rect">
            <a:avLst/>
          </a:prstGeom>
          <a:solidFill>
            <a:srgbClr val="C00000"/>
          </a:solidFill>
          <a:effectLst/>
        </p:spPr>
      </p:pic>
    </p:spTree>
    <p:extLst>
      <p:ext uri="{BB962C8B-B14F-4D97-AF65-F5344CB8AC3E}">
        <p14:creationId xmlns:p14="http://schemas.microsoft.com/office/powerpoint/2010/main" val="28379368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973-BCBC-4C3D-8F55-2365B41562BF}"/>
              </a:ext>
            </a:extLst>
          </p:cNvPr>
          <p:cNvSpPr>
            <a:spLocks noGrp="1"/>
          </p:cNvSpPr>
          <p:nvPr>
            <p:ph type="title"/>
          </p:nvPr>
        </p:nvSpPr>
        <p:spPr>
          <a:xfrm>
            <a:off x="1" y="247650"/>
            <a:ext cx="12124480" cy="579940"/>
          </a:xfrm>
        </p:spPr>
        <p:txBody>
          <a:bodyPr>
            <a:normAutofit/>
          </a:bodyPr>
          <a:lstStyle/>
          <a:p>
            <a:pPr algn="ctr"/>
            <a:r>
              <a:rPr lang="en-US" sz="2800" dirty="0">
                <a:latin typeface="Century Gothic" panose="020B0502020202020204" pitchFamily="34" charset="0"/>
              </a:rPr>
              <a:t>Introductions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3D715AF-7C0E-41ED-AA8B-3474932B3175}"/>
              </a:ext>
            </a:extLst>
          </p:cNvPr>
          <p:cNvSpPr>
            <a:spLocks noGrp="1"/>
          </p:cNvSpPr>
          <p:nvPr>
            <p:ph idx="1"/>
          </p:nvPr>
        </p:nvSpPr>
        <p:spPr>
          <a:xfrm>
            <a:off x="426227" y="1431853"/>
            <a:ext cx="11339546" cy="4791330"/>
          </a:xfrm>
        </p:spPr>
        <p:txBody>
          <a:bodyPr>
            <a:normAutofit fontScale="92500" lnSpcReduction="10000"/>
          </a:bodyPr>
          <a:lstStyle/>
          <a:p>
            <a:r>
              <a:rPr lang="en-US" sz="2400" dirty="0">
                <a:latin typeface="Century Gothic" panose="020B0502020202020204" pitchFamily="34" charset="0"/>
              </a:rPr>
              <a:t>Warwick Leitch - COO and VP Americas</a:t>
            </a:r>
          </a:p>
          <a:p>
            <a:pPr lvl="1"/>
            <a:r>
              <a:rPr lang="en-US" sz="2200" dirty="0">
                <a:latin typeface="Century Gothic" panose="020B0502020202020204" pitchFamily="34" charset="0"/>
              </a:rPr>
              <a:t>13 years at CALUMO</a:t>
            </a:r>
          </a:p>
          <a:p>
            <a:pPr lvl="1"/>
            <a:r>
              <a:rPr lang="en-US" sz="2200" dirty="0">
                <a:latin typeface="Century Gothic" panose="020B0502020202020204" pitchFamily="34" charset="0"/>
              </a:rPr>
              <a:t>20+ years working with companies to develop reporting and planning applications, including Ernst and Young, Johnson &amp; Johnson, Canon and others.</a:t>
            </a:r>
          </a:p>
          <a:p>
            <a:pPr lvl="1"/>
            <a:r>
              <a:rPr lang="en-US" sz="2200" dirty="0">
                <a:latin typeface="Century Gothic" panose="020B0502020202020204" pitchFamily="34" charset="0"/>
              </a:rPr>
              <a:t>Holds a Bachelor of Commerce degree from Bond University in Accounting and Business Intelligence.</a:t>
            </a:r>
          </a:p>
          <a:p>
            <a:endParaRPr lang="en-US" sz="2400" dirty="0">
              <a:latin typeface="Century Gothic" panose="020B0502020202020204" pitchFamily="34" charset="0"/>
            </a:endParaRPr>
          </a:p>
          <a:p>
            <a:r>
              <a:rPr lang="en-US" sz="2400" dirty="0">
                <a:latin typeface="Century Gothic" panose="020B0502020202020204" pitchFamily="34" charset="0"/>
              </a:rPr>
              <a:t>Richard Pedigo – VP Alliances, North America</a:t>
            </a:r>
          </a:p>
          <a:p>
            <a:pPr lvl="1"/>
            <a:r>
              <a:rPr lang="en-US" sz="2000" dirty="0">
                <a:latin typeface="Century Gothic" panose="020B0502020202020204" pitchFamily="34" charset="0"/>
              </a:rPr>
              <a:t>20+ Years experience in the Microsoft Dynamics channel ecosystem</a:t>
            </a:r>
          </a:p>
          <a:p>
            <a:pPr lvl="2"/>
            <a:r>
              <a:rPr lang="en-US" sz="1800" dirty="0">
                <a:latin typeface="Century Gothic" panose="020B0502020202020204" pitchFamily="34" charset="0"/>
              </a:rPr>
              <a:t>Working for both Microsoft and Partners</a:t>
            </a:r>
          </a:p>
          <a:p>
            <a:pPr lvl="1"/>
            <a:r>
              <a:rPr lang="en-US" sz="2000" dirty="0">
                <a:latin typeface="Century Gothic" panose="020B0502020202020204" pitchFamily="34" charset="0"/>
              </a:rPr>
              <a:t>15+ Years experience in Selection and Deployment  of ERP systems</a:t>
            </a:r>
          </a:p>
          <a:p>
            <a:pPr lvl="1"/>
            <a:r>
              <a:rPr lang="en-US" sz="2000" dirty="0">
                <a:latin typeface="Century Gothic" panose="020B0502020202020204" pitchFamily="34" charset="0"/>
              </a:rPr>
              <a:t>5+ Years experience in the Corporate Performance Management market</a:t>
            </a:r>
          </a:p>
          <a:p>
            <a:pPr lvl="1"/>
            <a:endParaRPr lang="en-US" dirty="0">
              <a:latin typeface="Century Gothic" panose="020B0502020202020204" pitchFamily="34" charset="0"/>
            </a:endParaRPr>
          </a:p>
        </p:txBody>
      </p:sp>
    </p:spTree>
    <p:extLst>
      <p:ext uri="{BB962C8B-B14F-4D97-AF65-F5344CB8AC3E}">
        <p14:creationId xmlns:p14="http://schemas.microsoft.com/office/powerpoint/2010/main" val="231088912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058E-4981-49CD-9A81-792B37EFEA24}"/>
              </a:ext>
            </a:extLst>
          </p:cNvPr>
          <p:cNvSpPr>
            <a:spLocks noGrp="1"/>
          </p:cNvSpPr>
          <p:nvPr>
            <p:ph type="title"/>
          </p:nvPr>
        </p:nvSpPr>
        <p:spPr>
          <a:xfrm>
            <a:off x="0" y="247649"/>
            <a:ext cx="12191999" cy="643601"/>
          </a:xfrm>
        </p:spPr>
        <p:txBody>
          <a:bodyPr>
            <a:normAutofit/>
          </a:bodyPr>
          <a:lstStyle/>
          <a:p>
            <a:pPr algn="ctr"/>
            <a:r>
              <a:rPr lang="en-AU" sz="2800" dirty="0">
                <a:latin typeface="Century Gothic" panose="020B0502020202020204" pitchFamily="34" charset="0"/>
              </a:rPr>
              <a:t>Session Overview</a:t>
            </a:r>
          </a:p>
        </p:txBody>
      </p:sp>
      <p:sp>
        <p:nvSpPr>
          <p:cNvPr id="3" name="Content Placeholder 2">
            <a:extLst>
              <a:ext uri="{FF2B5EF4-FFF2-40B4-BE49-F238E27FC236}">
                <a16:creationId xmlns:a16="http://schemas.microsoft.com/office/drawing/2014/main" id="{1F6C8B9A-CA59-4E70-85A5-34C49E807470}"/>
              </a:ext>
            </a:extLst>
          </p:cNvPr>
          <p:cNvSpPr>
            <a:spLocks noGrp="1"/>
          </p:cNvSpPr>
          <p:nvPr>
            <p:ph idx="1"/>
          </p:nvPr>
        </p:nvSpPr>
        <p:spPr>
          <a:xfrm>
            <a:off x="841917" y="836340"/>
            <a:ext cx="11350082" cy="5327977"/>
          </a:xfrm>
        </p:spPr>
        <p:txBody>
          <a:bodyPr>
            <a:normAutofit fontScale="92500" lnSpcReduction="10000"/>
          </a:bodyPr>
          <a:lstStyle/>
          <a:p>
            <a:pPr marL="0" indent="0">
              <a:spcAft>
                <a:spcPts val="2400"/>
              </a:spcAft>
              <a:buNone/>
            </a:pPr>
            <a:r>
              <a:rPr lang="en-AU" sz="3000" b="1" dirty="0">
                <a:latin typeface="Century Gothic" panose="020B0502020202020204" pitchFamily="34" charset="0"/>
              </a:rPr>
              <a:t>Take-aways from today</a:t>
            </a:r>
          </a:p>
          <a:p>
            <a:pPr>
              <a:spcAft>
                <a:spcPts val="2400"/>
              </a:spcAft>
            </a:pPr>
            <a:r>
              <a:rPr lang="en-AU" sz="2800" b="1" dirty="0">
                <a:latin typeface="Century Gothic" panose="020B0502020202020204" pitchFamily="34" charset="0"/>
              </a:rPr>
              <a:t>Making Business Intelligence Easy and Practical:</a:t>
            </a:r>
          </a:p>
          <a:p>
            <a:r>
              <a:rPr lang="en-US" sz="2800" b="1" dirty="0">
                <a:latin typeface="Century Gothic" panose="020B0502020202020204" pitchFamily="34" charset="0"/>
              </a:rPr>
              <a:t>These are the four functions within a Business Intelligence solution:</a:t>
            </a:r>
          </a:p>
          <a:p>
            <a:pPr lvl="1"/>
            <a:r>
              <a:rPr lang="en-US" sz="2400" b="1" dirty="0">
                <a:latin typeface="Century Gothic" panose="020B0502020202020204" pitchFamily="34" charset="0"/>
              </a:rPr>
              <a:t>Data Warehouse and OLAP Cubes: </a:t>
            </a:r>
            <a:r>
              <a:rPr lang="en-US" sz="2400" dirty="0">
                <a:latin typeface="Century Gothic" panose="020B0502020202020204" pitchFamily="34" charset="0"/>
              </a:rPr>
              <a:t>Automatically collect and consolidate data for immediate availability 24 / 7.</a:t>
            </a:r>
          </a:p>
          <a:p>
            <a:pPr lvl="1"/>
            <a:r>
              <a:rPr lang="en-US" sz="2400" b="1" dirty="0">
                <a:latin typeface="Century Gothic" panose="020B0502020202020204" pitchFamily="34" charset="0"/>
              </a:rPr>
              <a:t>Automated Reporting/Budgeting/Forecasting: </a:t>
            </a:r>
            <a:r>
              <a:rPr lang="en-US" sz="2400" dirty="0">
                <a:latin typeface="Century Gothic" panose="020B0502020202020204" pitchFamily="34" charset="0"/>
              </a:rPr>
              <a:t>Allows you to spend less time on repetitive tasks and more time on your business with more accurate information.</a:t>
            </a:r>
          </a:p>
          <a:p>
            <a:pPr lvl="1"/>
            <a:r>
              <a:rPr lang="en-US" sz="2400" b="1" dirty="0">
                <a:latin typeface="Century Gothic" panose="020B0502020202020204" pitchFamily="34" charset="0"/>
              </a:rPr>
              <a:t>Analytics: </a:t>
            </a:r>
            <a:r>
              <a:rPr lang="en-US" sz="2400" dirty="0">
                <a:latin typeface="Century Gothic" panose="020B0502020202020204" pitchFamily="34" charset="0"/>
              </a:rPr>
              <a:t>Guided Analytics gives a business user valuable insights and access to detailed information.</a:t>
            </a:r>
          </a:p>
          <a:p>
            <a:pPr lvl="1"/>
            <a:r>
              <a:rPr lang="en-US" sz="2400" b="1" dirty="0">
                <a:latin typeface="Century Gothic" panose="020B0502020202020204" pitchFamily="34" charset="0"/>
              </a:rPr>
              <a:t>Data Visualization: </a:t>
            </a:r>
            <a:r>
              <a:rPr lang="en-US" sz="2400" dirty="0">
                <a:latin typeface="Century Gothic" panose="020B0502020202020204" pitchFamily="34" charset="0"/>
              </a:rPr>
              <a:t>Custom visualizations based on user specific roles of Key Performance Indicators (KPI’s) and Operational Metrics.</a:t>
            </a:r>
          </a:p>
        </p:txBody>
      </p:sp>
    </p:spTree>
    <p:extLst>
      <p:ext uri="{BB962C8B-B14F-4D97-AF65-F5344CB8AC3E}">
        <p14:creationId xmlns:p14="http://schemas.microsoft.com/office/powerpoint/2010/main" val="270480726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650"/>
            <a:ext cx="5425888" cy="754156"/>
          </a:xfrm>
        </p:spPr>
        <p:txBody>
          <a:bodyPr>
            <a:normAutofit/>
          </a:bodyPr>
          <a:lstStyle/>
          <a:p>
            <a:pPr algn="ctr"/>
            <a:r>
              <a:rPr lang="en-AU" sz="2800" dirty="0">
                <a:latin typeface="Century Gothic" panose="020B0502020202020204" pitchFamily="34" charset="0"/>
              </a:rPr>
              <a:t>Delivery and DEVELOPMENT</a:t>
            </a:r>
          </a:p>
        </p:txBody>
      </p:sp>
      <p:sp>
        <p:nvSpPr>
          <p:cNvPr id="4" name="Content Placeholder 3"/>
          <p:cNvSpPr>
            <a:spLocks noGrp="1"/>
          </p:cNvSpPr>
          <p:nvPr>
            <p:ph idx="1"/>
          </p:nvPr>
        </p:nvSpPr>
        <p:spPr>
          <a:xfrm>
            <a:off x="685801" y="1431853"/>
            <a:ext cx="4740087" cy="3469600"/>
          </a:xfrm>
        </p:spPr>
        <p:txBody>
          <a:bodyPr>
            <a:normAutofit fontScale="92500"/>
          </a:bodyPr>
          <a:lstStyle/>
          <a:p>
            <a:pPr>
              <a:lnSpc>
                <a:spcPct val="150000"/>
              </a:lnSpc>
              <a:buFont typeface="Wingdings" panose="05000000000000000000" pitchFamily="2" charset="2"/>
              <a:buChar char="Ø"/>
            </a:pPr>
            <a:r>
              <a:rPr lang="en-AU" sz="2400" b="1" dirty="0">
                <a:latin typeface="Century Gothic" panose="020B0502020202020204" pitchFamily="34" charset="0"/>
              </a:rPr>
              <a:t>Agile</a:t>
            </a:r>
          </a:p>
          <a:p>
            <a:pPr>
              <a:lnSpc>
                <a:spcPct val="150000"/>
              </a:lnSpc>
              <a:buFont typeface="Wingdings" panose="05000000000000000000" pitchFamily="2" charset="2"/>
              <a:buChar char="Ø"/>
            </a:pPr>
            <a:r>
              <a:rPr lang="en-AU" sz="2400" b="1" dirty="0">
                <a:latin typeface="Century Gothic" panose="020B0502020202020204" pitchFamily="34" charset="0"/>
              </a:rPr>
              <a:t>Outcomes Focussed</a:t>
            </a:r>
          </a:p>
          <a:p>
            <a:pPr>
              <a:lnSpc>
                <a:spcPct val="150000"/>
              </a:lnSpc>
              <a:buFont typeface="Wingdings" panose="05000000000000000000" pitchFamily="2" charset="2"/>
              <a:buChar char="Ø"/>
            </a:pPr>
            <a:r>
              <a:rPr lang="en-AU" sz="2400" b="1" dirty="0">
                <a:latin typeface="Century Gothic" panose="020B0502020202020204" pitchFamily="34" charset="0"/>
              </a:rPr>
              <a:t>Deep Domain/Deep Technical</a:t>
            </a:r>
          </a:p>
          <a:p>
            <a:pPr>
              <a:lnSpc>
                <a:spcPct val="150000"/>
              </a:lnSpc>
              <a:buFont typeface="Wingdings" panose="05000000000000000000" pitchFamily="2" charset="2"/>
              <a:buChar char="Ø"/>
            </a:pPr>
            <a:r>
              <a:rPr lang="en-AU" sz="2400" b="1" dirty="0">
                <a:latin typeface="Century Gothic" panose="020B0502020202020204" pitchFamily="34" charset="0"/>
              </a:rPr>
              <a:t>Rapid Deployment</a:t>
            </a:r>
          </a:p>
          <a:p>
            <a:pPr>
              <a:lnSpc>
                <a:spcPct val="150000"/>
              </a:lnSpc>
              <a:buFont typeface="Wingdings" panose="05000000000000000000" pitchFamily="2" charset="2"/>
              <a:buChar char="Ø"/>
            </a:pPr>
            <a:r>
              <a:rPr lang="en-AU" sz="2400" b="1" dirty="0">
                <a:latin typeface="Century Gothic" panose="020B0502020202020204" pitchFamily="34" charset="0"/>
              </a:rPr>
              <a:t>Exceptional ROI</a:t>
            </a:r>
          </a:p>
          <a:p>
            <a:pPr lvl="1"/>
            <a:endParaRPr lang="en-AU" dirty="0"/>
          </a:p>
        </p:txBody>
      </p:sp>
      <p:pic>
        <p:nvPicPr>
          <p:cNvPr id="2" name="Picture 1">
            <a:extLst>
              <a:ext uri="{FF2B5EF4-FFF2-40B4-BE49-F238E27FC236}">
                <a16:creationId xmlns:a16="http://schemas.microsoft.com/office/drawing/2014/main" id="{5DE89F5E-0424-4AD0-98A9-218BDB4AB507}"/>
              </a:ext>
            </a:extLst>
          </p:cNvPr>
          <p:cNvPicPr>
            <a:picLocks noChangeAspect="1"/>
          </p:cNvPicPr>
          <p:nvPr/>
        </p:nvPicPr>
        <p:blipFill>
          <a:blip r:embed="rId3"/>
          <a:stretch>
            <a:fillRect/>
          </a:stretch>
        </p:blipFill>
        <p:spPr>
          <a:xfrm>
            <a:off x="5475595" y="247650"/>
            <a:ext cx="4216196" cy="6166890"/>
          </a:xfrm>
          <a:prstGeom prst="rect">
            <a:avLst/>
          </a:prstGeom>
        </p:spPr>
      </p:pic>
    </p:spTree>
    <p:extLst>
      <p:ext uri="{BB962C8B-B14F-4D97-AF65-F5344CB8AC3E}">
        <p14:creationId xmlns:p14="http://schemas.microsoft.com/office/powerpoint/2010/main" val="167830428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a:extLst>
              <a:ext uri="{FF2B5EF4-FFF2-40B4-BE49-F238E27FC236}">
                <a16:creationId xmlns:a16="http://schemas.microsoft.com/office/drawing/2014/main" id="{C6E8A0CB-C370-4B11-890A-975F62623362}"/>
              </a:ext>
            </a:extLst>
          </p:cNvPr>
          <p:cNvSpPr>
            <a:spLocks noChangeArrowheads="1"/>
          </p:cNvSpPr>
          <p:nvPr/>
        </p:nvSpPr>
        <p:spPr bwMode="auto">
          <a:xfrm>
            <a:off x="8000021" y="1792339"/>
            <a:ext cx="1136965" cy="3955597"/>
          </a:xfrm>
          <a:prstGeom prst="rect">
            <a:avLst/>
          </a:prstGeom>
          <a:solidFill>
            <a:srgbClr val="00B0F0"/>
          </a:solidFill>
          <a:ln w="19050">
            <a:solidFill>
              <a:schemeClr val="bg1"/>
            </a:solidFill>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37" name="Rectangle 4">
            <a:extLst>
              <a:ext uri="{FF2B5EF4-FFF2-40B4-BE49-F238E27FC236}">
                <a16:creationId xmlns:a16="http://schemas.microsoft.com/office/drawing/2014/main" id="{84E88D9D-FAE3-4259-B713-B1CBD5EA3507}"/>
              </a:ext>
            </a:extLst>
          </p:cNvPr>
          <p:cNvSpPr>
            <a:spLocks noChangeArrowheads="1"/>
          </p:cNvSpPr>
          <p:nvPr/>
        </p:nvSpPr>
        <p:spPr bwMode="auto">
          <a:xfrm>
            <a:off x="6891681" y="2714955"/>
            <a:ext cx="1089696" cy="3037811"/>
          </a:xfrm>
          <a:prstGeom prst="rect">
            <a:avLst/>
          </a:prstGeom>
          <a:solidFill>
            <a:srgbClr val="00FFFF">
              <a:alpha val="87451"/>
            </a:srgbClr>
          </a:solidFill>
          <a:ln w="19050">
            <a:solidFill>
              <a:schemeClr val="bg1"/>
            </a:solidFill>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0" name="Rectangle 4">
            <a:extLst>
              <a:ext uri="{FF2B5EF4-FFF2-40B4-BE49-F238E27FC236}">
                <a16:creationId xmlns:a16="http://schemas.microsoft.com/office/drawing/2014/main" id="{3A363602-DDE8-4143-AF4D-798E0B2B9B16}"/>
              </a:ext>
            </a:extLst>
          </p:cNvPr>
          <p:cNvSpPr>
            <a:spLocks noChangeArrowheads="1"/>
          </p:cNvSpPr>
          <p:nvPr/>
        </p:nvSpPr>
        <p:spPr bwMode="auto">
          <a:xfrm>
            <a:off x="2900206" y="4467234"/>
            <a:ext cx="2788785" cy="1301876"/>
          </a:xfrm>
          <a:prstGeom prst="rect">
            <a:avLst/>
          </a:prstGeom>
          <a:solidFill>
            <a:srgbClr val="CCFFFF">
              <a:alpha val="87451"/>
            </a:srgbClr>
          </a:solidFill>
          <a:ln w="19050">
            <a:solidFill>
              <a:schemeClr val="bg1"/>
            </a:solidFill>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nvGrpSpPr>
          <p:cNvPr id="4098" name="Group 2"/>
          <p:cNvGrpSpPr>
            <a:grpSpLocks/>
          </p:cNvGrpSpPr>
          <p:nvPr/>
        </p:nvGrpSpPr>
        <p:grpSpPr bwMode="auto">
          <a:xfrm>
            <a:off x="2804121" y="1762528"/>
            <a:ext cx="6903159" cy="4688589"/>
            <a:chOff x="2626" y="3935"/>
            <a:chExt cx="8956" cy="6885"/>
          </a:xfrm>
        </p:grpSpPr>
        <p:pic>
          <p:nvPicPr>
            <p:cNvPr id="4099" name="Picture 3"/>
            <p:cNvPicPr>
              <a:picLocks noChangeAspect="1" noChangeArrowheads="1"/>
            </p:cNvPicPr>
            <p:nvPr/>
          </p:nvPicPr>
          <p:blipFill>
            <a:blip r:embed="rId3"/>
            <a:srcRect/>
            <a:stretch>
              <a:fillRect/>
            </a:stretch>
          </p:blipFill>
          <p:spPr bwMode="auto">
            <a:xfrm>
              <a:off x="2662" y="9816"/>
              <a:ext cx="8189" cy="1004"/>
            </a:xfrm>
            <a:prstGeom prst="rect">
              <a:avLst/>
            </a:prstGeom>
            <a:noFill/>
            <a:ln w="9525">
              <a:noFill/>
              <a:miter lim="800000"/>
              <a:headEnd/>
              <a:tailEnd/>
            </a:ln>
          </p:spPr>
        </p:pic>
        <p:sp>
          <p:nvSpPr>
            <p:cNvPr id="4100" name="Rectangle 4"/>
            <p:cNvSpPr>
              <a:spLocks noChangeArrowheads="1"/>
            </p:cNvSpPr>
            <p:nvPr/>
          </p:nvSpPr>
          <p:spPr bwMode="auto">
            <a:xfrm>
              <a:off x="6384" y="6543"/>
              <a:ext cx="1514" cy="3259"/>
            </a:xfrm>
            <a:prstGeom prst="rect">
              <a:avLst/>
            </a:prstGeom>
            <a:solidFill>
              <a:srgbClr val="66FFFF"/>
            </a:solidFill>
            <a:ln w="19050">
              <a:solidFill>
                <a:schemeClr val="bg1"/>
              </a:solidFill>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102" name="Freeform 6"/>
            <p:cNvSpPr>
              <a:spLocks/>
            </p:cNvSpPr>
            <p:nvPr/>
          </p:nvSpPr>
          <p:spPr bwMode="auto">
            <a:xfrm>
              <a:off x="2626" y="3935"/>
              <a:ext cx="8201" cy="6136"/>
            </a:xfrm>
            <a:custGeom>
              <a:avLst/>
              <a:gdLst/>
              <a:ahLst/>
              <a:cxnLst>
                <a:cxn ang="0">
                  <a:pos x="8143" y="7252"/>
                </a:cxn>
                <a:cxn ang="0">
                  <a:pos x="8008" y="7185"/>
                </a:cxn>
                <a:cxn ang="0">
                  <a:pos x="8038" y="7230"/>
                </a:cxn>
                <a:cxn ang="0">
                  <a:pos x="90" y="7217"/>
                </a:cxn>
                <a:cxn ang="0">
                  <a:pos x="90" y="105"/>
                </a:cxn>
                <a:cxn ang="0">
                  <a:pos x="90" y="90"/>
                </a:cxn>
                <a:cxn ang="0">
                  <a:pos x="91" y="105"/>
                </a:cxn>
                <a:cxn ang="0">
                  <a:pos x="135" y="135"/>
                </a:cxn>
                <a:cxn ang="0">
                  <a:pos x="113" y="90"/>
                </a:cxn>
                <a:cxn ang="0">
                  <a:pos x="113" y="90"/>
                </a:cxn>
                <a:cxn ang="0">
                  <a:pos x="68" y="0"/>
                </a:cxn>
                <a:cxn ang="0">
                  <a:pos x="68" y="90"/>
                </a:cxn>
                <a:cxn ang="0">
                  <a:pos x="68" y="90"/>
                </a:cxn>
                <a:cxn ang="0">
                  <a:pos x="68" y="90"/>
                </a:cxn>
                <a:cxn ang="0">
                  <a:pos x="68" y="90"/>
                </a:cxn>
                <a:cxn ang="0">
                  <a:pos x="68" y="0"/>
                </a:cxn>
                <a:cxn ang="0">
                  <a:pos x="68" y="0"/>
                </a:cxn>
                <a:cxn ang="0">
                  <a:pos x="0" y="135"/>
                </a:cxn>
                <a:cxn ang="0">
                  <a:pos x="45" y="105"/>
                </a:cxn>
                <a:cxn ang="0">
                  <a:pos x="45" y="7240"/>
                </a:cxn>
                <a:cxn ang="0">
                  <a:pos x="48" y="7240"/>
                </a:cxn>
                <a:cxn ang="0">
                  <a:pos x="48" y="7262"/>
                </a:cxn>
                <a:cxn ang="0">
                  <a:pos x="8038" y="7275"/>
                </a:cxn>
                <a:cxn ang="0">
                  <a:pos x="8053" y="7275"/>
                </a:cxn>
                <a:cxn ang="0">
                  <a:pos x="8038" y="7275"/>
                </a:cxn>
                <a:cxn ang="0">
                  <a:pos x="8008" y="7320"/>
                </a:cxn>
                <a:cxn ang="0">
                  <a:pos x="8098" y="7275"/>
                </a:cxn>
                <a:cxn ang="0">
                  <a:pos x="8143" y="7252"/>
                </a:cxn>
              </a:cxnLst>
              <a:rect l="0" t="0" r="r" b="b"/>
              <a:pathLst>
                <a:path w="8143" h="7321">
                  <a:moveTo>
                    <a:pt x="8143" y="7252"/>
                  </a:moveTo>
                  <a:lnTo>
                    <a:pt x="8008" y="7185"/>
                  </a:lnTo>
                  <a:lnTo>
                    <a:pt x="8038" y="7230"/>
                  </a:lnTo>
                  <a:lnTo>
                    <a:pt x="90" y="7217"/>
                  </a:lnTo>
                  <a:lnTo>
                    <a:pt x="90" y="105"/>
                  </a:lnTo>
                  <a:lnTo>
                    <a:pt x="90" y="90"/>
                  </a:lnTo>
                  <a:lnTo>
                    <a:pt x="91" y="105"/>
                  </a:lnTo>
                  <a:lnTo>
                    <a:pt x="135" y="135"/>
                  </a:lnTo>
                  <a:lnTo>
                    <a:pt x="113" y="90"/>
                  </a:lnTo>
                  <a:lnTo>
                    <a:pt x="68" y="0"/>
                  </a:lnTo>
                  <a:lnTo>
                    <a:pt x="68" y="90"/>
                  </a:lnTo>
                  <a:lnTo>
                    <a:pt x="68" y="0"/>
                  </a:lnTo>
                  <a:lnTo>
                    <a:pt x="0" y="135"/>
                  </a:lnTo>
                  <a:lnTo>
                    <a:pt x="45" y="105"/>
                  </a:lnTo>
                  <a:lnTo>
                    <a:pt x="45" y="7240"/>
                  </a:lnTo>
                  <a:lnTo>
                    <a:pt x="48" y="7240"/>
                  </a:lnTo>
                  <a:lnTo>
                    <a:pt x="48" y="7262"/>
                  </a:lnTo>
                  <a:lnTo>
                    <a:pt x="8038" y="7275"/>
                  </a:lnTo>
                  <a:lnTo>
                    <a:pt x="8053" y="7275"/>
                  </a:lnTo>
                  <a:lnTo>
                    <a:pt x="8038" y="7275"/>
                  </a:lnTo>
                  <a:lnTo>
                    <a:pt x="8008" y="7320"/>
                  </a:lnTo>
                  <a:lnTo>
                    <a:pt x="8098" y="7275"/>
                  </a:lnTo>
                  <a:lnTo>
                    <a:pt x="8143" y="7252"/>
                  </a:lnTo>
                </a:path>
              </a:pathLst>
            </a:custGeom>
            <a:solidFill>
              <a:srgbClr val="858585"/>
            </a:solidFill>
            <a:ln w="31750">
              <a:solidFill>
                <a:srgbClr val="FF0000"/>
              </a:solidFill>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103" name="Freeform 7"/>
            <p:cNvSpPr>
              <a:spLocks/>
            </p:cNvSpPr>
            <p:nvPr/>
          </p:nvSpPr>
          <p:spPr bwMode="auto">
            <a:xfrm>
              <a:off x="3339" y="4170"/>
              <a:ext cx="7300" cy="4738"/>
            </a:xfrm>
            <a:custGeom>
              <a:avLst/>
              <a:gdLst/>
              <a:ahLst/>
              <a:cxnLst>
                <a:cxn ang="0">
                  <a:pos x="83" y="5054"/>
                </a:cxn>
                <a:cxn ang="0">
                  <a:pos x="249" y="5049"/>
                </a:cxn>
                <a:cxn ang="0">
                  <a:pos x="414" y="5043"/>
                </a:cxn>
                <a:cxn ang="0">
                  <a:pos x="578" y="5036"/>
                </a:cxn>
                <a:cxn ang="0">
                  <a:pos x="742" y="5029"/>
                </a:cxn>
                <a:cxn ang="0">
                  <a:pos x="905" y="5022"/>
                </a:cxn>
                <a:cxn ang="0">
                  <a:pos x="1067" y="5012"/>
                </a:cxn>
                <a:cxn ang="0">
                  <a:pos x="1227" y="5002"/>
                </a:cxn>
                <a:cxn ang="0">
                  <a:pos x="1385" y="4990"/>
                </a:cxn>
                <a:cxn ang="0">
                  <a:pos x="1542" y="4976"/>
                </a:cxn>
                <a:cxn ang="0">
                  <a:pos x="1696" y="4961"/>
                </a:cxn>
                <a:cxn ang="0">
                  <a:pos x="1848" y="4943"/>
                </a:cxn>
                <a:cxn ang="0">
                  <a:pos x="1998" y="4922"/>
                </a:cxn>
                <a:cxn ang="0">
                  <a:pos x="2145" y="4899"/>
                </a:cxn>
                <a:cxn ang="0">
                  <a:pos x="2313" y="4871"/>
                </a:cxn>
                <a:cxn ang="0">
                  <a:pos x="2477" y="4844"/>
                </a:cxn>
                <a:cxn ang="0">
                  <a:pos x="2637" y="4815"/>
                </a:cxn>
                <a:cxn ang="0">
                  <a:pos x="2794" y="4785"/>
                </a:cxn>
                <a:cxn ang="0">
                  <a:pos x="2949" y="4751"/>
                </a:cxn>
                <a:cxn ang="0">
                  <a:pos x="3101" y="4715"/>
                </a:cxn>
                <a:cxn ang="0">
                  <a:pos x="3252" y="4673"/>
                </a:cxn>
                <a:cxn ang="0">
                  <a:pos x="3401" y="4626"/>
                </a:cxn>
                <a:cxn ang="0">
                  <a:pos x="3550" y="4572"/>
                </a:cxn>
                <a:cxn ang="0">
                  <a:pos x="3699" y="4510"/>
                </a:cxn>
                <a:cxn ang="0">
                  <a:pos x="3849" y="4440"/>
                </a:cxn>
                <a:cxn ang="0">
                  <a:pos x="3988" y="4367"/>
                </a:cxn>
                <a:cxn ang="0">
                  <a:pos x="4118" y="4292"/>
                </a:cxn>
                <a:cxn ang="0">
                  <a:pos x="4249" y="4211"/>
                </a:cxn>
                <a:cxn ang="0">
                  <a:pos x="4381" y="4124"/>
                </a:cxn>
                <a:cxn ang="0">
                  <a:pos x="4512" y="4032"/>
                </a:cxn>
                <a:cxn ang="0">
                  <a:pos x="4644" y="3935"/>
                </a:cxn>
                <a:cxn ang="0">
                  <a:pos x="4774" y="3835"/>
                </a:cxn>
                <a:cxn ang="0">
                  <a:pos x="4902" y="3731"/>
                </a:cxn>
                <a:cxn ang="0">
                  <a:pos x="5028" y="3624"/>
                </a:cxn>
                <a:cxn ang="0">
                  <a:pos x="5152" y="3514"/>
                </a:cxn>
                <a:cxn ang="0">
                  <a:pos x="5272" y="3403"/>
                </a:cxn>
                <a:cxn ang="0">
                  <a:pos x="5388" y="3291"/>
                </a:cxn>
                <a:cxn ang="0">
                  <a:pos x="5500" y="3178"/>
                </a:cxn>
                <a:cxn ang="0">
                  <a:pos x="5607" y="3066"/>
                </a:cxn>
                <a:cxn ang="0">
                  <a:pos x="5714" y="2946"/>
                </a:cxn>
                <a:cxn ang="0">
                  <a:pos x="5817" y="2820"/>
                </a:cxn>
                <a:cxn ang="0">
                  <a:pos x="5918" y="2691"/>
                </a:cxn>
                <a:cxn ang="0">
                  <a:pos x="6015" y="2557"/>
                </a:cxn>
                <a:cxn ang="0">
                  <a:pos x="6109" y="2422"/>
                </a:cxn>
                <a:cxn ang="0">
                  <a:pos x="6199" y="2285"/>
                </a:cxn>
                <a:cxn ang="0">
                  <a:pos x="6287" y="2147"/>
                </a:cxn>
                <a:cxn ang="0">
                  <a:pos x="6371" y="2009"/>
                </a:cxn>
                <a:cxn ang="0">
                  <a:pos x="6452" y="1873"/>
                </a:cxn>
                <a:cxn ang="0">
                  <a:pos x="6529" y="1740"/>
                </a:cxn>
                <a:cxn ang="0">
                  <a:pos x="6603" y="1609"/>
                </a:cxn>
                <a:cxn ang="0">
                  <a:pos x="6674" y="1483"/>
                </a:cxn>
                <a:cxn ang="0">
                  <a:pos x="6742" y="1363"/>
                </a:cxn>
                <a:cxn ang="0">
                  <a:pos x="6827" y="1204"/>
                </a:cxn>
                <a:cxn ang="0">
                  <a:pos x="6905" y="1050"/>
                </a:cxn>
                <a:cxn ang="0">
                  <a:pos x="6975" y="901"/>
                </a:cxn>
                <a:cxn ang="0">
                  <a:pos x="7038" y="756"/>
                </a:cxn>
                <a:cxn ang="0">
                  <a:pos x="7097" y="614"/>
                </a:cxn>
                <a:cxn ang="0">
                  <a:pos x="7151" y="475"/>
                </a:cxn>
                <a:cxn ang="0">
                  <a:pos x="7201" y="338"/>
                </a:cxn>
                <a:cxn ang="0">
                  <a:pos x="7249" y="202"/>
                </a:cxn>
                <a:cxn ang="0">
                  <a:pos x="7296" y="67"/>
                </a:cxn>
              </a:cxnLst>
              <a:rect l="0" t="0" r="r" b="b"/>
              <a:pathLst>
                <a:path w="7319" h="5057">
                  <a:moveTo>
                    <a:pt x="0" y="5057"/>
                  </a:moveTo>
                  <a:lnTo>
                    <a:pt x="83" y="5054"/>
                  </a:lnTo>
                  <a:lnTo>
                    <a:pt x="166" y="5051"/>
                  </a:lnTo>
                  <a:lnTo>
                    <a:pt x="249" y="5049"/>
                  </a:lnTo>
                  <a:lnTo>
                    <a:pt x="331" y="5046"/>
                  </a:lnTo>
                  <a:lnTo>
                    <a:pt x="414" y="5043"/>
                  </a:lnTo>
                  <a:lnTo>
                    <a:pt x="496" y="5040"/>
                  </a:lnTo>
                  <a:lnTo>
                    <a:pt x="578" y="5036"/>
                  </a:lnTo>
                  <a:lnTo>
                    <a:pt x="660" y="5033"/>
                  </a:lnTo>
                  <a:lnTo>
                    <a:pt x="742" y="5029"/>
                  </a:lnTo>
                  <a:lnTo>
                    <a:pt x="824" y="5026"/>
                  </a:lnTo>
                  <a:lnTo>
                    <a:pt x="905" y="5022"/>
                  </a:lnTo>
                  <a:lnTo>
                    <a:pt x="986" y="5017"/>
                  </a:lnTo>
                  <a:lnTo>
                    <a:pt x="1067" y="5012"/>
                  </a:lnTo>
                  <a:lnTo>
                    <a:pt x="1147" y="5007"/>
                  </a:lnTo>
                  <a:lnTo>
                    <a:pt x="1227" y="5002"/>
                  </a:lnTo>
                  <a:lnTo>
                    <a:pt x="1306" y="4996"/>
                  </a:lnTo>
                  <a:lnTo>
                    <a:pt x="1385" y="4990"/>
                  </a:lnTo>
                  <a:lnTo>
                    <a:pt x="1464" y="4983"/>
                  </a:lnTo>
                  <a:lnTo>
                    <a:pt x="1542" y="4976"/>
                  </a:lnTo>
                  <a:lnTo>
                    <a:pt x="1619" y="4969"/>
                  </a:lnTo>
                  <a:lnTo>
                    <a:pt x="1696" y="4961"/>
                  </a:lnTo>
                  <a:lnTo>
                    <a:pt x="1773" y="4952"/>
                  </a:lnTo>
                  <a:lnTo>
                    <a:pt x="1848" y="4943"/>
                  </a:lnTo>
                  <a:lnTo>
                    <a:pt x="1924" y="4933"/>
                  </a:lnTo>
                  <a:lnTo>
                    <a:pt x="1998" y="4922"/>
                  </a:lnTo>
                  <a:lnTo>
                    <a:pt x="2072" y="4911"/>
                  </a:lnTo>
                  <a:lnTo>
                    <a:pt x="2145" y="4899"/>
                  </a:lnTo>
                  <a:lnTo>
                    <a:pt x="2230" y="4885"/>
                  </a:lnTo>
                  <a:lnTo>
                    <a:pt x="2313" y="4871"/>
                  </a:lnTo>
                  <a:lnTo>
                    <a:pt x="2396" y="4857"/>
                  </a:lnTo>
                  <a:lnTo>
                    <a:pt x="2477" y="4844"/>
                  </a:lnTo>
                  <a:lnTo>
                    <a:pt x="2558" y="4829"/>
                  </a:lnTo>
                  <a:lnTo>
                    <a:pt x="2637" y="4815"/>
                  </a:lnTo>
                  <a:lnTo>
                    <a:pt x="2716" y="4800"/>
                  </a:lnTo>
                  <a:lnTo>
                    <a:pt x="2794" y="4785"/>
                  </a:lnTo>
                  <a:lnTo>
                    <a:pt x="2872" y="4768"/>
                  </a:lnTo>
                  <a:lnTo>
                    <a:pt x="2949" y="4751"/>
                  </a:lnTo>
                  <a:lnTo>
                    <a:pt x="3025" y="4734"/>
                  </a:lnTo>
                  <a:lnTo>
                    <a:pt x="3101" y="4715"/>
                  </a:lnTo>
                  <a:lnTo>
                    <a:pt x="3177" y="4695"/>
                  </a:lnTo>
                  <a:lnTo>
                    <a:pt x="3252" y="4673"/>
                  </a:lnTo>
                  <a:lnTo>
                    <a:pt x="3327" y="4650"/>
                  </a:lnTo>
                  <a:lnTo>
                    <a:pt x="3401" y="4626"/>
                  </a:lnTo>
                  <a:lnTo>
                    <a:pt x="3476" y="4600"/>
                  </a:lnTo>
                  <a:lnTo>
                    <a:pt x="3550" y="4572"/>
                  </a:lnTo>
                  <a:lnTo>
                    <a:pt x="3625" y="4542"/>
                  </a:lnTo>
                  <a:lnTo>
                    <a:pt x="3699" y="4510"/>
                  </a:lnTo>
                  <a:lnTo>
                    <a:pt x="3774" y="4476"/>
                  </a:lnTo>
                  <a:lnTo>
                    <a:pt x="3849" y="4440"/>
                  </a:lnTo>
                  <a:lnTo>
                    <a:pt x="3924" y="4402"/>
                  </a:lnTo>
                  <a:lnTo>
                    <a:pt x="3988" y="4367"/>
                  </a:lnTo>
                  <a:lnTo>
                    <a:pt x="4053" y="4330"/>
                  </a:lnTo>
                  <a:lnTo>
                    <a:pt x="4118" y="4292"/>
                  </a:lnTo>
                  <a:lnTo>
                    <a:pt x="4184" y="4252"/>
                  </a:lnTo>
                  <a:lnTo>
                    <a:pt x="4249" y="4211"/>
                  </a:lnTo>
                  <a:lnTo>
                    <a:pt x="4315" y="4168"/>
                  </a:lnTo>
                  <a:lnTo>
                    <a:pt x="4381" y="4124"/>
                  </a:lnTo>
                  <a:lnTo>
                    <a:pt x="4447" y="4079"/>
                  </a:lnTo>
                  <a:lnTo>
                    <a:pt x="4512" y="4032"/>
                  </a:lnTo>
                  <a:lnTo>
                    <a:pt x="4578" y="3984"/>
                  </a:lnTo>
                  <a:lnTo>
                    <a:pt x="4644" y="3935"/>
                  </a:lnTo>
                  <a:lnTo>
                    <a:pt x="4709" y="3885"/>
                  </a:lnTo>
                  <a:lnTo>
                    <a:pt x="4774" y="3835"/>
                  </a:lnTo>
                  <a:lnTo>
                    <a:pt x="4838" y="3783"/>
                  </a:lnTo>
                  <a:lnTo>
                    <a:pt x="4902" y="3731"/>
                  </a:lnTo>
                  <a:lnTo>
                    <a:pt x="4965" y="3677"/>
                  </a:lnTo>
                  <a:lnTo>
                    <a:pt x="5028" y="3624"/>
                  </a:lnTo>
                  <a:lnTo>
                    <a:pt x="5090" y="3569"/>
                  </a:lnTo>
                  <a:lnTo>
                    <a:pt x="5152" y="3514"/>
                  </a:lnTo>
                  <a:lnTo>
                    <a:pt x="5212" y="3459"/>
                  </a:lnTo>
                  <a:lnTo>
                    <a:pt x="5272" y="3403"/>
                  </a:lnTo>
                  <a:lnTo>
                    <a:pt x="5330" y="3347"/>
                  </a:lnTo>
                  <a:lnTo>
                    <a:pt x="5388" y="3291"/>
                  </a:lnTo>
                  <a:lnTo>
                    <a:pt x="5445" y="3235"/>
                  </a:lnTo>
                  <a:lnTo>
                    <a:pt x="5500" y="3178"/>
                  </a:lnTo>
                  <a:lnTo>
                    <a:pt x="5554" y="3122"/>
                  </a:lnTo>
                  <a:lnTo>
                    <a:pt x="5607" y="3066"/>
                  </a:lnTo>
                  <a:lnTo>
                    <a:pt x="5661" y="3006"/>
                  </a:lnTo>
                  <a:lnTo>
                    <a:pt x="5714" y="2946"/>
                  </a:lnTo>
                  <a:lnTo>
                    <a:pt x="5766" y="2884"/>
                  </a:lnTo>
                  <a:lnTo>
                    <a:pt x="5817" y="2820"/>
                  </a:lnTo>
                  <a:lnTo>
                    <a:pt x="5868" y="2756"/>
                  </a:lnTo>
                  <a:lnTo>
                    <a:pt x="5918" y="2691"/>
                  </a:lnTo>
                  <a:lnTo>
                    <a:pt x="5967" y="2624"/>
                  </a:lnTo>
                  <a:lnTo>
                    <a:pt x="6015" y="2557"/>
                  </a:lnTo>
                  <a:lnTo>
                    <a:pt x="6062" y="2490"/>
                  </a:lnTo>
                  <a:lnTo>
                    <a:pt x="6109" y="2422"/>
                  </a:lnTo>
                  <a:lnTo>
                    <a:pt x="6154" y="2353"/>
                  </a:lnTo>
                  <a:lnTo>
                    <a:pt x="6199" y="2285"/>
                  </a:lnTo>
                  <a:lnTo>
                    <a:pt x="6243" y="2216"/>
                  </a:lnTo>
                  <a:lnTo>
                    <a:pt x="6287" y="2147"/>
                  </a:lnTo>
                  <a:lnTo>
                    <a:pt x="6329" y="2078"/>
                  </a:lnTo>
                  <a:lnTo>
                    <a:pt x="6371" y="2009"/>
                  </a:lnTo>
                  <a:lnTo>
                    <a:pt x="6412" y="1941"/>
                  </a:lnTo>
                  <a:lnTo>
                    <a:pt x="6452" y="1873"/>
                  </a:lnTo>
                  <a:lnTo>
                    <a:pt x="6491" y="1806"/>
                  </a:lnTo>
                  <a:lnTo>
                    <a:pt x="6529" y="1740"/>
                  </a:lnTo>
                  <a:lnTo>
                    <a:pt x="6567" y="1674"/>
                  </a:lnTo>
                  <a:lnTo>
                    <a:pt x="6603" y="1609"/>
                  </a:lnTo>
                  <a:lnTo>
                    <a:pt x="6639" y="1546"/>
                  </a:lnTo>
                  <a:lnTo>
                    <a:pt x="6674" y="1483"/>
                  </a:lnTo>
                  <a:lnTo>
                    <a:pt x="6708" y="1422"/>
                  </a:lnTo>
                  <a:lnTo>
                    <a:pt x="6742" y="1363"/>
                  </a:lnTo>
                  <a:lnTo>
                    <a:pt x="6786" y="1283"/>
                  </a:lnTo>
                  <a:lnTo>
                    <a:pt x="6827" y="1204"/>
                  </a:lnTo>
                  <a:lnTo>
                    <a:pt x="6867" y="1127"/>
                  </a:lnTo>
                  <a:lnTo>
                    <a:pt x="6905" y="1050"/>
                  </a:lnTo>
                  <a:lnTo>
                    <a:pt x="6941" y="975"/>
                  </a:lnTo>
                  <a:lnTo>
                    <a:pt x="6975" y="901"/>
                  </a:lnTo>
                  <a:lnTo>
                    <a:pt x="7007" y="828"/>
                  </a:lnTo>
                  <a:lnTo>
                    <a:pt x="7038" y="756"/>
                  </a:lnTo>
                  <a:lnTo>
                    <a:pt x="7068" y="685"/>
                  </a:lnTo>
                  <a:lnTo>
                    <a:pt x="7097" y="614"/>
                  </a:lnTo>
                  <a:lnTo>
                    <a:pt x="7124" y="544"/>
                  </a:lnTo>
                  <a:lnTo>
                    <a:pt x="7151" y="475"/>
                  </a:lnTo>
                  <a:lnTo>
                    <a:pt x="7176" y="406"/>
                  </a:lnTo>
                  <a:lnTo>
                    <a:pt x="7201" y="338"/>
                  </a:lnTo>
                  <a:lnTo>
                    <a:pt x="7225" y="270"/>
                  </a:lnTo>
                  <a:lnTo>
                    <a:pt x="7249" y="202"/>
                  </a:lnTo>
                  <a:lnTo>
                    <a:pt x="7273" y="135"/>
                  </a:lnTo>
                  <a:lnTo>
                    <a:pt x="7296" y="67"/>
                  </a:lnTo>
                  <a:lnTo>
                    <a:pt x="7319" y="0"/>
                  </a:lnTo>
                </a:path>
              </a:pathLst>
            </a:custGeom>
            <a:noFill/>
            <a:ln w="19050">
              <a:solidFill>
                <a:srgbClr val="363636"/>
              </a:solidFill>
              <a:prstDash val="sysDash"/>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pic>
          <p:nvPicPr>
            <p:cNvPr id="4104" name="Picture 8"/>
            <p:cNvPicPr>
              <a:picLocks noChangeAspect="1" noChangeArrowheads="1"/>
            </p:cNvPicPr>
            <p:nvPr/>
          </p:nvPicPr>
          <p:blipFill>
            <a:blip r:embed="rId4"/>
            <a:srcRect/>
            <a:stretch>
              <a:fillRect/>
            </a:stretch>
          </p:blipFill>
          <p:spPr bwMode="auto">
            <a:xfrm>
              <a:off x="3204" y="8467"/>
              <a:ext cx="797" cy="795"/>
            </a:xfrm>
            <a:prstGeom prst="rect">
              <a:avLst/>
            </a:prstGeom>
            <a:noFill/>
            <a:ln w="9525">
              <a:noFill/>
              <a:miter lim="800000"/>
              <a:headEnd/>
              <a:tailEnd/>
            </a:ln>
          </p:spPr>
        </p:pic>
        <p:sp>
          <p:nvSpPr>
            <p:cNvPr id="4105" name="Freeform 9"/>
            <p:cNvSpPr>
              <a:spLocks/>
            </p:cNvSpPr>
            <p:nvPr/>
          </p:nvSpPr>
          <p:spPr bwMode="auto">
            <a:xfrm>
              <a:off x="3286" y="8512"/>
              <a:ext cx="632" cy="632"/>
            </a:xfrm>
            <a:custGeom>
              <a:avLst/>
              <a:gdLst/>
              <a:ahLst/>
              <a:cxnLst>
                <a:cxn ang="0">
                  <a:pos x="316" y="0"/>
                </a:cxn>
                <a:cxn ang="0">
                  <a:pos x="244" y="9"/>
                </a:cxn>
                <a:cxn ang="0">
                  <a:pos x="177" y="32"/>
                </a:cxn>
                <a:cxn ang="0">
                  <a:pos x="118" y="70"/>
                </a:cxn>
                <a:cxn ang="0">
                  <a:pos x="69" y="119"/>
                </a:cxn>
                <a:cxn ang="0">
                  <a:pos x="32" y="177"/>
                </a:cxn>
                <a:cxn ang="0">
                  <a:pos x="8" y="244"/>
                </a:cxn>
                <a:cxn ang="0">
                  <a:pos x="0" y="316"/>
                </a:cxn>
                <a:cxn ang="0">
                  <a:pos x="8" y="389"/>
                </a:cxn>
                <a:cxn ang="0">
                  <a:pos x="32" y="455"/>
                </a:cxn>
                <a:cxn ang="0">
                  <a:pos x="69" y="514"/>
                </a:cxn>
                <a:cxn ang="0">
                  <a:pos x="118" y="563"/>
                </a:cxn>
                <a:cxn ang="0">
                  <a:pos x="177" y="600"/>
                </a:cxn>
                <a:cxn ang="0">
                  <a:pos x="244" y="624"/>
                </a:cxn>
                <a:cxn ang="0">
                  <a:pos x="316" y="632"/>
                </a:cxn>
                <a:cxn ang="0">
                  <a:pos x="388" y="624"/>
                </a:cxn>
                <a:cxn ang="0">
                  <a:pos x="455" y="600"/>
                </a:cxn>
                <a:cxn ang="0">
                  <a:pos x="514" y="563"/>
                </a:cxn>
                <a:cxn ang="0">
                  <a:pos x="562" y="514"/>
                </a:cxn>
                <a:cxn ang="0">
                  <a:pos x="600" y="455"/>
                </a:cxn>
                <a:cxn ang="0">
                  <a:pos x="623" y="389"/>
                </a:cxn>
                <a:cxn ang="0">
                  <a:pos x="632" y="316"/>
                </a:cxn>
                <a:cxn ang="0">
                  <a:pos x="623" y="244"/>
                </a:cxn>
                <a:cxn ang="0">
                  <a:pos x="600" y="177"/>
                </a:cxn>
                <a:cxn ang="0">
                  <a:pos x="562" y="119"/>
                </a:cxn>
                <a:cxn ang="0">
                  <a:pos x="514" y="70"/>
                </a:cxn>
                <a:cxn ang="0">
                  <a:pos x="455" y="32"/>
                </a:cxn>
                <a:cxn ang="0">
                  <a:pos x="388" y="9"/>
                </a:cxn>
                <a:cxn ang="0">
                  <a:pos x="316" y="0"/>
                </a:cxn>
              </a:cxnLst>
              <a:rect l="0" t="0" r="r" b="b"/>
              <a:pathLst>
                <a:path w="632" h="632">
                  <a:moveTo>
                    <a:pt x="316" y="0"/>
                  </a:moveTo>
                  <a:lnTo>
                    <a:pt x="244" y="9"/>
                  </a:lnTo>
                  <a:lnTo>
                    <a:pt x="177" y="32"/>
                  </a:lnTo>
                  <a:lnTo>
                    <a:pt x="118" y="70"/>
                  </a:lnTo>
                  <a:lnTo>
                    <a:pt x="69" y="119"/>
                  </a:lnTo>
                  <a:lnTo>
                    <a:pt x="32" y="177"/>
                  </a:lnTo>
                  <a:lnTo>
                    <a:pt x="8" y="244"/>
                  </a:lnTo>
                  <a:lnTo>
                    <a:pt x="0" y="316"/>
                  </a:lnTo>
                  <a:lnTo>
                    <a:pt x="8" y="389"/>
                  </a:lnTo>
                  <a:lnTo>
                    <a:pt x="32" y="455"/>
                  </a:lnTo>
                  <a:lnTo>
                    <a:pt x="69" y="514"/>
                  </a:lnTo>
                  <a:lnTo>
                    <a:pt x="118" y="563"/>
                  </a:lnTo>
                  <a:lnTo>
                    <a:pt x="177" y="600"/>
                  </a:lnTo>
                  <a:lnTo>
                    <a:pt x="244" y="624"/>
                  </a:lnTo>
                  <a:lnTo>
                    <a:pt x="316" y="632"/>
                  </a:lnTo>
                  <a:lnTo>
                    <a:pt x="388" y="624"/>
                  </a:lnTo>
                  <a:lnTo>
                    <a:pt x="455" y="600"/>
                  </a:lnTo>
                  <a:lnTo>
                    <a:pt x="514" y="563"/>
                  </a:lnTo>
                  <a:lnTo>
                    <a:pt x="562" y="514"/>
                  </a:lnTo>
                  <a:lnTo>
                    <a:pt x="600" y="455"/>
                  </a:lnTo>
                  <a:lnTo>
                    <a:pt x="623" y="389"/>
                  </a:lnTo>
                  <a:lnTo>
                    <a:pt x="632" y="316"/>
                  </a:lnTo>
                  <a:lnTo>
                    <a:pt x="623" y="244"/>
                  </a:lnTo>
                  <a:lnTo>
                    <a:pt x="600" y="177"/>
                  </a:lnTo>
                  <a:lnTo>
                    <a:pt x="562" y="119"/>
                  </a:lnTo>
                  <a:lnTo>
                    <a:pt x="514" y="70"/>
                  </a:lnTo>
                  <a:lnTo>
                    <a:pt x="455" y="32"/>
                  </a:lnTo>
                  <a:lnTo>
                    <a:pt x="388" y="9"/>
                  </a:lnTo>
                  <a:lnTo>
                    <a:pt x="316" y="0"/>
                  </a:lnTo>
                  <a:close/>
                </a:path>
              </a:pathLst>
            </a:custGeom>
            <a:solidFill>
              <a:srgbClr val="61AC1E"/>
            </a:solidFill>
            <a:ln w="9525">
              <a:noFill/>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106" name="Freeform 10"/>
            <p:cNvSpPr>
              <a:spLocks/>
            </p:cNvSpPr>
            <p:nvPr/>
          </p:nvSpPr>
          <p:spPr bwMode="auto">
            <a:xfrm>
              <a:off x="3286" y="8512"/>
              <a:ext cx="632" cy="632"/>
            </a:xfrm>
            <a:custGeom>
              <a:avLst/>
              <a:gdLst/>
              <a:ahLst/>
              <a:cxnLst>
                <a:cxn ang="0">
                  <a:pos x="0" y="316"/>
                </a:cxn>
                <a:cxn ang="0">
                  <a:pos x="8" y="244"/>
                </a:cxn>
                <a:cxn ang="0">
                  <a:pos x="32" y="177"/>
                </a:cxn>
                <a:cxn ang="0">
                  <a:pos x="69" y="119"/>
                </a:cxn>
                <a:cxn ang="0">
                  <a:pos x="118" y="70"/>
                </a:cxn>
                <a:cxn ang="0">
                  <a:pos x="177" y="32"/>
                </a:cxn>
                <a:cxn ang="0">
                  <a:pos x="244" y="9"/>
                </a:cxn>
                <a:cxn ang="0">
                  <a:pos x="316" y="0"/>
                </a:cxn>
                <a:cxn ang="0">
                  <a:pos x="388" y="9"/>
                </a:cxn>
                <a:cxn ang="0">
                  <a:pos x="455" y="32"/>
                </a:cxn>
                <a:cxn ang="0">
                  <a:pos x="514" y="70"/>
                </a:cxn>
                <a:cxn ang="0">
                  <a:pos x="562" y="119"/>
                </a:cxn>
                <a:cxn ang="0">
                  <a:pos x="600" y="177"/>
                </a:cxn>
                <a:cxn ang="0">
                  <a:pos x="623" y="244"/>
                </a:cxn>
                <a:cxn ang="0">
                  <a:pos x="632" y="316"/>
                </a:cxn>
                <a:cxn ang="0">
                  <a:pos x="623" y="389"/>
                </a:cxn>
                <a:cxn ang="0">
                  <a:pos x="600" y="455"/>
                </a:cxn>
                <a:cxn ang="0">
                  <a:pos x="562" y="514"/>
                </a:cxn>
                <a:cxn ang="0">
                  <a:pos x="514" y="563"/>
                </a:cxn>
                <a:cxn ang="0">
                  <a:pos x="455" y="600"/>
                </a:cxn>
                <a:cxn ang="0">
                  <a:pos x="388" y="624"/>
                </a:cxn>
                <a:cxn ang="0">
                  <a:pos x="316" y="632"/>
                </a:cxn>
                <a:cxn ang="0">
                  <a:pos x="244" y="624"/>
                </a:cxn>
                <a:cxn ang="0">
                  <a:pos x="177" y="600"/>
                </a:cxn>
                <a:cxn ang="0">
                  <a:pos x="118" y="563"/>
                </a:cxn>
                <a:cxn ang="0">
                  <a:pos x="69" y="514"/>
                </a:cxn>
                <a:cxn ang="0">
                  <a:pos x="32" y="455"/>
                </a:cxn>
                <a:cxn ang="0">
                  <a:pos x="8" y="389"/>
                </a:cxn>
                <a:cxn ang="0">
                  <a:pos x="0" y="316"/>
                </a:cxn>
              </a:cxnLst>
              <a:rect l="0" t="0" r="r" b="b"/>
              <a:pathLst>
                <a:path w="632" h="632">
                  <a:moveTo>
                    <a:pt x="0" y="316"/>
                  </a:moveTo>
                  <a:lnTo>
                    <a:pt x="8" y="244"/>
                  </a:lnTo>
                  <a:lnTo>
                    <a:pt x="32" y="177"/>
                  </a:lnTo>
                  <a:lnTo>
                    <a:pt x="69" y="119"/>
                  </a:lnTo>
                  <a:lnTo>
                    <a:pt x="118" y="70"/>
                  </a:lnTo>
                  <a:lnTo>
                    <a:pt x="177" y="32"/>
                  </a:lnTo>
                  <a:lnTo>
                    <a:pt x="244" y="9"/>
                  </a:lnTo>
                  <a:lnTo>
                    <a:pt x="316" y="0"/>
                  </a:lnTo>
                  <a:lnTo>
                    <a:pt x="388" y="9"/>
                  </a:lnTo>
                  <a:lnTo>
                    <a:pt x="455" y="32"/>
                  </a:lnTo>
                  <a:lnTo>
                    <a:pt x="514" y="70"/>
                  </a:lnTo>
                  <a:lnTo>
                    <a:pt x="562" y="119"/>
                  </a:lnTo>
                  <a:lnTo>
                    <a:pt x="600" y="177"/>
                  </a:lnTo>
                  <a:lnTo>
                    <a:pt x="623" y="244"/>
                  </a:lnTo>
                  <a:lnTo>
                    <a:pt x="632" y="316"/>
                  </a:lnTo>
                  <a:lnTo>
                    <a:pt x="623" y="389"/>
                  </a:lnTo>
                  <a:lnTo>
                    <a:pt x="600" y="455"/>
                  </a:lnTo>
                  <a:lnTo>
                    <a:pt x="562" y="514"/>
                  </a:lnTo>
                  <a:lnTo>
                    <a:pt x="514" y="563"/>
                  </a:lnTo>
                  <a:lnTo>
                    <a:pt x="455" y="600"/>
                  </a:lnTo>
                  <a:lnTo>
                    <a:pt x="388" y="624"/>
                  </a:lnTo>
                  <a:lnTo>
                    <a:pt x="316" y="632"/>
                  </a:lnTo>
                  <a:lnTo>
                    <a:pt x="244" y="624"/>
                  </a:lnTo>
                  <a:lnTo>
                    <a:pt x="177" y="600"/>
                  </a:lnTo>
                  <a:lnTo>
                    <a:pt x="118" y="563"/>
                  </a:lnTo>
                  <a:lnTo>
                    <a:pt x="69" y="514"/>
                  </a:lnTo>
                  <a:lnTo>
                    <a:pt x="32" y="455"/>
                  </a:lnTo>
                  <a:lnTo>
                    <a:pt x="8" y="389"/>
                  </a:lnTo>
                  <a:lnTo>
                    <a:pt x="0" y="316"/>
                  </a:lnTo>
                  <a:close/>
                </a:path>
              </a:pathLst>
            </a:custGeom>
            <a:noFill/>
            <a:ln w="19050">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108" name="AutoShape 12"/>
            <p:cNvSpPr>
              <a:spLocks/>
            </p:cNvSpPr>
            <p:nvPr/>
          </p:nvSpPr>
          <p:spPr bwMode="auto">
            <a:xfrm>
              <a:off x="7094" y="8781"/>
              <a:ext cx="3135" cy="458"/>
            </a:xfrm>
            <a:custGeom>
              <a:avLst/>
              <a:gdLst/>
              <a:ahLst/>
              <a:cxnLst>
                <a:cxn ang="0">
                  <a:pos x="360" y="0"/>
                </a:cxn>
                <a:cxn ang="0">
                  <a:pos x="0" y="180"/>
                </a:cxn>
                <a:cxn ang="0">
                  <a:pos x="360" y="360"/>
                </a:cxn>
                <a:cxn ang="0">
                  <a:pos x="360" y="240"/>
                </a:cxn>
                <a:cxn ang="0">
                  <a:pos x="300" y="240"/>
                </a:cxn>
                <a:cxn ang="0">
                  <a:pos x="300" y="120"/>
                </a:cxn>
                <a:cxn ang="0">
                  <a:pos x="360" y="120"/>
                </a:cxn>
                <a:cxn ang="0">
                  <a:pos x="360" y="0"/>
                </a:cxn>
                <a:cxn ang="0">
                  <a:pos x="360" y="120"/>
                </a:cxn>
                <a:cxn ang="0">
                  <a:pos x="300" y="120"/>
                </a:cxn>
                <a:cxn ang="0">
                  <a:pos x="300" y="240"/>
                </a:cxn>
                <a:cxn ang="0">
                  <a:pos x="360" y="240"/>
                </a:cxn>
                <a:cxn ang="0">
                  <a:pos x="360" y="120"/>
                </a:cxn>
                <a:cxn ang="0">
                  <a:pos x="2303" y="120"/>
                </a:cxn>
                <a:cxn ang="0">
                  <a:pos x="360" y="120"/>
                </a:cxn>
                <a:cxn ang="0">
                  <a:pos x="360" y="240"/>
                </a:cxn>
                <a:cxn ang="0">
                  <a:pos x="2303" y="240"/>
                </a:cxn>
                <a:cxn ang="0">
                  <a:pos x="2303" y="120"/>
                </a:cxn>
              </a:cxnLst>
              <a:rect l="0" t="0" r="r" b="b"/>
              <a:pathLst>
                <a:path w="2304" h="360">
                  <a:moveTo>
                    <a:pt x="360" y="0"/>
                  </a:moveTo>
                  <a:lnTo>
                    <a:pt x="0" y="180"/>
                  </a:lnTo>
                  <a:lnTo>
                    <a:pt x="360" y="360"/>
                  </a:lnTo>
                  <a:lnTo>
                    <a:pt x="360" y="240"/>
                  </a:lnTo>
                  <a:lnTo>
                    <a:pt x="300" y="240"/>
                  </a:lnTo>
                  <a:lnTo>
                    <a:pt x="300" y="120"/>
                  </a:lnTo>
                  <a:lnTo>
                    <a:pt x="360" y="120"/>
                  </a:lnTo>
                  <a:lnTo>
                    <a:pt x="360" y="0"/>
                  </a:lnTo>
                  <a:close/>
                  <a:moveTo>
                    <a:pt x="360" y="120"/>
                  </a:moveTo>
                  <a:lnTo>
                    <a:pt x="300" y="120"/>
                  </a:lnTo>
                  <a:lnTo>
                    <a:pt x="300" y="240"/>
                  </a:lnTo>
                  <a:lnTo>
                    <a:pt x="360" y="240"/>
                  </a:lnTo>
                  <a:lnTo>
                    <a:pt x="360" y="120"/>
                  </a:lnTo>
                  <a:close/>
                  <a:moveTo>
                    <a:pt x="2303" y="120"/>
                  </a:moveTo>
                  <a:lnTo>
                    <a:pt x="360" y="120"/>
                  </a:lnTo>
                  <a:lnTo>
                    <a:pt x="360" y="240"/>
                  </a:lnTo>
                  <a:lnTo>
                    <a:pt x="2303" y="240"/>
                  </a:lnTo>
                  <a:lnTo>
                    <a:pt x="2303" y="120"/>
                  </a:lnTo>
                  <a:close/>
                </a:path>
              </a:pathLst>
            </a:custGeom>
            <a:solidFill>
              <a:schemeClr val="tx2">
                <a:lumMod val="60000"/>
                <a:lumOff val="40000"/>
                <a:alpha val="0"/>
              </a:schemeClr>
            </a:solidFill>
            <a:ln w="9525">
              <a:noFill/>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110" name="AutoShape 14"/>
            <p:cNvSpPr>
              <a:spLocks/>
            </p:cNvSpPr>
            <p:nvPr/>
          </p:nvSpPr>
          <p:spPr bwMode="auto">
            <a:xfrm>
              <a:off x="2662" y="7017"/>
              <a:ext cx="1731" cy="360"/>
            </a:xfrm>
            <a:custGeom>
              <a:avLst/>
              <a:gdLst/>
              <a:ahLst/>
              <a:cxnLst>
                <a:cxn ang="0">
                  <a:pos x="1370" y="0"/>
                </a:cxn>
                <a:cxn ang="0">
                  <a:pos x="1370" y="360"/>
                </a:cxn>
                <a:cxn ang="0">
                  <a:pos x="1610" y="240"/>
                </a:cxn>
                <a:cxn ang="0">
                  <a:pos x="1430" y="240"/>
                </a:cxn>
                <a:cxn ang="0">
                  <a:pos x="1430" y="120"/>
                </a:cxn>
                <a:cxn ang="0">
                  <a:pos x="1610" y="120"/>
                </a:cxn>
                <a:cxn ang="0">
                  <a:pos x="1370" y="0"/>
                </a:cxn>
                <a:cxn ang="0">
                  <a:pos x="1370" y="120"/>
                </a:cxn>
                <a:cxn ang="0">
                  <a:pos x="0" y="120"/>
                </a:cxn>
                <a:cxn ang="0">
                  <a:pos x="0" y="240"/>
                </a:cxn>
                <a:cxn ang="0">
                  <a:pos x="1370" y="240"/>
                </a:cxn>
                <a:cxn ang="0">
                  <a:pos x="1370" y="120"/>
                </a:cxn>
                <a:cxn ang="0">
                  <a:pos x="1610" y="120"/>
                </a:cxn>
                <a:cxn ang="0">
                  <a:pos x="1430" y="120"/>
                </a:cxn>
                <a:cxn ang="0">
                  <a:pos x="1430" y="240"/>
                </a:cxn>
                <a:cxn ang="0">
                  <a:pos x="1610" y="240"/>
                </a:cxn>
                <a:cxn ang="0">
                  <a:pos x="1730" y="180"/>
                </a:cxn>
                <a:cxn ang="0">
                  <a:pos x="1610" y="120"/>
                </a:cxn>
              </a:cxnLst>
              <a:rect l="0" t="0" r="r" b="b"/>
              <a:pathLst>
                <a:path w="1731" h="360">
                  <a:moveTo>
                    <a:pt x="1370" y="0"/>
                  </a:moveTo>
                  <a:lnTo>
                    <a:pt x="1370" y="360"/>
                  </a:lnTo>
                  <a:lnTo>
                    <a:pt x="1610" y="240"/>
                  </a:lnTo>
                  <a:lnTo>
                    <a:pt x="1430" y="240"/>
                  </a:lnTo>
                  <a:lnTo>
                    <a:pt x="1430" y="120"/>
                  </a:lnTo>
                  <a:lnTo>
                    <a:pt x="1610" y="120"/>
                  </a:lnTo>
                  <a:lnTo>
                    <a:pt x="1370" y="0"/>
                  </a:lnTo>
                  <a:close/>
                  <a:moveTo>
                    <a:pt x="1370" y="120"/>
                  </a:moveTo>
                  <a:lnTo>
                    <a:pt x="0" y="120"/>
                  </a:lnTo>
                  <a:lnTo>
                    <a:pt x="0" y="240"/>
                  </a:lnTo>
                  <a:lnTo>
                    <a:pt x="1370" y="240"/>
                  </a:lnTo>
                  <a:lnTo>
                    <a:pt x="1370" y="120"/>
                  </a:lnTo>
                  <a:close/>
                  <a:moveTo>
                    <a:pt x="1610" y="120"/>
                  </a:moveTo>
                  <a:lnTo>
                    <a:pt x="1430" y="120"/>
                  </a:lnTo>
                  <a:lnTo>
                    <a:pt x="1430" y="240"/>
                  </a:lnTo>
                  <a:lnTo>
                    <a:pt x="1610" y="240"/>
                  </a:lnTo>
                  <a:lnTo>
                    <a:pt x="1730" y="180"/>
                  </a:lnTo>
                  <a:lnTo>
                    <a:pt x="1610" y="120"/>
                  </a:lnTo>
                  <a:close/>
                </a:path>
              </a:pathLst>
            </a:custGeom>
            <a:solidFill>
              <a:schemeClr val="tx2">
                <a:lumMod val="60000"/>
                <a:lumOff val="40000"/>
                <a:alpha val="0"/>
              </a:schemeClr>
            </a:solidFill>
            <a:ln w="9525">
              <a:noFill/>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pic>
          <p:nvPicPr>
            <p:cNvPr id="4111" name="Picture 15"/>
            <p:cNvPicPr>
              <a:picLocks noChangeAspect="1" noChangeArrowheads="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rcRect/>
            <a:stretch>
              <a:fillRect/>
            </a:stretch>
          </p:blipFill>
          <p:spPr bwMode="auto">
            <a:xfrm>
              <a:off x="8877" y="4335"/>
              <a:ext cx="2705" cy="946"/>
            </a:xfrm>
            <a:prstGeom prst="rect">
              <a:avLst/>
            </a:prstGeom>
            <a:noFill/>
            <a:ln w="9525">
              <a:noFill/>
              <a:miter lim="800000"/>
              <a:headEnd/>
              <a:tailEnd/>
            </a:ln>
          </p:spPr>
        </p:pic>
        <p:sp>
          <p:nvSpPr>
            <p:cNvPr id="4112" name="AutoShape 16"/>
            <p:cNvSpPr>
              <a:spLocks/>
            </p:cNvSpPr>
            <p:nvPr/>
          </p:nvSpPr>
          <p:spPr bwMode="auto">
            <a:xfrm>
              <a:off x="10641" y="4170"/>
              <a:ext cx="851" cy="360"/>
            </a:xfrm>
            <a:custGeom>
              <a:avLst/>
              <a:gdLst/>
              <a:ahLst/>
              <a:cxnLst>
                <a:cxn ang="0">
                  <a:pos x="360" y="0"/>
                </a:cxn>
                <a:cxn ang="0">
                  <a:pos x="0" y="180"/>
                </a:cxn>
                <a:cxn ang="0">
                  <a:pos x="360" y="360"/>
                </a:cxn>
                <a:cxn ang="0">
                  <a:pos x="360" y="240"/>
                </a:cxn>
                <a:cxn ang="0">
                  <a:pos x="300" y="240"/>
                </a:cxn>
                <a:cxn ang="0">
                  <a:pos x="300" y="120"/>
                </a:cxn>
                <a:cxn ang="0">
                  <a:pos x="360" y="120"/>
                </a:cxn>
                <a:cxn ang="0">
                  <a:pos x="360" y="0"/>
                </a:cxn>
                <a:cxn ang="0">
                  <a:pos x="360" y="120"/>
                </a:cxn>
                <a:cxn ang="0">
                  <a:pos x="300" y="120"/>
                </a:cxn>
                <a:cxn ang="0">
                  <a:pos x="300" y="240"/>
                </a:cxn>
                <a:cxn ang="0">
                  <a:pos x="360" y="240"/>
                </a:cxn>
                <a:cxn ang="0">
                  <a:pos x="360" y="120"/>
                </a:cxn>
                <a:cxn ang="0">
                  <a:pos x="851" y="120"/>
                </a:cxn>
                <a:cxn ang="0">
                  <a:pos x="360" y="120"/>
                </a:cxn>
                <a:cxn ang="0">
                  <a:pos x="360" y="240"/>
                </a:cxn>
                <a:cxn ang="0">
                  <a:pos x="851" y="240"/>
                </a:cxn>
                <a:cxn ang="0">
                  <a:pos x="851" y="120"/>
                </a:cxn>
              </a:cxnLst>
              <a:rect l="0" t="0" r="r" b="b"/>
              <a:pathLst>
                <a:path w="851" h="360">
                  <a:moveTo>
                    <a:pt x="360" y="0"/>
                  </a:moveTo>
                  <a:lnTo>
                    <a:pt x="0" y="180"/>
                  </a:lnTo>
                  <a:lnTo>
                    <a:pt x="360" y="360"/>
                  </a:lnTo>
                  <a:lnTo>
                    <a:pt x="360" y="240"/>
                  </a:lnTo>
                  <a:lnTo>
                    <a:pt x="300" y="240"/>
                  </a:lnTo>
                  <a:lnTo>
                    <a:pt x="300" y="120"/>
                  </a:lnTo>
                  <a:lnTo>
                    <a:pt x="360" y="120"/>
                  </a:lnTo>
                  <a:lnTo>
                    <a:pt x="360" y="0"/>
                  </a:lnTo>
                  <a:close/>
                  <a:moveTo>
                    <a:pt x="360" y="120"/>
                  </a:moveTo>
                  <a:lnTo>
                    <a:pt x="300" y="120"/>
                  </a:lnTo>
                  <a:lnTo>
                    <a:pt x="300" y="240"/>
                  </a:lnTo>
                  <a:lnTo>
                    <a:pt x="360" y="240"/>
                  </a:lnTo>
                  <a:lnTo>
                    <a:pt x="360" y="120"/>
                  </a:lnTo>
                  <a:close/>
                  <a:moveTo>
                    <a:pt x="851" y="120"/>
                  </a:moveTo>
                  <a:lnTo>
                    <a:pt x="360" y="120"/>
                  </a:lnTo>
                  <a:lnTo>
                    <a:pt x="360" y="240"/>
                  </a:lnTo>
                  <a:lnTo>
                    <a:pt x="851" y="240"/>
                  </a:lnTo>
                  <a:lnTo>
                    <a:pt x="851" y="120"/>
                  </a:lnTo>
                  <a:close/>
                </a:path>
              </a:pathLst>
            </a:custGeom>
            <a:solidFill>
              <a:schemeClr val="tx2">
                <a:lumMod val="60000"/>
                <a:lumOff val="40000"/>
                <a:alpha val="0"/>
              </a:schemeClr>
            </a:solidFill>
            <a:ln w="9525">
              <a:noFill/>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114" name="AutoShape 18"/>
            <p:cNvSpPr>
              <a:spLocks/>
            </p:cNvSpPr>
            <p:nvPr/>
          </p:nvSpPr>
          <p:spPr bwMode="auto">
            <a:xfrm>
              <a:off x="8329" y="7052"/>
              <a:ext cx="1498" cy="360"/>
            </a:xfrm>
            <a:custGeom>
              <a:avLst/>
              <a:gdLst/>
              <a:ahLst/>
              <a:cxnLst>
                <a:cxn ang="0">
                  <a:pos x="360" y="0"/>
                </a:cxn>
                <a:cxn ang="0">
                  <a:pos x="0" y="180"/>
                </a:cxn>
                <a:cxn ang="0">
                  <a:pos x="360" y="360"/>
                </a:cxn>
                <a:cxn ang="0">
                  <a:pos x="360" y="240"/>
                </a:cxn>
                <a:cxn ang="0">
                  <a:pos x="300" y="240"/>
                </a:cxn>
                <a:cxn ang="0">
                  <a:pos x="300" y="120"/>
                </a:cxn>
                <a:cxn ang="0">
                  <a:pos x="360" y="120"/>
                </a:cxn>
                <a:cxn ang="0">
                  <a:pos x="360" y="0"/>
                </a:cxn>
                <a:cxn ang="0">
                  <a:pos x="360" y="120"/>
                </a:cxn>
                <a:cxn ang="0">
                  <a:pos x="300" y="120"/>
                </a:cxn>
                <a:cxn ang="0">
                  <a:pos x="300" y="240"/>
                </a:cxn>
                <a:cxn ang="0">
                  <a:pos x="360" y="240"/>
                </a:cxn>
                <a:cxn ang="0">
                  <a:pos x="360" y="120"/>
                </a:cxn>
                <a:cxn ang="0">
                  <a:pos x="1497" y="120"/>
                </a:cxn>
                <a:cxn ang="0">
                  <a:pos x="360" y="120"/>
                </a:cxn>
                <a:cxn ang="0">
                  <a:pos x="360" y="240"/>
                </a:cxn>
                <a:cxn ang="0">
                  <a:pos x="1497" y="240"/>
                </a:cxn>
                <a:cxn ang="0">
                  <a:pos x="1497" y="120"/>
                </a:cxn>
              </a:cxnLst>
              <a:rect l="0" t="0" r="r" b="b"/>
              <a:pathLst>
                <a:path w="1498" h="360">
                  <a:moveTo>
                    <a:pt x="360" y="0"/>
                  </a:moveTo>
                  <a:lnTo>
                    <a:pt x="0" y="180"/>
                  </a:lnTo>
                  <a:lnTo>
                    <a:pt x="360" y="360"/>
                  </a:lnTo>
                  <a:lnTo>
                    <a:pt x="360" y="240"/>
                  </a:lnTo>
                  <a:lnTo>
                    <a:pt x="300" y="240"/>
                  </a:lnTo>
                  <a:lnTo>
                    <a:pt x="300" y="120"/>
                  </a:lnTo>
                  <a:lnTo>
                    <a:pt x="360" y="120"/>
                  </a:lnTo>
                  <a:lnTo>
                    <a:pt x="360" y="0"/>
                  </a:lnTo>
                  <a:close/>
                  <a:moveTo>
                    <a:pt x="360" y="120"/>
                  </a:moveTo>
                  <a:lnTo>
                    <a:pt x="300" y="120"/>
                  </a:lnTo>
                  <a:lnTo>
                    <a:pt x="300" y="240"/>
                  </a:lnTo>
                  <a:lnTo>
                    <a:pt x="360" y="240"/>
                  </a:lnTo>
                  <a:lnTo>
                    <a:pt x="360" y="120"/>
                  </a:lnTo>
                  <a:close/>
                  <a:moveTo>
                    <a:pt x="1497" y="120"/>
                  </a:moveTo>
                  <a:lnTo>
                    <a:pt x="360" y="120"/>
                  </a:lnTo>
                  <a:lnTo>
                    <a:pt x="360" y="240"/>
                  </a:lnTo>
                  <a:lnTo>
                    <a:pt x="1497" y="240"/>
                  </a:lnTo>
                  <a:lnTo>
                    <a:pt x="1497" y="120"/>
                  </a:lnTo>
                  <a:close/>
                </a:path>
              </a:pathLst>
            </a:custGeom>
            <a:solidFill>
              <a:schemeClr val="tx2">
                <a:lumMod val="60000"/>
                <a:lumOff val="40000"/>
                <a:alpha val="0"/>
              </a:schemeClr>
            </a:solidFill>
            <a:ln w="9525">
              <a:noFill/>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4117" name="AutoShape 21"/>
            <p:cNvSpPr>
              <a:spLocks/>
            </p:cNvSpPr>
            <p:nvPr/>
          </p:nvSpPr>
          <p:spPr bwMode="auto">
            <a:xfrm>
              <a:off x="2655" y="9859"/>
              <a:ext cx="8196" cy="312"/>
            </a:xfrm>
            <a:custGeom>
              <a:avLst/>
              <a:gdLst/>
              <a:ahLst/>
              <a:cxnLst>
                <a:cxn ang="0">
                  <a:pos x="132" y="0"/>
                </a:cxn>
                <a:cxn ang="0">
                  <a:pos x="0" y="132"/>
                </a:cxn>
                <a:cxn ang="0">
                  <a:pos x="132" y="265"/>
                </a:cxn>
                <a:cxn ang="0">
                  <a:pos x="132" y="198"/>
                </a:cxn>
                <a:cxn ang="0">
                  <a:pos x="7329" y="198"/>
                </a:cxn>
                <a:cxn ang="0">
                  <a:pos x="7395" y="132"/>
                </a:cxn>
                <a:cxn ang="0">
                  <a:pos x="7329" y="66"/>
                </a:cxn>
                <a:cxn ang="0">
                  <a:pos x="132" y="66"/>
                </a:cxn>
                <a:cxn ang="0">
                  <a:pos x="132" y="0"/>
                </a:cxn>
                <a:cxn ang="0">
                  <a:pos x="7329" y="198"/>
                </a:cxn>
                <a:cxn ang="0">
                  <a:pos x="7263" y="198"/>
                </a:cxn>
                <a:cxn ang="0">
                  <a:pos x="7263" y="265"/>
                </a:cxn>
                <a:cxn ang="0">
                  <a:pos x="7329" y="198"/>
                </a:cxn>
                <a:cxn ang="0">
                  <a:pos x="7263" y="0"/>
                </a:cxn>
                <a:cxn ang="0">
                  <a:pos x="7263" y="66"/>
                </a:cxn>
                <a:cxn ang="0">
                  <a:pos x="7329" y="66"/>
                </a:cxn>
                <a:cxn ang="0">
                  <a:pos x="7263" y="0"/>
                </a:cxn>
              </a:cxnLst>
              <a:rect l="0" t="0" r="r" b="b"/>
              <a:pathLst>
                <a:path w="7396" h="265">
                  <a:moveTo>
                    <a:pt x="132" y="0"/>
                  </a:moveTo>
                  <a:lnTo>
                    <a:pt x="0" y="132"/>
                  </a:lnTo>
                  <a:lnTo>
                    <a:pt x="132" y="265"/>
                  </a:lnTo>
                  <a:lnTo>
                    <a:pt x="132" y="198"/>
                  </a:lnTo>
                  <a:lnTo>
                    <a:pt x="7329" y="198"/>
                  </a:lnTo>
                  <a:lnTo>
                    <a:pt x="7395" y="132"/>
                  </a:lnTo>
                  <a:lnTo>
                    <a:pt x="7329" y="66"/>
                  </a:lnTo>
                  <a:lnTo>
                    <a:pt x="132" y="66"/>
                  </a:lnTo>
                  <a:lnTo>
                    <a:pt x="132" y="0"/>
                  </a:lnTo>
                  <a:close/>
                  <a:moveTo>
                    <a:pt x="7329" y="198"/>
                  </a:moveTo>
                  <a:lnTo>
                    <a:pt x="7263" y="198"/>
                  </a:lnTo>
                  <a:lnTo>
                    <a:pt x="7263" y="265"/>
                  </a:lnTo>
                  <a:lnTo>
                    <a:pt x="7329" y="198"/>
                  </a:lnTo>
                  <a:close/>
                  <a:moveTo>
                    <a:pt x="7263" y="0"/>
                  </a:moveTo>
                  <a:lnTo>
                    <a:pt x="7263" y="66"/>
                  </a:lnTo>
                  <a:lnTo>
                    <a:pt x="7329" y="66"/>
                  </a:lnTo>
                  <a:lnTo>
                    <a:pt x="7263" y="0"/>
                  </a:lnTo>
                  <a:close/>
                </a:path>
              </a:pathLst>
            </a:custGeom>
            <a:solidFill>
              <a:srgbClr val="61AC1E"/>
            </a:solidFill>
            <a:ln w="9525">
              <a:noFill/>
              <a:round/>
              <a:headEnd/>
              <a:tailEnd/>
            </a:ln>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sp>
        <p:nvSpPr>
          <p:cNvPr id="6" name="Title 5"/>
          <p:cNvSpPr>
            <a:spLocks noGrp="1"/>
          </p:cNvSpPr>
          <p:nvPr>
            <p:ph type="title" idx="4294967295"/>
          </p:nvPr>
        </p:nvSpPr>
        <p:spPr>
          <a:xfrm>
            <a:off x="0" y="306458"/>
            <a:ext cx="12192000" cy="800790"/>
          </a:xfrm>
        </p:spPr>
        <p:txBody>
          <a:bodyPr>
            <a:normAutofit fontScale="90000"/>
          </a:bodyPr>
          <a:lstStyle/>
          <a:p>
            <a:pPr algn="ctr"/>
            <a:r>
              <a:rPr lang="en-US" sz="3100" b="1" i="1" dirty="0">
                <a:solidFill>
                  <a:schemeClr val="tx1"/>
                </a:solidFill>
                <a:latin typeface="Century Gothic" panose="020B0502020202020204" pitchFamily="34" charset="0"/>
              </a:rPr>
              <a:t>Climbing The </a:t>
            </a:r>
            <a:r>
              <a:rPr lang="en-US" sz="3100" i="1" dirty="0">
                <a:latin typeface="Century Gothic" panose="020B0502020202020204" pitchFamily="34" charset="0"/>
              </a:rPr>
              <a:t>BUSINESS INTELLIGENCE </a:t>
            </a:r>
            <a:r>
              <a:rPr lang="en-US" sz="3100" b="1" i="1" dirty="0">
                <a:solidFill>
                  <a:schemeClr val="tx1"/>
                </a:solidFill>
                <a:latin typeface="Century Gothic" panose="020B0502020202020204" pitchFamily="34" charset="0"/>
              </a:rPr>
              <a:t>Value Curve </a:t>
            </a:r>
            <a:br>
              <a:rPr lang="en-US" b="1" dirty="0">
                <a:solidFill>
                  <a:schemeClr val="accent5">
                    <a:lumMod val="75000"/>
                  </a:schemeClr>
                </a:solidFill>
              </a:rPr>
            </a:br>
            <a:r>
              <a:rPr lang="en-US" b="1" i="1" dirty="0"/>
              <a:t> </a:t>
            </a:r>
            <a:endParaRPr lang="en-US" sz="1867" dirty="0">
              <a:solidFill>
                <a:schemeClr val="bg1"/>
              </a:solidFill>
              <a:latin typeface="Century Gothic" panose="020B0502020202020204" pitchFamily="34" charset="0"/>
            </a:endParaRPr>
          </a:p>
        </p:txBody>
      </p:sp>
      <p:sp>
        <p:nvSpPr>
          <p:cNvPr id="4120" name="Rectangle 24"/>
          <p:cNvSpPr>
            <a:spLocks noChangeArrowheads="1"/>
          </p:cNvSpPr>
          <p:nvPr/>
        </p:nvSpPr>
        <p:spPr bwMode="auto">
          <a:xfrm>
            <a:off x="404532" y="3298482"/>
            <a:ext cx="2399608" cy="451342"/>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ctr" defTabSz="1219170" fontAlgn="base">
              <a:spcBef>
                <a:spcPct val="0"/>
              </a:spcBef>
              <a:spcAft>
                <a:spcPct val="0"/>
              </a:spcAft>
            </a:pPr>
            <a:r>
              <a:rPr lang="en-US" sz="2133" b="1" dirty="0">
                <a:latin typeface="Century Gothic" panose="020B0502020202020204" pitchFamily="34" charset="0"/>
                <a:ea typeface="Arial" pitchFamily="34" charset="0"/>
                <a:cs typeface="Arial" pitchFamily="34" charset="0"/>
              </a:rPr>
              <a:t>Complexity</a:t>
            </a:r>
            <a:endParaRPr lang="en-US" sz="2133" dirty="0">
              <a:latin typeface="Century Gothic" panose="020B0502020202020204" pitchFamily="34" charset="0"/>
              <a:cs typeface="Arial" pitchFamily="34" charset="0"/>
            </a:endParaRPr>
          </a:p>
        </p:txBody>
      </p:sp>
      <p:sp>
        <p:nvSpPr>
          <p:cNvPr id="30" name="Rectangle 29"/>
          <p:cNvSpPr/>
          <p:nvPr/>
        </p:nvSpPr>
        <p:spPr>
          <a:xfrm>
            <a:off x="2774467" y="5960529"/>
            <a:ext cx="6333163" cy="420564"/>
          </a:xfrm>
          <a:prstGeom prst="rect">
            <a:avLst/>
          </a:prstGeom>
        </p:spPr>
        <p:txBody>
          <a:bodyPr wrap="square">
            <a:spAutoFit/>
          </a:bodyPr>
          <a:lstStyle/>
          <a:p>
            <a:pPr algn="ctr" defTabSz="609585"/>
            <a:r>
              <a:rPr lang="en-US" sz="2133" b="1" dirty="0">
                <a:solidFill>
                  <a:prstClr val="black"/>
                </a:solidFill>
                <a:latin typeface="Century Gothic" panose="020B0502020202020204" pitchFamily="34" charset="0"/>
              </a:rPr>
              <a:t>Value</a:t>
            </a:r>
            <a:endParaRPr lang="en-US" sz="2133" dirty="0">
              <a:solidFill>
                <a:prstClr val="black"/>
              </a:solidFill>
              <a:latin typeface="Century Gothic" panose="020B0502020202020204" pitchFamily="34" charset="0"/>
            </a:endParaRPr>
          </a:p>
        </p:txBody>
      </p:sp>
      <p:sp>
        <p:nvSpPr>
          <p:cNvPr id="4121" name="Rectangle 25"/>
          <p:cNvSpPr>
            <a:spLocks noChangeArrowheads="1"/>
          </p:cNvSpPr>
          <p:nvPr/>
        </p:nvSpPr>
        <p:spPr bwMode="auto">
          <a:xfrm>
            <a:off x="9125337" y="4893779"/>
            <a:ext cx="3140634" cy="451342"/>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defTabSz="1219170" fontAlgn="base">
              <a:spcBef>
                <a:spcPct val="0"/>
              </a:spcBef>
              <a:spcAft>
                <a:spcPct val="0"/>
              </a:spcAft>
            </a:pPr>
            <a:r>
              <a:rPr lang="en-US" sz="2133" b="1" i="1" dirty="0">
                <a:latin typeface="Century Gothic" panose="020B0502020202020204" pitchFamily="34" charset="0"/>
                <a:ea typeface="Arial" pitchFamily="34" charset="0"/>
                <a:cs typeface="Arial" pitchFamily="34" charset="0"/>
              </a:rPr>
              <a:t>  What Happened ?</a:t>
            </a:r>
            <a:endParaRPr lang="en-US" sz="2400" dirty="0">
              <a:latin typeface="Century Gothic" panose="020B0502020202020204" pitchFamily="34" charset="0"/>
              <a:cs typeface="Arial" pitchFamily="34" charset="0"/>
            </a:endParaRPr>
          </a:p>
        </p:txBody>
      </p:sp>
      <p:sp>
        <p:nvSpPr>
          <p:cNvPr id="32" name="Rectangle 31"/>
          <p:cNvSpPr/>
          <p:nvPr/>
        </p:nvSpPr>
        <p:spPr>
          <a:xfrm>
            <a:off x="9125337" y="3910010"/>
            <a:ext cx="2214059" cy="420564"/>
          </a:xfrm>
          <a:prstGeom prst="rect">
            <a:avLst/>
          </a:prstGeom>
        </p:spPr>
        <p:txBody>
          <a:bodyPr wrap="square">
            <a:spAutoFit/>
          </a:bodyPr>
          <a:lstStyle/>
          <a:p>
            <a:pPr defTabSz="609585"/>
            <a:r>
              <a:rPr lang="en-US" sz="2133" b="1" i="1" dirty="0">
                <a:latin typeface="Century Gothic" panose="020B0502020202020204" pitchFamily="34" charset="0"/>
              </a:rPr>
              <a:t>  So What?</a:t>
            </a:r>
            <a:endParaRPr lang="en-US" sz="2133" dirty="0">
              <a:latin typeface="Century Gothic" panose="020B0502020202020204" pitchFamily="34" charset="0"/>
            </a:endParaRPr>
          </a:p>
        </p:txBody>
      </p:sp>
      <p:sp>
        <p:nvSpPr>
          <p:cNvPr id="34" name="Rectangle 33"/>
          <p:cNvSpPr/>
          <p:nvPr/>
        </p:nvSpPr>
        <p:spPr>
          <a:xfrm>
            <a:off x="9125338" y="2926274"/>
            <a:ext cx="2170688" cy="420564"/>
          </a:xfrm>
          <a:prstGeom prst="rect">
            <a:avLst/>
          </a:prstGeom>
        </p:spPr>
        <p:txBody>
          <a:bodyPr wrap="square">
            <a:spAutoFit/>
          </a:bodyPr>
          <a:lstStyle/>
          <a:p>
            <a:pPr defTabSz="609585"/>
            <a:r>
              <a:rPr lang="en-US" sz="2133" b="1" i="1" dirty="0">
                <a:latin typeface="Century Gothic" panose="020B0502020202020204" pitchFamily="34" charset="0"/>
              </a:rPr>
              <a:t>  What if?</a:t>
            </a:r>
            <a:endParaRPr lang="en-US" sz="2133" dirty="0">
              <a:latin typeface="Century Gothic" panose="020B0502020202020204" pitchFamily="34" charset="0"/>
            </a:endParaRPr>
          </a:p>
        </p:txBody>
      </p:sp>
      <p:sp>
        <p:nvSpPr>
          <p:cNvPr id="35" name="Rectangle 34"/>
          <p:cNvSpPr/>
          <p:nvPr/>
        </p:nvSpPr>
        <p:spPr>
          <a:xfrm>
            <a:off x="9125337" y="2103408"/>
            <a:ext cx="2773529" cy="420564"/>
          </a:xfrm>
          <a:prstGeom prst="rect">
            <a:avLst/>
          </a:prstGeom>
        </p:spPr>
        <p:txBody>
          <a:bodyPr wrap="square">
            <a:spAutoFit/>
          </a:bodyPr>
          <a:lstStyle/>
          <a:p>
            <a:pPr defTabSz="609585"/>
            <a:r>
              <a:rPr lang="en-US" sz="2133" b="1" i="1" dirty="0">
                <a:latin typeface="Century Gothic" panose="020B0502020202020204" pitchFamily="34" charset="0"/>
              </a:rPr>
              <a:t>  What Next</a:t>
            </a:r>
            <a:r>
              <a:rPr lang="en-US" sz="2133" b="1" i="1" dirty="0">
                <a:solidFill>
                  <a:prstClr val="white"/>
                </a:solidFill>
                <a:latin typeface="Century Gothic" panose="020B0502020202020204" pitchFamily="34" charset="0"/>
              </a:rPr>
              <a:t>?</a:t>
            </a:r>
            <a:endParaRPr lang="en-US" sz="2133" dirty="0">
              <a:solidFill>
                <a:prstClr val="white"/>
              </a:solidFill>
              <a:latin typeface="Century Gothic" panose="020B0502020202020204" pitchFamily="34" charset="0"/>
            </a:endParaRPr>
          </a:p>
        </p:txBody>
      </p:sp>
      <p:sp>
        <p:nvSpPr>
          <p:cNvPr id="36" name="Rectangle 35"/>
          <p:cNvSpPr/>
          <p:nvPr/>
        </p:nvSpPr>
        <p:spPr>
          <a:xfrm>
            <a:off x="9143874" y="1145652"/>
            <a:ext cx="3048127" cy="461665"/>
          </a:xfrm>
          <a:prstGeom prst="rect">
            <a:avLst/>
          </a:prstGeom>
        </p:spPr>
        <p:txBody>
          <a:bodyPr wrap="square">
            <a:spAutoFit/>
          </a:bodyPr>
          <a:lstStyle/>
          <a:p>
            <a:pPr algn="ctr" defTabSz="609585"/>
            <a:r>
              <a:rPr lang="en-US" sz="2400" b="1" i="1" dirty="0">
                <a:latin typeface="Century Gothic" panose="020B0502020202020204" pitchFamily="34" charset="0"/>
              </a:rPr>
              <a:t>Analytic Tasks </a:t>
            </a:r>
            <a:endParaRPr lang="en-US" sz="2400" i="1" dirty="0">
              <a:latin typeface="Century Gothic" panose="020B0502020202020204" pitchFamily="34" charset="0"/>
            </a:endParaRPr>
          </a:p>
        </p:txBody>
      </p:sp>
      <p:pic>
        <p:nvPicPr>
          <p:cNvPr id="43" name="Picture 17">
            <a:extLst>
              <a:ext uri="{FF2B5EF4-FFF2-40B4-BE49-F238E27FC236}">
                <a16:creationId xmlns:a16="http://schemas.microsoft.com/office/drawing/2014/main" id="{20151A8B-38EB-44FC-B2E1-0B1B488377D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artisticGlowEdges/>
                    </a14:imgEffect>
                  </a14:imgLayer>
                </a14:imgProps>
              </a:ext>
            </a:extLst>
          </a:blip>
          <a:srcRect/>
          <a:stretch>
            <a:fillRect/>
          </a:stretch>
        </p:blipFill>
        <p:spPr bwMode="auto">
          <a:xfrm>
            <a:off x="6692351" y="2838171"/>
            <a:ext cx="2660574" cy="644213"/>
          </a:xfrm>
          <a:prstGeom prst="rect">
            <a:avLst/>
          </a:prstGeom>
          <a:noFill/>
          <a:ln w="9525">
            <a:noFill/>
            <a:miter lim="800000"/>
            <a:headEnd/>
            <a:tailEnd/>
          </a:ln>
        </p:spPr>
      </p:pic>
      <p:pic>
        <p:nvPicPr>
          <p:cNvPr id="44" name="Picture 17">
            <a:extLst>
              <a:ext uri="{FF2B5EF4-FFF2-40B4-BE49-F238E27FC236}">
                <a16:creationId xmlns:a16="http://schemas.microsoft.com/office/drawing/2014/main" id="{57158564-9780-403C-9E82-DE34A8BD141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artisticGlowEdges/>
                    </a14:imgEffect>
                  </a14:imgLayer>
                </a14:imgProps>
              </a:ext>
            </a:extLst>
          </a:blip>
          <a:srcRect/>
          <a:stretch>
            <a:fillRect/>
          </a:stretch>
        </p:blipFill>
        <p:spPr bwMode="auto">
          <a:xfrm>
            <a:off x="5085230" y="3818022"/>
            <a:ext cx="4267694" cy="644213"/>
          </a:xfrm>
          <a:prstGeom prst="rect">
            <a:avLst/>
          </a:prstGeom>
          <a:noFill/>
          <a:ln w="9525">
            <a:noFill/>
            <a:miter lim="800000"/>
            <a:headEnd/>
            <a:tailEnd/>
          </a:ln>
        </p:spPr>
      </p:pic>
      <p:pic>
        <p:nvPicPr>
          <p:cNvPr id="45" name="Picture 11">
            <a:extLst>
              <a:ext uri="{FF2B5EF4-FFF2-40B4-BE49-F238E27FC236}">
                <a16:creationId xmlns:a16="http://schemas.microsoft.com/office/drawing/2014/main" id="{EA8730EB-6BA6-492C-B2C0-977C0221348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artisticGlowEdges/>
                    </a14:imgEffect>
                  </a14:imgLayer>
                </a14:imgProps>
              </a:ext>
            </a:extLst>
          </a:blip>
          <a:srcRect/>
          <a:stretch>
            <a:fillRect/>
          </a:stretch>
        </p:blipFill>
        <p:spPr bwMode="auto">
          <a:xfrm>
            <a:off x="3895264" y="4814369"/>
            <a:ext cx="5396530" cy="642851"/>
          </a:xfrm>
          <a:prstGeom prst="rect">
            <a:avLst/>
          </a:prstGeom>
          <a:noFill/>
          <a:ln w="9525">
            <a:noFill/>
            <a:miter lim="800000"/>
            <a:headEnd/>
            <a:tailEnd/>
          </a:ln>
        </p:spPr>
      </p:pic>
      <p:sp>
        <p:nvSpPr>
          <p:cNvPr id="3" name="TextBox 2">
            <a:extLst>
              <a:ext uri="{FF2B5EF4-FFF2-40B4-BE49-F238E27FC236}">
                <a16:creationId xmlns:a16="http://schemas.microsoft.com/office/drawing/2014/main" id="{9D258041-AF31-499B-A293-F83D51AC750F}"/>
              </a:ext>
            </a:extLst>
          </p:cNvPr>
          <p:cNvSpPr txBox="1"/>
          <p:nvPr/>
        </p:nvSpPr>
        <p:spPr>
          <a:xfrm>
            <a:off x="2981195" y="1818089"/>
            <a:ext cx="4893712" cy="400110"/>
          </a:xfrm>
          <a:prstGeom prst="rect">
            <a:avLst/>
          </a:prstGeom>
          <a:noFill/>
        </p:spPr>
        <p:txBody>
          <a:bodyPr wrap="square" rtlCol="0">
            <a:spAutoFit/>
          </a:bodyPr>
          <a:lstStyle/>
          <a:p>
            <a:pPr algn="ctr"/>
            <a:r>
              <a:rPr lang="en-US" sz="2000" b="1" dirty="0">
                <a:latin typeface="Century Gothic" panose="020B0502020202020204" pitchFamily="34" charset="0"/>
              </a:rPr>
              <a:t>Corporate Performance Management</a:t>
            </a:r>
          </a:p>
        </p:txBody>
      </p:sp>
    </p:spTree>
    <p:extLst>
      <p:ext uri="{BB962C8B-B14F-4D97-AF65-F5344CB8AC3E}">
        <p14:creationId xmlns:p14="http://schemas.microsoft.com/office/powerpoint/2010/main" val="298809035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p:cNvSpPr/>
          <p:nvPr/>
        </p:nvSpPr>
        <p:spPr>
          <a:xfrm>
            <a:off x="1773538" y="1136045"/>
            <a:ext cx="5920353" cy="5920353"/>
          </a:xfrm>
          <a:custGeom>
            <a:avLst/>
            <a:gdLst>
              <a:gd name="connsiteX0" fmla="*/ 0 w 5920353"/>
              <a:gd name="connsiteY0" fmla="*/ 2960177 h 5920353"/>
              <a:gd name="connsiteX1" fmla="*/ 2960177 w 5920353"/>
              <a:gd name="connsiteY1" fmla="*/ 0 h 5920353"/>
              <a:gd name="connsiteX2" fmla="*/ 5920354 w 5920353"/>
              <a:gd name="connsiteY2" fmla="*/ 2960177 h 5920353"/>
              <a:gd name="connsiteX3" fmla="*/ 2960177 w 5920353"/>
              <a:gd name="connsiteY3" fmla="*/ 5920354 h 5920353"/>
              <a:gd name="connsiteX4" fmla="*/ 0 w 5920353"/>
              <a:gd name="connsiteY4" fmla="*/ 2960177 h 592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353" h="5920353">
                <a:moveTo>
                  <a:pt x="0" y="2960177"/>
                </a:moveTo>
                <a:cubicBezTo>
                  <a:pt x="0" y="1325316"/>
                  <a:pt x="1325316" y="0"/>
                  <a:pt x="2960177" y="0"/>
                </a:cubicBezTo>
                <a:cubicBezTo>
                  <a:pt x="4595038" y="0"/>
                  <a:pt x="5920354" y="1325316"/>
                  <a:pt x="5920354" y="2960177"/>
                </a:cubicBezTo>
                <a:cubicBezTo>
                  <a:pt x="5920354" y="4595038"/>
                  <a:pt x="4595038" y="5920354"/>
                  <a:pt x="2960177" y="5920354"/>
                </a:cubicBezTo>
                <a:cubicBezTo>
                  <a:pt x="1325316" y="5920354"/>
                  <a:pt x="0" y="4595038"/>
                  <a:pt x="0" y="2960177"/>
                </a:cubicBez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942566" tIns="108000" rIns="1942567" bIns="5124757" numCol="1" spcCol="1270" anchor="ctr" anchorCtr="0">
            <a:noAutofit/>
          </a:bodyPr>
          <a:lstStyle/>
          <a:p>
            <a:pPr marL="0" lvl="0" indent="0" algn="ctr" defTabSz="577850">
              <a:lnSpc>
                <a:spcPct val="90000"/>
              </a:lnSpc>
              <a:spcBef>
                <a:spcPct val="0"/>
              </a:spcBef>
              <a:spcAft>
                <a:spcPct val="35000"/>
              </a:spcAft>
              <a:buNone/>
            </a:pPr>
            <a:r>
              <a:rPr lang="en-US" sz="1600" b="1" kern="1200" dirty="0"/>
              <a:t>Business User</a:t>
            </a:r>
          </a:p>
        </p:txBody>
      </p:sp>
      <p:sp>
        <p:nvSpPr>
          <p:cNvPr id="6" name="Freeform: Shape 5"/>
          <p:cNvSpPr/>
          <p:nvPr/>
        </p:nvSpPr>
        <p:spPr>
          <a:xfrm>
            <a:off x="2764273" y="3096380"/>
            <a:ext cx="3960017" cy="3960017"/>
          </a:xfrm>
          <a:custGeom>
            <a:avLst/>
            <a:gdLst>
              <a:gd name="connsiteX0" fmla="*/ 0 w 3960017"/>
              <a:gd name="connsiteY0" fmla="*/ 1980009 h 3960017"/>
              <a:gd name="connsiteX1" fmla="*/ 1980009 w 3960017"/>
              <a:gd name="connsiteY1" fmla="*/ 0 h 3960017"/>
              <a:gd name="connsiteX2" fmla="*/ 3960018 w 3960017"/>
              <a:gd name="connsiteY2" fmla="*/ 1980009 h 3960017"/>
              <a:gd name="connsiteX3" fmla="*/ 1980009 w 3960017"/>
              <a:gd name="connsiteY3" fmla="*/ 3960018 h 3960017"/>
              <a:gd name="connsiteX4" fmla="*/ 0 w 3960017"/>
              <a:gd name="connsiteY4" fmla="*/ 1980009 h 396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017" h="3960017">
                <a:moveTo>
                  <a:pt x="0" y="1980009"/>
                </a:moveTo>
                <a:cubicBezTo>
                  <a:pt x="0" y="886480"/>
                  <a:pt x="886480" y="0"/>
                  <a:pt x="1980009" y="0"/>
                </a:cubicBezTo>
                <a:cubicBezTo>
                  <a:pt x="3073538" y="0"/>
                  <a:pt x="3960018" y="886480"/>
                  <a:pt x="3960018" y="1980009"/>
                </a:cubicBezTo>
                <a:cubicBezTo>
                  <a:pt x="3960018" y="3073538"/>
                  <a:pt x="3073538" y="3960018"/>
                  <a:pt x="1980009" y="3960018"/>
                </a:cubicBezTo>
                <a:cubicBezTo>
                  <a:pt x="886480" y="3960018"/>
                  <a:pt x="0" y="3073538"/>
                  <a:pt x="0" y="1980009"/>
                </a:cubicBez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3">
              <a:hueOff val="677650"/>
              <a:satOff val="25000"/>
              <a:lumOff val="-3676"/>
              <a:alphaOff val="0"/>
            </a:schemeClr>
          </a:effectRef>
          <a:fontRef idx="minor">
            <a:schemeClr val="lt1"/>
          </a:fontRef>
        </p:style>
        <p:txBody>
          <a:bodyPr spcFirstLastPara="0" vert="horz" wrap="square" lIns="1218586" tIns="216000" rIns="1218586" bIns="3369370" numCol="1" spcCol="1270" anchor="ctr" anchorCtr="0">
            <a:noAutofit/>
          </a:bodyPr>
          <a:lstStyle/>
          <a:p>
            <a:pPr marL="0" lvl="0" indent="0" algn="ctr" defTabSz="577850">
              <a:lnSpc>
                <a:spcPct val="90000"/>
              </a:lnSpc>
              <a:spcBef>
                <a:spcPct val="0"/>
              </a:spcBef>
              <a:spcAft>
                <a:spcPct val="35000"/>
              </a:spcAft>
              <a:buNone/>
            </a:pPr>
            <a:r>
              <a:rPr lang="en-US" sz="1600" b="1" dirty="0"/>
              <a:t>Advanced </a:t>
            </a:r>
          </a:p>
          <a:p>
            <a:pPr marL="0" lvl="0" indent="0" algn="ctr" defTabSz="577850">
              <a:lnSpc>
                <a:spcPct val="90000"/>
              </a:lnSpc>
              <a:spcBef>
                <a:spcPct val="0"/>
              </a:spcBef>
              <a:spcAft>
                <a:spcPct val="35000"/>
              </a:spcAft>
              <a:buNone/>
            </a:pPr>
            <a:r>
              <a:rPr lang="en-US" sz="1600" b="1" kern="1200" dirty="0"/>
              <a:t>Business User</a:t>
            </a:r>
          </a:p>
        </p:txBody>
      </p:sp>
      <p:sp>
        <p:nvSpPr>
          <p:cNvPr id="7" name="Freeform: Shape 6"/>
          <p:cNvSpPr/>
          <p:nvPr/>
        </p:nvSpPr>
        <p:spPr>
          <a:xfrm>
            <a:off x="3264288" y="4117546"/>
            <a:ext cx="2938851" cy="2938851"/>
          </a:xfrm>
          <a:custGeom>
            <a:avLst/>
            <a:gdLst>
              <a:gd name="connsiteX0" fmla="*/ 0 w 2938851"/>
              <a:gd name="connsiteY0" fmla="*/ 1469426 h 2938851"/>
              <a:gd name="connsiteX1" fmla="*/ 1469426 w 2938851"/>
              <a:gd name="connsiteY1" fmla="*/ 0 h 2938851"/>
              <a:gd name="connsiteX2" fmla="*/ 2938852 w 2938851"/>
              <a:gd name="connsiteY2" fmla="*/ 1469426 h 2938851"/>
              <a:gd name="connsiteX3" fmla="*/ 1469426 w 2938851"/>
              <a:gd name="connsiteY3" fmla="*/ 2938852 h 2938851"/>
              <a:gd name="connsiteX4" fmla="*/ 0 w 2938851"/>
              <a:gd name="connsiteY4" fmla="*/ 1469426 h 293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851" h="2938851">
                <a:moveTo>
                  <a:pt x="0" y="1469426"/>
                </a:moveTo>
                <a:cubicBezTo>
                  <a:pt x="0" y="657884"/>
                  <a:pt x="657884" y="0"/>
                  <a:pt x="1469426" y="0"/>
                </a:cubicBezTo>
                <a:cubicBezTo>
                  <a:pt x="2280968" y="0"/>
                  <a:pt x="2938852" y="657884"/>
                  <a:pt x="2938852" y="1469426"/>
                </a:cubicBezTo>
                <a:cubicBezTo>
                  <a:pt x="2938852" y="2280968"/>
                  <a:pt x="2280968" y="2938852"/>
                  <a:pt x="1469426" y="2938852"/>
                </a:cubicBezTo>
                <a:cubicBezTo>
                  <a:pt x="657884" y="2938852"/>
                  <a:pt x="0" y="2280968"/>
                  <a:pt x="0" y="146942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3">
              <a:hueOff val="1355300"/>
              <a:satOff val="50000"/>
              <a:lumOff val="-7353"/>
              <a:alphaOff val="0"/>
            </a:schemeClr>
          </a:effectRef>
          <a:fontRef idx="minor">
            <a:schemeClr val="lt1"/>
          </a:fontRef>
        </p:style>
        <p:txBody>
          <a:bodyPr spcFirstLastPara="0" vert="horz" wrap="square" lIns="801454" tIns="180000" rIns="801454" bIns="2422965" numCol="1" spcCol="1270" anchor="ctr" anchorCtr="0">
            <a:noAutofit/>
          </a:bodyPr>
          <a:lstStyle/>
          <a:p>
            <a:pPr marL="0" lvl="0" indent="0" algn="ctr" defTabSz="577850">
              <a:lnSpc>
                <a:spcPct val="90000"/>
              </a:lnSpc>
              <a:spcBef>
                <a:spcPct val="0"/>
              </a:spcBef>
              <a:spcAft>
                <a:spcPct val="35000"/>
              </a:spcAft>
              <a:buNone/>
            </a:pPr>
            <a:r>
              <a:rPr lang="en-US" b="1" kern="1200" dirty="0"/>
              <a:t>Analyst User</a:t>
            </a:r>
          </a:p>
        </p:txBody>
      </p:sp>
      <p:sp>
        <p:nvSpPr>
          <p:cNvPr id="8" name="Freeform: Shape 7"/>
          <p:cNvSpPr/>
          <p:nvPr/>
        </p:nvSpPr>
        <p:spPr>
          <a:xfrm>
            <a:off x="3642189" y="4852247"/>
            <a:ext cx="2204150" cy="2204150"/>
          </a:xfrm>
          <a:custGeom>
            <a:avLst/>
            <a:gdLst>
              <a:gd name="connsiteX0" fmla="*/ 0 w 2204150"/>
              <a:gd name="connsiteY0" fmla="*/ 1102075 h 2204150"/>
              <a:gd name="connsiteX1" fmla="*/ 1102075 w 2204150"/>
              <a:gd name="connsiteY1" fmla="*/ 0 h 2204150"/>
              <a:gd name="connsiteX2" fmla="*/ 2204150 w 2204150"/>
              <a:gd name="connsiteY2" fmla="*/ 1102075 h 2204150"/>
              <a:gd name="connsiteX3" fmla="*/ 1102075 w 2204150"/>
              <a:gd name="connsiteY3" fmla="*/ 2204150 h 2204150"/>
              <a:gd name="connsiteX4" fmla="*/ 0 w 2204150"/>
              <a:gd name="connsiteY4" fmla="*/ 1102075 h 220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150" h="2204150">
                <a:moveTo>
                  <a:pt x="0" y="1102075"/>
                </a:moveTo>
                <a:cubicBezTo>
                  <a:pt x="0" y="493416"/>
                  <a:pt x="493416" y="0"/>
                  <a:pt x="1102075" y="0"/>
                </a:cubicBezTo>
                <a:cubicBezTo>
                  <a:pt x="1710734" y="0"/>
                  <a:pt x="2204150" y="493416"/>
                  <a:pt x="2204150" y="1102075"/>
                </a:cubicBezTo>
                <a:cubicBezTo>
                  <a:pt x="2204150" y="1710734"/>
                  <a:pt x="1710734" y="2204150"/>
                  <a:pt x="1102075" y="2204150"/>
                </a:cubicBezTo>
                <a:cubicBezTo>
                  <a:pt x="493416" y="2204150"/>
                  <a:pt x="0" y="1710734"/>
                  <a:pt x="0" y="1102075"/>
                </a:cubicBezTo>
                <a:close/>
              </a:path>
            </a:pathLst>
          </a:custGeom>
          <a:solidFill>
            <a:srgbClr val="002047"/>
          </a:solidFill>
        </p:spPr>
        <p:style>
          <a:lnRef idx="2">
            <a:schemeClr val="lt1">
              <a:hueOff val="0"/>
              <a:satOff val="0"/>
              <a:lumOff val="0"/>
              <a:alphaOff val="0"/>
            </a:schemeClr>
          </a:lnRef>
          <a:fillRef idx="1">
            <a:scrgbClr r="0" g="0" b="0"/>
          </a:fillRef>
          <a:effectRef idx="0">
            <a:schemeClr val="accent3">
              <a:hueOff val="2032949"/>
              <a:satOff val="75000"/>
              <a:lumOff val="-11029"/>
              <a:alphaOff val="0"/>
            </a:schemeClr>
          </a:effectRef>
          <a:fontRef idx="minor">
            <a:schemeClr val="lt1"/>
          </a:fontRef>
        </p:style>
        <p:txBody>
          <a:bodyPr spcFirstLastPara="0" vert="horz" wrap="square" lIns="506954" tIns="144000" rIns="506955" bIns="1609029" numCol="1" spcCol="1270" anchor="ctr" anchorCtr="0">
            <a:noAutofit/>
          </a:bodyPr>
          <a:lstStyle/>
          <a:p>
            <a:pPr marL="0" lvl="0" indent="0" algn="ctr" defTabSz="622300">
              <a:lnSpc>
                <a:spcPct val="90000"/>
              </a:lnSpc>
              <a:spcBef>
                <a:spcPct val="0"/>
              </a:spcBef>
              <a:spcAft>
                <a:spcPct val="35000"/>
              </a:spcAft>
              <a:buNone/>
            </a:pPr>
            <a:r>
              <a:rPr lang="en-US" sz="1600" b="1" kern="1200" dirty="0"/>
              <a:t>Advanced Analyst User</a:t>
            </a:r>
          </a:p>
        </p:txBody>
      </p:sp>
      <p:sp>
        <p:nvSpPr>
          <p:cNvPr id="9" name="Freeform: Shape 8"/>
          <p:cNvSpPr/>
          <p:nvPr/>
        </p:nvSpPr>
        <p:spPr>
          <a:xfrm>
            <a:off x="3998997" y="5523039"/>
            <a:ext cx="1469431" cy="1469431"/>
          </a:xfrm>
          <a:custGeom>
            <a:avLst/>
            <a:gdLst>
              <a:gd name="connsiteX0" fmla="*/ 0 w 1469431"/>
              <a:gd name="connsiteY0" fmla="*/ 734716 h 1469431"/>
              <a:gd name="connsiteX1" fmla="*/ 734716 w 1469431"/>
              <a:gd name="connsiteY1" fmla="*/ 0 h 1469431"/>
              <a:gd name="connsiteX2" fmla="*/ 1469432 w 1469431"/>
              <a:gd name="connsiteY2" fmla="*/ 734716 h 1469431"/>
              <a:gd name="connsiteX3" fmla="*/ 734716 w 1469431"/>
              <a:gd name="connsiteY3" fmla="*/ 1469432 h 1469431"/>
              <a:gd name="connsiteX4" fmla="*/ 0 w 1469431"/>
              <a:gd name="connsiteY4" fmla="*/ 734716 h 146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431" h="1469431">
                <a:moveTo>
                  <a:pt x="0" y="734716"/>
                </a:moveTo>
                <a:cubicBezTo>
                  <a:pt x="0" y="328944"/>
                  <a:pt x="328944" y="0"/>
                  <a:pt x="734716" y="0"/>
                </a:cubicBezTo>
                <a:cubicBezTo>
                  <a:pt x="1140488" y="0"/>
                  <a:pt x="1469432" y="328944"/>
                  <a:pt x="1469432" y="734716"/>
                </a:cubicBezTo>
                <a:cubicBezTo>
                  <a:pt x="1469432" y="1140488"/>
                  <a:pt x="1140488" y="1469432"/>
                  <a:pt x="734716" y="1469432"/>
                </a:cubicBezTo>
                <a:cubicBezTo>
                  <a:pt x="328944" y="1469432"/>
                  <a:pt x="0" y="1140488"/>
                  <a:pt x="0" y="734716"/>
                </a:cubicBezTo>
                <a:close/>
              </a:path>
            </a:pathLst>
          </a:custGeom>
          <a:solidFill>
            <a:srgbClr val="00B050"/>
          </a:solidFill>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15193" tIns="367358" rIns="215193" bIns="367358" numCol="1" spcCol="1270" anchor="t" anchorCtr="0">
            <a:noAutofit/>
          </a:bodyPr>
          <a:lstStyle/>
          <a:p>
            <a:pPr marL="0" lvl="0" indent="0" algn="r" defTabSz="577850">
              <a:lnSpc>
                <a:spcPct val="90000"/>
              </a:lnSpc>
              <a:spcBef>
                <a:spcPct val="0"/>
              </a:spcBef>
              <a:spcAft>
                <a:spcPct val="35000"/>
              </a:spcAft>
              <a:buNone/>
            </a:pPr>
            <a:endParaRPr lang="en-US" sz="1300" kern="1200" dirty="0"/>
          </a:p>
        </p:txBody>
      </p:sp>
      <p:cxnSp>
        <p:nvCxnSpPr>
          <p:cNvPr id="12" name="Straight Connector 11"/>
          <p:cNvCxnSpPr>
            <a:cxnSpLocks/>
          </p:cNvCxnSpPr>
          <p:nvPr/>
        </p:nvCxnSpPr>
        <p:spPr>
          <a:xfrm>
            <a:off x="4017286" y="6409931"/>
            <a:ext cx="595180" cy="113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94626" y="6419076"/>
            <a:ext cx="4537496" cy="805914"/>
          </a:xfrm>
          <a:prstGeom prst="rect">
            <a:avLst/>
          </a:prstGeom>
          <a:solidFill>
            <a:srgbClr val="0B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4117713" y="5792777"/>
            <a:ext cx="1240556" cy="584775"/>
          </a:xfrm>
          <a:prstGeom prst="rect">
            <a:avLst/>
          </a:prstGeom>
          <a:noFill/>
        </p:spPr>
        <p:txBody>
          <a:bodyPr wrap="square" rtlCol="0">
            <a:spAutoFit/>
          </a:bodyPr>
          <a:lstStyle/>
          <a:p>
            <a:pPr algn="ctr"/>
            <a:r>
              <a:rPr lang="en-AU" sz="1600" b="1" dirty="0"/>
              <a:t>Data</a:t>
            </a:r>
            <a:br>
              <a:rPr lang="en-AU" sz="1600" b="1" dirty="0"/>
            </a:br>
            <a:r>
              <a:rPr lang="en-AU" sz="1600" b="1" dirty="0"/>
              <a:t>Specialist</a:t>
            </a:r>
          </a:p>
        </p:txBody>
      </p:sp>
      <p:cxnSp>
        <p:nvCxnSpPr>
          <p:cNvPr id="20" name="Straight Connector 19"/>
          <p:cNvCxnSpPr/>
          <p:nvPr/>
        </p:nvCxnSpPr>
        <p:spPr>
          <a:xfrm>
            <a:off x="2879869" y="6409931"/>
            <a:ext cx="371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a:xfrm>
            <a:off x="0" y="298785"/>
            <a:ext cx="12191999" cy="532131"/>
          </a:xfrm>
        </p:spPr>
        <p:txBody>
          <a:bodyPr>
            <a:noAutofit/>
          </a:bodyPr>
          <a:lstStyle/>
          <a:p>
            <a:pPr algn="ctr"/>
            <a:r>
              <a:rPr lang="en-AU" sz="2800" dirty="0"/>
              <a:t>USER ROLES AND NEEDS</a:t>
            </a:r>
          </a:p>
        </p:txBody>
      </p:sp>
      <p:sp>
        <p:nvSpPr>
          <p:cNvPr id="2" name="Content Placeholder 1"/>
          <p:cNvSpPr>
            <a:spLocks noGrp="1"/>
          </p:cNvSpPr>
          <p:nvPr>
            <p:ph idx="1"/>
          </p:nvPr>
        </p:nvSpPr>
        <p:spPr>
          <a:xfrm>
            <a:off x="7970808" y="1136045"/>
            <a:ext cx="3950898" cy="5273886"/>
          </a:xfrm>
        </p:spPr>
        <p:txBody>
          <a:bodyPr>
            <a:normAutofit fontScale="92500" lnSpcReduction="20000"/>
          </a:bodyPr>
          <a:lstStyle/>
          <a:p>
            <a:pPr marL="0" indent="0">
              <a:buNone/>
            </a:pPr>
            <a:r>
              <a:rPr lang="en-AU" b="1" dirty="0"/>
              <a:t>Business User</a:t>
            </a:r>
          </a:p>
          <a:p>
            <a:r>
              <a:rPr lang="en-AU" dirty="0"/>
              <a:t>Majority of users</a:t>
            </a:r>
          </a:p>
          <a:p>
            <a:r>
              <a:rPr lang="en-AU" dirty="0"/>
              <a:t>User specific roles when it comes to data</a:t>
            </a:r>
          </a:p>
          <a:p>
            <a:pPr marL="0" indent="0">
              <a:buNone/>
            </a:pPr>
            <a:r>
              <a:rPr lang="en-AU" b="1" dirty="0"/>
              <a:t>Advanced Business User</a:t>
            </a:r>
          </a:p>
          <a:p>
            <a:r>
              <a:rPr lang="en-AU" dirty="0"/>
              <a:t>Deeper analysis of the dashboards and reports</a:t>
            </a:r>
          </a:p>
          <a:p>
            <a:pPr marL="0" indent="0">
              <a:buNone/>
            </a:pPr>
            <a:r>
              <a:rPr lang="en-AU" b="1" dirty="0"/>
              <a:t>Analyst User</a:t>
            </a:r>
          </a:p>
          <a:p>
            <a:r>
              <a:rPr lang="en-AU" dirty="0"/>
              <a:t>Responsible for business user's specific information requirements</a:t>
            </a:r>
          </a:p>
          <a:p>
            <a:pPr marL="0" indent="0">
              <a:buNone/>
            </a:pPr>
            <a:r>
              <a:rPr lang="en-AU" b="1" dirty="0"/>
              <a:t>Advanced Analyst User</a:t>
            </a:r>
          </a:p>
          <a:p>
            <a:r>
              <a:rPr lang="en-US" dirty="0"/>
              <a:t>Combination of technical skill and deep domain knowledge</a:t>
            </a:r>
            <a:endParaRPr lang="en-AU" dirty="0"/>
          </a:p>
          <a:p>
            <a:pPr marL="0" indent="0">
              <a:buNone/>
            </a:pPr>
            <a:r>
              <a:rPr lang="en-AU" b="1" dirty="0"/>
              <a:t>Data Specialist</a:t>
            </a:r>
          </a:p>
          <a:p>
            <a:r>
              <a:rPr lang="en-AU" dirty="0"/>
              <a:t>Works closely with Advanced Analysts to prepare data models, calculations and connectivity</a:t>
            </a:r>
          </a:p>
        </p:txBody>
      </p:sp>
      <p:sp>
        <p:nvSpPr>
          <p:cNvPr id="4" name="Isosceles Triangle 3"/>
          <p:cNvSpPr/>
          <p:nvPr/>
        </p:nvSpPr>
        <p:spPr>
          <a:xfrm>
            <a:off x="293754" y="1145190"/>
            <a:ext cx="765390" cy="5273886"/>
          </a:xfrm>
          <a:prstGeom prst="triangle">
            <a:avLst/>
          </a:prstGeom>
        </p:spPr>
        <p:style>
          <a:lnRef idx="3">
            <a:schemeClr val="lt1"/>
          </a:lnRef>
          <a:fillRef idx="1">
            <a:schemeClr val="accent1"/>
          </a:fillRef>
          <a:effectRef idx="1">
            <a:schemeClr val="accent1"/>
          </a:effectRef>
          <a:fontRef idx="minor">
            <a:schemeClr val="lt1"/>
          </a:fontRef>
        </p:style>
        <p:txBody>
          <a:bodyPr vert="wordArtVert" wrap="none" lIns="0" tIns="0" rIns="0" bIns="0" rtlCol="0" anchor="ctr" anchorCtr="0"/>
          <a:lstStyle/>
          <a:p>
            <a:pPr algn="r"/>
            <a:r>
              <a:rPr lang="en-AU" dirty="0"/>
              <a:t>COMPLEXITY </a:t>
            </a:r>
          </a:p>
        </p:txBody>
      </p:sp>
    </p:spTree>
    <p:extLst>
      <p:ext uri="{BB962C8B-B14F-4D97-AF65-F5344CB8AC3E}">
        <p14:creationId xmlns:p14="http://schemas.microsoft.com/office/powerpoint/2010/main" val="138094360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058E-4981-49CD-9A81-792B37EFEA24}"/>
              </a:ext>
            </a:extLst>
          </p:cNvPr>
          <p:cNvSpPr>
            <a:spLocks noGrp="1"/>
          </p:cNvSpPr>
          <p:nvPr>
            <p:ph type="title"/>
          </p:nvPr>
        </p:nvSpPr>
        <p:spPr>
          <a:xfrm>
            <a:off x="0" y="247649"/>
            <a:ext cx="12191999" cy="643601"/>
          </a:xfrm>
        </p:spPr>
        <p:txBody>
          <a:bodyPr>
            <a:normAutofit/>
          </a:bodyPr>
          <a:lstStyle/>
          <a:p>
            <a:pPr algn="ctr"/>
            <a:r>
              <a:rPr lang="en-AU" sz="2800" dirty="0">
                <a:latin typeface="Century Gothic" panose="020B0502020202020204" pitchFamily="34" charset="0"/>
              </a:rPr>
              <a:t>Session OBJECTIVES</a:t>
            </a:r>
          </a:p>
        </p:txBody>
      </p:sp>
      <p:sp>
        <p:nvSpPr>
          <p:cNvPr id="3" name="Content Placeholder 2">
            <a:extLst>
              <a:ext uri="{FF2B5EF4-FFF2-40B4-BE49-F238E27FC236}">
                <a16:creationId xmlns:a16="http://schemas.microsoft.com/office/drawing/2014/main" id="{1F6C8B9A-CA59-4E70-85A5-34C49E807470}"/>
              </a:ext>
            </a:extLst>
          </p:cNvPr>
          <p:cNvSpPr>
            <a:spLocks noGrp="1"/>
          </p:cNvSpPr>
          <p:nvPr>
            <p:ph idx="1"/>
          </p:nvPr>
        </p:nvSpPr>
        <p:spPr>
          <a:xfrm>
            <a:off x="557064" y="958793"/>
            <a:ext cx="10928195" cy="5461790"/>
          </a:xfrm>
        </p:spPr>
        <p:txBody>
          <a:bodyPr>
            <a:normAutofit/>
          </a:bodyPr>
          <a:lstStyle/>
          <a:p>
            <a:pPr marL="0" indent="0">
              <a:spcAft>
                <a:spcPts val="2400"/>
              </a:spcAft>
              <a:buNone/>
            </a:pPr>
            <a:r>
              <a:rPr lang="en-AU" sz="2200" b="1" dirty="0">
                <a:latin typeface="Century Gothic" panose="020B0502020202020204" pitchFamily="34" charset="0"/>
              </a:rPr>
              <a:t>Take-aways from today</a:t>
            </a:r>
          </a:p>
          <a:p>
            <a:pPr>
              <a:spcAft>
                <a:spcPts val="2400"/>
              </a:spcAft>
            </a:pPr>
            <a:r>
              <a:rPr lang="en-AU" dirty="0">
                <a:latin typeface="Century Gothic" panose="020B0502020202020204" pitchFamily="34" charset="0"/>
              </a:rPr>
              <a:t>Demonstrate CPM Reporting, Budgeting and Forecasting showing how:</a:t>
            </a:r>
          </a:p>
          <a:p>
            <a:pPr lvl="1">
              <a:spcAft>
                <a:spcPts val="2400"/>
              </a:spcAft>
            </a:pPr>
            <a:r>
              <a:rPr lang="en-US" b="1" i="1" u="sng" dirty="0">
                <a:latin typeface="Century Gothic" panose="020B0502020202020204" pitchFamily="34" charset="0"/>
              </a:rPr>
              <a:t>Flexible and Easy To Use</a:t>
            </a:r>
            <a:r>
              <a:rPr lang="en-US" b="1" dirty="0">
                <a:latin typeface="Century Gothic" panose="020B0502020202020204" pitchFamily="34" charset="0"/>
              </a:rPr>
              <a:t> </a:t>
            </a:r>
            <a:r>
              <a:rPr lang="en-US" dirty="0">
                <a:latin typeface="Century Gothic" panose="020B0502020202020204" pitchFamily="34" charset="0"/>
              </a:rPr>
              <a:t>templates will save time and improve processes and accuracy.</a:t>
            </a:r>
          </a:p>
          <a:p>
            <a:pPr lvl="1">
              <a:spcAft>
                <a:spcPts val="2400"/>
              </a:spcAft>
            </a:pPr>
            <a:r>
              <a:rPr lang="en-US" b="1" i="1" u="sng" dirty="0">
                <a:latin typeface="Century Gothic" panose="020B0502020202020204" pitchFamily="34" charset="0"/>
              </a:rPr>
              <a:t>Digital Transformation</a:t>
            </a:r>
            <a:r>
              <a:rPr lang="en-US" b="1" dirty="0">
                <a:latin typeface="Century Gothic" panose="020B0502020202020204" pitchFamily="34" charset="0"/>
              </a:rPr>
              <a:t> </a:t>
            </a:r>
            <a:r>
              <a:rPr lang="en-US" dirty="0">
                <a:latin typeface="Century Gothic" panose="020B0502020202020204" pitchFamily="34" charset="0"/>
              </a:rPr>
              <a:t>of Reporting, Forecasting, and Budgeting will allow you to spend less time on repetitive tasks and more time on your business</a:t>
            </a:r>
          </a:p>
          <a:p>
            <a:pPr lvl="1">
              <a:spcAft>
                <a:spcPts val="2400"/>
              </a:spcAft>
            </a:pPr>
            <a:r>
              <a:rPr lang="en-US" dirty="0">
                <a:latin typeface="Century Gothic" panose="020B0502020202020204" pitchFamily="34" charset="0"/>
              </a:rPr>
              <a:t>A centralized </a:t>
            </a:r>
            <a:r>
              <a:rPr lang="en-US" b="1" i="1" u="sng" dirty="0">
                <a:latin typeface="Century Gothic" panose="020B0502020202020204" pitchFamily="34" charset="0"/>
              </a:rPr>
              <a:t>Data Warehouse</a:t>
            </a:r>
            <a:r>
              <a:rPr lang="en-US" b="1" dirty="0">
                <a:latin typeface="Century Gothic" panose="020B0502020202020204" pitchFamily="34" charset="0"/>
              </a:rPr>
              <a:t> </a:t>
            </a:r>
            <a:r>
              <a:rPr lang="en-US" dirty="0">
                <a:latin typeface="Century Gothic" panose="020B0502020202020204" pitchFamily="34" charset="0"/>
              </a:rPr>
              <a:t>will automatically collect and consolidate your data for immediate availability 24 / 7</a:t>
            </a:r>
          </a:p>
          <a:p>
            <a:pPr lvl="1">
              <a:spcAft>
                <a:spcPts val="2400"/>
              </a:spcAft>
            </a:pPr>
            <a:r>
              <a:rPr lang="en-US" dirty="0">
                <a:latin typeface="Century Gothic" panose="020B0502020202020204" pitchFamily="34" charset="0"/>
              </a:rPr>
              <a:t>An  </a:t>
            </a:r>
            <a:r>
              <a:rPr lang="en-US" b="1" i="1" u="sng" dirty="0">
                <a:latin typeface="Century Gothic" panose="020B0502020202020204" pitchFamily="34" charset="0"/>
              </a:rPr>
              <a:t>All-In-One System Suite</a:t>
            </a:r>
            <a:r>
              <a:rPr lang="en-US" dirty="0">
                <a:latin typeface="Century Gothic" panose="020B0502020202020204" pitchFamily="34" charset="0"/>
              </a:rPr>
              <a:t>, for Financial, Administrative, Operational Reporting, Forecasting and Budgeting as well as a Data Visualization and Analytics solution.</a:t>
            </a:r>
          </a:p>
          <a:p>
            <a:pPr>
              <a:spcAft>
                <a:spcPts val="2400"/>
              </a:spcAft>
            </a:pPr>
            <a:r>
              <a:rPr lang="en-AU" dirty="0">
                <a:latin typeface="Century Gothic" panose="020B0502020202020204" pitchFamily="34" charset="0"/>
              </a:rPr>
              <a:t>Understanding the </a:t>
            </a:r>
            <a:r>
              <a:rPr lang="en-AU" b="1" dirty="0">
                <a:latin typeface="Century Gothic" panose="020B0502020202020204" pitchFamily="34" charset="0"/>
              </a:rPr>
              <a:t>Business Advantages of CPM</a:t>
            </a:r>
            <a:endParaRPr lang="en-AU" dirty="0">
              <a:latin typeface="Century Gothic" panose="020B0502020202020204" pitchFamily="34" charset="0"/>
            </a:endParaRPr>
          </a:p>
          <a:p>
            <a:pPr marL="457200" lvl="1" indent="0">
              <a:buNone/>
            </a:pPr>
            <a:endParaRPr lang="en-AU" dirty="0">
              <a:latin typeface="Century Gothic" panose="020B0502020202020204" pitchFamily="34" charset="0"/>
            </a:endParaRPr>
          </a:p>
          <a:p>
            <a:pPr marL="0" indent="0">
              <a:buNone/>
            </a:pPr>
            <a:endParaRPr lang="en-AU" dirty="0"/>
          </a:p>
        </p:txBody>
      </p:sp>
    </p:spTree>
    <p:extLst>
      <p:ext uri="{BB962C8B-B14F-4D97-AF65-F5344CB8AC3E}">
        <p14:creationId xmlns:p14="http://schemas.microsoft.com/office/powerpoint/2010/main" val="102348609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2C6120-9A4C-42E1-84AD-4BD87CA3E392}"/>
              </a:ext>
            </a:extLst>
          </p:cNvPr>
          <p:cNvSpPr>
            <a:spLocks noGrp="1"/>
          </p:cNvSpPr>
          <p:nvPr>
            <p:ph type="title"/>
          </p:nvPr>
        </p:nvSpPr>
        <p:spPr>
          <a:xfrm>
            <a:off x="0" y="240139"/>
            <a:ext cx="12191999" cy="747773"/>
          </a:xfrm>
        </p:spPr>
        <p:txBody>
          <a:bodyPr>
            <a:noAutofit/>
          </a:bodyPr>
          <a:lstStyle/>
          <a:p>
            <a:pPr algn="ctr"/>
            <a:r>
              <a:rPr lang="en-US" sz="2800" b="1" dirty="0">
                <a:solidFill>
                  <a:schemeClr val="tx1"/>
                </a:solidFill>
                <a:latin typeface="Century Gothic" panose="020B0502020202020204" pitchFamily="34" charset="0"/>
              </a:rPr>
              <a:t>Business Challenges, Solutions, and Outcomes</a:t>
            </a:r>
            <a:endParaRPr lang="en-US" sz="3200" b="1"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E4DA0123-95C7-4985-AB67-AEC5DA9C2A81}"/>
              </a:ext>
            </a:extLst>
          </p:cNvPr>
          <p:cNvSpPr txBox="1"/>
          <p:nvPr/>
        </p:nvSpPr>
        <p:spPr>
          <a:xfrm>
            <a:off x="122256" y="1346549"/>
            <a:ext cx="3785411" cy="459168"/>
          </a:xfrm>
          <a:prstGeom prst="rect">
            <a:avLst/>
          </a:prstGeom>
          <a:noFill/>
          <a:ln>
            <a:noFill/>
          </a:ln>
        </p:spPr>
        <p:txBody>
          <a:bodyPr wrap="square" lIns="137160" tIns="137160" rIns="137160" bIns="137160" rtlCol="0" anchor="ctr">
            <a:noAutofit/>
          </a:bodyPr>
          <a:lstStyle/>
          <a:p>
            <a:pPr algn="ctr">
              <a:spcBef>
                <a:spcPts val="600"/>
              </a:spcBef>
            </a:pPr>
            <a:r>
              <a:rPr lang="en-US" sz="2400" b="1" dirty="0">
                <a:solidFill>
                  <a:srgbClr val="FFFF00"/>
                </a:solidFill>
                <a:latin typeface="Century Gothic" panose="020B0502020202020204" pitchFamily="34" charset="0"/>
                <a:ea typeface="Segoe UI" panose="020B0502040204020203" pitchFamily="34" charset="0"/>
                <a:cs typeface="Segoe UI" panose="020B0502040204020203" pitchFamily="34" charset="0"/>
              </a:rPr>
              <a:t>Challenges</a:t>
            </a:r>
          </a:p>
        </p:txBody>
      </p:sp>
      <p:pic>
        <p:nvPicPr>
          <p:cNvPr id="6" name="Picture 5">
            <a:extLst>
              <a:ext uri="{FF2B5EF4-FFF2-40B4-BE49-F238E27FC236}">
                <a16:creationId xmlns:a16="http://schemas.microsoft.com/office/drawing/2014/main" id="{2490D3EF-F49F-4AA0-872A-81A7B9EAD0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3095" y="1916251"/>
            <a:ext cx="3640968" cy="1795888"/>
          </a:xfrm>
          <a:prstGeom prst="rect">
            <a:avLst/>
          </a:prstGeom>
        </p:spPr>
      </p:pic>
      <p:sp>
        <p:nvSpPr>
          <p:cNvPr id="7" name="TextBox 6">
            <a:extLst>
              <a:ext uri="{FF2B5EF4-FFF2-40B4-BE49-F238E27FC236}">
                <a16:creationId xmlns:a16="http://schemas.microsoft.com/office/drawing/2014/main" id="{9466EE6A-A62A-4EB0-8BA4-6A47DAD40427}"/>
              </a:ext>
            </a:extLst>
          </p:cNvPr>
          <p:cNvSpPr txBox="1"/>
          <p:nvPr/>
        </p:nvSpPr>
        <p:spPr>
          <a:xfrm>
            <a:off x="122256" y="3822674"/>
            <a:ext cx="3640969" cy="2187311"/>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rPr>
              <a:t>Many data sources to combine </a:t>
            </a:r>
          </a:p>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rPr>
              <a:t>Many “versions of the truth”</a:t>
            </a:r>
          </a:p>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rPr>
              <a:t>Legacy reporting products not built for current needs</a:t>
            </a:r>
          </a:p>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rPr>
              <a:t>Managing (reporting and budgeting) business using Excel spreadsheets</a:t>
            </a:r>
          </a:p>
          <a:p>
            <a:pPr marL="171450" indent="-171450">
              <a:spcBef>
                <a:spcPts val="600"/>
              </a:spcBef>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4D52B64E-7803-4454-9FBB-60533687FC29}"/>
              </a:ext>
            </a:extLst>
          </p:cNvPr>
          <p:cNvSpPr txBox="1"/>
          <p:nvPr/>
        </p:nvSpPr>
        <p:spPr>
          <a:xfrm>
            <a:off x="4107120" y="1346549"/>
            <a:ext cx="3785411" cy="475443"/>
          </a:xfrm>
          <a:prstGeom prst="rect">
            <a:avLst/>
          </a:prstGeom>
          <a:noFill/>
          <a:ln>
            <a:noFill/>
          </a:ln>
        </p:spPr>
        <p:txBody>
          <a:bodyPr wrap="square" lIns="137160" tIns="137160" rIns="137160" bIns="137160" rtlCol="0" anchor="ctr">
            <a:noAutofit/>
          </a:bodyPr>
          <a:lstStyle/>
          <a:p>
            <a:pPr algn="ctr">
              <a:spcBef>
                <a:spcPts val="600"/>
              </a:spcBef>
            </a:pPr>
            <a:r>
              <a:rPr lang="en-US" sz="2400" b="1" dirty="0">
                <a:solidFill>
                  <a:srgbClr val="00FF00"/>
                </a:solidFill>
                <a:latin typeface="Century Gothic" panose="020B0502020202020204" pitchFamily="34" charset="0"/>
                <a:ea typeface="Segoe UI" panose="020B0502040204020203" pitchFamily="34" charset="0"/>
                <a:cs typeface="Segoe UI" panose="020B0502040204020203" pitchFamily="34" charset="0"/>
              </a:rPr>
              <a:t>Desired Solution</a:t>
            </a:r>
          </a:p>
        </p:txBody>
      </p:sp>
      <p:pic>
        <p:nvPicPr>
          <p:cNvPr id="9" name="Picture 8">
            <a:extLst>
              <a:ext uri="{FF2B5EF4-FFF2-40B4-BE49-F238E27FC236}">
                <a16:creationId xmlns:a16="http://schemas.microsoft.com/office/drawing/2014/main" id="{E8D190F3-3429-451A-9BB5-5D643D8301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1452" y="1916251"/>
            <a:ext cx="3651079" cy="1795926"/>
          </a:xfrm>
          <a:prstGeom prst="rect">
            <a:avLst/>
          </a:prstGeom>
        </p:spPr>
      </p:pic>
      <p:sp>
        <p:nvSpPr>
          <p:cNvPr id="10" name="TextBox 9">
            <a:extLst>
              <a:ext uri="{FF2B5EF4-FFF2-40B4-BE49-F238E27FC236}">
                <a16:creationId xmlns:a16="http://schemas.microsoft.com/office/drawing/2014/main" id="{D8BD6A03-8ADB-457A-B6D7-F114160684EB}"/>
              </a:ext>
            </a:extLst>
          </p:cNvPr>
          <p:cNvSpPr txBox="1"/>
          <p:nvPr/>
        </p:nvSpPr>
        <p:spPr>
          <a:xfrm>
            <a:off x="4107120" y="3806436"/>
            <a:ext cx="3640969" cy="2187311"/>
          </a:xfrm>
          <a:prstGeom prst="rect">
            <a:avLst/>
          </a:prstGeom>
          <a:noFill/>
          <a:ln>
            <a:noFill/>
          </a:ln>
        </p:spPr>
        <p:txBody>
          <a:bodyPr wrap="square" lIns="137160" tIns="137160" rIns="137160" bIns="137160" rtlCol="0">
            <a:noAutofit/>
          </a:bodyPr>
          <a:lstStyle/>
          <a:p>
            <a:pPr marL="285750" indent="-2857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Centralize data with built in business logic</a:t>
            </a:r>
          </a:p>
          <a:p>
            <a:pPr marL="285750" indent="-2857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Fast and easy analysis</a:t>
            </a:r>
          </a:p>
          <a:p>
            <a:pPr marL="285750" indent="-2857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Quick report template creation by non-IT people</a:t>
            </a:r>
          </a:p>
          <a:p>
            <a:pPr marL="285750" indent="-2857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Excel and Web based for both PC and Mobile delivery</a:t>
            </a:r>
          </a:p>
          <a:p>
            <a:pPr>
              <a:spcBef>
                <a:spcPts val="600"/>
              </a:spcBef>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4585C3D-BA7E-41E2-83DC-960A50F04BA4}"/>
              </a:ext>
            </a:extLst>
          </p:cNvPr>
          <p:cNvSpPr txBox="1"/>
          <p:nvPr/>
        </p:nvSpPr>
        <p:spPr>
          <a:xfrm>
            <a:off x="8091984" y="1082208"/>
            <a:ext cx="3785411" cy="723507"/>
          </a:xfrm>
          <a:prstGeom prst="rect">
            <a:avLst/>
          </a:prstGeom>
          <a:noFill/>
          <a:ln>
            <a:noFill/>
          </a:ln>
        </p:spPr>
        <p:txBody>
          <a:bodyPr wrap="square" lIns="137160" tIns="137160" rIns="137160" bIns="137160" rtlCol="0" anchor="ctr">
            <a:noAutofit/>
          </a:bodyPr>
          <a:lstStyle/>
          <a:p>
            <a:pPr algn="ctr">
              <a:spcBef>
                <a:spcPts val="600"/>
              </a:spcBef>
            </a:pPr>
            <a:r>
              <a:rPr lang="en-US" sz="2400" b="1" dirty="0">
                <a:solidFill>
                  <a:srgbClr val="66FFFF"/>
                </a:solidFill>
                <a:latin typeface="Century Gothic" panose="020B0502020202020204" pitchFamily="34" charset="0"/>
                <a:ea typeface="Segoe UI" panose="020B0502040204020203" pitchFamily="34" charset="0"/>
                <a:cs typeface="Segoe UI" panose="020B0502040204020203" pitchFamily="34" charset="0"/>
              </a:rPr>
              <a:t>CPM Customer Outcomes</a:t>
            </a:r>
          </a:p>
        </p:txBody>
      </p:sp>
      <p:pic>
        <p:nvPicPr>
          <p:cNvPr id="12" name="Picture 11">
            <a:extLst>
              <a:ext uri="{FF2B5EF4-FFF2-40B4-BE49-F238E27FC236}">
                <a16:creationId xmlns:a16="http://schemas.microsoft.com/office/drawing/2014/main" id="{0D96BE81-227E-4669-9443-BB167ED2B2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5221" y="1916562"/>
            <a:ext cx="3652174" cy="1795577"/>
          </a:xfrm>
          <a:prstGeom prst="rect">
            <a:avLst/>
          </a:prstGeom>
        </p:spPr>
      </p:pic>
      <p:sp>
        <p:nvSpPr>
          <p:cNvPr id="13" name="TextBox 12">
            <a:extLst>
              <a:ext uri="{FF2B5EF4-FFF2-40B4-BE49-F238E27FC236}">
                <a16:creationId xmlns:a16="http://schemas.microsoft.com/office/drawing/2014/main" id="{0B26132E-9AFB-4632-AA3C-681F30F4A9CF}"/>
              </a:ext>
            </a:extLst>
          </p:cNvPr>
          <p:cNvSpPr txBox="1"/>
          <p:nvPr/>
        </p:nvSpPr>
        <p:spPr>
          <a:xfrm>
            <a:off x="8091984" y="3806435"/>
            <a:ext cx="3652810" cy="2403383"/>
          </a:xfrm>
          <a:prstGeom prst="rect">
            <a:avLst/>
          </a:prstGeom>
          <a:noFill/>
          <a:ln>
            <a:noFill/>
          </a:ln>
        </p:spPr>
        <p:txBody>
          <a:bodyPr wrap="square" lIns="137160" tIns="137160" rIns="137160" bIns="137160" rtlCol="0">
            <a:noAutofit/>
          </a:bodyPr>
          <a:lstStyle/>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Reduced reporting and budgeting burden on Finance</a:t>
            </a:r>
          </a:p>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Removed errors</a:t>
            </a:r>
          </a:p>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Stopped manually maintaining reports and budget sheets</a:t>
            </a:r>
          </a:p>
          <a:p>
            <a:pPr marL="171450" indent="-171450">
              <a:spcBef>
                <a:spcPts val="600"/>
              </a:spcBef>
              <a:buFont typeface="Arial" panose="020B0604020202020204" pitchFamily="34" charset="0"/>
              <a:buChar char="•"/>
            </a:pPr>
            <a:r>
              <a:rPr lang="en-US" sz="1600" b="1" dirty="0">
                <a:solidFill>
                  <a:schemeClr val="tx2"/>
                </a:solidFill>
                <a:latin typeface="Century Gothic" panose="020B0502020202020204" pitchFamily="34" charset="0"/>
                <a:ea typeface="Segoe UI" panose="020B0502040204020203" pitchFamily="34" charset="0"/>
                <a:cs typeface="Segoe UI" panose="020B0502040204020203" pitchFamily="34" charset="0"/>
              </a:rPr>
              <a:t>Significantly decreased budgeting and reporting timeframes </a:t>
            </a:r>
          </a:p>
          <a:p>
            <a:pPr marL="171450" indent="-171450">
              <a:spcBef>
                <a:spcPts val="600"/>
              </a:spcBef>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0685192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638CD4F-EC76-472B-BFCF-36843F6BD74C}"/>
              </a:ext>
            </a:extLst>
          </p:cNvPr>
          <p:cNvSpPr>
            <a:spLocks noGrp="1"/>
          </p:cNvSpPr>
          <p:nvPr>
            <p:ph type="title"/>
          </p:nvPr>
        </p:nvSpPr>
        <p:spPr>
          <a:xfrm>
            <a:off x="0" y="265021"/>
            <a:ext cx="12192000" cy="701966"/>
          </a:xfrm>
        </p:spPr>
        <p:txBody>
          <a:bodyPr>
            <a:noAutofit/>
          </a:bodyPr>
          <a:lstStyle/>
          <a:p>
            <a:pPr algn="ctr"/>
            <a:r>
              <a:rPr lang="en-US" sz="2800" b="1" dirty="0">
                <a:solidFill>
                  <a:schemeClr val="tx1"/>
                </a:solidFill>
                <a:latin typeface="Century Gothic" panose="020B0502020202020204" pitchFamily="34" charset="0"/>
              </a:rPr>
              <a:t>Microsoft Dynamics Without CPM</a:t>
            </a:r>
          </a:p>
        </p:txBody>
      </p:sp>
      <p:sp>
        <p:nvSpPr>
          <p:cNvPr id="19" name="TextBox 18">
            <a:extLst>
              <a:ext uri="{FF2B5EF4-FFF2-40B4-BE49-F238E27FC236}">
                <a16:creationId xmlns:a16="http://schemas.microsoft.com/office/drawing/2014/main" id="{9DB7F866-3770-402B-B7B4-E256DD1A356F}"/>
              </a:ext>
            </a:extLst>
          </p:cNvPr>
          <p:cNvSpPr txBox="1"/>
          <p:nvPr/>
        </p:nvSpPr>
        <p:spPr>
          <a:xfrm>
            <a:off x="50105" y="1552203"/>
            <a:ext cx="1712382" cy="61555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rPr>
              <a:t>Devices and platforms</a:t>
            </a:r>
          </a:p>
        </p:txBody>
      </p:sp>
      <p:sp>
        <p:nvSpPr>
          <p:cNvPr id="20" name="TextBox 19">
            <a:extLst>
              <a:ext uri="{FF2B5EF4-FFF2-40B4-BE49-F238E27FC236}">
                <a16:creationId xmlns:a16="http://schemas.microsoft.com/office/drawing/2014/main" id="{DD7479D0-8A9F-4E99-A28E-F71459D36E50}"/>
              </a:ext>
            </a:extLst>
          </p:cNvPr>
          <p:cNvSpPr txBox="1"/>
          <p:nvPr/>
        </p:nvSpPr>
        <p:spPr>
          <a:xfrm>
            <a:off x="50107" y="3208337"/>
            <a:ext cx="2004162" cy="61555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rPr>
              <a:t>Reporting and Budgeting Tools</a:t>
            </a:r>
          </a:p>
        </p:txBody>
      </p:sp>
      <p:sp>
        <p:nvSpPr>
          <p:cNvPr id="21" name="TextBox 20">
            <a:extLst>
              <a:ext uri="{FF2B5EF4-FFF2-40B4-BE49-F238E27FC236}">
                <a16:creationId xmlns:a16="http://schemas.microsoft.com/office/drawing/2014/main" id="{137043BC-5043-4904-B18D-C0A9CE2F2537}"/>
              </a:ext>
            </a:extLst>
          </p:cNvPr>
          <p:cNvSpPr txBox="1"/>
          <p:nvPr/>
        </p:nvSpPr>
        <p:spPr>
          <a:xfrm>
            <a:off x="50105" y="4386925"/>
            <a:ext cx="1878903" cy="307777"/>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rPr>
              <a:t>Data to report</a:t>
            </a:r>
          </a:p>
        </p:txBody>
      </p:sp>
      <p:sp>
        <p:nvSpPr>
          <p:cNvPr id="22" name="TextBox 21">
            <a:extLst>
              <a:ext uri="{FF2B5EF4-FFF2-40B4-BE49-F238E27FC236}">
                <a16:creationId xmlns:a16="http://schemas.microsoft.com/office/drawing/2014/main" id="{35A95157-43BE-486E-AE97-1979C40DCD27}"/>
              </a:ext>
            </a:extLst>
          </p:cNvPr>
          <p:cNvSpPr txBox="1"/>
          <p:nvPr/>
        </p:nvSpPr>
        <p:spPr>
          <a:xfrm>
            <a:off x="50105" y="5645573"/>
            <a:ext cx="1440492" cy="61555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rPr>
              <a:t>Microsoft Dynamics</a:t>
            </a:r>
          </a:p>
        </p:txBody>
      </p:sp>
      <p:sp>
        <p:nvSpPr>
          <p:cNvPr id="23" name="Rounded Rectangle 76">
            <a:extLst>
              <a:ext uri="{FF2B5EF4-FFF2-40B4-BE49-F238E27FC236}">
                <a16:creationId xmlns:a16="http://schemas.microsoft.com/office/drawing/2014/main" id="{8ABC21B2-E45E-4828-A910-44E26F41C95E}"/>
              </a:ext>
            </a:extLst>
          </p:cNvPr>
          <p:cNvSpPr/>
          <p:nvPr/>
        </p:nvSpPr>
        <p:spPr>
          <a:xfrm>
            <a:off x="2054269" y="1366520"/>
            <a:ext cx="7808617" cy="966331"/>
          </a:xfrm>
          <a:prstGeom prst="roundRect">
            <a:avLst/>
          </a:prstGeom>
          <a:noFill/>
          <a:ln w="317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nvGrpSpPr>
          <p:cNvPr id="24" name="Group 23">
            <a:extLst>
              <a:ext uri="{FF2B5EF4-FFF2-40B4-BE49-F238E27FC236}">
                <a16:creationId xmlns:a16="http://schemas.microsoft.com/office/drawing/2014/main" id="{111BD2BE-8FC1-43E6-97A0-FDCF4E03F748}"/>
              </a:ext>
            </a:extLst>
          </p:cNvPr>
          <p:cNvGrpSpPr>
            <a:grpSpLocks noChangeAspect="1"/>
          </p:cNvGrpSpPr>
          <p:nvPr/>
        </p:nvGrpSpPr>
        <p:grpSpPr>
          <a:xfrm>
            <a:off x="2922514" y="1396749"/>
            <a:ext cx="5811676" cy="898483"/>
            <a:chOff x="1964347" y="1815182"/>
            <a:chExt cx="6287576" cy="935882"/>
          </a:xfrm>
        </p:grpSpPr>
        <p:pic>
          <p:nvPicPr>
            <p:cNvPr id="25" name="Picture 12" descr="http://icons.iconarchive.com/icons/adidadidu/ipad/256/iPad-icon.png">
              <a:extLst>
                <a:ext uri="{FF2B5EF4-FFF2-40B4-BE49-F238E27FC236}">
                  <a16:creationId xmlns:a16="http://schemas.microsoft.com/office/drawing/2014/main" id="{0B06810A-A0DC-4F31-935C-CE62D15C04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439" y="1884838"/>
              <a:ext cx="796570" cy="7965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icons.iconarchive.com/icons/svengraph/apple-products/256/Macbook-icon.png">
              <a:extLst>
                <a:ext uri="{FF2B5EF4-FFF2-40B4-BE49-F238E27FC236}">
                  <a16:creationId xmlns:a16="http://schemas.microsoft.com/office/drawing/2014/main" id="{9846147B-5BFA-43FA-8649-3499B9B361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041" y="1815182"/>
              <a:ext cx="935882" cy="935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http://icons.iconarchive.com/icons/pc-unleashed/unleashed/256/desktop-icon.png">
              <a:extLst>
                <a:ext uri="{FF2B5EF4-FFF2-40B4-BE49-F238E27FC236}">
                  <a16:creationId xmlns:a16="http://schemas.microsoft.com/office/drawing/2014/main" id="{5C8A50A2-8E7B-442C-9345-3507C4412C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2284" y="1923562"/>
              <a:ext cx="719122" cy="7191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icons.iconarchive.com/icons/kyo-tux/phuzion/256/Device-Laptop-icon.png">
              <a:extLst>
                <a:ext uri="{FF2B5EF4-FFF2-40B4-BE49-F238E27FC236}">
                  <a16:creationId xmlns:a16="http://schemas.microsoft.com/office/drawing/2014/main" id="{E07BB6F9-26B9-4BC9-924E-2D5A16253F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4347" y="1943995"/>
              <a:ext cx="678261" cy="67826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7293123A-AC0B-41E0-8D07-37C89655A51F}"/>
                </a:ext>
              </a:extLst>
            </p:cNvPr>
            <p:cNvGrpSpPr/>
            <p:nvPr/>
          </p:nvGrpSpPr>
          <p:grpSpPr>
            <a:xfrm>
              <a:off x="3211641" y="2092400"/>
              <a:ext cx="881610" cy="360000"/>
              <a:chOff x="3211641" y="2092400"/>
              <a:chExt cx="881610" cy="360000"/>
            </a:xfrm>
          </p:grpSpPr>
          <p:pic>
            <p:nvPicPr>
              <p:cNvPr id="30" name="Picture 20" descr="http://icons.iconarchive.com/icons/svengraph/apple-products/256/iPhone-front-black-icon.png">
                <a:extLst>
                  <a:ext uri="{FF2B5EF4-FFF2-40B4-BE49-F238E27FC236}">
                    <a16:creationId xmlns:a16="http://schemas.microsoft.com/office/drawing/2014/main" id="{9575DD66-2E36-4DDF-A9BB-AE7678308E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251" y="209240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http://rmreview.com.my/wp-content/uploads/2011/04/TOP-TEN-POPULAR-ANDROID-PHONE.jpg">
                <a:extLst>
                  <a:ext uri="{FF2B5EF4-FFF2-40B4-BE49-F238E27FC236}">
                    <a16:creationId xmlns:a16="http://schemas.microsoft.com/office/drawing/2014/main" id="{18F7FC2B-0D48-40CA-BEDE-5FA126FC52FD}"/>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182" l="0" r="100000"/>
                        </a14:imgEffect>
                      </a14:imgLayer>
                    </a14:imgProps>
                  </a:ext>
                  <a:ext uri="{28A0092B-C50C-407E-A947-70E740481C1C}">
                    <a14:useLocalDpi xmlns:a14="http://schemas.microsoft.com/office/drawing/2010/main" val="0"/>
                  </a:ext>
                </a:extLst>
              </a:blip>
              <a:srcRect/>
              <a:stretch/>
            </p:blipFill>
            <p:spPr bwMode="auto">
              <a:xfrm>
                <a:off x="3211641" y="2092400"/>
                <a:ext cx="189871" cy="36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ginktage.com/wp-content/uploads/2010/09/WP71.jpg">
                <a:extLst>
                  <a:ext uri="{FF2B5EF4-FFF2-40B4-BE49-F238E27FC236}">
                    <a16:creationId xmlns:a16="http://schemas.microsoft.com/office/drawing/2014/main" id="{6C22F0F1-57FB-49CC-A61E-0F46188C588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574" y1="66497" x2="21967" y2="6973"/>
                            <a14:foregroundMark x1="51148" y1="93367" x2="91803" y2="81803"/>
                            <a14:foregroundMark x1="91148" y1="78571" x2="86230" y2="11395"/>
                            <a14:foregroundMark x1="83607" y1="9864" x2="27213" y2="9694"/>
                            <a14:foregroundMark x1="8525" y1="3231" x2="95738" y2="3231"/>
                            <a14:foregroundMark x1="8197" y1="14116" x2="4590" y2="56803"/>
                            <a14:foregroundMark x1="47213" y1="1190" x2="82623" y2="1190"/>
                            <a14:foregroundMark x1="97377" y1="84354" x2="98033" y2="95748"/>
                            <a14:foregroundMark x1="20984" y1="99150" x2="85574" y2="98980"/>
                            <a14:backgroundMark x1="70164" y1="510" x2="92131" y2="0"/>
                          </a14:backgroundRemoval>
                        </a14:imgEffect>
                      </a14:imgLayer>
                    </a14:imgProps>
                  </a:ext>
                  <a:ext uri="{28A0092B-C50C-407E-A947-70E740481C1C}">
                    <a14:useLocalDpi xmlns:a14="http://schemas.microsoft.com/office/drawing/2010/main" val="0"/>
                  </a:ext>
                </a:extLst>
              </a:blip>
              <a:srcRect/>
              <a:stretch>
                <a:fillRect/>
              </a:stretch>
            </p:blipFill>
            <p:spPr bwMode="auto">
              <a:xfrm>
                <a:off x="3509874" y="2092400"/>
                <a:ext cx="186735" cy="360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3" name="Up Arrow 1026">
            <a:extLst>
              <a:ext uri="{FF2B5EF4-FFF2-40B4-BE49-F238E27FC236}">
                <a16:creationId xmlns:a16="http://schemas.microsoft.com/office/drawing/2014/main" id="{2F09377D-90EF-4082-9709-CCEFC3143D56}"/>
              </a:ext>
            </a:extLst>
          </p:cNvPr>
          <p:cNvSpPr/>
          <p:nvPr/>
        </p:nvSpPr>
        <p:spPr>
          <a:xfrm>
            <a:off x="5252133" y="2363421"/>
            <a:ext cx="992919" cy="649546"/>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4" name="Rounded Rectangle 13">
            <a:extLst>
              <a:ext uri="{FF2B5EF4-FFF2-40B4-BE49-F238E27FC236}">
                <a16:creationId xmlns:a16="http://schemas.microsoft.com/office/drawing/2014/main" id="{CA86206E-11A7-4071-BD0D-64187EC30641}"/>
              </a:ext>
            </a:extLst>
          </p:cNvPr>
          <p:cNvSpPr/>
          <p:nvPr/>
        </p:nvSpPr>
        <p:spPr>
          <a:xfrm>
            <a:off x="2073998" y="3040697"/>
            <a:ext cx="7877931" cy="916017"/>
          </a:xfrm>
          <a:prstGeom prst="roundRect">
            <a:avLst/>
          </a:prstGeom>
          <a:noFill/>
          <a:ln w="3175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nvGrpSpPr>
          <p:cNvPr id="35" name="Group 34">
            <a:extLst>
              <a:ext uri="{FF2B5EF4-FFF2-40B4-BE49-F238E27FC236}">
                <a16:creationId xmlns:a16="http://schemas.microsoft.com/office/drawing/2014/main" id="{156FEBE0-3DCB-4157-98F5-4E1345D66077}"/>
              </a:ext>
            </a:extLst>
          </p:cNvPr>
          <p:cNvGrpSpPr/>
          <p:nvPr/>
        </p:nvGrpSpPr>
        <p:grpSpPr>
          <a:xfrm>
            <a:off x="2492759" y="3166923"/>
            <a:ext cx="7143485" cy="724326"/>
            <a:chOff x="1099136" y="2267039"/>
            <a:chExt cx="5646153" cy="1235916"/>
          </a:xfrm>
        </p:grpSpPr>
        <p:sp>
          <p:nvSpPr>
            <p:cNvPr id="36" name="Flowchart: Document 35">
              <a:extLst>
                <a:ext uri="{FF2B5EF4-FFF2-40B4-BE49-F238E27FC236}">
                  <a16:creationId xmlns:a16="http://schemas.microsoft.com/office/drawing/2014/main" id="{18E83FF2-B776-48BF-9E05-96FE75473BA1}"/>
                </a:ext>
              </a:extLst>
            </p:cNvPr>
            <p:cNvSpPr/>
            <p:nvPr/>
          </p:nvSpPr>
          <p:spPr>
            <a:xfrm>
              <a:off x="1099136" y="2329616"/>
              <a:ext cx="900355" cy="1139802"/>
            </a:xfrm>
            <a:prstGeom prst="flowChartDocument">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Century Gothic" panose="020B0502020202020204" pitchFamily="34" charset="0"/>
                </a:rPr>
                <a:t>FRx</a:t>
              </a:r>
              <a:endPar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7" name="Flowchart: Document 36">
              <a:extLst>
                <a:ext uri="{FF2B5EF4-FFF2-40B4-BE49-F238E27FC236}">
                  <a16:creationId xmlns:a16="http://schemas.microsoft.com/office/drawing/2014/main" id="{A6FCDCE0-F551-481D-8B5C-E3DEF55F7CFD}"/>
                </a:ext>
              </a:extLst>
            </p:cNvPr>
            <p:cNvSpPr/>
            <p:nvPr/>
          </p:nvSpPr>
          <p:spPr>
            <a:xfrm>
              <a:off x="2244803" y="2313065"/>
              <a:ext cx="900355" cy="1189890"/>
            </a:xfrm>
            <a:prstGeom prst="flowChartDocument">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rPr>
                <a:t>Management Reporter</a:t>
              </a:r>
            </a:p>
          </p:txBody>
        </p:sp>
        <p:sp>
          <p:nvSpPr>
            <p:cNvPr id="38" name="Flowchart: Document 37">
              <a:extLst>
                <a:ext uri="{FF2B5EF4-FFF2-40B4-BE49-F238E27FC236}">
                  <a16:creationId xmlns:a16="http://schemas.microsoft.com/office/drawing/2014/main" id="{89287B06-6E26-4972-A118-2D4B09644A66}"/>
                </a:ext>
              </a:extLst>
            </p:cNvPr>
            <p:cNvSpPr/>
            <p:nvPr/>
          </p:nvSpPr>
          <p:spPr>
            <a:xfrm>
              <a:off x="3409837" y="2286315"/>
              <a:ext cx="900356" cy="1142479"/>
            </a:xfrm>
            <a:prstGeom prst="flowChartDocument">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Excel</a:t>
              </a:r>
            </a:p>
          </p:txBody>
        </p:sp>
        <p:sp>
          <p:nvSpPr>
            <p:cNvPr id="39" name="Flowchart: Document 38">
              <a:extLst>
                <a:ext uri="{FF2B5EF4-FFF2-40B4-BE49-F238E27FC236}">
                  <a16:creationId xmlns:a16="http://schemas.microsoft.com/office/drawing/2014/main" id="{DAA8EF26-CF16-464B-9422-A0FC28A993DC}"/>
                </a:ext>
              </a:extLst>
            </p:cNvPr>
            <p:cNvSpPr/>
            <p:nvPr/>
          </p:nvSpPr>
          <p:spPr>
            <a:xfrm>
              <a:off x="5844933" y="2267039"/>
              <a:ext cx="900356" cy="1129068"/>
            </a:xfrm>
            <a:prstGeom prst="flowChartDocument">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SSRS</a:t>
              </a:r>
            </a:p>
          </p:txBody>
        </p:sp>
      </p:grpSp>
      <p:grpSp>
        <p:nvGrpSpPr>
          <p:cNvPr id="40" name="Group 39">
            <a:extLst>
              <a:ext uri="{FF2B5EF4-FFF2-40B4-BE49-F238E27FC236}">
                <a16:creationId xmlns:a16="http://schemas.microsoft.com/office/drawing/2014/main" id="{3EBA9F8B-CE1D-4A4C-BBD8-B31E8484606F}"/>
              </a:ext>
            </a:extLst>
          </p:cNvPr>
          <p:cNvGrpSpPr/>
          <p:nvPr/>
        </p:nvGrpSpPr>
        <p:grpSpPr>
          <a:xfrm>
            <a:off x="2073998" y="4061559"/>
            <a:ext cx="7589830" cy="865487"/>
            <a:chOff x="1098817" y="4052791"/>
            <a:chExt cx="6850267" cy="865487"/>
          </a:xfrm>
        </p:grpSpPr>
        <p:sp>
          <p:nvSpPr>
            <p:cNvPr id="41" name="Up Arrow 1023">
              <a:extLst>
                <a:ext uri="{FF2B5EF4-FFF2-40B4-BE49-F238E27FC236}">
                  <a16:creationId xmlns:a16="http://schemas.microsoft.com/office/drawing/2014/main" id="{B5F44498-4A7E-487B-9155-29AAA6A5DA14}"/>
                </a:ext>
              </a:extLst>
            </p:cNvPr>
            <p:cNvSpPr/>
            <p:nvPr/>
          </p:nvSpPr>
          <p:spPr>
            <a:xfrm>
              <a:off x="1098817" y="4052792"/>
              <a:ext cx="1110631" cy="865486"/>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GL</a:t>
              </a:r>
            </a:p>
          </p:txBody>
        </p:sp>
        <p:sp>
          <p:nvSpPr>
            <p:cNvPr id="42" name="Up Arrow 65">
              <a:extLst>
                <a:ext uri="{FF2B5EF4-FFF2-40B4-BE49-F238E27FC236}">
                  <a16:creationId xmlns:a16="http://schemas.microsoft.com/office/drawing/2014/main" id="{DE3F3BD2-C146-4A29-AE34-E0E7056D2172}"/>
                </a:ext>
              </a:extLst>
            </p:cNvPr>
            <p:cNvSpPr/>
            <p:nvPr/>
          </p:nvSpPr>
          <p:spPr>
            <a:xfrm>
              <a:off x="2209448" y="4054162"/>
              <a:ext cx="1062373" cy="862672"/>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AR</a:t>
              </a:r>
            </a:p>
          </p:txBody>
        </p:sp>
        <p:sp>
          <p:nvSpPr>
            <p:cNvPr id="43" name="Up Arrow 66">
              <a:extLst>
                <a:ext uri="{FF2B5EF4-FFF2-40B4-BE49-F238E27FC236}">
                  <a16:creationId xmlns:a16="http://schemas.microsoft.com/office/drawing/2014/main" id="{4CE9F1E5-F77D-4619-AD06-55A512E8F5B7}"/>
                </a:ext>
              </a:extLst>
            </p:cNvPr>
            <p:cNvSpPr/>
            <p:nvPr/>
          </p:nvSpPr>
          <p:spPr>
            <a:xfrm>
              <a:off x="3299090" y="4089772"/>
              <a:ext cx="1146768" cy="807731"/>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AP</a:t>
              </a:r>
            </a:p>
          </p:txBody>
        </p:sp>
        <p:sp>
          <p:nvSpPr>
            <p:cNvPr id="44" name="Up Arrow 67">
              <a:extLst>
                <a:ext uri="{FF2B5EF4-FFF2-40B4-BE49-F238E27FC236}">
                  <a16:creationId xmlns:a16="http://schemas.microsoft.com/office/drawing/2014/main" id="{C885F358-9A4E-4814-BCA4-5DB53272826E}"/>
                </a:ext>
              </a:extLst>
            </p:cNvPr>
            <p:cNvSpPr/>
            <p:nvPr/>
          </p:nvSpPr>
          <p:spPr>
            <a:xfrm>
              <a:off x="4483565" y="4060069"/>
              <a:ext cx="1072924" cy="844712"/>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Sales</a:t>
              </a:r>
            </a:p>
          </p:txBody>
        </p:sp>
        <p:sp>
          <p:nvSpPr>
            <p:cNvPr id="45" name="Up Arrow 68">
              <a:extLst>
                <a:ext uri="{FF2B5EF4-FFF2-40B4-BE49-F238E27FC236}">
                  <a16:creationId xmlns:a16="http://schemas.microsoft.com/office/drawing/2014/main" id="{88022C64-D560-4A90-B00E-62752804BBD8}"/>
                </a:ext>
              </a:extLst>
            </p:cNvPr>
            <p:cNvSpPr/>
            <p:nvPr/>
          </p:nvSpPr>
          <p:spPr>
            <a:xfrm>
              <a:off x="5586725" y="4052791"/>
              <a:ext cx="1157458" cy="862672"/>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entury Gothic" panose="020B0502020202020204" pitchFamily="34" charset="0"/>
                </a:rPr>
                <a:t>HR</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46" name="Up Arrow 69">
              <a:extLst>
                <a:ext uri="{FF2B5EF4-FFF2-40B4-BE49-F238E27FC236}">
                  <a16:creationId xmlns:a16="http://schemas.microsoft.com/office/drawing/2014/main" id="{5807D7FE-2AE4-4B1E-A8C4-EB07AF4CB7DE}"/>
                </a:ext>
              </a:extLst>
            </p:cNvPr>
            <p:cNvSpPr/>
            <p:nvPr/>
          </p:nvSpPr>
          <p:spPr>
            <a:xfrm>
              <a:off x="6750231" y="4060069"/>
              <a:ext cx="1198853" cy="849834"/>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entury Gothic" panose="020B0502020202020204" pitchFamily="34" charset="0"/>
                </a:rPr>
                <a:t>Budget</a:t>
              </a:r>
              <a:endPar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sp>
        <p:nvSpPr>
          <p:cNvPr id="47" name="Rounded Rectangle 6">
            <a:extLst>
              <a:ext uri="{FF2B5EF4-FFF2-40B4-BE49-F238E27FC236}">
                <a16:creationId xmlns:a16="http://schemas.microsoft.com/office/drawing/2014/main" id="{A277F83A-006A-4E21-AC2A-7DCB0E1C7C63}"/>
              </a:ext>
            </a:extLst>
          </p:cNvPr>
          <p:cNvSpPr/>
          <p:nvPr/>
        </p:nvSpPr>
        <p:spPr>
          <a:xfrm>
            <a:off x="2042419" y="5146782"/>
            <a:ext cx="7533729" cy="160080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nvGrpSpPr>
          <p:cNvPr id="48" name="Group 47">
            <a:extLst>
              <a:ext uri="{FF2B5EF4-FFF2-40B4-BE49-F238E27FC236}">
                <a16:creationId xmlns:a16="http://schemas.microsoft.com/office/drawing/2014/main" id="{4766BE86-45BA-4E9D-910D-14B8F80AC21A}"/>
              </a:ext>
            </a:extLst>
          </p:cNvPr>
          <p:cNvGrpSpPr/>
          <p:nvPr/>
        </p:nvGrpSpPr>
        <p:grpSpPr>
          <a:xfrm>
            <a:off x="2615852" y="5279367"/>
            <a:ext cx="6465319" cy="1256497"/>
            <a:chOff x="-2270794" y="5258406"/>
            <a:chExt cx="6465319" cy="1256497"/>
          </a:xfrm>
        </p:grpSpPr>
        <p:sp>
          <p:nvSpPr>
            <p:cNvPr id="49" name="Flowchart: Magnetic Disk 48">
              <a:extLst>
                <a:ext uri="{FF2B5EF4-FFF2-40B4-BE49-F238E27FC236}">
                  <a16:creationId xmlns:a16="http://schemas.microsoft.com/office/drawing/2014/main" id="{87AECBE7-6FDC-49B4-92BC-1FDDAA56CDF2}"/>
                </a:ext>
              </a:extLst>
            </p:cNvPr>
            <p:cNvSpPr/>
            <p:nvPr/>
          </p:nvSpPr>
          <p:spPr>
            <a:xfrm>
              <a:off x="-2270794" y="5258406"/>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1</a:t>
              </a:r>
            </a:p>
          </p:txBody>
        </p:sp>
        <p:sp>
          <p:nvSpPr>
            <p:cNvPr id="50" name="Flowchart: Magnetic Disk 49">
              <a:extLst>
                <a:ext uri="{FF2B5EF4-FFF2-40B4-BE49-F238E27FC236}">
                  <a16:creationId xmlns:a16="http://schemas.microsoft.com/office/drawing/2014/main" id="{F3724D7F-4EF2-4EB6-A829-DCC0EE2A7E85}"/>
                </a:ext>
              </a:extLst>
            </p:cNvPr>
            <p:cNvSpPr/>
            <p:nvPr/>
          </p:nvSpPr>
          <p:spPr>
            <a:xfrm>
              <a:off x="-1162759" y="5290767"/>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2</a:t>
              </a:r>
            </a:p>
          </p:txBody>
        </p:sp>
        <p:sp>
          <p:nvSpPr>
            <p:cNvPr id="51" name="Flowchart: Magnetic Disk 50">
              <a:extLst>
                <a:ext uri="{FF2B5EF4-FFF2-40B4-BE49-F238E27FC236}">
                  <a16:creationId xmlns:a16="http://schemas.microsoft.com/office/drawing/2014/main" id="{9BB7107A-18A1-40CA-98E5-739A0E589240}"/>
                </a:ext>
              </a:extLst>
            </p:cNvPr>
            <p:cNvSpPr/>
            <p:nvPr/>
          </p:nvSpPr>
          <p:spPr>
            <a:xfrm>
              <a:off x="-40361" y="5290767"/>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3</a:t>
              </a:r>
            </a:p>
          </p:txBody>
        </p:sp>
        <p:sp>
          <p:nvSpPr>
            <p:cNvPr id="52" name="Flowchart: Magnetic Disk 51">
              <a:extLst>
                <a:ext uri="{FF2B5EF4-FFF2-40B4-BE49-F238E27FC236}">
                  <a16:creationId xmlns:a16="http://schemas.microsoft.com/office/drawing/2014/main" id="{5ECD0865-24DA-4C5E-9AA1-E381448E5C90}"/>
                </a:ext>
              </a:extLst>
            </p:cNvPr>
            <p:cNvSpPr/>
            <p:nvPr/>
          </p:nvSpPr>
          <p:spPr>
            <a:xfrm>
              <a:off x="1063264" y="5281441"/>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4</a:t>
              </a:r>
            </a:p>
          </p:txBody>
        </p:sp>
        <p:sp>
          <p:nvSpPr>
            <p:cNvPr id="53" name="Flowchart: Magnetic Disk 52">
              <a:extLst>
                <a:ext uri="{FF2B5EF4-FFF2-40B4-BE49-F238E27FC236}">
                  <a16:creationId xmlns:a16="http://schemas.microsoft.com/office/drawing/2014/main" id="{3623C298-E0AB-4D22-87C0-EB2E782980A6}"/>
                </a:ext>
              </a:extLst>
            </p:cNvPr>
            <p:cNvSpPr/>
            <p:nvPr/>
          </p:nvSpPr>
          <p:spPr>
            <a:xfrm>
              <a:off x="2159780" y="5258406"/>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5</a:t>
              </a:r>
            </a:p>
          </p:txBody>
        </p:sp>
        <p:sp>
          <p:nvSpPr>
            <p:cNvPr id="54" name="Flowchart: Magnetic Disk 53">
              <a:extLst>
                <a:ext uri="{FF2B5EF4-FFF2-40B4-BE49-F238E27FC236}">
                  <a16:creationId xmlns:a16="http://schemas.microsoft.com/office/drawing/2014/main" id="{661DB2C3-ED4F-4DC4-9576-ED2DC93A2325}"/>
                </a:ext>
              </a:extLst>
            </p:cNvPr>
            <p:cNvSpPr/>
            <p:nvPr/>
          </p:nvSpPr>
          <p:spPr>
            <a:xfrm>
              <a:off x="3258421" y="5258406"/>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6</a:t>
              </a:r>
            </a:p>
          </p:txBody>
        </p:sp>
      </p:grpSp>
      <p:sp>
        <p:nvSpPr>
          <p:cNvPr id="55" name="Flowchart: Document 54">
            <a:extLst>
              <a:ext uri="{FF2B5EF4-FFF2-40B4-BE49-F238E27FC236}">
                <a16:creationId xmlns:a16="http://schemas.microsoft.com/office/drawing/2014/main" id="{965A9E61-AA80-4917-BF52-2B5A439D5CF4}"/>
              </a:ext>
            </a:extLst>
          </p:cNvPr>
          <p:cNvSpPr/>
          <p:nvPr/>
        </p:nvSpPr>
        <p:spPr>
          <a:xfrm>
            <a:off x="6975042" y="3185587"/>
            <a:ext cx="1139126" cy="686007"/>
          </a:xfrm>
          <a:prstGeom prst="flowChartDocument">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Forecaster</a:t>
            </a:r>
          </a:p>
        </p:txBody>
      </p:sp>
    </p:spTree>
    <p:extLst>
      <p:ext uri="{BB962C8B-B14F-4D97-AF65-F5344CB8AC3E}">
        <p14:creationId xmlns:p14="http://schemas.microsoft.com/office/powerpoint/2010/main" val="73376611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638CD4F-EC76-472B-BFCF-36843F6BD74C}"/>
              </a:ext>
            </a:extLst>
          </p:cNvPr>
          <p:cNvSpPr>
            <a:spLocks noGrp="1"/>
          </p:cNvSpPr>
          <p:nvPr>
            <p:ph type="title"/>
          </p:nvPr>
        </p:nvSpPr>
        <p:spPr>
          <a:xfrm>
            <a:off x="0" y="265021"/>
            <a:ext cx="12192000" cy="701966"/>
          </a:xfrm>
        </p:spPr>
        <p:txBody>
          <a:bodyPr>
            <a:noAutofit/>
          </a:bodyPr>
          <a:lstStyle/>
          <a:p>
            <a:pPr algn="ctr"/>
            <a:r>
              <a:rPr lang="en-US" sz="2800" b="1" dirty="0">
                <a:solidFill>
                  <a:schemeClr val="tx1"/>
                </a:solidFill>
                <a:latin typeface="Century Gothic" panose="020B0502020202020204" pitchFamily="34" charset="0"/>
              </a:rPr>
              <a:t>Microsoft Dynamics With CPM</a:t>
            </a:r>
          </a:p>
        </p:txBody>
      </p:sp>
      <p:sp>
        <p:nvSpPr>
          <p:cNvPr id="19" name="TextBox 18">
            <a:extLst>
              <a:ext uri="{FF2B5EF4-FFF2-40B4-BE49-F238E27FC236}">
                <a16:creationId xmlns:a16="http://schemas.microsoft.com/office/drawing/2014/main" id="{9DB7F866-3770-402B-B7B4-E256DD1A356F}"/>
              </a:ext>
            </a:extLst>
          </p:cNvPr>
          <p:cNvSpPr txBox="1"/>
          <p:nvPr/>
        </p:nvSpPr>
        <p:spPr>
          <a:xfrm>
            <a:off x="50105" y="1552203"/>
            <a:ext cx="1712382" cy="61555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rPr>
              <a:t>Devices and platforms</a:t>
            </a:r>
          </a:p>
        </p:txBody>
      </p:sp>
      <p:sp>
        <p:nvSpPr>
          <p:cNvPr id="20" name="TextBox 19">
            <a:extLst>
              <a:ext uri="{FF2B5EF4-FFF2-40B4-BE49-F238E27FC236}">
                <a16:creationId xmlns:a16="http://schemas.microsoft.com/office/drawing/2014/main" id="{DD7479D0-8A9F-4E99-A28E-F71459D36E50}"/>
              </a:ext>
            </a:extLst>
          </p:cNvPr>
          <p:cNvSpPr txBox="1"/>
          <p:nvPr/>
        </p:nvSpPr>
        <p:spPr>
          <a:xfrm>
            <a:off x="50107" y="3054449"/>
            <a:ext cx="2004162" cy="923330"/>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Century Gothic" panose="020B0502020202020204" pitchFamily="34" charset="0"/>
              </a:rPr>
              <a:t>ONE Reporting and Budgeting Tool</a:t>
            </a:r>
            <a:endPar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endParaRPr>
          </a:p>
        </p:txBody>
      </p:sp>
      <p:sp>
        <p:nvSpPr>
          <p:cNvPr id="21" name="TextBox 20">
            <a:extLst>
              <a:ext uri="{FF2B5EF4-FFF2-40B4-BE49-F238E27FC236}">
                <a16:creationId xmlns:a16="http://schemas.microsoft.com/office/drawing/2014/main" id="{137043BC-5043-4904-B18D-C0A9CE2F2537}"/>
              </a:ext>
            </a:extLst>
          </p:cNvPr>
          <p:cNvSpPr txBox="1"/>
          <p:nvPr/>
        </p:nvSpPr>
        <p:spPr>
          <a:xfrm>
            <a:off x="85877" y="4536356"/>
            <a:ext cx="1878903" cy="307777"/>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rPr>
              <a:t>Data to report</a:t>
            </a:r>
          </a:p>
        </p:txBody>
      </p:sp>
      <p:sp>
        <p:nvSpPr>
          <p:cNvPr id="22" name="TextBox 21">
            <a:extLst>
              <a:ext uri="{FF2B5EF4-FFF2-40B4-BE49-F238E27FC236}">
                <a16:creationId xmlns:a16="http://schemas.microsoft.com/office/drawing/2014/main" id="{35A95157-43BE-486E-AE97-1979C40DCD27}"/>
              </a:ext>
            </a:extLst>
          </p:cNvPr>
          <p:cNvSpPr txBox="1"/>
          <p:nvPr/>
        </p:nvSpPr>
        <p:spPr>
          <a:xfrm>
            <a:off x="50105" y="5645573"/>
            <a:ext cx="1440492" cy="615553"/>
          </a:xfrm>
          <a:prstGeom prst="rect">
            <a:avLst/>
          </a:prstGeom>
          <a:noFill/>
        </p:spPr>
        <p:txBody>
          <a:bodyPr wrap="square" lIns="0" tIns="0" rIns="0" bIns="0" rtlCol="0" anchor="ctr" anchorCtr="0">
            <a:spAutoFit/>
          </a:bodyPr>
          <a:lstStyle>
            <a:defPPr>
              <a:defRPr lang="en-US"/>
            </a:defPPr>
            <a:lvl1pPr>
              <a:defRPr sz="1050" spc="-40">
                <a:solidFill>
                  <a:srgbClr val="FBFBFB"/>
                </a:solidFill>
                <a:latin typeface="Segoe UI Light"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40" normalizeH="0" baseline="0" noProof="0" dirty="0">
                <a:ln>
                  <a:noFill/>
                </a:ln>
                <a:solidFill>
                  <a:schemeClr val="tx1"/>
                </a:solidFill>
                <a:effectLst/>
                <a:uLnTx/>
                <a:uFillTx/>
                <a:latin typeface="Century Gothic" panose="020B0502020202020204" pitchFamily="34" charset="0"/>
              </a:rPr>
              <a:t>Microsoft Dynamics</a:t>
            </a:r>
          </a:p>
        </p:txBody>
      </p:sp>
      <p:sp>
        <p:nvSpPr>
          <p:cNvPr id="23" name="Rounded Rectangle 76">
            <a:extLst>
              <a:ext uri="{FF2B5EF4-FFF2-40B4-BE49-F238E27FC236}">
                <a16:creationId xmlns:a16="http://schemas.microsoft.com/office/drawing/2014/main" id="{8ABC21B2-E45E-4828-A910-44E26F41C95E}"/>
              </a:ext>
            </a:extLst>
          </p:cNvPr>
          <p:cNvSpPr/>
          <p:nvPr/>
        </p:nvSpPr>
        <p:spPr>
          <a:xfrm>
            <a:off x="2191692" y="1366520"/>
            <a:ext cx="7808617" cy="966331"/>
          </a:xfrm>
          <a:prstGeom prst="roundRect">
            <a:avLst/>
          </a:prstGeom>
          <a:noFill/>
          <a:ln w="3175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nvGrpSpPr>
          <p:cNvPr id="24" name="Group 23">
            <a:extLst>
              <a:ext uri="{FF2B5EF4-FFF2-40B4-BE49-F238E27FC236}">
                <a16:creationId xmlns:a16="http://schemas.microsoft.com/office/drawing/2014/main" id="{111BD2BE-8FC1-43E6-97A0-FDCF4E03F748}"/>
              </a:ext>
            </a:extLst>
          </p:cNvPr>
          <p:cNvGrpSpPr>
            <a:grpSpLocks noChangeAspect="1"/>
          </p:cNvGrpSpPr>
          <p:nvPr/>
        </p:nvGrpSpPr>
        <p:grpSpPr>
          <a:xfrm>
            <a:off x="2922514" y="1396749"/>
            <a:ext cx="5811676" cy="898483"/>
            <a:chOff x="1964347" y="1815182"/>
            <a:chExt cx="6287576" cy="935882"/>
          </a:xfrm>
        </p:grpSpPr>
        <p:pic>
          <p:nvPicPr>
            <p:cNvPr id="25" name="Picture 12" descr="http://icons.iconarchive.com/icons/adidadidu/ipad/256/iPad-icon.png">
              <a:extLst>
                <a:ext uri="{FF2B5EF4-FFF2-40B4-BE49-F238E27FC236}">
                  <a16:creationId xmlns:a16="http://schemas.microsoft.com/office/drawing/2014/main" id="{0B06810A-A0DC-4F31-935C-CE62D15C04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439" y="1884838"/>
              <a:ext cx="796570" cy="7965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icons.iconarchive.com/icons/svengraph/apple-products/256/Macbook-icon.png">
              <a:extLst>
                <a:ext uri="{FF2B5EF4-FFF2-40B4-BE49-F238E27FC236}">
                  <a16:creationId xmlns:a16="http://schemas.microsoft.com/office/drawing/2014/main" id="{9846147B-5BFA-43FA-8649-3499B9B361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041" y="1815182"/>
              <a:ext cx="935882" cy="935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http://icons.iconarchive.com/icons/pc-unleashed/unleashed/256/desktop-icon.png">
              <a:extLst>
                <a:ext uri="{FF2B5EF4-FFF2-40B4-BE49-F238E27FC236}">
                  <a16:creationId xmlns:a16="http://schemas.microsoft.com/office/drawing/2014/main" id="{5C8A50A2-8E7B-442C-9345-3507C4412C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2284" y="1923562"/>
              <a:ext cx="719122" cy="7191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icons.iconarchive.com/icons/kyo-tux/phuzion/256/Device-Laptop-icon.png">
              <a:extLst>
                <a:ext uri="{FF2B5EF4-FFF2-40B4-BE49-F238E27FC236}">
                  <a16:creationId xmlns:a16="http://schemas.microsoft.com/office/drawing/2014/main" id="{E07BB6F9-26B9-4BC9-924E-2D5A16253F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4347" y="1943995"/>
              <a:ext cx="678261" cy="67826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7293123A-AC0B-41E0-8D07-37C89655A51F}"/>
                </a:ext>
              </a:extLst>
            </p:cNvPr>
            <p:cNvGrpSpPr/>
            <p:nvPr/>
          </p:nvGrpSpPr>
          <p:grpSpPr>
            <a:xfrm>
              <a:off x="3211641" y="2092400"/>
              <a:ext cx="881610" cy="360000"/>
              <a:chOff x="3211641" y="2092400"/>
              <a:chExt cx="881610" cy="360000"/>
            </a:xfrm>
          </p:grpSpPr>
          <p:pic>
            <p:nvPicPr>
              <p:cNvPr id="30" name="Picture 20" descr="http://icons.iconarchive.com/icons/svengraph/apple-products/256/iPhone-front-black-icon.png">
                <a:extLst>
                  <a:ext uri="{FF2B5EF4-FFF2-40B4-BE49-F238E27FC236}">
                    <a16:creationId xmlns:a16="http://schemas.microsoft.com/office/drawing/2014/main" id="{9575DD66-2E36-4DDF-A9BB-AE7678308E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251" y="209240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http://rmreview.com.my/wp-content/uploads/2011/04/TOP-TEN-POPULAR-ANDROID-PHONE.jpg">
                <a:extLst>
                  <a:ext uri="{FF2B5EF4-FFF2-40B4-BE49-F238E27FC236}">
                    <a16:creationId xmlns:a16="http://schemas.microsoft.com/office/drawing/2014/main" id="{18F7FC2B-0D48-40CA-BEDE-5FA126FC52FD}"/>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182" l="0" r="100000"/>
                        </a14:imgEffect>
                      </a14:imgLayer>
                    </a14:imgProps>
                  </a:ext>
                  <a:ext uri="{28A0092B-C50C-407E-A947-70E740481C1C}">
                    <a14:useLocalDpi xmlns:a14="http://schemas.microsoft.com/office/drawing/2010/main" val="0"/>
                  </a:ext>
                </a:extLst>
              </a:blip>
              <a:srcRect/>
              <a:stretch/>
            </p:blipFill>
            <p:spPr bwMode="auto">
              <a:xfrm>
                <a:off x="3211641" y="2092400"/>
                <a:ext cx="189871" cy="36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ginktage.com/wp-content/uploads/2010/09/WP71.jpg">
                <a:extLst>
                  <a:ext uri="{FF2B5EF4-FFF2-40B4-BE49-F238E27FC236}">
                    <a16:creationId xmlns:a16="http://schemas.microsoft.com/office/drawing/2014/main" id="{6C22F0F1-57FB-49CC-A61E-0F46188C588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574" y1="66497" x2="21967" y2="6973"/>
                            <a14:foregroundMark x1="51148" y1="93367" x2="91803" y2="81803"/>
                            <a14:foregroundMark x1="91148" y1="78571" x2="86230" y2="11395"/>
                            <a14:foregroundMark x1="83607" y1="9864" x2="27213" y2="9694"/>
                            <a14:foregroundMark x1="8525" y1="3231" x2="95738" y2="3231"/>
                            <a14:foregroundMark x1="8197" y1="14116" x2="4590" y2="56803"/>
                            <a14:foregroundMark x1="47213" y1="1190" x2="82623" y2="1190"/>
                            <a14:foregroundMark x1="97377" y1="84354" x2="98033" y2="95748"/>
                            <a14:foregroundMark x1="20984" y1="99150" x2="85574" y2="98980"/>
                            <a14:backgroundMark x1="70164" y1="510" x2="92131" y2="0"/>
                          </a14:backgroundRemoval>
                        </a14:imgEffect>
                      </a14:imgLayer>
                    </a14:imgProps>
                  </a:ext>
                  <a:ext uri="{28A0092B-C50C-407E-A947-70E740481C1C}">
                    <a14:useLocalDpi xmlns:a14="http://schemas.microsoft.com/office/drawing/2010/main" val="0"/>
                  </a:ext>
                </a:extLst>
              </a:blip>
              <a:srcRect/>
              <a:stretch>
                <a:fillRect/>
              </a:stretch>
            </p:blipFill>
            <p:spPr bwMode="auto">
              <a:xfrm>
                <a:off x="3509874" y="2092400"/>
                <a:ext cx="186735" cy="360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Group 39">
            <a:extLst>
              <a:ext uri="{FF2B5EF4-FFF2-40B4-BE49-F238E27FC236}">
                <a16:creationId xmlns:a16="http://schemas.microsoft.com/office/drawing/2014/main" id="{3EBA9F8B-CE1D-4A4C-BBD8-B31E8484606F}"/>
              </a:ext>
            </a:extLst>
          </p:cNvPr>
          <p:cNvGrpSpPr/>
          <p:nvPr/>
        </p:nvGrpSpPr>
        <p:grpSpPr>
          <a:xfrm>
            <a:off x="2318244" y="4183134"/>
            <a:ext cx="7617492" cy="801641"/>
            <a:chOff x="1093777" y="4103992"/>
            <a:chExt cx="7164124" cy="872015"/>
          </a:xfrm>
        </p:grpSpPr>
        <p:sp>
          <p:nvSpPr>
            <p:cNvPr id="41" name="Up Arrow 1023">
              <a:extLst>
                <a:ext uri="{FF2B5EF4-FFF2-40B4-BE49-F238E27FC236}">
                  <a16:creationId xmlns:a16="http://schemas.microsoft.com/office/drawing/2014/main" id="{B5F44498-4A7E-487B-9155-29AAA6A5DA14}"/>
                </a:ext>
              </a:extLst>
            </p:cNvPr>
            <p:cNvSpPr/>
            <p:nvPr/>
          </p:nvSpPr>
          <p:spPr>
            <a:xfrm>
              <a:off x="1093777" y="4110521"/>
              <a:ext cx="1110631" cy="865486"/>
            </a:xfrm>
            <a:prstGeom prst="upArrow">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GL</a:t>
              </a:r>
            </a:p>
          </p:txBody>
        </p:sp>
        <p:sp>
          <p:nvSpPr>
            <p:cNvPr id="42" name="Up Arrow 65">
              <a:extLst>
                <a:ext uri="{FF2B5EF4-FFF2-40B4-BE49-F238E27FC236}">
                  <a16:creationId xmlns:a16="http://schemas.microsoft.com/office/drawing/2014/main" id="{DE3F3BD2-C146-4A29-AE34-E0E7056D2172}"/>
                </a:ext>
              </a:extLst>
            </p:cNvPr>
            <p:cNvSpPr/>
            <p:nvPr/>
          </p:nvSpPr>
          <p:spPr>
            <a:xfrm>
              <a:off x="2272372" y="4103992"/>
              <a:ext cx="1062373" cy="862672"/>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AR</a:t>
              </a:r>
            </a:p>
          </p:txBody>
        </p:sp>
        <p:sp>
          <p:nvSpPr>
            <p:cNvPr id="43" name="Up Arrow 66">
              <a:extLst>
                <a:ext uri="{FF2B5EF4-FFF2-40B4-BE49-F238E27FC236}">
                  <a16:creationId xmlns:a16="http://schemas.microsoft.com/office/drawing/2014/main" id="{4CE9F1E5-F77D-4619-AD06-55A512E8F5B7}"/>
                </a:ext>
              </a:extLst>
            </p:cNvPr>
            <p:cNvSpPr/>
            <p:nvPr/>
          </p:nvSpPr>
          <p:spPr>
            <a:xfrm>
              <a:off x="3397669" y="4128179"/>
              <a:ext cx="1146768" cy="807731"/>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AP</a:t>
              </a:r>
            </a:p>
          </p:txBody>
        </p:sp>
        <p:sp>
          <p:nvSpPr>
            <p:cNvPr id="44" name="Up Arrow 67">
              <a:extLst>
                <a:ext uri="{FF2B5EF4-FFF2-40B4-BE49-F238E27FC236}">
                  <a16:creationId xmlns:a16="http://schemas.microsoft.com/office/drawing/2014/main" id="{C885F358-9A4E-4814-BCA4-5DB53272826E}"/>
                </a:ext>
              </a:extLst>
            </p:cNvPr>
            <p:cNvSpPr/>
            <p:nvPr/>
          </p:nvSpPr>
          <p:spPr>
            <a:xfrm>
              <a:off x="4610637" y="4131295"/>
              <a:ext cx="1072924" cy="844712"/>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rPr>
                <a:t>Sales</a:t>
              </a:r>
            </a:p>
          </p:txBody>
        </p:sp>
        <p:sp>
          <p:nvSpPr>
            <p:cNvPr id="45" name="Up Arrow 68">
              <a:extLst>
                <a:ext uri="{FF2B5EF4-FFF2-40B4-BE49-F238E27FC236}">
                  <a16:creationId xmlns:a16="http://schemas.microsoft.com/office/drawing/2014/main" id="{88022C64-D560-4A90-B00E-62752804BBD8}"/>
                </a:ext>
              </a:extLst>
            </p:cNvPr>
            <p:cNvSpPr/>
            <p:nvPr/>
          </p:nvSpPr>
          <p:spPr>
            <a:xfrm>
              <a:off x="5760402" y="4103992"/>
              <a:ext cx="1157458" cy="862672"/>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entury Gothic" panose="020B0502020202020204" pitchFamily="34" charset="0"/>
                </a:rPr>
                <a:t>HR</a:t>
              </a: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6" name="Up Arrow 69">
              <a:extLst>
                <a:ext uri="{FF2B5EF4-FFF2-40B4-BE49-F238E27FC236}">
                  <a16:creationId xmlns:a16="http://schemas.microsoft.com/office/drawing/2014/main" id="{5807D7FE-2AE4-4B1E-A8C4-EB07AF4CB7DE}"/>
                </a:ext>
              </a:extLst>
            </p:cNvPr>
            <p:cNvSpPr/>
            <p:nvPr/>
          </p:nvSpPr>
          <p:spPr>
            <a:xfrm>
              <a:off x="7000756" y="4107128"/>
              <a:ext cx="1257145" cy="849834"/>
            </a:xfrm>
            <a:prstGeom prst="up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entury Gothic" panose="020B0502020202020204" pitchFamily="34" charset="0"/>
                </a:rPr>
                <a:t>Budget</a:t>
              </a:r>
              <a:endPar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sp>
        <p:nvSpPr>
          <p:cNvPr id="47" name="Rounded Rectangle 6">
            <a:extLst>
              <a:ext uri="{FF2B5EF4-FFF2-40B4-BE49-F238E27FC236}">
                <a16:creationId xmlns:a16="http://schemas.microsoft.com/office/drawing/2014/main" id="{A277F83A-006A-4E21-AC2A-7DCB0E1C7C63}"/>
              </a:ext>
            </a:extLst>
          </p:cNvPr>
          <p:cNvSpPr/>
          <p:nvPr/>
        </p:nvSpPr>
        <p:spPr>
          <a:xfrm>
            <a:off x="2544173" y="5195111"/>
            <a:ext cx="7103654" cy="155247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grpSp>
        <p:nvGrpSpPr>
          <p:cNvPr id="48" name="Group 47">
            <a:extLst>
              <a:ext uri="{FF2B5EF4-FFF2-40B4-BE49-F238E27FC236}">
                <a16:creationId xmlns:a16="http://schemas.microsoft.com/office/drawing/2014/main" id="{4766BE86-45BA-4E9D-910D-14B8F80AC21A}"/>
              </a:ext>
            </a:extLst>
          </p:cNvPr>
          <p:cNvGrpSpPr/>
          <p:nvPr/>
        </p:nvGrpSpPr>
        <p:grpSpPr>
          <a:xfrm>
            <a:off x="2633530" y="5311728"/>
            <a:ext cx="6942618" cy="1247525"/>
            <a:chOff x="-2253116" y="5290767"/>
            <a:chExt cx="6942618" cy="1247525"/>
          </a:xfrm>
        </p:grpSpPr>
        <p:sp>
          <p:nvSpPr>
            <p:cNvPr id="49" name="Flowchart: Magnetic Disk 48">
              <a:extLst>
                <a:ext uri="{FF2B5EF4-FFF2-40B4-BE49-F238E27FC236}">
                  <a16:creationId xmlns:a16="http://schemas.microsoft.com/office/drawing/2014/main" id="{87AECBE7-6FDC-49B4-92BC-1FDDAA56CDF2}"/>
                </a:ext>
              </a:extLst>
            </p:cNvPr>
            <p:cNvSpPr/>
            <p:nvPr/>
          </p:nvSpPr>
          <p:spPr>
            <a:xfrm>
              <a:off x="-2253116" y="5314156"/>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1</a:t>
              </a:r>
            </a:p>
          </p:txBody>
        </p:sp>
        <p:sp>
          <p:nvSpPr>
            <p:cNvPr id="50" name="Flowchart: Magnetic Disk 49">
              <a:extLst>
                <a:ext uri="{FF2B5EF4-FFF2-40B4-BE49-F238E27FC236}">
                  <a16:creationId xmlns:a16="http://schemas.microsoft.com/office/drawing/2014/main" id="{F3724D7F-4EF2-4EB6-A829-DCC0EE2A7E85}"/>
                </a:ext>
              </a:extLst>
            </p:cNvPr>
            <p:cNvSpPr/>
            <p:nvPr/>
          </p:nvSpPr>
          <p:spPr>
            <a:xfrm>
              <a:off x="-1020094" y="5307317"/>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2</a:t>
              </a:r>
            </a:p>
          </p:txBody>
        </p:sp>
        <p:sp>
          <p:nvSpPr>
            <p:cNvPr id="51" name="Flowchart: Magnetic Disk 50">
              <a:extLst>
                <a:ext uri="{FF2B5EF4-FFF2-40B4-BE49-F238E27FC236}">
                  <a16:creationId xmlns:a16="http://schemas.microsoft.com/office/drawing/2014/main" id="{9BB7107A-18A1-40CA-98E5-739A0E589240}"/>
                </a:ext>
              </a:extLst>
            </p:cNvPr>
            <p:cNvSpPr/>
            <p:nvPr/>
          </p:nvSpPr>
          <p:spPr>
            <a:xfrm>
              <a:off x="202727" y="5314156"/>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3</a:t>
              </a:r>
            </a:p>
          </p:txBody>
        </p:sp>
        <p:sp>
          <p:nvSpPr>
            <p:cNvPr id="52" name="Flowchart: Magnetic Disk 51">
              <a:extLst>
                <a:ext uri="{FF2B5EF4-FFF2-40B4-BE49-F238E27FC236}">
                  <a16:creationId xmlns:a16="http://schemas.microsoft.com/office/drawing/2014/main" id="{5ECD0865-24DA-4C5E-9AA1-E381448E5C90}"/>
                </a:ext>
              </a:extLst>
            </p:cNvPr>
            <p:cNvSpPr/>
            <p:nvPr/>
          </p:nvSpPr>
          <p:spPr>
            <a:xfrm>
              <a:off x="1393636" y="5307317"/>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4</a:t>
              </a:r>
            </a:p>
          </p:txBody>
        </p:sp>
        <p:sp>
          <p:nvSpPr>
            <p:cNvPr id="53" name="Flowchart: Magnetic Disk 52">
              <a:extLst>
                <a:ext uri="{FF2B5EF4-FFF2-40B4-BE49-F238E27FC236}">
                  <a16:creationId xmlns:a16="http://schemas.microsoft.com/office/drawing/2014/main" id="{3623C298-E0AB-4D22-87C0-EB2E782980A6}"/>
                </a:ext>
              </a:extLst>
            </p:cNvPr>
            <p:cNvSpPr/>
            <p:nvPr/>
          </p:nvSpPr>
          <p:spPr>
            <a:xfrm>
              <a:off x="2573517" y="5307317"/>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5</a:t>
              </a:r>
            </a:p>
          </p:txBody>
        </p:sp>
        <p:sp>
          <p:nvSpPr>
            <p:cNvPr id="54" name="Flowchart: Magnetic Disk 53">
              <a:extLst>
                <a:ext uri="{FF2B5EF4-FFF2-40B4-BE49-F238E27FC236}">
                  <a16:creationId xmlns:a16="http://schemas.microsoft.com/office/drawing/2014/main" id="{661DB2C3-ED4F-4DC4-9576-ED2DC93A2325}"/>
                </a:ext>
              </a:extLst>
            </p:cNvPr>
            <p:cNvSpPr/>
            <p:nvPr/>
          </p:nvSpPr>
          <p:spPr>
            <a:xfrm>
              <a:off x="3753398" y="5290767"/>
              <a:ext cx="936104" cy="122413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rPr>
                <a:t>Company 6</a:t>
              </a:r>
            </a:p>
          </p:txBody>
        </p:sp>
      </p:grpSp>
      <p:grpSp>
        <p:nvGrpSpPr>
          <p:cNvPr id="56" name="Group 55">
            <a:extLst>
              <a:ext uri="{FF2B5EF4-FFF2-40B4-BE49-F238E27FC236}">
                <a16:creationId xmlns:a16="http://schemas.microsoft.com/office/drawing/2014/main" id="{7CD66529-0251-4D9B-B1A5-A56D6631424E}"/>
              </a:ext>
            </a:extLst>
          </p:cNvPr>
          <p:cNvGrpSpPr/>
          <p:nvPr/>
        </p:nvGrpSpPr>
        <p:grpSpPr>
          <a:xfrm>
            <a:off x="5599541" y="2366802"/>
            <a:ext cx="992919" cy="649546"/>
            <a:chOff x="4271767" y="2275398"/>
            <a:chExt cx="992919" cy="649546"/>
          </a:xfrm>
          <a:solidFill>
            <a:srgbClr val="00B050"/>
          </a:solidFill>
        </p:grpSpPr>
        <p:sp>
          <p:nvSpPr>
            <p:cNvPr id="57" name="Up Arrow 50">
              <a:extLst>
                <a:ext uri="{FF2B5EF4-FFF2-40B4-BE49-F238E27FC236}">
                  <a16:creationId xmlns:a16="http://schemas.microsoft.com/office/drawing/2014/main" id="{80E8E860-2EC2-46A3-9999-8B91FA47EFC3}"/>
                </a:ext>
              </a:extLst>
            </p:cNvPr>
            <p:cNvSpPr/>
            <p:nvPr/>
          </p:nvSpPr>
          <p:spPr>
            <a:xfrm>
              <a:off x="4271767" y="2275398"/>
              <a:ext cx="992919" cy="649546"/>
            </a:xfrm>
            <a:prstGeom prst="up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8" name="Picture 2" descr="http://www.calumo.com/wp-content/themes/CalumoTheme/images/yes-tick.png">
              <a:extLst>
                <a:ext uri="{FF2B5EF4-FFF2-40B4-BE49-F238E27FC236}">
                  <a16:creationId xmlns:a16="http://schemas.microsoft.com/office/drawing/2014/main" id="{3BF4F5B9-9BFD-4BB4-AC9D-B606382B5C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5643" y="2478024"/>
              <a:ext cx="371475" cy="371475"/>
            </a:xfrm>
            <a:prstGeom prst="rect">
              <a:avLst/>
            </a:prstGeom>
            <a:grpFill/>
            <a:extLst/>
          </p:spPr>
        </p:pic>
      </p:grpSp>
      <p:sp>
        <p:nvSpPr>
          <p:cNvPr id="59" name="Rounded Rectangle 55">
            <a:extLst>
              <a:ext uri="{FF2B5EF4-FFF2-40B4-BE49-F238E27FC236}">
                <a16:creationId xmlns:a16="http://schemas.microsoft.com/office/drawing/2014/main" id="{63A3A9E2-B2DF-4E5F-BB28-05A2A8AE8E9D}"/>
              </a:ext>
            </a:extLst>
          </p:cNvPr>
          <p:cNvSpPr/>
          <p:nvPr/>
        </p:nvSpPr>
        <p:spPr bwMode="invGray">
          <a:xfrm>
            <a:off x="2204845" y="3049423"/>
            <a:ext cx="7808617" cy="1049905"/>
          </a:xfrm>
          <a:prstGeom prst="roundRect">
            <a:avLst/>
          </a:prstGeom>
          <a:gradFill flip="none" rotWithShape="1">
            <a:gsLst>
              <a:gs pos="0">
                <a:schemeClr val="bg1"/>
              </a:gs>
              <a:gs pos="3000">
                <a:srgbClr val="587535"/>
              </a:gs>
              <a:gs pos="47000">
                <a:srgbClr val="156B13"/>
              </a:gs>
            </a:gsLst>
            <a:lin ang="16200000" scaled="0"/>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tIns="0" anchor="t" anchorCtr="0"/>
          <a:lstStyle/>
          <a:p>
            <a:pPr algn="ctr"/>
            <a:endParaRPr lang="en-US" sz="1200" b="1"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 name="TextBox 1">
            <a:extLst>
              <a:ext uri="{FF2B5EF4-FFF2-40B4-BE49-F238E27FC236}">
                <a16:creationId xmlns:a16="http://schemas.microsoft.com/office/drawing/2014/main" id="{702985D0-5294-42BF-9336-5153E6FF4B02}"/>
              </a:ext>
            </a:extLst>
          </p:cNvPr>
          <p:cNvSpPr txBox="1"/>
          <p:nvPr/>
        </p:nvSpPr>
        <p:spPr>
          <a:xfrm>
            <a:off x="2233817" y="3313942"/>
            <a:ext cx="7753338" cy="523220"/>
          </a:xfrm>
          <a:prstGeom prst="rect">
            <a:avLst/>
          </a:prstGeom>
          <a:noFill/>
        </p:spPr>
        <p:txBody>
          <a:bodyPr wrap="square" rtlCol="0">
            <a:spAutoFit/>
          </a:bodyPr>
          <a:lstStyle/>
          <a:p>
            <a:pPr algn="ctr"/>
            <a:r>
              <a:rPr lang="en-US" sz="2800" b="1" dirty="0"/>
              <a:t>CPM SOLUTION</a:t>
            </a:r>
          </a:p>
        </p:txBody>
      </p:sp>
    </p:spTree>
    <p:extLst>
      <p:ext uri="{BB962C8B-B14F-4D97-AF65-F5344CB8AC3E}">
        <p14:creationId xmlns:p14="http://schemas.microsoft.com/office/powerpoint/2010/main" val="49510182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EDBD8-3CBA-4E93-BDF2-3177FCC27648}"/>
              </a:ext>
            </a:extLst>
          </p:cNvPr>
          <p:cNvSpPr>
            <a:spLocks noGrp="1"/>
          </p:cNvSpPr>
          <p:nvPr>
            <p:ph type="title"/>
          </p:nvPr>
        </p:nvSpPr>
        <p:spPr>
          <a:xfrm>
            <a:off x="1" y="510771"/>
            <a:ext cx="12192000" cy="747773"/>
          </a:xfrm>
        </p:spPr>
        <p:txBody>
          <a:bodyPr>
            <a:noAutofit/>
          </a:bodyPr>
          <a:lstStyle/>
          <a:p>
            <a:pPr lvl="0" algn="ctr"/>
            <a:r>
              <a:rPr lang="en-US" sz="2800" b="1" dirty="0">
                <a:solidFill>
                  <a:schemeClr val="tx1"/>
                </a:solidFill>
                <a:latin typeface="Century Gothic" panose="020B0502020202020204" pitchFamily="34" charset="0"/>
              </a:rPr>
              <a:t>CALUMO Demo</a:t>
            </a:r>
            <a:endParaRPr lang="en-US" sz="2800" dirty="0">
              <a:solidFill>
                <a:schemeClr val="tx1"/>
              </a:solidFill>
              <a:latin typeface="Century Gothic" panose="020B0502020202020204" pitchFamily="34" charset="0"/>
            </a:endParaRPr>
          </a:p>
        </p:txBody>
      </p:sp>
      <p:sp>
        <p:nvSpPr>
          <p:cNvPr id="5" name="Title 1">
            <a:extLst>
              <a:ext uri="{FF2B5EF4-FFF2-40B4-BE49-F238E27FC236}">
                <a16:creationId xmlns:a16="http://schemas.microsoft.com/office/drawing/2014/main" id="{ACE7495D-4497-4DB7-8DA2-79DF24C36D59}"/>
              </a:ext>
            </a:extLst>
          </p:cNvPr>
          <p:cNvSpPr txBox="1">
            <a:spLocks/>
          </p:cNvSpPr>
          <p:nvPr/>
        </p:nvSpPr>
        <p:spPr>
          <a:xfrm>
            <a:off x="1992351" y="2863799"/>
            <a:ext cx="8207297" cy="1962844"/>
          </a:xfrm>
          <a:prstGeom prst="rect">
            <a:avLst/>
          </a:prstGeom>
        </p:spPr>
        <p:txBody>
          <a:bodyPr vert="horz" lIns="182880" tIns="182880" rIns="182880" bIns="182880" rtlCol="0" anchor="ctr">
            <a:noAutofit/>
          </a:bodyPr>
          <a:lstStyle>
            <a:lvl1pPr algn="l" defTabSz="914400" rtl="0" eaLnBrk="1" latinLnBrk="0" hangingPunct="1">
              <a:lnSpc>
                <a:spcPct val="90000"/>
              </a:lnSpc>
              <a:spcBef>
                <a:spcPct val="0"/>
              </a:spcBef>
              <a:buNone/>
              <a:defRPr sz="3800" kern="1200">
                <a:solidFill>
                  <a:schemeClr val="accent1"/>
                </a:solidFill>
                <a:latin typeface="Segoe UI Light" panose="020B0502040204020203" pitchFamily="34" charset="0"/>
                <a:ea typeface="Segoe UI" panose="020B0502040204020203" pitchFamily="34" charset="0"/>
                <a:cs typeface="Segoe UI" panose="020B0502040204020203" pitchFamily="34" charset="0"/>
              </a:defRPr>
            </a:lvl1pPr>
          </a:lstStyle>
          <a:p>
            <a:pPr algn="ctr"/>
            <a:r>
              <a:rPr lang="en-US" sz="2400" b="1" i="1" dirty="0">
                <a:solidFill>
                  <a:schemeClr val="tx1"/>
                </a:solidFill>
                <a:latin typeface="Century Gothic" panose="020B0502020202020204" pitchFamily="34" charset="0"/>
              </a:rPr>
              <a:t>CALUMO</a:t>
            </a:r>
            <a:r>
              <a:rPr lang="en-US" sz="2400" b="1" dirty="0">
                <a:solidFill>
                  <a:schemeClr val="tx1"/>
                </a:solidFill>
                <a:latin typeface="Century Gothic" panose="020B0502020202020204" pitchFamily="34" charset="0"/>
              </a:rPr>
              <a:t> </a:t>
            </a:r>
            <a:r>
              <a:rPr lang="en-US" sz="2400" b="1" i="1" dirty="0">
                <a:solidFill>
                  <a:schemeClr val="tx1"/>
                </a:solidFill>
                <a:latin typeface="Century Gothic" panose="020B0502020202020204" pitchFamily="34" charset="0"/>
              </a:rPr>
              <a:t>DEMO </a:t>
            </a:r>
          </a:p>
          <a:p>
            <a:pPr algn="ctr"/>
            <a:endParaRPr lang="en-US" sz="2800" b="1" i="1" dirty="0">
              <a:solidFill>
                <a:schemeClr val="tx1"/>
              </a:solidFill>
              <a:latin typeface="Century Gothic" panose="020B0502020202020204" pitchFamily="34" charset="0"/>
            </a:endParaRPr>
          </a:p>
          <a:p>
            <a:pPr algn="ctr"/>
            <a:r>
              <a:rPr lang="en-US" sz="2400" b="1" dirty="0">
                <a:solidFill>
                  <a:schemeClr val="tx1"/>
                </a:solidFill>
                <a:latin typeface="Century Gothic" panose="020B0502020202020204" pitchFamily="34" charset="0"/>
              </a:rPr>
              <a:t>All-In-One </a:t>
            </a:r>
            <a:r>
              <a:rPr lang="en-AU" sz="2400" b="1" dirty="0">
                <a:solidFill>
                  <a:schemeClr val="tx1"/>
                </a:solidFill>
                <a:latin typeface="Century Gothic" panose="020B0502020202020204" pitchFamily="34" charset="0"/>
              </a:rPr>
              <a:t>platform for:</a:t>
            </a:r>
          </a:p>
          <a:p>
            <a:pPr algn="ctr"/>
            <a:r>
              <a:rPr lang="en-AU" sz="2400" b="1" dirty="0">
                <a:solidFill>
                  <a:schemeClr val="tx1"/>
                </a:solidFill>
                <a:latin typeface="Century Gothic" panose="020B0502020202020204" pitchFamily="34" charset="0"/>
              </a:rPr>
              <a:t> Reporting, Business Intelligence, Budgeting and Forecasting. </a:t>
            </a:r>
          </a:p>
        </p:txBody>
      </p:sp>
    </p:spTree>
    <p:extLst>
      <p:ext uri="{BB962C8B-B14F-4D97-AF65-F5344CB8AC3E}">
        <p14:creationId xmlns:p14="http://schemas.microsoft.com/office/powerpoint/2010/main" val="2845134903"/>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LUMO Corporate Master">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egoe">
      <a:majorFont>
        <a:latin typeface="Segoe UI Semibold"/>
        <a:ea typeface=""/>
        <a:cs typeface=""/>
      </a:majorFont>
      <a:minorFont>
        <a:latin typeface="Segoe UI Semilight"/>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ALUMO Corporate Master" id="{24D90694-EE54-419A-9B41-0C82EA819565}" vid="{5544CC23-54CC-4154-8FCF-37FECBFCE1E8}"/>
    </a:ext>
  </a:extLst>
</a:theme>
</file>

<file path=ppt/theme/theme2.xml><?xml version="1.0" encoding="utf-8"?>
<a:theme xmlns:a="http://schemas.openxmlformats.org/drawingml/2006/main" name="CALUMO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egoe">
      <a:majorFont>
        <a:latin typeface="Segoe UI Semibold"/>
        <a:ea typeface=""/>
        <a:cs typeface=""/>
      </a:majorFont>
      <a:minorFont>
        <a:latin typeface="Segoe UI Semilight"/>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ALUMO Theme" id="{4A8CF771-D06E-4855-A365-CFBDA7AD661C}" vid="{E8C3ACFE-ABD1-44FC-ACC0-CA4F82F5A5B3}"/>
    </a:ext>
  </a:extLst>
</a:theme>
</file>

<file path=ppt/theme/theme3.xml><?xml version="1.0" encoding="utf-8"?>
<a:theme xmlns:a="http://schemas.openxmlformats.org/drawingml/2006/main" name="DOm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egoe">
      <a:majorFont>
        <a:latin typeface="Segoe UI Semibold"/>
        <a:ea typeface=""/>
        <a:cs typeface=""/>
      </a:majorFont>
      <a:minorFont>
        <a:latin typeface="Segoe UI Semilight"/>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DOmTheme" id="{63B69DF3-566A-4A19-B081-E35D2F7EDE5E}" vid="{FA8CD8DA-1747-487E-942B-F6070FEF04AA}"/>
    </a:ext>
  </a:extLst>
</a:theme>
</file>

<file path=ppt/theme/theme4.xml><?xml version="1.0" encoding="utf-8"?>
<a:theme xmlns:a="http://schemas.openxmlformats.org/drawingml/2006/main" name="1_DOm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egoe">
      <a:majorFont>
        <a:latin typeface="Segoe UI Semibold"/>
        <a:ea typeface=""/>
        <a:cs typeface=""/>
      </a:majorFont>
      <a:minorFont>
        <a:latin typeface="Segoe UI Semilight"/>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DOmTheme" id="{63B69DF3-566A-4A19-B081-E35D2F7EDE5E}" vid="{FA8CD8DA-1747-487E-942B-F6070FEF04A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E031C1095B0408DAC708113DFDD36" ma:contentTypeVersion="12" ma:contentTypeDescription="Create a new document." ma:contentTypeScope="" ma:versionID="20e2bd1c6e7da74d278288d5858f637c">
  <xsd:schema xmlns:xsd="http://www.w3.org/2001/XMLSchema" xmlns:xs="http://www.w3.org/2001/XMLSchema" xmlns:p="http://schemas.microsoft.com/office/2006/metadata/properties" xmlns:ns1="http://schemas.microsoft.com/sharepoint/v3" xmlns:ns2="a2851d27-5ce9-4c46-b6d2-9c60a9ccacc2" xmlns:ns3="0f9c49b3-675d-49eb-9aca-ecb844870355" targetNamespace="http://schemas.microsoft.com/office/2006/metadata/properties" ma:root="true" ma:fieldsID="3a93fda6bcea0489ae856cb308ec1ea7" ns1:_="" ns2:_="" ns3:_="">
    <xsd:import namespace="http://schemas.microsoft.com/sharepoint/v3"/>
    <xsd:import namespace="a2851d27-5ce9-4c46-b6d2-9c60a9ccacc2"/>
    <xsd:import namespace="0f9c49b3-675d-49eb-9aca-ecb8448703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851d27-5ce9-4c46-b6d2-9c60a9ccac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9c49b3-675d-49eb-9aca-ecb8448703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E7C598D-CDC1-4E2E-9169-65B333964D33}"/>
</file>

<file path=customXml/itemProps2.xml><?xml version="1.0" encoding="utf-8"?>
<ds:datastoreItem xmlns:ds="http://schemas.openxmlformats.org/officeDocument/2006/customXml" ds:itemID="{91AA7343-ADE2-4C50-8B17-8A96317422FA}"/>
</file>

<file path=customXml/itemProps3.xml><?xml version="1.0" encoding="utf-8"?>
<ds:datastoreItem xmlns:ds="http://schemas.openxmlformats.org/officeDocument/2006/customXml" ds:itemID="{87573BF7-5881-42C4-A4C9-0FB40B73C37F}"/>
</file>

<file path=docProps/app.xml><?xml version="1.0" encoding="utf-8"?>
<Properties xmlns="http://schemas.openxmlformats.org/officeDocument/2006/extended-properties" xmlns:vt="http://schemas.openxmlformats.org/officeDocument/2006/docPropsVTypes">
  <Template>CALUMO Corporate Master</Template>
  <TotalTime>0</TotalTime>
  <Words>1270</Words>
  <Application>Microsoft Office PowerPoint</Application>
  <PresentationFormat>Widescreen</PresentationFormat>
  <Paragraphs>232</Paragraphs>
  <Slides>20</Slides>
  <Notes>6</Notes>
  <HiddenSlides>3</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Wingdings</vt:lpstr>
      <vt:lpstr>Segoe UI Semilight</vt:lpstr>
      <vt:lpstr>Segoe UI Semibold</vt:lpstr>
      <vt:lpstr>Arial</vt:lpstr>
      <vt:lpstr>Segoe UI Light</vt:lpstr>
      <vt:lpstr>Century Gothic</vt:lpstr>
      <vt:lpstr>Segoe UI</vt:lpstr>
      <vt:lpstr>Segoe Semibold</vt:lpstr>
      <vt:lpstr>Calibri</vt:lpstr>
      <vt:lpstr>CALUMO Corporate Master</vt:lpstr>
      <vt:lpstr>CALUMO Theme</vt:lpstr>
      <vt:lpstr>DOmTheme</vt:lpstr>
      <vt:lpstr>1_DOmTheme</vt:lpstr>
      <vt:lpstr>PowerPoint Presentation</vt:lpstr>
      <vt:lpstr>Session Overview</vt:lpstr>
      <vt:lpstr>Climbing The BUSINESS INTELLIGENCE Value Curve   </vt:lpstr>
      <vt:lpstr>USER ROLES AND NEEDS</vt:lpstr>
      <vt:lpstr>Session OBJECTIVES</vt:lpstr>
      <vt:lpstr>Business Challenges, Solutions, and Outcomes</vt:lpstr>
      <vt:lpstr>Microsoft Dynamics Without CPM</vt:lpstr>
      <vt:lpstr>Microsoft Dynamics With CPM</vt:lpstr>
      <vt:lpstr>CALUMO Demo</vt:lpstr>
      <vt:lpstr>PowerPoint Presentation</vt:lpstr>
      <vt:lpstr>ranked #1  in the world’s largest survey of  business intelligence SOLUTIONS</vt:lpstr>
      <vt:lpstr>SECURE, configurable, scalable cloud security</vt:lpstr>
      <vt:lpstr>The Calumo solution</vt:lpstr>
      <vt:lpstr>CALUMO RESULTS</vt:lpstr>
      <vt:lpstr>PowerPoint Presentation</vt:lpstr>
      <vt:lpstr>CALUMO Customer Success</vt:lpstr>
      <vt:lpstr>CALUMO CUSTOMER rEVIEW</vt:lpstr>
      <vt:lpstr>questions, next steps</vt:lpstr>
      <vt:lpstr>Introductions </vt:lpstr>
      <vt:lpstr>Delivery and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2018-01-16T18:54:34Z</dcterms:created>
  <dcterms:modified xsi:type="dcterms:W3CDTF">2019-04-25T15:58:59Z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0x010100370E031C1095B0408DAC708113DFDD36</vt:lpwstr>
  </property>
</Properties>
</file>