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9" r:id="rId6"/>
    <p:sldId id="287" r:id="rId7"/>
    <p:sldId id="288" r:id="rId8"/>
    <p:sldId id="280" r:id="rId9"/>
    <p:sldId id="281" r:id="rId10"/>
    <p:sldId id="282" r:id="rId11"/>
    <p:sldId id="283" r:id="rId12"/>
    <p:sldId id="284" r:id="rId13"/>
    <p:sldId id="285" r:id="rId14"/>
    <p:sldId id="299" r:id="rId15"/>
    <p:sldId id="298" r:id="rId16"/>
    <p:sldId id="301" r:id="rId17"/>
    <p:sldId id="300" r:id="rId18"/>
    <p:sldId id="289" r:id="rId19"/>
    <p:sldId id="290" r:id="rId20"/>
    <p:sldId id="302" r:id="rId21"/>
    <p:sldId id="291" r:id="rId22"/>
    <p:sldId id="292" r:id="rId23"/>
    <p:sldId id="293" r:id="rId24"/>
    <p:sldId id="294" r:id="rId25"/>
    <p:sldId id="295" r:id="rId26"/>
    <p:sldId id="303" r:id="rId27"/>
    <p:sldId id="304" r:id="rId28"/>
    <p:sldId id="305" r:id="rId29"/>
    <p:sldId id="306" r:id="rId30"/>
    <p:sldId id="274" r:id="rId31"/>
    <p:sldId id="27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8E2B"/>
    <a:srgbClr val="5136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30" y="8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676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0447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9251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800100" indent="-342900"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 dirty="0" smtClean="0"/>
              <a:t>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22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03777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183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5571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54484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77719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16136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1424-7449-4D23-8F6F-0EA008792FE4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4336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31424-7449-4D23-8F6F-0EA008792FE4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52903-0EFD-43FB-A587-0A6AC461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1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1362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1362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1362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1362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1362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1362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Reserved for Intro Picture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Please contact Tim for Assistance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6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1438" y="3202058"/>
            <a:ext cx="8129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What If Process is Your Problem?</a:t>
            </a:r>
            <a:endParaRPr lang="en-US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7476" y="4980682"/>
            <a:ext cx="39233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Bob Beaird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Business Analyst bbeaird@Innovia.com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64068" y="4980682"/>
            <a:ext cx="39233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Alan Wyne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Director of Operations</a:t>
            </a:r>
          </a:p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awyne@Innovia.com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9720396">
            <a:off x="947347" y="5334625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9265147">
            <a:off x="7009043" y="5334626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Picture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92" y="4529315"/>
            <a:ext cx="2344644" cy="2131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031" y="4300091"/>
            <a:ext cx="195103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82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025140" cy="4184015"/>
          </a:xfrm>
        </p:spPr>
        <p:txBody>
          <a:bodyPr>
            <a:normAutofit/>
          </a:bodyPr>
          <a:lstStyle/>
          <a:p>
            <a:r>
              <a:rPr lang="en-US" dirty="0" smtClean="0"/>
              <a:t>Mapping Styles – Swim Lane 2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480392"/>
              </p:ext>
            </p:extLst>
          </p:nvPr>
        </p:nvGraphicFramePr>
        <p:xfrm>
          <a:off x="4011929" y="47775"/>
          <a:ext cx="7992019" cy="604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Visio" r:id="rId3" imgW="9596241" imgH="7253227" progId="Visio.Drawing.15">
                  <p:embed/>
                </p:oleObj>
              </mc:Choice>
              <mc:Fallback>
                <p:oleObj name="Visio" r:id="rId3" imgW="9596241" imgH="7253227" progId="Visio.Drawing.15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11929" y="47775"/>
                        <a:ext cx="7992019" cy="6044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688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025140" cy="4184015"/>
          </a:xfrm>
        </p:spPr>
        <p:txBody>
          <a:bodyPr>
            <a:normAutofit/>
          </a:bodyPr>
          <a:lstStyle/>
          <a:p>
            <a:r>
              <a:rPr lang="en-US" dirty="0" smtClean="0"/>
              <a:t>Mapping Styles – Swim Lane 2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298594"/>
              </p:ext>
            </p:extLst>
          </p:nvPr>
        </p:nvGraphicFramePr>
        <p:xfrm>
          <a:off x="4046220" y="0"/>
          <a:ext cx="7961984" cy="6017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Visio" r:id="rId3" imgW="9596241" imgH="7253227" progId="Visio.Drawing.15">
                  <p:embed/>
                </p:oleObj>
              </mc:Choice>
              <mc:Fallback>
                <p:oleObj name="Visio" r:id="rId3" imgW="9596241" imgH="7253227" progId="Visio.Drawing.15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6220" y="0"/>
                        <a:ext cx="7961984" cy="6017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167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6545"/>
            <a:ext cx="10515600" cy="1325563"/>
          </a:xfrm>
        </p:spPr>
        <p:txBody>
          <a:bodyPr/>
          <a:lstStyle/>
          <a:p>
            <a:r>
              <a:rPr lang="en-US" dirty="0" smtClean="0"/>
              <a:t>Mapping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way Value Stream maps are developed varies by organization, but their purpose remains consistent:</a:t>
            </a:r>
          </a:p>
          <a:p>
            <a:endParaRPr lang="en-US" dirty="0"/>
          </a:p>
          <a:p>
            <a:pPr lvl="1"/>
            <a:r>
              <a:rPr lang="en-US" sz="2800" dirty="0"/>
              <a:t>Diagram how value is currently delivered – Current State (identifying where waste occurs)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The diagram how value should be delivered – Future State (finding ways to improve processes)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8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7936"/>
            <a:ext cx="1219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Questions to Ask</a:t>
            </a:r>
            <a:endParaRPr lang="en-US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29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7975"/>
            <a:ext cx="10515600" cy="1325563"/>
          </a:xfrm>
        </p:spPr>
        <p:txBody>
          <a:bodyPr/>
          <a:lstStyle/>
          <a:p>
            <a:r>
              <a:rPr lang="en-US" dirty="0" smtClean="0"/>
              <a:t>Questions to 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emphasis is not only on doing things more efficiently: the first question is why an operation or step must be done at all</a:t>
            </a:r>
          </a:p>
          <a:p>
            <a:endParaRPr lang="en-US" dirty="0"/>
          </a:p>
          <a:p>
            <a:r>
              <a:rPr lang="en-US" dirty="0"/>
              <a:t>Highlight Value/Non-value activities, classify</a:t>
            </a:r>
          </a:p>
          <a:p>
            <a:endParaRPr lang="en-US" dirty="0"/>
          </a:p>
          <a:p>
            <a:r>
              <a:rPr lang="en-US" dirty="0"/>
              <a:t>Start to Identify / Prioritize Issues and </a:t>
            </a:r>
            <a:r>
              <a:rPr lang="en-US" dirty="0" smtClean="0"/>
              <a:t>possible action items (Do-its</a:t>
            </a:r>
            <a:r>
              <a:rPr lang="en-US" dirty="0"/>
              <a:t>, Events, </a:t>
            </a:r>
            <a:r>
              <a:rPr lang="en-US" dirty="0" smtClean="0"/>
              <a:t>Projects)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80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7975"/>
            <a:ext cx="10515600" cy="1325563"/>
          </a:xfrm>
        </p:spPr>
        <p:txBody>
          <a:bodyPr/>
          <a:lstStyle/>
          <a:p>
            <a:r>
              <a:rPr lang="en-US" dirty="0"/>
              <a:t>Questions to 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416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Does the task enable a competitive advantage (reduce the price, provide faster delivery, create fewer defects)?</a:t>
            </a:r>
          </a:p>
          <a:p>
            <a:endParaRPr lang="en-US" dirty="0"/>
          </a:p>
          <a:p>
            <a:r>
              <a:rPr lang="en-US" dirty="0"/>
              <a:t>If the customer knew we were doing this would they ask us to stop it in order to lower the </a:t>
            </a:r>
            <a:r>
              <a:rPr lang="en-US" dirty="0" smtClean="0"/>
              <a:t>price / deliver faster?</a:t>
            </a:r>
            <a:endParaRPr lang="en-US" dirty="0"/>
          </a:p>
          <a:p>
            <a:endParaRPr lang="en-US" dirty="0"/>
          </a:p>
          <a:p>
            <a:r>
              <a:rPr lang="en-US" dirty="0"/>
              <a:t>Can I eliminate or reduce this activity?</a:t>
            </a:r>
          </a:p>
          <a:p>
            <a:endParaRPr lang="en-US" dirty="0"/>
          </a:p>
          <a:p>
            <a:r>
              <a:rPr lang="en-US" dirty="0"/>
              <a:t>Does the task “touch” the </a:t>
            </a:r>
            <a:r>
              <a:rPr lang="en-US" dirty="0" smtClean="0"/>
              <a:t>customer? </a:t>
            </a:r>
            <a:r>
              <a:rPr lang="en-US" dirty="0"/>
              <a:t>W</a:t>
            </a:r>
            <a:r>
              <a:rPr lang="en-US" dirty="0" smtClean="0"/>
              <a:t>ould </a:t>
            </a:r>
            <a:r>
              <a:rPr lang="en-US" dirty="0"/>
              <a:t>the customer be willing to pay extra or prefer us over the competition if we were doing this task?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01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7975"/>
            <a:ext cx="10515600" cy="1325563"/>
          </a:xfrm>
        </p:spPr>
        <p:txBody>
          <a:bodyPr/>
          <a:lstStyle/>
          <a:p>
            <a:r>
              <a:rPr lang="en-US" dirty="0"/>
              <a:t>Questions to 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in doubt about what constitutes waste and what doesn’t always look at the situation from the end users’ perspective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Team can prioritize where and when to apply changes between the current and future state maps, using the </a:t>
            </a:r>
            <a:r>
              <a:rPr lang="en-US" dirty="0" smtClean="0"/>
              <a:t>findings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84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7936"/>
            <a:ext cx="1219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Process</a:t>
            </a:r>
            <a:endParaRPr lang="en-US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7975"/>
            <a:ext cx="10515600" cy="1325563"/>
          </a:xfrm>
        </p:spPr>
        <p:txBody>
          <a:bodyPr/>
          <a:lstStyle/>
          <a:p>
            <a:r>
              <a:rPr lang="en-US" dirty="0" smtClean="0"/>
              <a:t>Process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Map and Discovery</a:t>
            </a:r>
          </a:p>
          <a:p>
            <a:pPr lvl="1"/>
            <a:r>
              <a:rPr lang="en-US" dirty="0"/>
              <a:t>Current State Map</a:t>
            </a:r>
          </a:p>
          <a:p>
            <a:pPr lvl="1"/>
            <a:r>
              <a:rPr lang="en-US" dirty="0"/>
              <a:t>Identify issues and metrics</a:t>
            </a:r>
          </a:p>
          <a:p>
            <a:r>
              <a:rPr lang="en-US" dirty="0"/>
              <a:t>Findings</a:t>
            </a:r>
          </a:p>
          <a:p>
            <a:pPr lvl="1"/>
            <a:r>
              <a:rPr lang="en-US" dirty="0" smtClean="0"/>
              <a:t>Do-its</a:t>
            </a:r>
            <a:endParaRPr lang="en-US" dirty="0"/>
          </a:p>
          <a:p>
            <a:pPr lvl="1"/>
            <a:r>
              <a:rPr lang="en-US" dirty="0"/>
              <a:t>Events</a:t>
            </a:r>
          </a:p>
          <a:p>
            <a:pPr lvl="1"/>
            <a:r>
              <a:rPr lang="en-US" dirty="0" smtClean="0"/>
              <a:t>Projects</a:t>
            </a:r>
          </a:p>
          <a:p>
            <a:pPr lvl="1"/>
            <a:r>
              <a:rPr lang="en-US" dirty="0"/>
              <a:t>Future State Map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08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7975"/>
            <a:ext cx="10515600" cy="1325563"/>
          </a:xfrm>
        </p:spPr>
        <p:txBody>
          <a:bodyPr/>
          <a:lstStyle/>
          <a:p>
            <a:r>
              <a:rPr lang="en-US" dirty="0" smtClean="0"/>
              <a:t>Process – Current State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273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Many functions are not well documented</a:t>
            </a:r>
          </a:p>
          <a:p>
            <a:endParaRPr lang="en-US" dirty="0"/>
          </a:p>
          <a:p>
            <a:r>
              <a:rPr lang="en-US" dirty="0"/>
              <a:t>Many functions support several services without clear boundaries</a:t>
            </a:r>
          </a:p>
          <a:p>
            <a:endParaRPr lang="en-US" dirty="0"/>
          </a:p>
          <a:p>
            <a:r>
              <a:rPr lang="en-US" dirty="0" smtClean="0"/>
              <a:t>Hard </a:t>
            </a:r>
            <a:r>
              <a:rPr lang="en-US" dirty="0"/>
              <a:t>to identify customer, product and customer values</a:t>
            </a:r>
          </a:p>
          <a:p>
            <a:endParaRPr lang="en-US" dirty="0"/>
          </a:p>
          <a:p>
            <a:r>
              <a:rPr lang="en-US" dirty="0"/>
              <a:t>Waste in administrative processes is much harder to see – more entrenched and hidden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45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7975"/>
            <a:ext cx="10515600" cy="1325563"/>
          </a:xfrm>
        </p:spPr>
        <p:txBody>
          <a:bodyPr/>
          <a:lstStyle/>
          <a:p>
            <a:r>
              <a:rPr lang="en-US" dirty="0" smtClean="0"/>
              <a:t>Session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0241" indent="-560241">
              <a:buFont typeface="Arial" panose="020B0604020202020204" pitchFamily="34" charset="0"/>
              <a:buChar char="•"/>
              <a:defRPr/>
            </a:pPr>
            <a:r>
              <a:rPr lang="en-US" dirty="0"/>
              <a:t>Discuss how Value Stream Mapping can be used in your business</a:t>
            </a:r>
          </a:p>
          <a:p>
            <a:pPr marL="560241" indent="-560241">
              <a:buFont typeface="Arial" panose="020B0604020202020204" pitchFamily="34" charset="0"/>
              <a:buChar char="•"/>
              <a:defRPr/>
            </a:pPr>
            <a:r>
              <a:rPr lang="en-US" dirty="0"/>
              <a:t>Show the process for a successful Value Stream Mapping session</a:t>
            </a:r>
          </a:p>
          <a:p>
            <a:pPr marL="560241" indent="-560241">
              <a:buFont typeface="Arial" panose="020B0604020202020204" pitchFamily="34" charset="0"/>
              <a:buChar char="•"/>
              <a:defRPr/>
            </a:pPr>
            <a:r>
              <a:rPr lang="en-US" dirty="0"/>
              <a:t>Attendees leave with an understanding of Value Stream Mapping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82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7975"/>
            <a:ext cx="10515600" cy="1325563"/>
          </a:xfrm>
        </p:spPr>
        <p:txBody>
          <a:bodyPr/>
          <a:lstStyle/>
          <a:p>
            <a:r>
              <a:rPr lang="en-US" dirty="0"/>
              <a:t>Process – Current State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Completed in a day – so scoped to that objective</a:t>
            </a:r>
          </a:p>
          <a:p>
            <a:endParaRPr lang="en-US" dirty="0"/>
          </a:p>
          <a:p>
            <a:r>
              <a:rPr lang="en-US" dirty="0"/>
              <a:t>Performed by a cross functional team of knowledgeable doers (often middle managers) responsible for implementing change</a:t>
            </a:r>
          </a:p>
          <a:p>
            <a:endParaRPr lang="en-US" dirty="0"/>
          </a:p>
          <a:p>
            <a:r>
              <a:rPr lang="en-US" dirty="0"/>
              <a:t>Resulting in a picture (and team observations) of what we “see” when following the product/service</a:t>
            </a:r>
          </a:p>
        </p:txBody>
      </p:sp>
    </p:spTree>
    <p:extLst>
      <p:ext uri="{BB962C8B-B14F-4D97-AF65-F5344CB8AC3E}">
        <p14:creationId xmlns:p14="http://schemas.microsoft.com/office/powerpoint/2010/main" val="8177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515"/>
            <a:ext cx="10515600" cy="1325563"/>
          </a:xfrm>
        </p:spPr>
        <p:txBody>
          <a:bodyPr/>
          <a:lstStyle/>
          <a:p>
            <a:r>
              <a:rPr lang="en-US" dirty="0" smtClean="0"/>
              <a:t>Process -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470" y="1245870"/>
            <a:ext cx="11860530" cy="471392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Observations gathered along the way are summarized into a Findings document, developed by and reviewed with the team</a:t>
            </a:r>
          </a:p>
          <a:p>
            <a:endParaRPr lang="en-US" dirty="0"/>
          </a:p>
          <a:p>
            <a:r>
              <a:rPr lang="en-US" dirty="0"/>
              <a:t>Findings include action items:</a:t>
            </a:r>
          </a:p>
          <a:p>
            <a:pPr lvl="1"/>
            <a:r>
              <a:rPr lang="en-US" dirty="0"/>
              <a:t>Do Its – Actions that can be taken immediately to improve the process</a:t>
            </a:r>
          </a:p>
          <a:p>
            <a:pPr lvl="1"/>
            <a:r>
              <a:rPr lang="en-US" dirty="0"/>
              <a:t>Events – Actions that will require some analysis and cost to implement but are not resource intensive and are typically more localized in effect</a:t>
            </a:r>
          </a:p>
          <a:p>
            <a:pPr lvl="1"/>
            <a:r>
              <a:rPr lang="en-US" dirty="0"/>
              <a:t>Projects – Actions that require teamwork across functions, more in-depth analysis and costs that usually require a cost benefit analysis</a:t>
            </a:r>
          </a:p>
          <a:p>
            <a:endParaRPr lang="en-US" dirty="0"/>
          </a:p>
          <a:p>
            <a:r>
              <a:rPr lang="en-US" dirty="0"/>
              <a:t>Data gathered showing potential ROI should be documented</a:t>
            </a:r>
          </a:p>
          <a:p>
            <a:endParaRPr lang="en-US" dirty="0"/>
          </a:p>
          <a:p>
            <a:r>
              <a:rPr lang="en-US" dirty="0"/>
              <a:t>Open issues that address broader policy and cultural issues often included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9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Process -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90" y="1211580"/>
            <a:ext cx="11746230" cy="489204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One methodology we use documents points in the process that are not value adds – collecting them as “disconnect” bullet points</a:t>
            </a:r>
          </a:p>
          <a:p>
            <a:endParaRPr lang="en-US" dirty="0"/>
          </a:p>
          <a:p>
            <a:r>
              <a:rPr lang="en-US" dirty="0"/>
              <a:t>Disconnects are part of the process of going from present to future state, providing a starting point for defining do-it’s, events, and projects and as requirements for the future state</a:t>
            </a:r>
          </a:p>
          <a:p>
            <a:endParaRPr lang="en-US" dirty="0"/>
          </a:p>
          <a:p>
            <a:r>
              <a:rPr lang="en-US" dirty="0"/>
              <a:t>Two examples:</a:t>
            </a:r>
          </a:p>
          <a:p>
            <a:pPr lvl="1"/>
            <a:r>
              <a:rPr lang="en-US" dirty="0"/>
              <a:t>Disconnect is “receipt in WMS does not consistently flow into receipt in NAV”</a:t>
            </a:r>
          </a:p>
          <a:p>
            <a:pPr lvl="1"/>
            <a:r>
              <a:rPr lang="en-US" dirty="0"/>
              <a:t>Event: Have warehouse, planning, purchasing, IT investigate the root cause(s) and create a plan to fix</a:t>
            </a:r>
          </a:p>
          <a:p>
            <a:pPr lvl="1"/>
            <a:r>
              <a:rPr lang="en-US" dirty="0"/>
              <a:t>Disconnect: No visibility into future demand – particularly for stock products, but also including demand for new product launches and marketing campaigns – creating difficulties for purchasing and planning</a:t>
            </a:r>
          </a:p>
          <a:p>
            <a:pPr lvl="1"/>
            <a:r>
              <a:rPr lang="en-US" dirty="0"/>
              <a:t>Project (and part of future state map): Scope and implement demand management/forecasting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1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7975"/>
            <a:ext cx="10515600" cy="1325563"/>
          </a:xfrm>
        </p:spPr>
        <p:txBody>
          <a:bodyPr/>
          <a:lstStyle/>
          <a:p>
            <a:r>
              <a:rPr lang="en-US" dirty="0" smtClean="0"/>
              <a:t>Process – Future State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940" y="1711325"/>
            <a:ext cx="1123569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Complete in a day with the same team</a:t>
            </a:r>
          </a:p>
          <a:p>
            <a:endParaRPr lang="en-US" dirty="0"/>
          </a:p>
          <a:p>
            <a:r>
              <a:rPr lang="en-US" dirty="0"/>
              <a:t>Create a flexible, reactive system that quickly adapts to changing customer needs</a:t>
            </a:r>
          </a:p>
          <a:p>
            <a:endParaRPr lang="en-US" dirty="0"/>
          </a:p>
          <a:p>
            <a:r>
              <a:rPr lang="en-US" dirty="0"/>
              <a:t>Eliminate waste, minimize handoffs and silos, trigger resources only when needed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Note: The Future State will evolve, particularly as Events and Projects are worked through, which will flesh out initial map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7975"/>
            <a:ext cx="10515600" cy="1325563"/>
          </a:xfrm>
        </p:spPr>
        <p:txBody>
          <a:bodyPr/>
          <a:lstStyle/>
          <a:p>
            <a:r>
              <a:rPr lang="en-US" dirty="0" smtClean="0"/>
              <a:t>Process – Some Meeting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Everyone is equal</a:t>
            </a:r>
          </a:p>
          <a:p>
            <a:r>
              <a:rPr lang="en-US" dirty="0"/>
              <a:t>Focus on the process, not the person</a:t>
            </a:r>
          </a:p>
          <a:p>
            <a:r>
              <a:rPr lang="en-US" dirty="0"/>
              <a:t>Be specific, give examples</a:t>
            </a:r>
          </a:p>
          <a:p>
            <a:r>
              <a:rPr lang="en-US" dirty="0"/>
              <a:t>Limit “war stories”</a:t>
            </a:r>
          </a:p>
          <a:p>
            <a:r>
              <a:rPr lang="en-US" dirty="0"/>
              <a:t>One conversation at a time</a:t>
            </a:r>
          </a:p>
          <a:p>
            <a:r>
              <a:rPr lang="en-US" dirty="0"/>
              <a:t>Two second rule</a:t>
            </a:r>
          </a:p>
          <a:p>
            <a:r>
              <a:rPr lang="en-US" dirty="0"/>
              <a:t>Five minute rule</a:t>
            </a:r>
          </a:p>
          <a:p>
            <a:r>
              <a:rPr lang="en-US" dirty="0"/>
              <a:t>Mobile devices off, laptops closed during workshop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59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7975"/>
            <a:ext cx="10515600" cy="1325563"/>
          </a:xfrm>
        </p:spPr>
        <p:txBody>
          <a:bodyPr/>
          <a:lstStyle/>
          <a:p>
            <a:r>
              <a:rPr lang="en-US" dirty="0" smtClean="0"/>
              <a:t>Process – Tools of the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room with a lot of wall space</a:t>
            </a:r>
          </a:p>
          <a:p>
            <a:endParaRPr lang="en-US" dirty="0"/>
          </a:p>
          <a:p>
            <a:r>
              <a:rPr lang="en-US" dirty="0"/>
              <a:t>Post-It Flip Chart </a:t>
            </a:r>
          </a:p>
          <a:p>
            <a:endParaRPr lang="en-US" dirty="0"/>
          </a:p>
          <a:p>
            <a:r>
              <a:rPr lang="en-US" dirty="0"/>
              <a:t>3x5 post-it notes</a:t>
            </a:r>
          </a:p>
          <a:p>
            <a:endParaRPr lang="en-US" dirty="0"/>
          </a:p>
          <a:p>
            <a:r>
              <a:rPr lang="en-US" dirty="0"/>
              <a:t>Markers</a:t>
            </a:r>
          </a:p>
        </p:txBody>
      </p:sp>
    </p:spTree>
    <p:extLst>
      <p:ext uri="{BB962C8B-B14F-4D97-AF65-F5344CB8AC3E}">
        <p14:creationId xmlns:p14="http://schemas.microsoft.com/office/powerpoint/2010/main" val="255099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26365"/>
            <a:ext cx="10515600" cy="1325563"/>
          </a:xfrm>
        </p:spPr>
        <p:txBody>
          <a:bodyPr/>
          <a:lstStyle/>
          <a:p>
            <a:r>
              <a:rPr lang="en-US" dirty="0" smtClean="0"/>
              <a:t>Process Selfie</a:t>
            </a:r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9C1250EB-763F-4166-A220-0D2001E37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694" y="1016352"/>
            <a:ext cx="8656102" cy="486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63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7936"/>
            <a:ext cx="1219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Any Questions?</a:t>
            </a:r>
            <a:endParaRPr lang="en-US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62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7936"/>
            <a:ext cx="1219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Thank You for Attending!</a:t>
            </a:r>
            <a:endParaRPr lang="en-US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49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7975"/>
            <a:ext cx="10515600" cy="1325563"/>
          </a:xfrm>
        </p:spPr>
        <p:txBody>
          <a:bodyPr/>
          <a:lstStyle/>
          <a:p>
            <a:r>
              <a:rPr lang="en-US" dirty="0" smtClean="0"/>
              <a:t>Session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0241" indent="-560241">
              <a:buFont typeface="Arial" panose="020B0604020202020204" pitchFamily="34" charset="0"/>
              <a:buChar char="•"/>
              <a:defRPr/>
            </a:pPr>
            <a:r>
              <a:rPr lang="en-US" dirty="0"/>
              <a:t>Discuss different types of maps</a:t>
            </a:r>
          </a:p>
          <a:p>
            <a:pPr marL="560241" indent="-560241">
              <a:buFont typeface="Arial" panose="020B0604020202020204" pitchFamily="34" charset="0"/>
              <a:buChar char="•"/>
              <a:defRPr/>
            </a:pPr>
            <a:r>
              <a:rPr lang="en-US" dirty="0"/>
              <a:t>What questions to ask</a:t>
            </a:r>
          </a:p>
          <a:p>
            <a:pPr marL="560241" indent="-560241">
              <a:buFont typeface="Arial" panose="020B0604020202020204" pitchFamily="34" charset="0"/>
              <a:buChar char="•"/>
              <a:defRPr/>
            </a:pPr>
            <a:r>
              <a:rPr lang="en-US" dirty="0"/>
              <a:t>Review of Process</a:t>
            </a:r>
          </a:p>
          <a:p>
            <a:pPr marL="560241" indent="-560241">
              <a:buFont typeface="Arial" panose="020B0604020202020204" pitchFamily="34" charset="0"/>
              <a:buChar char="•"/>
              <a:defRPr/>
            </a:pPr>
            <a:r>
              <a:rPr lang="en-US" dirty="0"/>
              <a:t>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7936"/>
            <a:ext cx="1219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Mapping Styles</a:t>
            </a:r>
            <a:endParaRPr lang="en-US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26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7975"/>
            <a:ext cx="10515600" cy="1325563"/>
          </a:xfrm>
        </p:spPr>
        <p:txBody>
          <a:bodyPr/>
          <a:lstStyle/>
          <a:p>
            <a:r>
              <a:rPr lang="en-US" dirty="0" smtClean="0"/>
              <a:t>Mapping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sz="3200" dirty="0"/>
              <a:t>Baseline: Flow Chart Style Map</a:t>
            </a:r>
          </a:p>
          <a:p>
            <a:pPr marL="448193" lvl="1" indent="0">
              <a:lnSpc>
                <a:spcPct val="80000"/>
              </a:lnSpc>
              <a:buFontTx/>
              <a:buNone/>
              <a:defRPr/>
            </a:pPr>
            <a:endParaRPr lang="en-US" sz="3200" dirty="0"/>
          </a:p>
          <a:p>
            <a:pPr lvl="1">
              <a:lnSpc>
                <a:spcPct val="80000"/>
              </a:lnSpc>
              <a:defRPr/>
            </a:pPr>
            <a:r>
              <a:rPr lang="en-US" sz="2800" dirty="0"/>
              <a:t>Starting point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/>
              <a:t>Ending point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/>
              <a:t>Process boxes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/>
              <a:t>Decision diamonds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/>
              <a:t>Alternative branches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/>
              <a:t>Great for mapping out logic flow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24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436620" cy="3543935"/>
          </a:xfrm>
        </p:spPr>
        <p:txBody>
          <a:bodyPr>
            <a:normAutofit/>
          </a:bodyPr>
          <a:lstStyle/>
          <a:p>
            <a:r>
              <a:rPr lang="en-US" dirty="0"/>
              <a:t>Mapping Styles:</a:t>
            </a:r>
            <a:br>
              <a:rPr lang="en-US" dirty="0"/>
            </a:br>
            <a:r>
              <a:rPr lang="en-US" dirty="0"/>
              <a:t>Your Familiar</a:t>
            </a:r>
            <a:br>
              <a:rPr lang="en-US" dirty="0"/>
            </a:br>
            <a:r>
              <a:rPr lang="en-US" dirty="0"/>
              <a:t>Flow Chart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92617F-0D0A-4330-A99B-FF7F824B8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73" y="278239"/>
            <a:ext cx="5132178" cy="5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54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0825"/>
            <a:ext cx="10515600" cy="1325563"/>
          </a:xfrm>
        </p:spPr>
        <p:txBody>
          <a:bodyPr/>
          <a:lstStyle/>
          <a:p>
            <a:r>
              <a:rPr lang="en-US" dirty="0" smtClean="0"/>
              <a:t>Mapping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" y="1562735"/>
            <a:ext cx="1190244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	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			</a:t>
            </a:r>
            <a:r>
              <a:rPr lang="en-US" sz="3500" dirty="0" smtClean="0"/>
              <a:t>Swim </a:t>
            </a:r>
            <a:r>
              <a:rPr lang="en-US" sz="3500" dirty="0"/>
              <a:t>Lane Map 1</a:t>
            </a:r>
          </a:p>
          <a:p>
            <a:pPr marL="448193" lvl="1" indent="0">
              <a:buNone/>
              <a:defRPr/>
            </a:pPr>
            <a:endParaRPr lang="en-US" sz="2800" dirty="0"/>
          </a:p>
          <a:p>
            <a:pPr lvl="1">
              <a:defRPr/>
            </a:pPr>
            <a:r>
              <a:rPr lang="en-US" dirty="0"/>
              <a:t>Activity	</a:t>
            </a:r>
            <a:r>
              <a:rPr lang="en-US" dirty="0" smtClean="0"/>
              <a:t>     What </a:t>
            </a:r>
            <a:r>
              <a:rPr lang="en-US" dirty="0"/>
              <a:t>happens in this step</a:t>
            </a:r>
          </a:p>
          <a:p>
            <a:pPr lvl="1">
              <a:defRPr/>
            </a:pPr>
            <a:r>
              <a:rPr lang="en-US" dirty="0"/>
              <a:t>Who		 </a:t>
            </a:r>
            <a:r>
              <a:rPr lang="en-US" dirty="0" smtClean="0"/>
              <a:t>    What </a:t>
            </a:r>
            <a:r>
              <a:rPr lang="en-US" dirty="0"/>
              <a:t>departments or personnel are involved in this activity</a:t>
            </a:r>
          </a:p>
          <a:p>
            <a:pPr lvl="1">
              <a:defRPr/>
            </a:pPr>
            <a:r>
              <a:rPr lang="en-US" dirty="0"/>
              <a:t>Tasks  		 </a:t>
            </a:r>
            <a:r>
              <a:rPr lang="en-US" dirty="0" smtClean="0"/>
              <a:t>    What </a:t>
            </a:r>
            <a:r>
              <a:rPr lang="en-US" dirty="0"/>
              <a:t>is being completed during this activity</a:t>
            </a:r>
          </a:p>
          <a:p>
            <a:pPr lvl="1">
              <a:defRPr/>
            </a:pPr>
            <a:r>
              <a:rPr lang="en-US" dirty="0"/>
              <a:t>Task </a:t>
            </a:r>
            <a:r>
              <a:rPr lang="en-US" dirty="0" smtClean="0"/>
              <a:t>Completed  What </a:t>
            </a:r>
            <a:r>
              <a:rPr lang="en-US" dirty="0"/>
              <a:t>happens when the activity is completed</a:t>
            </a:r>
          </a:p>
          <a:p>
            <a:pPr lvl="1">
              <a:defRPr/>
            </a:pPr>
            <a:r>
              <a:rPr lang="en-US" dirty="0"/>
              <a:t>System  	</a:t>
            </a:r>
            <a:r>
              <a:rPr lang="en-US" dirty="0" smtClean="0"/>
              <a:t>     What </a:t>
            </a:r>
            <a:r>
              <a:rPr lang="en-US" dirty="0"/>
              <a:t>computer or manual systems are used</a:t>
            </a:r>
          </a:p>
          <a:p>
            <a:pPr lvl="1">
              <a:defRPr/>
            </a:pPr>
            <a:r>
              <a:rPr lang="en-US" dirty="0"/>
              <a:t>Time  		  </a:t>
            </a:r>
            <a:r>
              <a:rPr lang="en-US" dirty="0" smtClean="0"/>
              <a:t>   How </a:t>
            </a:r>
            <a:r>
              <a:rPr lang="en-US" dirty="0"/>
              <a:t>long does it take on average to complete the activity</a:t>
            </a:r>
          </a:p>
          <a:p>
            <a:pPr marL="448193" lvl="1" indent="0">
              <a:buNone/>
              <a:defRPr/>
            </a:pPr>
            <a:endParaRPr lang="en-US" sz="2800" dirty="0"/>
          </a:p>
          <a:p>
            <a:pPr marL="448193" lvl="1" indent="0">
              <a:buNone/>
              <a:defRPr/>
            </a:pPr>
            <a:r>
              <a:rPr lang="en-US" sz="2800" dirty="0"/>
              <a:t>One benefit is that it is more amenable to detailing logic behind activities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922270" cy="3806825"/>
          </a:xfrm>
        </p:spPr>
        <p:txBody>
          <a:bodyPr>
            <a:normAutofit/>
          </a:bodyPr>
          <a:lstStyle/>
          <a:p>
            <a:r>
              <a:rPr lang="en-US" dirty="0" smtClean="0"/>
              <a:t>Mapping Styles – Swim Lane 1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740966"/>
              </p:ext>
            </p:extLst>
          </p:nvPr>
        </p:nvGraphicFramePr>
        <p:xfrm>
          <a:off x="4153988" y="26261"/>
          <a:ext cx="7773897" cy="6203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Visio" r:id="rId3" imgW="9224880" imgH="7358172" progId="Visio.Drawing.15">
                  <p:embed/>
                </p:oleObj>
              </mc:Choice>
              <mc:Fallback>
                <p:oleObj name="Visio" r:id="rId3" imgW="9224880" imgH="7358172" progId="Visio.Drawing.15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53988" y="26261"/>
                        <a:ext cx="7773897" cy="6203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3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6545"/>
            <a:ext cx="10515600" cy="1325563"/>
          </a:xfrm>
        </p:spPr>
        <p:txBody>
          <a:bodyPr/>
          <a:lstStyle/>
          <a:p>
            <a:r>
              <a:rPr lang="en-US" dirty="0" smtClean="0"/>
              <a:t>Mapping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9864"/>
            <a:ext cx="10515600" cy="476948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  <a:defRPr/>
            </a:pPr>
            <a:r>
              <a:rPr lang="en-US" sz="3800" dirty="0"/>
              <a:t>Swim Lane Map 2</a:t>
            </a:r>
          </a:p>
          <a:p>
            <a:pPr lvl="1">
              <a:lnSpc>
                <a:spcPct val="80000"/>
              </a:lnSpc>
              <a:defRPr/>
            </a:pPr>
            <a:endParaRPr lang="en-US" sz="3200" dirty="0"/>
          </a:p>
          <a:p>
            <a:pPr lvl="1">
              <a:lnSpc>
                <a:spcPct val="100000"/>
              </a:lnSpc>
              <a:defRPr/>
            </a:pPr>
            <a:r>
              <a:rPr lang="en-US" sz="2600" dirty="0"/>
              <a:t>Uses Flow Chart Symbols – represents the “logic” of the process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600" dirty="0"/>
              <a:t>Maps Tasks as actions that are completed in process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600" dirty="0"/>
              <a:t>Adds “Functional Bands” (swim lanes) to show who / where task is performed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600" dirty="0"/>
              <a:t>Includes external functional bands (customer, supplier) for tasks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600" dirty="0"/>
              <a:t>Can include time for each task / time frames for groups of tasks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600" dirty="0"/>
              <a:t>Coding for system involved / comments for task </a:t>
            </a:r>
            <a:r>
              <a:rPr lang="en-US" sz="2600" dirty="0" smtClean="0"/>
              <a:t>detail</a:t>
            </a:r>
          </a:p>
          <a:p>
            <a:pPr marL="457200" lvl="1" indent="0">
              <a:lnSpc>
                <a:spcPct val="100000"/>
              </a:lnSpc>
              <a:buNone/>
              <a:defRPr/>
            </a:pPr>
            <a:endParaRPr lang="en-US" sz="2600" dirty="0"/>
          </a:p>
          <a:p>
            <a:pPr marL="448193" lvl="1" indent="0">
              <a:buNone/>
              <a:defRPr/>
            </a:pPr>
            <a:r>
              <a:rPr lang="en-US" sz="3100" dirty="0"/>
              <a:t> One benefit is that it captures overall process logic flow and functional handoffs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0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0E031C1095B0408DAC708113DFDD36" ma:contentTypeVersion="10" ma:contentTypeDescription="Create a new document." ma:contentTypeScope="" ma:versionID="e4f6b00f6dded83f6caf4989e75a00d2">
  <xsd:schema xmlns:xsd="http://www.w3.org/2001/XMLSchema" xmlns:xs="http://www.w3.org/2001/XMLSchema" xmlns:p="http://schemas.microsoft.com/office/2006/metadata/properties" xmlns:ns1="http://schemas.microsoft.com/sharepoint/v3" xmlns:ns2="a2851d27-5ce9-4c46-b6d2-9c60a9ccacc2" xmlns:ns3="0f9c49b3-675d-49eb-9aca-ecb844870355" targetNamespace="http://schemas.microsoft.com/office/2006/metadata/properties" ma:root="true" ma:fieldsID="e4f1d155198fd0225bcdffd2537072a2" ns1:_="" ns2:_="" ns3:_="">
    <xsd:import namespace="http://schemas.microsoft.com/sharepoint/v3"/>
    <xsd:import namespace="a2851d27-5ce9-4c46-b6d2-9c60a9ccacc2"/>
    <xsd:import namespace="0f9c49b3-675d-49eb-9aca-ecb84487035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851d27-5ce9-4c46-b6d2-9c60a9ccac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c49b3-675d-49eb-9aca-ecb8448703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45BB4D5-8100-497C-9620-035A300C84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B4A084-6263-426E-8465-428C7ED529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2851d27-5ce9-4c46-b6d2-9c60a9ccacc2"/>
    <ds:schemaRef ds:uri="0f9c49b3-675d-49eb-9aca-ecb8448703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983CC7-4AC5-4081-8D30-7C1B53CAEABB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a2851d27-5ce9-4c46-b6d2-9c60a9ccacc2"/>
    <ds:schemaRef ds:uri="http://schemas.microsoft.com/sharepoint/v3"/>
    <ds:schemaRef ds:uri="http://purl.org/dc/terms/"/>
    <ds:schemaRef ds:uri="0f9c49b3-675d-49eb-9aca-ecb844870355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953</Words>
  <Application>Microsoft Office PowerPoint</Application>
  <PresentationFormat>Widescreen</PresentationFormat>
  <Paragraphs>153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Century Gothic</vt:lpstr>
      <vt:lpstr>Verdana</vt:lpstr>
      <vt:lpstr>Office Theme</vt:lpstr>
      <vt:lpstr>Visio</vt:lpstr>
      <vt:lpstr>Reserved for Intro Picture</vt:lpstr>
      <vt:lpstr>Session Objectives</vt:lpstr>
      <vt:lpstr>Session Agenda</vt:lpstr>
      <vt:lpstr>PowerPoint Presentation</vt:lpstr>
      <vt:lpstr>Mapping Styles</vt:lpstr>
      <vt:lpstr>Mapping Styles: Your Familiar Flow Chart</vt:lpstr>
      <vt:lpstr>Mapping Styles</vt:lpstr>
      <vt:lpstr>Mapping Styles – Swim Lane 1</vt:lpstr>
      <vt:lpstr>Mapping Styles</vt:lpstr>
      <vt:lpstr>Mapping Styles – Swim Lane 2</vt:lpstr>
      <vt:lpstr>Mapping Styles – Swim Lane 2</vt:lpstr>
      <vt:lpstr>Mapping Styles</vt:lpstr>
      <vt:lpstr>PowerPoint Presentation</vt:lpstr>
      <vt:lpstr>Questions to Ask</vt:lpstr>
      <vt:lpstr>Questions to Ask</vt:lpstr>
      <vt:lpstr>Questions to Ask</vt:lpstr>
      <vt:lpstr>PowerPoint Presentation</vt:lpstr>
      <vt:lpstr>Process - Overview</vt:lpstr>
      <vt:lpstr>Process – Current State Map</vt:lpstr>
      <vt:lpstr>Process – Current State Map</vt:lpstr>
      <vt:lpstr>Process - Findings</vt:lpstr>
      <vt:lpstr>Process - Findings</vt:lpstr>
      <vt:lpstr>Process – Future State Map</vt:lpstr>
      <vt:lpstr>Process – Some Meeting Rules</vt:lpstr>
      <vt:lpstr>Process – Tools of the Trade</vt:lpstr>
      <vt:lpstr>Process Selfie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Britton</dc:creator>
  <cp:lastModifiedBy>Bob Beaird</cp:lastModifiedBy>
  <cp:revision>82</cp:revision>
  <dcterms:created xsi:type="dcterms:W3CDTF">2018-01-03T18:38:01Z</dcterms:created>
  <dcterms:modified xsi:type="dcterms:W3CDTF">2018-04-19T18:30:17Z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0x010100370E031C1095B0408DAC708113DFDD36</vt:lpwstr>
  </property>
</Properties>
</file>