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0" r:id="rId6"/>
    <p:sldId id="278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310" r:id="rId25"/>
    <p:sldId id="311" r:id="rId26"/>
    <p:sldId id="312" r:id="rId27"/>
    <p:sldId id="313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274" r:id="rId37"/>
    <p:sldId id="27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3629"/>
    <a:srgbClr val="00426B"/>
    <a:srgbClr val="B12029"/>
    <a:srgbClr val="F98E2B"/>
    <a:srgbClr val="FF8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6" d="100"/>
          <a:sy n="76" d="100"/>
        </p:scale>
        <p:origin x="306" y="2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6766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0447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9251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800100" indent="-342900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229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0377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1838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5571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5448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7771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1613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4336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31424-7449-4D23-8F6F-0EA008792FE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1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1362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1362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1362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1362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1362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1362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Reserved for Intro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Please contact Tim for Assistance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6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805" y="3202058"/>
            <a:ext cx="11790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12 Ways to Help Your Users Be More Productive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6153" y="4980682"/>
            <a:ext cx="3923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Alan Wyne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Director of Operations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awyne@Innovia.com</a:t>
            </a:r>
          </a:p>
        </p:txBody>
      </p:sp>
      <p:sp>
        <p:nvSpPr>
          <p:cNvPr id="8" name="TextBox 7"/>
          <p:cNvSpPr txBox="1"/>
          <p:nvPr/>
        </p:nvSpPr>
        <p:spPr>
          <a:xfrm rot="19720396">
            <a:off x="3979716" y="533462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827786-CD4B-4691-AFB3-7A0D620DD8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06" y="4579160"/>
            <a:ext cx="1969638" cy="196963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88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702CA4-1FC3-45F8-9773-C4C266495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364" y="1053679"/>
            <a:ext cx="6846744" cy="4671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B5DFEB-36E0-420C-AA98-2B4529C19ECC}"/>
              </a:ext>
            </a:extLst>
          </p:cNvPr>
          <p:cNvSpPr txBox="1"/>
          <p:nvPr/>
        </p:nvSpPr>
        <p:spPr>
          <a:xfrm>
            <a:off x="274638" y="2354262"/>
            <a:ext cx="2189593" cy="1412694"/>
          </a:xfrm>
          <a:prstGeom prst="rect">
            <a:avLst/>
          </a:prstGeom>
          <a:solidFill>
            <a:srgbClr val="00426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Expected Costs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Material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Labor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Work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471" y="210638"/>
            <a:ext cx="10485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13629"/>
                </a:solidFill>
              </a:rPr>
              <a:t>Manufacturing- BOM Cost Share Distribution</a:t>
            </a:r>
          </a:p>
        </p:txBody>
      </p:sp>
    </p:spTree>
    <p:extLst>
      <p:ext uri="{BB962C8B-B14F-4D97-AF65-F5344CB8AC3E}">
        <p14:creationId xmlns:p14="http://schemas.microsoft.com/office/powerpoint/2010/main" val="18943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B5123E-C936-4443-8D07-1440728A22FA}"/>
              </a:ext>
            </a:extLst>
          </p:cNvPr>
          <p:cNvSpPr txBox="1"/>
          <p:nvPr/>
        </p:nvSpPr>
        <p:spPr>
          <a:xfrm>
            <a:off x="815217" y="1201120"/>
            <a:ext cx="9405916" cy="417960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513629"/>
                </a:solidFill>
              </a:rPr>
              <a:t>Locations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13629"/>
                </a:solidFill>
              </a:rPr>
              <a:t>You should always have at least one in NAV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13629"/>
                </a:solidFill>
              </a:rPr>
              <a:t>Other locations</a:t>
            </a:r>
          </a:p>
          <a:p>
            <a:pPr marL="809271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13629"/>
                </a:solidFill>
              </a:rPr>
              <a:t>Returns</a:t>
            </a:r>
          </a:p>
          <a:p>
            <a:pPr marL="809271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13629"/>
                </a:solidFill>
              </a:rPr>
              <a:t>Quality</a:t>
            </a:r>
          </a:p>
          <a:p>
            <a:pPr marL="809271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13629"/>
                </a:solidFill>
              </a:rPr>
              <a:t>Receiving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13629"/>
                </a:solidFill>
              </a:rPr>
              <a:t>Benefits</a:t>
            </a:r>
          </a:p>
          <a:p>
            <a:pPr marL="809271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13629"/>
                </a:solidFill>
              </a:rPr>
              <a:t>Inventory traceability</a:t>
            </a:r>
          </a:p>
          <a:p>
            <a:pPr marL="809271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13629"/>
                </a:solidFill>
              </a:rPr>
              <a:t>Inventory control without bins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471" y="210638"/>
            <a:ext cx="3178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13629"/>
                </a:solidFill>
              </a:rPr>
              <a:t>Warehousing</a:t>
            </a:r>
          </a:p>
        </p:txBody>
      </p:sp>
    </p:spTree>
    <p:extLst>
      <p:ext uri="{BB962C8B-B14F-4D97-AF65-F5344CB8AC3E}">
        <p14:creationId xmlns:p14="http://schemas.microsoft.com/office/powerpoint/2010/main" val="291533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8FF3F3-918F-4919-8879-E65567E0FF7E}"/>
              </a:ext>
            </a:extLst>
          </p:cNvPr>
          <p:cNvSpPr txBox="1"/>
          <p:nvPr/>
        </p:nvSpPr>
        <p:spPr>
          <a:xfrm>
            <a:off x="263471" y="2110037"/>
            <a:ext cx="2559457" cy="2751522"/>
          </a:xfrm>
          <a:prstGeom prst="rect">
            <a:avLst/>
          </a:prstGeom>
          <a:solidFill>
            <a:srgbClr val="00426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Cycle Counting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Inventory Accuracy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Reduce stock outs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Reduce over stocks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Turns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Counting periods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Item category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8E07C-2C53-4ACA-93C2-7922DC084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166" y="1755920"/>
            <a:ext cx="8821119" cy="3459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3471" y="210638"/>
            <a:ext cx="3178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13629"/>
                </a:solidFill>
              </a:rPr>
              <a:t>Warehousing</a:t>
            </a:r>
          </a:p>
        </p:txBody>
      </p:sp>
    </p:spTree>
    <p:extLst>
      <p:ext uri="{BB962C8B-B14F-4D97-AF65-F5344CB8AC3E}">
        <p14:creationId xmlns:p14="http://schemas.microsoft.com/office/powerpoint/2010/main" val="28815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D8AA9E-208F-4C90-943A-2ED19EE3A352}"/>
              </a:ext>
            </a:extLst>
          </p:cNvPr>
          <p:cNvSpPr txBox="1"/>
          <p:nvPr/>
        </p:nvSpPr>
        <p:spPr>
          <a:xfrm>
            <a:off x="916122" y="1652848"/>
            <a:ext cx="9557103" cy="3360920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513629"/>
                </a:solidFill>
              </a:rPr>
              <a:t>Cost Accounting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13629"/>
                </a:solidFill>
              </a:rPr>
              <a:t>Define cost types, centers and object to analyze </a:t>
            </a:r>
          </a:p>
          <a:p>
            <a:pPr marL="809271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13629"/>
                </a:solidFill>
              </a:rPr>
              <a:t>What costs are</a:t>
            </a:r>
          </a:p>
          <a:p>
            <a:pPr marL="809271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13629"/>
                </a:solidFill>
              </a:rPr>
              <a:t>Where they come from</a:t>
            </a:r>
          </a:p>
          <a:p>
            <a:pPr marL="809271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13629"/>
                </a:solidFill>
              </a:rPr>
              <a:t>Which dept. should bear the costs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13629"/>
                </a:solidFill>
              </a:rPr>
              <a:t>Non-GAP compliant P&amp;L report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13629"/>
                </a:solidFill>
              </a:rPr>
              <a:t>Comes from GL entries and outside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471" y="210638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13629"/>
                </a:solidFill>
              </a:rPr>
              <a:t>Finance</a:t>
            </a:r>
          </a:p>
        </p:txBody>
      </p:sp>
    </p:spTree>
    <p:extLst>
      <p:ext uri="{BB962C8B-B14F-4D97-AF65-F5344CB8AC3E}">
        <p14:creationId xmlns:p14="http://schemas.microsoft.com/office/powerpoint/2010/main" val="35179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7A2FF5-9199-4F27-94E9-878F53E08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7" y="1347735"/>
            <a:ext cx="8528488" cy="3848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530EBB-71C0-41A5-9014-08DDD9416DF2}"/>
              </a:ext>
            </a:extLst>
          </p:cNvPr>
          <p:cNvSpPr txBox="1"/>
          <p:nvPr/>
        </p:nvSpPr>
        <p:spPr>
          <a:xfrm>
            <a:off x="9207062" y="1857651"/>
            <a:ext cx="2649975" cy="2828467"/>
          </a:xfrm>
          <a:prstGeom prst="rect">
            <a:avLst/>
          </a:prstGeom>
          <a:solidFill>
            <a:srgbClr val="00426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Cost Allocation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Set up amount of GL cost to allocate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Set up cost centers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Pulls from GL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Amount to allocate</a:t>
            </a:r>
          </a:p>
          <a:p>
            <a:pPr marL="752121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Full cost</a:t>
            </a:r>
          </a:p>
          <a:p>
            <a:pPr marL="752121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$ / share</a:t>
            </a:r>
          </a:p>
          <a:p>
            <a:pPr marL="752121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% / Share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471" y="210638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13629"/>
                </a:solidFill>
              </a:rPr>
              <a:t>Finance</a:t>
            </a:r>
          </a:p>
        </p:txBody>
      </p:sp>
    </p:spTree>
    <p:extLst>
      <p:ext uri="{BB962C8B-B14F-4D97-AF65-F5344CB8AC3E}">
        <p14:creationId xmlns:p14="http://schemas.microsoft.com/office/powerpoint/2010/main" val="139310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7BBA18-9866-4647-9AAC-D29D07092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37" y="1787229"/>
            <a:ext cx="9817605" cy="3022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B97375-DB3F-40BA-BA67-C16BA3007523}"/>
              </a:ext>
            </a:extLst>
          </p:cNvPr>
          <p:cNvSpPr txBox="1"/>
          <p:nvPr/>
        </p:nvSpPr>
        <p:spPr>
          <a:xfrm>
            <a:off x="10670558" y="2538398"/>
            <a:ext cx="1521442" cy="760208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B12029"/>
                </a:solidFill>
              </a:rPr>
              <a:t>Reorder Qty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B12029"/>
                </a:solidFill>
              </a:rPr>
              <a:t>parameters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6A4512-BDC3-4720-9B4D-779564606DA3}"/>
              </a:ext>
            </a:extLst>
          </p:cNvPr>
          <p:cNvSpPr txBox="1"/>
          <p:nvPr/>
        </p:nvSpPr>
        <p:spPr>
          <a:xfrm>
            <a:off x="329719" y="4681608"/>
            <a:ext cx="1853713" cy="4893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B12029"/>
                </a:solidFill>
              </a:rPr>
              <a:t>When to reorder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8AD442-630E-41B4-8BE7-AAB604F4E87D}"/>
              </a:ext>
            </a:extLst>
          </p:cNvPr>
          <p:cNvSpPr txBox="1"/>
          <p:nvPr/>
        </p:nvSpPr>
        <p:spPr>
          <a:xfrm>
            <a:off x="10698052" y="5035071"/>
            <a:ext cx="1458926" cy="760208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B12029"/>
                </a:solidFill>
              </a:rPr>
              <a:t>Reorder Qty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B12029"/>
                </a:solidFill>
              </a:rPr>
              <a:t>Conditions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D93A2-E16D-4D7C-8606-808CEFF3C67A}"/>
              </a:ext>
            </a:extLst>
          </p:cNvPr>
          <p:cNvSpPr txBox="1"/>
          <p:nvPr/>
        </p:nvSpPr>
        <p:spPr>
          <a:xfrm>
            <a:off x="-21463" y="1441023"/>
            <a:ext cx="1142429" cy="760208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B12029"/>
                </a:solidFill>
              </a:rPr>
              <a:t>Reorder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B12029"/>
                </a:solidFill>
              </a:rPr>
              <a:t>Types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32D809-EB06-487D-8BFB-9F82C7B83C15}"/>
              </a:ext>
            </a:extLst>
          </p:cNvPr>
          <p:cNvCxnSpPr>
            <a:stCxn id="7" idx="3"/>
          </p:cNvCxnSpPr>
          <p:nvPr/>
        </p:nvCxnSpPr>
        <p:spPr>
          <a:xfrm flipV="1">
            <a:off x="2183432" y="4308529"/>
            <a:ext cx="722500" cy="617762"/>
          </a:xfrm>
          <a:prstGeom prst="straightConnector1">
            <a:avLst/>
          </a:prstGeom>
          <a:ln>
            <a:solidFill>
              <a:srgbClr val="B1202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B9D0B7-10A9-48FE-AD88-E47C289D5655}"/>
              </a:ext>
            </a:extLst>
          </p:cNvPr>
          <p:cNvCxnSpPr/>
          <p:nvPr/>
        </p:nvCxnSpPr>
        <p:spPr>
          <a:xfrm>
            <a:off x="808037" y="1939629"/>
            <a:ext cx="395129" cy="245101"/>
          </a:xfrm>
          <a:prstGeom prst="straightConnector1">
            <a:avLst/>
          </a:prstGeom>
          <a:ln>
            <a:solidFill>
              <a:srgbClr val="B1202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C5F8457-EB2F-4AF9-BB07-D6740B4E9CF2}"/>
              </a:ext>
            </a:extLst>
          </p:cNvPr>
          <p:cNvCxnSpPr>
            <a:cxnSpLocks/>
          </p:cNvCxnSpPr>
          <p:nvPr/>
        </p:nvCxnSpPr>
        <p:spPr>
          <a:xfrm flipH="1">
            <a:off x="10333037" y="1787229"/>
            <a:ext cx="228600" cy="533400"/>
          </a:xfrm>
          <a:prstGeom prst="straightConnector1">
            <a:avLst/>
          </a:prstGeom>
          <a:ln>
            <a:solidFill>
              <a:srgbClr val="B1202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5715EB-2001-4929-BE68-73AE13DCC08D}"/>
              </a:ext>
            </a:extLst>
          </p:cNvPr>
          <p:cNvCxnSpPr/>
          <p:nvPr/>
        </p:nvCxnSpPr>
        <p:spPr>
          <a:xfrm flipH="1">
            <a:off x="11006643" y="3169403"/>
            <a:ext cx="380360" cy="294226"/>
          </a:xfrm>
          <a:prstGeom prst="straightConnector1">
            <a:avLst/>
          </a:prstGeom>
          <a:ln>
            <a:solidFill>
              <a:srgbClr val="B1202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F82905-26F7-48E3-899F-372AF26751B5}"/>
              </a:ext>
            </a:extLst>
          </p:cNvPr>
          <p:cNvCxnSpPr>
            <a:cxnSpLocks/>
          </p:cNvCxnSpPr>
          <p:nvPr/>
        </p:nvCxnSpPr>
        <p:spPr>
          <a:xfrm flipH="1" flipV="1">
            <a:off x="10561637" y="4809984"/>
            <a:ext cx="543593" cy="298044"/>
          </a:xfrm>
          <a:prstGeom prst="straightConnector1">
            <a:avLst/>
          </a:prstGeom>
          <a:ln>
            <a:solidFill>
              <a:srgbClr val="B1202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8C40977-5913-417D-B093-3AD8C396A98B}"/>
              </a:ext>
            </a:extLst>
          </p:cNvPr>
          <p:cNvSpPr txBox="1"/>
          <p:nvPr/>
        </p:nvSpPr>
        <p:spPr>
          <a:xfrm>
            <a:off x="9478447" y="1043712"/>
            <a:ext cx="2690224" cy="760208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B12029"/>
                </a:solidFill>
              </a:rPr>
              <a:t>Look forward period take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B12029"/>
                </a:solidFill>
              </a:rPr>
              <a:t>out white noise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3471" y="210638"/>
            <a:ext cx="7843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13629"/>
                </a:solidFill>
              </a:rPr>
              <a:t>Purchasing- Planning Parameters</a:t>
            </a:r>
          </a:p>
        </p:txBody>
      </p:sp>
    </p:spTree>
    <p:extLst>
      <p:ext uri="{BB962C8B-B14F-4D97-AF65-F5344CB8AC3E}">
        <p14:creationId xmlns:p14="http://schemas.microsoft.com/office/powerpoint/2010/main" val="316337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9AF55F-7750-4084-AB2E-0C7A08B25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172" y="1724038"/>
            <a:ext cx="8977001" cy="364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9D7FF6-E6F2-427A-9DEF-7535DE5DD61D}"/>
              </a:ext>
            </a:extLst>
          </p:cNvPr>
          <p:cNvSpPr txBox="1"/>
          <p:nvPr/>
        </p:nvSpPr>
        <p:spPr>
          <a:xfrm>
            <a:off x="177331" y="1928014"/>
            <a:ext cx="2611829" cy="3237809"/>
          </a:xfrm>
          <a:prstGeom prst="rect">
            <a:avLst/>
          </a:prstGeom>
          <a:solidFill>
            <a:srgbClr val="00426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Benefits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Shows Demand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Creates suggested</a:t>
            </a:r>
          </a:p>
          <a:p>
            <a:pPr marL="752121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Purchase Orders</a:t>
            </a:r>
          </a:p>
          <a:p>
            <a:pPr marL="752121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Prod. Orders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Combines orders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Auto create PO’s and Prod.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Recalc. to pull in changes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Shows “Why” for orders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471" y="210638"/>
            <a:ext cx="7662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13629"/>
                </a:solidFill>
              </a:rPr>
              <a:t>Purchasing- Planning Worksheet</a:t>
            </a:r>
          </a:p>
        </p:txBody>
      </p:sp>
    </p:spTree>
    <p:extLst>
      <p:ext uri="{BB962C8B-B14F-4D97-AF65-F5344CB8AC3E}">
        <p14:creationId xmlns:p14="http://schemas.microsoft.com/office/powerpoint/2010/main" val="216462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A6893A-BA20-4200-BCCF-DA1DD86B2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184" y="1669712"/>
            <a:ext cx="49530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6B3001-6AFE-4072-B2DD-94BD8C5BEF2A}"/>
              </a:ext>
            </a:extLst>
          </p:cNvPr>
          <p:cNvSpPr txBox="1"/>
          <p:nvPr/>
        </p:nvSpPr>
        <p:spPr>
          <a:xfrm>
            <a:off x="920273" y="2150873"/>
            <a:ext cx="4573876" cy="2923877"/>
          </a:xfrm>
          <a:prstGeom prst="rect">
            <a:avLst/>
          </a:prstGeom>
          <a:solidFill>
            <a:srgbClr val="00426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Stock Keeping Units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Planning parameters unique to location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Replenishment settings can vary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Most items settings can be unique to location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Vendor and consignment inventory capable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471" y="210638"/>
            <a:ext cx="4118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13629"/>
                </a:solidFill>
              </a:rPr>
              <a:t>Inventory- SKU’s</a:t>
            </a:r>
          </a:p>
        </p:txBody>
      </p:sp>
    </p:spTree>
    <p:extLst>
      <p:ext uri="{BB962C8B-B14F-4D97-AF65-F5344CB8AC3E}">
        <p14:creationId xmlns:p14="http://schemas.microsoft.com/office/powerpoint/2010/main" val="416207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38DF31-2A38-4AD1-8130-E191799AC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941" y="3706526"/>
            <a:ext cx="8515319" cy="198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786184-4C1F-49F3-BBA6-2B9BB38E6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049" y="1422297"/>
            <a:ext cx="5168408" cy="2006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0047F5-46B6-4EF7-956D-5128AC0CDA85}"/>
              </a:ext>
            </a:extLst>
          </p:cNvPr>
          <p:cNvSpPr txBox="1"/>
          <p:nvPr/>
        </p:nvSpPr>
        <p:spPr>
          <a:xfrm>
            <a:off x="265232" y="1244548"/>
            <a:ext cx="3146426" cy="2923877"/>
          </a:xfrm>
          <a:prstGeom prst="rect">
            <a:avLst/>
          </a:prstGeom>
          <a:solidFill>
            <a:srgbClr val="00426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Why use Jobs?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We’re not a job shop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Track installations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Project management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Cost allocations (actual to budget)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Machine and personnel resource allocation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0A8BF1-FE9E-4BDE-A1F5-9CBA09A148B7}"/>
              </a:ext>
            </a:extLst>
          </p:cNvPr>
          <p:cNvSpPr txBox="1"/>
          <p:nvPr/>
        </p:nvSpPr>
        <p:spPr>
          <a:xfrm>
            <a:off x="4053337" y="1459981"/>
            <a:ext cx="1486878" cy="81560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B12029"/>
                </a:solidFill>
              </a:rPr>
              <a:t>Job setup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B12029"/>
                </a:solidFill>
              </a:rPr>
              <a:t>screen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8CCB81-8B02-4D19-BC82-904A69BC15FB}"/>
              </a:ext>
            </a:extLst>
          </p:cNvPr>
          <p:cNvCxnSpPr>
            <a:cxnSpLocks/>
          </p:cNvCxnSpPr>
          <p:nvPr/>
        </p:nvCxnSpPr>
        <p:spPr>
          <a:xfrm>
            <a:off x="5011649" y="2006548"/>
            <a:ext cx="838200" cy="419100"/>
          </a:xfrm>
          <a:prstGeom prst="straightConnector1">
            <a:avLst/>
          </a:prstGeom>
          <a:ln>
            <a:solidFill>
              <a:srgbClr val="B1202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349CE6B-84C2-4E6F-9B54-6F0691C0632B}"/>
              </a:ext>
            </a:extLst>
          </p:cNvPr>
          <p:cNvSpPr txBox="1"/>
          <p:nvPr/>
        </p:nvSpPr>
        <p:spPr>
          <a:xfrm>
            <a:off x="1560848" y="4370039"/>
            <a:ext cx="2046093" cy="81560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B12029"/>
                </a:solidFill>
              </a:rPr>
              <a:t>Job detail line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B12029"/>
                </a:solidFill>
              </a:rPr>
              <a:t>screen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64C778-25C4-401C-ACD8-57BCD0392104}"/>
              </a:ext>
            </a:extLst>
          </p:cNvPr>
          <p:cNvCxnSpPr>
            <a:cxnSpLocks/>
          </p:cNvCxnSpPr>
          <p:nvPr/>
        </p:nvCxnSpPr>
        <p:spPr>
          <a:xfrm>
            <a:off x="2497049" y="4902148"/>
            <a:ext cx="910808" cy="0"/>
          </a:xfrm>
          <a:prstGeom prst="straightConnector1">
            <a:avLst/>
          </a:prstGeom>
          <a:ln>
            <a:solidFill>
              <a:srgbClr val="B1202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3471" y="210638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13629"/>
                </a:solidFill>
              </a:rPr>
              <a:t>Jobs</a:t>
            </a:r>
          </a:p>
        </p:txBody>
      </p:sp>
    </p:spTree>
    <p:extLst>
      <p:ext uri="{BB962C8B-B14F-4D97-AF65-F5344CB8AC3E}">
        <p14:creationId xmlns:p14="http://schemas.microsoft.com/office/powerpoint/2010/main" val="185633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ED2225-AFD3-40E5-A374-F67BA23EEE3A}"/>
              </a:ext>
            </a:extLst>
          </p:cNvPr>
          <p:cNvSpPr txBox="1"/>
          <p:nvPr/>
        </p:nvSpPr>
        <p:spPr>
          <a:xfrm>
            <a:off x="4316025" y="1625370"/>
            <a:ext cx="3559949" cy="303775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6600" dirty="0">
                <a:solidFill>
                  <a:schemeClr val="bg1"/>
                </a:solidFill>
              </a:rPr>
              <a:t>Setup and Usage</a:t>
            </a:r>
          </a:p>
        </p:txBody>
      </p:sp>
    </p:spTree>
    <p:extLst>
      <p:ext uri="{BB962C8B-B14F-4D97-AF65-F5344CB8AC3E}">
        <p14:creationId xmlns:p14="http://schemas.microsoft.com/office/powerpoint/2010/main" val="273285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F7683-8AFA-419B-A3F9-8426B0015AD4}"/>
              </a:ext>
            </a:extLst>
          </p:cNvPr>
          <p:cNvSpPr txBox="1"/>
          <p:nvPr/>
        </p:nvSpPr>
        <p:spPr>
          <a:xfrm>
            <a:off x="504987" y="689192"/>
            <a:ext cx="5027908" cy="7940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513629"/>
                </a:solidFill>
              </a:rPr>
              <a:t>Session Objectives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47F01E-76CE-4CE9-8961-053E25995E45}"/>
              </a:ext>
            </a:extLst>
          </p:cNvPr>
          <p:cNvSpPr/>
          <p:nvPr/>
        </p:nvSpPr>
        <p:spPr>
          <a:xfrm>
            <a:off x="669509" y="2122214"/>
            <a:ext cx="1085298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13629"/>
                </a:solidFill>
                <a:latin typeface="Arial"/>
              </a:rPr>
              <a:t>Take away 3 suggestions that you can implement immediately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513629"/>
              </a:solidFill>
              <a:latin typeface="Arial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13629"/>
                </a:solidFill>
                <a:latin typeface="Arial"/>
              </a:rPr>
              <a:t>Think about how you will gauge the effectiveness and usage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513629"/>
              </a:solidFill>
              <a:latin typeface="Arial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13629"/>
                </a:solidFill>
                <a:latin typeface="Arial"/>
              </a:rPr>
              <a:t>What defines success?</a:t>
            </a:r>
          </a:p>
        </p:txBody>
      </p:sp>
    </p:spTree>
    <p:extLst>
      <p:ext uri="{BB962C8B-B14F-4D97-AF65-F5344CB8AC3E}">
        <p14:creationId xmlns:p14="http://schemas.microsoft.com/office/powerpoint/2010/main" val="397732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AB0718C0-AF92-4B0E-A4D7-B4E416705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502" y="753912"/>
            <a:ext cx="6657890" cy="4973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26CFD0-1E26-498B-B519-F2C721B50702}"/>
              </a:ext>
            </a:extLst>
          </p:cNvPr>
          <p:cNvSpPr txBox="1"/>
          <p:nvPr/>
        </p:nvSpPr>
        <p:spPr>
          <a:xfrm>
            <a:off x="611574" y="1740451"/>
            <a:ext cx="3505200" cy="3000821"/>
          </a:xfrm>
          <a:prstGeom prst="rect">
            <a:avLst/>
          </a:prstGeom>
          <a:solidFill>
            <a:srgbClr val="00426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82880" tIns="146304" rIns="182880" bIns="146304" rtlCol="0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Menu Ribbon</a:t>
            </a:r>
          </a:p>
          <a:p>
            <a:pPr marL="752121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Frequently used items on first tab</a:t>
            </a:r>
          </a:p>
          <a:p>
            <a:pPr marL="752121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Remove any buttons not used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Navigation Pane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Activity tiles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Charts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Lists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471" y="210638"/>
            <a:ext cx="2882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13629"/>
                </a:solidFill>
              </a:rPr>
              <a:t>Role Center</a:t>
            </a:r>
          </a:p>
        </p:txBody>
      </p:sp>
    </p:spTree>
    <p:extLst>
      <p:ext uri="{BB962C8B-B14F-4D97-AF65-F5344CB8AC3E}">
        <p14:creationId xmlns:p14="http://schemas.microsoft.com/office/powerpoint/2010/main" val="26111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AB0718C0-AF92-4B0E-A4D7-B4E416705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502" y="753912"/>
            <a:ext cx="6657890" cy="4973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26CFD0-1E26-498B-B519-F2C721B50702}"/>
              </a:ext>
            </a:extLst>
          </p:cNvPr>
          <p:cNvSpPr txBox="1"/>
          <p:nvPr/>
        </p:nvSpPr>
        <p:spPr>
          <a:xfrm>
            <a:off x="634822" y="1424980"/>
            <a:ext cx="3505200" cy="3631763"/>
          </a:xfrm>
          <a:prstGeom prst="rect">
            <a:avLst/>
          </a:prstGeom>
          <a:solidFill>
            <a:srgbClr val="00426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82880" tIns="146304" rIns="182880" bIns="146304" rtlCol="0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Menu Ribbon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Navigation Pane</a:t>
            </a:r>
          </a:p>
          <a:p>
            <a:pPr marL="752121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Remove any menu options not used</a:t>
            </a:r>
          </a:p>
          <a:p>
            <a:pPr marL="752121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Most popular at the top</a:t>
            </a:r>
          </a:p>
          <a:p>
            <a:pPr marL="752121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Create special filtered list views and place here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Activity tiles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Charts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Lists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471" y="210638"/>
            <a:ext cx="2882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13629"/>
                </a:solidFill>
              </a:rPr>
              <a:t>Role Center</a:t>
            </a:r>
          </a:p>
        </p:txBody>
      </p:sp>
    </p:spTree>
    <p:extLst>
      <p:ext uri="{BB962C8B-B14F-4D97-AF65-F5344CB8AC3E}">
        <p14:creationId xmlns:p14="http://schemas.microsoft.com/office/powerpoint/2010/main" val="132386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AB0718C0-AF92-4B0E-A4D7-B4E416705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502" y="753912"/>
            <a:ext cx="6657890" cy="4973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26CFD0-1E26-498B-B519-F2C721B50702}"/>
              </a:ext>
            </a:extLst>
          </p:cNvPr>
          <p:cNvSpPr txBox="1"/>
          <p:nvPr/>
        </p:nvSpPr>
        <p:spPr>
          <a:xfrm>
            <a:off x="580577" y="1646579"/>
            <a:ext cx="3505200" cy="3188565"/>
          </a:xfrm>
          <a:prstGeom prst="rect">
            <a:avLst/>
          </a:prstGeom>
          <a:solidFill>
            <a:srgbClr val="00426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82880" tIns="146304" rIns="182880" bIns="146304" rtlCol="0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Menu Ribbon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Navigation Pane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Activity tiles</a:t>
            </a:r>
          </a:p>
          <a:p>
            <a:pPr marL="752121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Set good/bad colors</a:t>
            </a:r>
          </a:p>
          <a:p>
            <a:pPr marL="752121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Order top to bottom based on relevance</a:t>
            </a:r>
          </a:p>
          <a:p>
            <a:pPr marL="752121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Remove what is not used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Charts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Lists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471" y="210638"/>
            <a:ext cx="2882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13629"/>
                </a:solidFill>
              </a:rPr>
              <a:t>Role Center</a:t>
            </a:r>
          </a:p>
        </p:txBody>
      </p:sp>
    </p:spTree>
    <p:extLst>
      <p:ext uri="{BB962C8B-B14F-4D97-AF65-F5344CB8AC3E}">
        <p14:creationId xmlns:p14="http://schemas.microsoft.com/office/powerpoint/2010/main" val="97377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AB0718C0-AF92-4B0E-A4D7-B4E416705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502" y="753912"/>
            <a:ext cx="6657890" cy="4973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26CFD0-1E26-498B-B519-F2C721B50702}"/>
              </a:ext>
            </a:extLst>
          </p:cNvPr>
          <p:cNvSpPr txBox="1"/>
          <p:nvPr/>
        </p:nvSpPr>
        <p:spPr>
          <a:xfrm>
            <a:off x="588326" y="1795851"/>
            <a:ext cx="3505200" cy="2890022"/>
          </a:xfrm>
          <a:prstGeom prst="rect">
            <a:avLst/>
          </a:prstGeom>
          <a:solidFill>
            <a:srgbClr val="00426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82880" tIns="146304" rIns="182880" bIns="146304" rtlCol="0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Menu Ribbon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Navigation Pane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Activity tiles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Charts</a:t>
            </a:r>
          </a:p>
          <a:p>
            <a:pPr marL="752121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Most people don’t need charts</a:t>
            </a:r>
          </a:p>
          <a:p>
            <a:pPr marL="752121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Focus on management and KPIs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Lists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471" y="210638"/>
            <a:ext cx="2882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13629"/>
                </a:solidFill>
              </a:rPr>
              <a:t>Role Center</a:t>
            </a:r>
          </a:p>
        </p:txBody>
      </p:sp>
    </p:spTree>
    <p:extLst>
      <p:ext uri="{BB962C8B-B14F-4D97-AF65-F5344CB8AC3E}">
        <p14:creationId xmlns:p14="http://schemas.microsoft.com/office/powerpoint/2010/main" val="272152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AB0718C0-AF92-4B0E-A4D7-B4E416705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502" y="753912"/>
            <a:ext cx="6657890" cy="4973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26CFD0-1E26-498B-B519-F2C721B50702}"/>
              </a:ext>
            </a:extLst>
          </p:cNvPr>
          <p:cNvSpPr txBox="1"/>
          <p:nvPr/>
        </p:nvSpPr>
        <p:spPr>
          <a:xfrm>
            <a:off x="611574" y="1865101"/>
            <a:ext cx="3505200" cy="2751522"/>
          </a:xfrm>
          <a:prstGeom prst="rect">
            <a:avLst/>
          </a:prstGeom>
          <a:solidFill>
            <a:srgbClr val="00426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82880" tIns="146304" rIns="182880" bIns="146304" rtlCol="0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Menu Ribbon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Navigation Pane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Activity tiles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Charts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Lists</a:t>
            </a:r>
          </a:p>
          <a:p>
            <a:pPr marL="752121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Remove most lists</a:t>
            </a:r>
          </a:p>
          <a:p>
            <a:pPr marL="752121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Keep Notifications and Reports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471" y="210638"/>
            <a:ext cx="2882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13629"/>
                </a:solidFill>
              </a:rPr>
              <a:t>Role Center</a:t>
            </a:r>
          </a:p>
        </p:txBody>
      </p:sp>
    </p:spTree>
    <p:extLst>
      <p:ext uri="{BB962C8B-B14F-4D97-AF65-F5344CB8AC3E}">
        <p14:creationId xmlns:p14="http://schemas.microsoft.com/office/powerpoint/2010/main" val="169664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1859B8-26A2-4C14-9791-E1D073065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816" y="2433234"/>
            <a:ext cx="9142706" cy="1719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580C90-5D78-41CA-ADE4-87D45F173B54}"/>
              </a:ext>
            </a:extLst>
          </p:cNvPr>
          <p:cNvSpPr txBox="1"/>
          <p:nvPr/>
        </p:nvSpPr>
        <p:spPr>
          <a:xfrm>
            <a:off x="9841741" y="1358598"/>
            <a:ext cx="2350259" cy="5170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B12029"/>
                </a:solidFill>
              </a:rPr>
              <a:t>Standard Filter box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19332B-7356-4AA2-A746-6D544796BFAC}"/>
              </a:ext>
            </a:extLst>
          </p:cNvPr>
          <p:cNvCxnSpPr>
            <a:cxnSpLocks/>
          </p:cNvCxnSpPr>
          <p:nvPr/>
        </p:nvCxnSpPr>
        <p:spPr>
          <a:xfrm flipH="1">
            <a:off x="9841741" y="1762745"/>
            <a:ext cx="532032" cy="510253"/>
          </a:xfrm>
          <a:prstGeom prst="straightConnector1">
            <a:avLst/>
          </a:prstGeom>
          <a:ln>
            <a:solidFill>
              <a:srgbClr val="B1202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278F8C5-9567-48C3-B4AD-43B1378EA6DD}"/>
              </a:ext>
            </a:extLst>
          </p:cNvPr>
          <p:cNvSpPr txBox="1"/>
          <p:nvPr/>
        </p:nvSpPr>
        <p:spPr>
          <a:xfrm>
            <a:off x="90791" y="1717870"/>
            <a:ext cx="2362324" cy="2835211"/>
          </a:xfrm>
          <a:prstGeom prst="rect">
            <a:avLst/>
          </a:prstGeom>
          <a:solidFill>
            <a:srgbClr val="00426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Multi-Column Sorting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Click on columns holding the shift key down.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Data sorts in order of columns clicked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2015 and later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471" y="210638"/>
            <a:ext cx="4402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13629"/>
                </a:solidFill>
              </a:rPr>
              <a:t>Filtering &amp; Sorting</a:t>
            </a:r>
          </a:p>
        </p:txBody>
      </p:sp>
    </p:spTree>
    <p:extLst>
      <p:ext uri="{BB962C8B-B14F-4D97-AF65-F5344CB8AC3E}">
        <p14:creationId xmlns:p14="http://schemas.microsoft.com/office/powerpoint/2010/main" val="158484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057573-519B-416D-9889-A52BB53F1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398" y="1726268"/>
            <a:ext cx="8816275" cy="320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58FB5A-BCFC-4F91-BD08-D3C4048BE6A5}"/>
              </a:ext>
            </a:extLst>
          </p:cNvPr>
          <p:cNvSpPr txBox="1"/>
          <p:nvPr/>
        </p:nvSpPr>
        <p:spPr>
          <a:xfrm>
            <a:off x="165524" y="2003928"/>
            <a:ext cx="2274469" cy="5170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B12029"/>
                </a:solidFill>
              </a:rPr>
              <a:t>Advanced Filtering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7DC782D-B574-4778-91D6-50AC426EB55A}"/>
              </a:ext>
            </a:extLst>
          </p:cNvPr>
          <p:cNvCxnSpPr>
            <a:cxnSpLocks/>
          </p:cNvCxnSpPr>
          <p:nvPr/>
        </p:nvCxnSpPr>
        <p:spPr>
          <a:xfrm>
            <a:off x="1325105" y="2409986"/>
            <a:ext cx="1044770" cy="286913"/>
          </a:xfrm>
          <a:prstGeom prst="straightConnector1">
            <a:avLst/>
          </a:prstGeom>
          <a:ln>
            <a:solidFill>
              <a:srgbClr val="B1202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3471" y="210638"/>
            <a:ext cx="4402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13629"/>
                </a:solidFill>
              </a:rPr>
              <a:t>Filtering &amp; Sorting</a:t>
            </a:r>
          </a:p>
        </p:txBody>
      </p:sp>
    </p:spTree>
    <p:extLst>
      <p:ext uri="{BB962C8B-B14F-4D97-AF65-F5344CB8AC3E}">
        <p14:creationId xmlns:p14="http://schemas.microsoft.com/office/powerpoint/2010/main" val="74553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F8C9AD-A611-43A8-97F1-B80F606B4B02}"/>
              </a:ext>
            </a:extLst>
          </p:cNvPr>
          <p:cNvSpPr txBox="1"/>
          <p:nvPr/>
        </p:nvSpPr>
        <p:spPr>
          <a:xfrm>
            <a:off x="481968" y="1342012"/>
            <a:ext cx="2667000" cy="9602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B12029"/>
                </a:solidFill>
              </a:rPr>
              <a:t>Click on “Items” and select “Save as a view”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C1DCDF2-8CFE-4AE2-9892-2DD5481805D2}"/>
              </a:ext>
            </a:extLst>
          </p:cNvPr>
          <p:cNvCxnSpPr/>
          <p:nvPr/>
        </p:nvCxnSpPr>
        <p:spPr>
          <a:xfrm>
            <a:off x="1187459" y="2080676"/>
            <a:ext cx="304800" cy="416004"/>
          </a:xfrm>
          <a:prstGeom prst="straightConnector1">
            <a:avLst/>
          </a:prstGeom>
          <a:ln>
            <a:solidFill>
              <a:srgbClr val="B1202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5FBA277-7580-4FDB-BEA6-4A5FF5371251}"/>
              </a:ext>
            </a:extLst>
          </p:cNvPr>
          <p:cNvSpPr txBox="1"/>
          <p:nvPr/>
        </p:nvSpPr>
        <p:spPr>
          <a:xfrm>
            <a:off x="8410417" y="1536417"/>
            <a:ext cx="2667000" cy="9602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B12029"/>
                </a:solidFill>
              </a:rPr>
              <a:t>Right click on a value in a column and select “filter to this value”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EE3367-38BE-4223-99EF-1E9283B9C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8" y="2725279"/>
            <a:ext cx="11087670" cy="243217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E5E9A4-D7E8-43F0-AD59-3825BB7ED210}"/>
              </a:ext>
            </a:extLst>
          </p:cNvPr>
          <p:cNvCxnSpPr/>
          <p:nvPr/>
        </p:nvCxnSpPr>
        <p:spPr>
          <a:xfrm flipH="1">
            <a:off x="5759459" y="2288678"/>
            <a:ext cx="2667000" cy="1652689"/>
          </a:xfrm>
          <a:prstGeom prst="straightConnector1">
            <a:avLst/>
          </a:prstGeom>
          <a:ln>
            <a:solidFill>
              <a:srgbClr val="B1202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3471" y="210638"/>
            <a:ext cx="4402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13629"/>
                </a:solidFill>
              </a:rPr>
              <a:t>Filtering &amp; Sorting</a:t>
            </a:r>
          </a:p>
        </p:txBody>
      </p:sp>
    </p:spTree>
    <p:extLst>
      <p:ext uri="{BB962C8B-B14F-4D97-AF65-F5344CB8AC3E}">
        <p14:creationId xmlns:p14="http://schemas.microsoft.com/office/powerpoint/2010/main" val="289705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FC4F55-E9EA-4EBC-98FB-6C2C861BB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4" y="2641837"/>
            <a:ext cx="11943956" cy="2227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1A9B6A-7D4A-4F8E-B7AA-32F494912A59}"/>
              </a:ext>
            </a:extLst>
          </p:cNvPr>
          <p:cNvSpPr txBox="1"/>
          <p:nvPr/>
        </p:nvSpPr>
        <p:spPr>
          <a:xfrm>
            <a:off x="1793853" y="1254203"/>
            <a:ext cx="3610566" cy="738664"/>
          </a:xfrm>
          <a:prstGeom prst="rect">
            <a:avLst/>
          </a:prstGeom>
          <a:solidFill>
            <a:srgbClr val="00426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82880" tIns="146304" rIns="182880" bIns="146304" rtlCol="0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Easily find the seldom used menu options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F448E-239F-4D7A-B0F5-7247597D6120}"/>
              </a:ext>
            </a:extLst>
          </p:cNvPr>
          <p:cNvSpPr txBox="1"/>
          <p:nvPr/>
        </p:nvSpPr>
        <p:spPr>
          <a:xfrm>
            <a:off x="6499334" y="1254203"/>
            <a:ext cx="3610566" cy="738664"/>
          </a:xfrm>
          <a:prstGeom prst="rect">
            <a:avLst/>
          </a:prstGeom>
          <a:solidFill>
            <a:srgbClr val="00426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82880" tIns="146304" rIns="182880" bIns="146304" rtlCol="0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Helps keep menu ribbon and navigation pane cleaner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471" y="210638"/>
            <a:ext cx="2488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13629"/>
                </a:solidFill>
              </a:rPr>
              <a:t>Searching</a:t>
            </a:r>
          </a:p>
        </p:txBody>
      </p:sp>
    </p:spTree>
    <p:extLst>
      <p:ext uri="{BB962C8B-B14F-4D97-AF65-F5344CB8AC3E}">
        <p14:creationId xmlns:p14="http://schemas.microsoft.com/office/powerpoint/2010/main" val="110875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1A7B91-6395-474B-A106-BC31F5775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26" y="1130241"/>
            <a:ext cx="10366693" cy="413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3471" y="210638"/>
            <a:ext cx="5592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13629"/>
                </a:solidFill>
              </a:rPr>
              <a:t>Data Tools- Rapid Start</a:t>
            </a:r>
          </a:p>
        </p:txBody>
      </p:sp>
    </p:spTree>
    <p:extLst>
      <p:ext uri="{BB962C8B-B14F-4D97-AF65-F5344CB8AC3E}">
        <p14:creationId xmlns:p14="http://schemas.microsoft.com/office/powerpoint/2010/main" val="4339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7C6C7B-C0C7-41A9-98E1-D32A37929E3C}"/>
              </a:ext>
            </a:extLst>
          </p:cNvPr>
          <p:cNvSpPr txBox="1"/>
          <p:nvPr/>
        </p:nvSpPr>
        <p:spPr>
          <a:xfrm>
            <a:off x="574728" y="529362"/>
            <a:ext cx="7402698" cy="7940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513629"/>
                </a:solidFill>
              </a:rPr>
              <a:t>The Excuses for not improving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9064DB-BE43-465B-A425-45F810F5E9BA}"/>
              </a:ext>
            </a:extLst>
          </p:cNvPr>
          <p:cNvSpPr txBox="1"/>
          <p:nvPr/>
        </p:nvSpPr>
        <p:spPr>
          <a:xfrm>
            <a:off x="574728" y="1881273"/>
            <a:ext cx="11733212" cy="3527119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513629"/>
                </a:solidFill>
              </a:rPr>
              <a:t>But That’s So Simple.  Everyone Knows That!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513629"/>
              </a:solidFill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13629"/>
                </a:solidFill>
              </a:rPr>
              <a:t>60% of companies we work with don’t personalize screens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13629"/>
                </a:solidFill>
              </a:rPr>
              <a:t>How many of your uses still have default menus?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13629"/>
                </a:solidFill>
              </a:rPr>
              <a:t>How many of your users have all the fields on an item card?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13629"/>
                </a:solidFill>
              </a:rPr>
              <a:t>Are you using Job Queues for non-priority tasks?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13629"/>
                </a:solidFill>
              </a:rPr>
              <a:t>Is everyone a super user?</a:t>
            </a:r>
          </a:p>
        </p:txBody>
      </p:sp>
    </p:spTree>
    <p:extLst>
      <p:ext uri="{BB962C8B-B14F-4D97-AF65-F5344CB8AC3E}">
        <p14:creationId xmlns:p14="http://schemas.microsoft.com/office/powerpoint/2010/main" val="96646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8E1A1B-F99A-4887-B634-F0C35A262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884" y="1027538"/>
            <a:ext cx="8504402" cy="4559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13B52C-06D7-46CB-A510-D93FD2523B1B}"/>
              </a:ext>
            </a:extLst>
          </p:cNvPr>
          <p:cNvSpPr txBox="1"/>
          <p:nvPr/>
        </p:nvSpPr>
        <p:spPr>
          <a:xfrm>
            <a:off x="317715" y="1416194"/>
            <a:ext cx="2601707" cy="3782574"/>
          </a:xfrm>
          <a:prstGeom prst="rect">
            <a:avLst/>
          </a:prstGeom>
          <a:solidFill>
            <a:srgbClr val="00426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Data Templates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Pre-populates fields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Quicker entry. Fields can be skipped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Reduction in keying errors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Set tab stops on Card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2017 allows for creating template from customer/item etc.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471" y="210638"/>
            <a:ext cx="2600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13629"/>
                </a:solidFill>
              </a:rPr>
              <a:t>Data Tools</a:t>
            </a:r>
          </a:p>
        </p:txBody>
      </p:sp>
    </p:spTree>
    <p:extLst>
      <p:ext uri="{BB962C8B-B14F-4D97-AF65-F5344CB8AC3E}">
        <p14:creationId xmlns:p14="http://schemas.microsoft.com/office/powerpoint/2010/main" val="175362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A5F3AE-34C4-4CCB-BD68-D35D58C7F4CC}"/>
              </a:ext>
            </a:extLst>
          </p:cNvPr>
          <p:cNvSpPr txBox="1"/>
          <p:nvPr/>
        </p:nvSpPr>
        <p:spPr>
          <a:xfrm>
            <a:off x="178390" y="1753145"/>
            <a:ext cx="2629688" cy="2742289"/>
          </a:xfrm>
          <a:prstGeom prst="rect">
            <a:avLst/>
          </a:prstGeom>
          <a:solidFill>
            <a:srgbClr val="00426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Screen fields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Set fields in proper order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Show only required fields.  Set all others off the card or reduce importance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Set tab stops on Card (quick entry)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0043F-E3F2-4AB5-BBDA-91A84FBC3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062" y="1551007"/>
            <a:ext cx="8919323" cy="339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3471" y="210638"/>
            <a:ext cx="2600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13629"/>
                </a:solidFill>
              </a:rPr>
              <a:t>Data Tools</a:t>
            </a:r>
          </a:p>
        </p:txBody>
      </p:sp>
    </p:spTree>
    <p:extLst>
      <p:ext uri="{BB962C8B-B14F-4D97-AF65-F5344CB8AC3E}">
        <p14:creationId xmlns:p14="http://schemas.microsoft.com/office/powerpoint/2010/main" val="22923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61107B-FB26-4611-B8BB-71507A11D3A4}"/>
              </a:ext>
            </a:extLst>
          </p:cNvPr>
          <p:cNvSpPr txBox="1"/>
          <p:nvPr/>
        </p:nvSpPr>
        <p:spPr>
          <a:xfrm>
            <a:off x="571620" y="1398062"/>
            <a:ext cx="4998331" cy="401032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513629"/>
                </a:solidFill>
              </a:rPr>
              <a:t>Super Users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13629"/>
                </a:solidFill>
              </a:rPr>
              <a:t>Focused in one or two areas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13629"/>
                </a:solidFill>
              </a:rPr>
              <a:t>Expert in the operations of those areas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13629"/>
                </a:solidFill>
              </a:rPr>
              <a:t>Able to train and support other users in NAV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90591-FC1D-4BF9-A0BF-8880354C1F27}"/>
              </a:ext>
            </a:extLst>
          </p:cNvPr>
          <p:cNvSpPr txBox="1"/>
          <p:nvPr/>
        </p:nvSpPr>
        <p:spPr>
          <a:xfrm>
            <a:off x="5951349" y="1398062"/>
            <a:ext cx="5951350" cy="377641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513629"/>
                </a:solidFill>
              </a:rPr>
              <a:t>Internal User Group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13629"/>
                </a:solidFill>
              </a:rPr>
              <a:t>Provide NAV support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13629"/>
                </a:solidFill>
              </a:rPr>
              <a:t>Lunch and Learns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13629"/>
                </a:solidFill>
              </a:rPr>
              <a:t>Help with training new staff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13629"/>
                </a:solidFill>
              </a:rPr>
              <a:t>Look for improvements and other ISV options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13629"/>
                </a:solidFill>
              </a:rPr>
              <a:t>How to leverage your partner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471" y="210638"/>
            <a:ext cx="1282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13629"/>
                </a:solidFill>
              </a:rPr>
              <a:t>Staff</a:t>
            </a:r>
          </a:p>
        </p:txBody>
      </p:sp>
    </p:spTree>
    <p:extLst>
      <p:ext uri="{BB962C8B-B14F-4D97-AF65-F5344CB8AC3E}">
        <p14:creationId xmlns:p14="http://schemas.microsoft.com/office/powerpoint/2010/main" val="224316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7936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39662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7936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175549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59FAAE1-A316-4521-AB14-720964130398}"/>
              </a:ext>
            </a:extLst>
          </p:cNvPr>
          <p:cNvSpPr txBox="1"/>
          <p:nvPr/>
        </p:nvSpPr>
        <p:spPr>
          <a:xfrm>
            <a:off x="527105" y="594457"/>
            <a:ext cx="7402698" cy="7940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513629"/>
                </a:solidFill>
              </a:rPr>
              <a:t>The Excuses for not improving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D7FCEC-A061-40DF-8243-1D9E5AFFDC9A}"/>
              </a:ext>
            </a:extLst>
          </p:cNvPr>
          <p:cNvSpPr txBox="1"/>
          <p:nvPr/>
        </p:nvSpPr>
        <p:spPr>
          <a:xfrm>
            <a:off x="615701" y="1705870"/>
            <a:ext cx="10927992" cy="3687163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513629"/>
                </a:solidFill>
              </a:rPr>
              <a:t>I’m IT so why would I need to look at the whole business?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>
              <a:solidFill>
                <a:srgbClr val="513629"/>
              </a:solidFill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13629"/>
                </a:solidFill>
              </a:rPr>
              <a:t>Small improvements save big labor dollars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513629"/>
                </a:solidFill>
              </a:rPr>
              <a:t>	(10 minutes a day saves $866 in labor cost per person per year)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13629"/>
                </a:solidFill>
              </a:rPr>
              <a:t>Better reporting can drive material costs down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13629"/>
                </a:solidFill>
              </a:rPr>
              <a:t>How do you identify processes that need to change?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13629"/>
                </a:solidFill>
              </a:rPr>
              <a:t>More With The Same!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32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050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8E5039-3455-43FA-A14A-774BD4ACB3D3}"/>
              </a:ext>
            </a:extLst>
          </p:cNvPr>
          <p:cNvSpPr txBox="1"/>
          <p:nvPr/>
        </p:nvSpPr>
        <p:spPr>
          <a:xfrm>
            <a:off x="718922" y="826386"/>
            <a:ext cx="3961662" cy="7940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513629"/>
                </a:solidFill>
              </a:rPr>
              <a:t>Today’s Agenda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7C0749-D9A9-4644-879B-7518F17F3D33}"/>
              </a:ext>
            </a:extLst>
          </p:cNvPr>
          <p:cNvSpPr txBox="1"/>
          <p:nvPr/>
        </p:nvSpPr>
        <p:spPr>
          <a:xfrm>
            <a:off x="1377599" y="2118682"/>
            <a:ext cx="3814333" cy="3105466"/>
          </a:xfrm>
          <a:prstGeom prst="rect">
            <a:avLst/>
          </a:prstGeom>
          <a:solidFill>
            <a:srgbClr val="0095C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Business Applications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Manufacturing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Warehousing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Finance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Purchasing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Inventory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Jobs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83B8D8-8864-4555-905F-0A7982B1A27A}"/>
              </a:ext>
            </a:extLst>
          </p:cNvPr>
          <p:cNvSpPr txBox="1"/>
          <p:nvPr/>
        </p:nvSpPr>
        <p:spPr>
          <a:xfrm>
            <a:off x="6539827" y="2118682"/>
            <a:ext cx="3851787" cy="310546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Setup and Usage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Role Center Setup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Filtering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Search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User Types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Data Tools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Staff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4013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573A1F-8A8F-4397-9271-725632FA4F57}"/>
              </a:ext>
            </a:extLst>
          </p:cNvPr>
          <p:cNvSpPr txBox="1"/>
          <p:nvPr/>
        </p:nvSpPr>
        <p:spPr>
          <a:xfrm>
            <a:off x="2998916" y="1704927"/>
            <a:ext cx="6023687" cy="2200602"/>
          </a:xfrm>
          <a:prstGeom prst="rect">
            <a:avLst/>
          </a:prstGeom>
          <a:solidFill>
            <a:srgbClr val="0095C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6600" dirty="0">
                <a:solidFill>
                  <a:schemeClr val="bg1"/>
                </a:solidFill>
              </a:rPr>
              <a:t>Business</a:t>
            </a:r>
            <a:r>
              <a:rPr lang="en-US" sz="6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6600" dirty="0">
                <a:solidFill>
                  <a:schemeClr val="bg1"/>
                </a:solidFill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329714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31FDF5-2066-4962-A7A6-550A1588E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175" y="1594432"/>
            <a:ext cx="6291099" cy="35862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B852B0-05C4-4431-AB8F-9039DA7AC6DF}"/>
              </a:ext>
            </a:extLst>
          </p:cNvPr>
          <p:cNvSpPr txBox="1"/>
          <p:nvPr/>
        </p:nvSpPr>
        <p:spPr>
          <a:xfrm>
            <a:off x="4922837" y="5244041"/>
            <a:ext cx="2730556" cy="5447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rgbClr val="B12029"/>
                </a:solidFill>
              </a:rPr>
              <a:t>Routing Link Code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F2B6E-F769-454C-83BE-635C445DD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87" y="1749863"/>
            <a:ext cx="5239019" cy="314976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A88361-9D90-40E0-B49F-A0F1BE90D138}"/>
              </a:ext>
            </a:extLst>
          </p:cNvPr>
          <p:cNvCxnSpPr/>
          <p:nvPr/>
        </p:nvCxnSpPr>
        <p:spPr>
          <a:xfrm flipV="1">
            <a:off x="7603797" y="5079496"/>
            <a:ext cx="2779407" cy="436927"/>
          </a:xfrm>
          <a:prstGeom prst="straightConnector1">
            <a:avLst/>
          </a:prstGeom>
          <a:ln>
            <a:solidFill>
              <a:srgbClr val="B1202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5A0C57-903A-4FE6-8997-EA5A8499320E}"/>
              </a:ext>
            </a:extLst>
          </p:cNvPr>
          <p:cNvCxnSpPr/>
          <p:nvPr/>
        </p:nvCxnSpPr>
        <p:spPr>
          <a:xfrm flipH="1" flipV="1">
            <a:off x="4887185" y="4849040"/>
            <a:ext cx="366740" cy="521122"/>
          </a:xfrm>
          <a:prstGeom prst="straightConnector1">
            <a:avLst/>
          </a:prstGeom>
          <a:ln>
            <a:solidFill>
              <a:srgbClr val="B1202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3F45138-89F0-42EF-9AC7-CF97BB1E5BE7}"/>
              </a:ext>
            </a:extLst>
          </p:cNvPr>
          <p:cNvSpPr txBox="1"/>
          <p:nvPr/>
        </p:nvSpPr>
        <p:spPr>
          <a:xfrm>
            <a:off x="56192" y="1075267"/>
            <a:ext cx="1038554" cy="5447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513629"/>
                </a:solidFill>
              </a:rPr>
              <a:t>Route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D0110D-C19F-4564-874A-7FF02AA0464A}"/>
              </a:ext>
            </a:extLst>
          </p:cNvPr>
          <p:cNvSpPr txBox="1"/>
          <p:nvPr/>
        </p:nvSpPr>
        <p:spPr>
          <a:xfrm>
            <a:off x="5571731" y="1049667"/>
            <a:ext cx="895117" cy="5447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513629"/>
                </a:solidFill>
              </a:rPr>
              <a:t>BOM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8B42BB-509C-4DCB-98E2-C26DA7F1D70A}"/>
              </a:ext>
            </a:extLst>
          </p:cNvPr>
          <p:cNvSpPr txBox="1"/>
          <p:nvPr/>
        </p:nvSpPr>
        <p:spPr>
          <a:xfrm>
            <a:off x="457219" y="5255591"/>
            <a:ext cx="4335726" cy="1301895"/>
          </a:xfrm>
          <a:prstGeom prst="rect">
            <a:avLst/>
          </a:prstGeom>
          <a:solidFill>
            <a:srgbClr val="00426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230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82880" tIns="146304" rIns="182880" bIns="146304" rtlCol="0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Consume Material at specific step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Better calculation of WIP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More accurate real-time inventory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Does not work with Manual Flushing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409" y="299105"/>
            <a:ext cx="349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13629"/>
                </a:solidFill>
              </a:rPr>
              <a:t>Manufacturing</a:t>
            </a:r>
          </a:p>
        </p:txBody>
      </p:sp>
    </p:spTree>
    <p:extLst>
      <p:ext uri="{BB962C8B-B14F-4D97-AF65-F5344CB8AC3E}">
        <p14:creationId xmlns:p14="http://schemas.microsoft.com/office/powerpoint/2010/main" val="39306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B55CC5-82C5-4476-AE02-FB940571F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213" y="1121303"/>
            <a:ext cx="6858000" cy="460726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E6B498-34C0-4F54-853E-38563ADF371D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9451213" y="2892399"/>
            <a:ext cx="856276" cy="0"/>
          </a:xfrm>
          <a:prstGeom prst="straightConnector1">
            <a:avLst/>
          </a:prstGeom>
          <a:ln>
            <a:solidFill>
              <a:srgbClr val="B1202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913971-D66D-4946-BFD8-ABBF544B2CE5}"/>
              </a:ext>
            </a:extLst>
          </p:cNvPr>
          <p:cNvCxnSpPr/>
          <p:nvPr/>
        </p:nvCxnSpPr>
        <p:spPr>
          <a:xfrm>
            <a:off x="2614549" y="2677539"/>
            <a:ext cx="740664" cy="30042"/>
          </a:xfrm>
          <a:prstGeom prst="straightConnector1">
            <a:avLst/>
          </a:prstGeom>
          <a:ln>
            <a:solidFill>
              <a:srgbClr val="B1202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DFE7A11-1913-4F76-B351-ABAE4EF6A3C2}"/>
              </a:ext>
            </a:extLst>
          </p:cNvPr>
          <p:cNvSpPr txBox="1"/>
          <p:nvPr/>
        </p:nvSpPr>
        <p:spPr>
          <a:xfrm>
            <a:off x="460354" y="3284825"/>
            <a:ext cx="2421582" cy="2443746"/>
          </a:xfrm>
          <a:prstGeom prst="rect">
            <a:avLst/>
          </a:prstGeom>
          <a:solidFill>
            <a:srgbClr val="00426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82880" tIns="146304" rIns="182880" bIns="146304" rtlCol="0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Helps facilitate engineering changes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BOM is attached to work order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Helps with proper inventory consumption and costing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CDD1A-8EEB-4027-B583-7C9790BD8814}"/>
              </a:ext>
            </a:extLst>
          </p:cNvPr>
          <p:cNvSpPr txBox="1"/>
          <p:nvPr/>
        </p:nvSpPr>
        <p:spPr>
          <a:xfrm>
            <a:off x="549469" y="2405156"/>
            <a:ext cx="2073324" cy="5447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rgbClr val="B12029"/>
                </a:solidFill>
              </a:rPr>
              <a:t>Version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15817F-35ED-4564-841A-2A4B4A83578A}"/>
              </a:ext>
            </a:extLst>
          </p:cNvPr>
          <p:cNvSpPr txBox="1"/>
          <p:nvPr/>
        </p:nvSpPr>
        <p:spPr>
          <a:xfrm>
            <a:off x="10307489" y="2620016"/>
            <a:ext cx="1698222" cy="5447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rgbClr val="B12029"/>
                </a:solidFill>
              </a:rPr>
              <a:t>Start Date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3471" y="210638"/>
            <a:ext cx="9021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13629"/>
                </a:solidFill>
              </a:rPr>
              <a:t>Manufacturing- BOM Versions Window</a:t>
            </a:r>
          </a:p>
        </p:txBody>
      </p:sp>
    </p:spTree>
    <p:extLst>
      <p:ext uri="{BB962C8B-B14F-4D97-AF65-F5344CB8AC3E}">
        <p14:creationId xmlns:p14="http://schemas.microsoft.com/office/powerpoint/2010/main" val="199621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2FC8E5-51D1-405A-8653-E89E51EE6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54" y="1131376"/>
            <a:ext cx="10804646" cy="34251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7C7A16-B74F-4FBE-BCC8-D89220FA6F3F}"/>
              </a:ext>
            </a:extLst>
          </p:cNvPr>
          <p:cNvSpPr txBox="1"/>
          <p:nvPr/>
        </p:nvSpPr>
        <p:spPr>
          <a:xfrm>
            <a:off x="10741364" y="2183134"/>
            <a:ext cx="1371600" cy="9602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B12029"/>
                </a:solidFill>
              </a:rPr>
              <a:t>Version Currently in use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3F7E9B-5A6D-43BE-BC56-A6D15ED28D30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9128502" y="2533974"/>
            <a:ext cx="1612862" cy="129292"/>
          </a:xfrm>
          <a:prstGeom prst="straightConnector1">
            <a:avLst/>
          </a:prstGeom>
          <a:ln>
            <a:solidFill>
              <a:srgbClr val="B1202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3471" y="210638"/>
            <a:ext cx="9021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13629"/>
                </a:solidFill>
              </a:rPr>
              <a:t>Manufacturing- BOM Versions Window</a:t>
            </a:r>
          </a:p>
        </p:txBody>
      </p:sp>
    </p:spTree>
    <p:extLst>
      <p:ext uri="{BB962C8B-B14F-4D97-AF65-F5344CB8AC3E}">
        <p14:creationId xmlns:p14="http://schemas.microsoft.com/office/powerpoint/2010/main" val="369879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E031C1095B0408DAC708113DFDD36" ma:contentTypeVersion="10" ma:contentTypeDescription="Create a new document." ma:contentTypeScope="" ma:versionID="e4f6b00f6dded83f6caf4989e75a00d2">
  <xsd:schema xmlns:xsd="http://www.w3.org/2001/XMLSchema" xmlns:xs="http://www.w3.org/2001/XMLSchema" xmlns:p="http://schemas.microsoft.com/office/2006/metadata/properties" xmlns:ns1="http://schemas.microsoft.com/sharepoint/v3" xmlns:ns2="a2851d27-5ce9-4c46-b6d2-9c60a9ccacc2" xmlns:ns3="0f9c49b3-675d-49eb-9aca-ecb844870355" targetNamespace="http://schemas.microsoft.com/office/2006/metadata/properties" ma:root="true" ma:fieldsID="e4f1d155198fd0225bcdffd2537072a2" ns1:_="" ns2:_="" ns3:_="">
    <xsd:import namespace="http://schemas.microsoft.com/sharepoint/v3"/>
    <xsd:import namespace="a2851d27-5ce9-4c46-b6d2-9c60a9ccacc2"/>
    <xsd:import namespace="0f9c49b3-675d-49eb-9aca-ecb8448703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51d27-5ce9-4c46-b6d2-9c60a9ccac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c49b3-675d-49eb-9aca-ecb8448703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3653CB-2034-4433-BC26-BC360A352D3B}">
  <ds:schemaRefs>
    <ds:schemaRef ds:uri="0f9c49b3-675d-49eb-9aca-ecb844870355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2851d27-5ce9-4c46-b6d2-9c60a9ccacc2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A6704AF-D37D-4D04-A94B-CABEDEA875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21FBE3-3A63-4944-8A6D-FAFB87EFA2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2851d27-5ce9-4c46-b6d2-9c60a9ccacc2"/>
    <ds:schemaRef ds:uri="0f9c49b3-675d-49eb-9aca-ecb8448703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782</Words>
  <Application>Microsoft Office PowerPoint</Application>
  <PresentationFormat>Widescreen</PresentationFormat>
  <Paragraphs>224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Century Gothic</vt:lpstr>
      <vt:lpstr>Verdana</vt:lpstr>
      <vt:lpstr>Office Theme</vt:lpstr>
      <vt:lpstr>Reserved for Intro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Britton</dc:creator>
  <cp:lastModifiedBy>Alan Wyne</cp:lastModifiedBy>
  <cp:revision>110</cp:revision>
  <dcterms:created xsi:type="dcterms:W3CDTF">2018-01-03T18:38:01Z</dcterms:created>
  <dcterms:modified xsi:type="dcterms:W3CDTF">2018-04-17T16:49:01Z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0x010100370E031C1095B0408DAC708113DFDD36</vt:lpwstr>
  </property>
</Properties>
</file>